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2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4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5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9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42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43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8076" r:id="rId35"/>
    <p:sldMasterId id="2147488139" r:id="rId36"/>
    <p:sldMasterId id="2147488151" r:id="rId37"/>
    <p:sldMasterId id="2147488163" r:id="rId38"/>
    <p:sldMasterId id="2147488175" r:id="rId39"/>
    <p:sldMasterId id="2147488188" r:id="rId40"/>
    <p:sldMasterId id="2147488203" r:id="rId41"/>
    <p:sldMasterId id="2147488221" r:id="rId42"/>
    <p:sldMasterId id="2147488234" r:id="rId43"/>
    <p:sldMasterId id="2147488238" r:id="rId44"/>
  </p:sldMasterIdLst>
  <p:notesMasterIdLst>
    <p:notesMasterId r:id="rId102"/>
  </p:notesMasterIdLst>
  <p:handoutMasterIdLst>
    <p:handoutMasterId r:id="rId103"/>
  </p:handoutMasterIdLst>
  <p:sldIdLst>
    <p:sldId id="2146847608" r:id="rId45"/>
    <p:sldId id="2146847656" r:id="rId46"/>
    <p:sldId id="4734" r:id="rId47"/>
    <p:sldId id="4735" r:id="rId48"/>
    <p:sldId id="4736" r:id="rId49"/>
    <p:sldId id="4769" r:id="rId50"/>
    <p:sldId id="2146847642" r:id="rId51"/>
    <p:sldId id="4737" r:id="rId52"/>
    <p:sldId id="4768" r:id="rId53"/>
    <p:sldId id="4771" r:id="rId54"/>
    <p:sldId id="2146847643" r:id="rId55"/>
    <p:sldId id="2146847644" r:id="rId56"/>
    <p:sldId id="2146847645" r:id="rId57"/>
    <p:sldId id="2146847621" r:id="rId58"/>
    <p:sldId id="2146847606" r:id="rId59"/>
    <p:sldId id="2146847609" r:id="rId60"/>
    <p:sldId id="4681" r:id="rId61"/>
    <p:sldId id="4786" r:id="rId62"/>
    <p:sldId id="4742" r:id="rId63"/>
    <p:sldId id="2146847600" r:id="rId64"/>
    <p:sldId id="1207" r:id="rId65"/>
    <p:sldId id="2146847646" r:id="rId66"/>
    <p:sldId id="7428" r:id="rId67"/>
    <p:sldId id="2146847602" r:id="rId68"/>
    <p:sldId id="2146847647" r:id="rId69"/>
    <p:sldId id="2146847648" r:id="rId70"/>
    <p:sldId id="2146847649" r:id="rId71"/>
    <p:sldId id="2146847650" r:id="rId72"/>
    <p:sldId id="7413" r:id="rId73"/>
    <p:sldId id="7414" r:id="rId74"/>
    <p:sldId id="2146847618" r:id="rId75"/>
    <p:sldId id="2146847619" r:id="rId76"/>
    <p:sldId id="1221" r:id="rId77"/>
    <p:sldId id="2146847513" r:id="rId78"/>
    <p:sldId id="2146847651" r:id="rId79"/>
    <p:sldId id="2146847652" r:id="rId80"/>
    <p:sldId id="4780" r:id="rId81"/>
    <p:sldId id="4781" r:id="rId82"/>
    <p:sldId id="2146847620" r:id="rId83"/>
    <p:sldId id="2146847576" r:id="rId84"/>
    <p:sldId id="4776" r:id="rId85"/>
    <p:sldId id="4782" r:id="rId86"/>
    <p:sldId id="4783" r:id="rId87"/>
    <p:sldId id="2146847584" r:id="rId88"/>
    <p:sldId id="2146847585" r:id="rId89"/>
    <p:sldId id="2146847586" r:id="rId90"/>
    <p:sldId id="2146847654" r:id="rId91"/>
    <p:sldId id="2146847587" r:id="rId92"/>
    <p:sldId id="2146847588" r:id="rId93"/>
    <p:sldId id="2146847610" r:id="rId94"/>
    <p:sldId id="2146847611" r:id="rId95"/>
    <p:sldId id="2146847612" r:id="rId96"/>
    <p:sldId id="2146847589" r:id="rId97"/>
    <p:sldId id="2146847590" r:id="rId98"/>
    <p:sldId id="2146847591" r:id="rId99"/>
    <p:sldId id="2146847655" r:id="rId100"/>
    <p:sldId id="2146847578" r:id="rId10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EA366A1-5444-9846-8E56-3436276134D1}">
          <p14:sldIdLst/>
        </p14:section>
        <p14:section name="RawHash" id="{CBF1C2A6-2512-984D-8CA7-6FEDD41ECE18}">
          <p14:sldIdLst>
            <p14:sldId id="2146847608"/>
            <p14:sldId id="2146847656"/>
            <p14:sldId id="4734"/>
            <p14:sldId id="4735"/>
            <p14:sldId id="4736"/>
            <p14:sldId id="4769"/>
            <p14:sldId id="2146847642"/>
            <p14:sldId id="4737"/>
            <p14:sldId id="4768"/>
            <p14:sldId id="4771"/>
            <p14:sldId id="2146847643"/>
            <p14:sldId id="2146847644"/>
            <p14:sldId id="2146847645"/>
            <p14:sldId id="2146847621"/>
            <p14:sldId id="2146847606"/>
          </p14:sldIdLst>
        </p14:section>
        <p14:section name="Conclusion" id="{1F48AB65-95E7-BF41-895B-E469E0221277}">
          <p14:sldIdLst>
            <p14:sldId id="2146847609"/>
          </p14:sldIdLst>
        </p14:section>
        <p14:section name="Background Backup Slides" id="{610E2F31-A7F2-CA4A-9D28-0558E1FF0AA8}">
          <p14:sldIdLst>
            <p14:sldId id="4681"/>
            <p14:sldId id="4786"/>
            <p14:sldId id="4742"/>
            <p14:sldId id="2146847600"/>
            <p14:sldId id="1207"/>
            <p14:sldId id="2146847646"/>
            <p14:sldId id="7428"/>
            <p14:sldId id="2146847602"/>
            <p14:sldId id="2146847647"/>
            <p14:sldId id="2146847648"/>
            <p14:sldId id="2146847649"/>
            <p14:sldId id="2146847650"/>
          </p14:sldIdLst>
        </p14:section>
        <p14:section name="RawHash Backup Slides" id="{66D9FE36-F3EC-594F-8F64-ABE6E7138D2C}">
          <p14:sldIdLst>
            <p14:sldId id="7413"/>
            <p14:sldId id="7414"/>
            <p14:sldId id="2146847618"/>
            <p14:sldId id="2146847619"/>
            <p14:sldId id="1221"/>
            <p14:sldId id="2146847513"/>
            <p14:sldId id="2146847651"/>
            <p14:sldId id="2146847652"/>
            <p14:sldId id="4780"/>
            <p14:sldId id="4781"/>
            <p14:sldId id="2146847620"/>
            <p14:sldId id="2146847576"/>
          </p14:sldIdLst>
        </p14:section>
        <p14:section name="RawHash2 Backup Slides" id="{70189C81-07B6-8047-99E0-50CFF8484292}">
          <p14:sldIdLst>
            <p14:sldId id="4776"/>
            <p14:sldId id="4782"/>
            <p14:sldId id="4783"/>
            <p14:sldId id="2146847584"/>
            <p14:sldId id="2146847585"/>
            <p14:sldId id="2146847586"/>
            <p14:sldId id="2146847654"/>
            <p14:sldId id="2146847587"/>
            <p14:sldId id="2146847588"/>
            <p14:sldId id="2146847610"/>
            <p14:sldId id="2146847611"/>
            <p14:sldId id="2146847612"/>
            <p14:sldId id="2146847589"/>
            <p14:sldId id="2146847590"/>
            <p14:sldId id="2146847591"/>
            <p14:sldId id="2146847655"/>
            <p14:sldId id="21468475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73C4"/>
    <a:srgbClr val="E5EFFF"/>
    <a:srgbClr val="7030A0"/>
    <a:srgbClr val="F1EEFD"/>
    <a:srgbClr val="6FAD45"/>
    <a:srgbClr val="E3F4DB"/>
    <a:srgbClr val="10813B"/>
    <a:srgbClr val="AFABAB"/>
    <a:srgbClr val="04436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84" autoAdjust="0"/>
    <p:restoredTop sz="88980" autoAdjust="0"/>
  </p:normalViewPr>
  <p:slideViewPr>
    <p:cSldViewPr snapToGrid="0">
      <p:cViewPr varScale="1">
        <p:scale>
          <a:sx n="113" d="100"/>
          <a:sy n="113" d="100"/>
        </p:scale>
        <p:origin x="24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6.xml"/><Relationship Id="rId95" Type="http://schemas.openxmlformats.org/officeDocument/2006/relationships/slide" Target="slides/slide5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5.xml"/><Relationship Id="rId103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91" Type="http://schemas.openxmlformats.org/officeDocument/2006/relationships/slide" Target="slides/slide47.xml"/><Relationship Id="rId96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94" Type="http://schemas.openxmlformats.org/officeDocument/2006/relationships/slide" Target="slides/slide50.xml"/><Relationship Id="rId99" Type="http://schemas.openxmlformats.org/officeDocument/2006/relationships/slide" Target="slides/slide55.xml"/><Relationship Id="rId101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97" Type="http://schemas.openxmlformats.org/officeDocument/2006/relationships/slide" Target="slides/slide53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92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66" Type="http://schemas.openxmlformats.org/officeDocument/2006/relationships/slide" Target="slides/slide22.xml"/><Relationship Id="rId87" Type="http://schemas.openxmlformats.org/officeDocument/2006/relationships/slide" Target="slides/slide43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2.xml"/><Relationship Id="rId77" Type="http://schemas.openxmlformats.org/officeDocument/2006/relationships/slide" Target="slides/slide33.xml"/><Relationship Id="rId100" Type="http://schemas.openxmlformats.org/officeDocument/2006/relationships/slide" Target="slides/slide56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93" Type="http://schemas.openxmlformats.org/officeDocument/2006/relationships/slide" Target="slides/slide49.xml"/><Relationship Id="rId98" Type="http://schemas.openxmlformats.org/officeDocument/2006/relationships/slide" Target="slides/slide5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.xml"/><Relationship Id="rId67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12/13/24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7D391-6E3E-BD59-98AD-1C950B064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C01A9AE4-4E36-EC09-BCCA-1BEF634A1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169AF-B4C9-8340-BA18-381651FC76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6F487CA8-4632-7D77-066C-2932F6EAC8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CEE3C643-0026-A783-9D2B-061479BB7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905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D42A8-0027-F68A-D674-6A04D0D67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E996A6-52B3-5C2A-F791-5E7CBBCA0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A141E7-9E64-A40C-621A-4F678ABBF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AC0C8-B3C9-A126-93F7-856F4D41F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72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1EB08-5764-FB39-18AA-87D09A0B8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DCE6CD1C-A06E-61E9-CFDE-0A9D4FC85C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169AF-B4C9-8340-BA18-381651FC76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5D6DE02A-C599-BFCE-94A2-CEB5129F0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55AC7F19-6C55-0865-6C6E-649BCD533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2602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we need to analyze a large volume of sequencing data, there are many types of optimizations to make the genome analysis practical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71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hashing.pdf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0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32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Nanopore technology consists of a </a:t>
            </a:r>
            <a:r>
              <a:rPr lang="en-US" dirty="0" err="1"/>
              <a:t>nanometre</a:t>
            </a:r>
            <a:r>
              <a:rPr lang="en-US" dirty="0"/>
              <a:t>-sized pore in an insulating membrane that separates two electrolyte-filled wells</a:t>
            </a:r>
          </a:p>
          <a:p>
            <a:endParaRPr lang="en-US" dirty="0"/>
          </a:p>
          <a:p>
            <a:r>
              <a:rPr lang="en-US" dirty="0"/>
              <a:t>DNA/RNA: negatively charged due to their phosphate-sugar backbones, which contain phosphate groups that carry negative charges.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13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8F6D-3E1C-4E76-D128-3AE7DE82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81E19-35F1-223D-25FF-0A42DF1BD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2569E-DC7A-D6C2-38F6-26DEE40B8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Thermal fluctuations: Stochastic thermal fluctuations refer to random, small-scale variations in “ion movement” due to inherent thermal energy at the molecular level. These fluctuations occur at any temperature above absolute zero.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Brownian motion and even at quantum levels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Variations: due to the design of motor protein -&gt; can be affected by environmental factors like temperature (below)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Temperature: can alter enzyme performance, leading to signal inconsistencies. -&gt; higher temperatures may speedup translocation. Increases molecular Kinetic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B16E5-9366-A85A-0F6E-6C14A2F0C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529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PTMs: post-translational modifications, PTM code: unique and specific roles in driving biological processes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Peptide vs protein</a:t>
            </a:r>
          </a:p>
          <a:p>
            <a:endParaRPr lang="en-US" dirty="0"/>
          </a:p>
          <a:p>
            <a:r>
              <a:rPr lang="en-US" dirty="0"/>
              <a:t>Challenge: neutrally charged polypeptide backbone (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lacking a consistent charge distribution): complicates the application of techniques that rely on charge-based separation or detection</a:t>
            </a:r>
          </a:p>
          <a:p>
            <a:r>
              <a:rPr lang="en-US" dirty="0"/>
              <a:t>Challenge: varying charge states of amino acid side chains: 20 different amino acids, each with unique side chains that can carry positive, negative, or neutral charges depending on the pH and local environment. Canceling out behavior?</a:t>
            </a:r>
          </a:p>
          <a:p>
            <a:r>
              <a:rPr lang="en-US" dirty="0"/>
              <a:t>Challenge: Rigid/Stable 3D protein structures. Challenging to sequence full length molecule</a:t>
            </a:r>
          </a:p>
          <a:p>
            <a:endParaRPr lang="en-US" dirty="0"/>
          </a:p>
          <a:p>
            <a:r>
              <a:rPr lang="en-US" dirty="0"/>
              <a:t>Control pH to control the movement of the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421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8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constructing equal-width buckets enables noise reduction in RawHash,</a:t>
            </a:r>
          </a:p>
          <a:p>
            <a:endParaRPr lang="en-US" dirty="0"/>
          </a:p>
          <a:p>
            <a:r>
              <a:rPr lang="en-US" dirty="0"/>
              <a:t>[CLICK] we find that ...</a:t>
            </a:r>
          </a:p>
          <a:p>
            <a:endParaRPr lang="en-US" dirty="0"/>
          </a:p>
          <a:p>
            <a:r>
              <a:rPr lang="en-US" dirty="0"/>
              <a:t>[CLICK] which can cause more false hash matches due to reduced uniqueness, impacting several parameters related to accuracy and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469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1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5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UNCALLED: Searching with ambiguity in FM-index. Find all possible k-</a:t>
            </a:r>
            <a:r>
              <a:rPr lang="en-US" dirty="0" err="1"/>
              <a:t>mers</a:t>
            </a:r>
            <a:r>
              <a:rPr lang="en-US" dirty="0"/>
              <a:t> that a event can represent. Query all in FM-index, then start a node from each match, and edge to the next ”event” where the next event can also represent multiple k-</a:t>
            </a:r>
            <a:r>
              <a:rPr lang="en-US" dirty="0" err="1"/>
              <a:t>mers</a:t>
            </a:r>
            <a:r>
              <a:rPr lang="en-US" dirty="0"/>
              <a:t>. Keep doing this until you uniquely reach a region. </a:t>
            </a:r>
            <a:r>
              <a:rPr lang="en-US"/>
              <a:t>Forest of trees.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4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Staphylococcus aureus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larger genomes.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24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larger genomes.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52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does not show how many bases they sequence. Not a great metric. If they were sequencing the same amount, would be good.</a:t>
            </a:r>
          </a:p>
          <a:p>
            <a:endParaRPr lang="en-US" dirty="0"/>
          </a:p>
          <a:p>
            <a:r>
              <a:rPr lang="en-US" dirty="0"/>
              <a:t>That’s why throughput + sequenced bases is better.</a:t>
            </a:r>
          </a:p>
          <a:p>
            <a:endParaRPr lang="en-US" dirty="0"/>
          </a:p>
          <a:p>
            <a:r>
              <a:rPr lang="en-US" dirty="0"/>
              <a:t>RawHash2/RawHash2-Minimizer is still better because of lower sequenced bases and higher throughput.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50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FAST5 supports </a:t>
            </a:r>
            <a:r>
              <a:rPr lang="en-US" dirty="0" err="1"/>
              <a:t>zlib</a:t>
            </a:r>
            <a:r>
              <a:rPr lang="en-US" dirty="0"/>
              <a:t> and </a:t>
            </a:r>
            <a:r>
              <a:rPr lang="en-US" dirty="0" err="1"/>
              <a:t>vbz</a:t>
            </a:r>
            <a:r>
              <a:rPr lang="en-US" dirty="0"/>
              <a:t> (</a:t>
            </a:r>
            <a:r>
              <a:rPr lang="en-US" dirty="0" err="1"/>
              <a:t>zstd+streamvbyte</a:t>
            </a:r>
            <a:r>
              <a:rPr lang="en-US" dirty="0"/>
              <a:t>) as compression methods.</a:t>
            </a:r>
          </a:p>
          <a:p>
            <a:r>
              <a:rPr lang="en-US" dirty="0"/>
              <a:t>Default used to be </a:t>
            </a:r>
            <a:r>
              <a:rPr lang="en-US" dirty="0" err="1"/>
              <a:t>zlib</a:t>
            </a:r>
            <a:r>
              <a:rPr lang="en-US" dirty="0"/>
              <a:t> which ONT at once point made </a:t>
            </a:r>
            <a:r>
              <a:rPr lang="en-US" dirty="0" err="1"/>
              <a:t>vbz</a:t>
            </a:r>
            <a:r>
              <a:rPr lang="en-US" dirty="0"/>
              <a:t> the default.</a:t>
            </a:r>
          </a:p>
          <a:p>
            <a:r>
              <a:rPr lang="en-US" dirty="0"/>
              <a:t>BLOW5 also has </a:t>
            </a:r>
            <a:r>
              <a:rPr lang="en-US" dirty="0" err="1"/>
              <a:t>zlib</a:t>
            </a:r>
            <a:r>
              <a:rPr lang="en-US" dirty="0"/>
              <a:t> and </a:t>
            </a:r>
            <a:r>
              <a:rPr lang="en-US" dirty="0" err="1"/>
              <a:t>vbz</a:t>
            </a:r>
            <a:r>
              <a:rPr lang="en-US" dirty="0"/>
              <a:t> and the default is </a:t>
            </a:r>
            <a:r>
              <a:rPr lang="en-US" dirty="0" err="1"/>
              <a:t>zlib</a:t>
            </a:r>
            <a:r>
              <a:rPr lang="en-US" dirty="0"/>
              <a:t>.</a:t>
            </a:r>
          </a:p>
          <a:p>
            <a:r>
              <a:rPr lang="en-US" dirty="0"/>
              <a:t>POD5 only has </a:t>
            </a:r>
            <a:r>
              <a:rPr lang="en-US" dirty="0" err="1"/>
              <a:t>vbz</a:t>
            </a:r>
            <a:r>
              <a:rPr lang="en-US" dirty="0"/>
              <a:t> (actually an SIMD accelerated version of </a:t>
            </a:r>
            <a:r>
              <a:rPr lang="en-US" dirty="0" err="1"/>
              <a:t>vbz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 err="1"/>
              <a:t>zlib</a:t>
            </a:r>
            <a:r>
              <a:rPr lang="en-US" dirty="0"/>
              <a:t> is much more CPU-intensive than </a:t>
            </a:r>
            <a:r>
              <a:rPr lang="en-US" dirty="0" err="1"/>
              <a:t>zstd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reasons: 1) Better </a:t>
            </a:r>
            <a:r>
              <a:rPr lang="en-US" dirty="0" err="1"/>
              <a:t>basecalled</a:t>
            </a:r>
            <a:r>
              <a:rPr lang="en-US" dirty="0"/>
              <a:t> mapping, so we are further away from ground truth -&gt; significant drop in recall</a:t>
            </a:r>
          </a:p>
          <a:p>
            <a:r>
              <a:rPr lang="en-US" dirty="0"/>
              <a:t>2) Worse segmentation. -&gt; still some drop in precision (this can be explained by 1 too)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79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Filtering: finding mid point index, min and max values for number of positions in the mid points. If within </a:t>
            </a:r>
            <a:r>
              <a:rPr lang="en-US" dirty="0" err="1"/>
              <a:t>min,max</a:t>
            </a:r>
            <a:r>
              <a:rPr lang="en-US" dirty="0"/>
              <a:t> range use the value we find. If not, use either min or max depending on where the actual mid value is.</a:t>
            </a:r>
          </a:p>
          <a:p>
            <a:endParaRPr lang="en-US" dirty="0"/>
          </a:p>
          <a:p>
            <a:r>
              <a:rPr lang="en-US" dirty="0"/>
              <a:t>Using this for filtering.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idea in RawHash2 is to generate buckets with varying sizes</a:t>
            </a:r>
          </a:p>
          <a:p>
            <a:endParaRPr lang="en-US" dirty="0"/>
          </a:p>
          <a:p>
            <a:r>
              <a:rPr lang="en-US" dirty="0"/>
              <a:t>[CLICK] with the goal of balancing the amount of raw signals placed in each bucket, which we call adaptive quantization.</a:t>
            </a:r>
          </a:p>
          <a:p>
            <a:endParaRPr lang="en-US" dirty="0"/>
          </a:p>
          <a:p>
            <a:r>
              <a:rPr lang="en-US" dirty="0"/>
              <a:t>[CLICK] By doing so, we can reduce collisions caused by skewed raw signal distributions.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7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RawHash2 provides three other key improvements over RawHash.</a:t>
            </a:r>
          </a:p>
          <a:p>
            <a:endParaRPr lang="en-US" dirty="0"/>
          </a:p>
          <a:p>
            <a:r>
              <a:rPr lang="en-US" dirty="0"/>
              <a:t>[CLICK] First, rather than using a simple chaining score threshold, we generate multiple features to collectively decide if mapping should continue.</a:t>
            </a:r>
          </a:p>
          <a:p>
            <a:r>
              <a:rPr lang="en-US" dirty="0"/>
              <a:t>[CLICK] We assign weights to these features and update the weights to optimize mapping accuracy and performance.</a:t>
            </a:r>
          </a:p>
          <a:p>
            <a:r>
              <a:rPr lang="en-US" dirty="0"/>
              <a:t>We believe this idea should not be limited to raw signal mapping, but should be utilized in general read mappers.</a:t>
            </a:r>
          </a:p>
          <a:p>
            <a:endParaRPr lang="en-US" dirty="0"/>
          </a:p>
          <a:p>
            <a:r>
              <a:rPr lang="en-US" dirty="0"/>
              <a:t>[CLICK] Second, we use sampling strategies to reduce the amount of raw signal data we process</a:t>
            </a:r>
          </a:p>
          <a:p>
            <a:r>
              <a:rPr lang="en-US" dirty="0"/>
              <a:t>with frequency filtering and minimizer sketching.</a:t>
            </a:r>
          </a:p>
          <a:p>
            <a:r>
              <a:rPr lang="en-US" dirty="0"/>
              <a:t>[CLICK] For example, the frequency filter excludes matching regions if the number of matches from a hash value is above a certain threshold.</a:t>
            </a:r>
          </a:p>
          <a:p>
            <a:r>
              <a:rPr lang="en-US" dirty="0"/>
              <a:t>[CLICK] Otherwise, these matching regions proceed to steps such as chaining.</a:t>
            </a:r>
          </a:p>
          <a:p>
            <a:endParaRPr lang="en-US" dirty="0"/>
          </a:p>
          <a:p>
            <a:r>
              <a:rPr lang="en-US" dirty="0"/>
              <a:t>[CLICK] Third, we improve the chaining algorithm with more sensitive scoring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1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1E4C7-178C-4CFD-BBA6-8137A190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57C44-90C8-8039-7FFC-3ABC0C9CB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FB1DC-E67B-D22D-5796-BE7F0E1EC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modify the earlier RawHash pipeline by integrating adaptive quantization</a:t>
            </a:r>
          </a:p>
          <a:p>
            <a:endParaRPr lang="en-US" dirty="0"/>
          </a:p>
          <a:p>
            <a:r>
              <a:rPr lang="en-US"/>
              <a:t>[CLICK] followed by the same hashing technique from RawHash and the new sketching step</a:t>
            </a:r>
          </a:p>
          <a:p>
            <a:r>
              <a:rPr lang="en-US"/>
              <a:t>[CLICK] We use the hash values after sketching to construct the index and query the index as before.</a:t>
            </a:r>
          </a:p>
          <a:p>
            <a:r>
              <a:rPr lang="en-US"/>
              <a:t>[</a:t>
            </a:r>
            <a:r>
              <a:rPr lang="en-US" dirty="0"/>
              <a:t>CLICK] Matching regions we receive after querying are filtered with a frequency filter</a:t>
            </a:r>
          </a:p>
          <a:p>
            <a:r>
              <a:rPr lang="en-US" dirty="0"/>
              <a:t>[CLICK] followed by a more sensitive chaining mechanism</a:t>
            </a:r>
          </a:p>
          <a:p>
            <a:r>
              <a:rPr lang="en-US" dirty="0"/>
              <a:t>[CLICK] and we decide on the mapping based on a weighted mapping strategy.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68BE-800D-6B55-7667-B5603AA4F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86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two different versions of RawHash2: first, the default case without any sketching technique, and second, RawHash2 with the minimizer sketching technique.</a:t>
            </a:r>
          </a:p>
          <a:p>
            <a:endParaRPr lang="en-US" dirty="0"/>
          </a:p>
          <a:p>
            <a:r>
              <a:rPr lang="en-US" dirty="0"/>
              <a:t>[CLICK] We compare RawHash2 with ...</a:t>
            </a:r>
          </a:p>
          <a:p>
            <a:endParaRPr lang="en-US" dirty="0"/>
          </a:p>
          <a:p>
            <a:r>
              <a:rPr lang="en-US" dirty="0"/>
              <a:t>[CLICK] We evaluate based on three different use cases, including read mapping.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9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4DC88-0749-9A2C-EE0E-54DAE0D7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100DC-B9BE-B690-E4FF-9CD32F214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32E8F-332A-7F62-3019-3661E5121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Let’s first look at the throughput comparisons. A single nanopore generates roughly 4 to 5000 signals per second, corresponding to around 450 bases per second.</a:t>
            </a:r>
          </a:p>
          <a:p>
            <a:r>
              <a:rPr lang="en-US" dirty="0"/>
              <a:t>A single nanopore device contains around 500 to 2500 of these nanopores.</a:t>
            </a:r>
          </a:p>
          <a:p>
            <a:endParaRPr lang="en-US" dirty="0"/>
          </a:p>
          <a:p>
            <a:r>
              <a:rPr lang="en-US" dirty="0"/>
              <a:t>[CLICK] We define computational throughput as the number of bases a tool can process per second per CPU thread.</a:t>
            </a:r>
          </a:p>
          <a:p>
            <a:r>
              <a:rPr lang="en-US" dirty="0"/>
              <a:t>A tool's scalability is based on how many nanopores it can process with a single CPU thread.</a:t>
            </a:r>
          </a:p>
          <a:p>
            <a:endParaRPr lang="en-US" dirty="0"/>
          </a:p>
          <a:p>
            <a:r>
              <a:rPr lang="en-US" dirty="0"/>
              <a:t>[CLICK] First, we show the throughput results for UNCALLED and </a:t>
            </a:r>
            <a:r>
              <a:rPr lang="en-US" dirty="0" err="1"/>
              <a:t>Sigmap</a:t>
            </a:r>
            <a:r>
              <a:rPr lang="en-US" dirty="0"/>
              <a:t>,</a:t>
            </a:r>
          </a:p>
          <a:p>
            <a:r>
              <a:rPr lang="en-US" dirty="0"/>
              <a:t>with different datasets on the x-axis</a:t>
            </a:r>
          </a:p>
          <a:p>
            <a:r>
              <a:rPr lang="en-US" dirty="0"/>
              <a:t>and throughput on the y-axis.</a:t>
            </a:r>
          </a:p>
          <a:p>
            <a:r>
              <a:rPr lang="en-US" dirty="0"/>
              <a:t>The number of nanopores they can process with a single CPU thread is shown inside the bars.</a:t>
            </a:r>
          </a:p>
          <a:p>
            <a:r>
              <a:rPr lang="en-US" dirty="0" err="1"/>
              <a:t>Sigmap</a:t>
            </a:r>
            <a:r>
              <a:rPr lang="en-US" dirty="0"/>
              <a:t> falls short of real-time analysis, as its throughput is below the data generation speed of a single nanopore for human genomes.</a:t>
            </a:r>
          </a:p>
          <a:p>
            <a:endParaRPr lang="en-US" dirty="0"/>
          </a:p>
          <a:p>
            <a:r>
              <a:rPr lang="en-US" dirty="0"/>
              <a:t>[CLICK] RawHash achieves significant speedup due to its fast hash-based search,</a:t>
            </a:r>
          </a:p>
          <a:p>
            <a:r>
              <a:rPr lang="en-US" dirty="0"/>
              <a:t>[CLICK] while RawHash2 and RawHash2-Minimizer further improve throughput with effective sampling strategies.</a:t>
            </a:r>
          </a:p>
          <a:p>
            <a:endParaRPr lang="en-US" dirty="0"/>
          </a:p>
          <a:p>
            <a:r>
              <a:rPr lang="en-US" dirty="0"/>
              <a:t>[CLICK] RawHash2 provides an average speedup of 26 times, 19 times, and 4 times compared to UNCALLED, </a:t>
            </a:r>
            <a:r>
              <a:rPr lang="en-US" dirty="0" err="1"/>
              <a:t>Sigmap</a:t>
            </a:r>
            <a:r>
              <a:rPr lang="en-US" dirty="0"/>
              <a:t>, and RawHash</a:t>
            </a:r>
          </a:p>
          <a:p>
            <a:r>
              <a:rPr lang="en-US" dirty="0"/>
              <a:t>[CLICK] RawHash2-Minimizer further increases throughput by 2.5x compared to RawHash2.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D31CC-528B-169E-F679-BDDAEFCB1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98BF7-739F-B80E-13B1-829561D2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194AAA-CB4A-F9CD-50CB-672921DD8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C21C9-77D1-A1BF-35B5-232A4F546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look at the mapping accuracy by identifying the correct mapping positions that each tool reports</a:t>
            </a:r>
          </a:p>
          <a:p>
            <a:r>
              <a:rPr lang="en-US" dirty="0"/>
              <a:t>based on the ground truth mapping positions</a:t>
            </a:r>
          </a:p>
          <a:p>
            <a:r>
              <a:rPr lang="en-US" dirty="0"/>
              <a:t>and calculating their F1 scores accordingly.</a:t>
            </a:r>
          </a:p>
          <a:p>
            <a:endParaRPr lang="en-US" dirty="0"/>
          </a:p>
          <a:p>
            <a:r>
              <a:rPr lang="en-US" dirty="0"/>
              <a:t>[CLICK] This figure shows the mapping accuracy results on the y-axis</a:t>
            </a:r>
          </a:p>
          <a:p>
            <a:r>
              <a:rPr lang="en-US" dirty="0"/>
              <a:t>using the datasets on the x-axis.</a:t>
            </a:r>
          </a:p>
          <a:p>
            <a:r>
              <a:rPr lang="en-US" dirty="0"/>
              <a:t>The accuracies of UNCALLED and </a:t>
            </a:r>
            <a:r>
              <a:rPr lang="en-US" dirty="0" err="1"/>
              <a:t>Sigmap</a:t>
            </a:r>
            <a:r>
              <a:rPr lang="en-US" dirty="0"/>
              <a:t> significantly drop for the human genome.</a:t>
            </a:r>
          </a:p>
          <a:p>
            <a:r>
              <a:rPr lang="en-US" dirty="0"/>
              <a:t>[CLICK] RawHash provides comparable accuracy on smaller genomes and substantially better accuracy for the human genome,</a:t>
            </a:r>
          </a:p>
          <a:p>
            <a:r>
              <a:rPr lang="en-US" dirty="0"/>
              <a:t>[CLICK] while RawHash2 and RawHash2-Minimizer substantially improve accuracy with the new and effective quantization and chaining mechanisms.</a:t>
            </a:r>
          </a:p>
          <a:p>
            <a:endParaRPr lang="en-US" dirty="0"/>
          </a:p>
          <a:p>
            <a:r>
              <a:rPr lang="en-US" dirty="0"/>
              <a:t>[CLICK] We find that RawHash2 ...</a:t>
            </a:r>
          </a:p>
          <a:p>
            <a:r>
              <a:rPr lang="en-US" dirty="0"/>
              <a:t>[CLICK] And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385A9-AB0E-AC8B-A483-22349619F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3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6C1B-C917-8079-5C8A-F92B8FAEB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DD556-5DCC-7E75-156C-B3B50AE39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F4CF6-D461-3A09-DC18-0E827B482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Let’s first look at the throughput comparisons. A single nanopore generates roughly 4 to 5000 signals per second, corresponding to around 450 bases per second.</a:t>
            </a:r>
          </a:p>
          <a:p>
            <a:r>
              <a:rPr lang="en-US" dirty="0"/>
              <a:t>A single nanopore device contains around 500 to 2500 of these nanopores.</a:t>
            </a:r>
          </a:p>
          <a:p>
            <a:endParaRPr lang="en-US" dirty="0"/>
          </a:p>
          <a:p>
            <a:r>
              <a:rPr lang="en-US" dirty="0"/>
              <a:t>[CLICK] We define computational throughput as the number of bases a tool can process per second per CPU thread.</a:t>
            </a:r>
          </a:p>
          <a:p>
            <a:r>
              <a:rPr lang="en-US" dirty="0"/>
              <a:t>A tool's scalability is based on how many nanopores it can process with a single CPU thread.</a:t>
            </a:r>
          </a:p>
          <a:p>
            <a:endParaRPr lang="en-US" dirty="0"/>
          </a:p>
          <a:p>
            <a:r>
              <a:rPr lang="en-US" dirty="0"/>
              <a:t>[CLICK] First, we show the throughput results for UNCALLED and </a:t>
            </a:r>
            <a:r>
              <a:rPr lang="en-US" dirty="0" err="1"/>
              <a:t>Sigmap</a:t>
            </a:r>
            <a:r>
              <a:rPr lang="en-US" dirty="0"/>
              <a:t>,</a:t>
            </a:r>
          </a:p>
          <a:p>
            <a:r>
              <a:rPr lang="en-US" dirty="0"/>
              <a:t>with different datasets on the x-axis</a:t>
            </a:r>
          </a:p>
          <a:p>
            <a:r>
              <a:rPr lang="en-US" dirty="0"/>
              <a:t>and throughput on the y-axis.</a:t>
            </a:r>
          </a:p>
          <a:p>
            <a:r>
              <a:rPr lang="en-US" dirty="0"/>
              <a:t>The number of nanopores they can process with a single CPU thread is shown inside the bars.</a:t>
            </a:r>
          </a:p>
          <a:p>
            <a:r>
              <a:rPr lang="en-US" dirty="0" err="1"/>
              <a:t>Sigmap</a:t>
            </a:r>
            <a:r>
              <a:rPr lang="en-US" dirty="0"/>
              <a:t> falls short of real-time analysis, as its throughput is below the data generation speed of a single nanopore for human genomes.</a:t>
            </a:r>
          </a:p>
          <a:p>
            <a:endParaRPr lang="en-US" dirty="0"/>
          </a:p>
          <a:p>
            <a:r>
              <a:rPr lang="en-US" dirty="0"/>
              <a:t>[CLICK] RawHash achieves significant speedup due to its fast hash-based search,</a:t>
            </a:r>
          </a:p>
          <a:p>
            <a:r>
              <a:rPr lang="en-US" dirty="0"/>
              <a:t>[CLICK] while RawHash2 and RawHash2-Minimizer further improve throughput with effective sampling strategies.</a:t>
            </a:r>
          </a:p>
          <a:p>
            <a:endParaRPr lang="en-US" dirty="0"/>
          </a:p>
          <a:p>
            <a:r>
              <a:rPr lang="en-US" dirty="0"/>
              <a:t>[CLICK] RawHash2 provides an average speedup of 26 times, 19 times, and 4 times compared to UNCALLED, </a:t>
            </a:r>
            <a:r>
              <a:rPr lang="en-US" dirty="0" err="1"/>
              <a:t>Sigmap</a:t>
            </a:r>
            <a:r>
              <a:rPr lang="en-US" dirty="0"/>
              <a:t>, and RawHash</a:t>
            </a:r>
          </a:p>
          <a:p>
            <a:r>
              <a:rPr lang="en-US" dirty="0"/>
              <a:t>[CLICK] RawHash2-Minimizer further increases throughput by 2.5x compared to RawHash2.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0438-070E-2E69-D65C-13A36634B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4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07959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16079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551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49071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67803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35604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61317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47800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83894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43223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14988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18736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8313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844089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490560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195777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736871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49569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98202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937798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035137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66669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9324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1881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19" y="6491171"/>
            <a:ext cx="1090808" cy="2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82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9164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90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3510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02706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8565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95157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8345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716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75401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74"/>
            <a:ext cx="7772400" cy="1470025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49796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1" y="6416752"/>
            <a:ext cx="2133600" cy="365125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65212"/>
            <a:ext cx="8229600" cy="1588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02213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75064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73483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12806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15875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88708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7593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629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3101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5"/>
            <a:ext cx="2057400" cy="5851525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5"/>
            <a:ext cx="6019800" cy="5851525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13860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498068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9223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61881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408924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476618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530406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224288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5110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5204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429385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555157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lang="en-US" dirty="0">
                <a:latin typeface="Corbel" panose="020B0503020204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CD91F3D4-A4DB-CE42-BA95-FABA56D31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767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66963" y="1153551"/>
            <a:ext cx="8410073" cy="52753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4025" indent="-274638">
              <a:buSzPct val="90000"/>
              <a:buFont typeface="Wingdings" pitchFamily="2" charset="2"/>
              <a:buChar char="q"/>
              <a:tabLst/>
              <a:defRPr>
                <a:latin typeface="Corbel" panose="020B0503020204020204" pitchFamily="34" charset="0"/>
              </a:defRPr>
            </a:lvl1pPr>
            <a:lvl2pPr marL="717550" indent="-263525">
              <a:buSzPct val="90000"/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2pPr>
            <a:lvl3pPr marL="896938" indent="-179388">
              <a:buSzPct val="90000"/>
              <a:buFont typeface="Wingdings" pitchFamily="2" charset="2"/>
              <a:buChar char="§"/>
              <a:tabLst/>
              <a:defRPr>
                <a:latin typeface="Corbel" panose="020B0503020204020204" pitchFamily="34" charset="0"/>
              </a:defRPr>
            </a:lvl3pPr>
            <a:lvl4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4pPr>
            <a:lvl5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B0FC8C-43DD-9D48-AFAC-3990C9337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16375" y="6571538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 i="0">
                <a:solidFill>
                  <a:srgbClr val="0070C0"/>
                </a:solidFill>
                <a:latin typeface="Calibri" panose="020F0502020204030204" pitchFamily="34" charset="0"/>
                <a:ea typeface="Linux Libertine O Semibold" panose="02000503000000000000" pitchFamily="2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6FA9D-EFD2-1C4F-A541-91C2470A455F}"/>
              </a:ext>
            </a:extLst>
          </p:cNvPr>
          <p:cNvSpPr txBox="1"/>
          <p:nvPr userDrawn="1"/>
        </p:nvSpPr>
        <p:spPr>
          <a:xfrm>
            <a:off x="366963" y="65353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0" dirty="0">
                <a:solidFill>
                  <a:srgbClr val="0070C0"/>
                </a:solidFill>
                <a:latin typeface="Corbel" panose="020B0503020204020204" pitchFamily="34" charset="0"/>
                <a:ea typeface="Linux Libertine O Semibold" panose="02000503000000000000" pitchFamily="2" charset="0"/>
                <a:cs typeface="Calibri" panose="020F0502020204030204" pitchFamily="34" charset="0"/>
              </a:rPr>
              <a:t>Damla Senol Cali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E2B53-383E-8940-BBFE-5EBE570A0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5346" y="6554274"/>
            <a:ext cx="1053308" cy="3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0202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EF56B-2326-4E43-9A56-37F643A747BE}"/>
              </a:ext>
            </a:extLst>
          </p:cNvPr>
          <p:cNvSpPr/>
          <p:nvPr userDrawn="1"/>
        </p:nvSpPr>
        <p:spPr>
          <a:xfrm flipV="1">
            <a:off x="462012" y="4366260"/>
            <a:ext cx="826569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548F38-4271-374F-8F2F-F4933C041C58}"/>
              </a:ext>
            </a:extLst>
          </p:cNvPr>
          <p:cNvSpPr/>
          <p:nvPr userDrawn="1"/>
        </p:nvSpPr>
        <p:spPr>
          <a:xfrm>
            <a:off x="0" y="6403574"/>
            <a:ext cx="9144001" cy="480184"/>
          </a:xfrm>
          <a:prstGeom prst="rect">
            <a:avLst/>
          </a:prstGeom>
          <a:solidFill>
            <a:srgbClr val="75A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107507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6733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4564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144" y="6388833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4622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23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567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3120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3431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21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8049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809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lang="en-US" dirty="0">
                <a:latin typeface="Corbel" panose="020B0503020204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CD91F3D4-A4DB-CE42-BA95-FABA56D31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1362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 hasCustomPrompt="1"/>
          </p:nvPr>
        </p:nvSpPr>
        <p:spPr>
          <a:xfrm>
            <a:off x="366963" y="1153551"/>
            <a:ext cx="8410073" cy="52753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4025" indent="-346638">
              <a:buSzPct val="90000"/>
              <a:buFont typeface="Wingdings" pitchFamily="2" charset="2"/>
              <a:buChar char="q"/>
              <a:tabLst/>
              <a:defRPr>
                <a:latin typeface="Corbel" panose="020B0503020204020204" pitchFamily="34" charset="0"/>
              </a:defRPr>
            </a:lvl1pPr>
            <a:lvl2pPr marL="717550" indent="-263525">
              <a:buSzPct val="90000"/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2pPr>
            <a:lvl3pPr marL="896938" indent="-179388">
              <a:buSzPct val="90000"/>
              <a:buFont typeface="Wingdings" pitchFamily="2" charset="2"/>
              <a:buChar char="§"/>
              <a:tabLst/>
              <a:defRPr>
                <a:latin typeface="Corbel" panose="020B0503020204020204" pitchFamily="34" charset="0"/>
              </a:defRPr>
            </a:lvl3pPr>
            <a:lvl4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4pPr>
            <a:lvl5pPr marL="454025" indent="-274638">
              <a:buFont typeface="Courier New" panose="02070309020205020404" pitchFamily="49" charset="0"/>
              <a:buChar char="o"/>
              <a:tabLst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zh-CN" altLang="en-US" dirty="0"/>
              <a:t> </a:t>
            </a: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B0FC8C-43DD-9D48-AFAC-3990C9337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16375" y="6571538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 i="0">
                <a:solidFill>
                  <a:srgbClr val="0070C0"/>
                </a:solidFill>
                <a:latin typeface="Calibri" panose="020F0502020204030204" pitchFamily="34" charset="0"/>
                <a:ea typeface="Linux Libertine O Semibold" panose="02000503000000000000" pitchFamily="2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E2B53-383E-8940-BBFE-5EBE570A0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963" y="6546795"/>
            <a:ext cx="1053308" cy="3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708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EF56B-2326-4E43-9A56-37F643A747BE}"/>
              </a:ext>
            </a:extLst>
          </p:cNvPr>
          <p:cNvSpPr/>
          <p:nvPr userDrawn="1"/>
        </p:nvSpPr>
        <p:spPr>
          <a:xfrm flipV="1">
            <a:off x="462012" y="4366260"/>
            <a:ext cx="826569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189C2-FD03-1AD1-A354-1BE999ACBC82}"/>
              </a:ext>
            </a:extLst>
          </p:cNvPr>
          <p:cNvSpPr/>
          <p:nvPr userDrawn="1"/>
        </p:nvSpPr>
        <p:spPr>
          <a:xfrm>
            <a:off x="-2" y="6536970"/>
            <a:ext cx="9144001" cy="370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2019A-EFEB-F0ED-D69E-15E3992AD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45346" y="6554274"/>
            <a:ext cx="1053308" cy="3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279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58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1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144" y="6388833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0083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9578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3560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8200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579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21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1966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CD91F3D4-A4DB-CE42-BA95-FABA56D3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7222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80315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79806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062A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97819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8006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4432-8C5A-94BB-1F22-56FCC5E1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C4A8F-E437-119C-8A02-EC7AAFAD1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E132-3BE0-BA52-0BEA-33ED01F3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44506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6" y="1709738"/>
            <a:ext cx="8798062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6" y="4589463"/>
            <a:ext cx="87980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150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506" y="866164"/>
            <a:ext cx="4258294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66163"/>
            <a:ext cx="4339418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96981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90076"/>
            <a:ext cx="4358468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8" y="866164"/>
            <a:ext cx="43094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558" y="1690076"/>
            <a:ext cx="4309418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866163"/>
            <a:ext cx="435846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34117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71412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2308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5099830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382" y="987425"/>
            <a:ext cx="3423431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091350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6811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theme" Target="../theme/theme43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5.xml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63.xml"/><Relationship Id="rId10" Type="http://schemas.openxmlformats.org/officeDocument/2006/relationships/theme" Target="../theme/theme44.xml"/><Relationship Id="rId4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818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7" r:id="rId1"/>
    <p:sldLayoutId id="2147488078" r:id="rId2"/>
    <p:sldLayoutId id="2147488079" r:id="rId3"/>
    <p:sldLayoutId id="2147488080" r:id="rId4"/>
    <p:sldLayoutId id="2147488081" r:id="rId5"/>
    <p:sldLayoutId id="2147488082" r:id="rId6"/>
    <p:sldLayoutId id="2147488083" r:id="rId7"/>
    <p:sldLayoutId id="2147488084" r:id="rId8"/>
    <p:sldLayoutId id="2147488085" r:id="rId9"/>
    <p:sldLayoutId id="2147488086" r:id="rId10"/>
    <p:sldLayoutId id="21474880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7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40" r:id="rId1"/>
    <p:sldLayoutId id="2147488141" r:id="rId2"/>
    <p:sldLayoutId id="2147488142" r:id="rId3"/>
    <p:sldLayoutId id="2147488143" r:id="rId4"/>
    <p:sldLayoutId id="2147488144" r:id="rId5"/>
    <p:sldLayoutId id="2147488145" r:id="rId6"/>
    <p:sldLayoutId id="2147488146" r:id="rId7"/>
    <p:sldLayoutId id="2147488147" r:id="rId8"/>
    <p:sldLayoutId id="2147488148" r:id="rId9"/>
    <p:sldLayoutId id="2147488149" r:id="rId10"/>
    <p:sldLayoutId id="214748815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2" r:id="rId1"/>
    <p:sldLayoutId id="2147488153" r:id="rId2"/>
    <p:sldLayoutId id="2147488154" r:id="rId3"/>
    <p:sldLayoutId id="2147488155" r:id="rId4"/>
    <p:sldLayoutId id="2147488156" r:id="rId5"/>
    <p:sldLayoutId id="2147488157" r:id="rId6"/>
    <p:sldLayoutId id="2147488158" r:id="rId7"/>
    <p:sldLayoutId id="2147488159" r:id="rId8"/>
    <p:sldLayoutId id="2147488160" r:id="rId9"/>
    <p:sldLayoutId id="2147488161" r:id="rId10"/>
    <p:sldLayoutId id="214748816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/>
              <a:t>‹#›</a:t>
            </a:fld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2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4" r:id="rId1"/>
    <p:sldLayoutId id="2147488165" r:id="rId2"/>
    <p:sldLayoutId id="2147488166" r:id="rId3"/>
    <p:sldLayoutId id="2147488167" r:id="rId4"/>
    <p:sldLayoutId id="2147488168" r:id="rId5"/>
    <p:sldLayoutId id="2147488169" r:id="rId6"/>
    <p:sldLayoutId id="2147488170" r:id="rId7"/>
    <p:sldLayoutId id="2147488171" r:id="rId8"/>
    <p:sldLayoutId id="2147488172" r:id="rId9"/>
    <p:sldLayoutId id="2147488173" r:id="rId10"/>
    <p:sldLayoutId id="214748817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3"/>
            <a:ext cx="8229600" cy="48307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25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5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76" r:id="rId1"/>
    <p:sldLayoutId id="2147488177" r:id="rId2"/>
    <p:sldLayoutId id="2147488178" r:id="rId3"/>
    <p:sldLayoutId id="2147488179" r:id="rId4"/>
    <p:sldLayoutId id="2147488180" r:id="rId5"/>
    <p:sldLayoutId id="2147488181" r:id="rId6"/>
    <p:sldLayoutId id="2147488182" r:id="rId7"/>
    <p:sldLayoutId id="2147488183" r:id="rId8"/>
    <p:sldLayoutId id="2147488184" r:id="rId9"/>
    <p:sldLayoutId id="2147488185" r:id="rId10"/>
    <p:sldLayoutId id="2147488186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9" r:id="rId1"/>
    <p:sldLayoutId id="2147488190" r:id="rId2"/>
    <p:sldLayoutId id="2147488191" r:id="rId3"/>
    <p:sldLayoutId id="2147488192" r:id="rId4"/>
    <p:sldLayoutId id="2147488193" r:id="rId5"/>
    <p:sldLayoutId id="2147488194" r:id="rId6"/>
    <p:sldLayoutId id="2147488195" r:id="rId7"/>
    <p:sldLayoutId id="2147488196" r:id="rId8"/>
    <p:sldLayoutId id="2147488197" r:id="rId9"/>
    <p:sldLayoutId id="2147488198" r:id="rId10"/>
    <p:sldLayoutId id="21474881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6536970"/>
            <a:ext cx="9144001" cy="370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  <p:sp>
        <p:nvSpPr>
          <p:cNvPr id="9" name="Rectangle 8"/>
          <p:cNvSpPr/>
          <p:nvPr/>
        </p:nvSpPr>
        <p:spPr>
          <a:xfrm>
            <a:off x="366963" y="1006133"/>
            <a:ext cx="841007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64" y="1138595"/>
            <a:ext cx="8410073" cy="53116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9A79501A-6899-B540-BD7F-353D672C4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16375" y="6567235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64D9AE9-2733-754F-86B9-8A69E05B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50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4" r:id="rId1"/>
    <p:sldLayoutId id="2147488205" r:id="rId2"/>
    <p:sldLayoutId id="2147488206" r:id="rId3"/>
    <p:sldLayoutId id="2147488207" r:id="rId4"/>
    <p:sldLayoutId id="2147488208" r:id="rId5"/>
    <p:sldLayoutId id="2147488209" r:id="rId6"/>
    <p:sldLayoutId id="2147488210" r:id="rId7"/>
    <p:sldLayoutId id="2147488211" r:id="rId8"/>
    <p:sldLayoutId id="2147488212" r:id="rId9"/>
    <p:sldLayoutId id="2147488213" r:id="rId10"/>
    <p:sldLayoutId id="2147488214" r:id="rId11"/>
    <p:sldLayoutId id="2147488215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 spc="-50" baseline="0">
          <a:solidFill>
            <a:schemeClr val="accent1"/>
          </a:solidFill>
          <a:latin typeface="Corbel" panose="020B0503020204020204" pitchFamily="34" charset="0"/>
          <a:ea typeface="+mj-ea"/>
          <a:cs typeface="Calibri" panose="020F050202020403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6536970"/>
            <a:ext cx="9144001" cy="370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dirty="0"/>
          </a:p>
        </p:txBody>
      </p:sp>
      <p:sp>
        <p:nvSpPr>
          <p:cNvPr id="9" name="Rectangle 8"/>
          <p:cNvSpPr/>
          <p:nvPr/>
        </p:nvSpPr>
        <p:spPr>
          <a:xfrm>
            <a:off x="366963" y="1006133"/>
            <a:ext cx="841007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64" y="1138595"/>
            <a:ext cx="8410073" cy="53116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9A79501A-6899-B540-BD7F-353D672C4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16375" y="6567235"/>
            <a:ext cx="1260661" cy="270767"/>
          </a:xfrm>
          <a:prstGeom prst="rect">
            <a:avLst/>
          </a:prstGeom>
        </p:spPr>
        <p:txBody>
          <a:bodyPr anchor="ctr" anchorCtr="0"/>
          <a:lstStyle>
            <a:lvl1pPr algn="r">
              <a:defRPr sz="1600" b="1">
                <a:solidFill>
                  <a:schemeClr val="bg1"/>
                </a:solidFill>
                <a:latin typeface="Corbel" panose="020B0503020204020204" pitchFamily="34" charset="0"/>
                <a:cs typeface="Calibri" panose="020F0502020204030204" pitchFamily="34" charset="0"/>
              </a:defRPr>
            </a:lvl1pPr>
          </a:lstStyle>
          <a:p>
            <a:fld id="{BE67019E-6B59-9444-A8F8-0CFAB6B69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64D9AE9-2733-754F-86B9-8A69E05B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257434"/>
            <a:ext cx="8410073" cy="7534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64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22" r:id="rId1"/>
    <p:sldLayoutId id="2147488223" r:id="rId2"/>
    <p:sldLayoutId id="2147488224" r:id="rId3"/>
    <p:sldLayoutId id="2147488225" r:id="rId4"/>
    <p:sldLayoutId id="2147488226" r:id="rId5"/>
    <p:sldLayoutId id="2147488227" r:id="rId6"/>
    <p:sldLayoutId id="2147488228" r:id="rId7"/>
    <p:sldLayoutId id="2147488229" r:id="rId8"/>
    <p:sldLayoutId id="2147488230" r:id="rId9"/>
    <p:sldLayoutId id="2147488231" r:id="rId10"/>
    <p:sldLayoutId id="2147488232" r:id="rId11"/>
    <p:sldLayoutId id="2147488233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 spc="-50" baseline="0">
          <a:solidFill>
            <a:schemeClr val="accent1"/>
          </a:solidFill>
          <a:latin typeface="Corbel" panose="020B0503020204020204" pitchFamily="34" charset="0"/>
          <a:ea typeface="+mj-ea"/>
          <a:cs typeface="Calibri" panose="020F050202020403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0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5" r:id="rId1"/>
    <p:sldLayoutId id="214748823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7" y="866164"/>
            <a:ext cx="8798061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2099" y="6510726"/>
            <a:ext cx="63551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rgbClr val="4473C4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9489406" y="4991189"/>
            <a:ext cx="849085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9489406" y="5700255"/>
            <a:ext cx="849085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9489406" y="4282123"/>
            <a:ext cx="849085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9489406" y="6409320"/>
            <a:ext cx="849085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2764971" y="-1441319"/>
            <a:ext cx="849085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4608285" y="-1441319"/>
            <a:ext cx="849085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3686628" y="-1441319"/>
            <a:ext cx="849085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921656" y="-1441319"/>
            <a:ext cx="849085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0" y="-1441319"/>
            <a:ext cx="849085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0" y="-773468"/>
            <a:ext cx="849085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9489406" y="27727"/>
            <a:ext cx="849085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921657" y="-773468"/>
            <a:ext cx="849085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1843314" y="-773468"/>
            <a:ext cx="849085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2764971" y="-773468"/>
            <a:ext cx="849085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3686628" y="-773468"/>
            <a:ext cx="849085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4608285" y="-773468"/>
            <a:ext cx="849085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5529942" y="-773468"/>
            <a:ext cx="849085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6451599" y="-773468"/>
            <a:ext cx="849085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1843312" y="-1441320"/>
            <a:ext cx="849085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9489406" y="736793"/>
            <a:ext cx="849085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9489406" y="1445859"/>
            <a:ext cx="849085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9489406" y="2154925"/>
            <a:ext cx="849085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9489406" y="2863991"/>
            <a:ext cx="849085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9489406" y="3573057"/>
            <a:ext cx="849085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798061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9489406" y="7118385"/>
            <a:ext cx="849085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993FA2-F702-FF21-9400-8947C73999E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20" y="6682247"/>
            <a:ext cx="832265" cy="160112"/>
          </a:xfrm>
          <a:prstGeom prst="rect">
            <a:avLst/>
          </a:prstGeom>
        </p:spPr>
      </p:pic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9489406" y="7827450"/>
            <a:ext cx="849085" cy="4665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9" r:id="rId1"/>
    <p:sldLayoutId id="2147488240" r:id="rId2"/>
    <p:sldLayoutId id="2147488241" r:id="rId3"/>
    <p:sldLayoutId id="2147488242" r:id="rId4"/>
    <p:sldLayoutId id="2147488243" r:id="rId5"/>
    <p:sldLayoutId id="2147488244" r:id="rId6"/>
    <p:sldLayoutId id="2147488245" r:id="rId7"/>
    <p:sldLayoutId id="2147488246" r:id="rId8"/>
    <p:sldLayoutId id="214748824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160A0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wHash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9.emf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7.xml"/><Relationship Id="rId6" Type="http://schemas.openxmlformats.org/officeDocument/2006/relationships/image" Target="../media/image28.png"/><Relationship Id="rId11" Type="http://schemas.openxmlformats.org/officeDocument/2006/relationships/hyperlink" Target="https://academic.oup.com/bioinformatics/article/40/8/btae478/7723993" TargetMode="External"/><Relationship Id="rId5" Type="http://schemas.openxmlformats.org/officeDocument/2006/relationships/image" Target="../media/image27.svg"/><Relationship Id="rId10" Type="http://schemas.openxmlformats.org/officeDocument/2006/relationships/hyperlink" Target="https://academic.oup.com/bioinformatics/article/39/Supplement_1/i297/7210440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0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37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60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150.png"/><Relationship Id="rId18" Type="http://schemas.openxmlformats.org/officeDocument/2006/relationships/image" Target="../media/image35.emf"/><Relationship Id="rId3" Type="http://schemas.openxmlformats.org/officeDocument/2006/relationships/image" Target="../media/image139.png"/><Relationship Id="rId21" Type="http://schemas.openxmlformats.org/officeDocument/2006/relationships/image" Target="../media/image38.emf"/><Relationship Id="rId7" Type="http://schemas.openxmlformats.org/officeDocument/2006/relationships/image" Target="../media/image143.png"/><Relationship Id="rId17" Type="http://schemas.openxmlformats.org/officeDocument/2006/relationships/image" Target="../media/image34.emf"/><Relationship Id="rId2" Type="http://schemas.openxmlformats.org/officeDocument/2006/relationships/image" Target="../media/image138.png"/><Relationship Id="rId16" Type="http://schemas.openxmlformats.org/officeDocument/2006/relationships/image" Target="../media/image1180.png"/><Relationship Id="rId20" Type="http://schemas.openxmlformats.org/officeDocument/2006/relationships/image" Target="../media/image37.emf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5" Type="http://schemas.openxmlformats.org/officeDocument/2006/relationships/image" Target="../media/image1170.png"/><Relationship Id="rId10" Type="http://schemas.openxmlformats.org/officeDocument/2006/relationships/image" Target="../media/image146.png"/><Relationship Id="rId19" Type="http://schemas.openxmlformats.org/officeDocument/2006/relationships/image" Target="../media/image36.emf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1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0.xml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5.xml"/><Relationship Id="rId4" Type="http://schemas.openxmlformats.org/officeDocument/2006/relationships/image" Target="../media/image1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60.xml"/><Relationship Id="rId1" Type="http://schemas.openxmlformats.org/officeDocument/2006/relationships/tags" Target="../tags/tag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6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0.xml"/><Relationship Id="rId5" Type="http://schemas.openxmlformats.org/officeDocument/2006/relationships/image" Target="../media/image17.gif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90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D32A-9D95-8C8D-D230-EB098F8D1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>
            <a:extLst>
              <a:ext uri="{FF2B5EF4-FFF2-40B4-BE49-F238E27FC236}">
                <a16:creationId xmlns:a16="http://schemas.microsoft.com/office/drawing/2014/main" id="{E57E9674-8200-D8D3-F461-CC10043FB3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4963" y="1503040"/>
            <a:ext cx="8428037" cy="1431161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5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Computer Architecture</a:t>
            </a:r>
            <a:br>
              <a:rPr lang="en-US" altLang="en-US" sz="4500" b="1" dirty="0">
                <a:ea typeface="ＭＳ Ｐゴシック" panose="020B0600070205080204" pitchFamily="34" charset="-128"/>
              </a:rPr>
            </a:br>
            <a:r>
              <a:rPr lang="en-US" altLang="en-US" sz="4200" dirty="0">
                <a:ea typeface="ＭＳ Ｐゴシック" panose="020B0600070205080204" pitchFamily="34" charset="-128"/>
              </a:rPr>
              <a:t>Lecture 26c: </a:t>
            </a:r>
            <a:r>
              <a:rPr lang="en-US" altLang="en-US" sz="40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RawHash2</a:t>
            </a: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8E492-BFA9-2F65-A183-AF48881E57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Can Firtina</a:t>
            </a:r>
          </a:p>
          <a:p>
            <a:pPr eaLnBrk="1" hangingPunct="1"/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ETH Zurich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Fall 2024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13 December 2024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41181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A25E8-993E-CD67-C3BE-55318EC4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4848D-5A7F-189D-14DF-014659D07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dirty="0"/>
              <a:t>Accuracy of </a:t>
            </a:r>
            <a:r>
              <a:rPr lang="en-GB" b="1" dirty="0"/>
              <a:t>mapping positions</a:t>
            </a:r>
            <a:r>
              <a:rPr lang="en-GB" dirty="0"/>
              <a:t> (F1 score)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Ground truth: Mapping positions of </a:t>
            </a:r>
            <a:r>
              <a:rPr lang="en-GB" b="1" dirty="0" err="1"/>
              <a:t>basecalled</a:t>
            </a:r>
            <a:r>
              <a:rPr lang="en-GB" b="1" dirty="0"/>
              <a:t> sequences</a:t>
            </a:r>
            <a:r>
              <a:rPr lang="en-GB" dirty="0"/>
              <a:t> using minimap2</a:t>
            </a:r>
            <a:endParaRPr lang="en-GB" dirty="0">
              <a:solidFill>
                <a:srgbClr val="4473C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7986A9-FFA7-C0C5-FA90-BDC7D798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A658AF-A6F0-554D-65FF-64F1A4BE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Mapping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DC59FA7-F389-F556-BCB4-762896F5D437}"/>
                  </a:ext>
                </a:extLst>
              </p:cNvPr>
              <p:cNvSpPr/>
              <p:nvPr/>
            </p:nvSpPr>
            <p:spPr>
              <a:xfrm>
                <a:off x="1141898" y="4274156"/>
                <a:ext cx="6860204" cy="804672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 provides the best accuracy in all datasets</a:t>
                </a:r>
                <a:b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(up to ~2.4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for large genomes)</a:t>
                </a:r>
                <a:endParaRPr lang="en-US" sz="2000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DC59FA7-F389-F556-BCB4-762896F5D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898" y="4274156"/>
                <a:ext cx="6860204" cy="804672"/>
              </a:xfrm>
              <a:prstGeom prst="roundRect">
                <a:avLst/>
              </a:prstGeom>
              <a:blipFill>
                <a:blip r:embed="rId3"/>
                <a:stretch>
                  <a:fillRect b="-4478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60CCE7E-6FE5-A55E-CB22-00CADF4DB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94150"/>
            <a:ext cx="7772400" cy="2540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0591A7-9DC6-DACF-6FCD-35ECE38CD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94150"/>
            <a:ext cx="7772400" cy="25409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F9F085-625F-CFD2-4CAE-0564989BF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594150"/>
            <a:ext cx="7772400" cy="2540977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496CD7-B0FD-DDDE-EB95-48ED8247E2CE}"/>
              </a:ext>
            </a:extLst>
          </p:cNvPr>
          <p:cNvSpPr/>
          <p:nvPr/>
        </p:nvSpPr>
        <p:spPr>
          <a:xfrm>
            <a:off x="1141898" y="5392441"/>
            <a:ext cx="6860204" cy="804672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RawHash2-Minimizer</a:t>
            </a: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mapping accuracy</a:t>
            </a: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comparable to RawHash2</a:t>
            </a:r>
            <a:endParaRPr lang="en-US" sz="200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966EB-F78A-85D9-64DF-25A248B5F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956BC2-5C42-A314-6D37-3FEC910F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9B4D72-9721-38FD-4C89-CA39060C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Sequenced Length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2E2BA-1417-FF92-4C85-D9828DE1A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597"/>
            <a:ext cx="8631827" cy="246446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A8B005-6E8D-DFCD-2DD4-E2BACA8A2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7"/>
            <a:ext cx="8798061" cy="877148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bases to sequence </a:t>
            </a: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Less unnecessary sequencing</a:t>
            </a: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277D8E6-1207-0595-9922-9FD56D4463AE}"/>
                  </a:ext>
                </a:extLst>
              </p:cNvPr>
              <p:cNvSpPr/>
              <p:nvPr/>
            </p:nvSpPr>
            <p:spPr>
              <a:xfrm>
                <a:off x="928142" y="4277435"/>
                <a:ext cx="7287716" cy="807749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 can reduce sequencing time and cost: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on average by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.9</a:t>
                </a:r>
                <a14:m>
                  <m:oMath xmlns:m="http://schemas.openxmlformats.org/officeDocument/2006/math">
                    <m:r>
                      <a:rPr kumimoji="0" lang="en-GB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compared to UNCALLED and RawHash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277D8E6-1207-0595-9922-9FD56D446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42" y="4277435"/>
                <a:ext cx="7287716" cy="807749"/>
              </a:xfrm>
              <a:prstGeom prst="round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BBE9720A-21B0-8581-9880-CD91CE194E06}"/>
              </a:ext>
            </a:extLst>
          </p:cNvPr>
          <p:cNvSpPr>
            <a:spLocks noChangeAspect="1"/>
          </p:cNvSpPr>
          <p:nvPr/>
        </p:nvSpPr>
        <p:spPr>
          <a:xfrm rot="5400000">
            <a:off x="7691954" y="2683611"/>
            <a:ext cx="1992629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DFA5B-7EF3-3C3A-D5E4-1AC76FCA112D}"/>
              </a:ext>
            </a:extLst>
          </p:cNvPr>
          <p:cNvSpPr/>
          <p:nvPr/>
        </p:nvSpPr>
        <p:spPr>
          <a:xfrm rot="5400000">
            <a:off x="8005793" y="2645118"/>
            <a:ext cx="184693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is better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3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7A5E5-111B-8C58-6A7E-8BD9436F7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08F4B0-FB6F-2BCA-074B-8626F954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354E5C-E21D-5536-0F7D-508DE496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Sequence Until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87B727-55F1-9DEF-67F3-D79E6FDEE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7"/>
            <a:ext cx="8798061" cy="377026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Running </a:t>
            </a:r>
            <a:r>
              <a:rPr lang="en-GB" sz="200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and without Sequence Until</a:t>
            </a:r>
          </a:p>
        </p:txBody>
      </p:sp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DE81C878-B799-91D6-0E6F-9C17CA2EB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04752"/>
            <a:ext cx="7772400" cy="16642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83505B-E554-489C-EA83-1DE948423A05}"/>
              </a:ext>
            </a:extLst>
          </p:cNvPr>
          <p:cNvSpPr/>
          <p:nvPr/>
        </p:nvSpPr>
        <p:spPr>
          <a:xfrm>
            <a:off x="1979862" y="2722000"/>
            <a:ext cx="471391" cy="286349"/>
          </a:xfrm>
          <a:prstGeom prst="rect">
            <a:avLst/>
          </a:prstGeom>
          <a:noFill/>
          <a:ln w="31750" cap="flat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E72257-C4D6-922F-6FBD-1142E055B163}"/>
              </a:ext>
            </a:extLst>
          </p:cNvPr>
          <p:cNvSpPr/>
          <p:nvPr/>
        </p:nvSpPr>
        <p:spPr>
          <a:xfrm>
            <a:off x="7827147" y="2475407"/>
            <a:ext cx="670809" cy="286349"/>
          </a:xfrm>
          <a:prstGeom prst="rect">
            <a:avLst/>
          </a:prstGeom>
          <a:noFill/>
          <a:ln w="31750" cap="flat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43D933-8E6A-7FFE-33FA-92F974633C7E}"/>
              </a:ext>
            </a:extLst>
          </p:cNvPr>
          <p:cNvSpPr/>
          <p:nvPr/>
        </p:nvSpPr>
        <p:spPr>
          <a:xfrm>
            <a:off x="733847" y="3573016"/>
            <a:ext cx="7676306" cy="807749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only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7%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entire sample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while providing high accuracy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B3FD464-62F4-8C63-8D9A-0A9B08B060DE}"/>
                  </a:ext>
                </a:extLst>
              </p:cNvPr>
              <p:cNvSpPr/>
              <p:nvPr/>
            </p:nvSpPr>
            <p:spPr>
              <a:xfrm>
                <a:off x="733847" y="4944224"/>
                <a:ext cx="7676306" cy="807749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UNCALLED and RawHash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benefit from Sequence Until</a:t>
                </a:r>
                <a:b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significantly by enabling up to</a:t>
                </a: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100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4473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reductions in sequencing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B3FD464-62F4-8C63-8D9A-0A9B08B06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47" y="4944224"/>
                <a:ext cx="7676306" cy="807749"/>
              </a:xfrm>
              <a:prstGeom prst="roundRect">
                <a:avLst/>
              </a:prstGeom>
              <a:blipFill>
                <a:blip r:embed="rId3"/>
                <a:stretch>
                  <a:fillRect b="-4478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3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4C6A5-067C-F215-2BC0-DC7544FF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94AD1-2032-E99B-1C8A-B035B473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2C956B-823C-E9D0-41CF-34AD025A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E990B5-D08A-D7F4-99EF-10DB0C75691C}"/>
              </a:ext>
            </a:extLst>
          </p:cNvPr>
          <p:cNvSpPr/>
          <p:nvPr/>
        </p:nvSpPr>
        <p:spPr>
          <a:xfrm>
            <a:off x="229004" y="4192446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43210-6352-D5BE-57AA-75F9F099E917}"/>
              </a:ext>
            </a:extLst>
          </p:cNvPr>
          <p:cNvSpPr/>
          <p:nvPr/>
        </p:nvSpPr>
        <p:spPr>
          <a:xfrm>
            <a:off x="229004" y="866163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A02FB4-4FCB-2450-F1E6-DD2AE840495E}"/>
              </a:ext>
            </a:extLst>
          </p:cNvPr>
          <p:cNvSpPr/>
          <p:nvPr/>
        </p:nvSpPr>
        <p:spPr>
          <a:xfrm>
            <a:off x="229004" y="3083685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59FCC0-F45F-6FFD-CEDE-A595B4CB4139}"/>
              </a:ext>
            </a:extLst>
          </p:cNvPr>
          <p:cNvSpPr/>
          <p:nvPr/>
        </p:nvSpPr>
        <p:spPr>
          <a:xfrm>
            <a:off x="229004" y="1974924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9AE1BD-4DB0-3DA1-0252-3E7F17A7B0B5}"/>
              </a:ext>
            </a:extLst>
          </p:cNvPr>
          <p:cNvSpPr/>
          <p:nvPr/>
        </p:nvSpPr>
        <p:spPr>
          <a:xfrm>
            <a:off x="229004" y="5301208"/>
            <a:ext cx="8672264" cy="822960"/>
          </a:xfrm>
          <a:prstGeom prst="rect">
            <a:avLst/>
          </a:prstGeom>
          <a:solidFill>
            <a:srgbClr val="04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9413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9CAF9-3DEE-ABBA-1F93-79BEF6681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5B3C0-47D7-082C-04CB-49C0B601B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4DC1E-11D0-456D-CF79-EFA84034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981E67-CF4B-7557-F2C2-979C290F2001}"/>
              </a:ext>
            </a:extLst>
          </p:cNvPr>
          <p:cNvSpPr/>
          <p:nvPr/>
        </p:nvSpPr>
        <p:spPr>
          <a:xfrm>
            <a:off x="158441" y="4754864"/>
            <a:ext cx="8889356" cy="1277046"/>
          </a:xfrm>
          <a:prstGeom prst="roundRect">
            <a:avLst>
              <a:gd name="adj" fmla="val 8525"/>
            </a:avLst>
          </a:prstGeom>
          <a:solidFill>
            <a:srgbClr val="DFEFFA"/>
          </a:solidFill>
          <a:ln w="31750">
            <a:solidFill>
              <a:srgbClr val="447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232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opportunities for analyzing raw nanopore signals in real-time:</a:t>
            </a:r>
          </a:p>
          <a:p>
            <a:pPr marL="674370" marR="0" lvl="1" indent="-2520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hash-based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sketching techniques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now be used for raw signals</a:t>
            </a:r>
          </a:p>
          <a:p>
            <a:pPr marL="674370" marR="0" lvl="1" indent="-2520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Indexing is very cheap: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Many future use cases with the on-the-fly index construction</a:t>
            </a:r>
          </a:p>
          <a:p>
            <a:pPr marL="674370" marR="0" lvl="1" indent="-2520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rethink the algorithms to fully perform downstream analysis with raw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CCBE7B9-7F00-1451-5FA7-A44F2C7D9C21}"/>
                  </a:ext>
                </a:extLst>
              </p:cNvPr>
              <p:cNvSpPr/>
              <p:nvPr/>
            </p:nvSpPr>
            <p:spPr>
              <a:xfrm>
                <a:off x="158441" y="2878902"/>
                <a:ext cx="8889356" cy="1277046"/>
              </a:xfrm>
              <a:prstGeom prst="roundRect">
                <a:avLst>
                  <a:gd name="adj" fmla="val 8525"/>
                </a:avLst>
              </a:prstGeom>
              <a:solidFill>
                <a:srgbClr val="EDE8F1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232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Key Results: </a:t>
                </a: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Across 3 use cases and 5 genomes of varying sizes</a:t>
                </a:r>
              </a:p>
              <a:p>
                <a:pPr marL="458788" lvl="1" indent="-249238">
                  <a:lnSpc>
                    <a:spcPct val="105000"/>
                  </a:lnSpc>
                  <a:buFont typeface="Arial" pitchFamily="34" charset="0"/>
                  <a:buChar char="–"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</a:t>
                </a:r>
                <a14:m>
                  <m:oMath xmlns:m="http://schemas.openxmlformats.org/officeDocument/2006/math">
                    <m:r>
                      <a:rPr kumimoji="0" lang="en-GB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19</a:t>
                </a:r>
                <a14:m>
                  <m:oMath xmlns:m="http://schemas.openxmlformats.org/officeDocument/2006/math">
                    <m:r>
                      <a:rPr kumimoji="0" lang="en-GB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16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and 4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better average throughput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compared to the state-of-the-art works</a:t>
                </a:r>
              </a:p>
              <a:p>
                <a:pPr marL="458788" marR="0" lvl="1" indent="-249238" algn="l" defTabSz="91440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Most accurate raw signal mapper for all datasets</a:t>
                </a:r>
              </a:p>
              <a:p>
                <a:pPr marL="458788" marR="0" lvl="1" indent="-249238" algn="l" defTabSz="91440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Sequence Until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reduces the sequencing time and cost by 15</a:t>
                </a:r>
                <a14:m>
                  <m:oMath xmlns:m="http://schemas.openxmlformats.org/officeDocument/2006/math">
                    <m:r>
                      <a:rPr kumimoji="0" lang="en-GB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CCBE7B9-7F00-1451-5FA7-A44F2C7D9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41" y="2878902"/>
                <a:ext cx="8889356" cy="1277046"/>
              </a:xfrm>
              <a:prstGeom prst="roundRect">
                <a:avLst>
                  <a:gd name="adj" fmla="val 8525"/>
                </a:avLst>
              </a:prstGeom>
              <a:blipFill>
                <a:blip r:embed="rId3"/>
                <a:stretch>
                  <a:fillRect/>
                </a:stretch>
              </a:blipFill>
              <a:ln w="317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22236E-8148-0D0B-89EA-42F0886FF5A6}"/>
              </a:ext>
            </a:extLst>
          </p:cNvPr>
          <p:cNvSpPr/>
          <p:nvPr/>
        </p:nvSpPr>
        <p:spPr>
          <a:xfrm>
            <a:off x="158441" y="999826"/>
            <a:ext cx="8889356" cy="1280160"/>
          </a:xfrm>
          <a:prstGeom prst="roundRect">
            <a:avLst>
              <a:gd name="adj" fmla="val 6307"/>
            </a:avLst>
          </a:prstGeom>
          <a:solidFill>
            <a:srgbClr val="E2F0DA"/>
          </a:solidFill>
          <a:ln w="31750">
            <a:solidFill>
              <a:srgbClr val="2A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Contributions:</a:t>
            </a:r>
          </a:p>
          <a:p>
            <a:pPr marL="223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hash-based mechanism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mapping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raw nanopore signals</a:t>
            </a:r>
            <a:endParaRPr kumimoji="0" lang="en-US" sz="1700" b="1" i="1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novel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technique can accurately and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dynamically stop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sequencing of all reads at once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if further sequencing is not necessary</a:t>
            </a:r>
          </a:p>
        </p:txBody>
      </p:sp>
    </p:spTree>
    <p:extLst>
      <p:ext uri="{BB962C8B-B14F-4D97-AF65-F5344CB8AC3E}">
        <p14:creationId xmlns:p14="http://schemas.microsoft.com/office/powerpoint/2010/main" val="38119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AC783-6EDA-0ECB-3283-6EC37BF0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>
            <a:extLst>
              <a:ext uri="{FF2B5EF4-FFF2-40B4-BE49-F238E27FC236}">
                <a16:creationId xmlns:a16="http://schemas.microsoft.com/office/drawing/2014/main" id="{0514EFAC-3642-7491-65BA-7AFED6E51317}"/>
              </a:ext>
            </a:extLst>
          </p:cNvPr>
          <p:cNvSpPr txBox="1">
            <a:spLocks/>
          </p:cNvSpPr>
          <p:nvPr/>
        </p:nvSpPr>
        <p:spPr>
          <a:xfrm>
            <a:off x="0" y="927"/>
            <a:ext cx="9144000" cy="2316615"/>
          </a:xfrm>
          <a:prstGeom prst="rect">
            <a:avLst/>
          </a:prstGeom>
          <a:solidFill>
            <a:srgbClr val="0643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8E51140E-53D2-7C01-1203-9ACAF4EAB0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744927"/>
          </a:xfrm>
          <a:prstGeom prst="rect">
            <a:avLst/>
          </a:prstGeom>
          <a:solidFill>
            <a:srgbClr val="03538C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400"/>
              </a:spcAft>
            </a:pPr>
            <a:br>
              <a:rPr lang="en-US" sz="72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100" b="1" dirty="0">
                <a:solidFill>
                  <a:srgbClr val="FFFFFF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1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C8A447-C865-436E-4E2A-F5C0774BA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3" t="31836" r="15247" b="32270"/>
          <a:stretch/>
        </p:blipFill>
        <p:spPr>
          <a:xfrm>
            <a:off x="6496913" y="6231667"/>
            <a:ext cx="2550080" cy="4835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FEB0E0-F05E-0E78-F65B-974F2ABB0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08" y="6233823"/>
            <a:ext cx="2513673" cy="4835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2F8448-F4BE-3081-1F86-7591B080C479}"/>
              </a:ext>
            </a:extLst>
          </p:cNvPr>
          <p:cNvGraphicFramePr>
            <a:graphicFrameLocks noGrp="1"/>
          </p:cNvGraphicFramePr>
          <p:nvPr/>
        </p:nvGraphicFramePr>
        <p:xfrm>
          <a:off x="999394" y="3371219"/>
          <a:ext cx="7145213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293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775899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94587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126847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Nika Mansouri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Ghiasi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Joel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Lindegger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Tahoma" panose="020B0604030504040204" pitchFamily="34" charset="0"/>
                        </a:rPr>
                        <a:t>Gagandeep Singh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20B7ACC8-8DAB-C8B2-9994-BF7FAD8BBE6F}"/>
              </a:ext>
            </a:extLst>
          </p:cNvPr>
          <p:cNvGrpSpPr/>
          <p:nvPr/>
        </p:nvGrpSpPr>
        <p:grpSpPr>
          <a:xfrm>
            <a:off x="0" y="224784"/>
            <a:ext cx="9144000" cy="2350337"/>
            <a:chOff x="697" y="993177"/>
            <a:chExt cx="9144000" cy="23503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AC71C6-983A-B71C-EA42-78D3A8D0C522}"/>
                </a:ext>
              </a:extLst>
            </p:cNvPr>
            <p:cNvSpPr txBox="1"/>
            <p:nvPr/>
          </p:nvSpPr>
          <p:spPr>
            <a:xfrm>
              <a:off x="697" y="2297074"/>
              <a:ext cx="914400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Enabling Fast and Accurate Real-Time Analysis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of Raw Nanopore Signals for Large Genomes</a:t>
              </a:r>
              <a:endParaRPr kumimoji="0" lang="en-CH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74BBB79-9007-1118-F876-B93A51BED424}"/>
                </a:ext>
              </a:extLst>
            </p:cNvPr>
            <p:cNvGrpSpPr/>
            <p:nvPr/>
          </p:nvGrpSpPr>
          <p:grpSpPr>
            <a:xfrm>
              <a:off x="1067498" y="993177"/>
              <a:ext cx="5427668" cy="1363580"/>
              <a:chOff x="695480" y="993177"/>
              <a:chExt cx="5427668" cy="1363580"/>
            </a:xfrm>
          </p:grpSpPr>
          <p:pic>
            <p:nvPicPr>
              <p:cNvPr id="4" name="Picture 3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1CE75192-E7B7-EF21-89C0-820D8D172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480" y="993177"/>
                <a:ext cx="1414800" cy="13635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89C49AB-DA39-ECBF-73C8-6C80F75A35C2}"/>
                  </a:ext>
                </a:extLst>
              </p:cNvPr>
              <p:cNvSpPr txBox="1"/>
              <p:nvPr/>
            </p:nvSpPr>
            <p:spPr>
              <a:xfrm>
                <a:off x="2278210" y="1120969"/>
                <a:ext cx="384493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endParaRPr kumimoji="0" lang="en-CH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133C48-D26E-66E4-9372-E91420C1CFB4}"/>
              </a:ext>
            </a:extLst>
          </p:cNvPr>
          <p:cNvGrpSpPr/>
          <p:nvPr/>
        </p:nvGrpSpPr>
        <p:grpSpPr>
          <a:xfrm>
            <a:off x="7495008" y="4513229"/>
            <a:ext cx="1197765" cy="1528134"/>
            <a:chOff x="5404489" y="4677265"/>
            <a:chExt cx="1197765" cy="1528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9A8C19-FD53-8C05-A0C2-BD1722E75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10562" r="10293" b="10407"/>
            <a:stretch/>
          </p:blipFill>
          <p:spPr>
            <a:xfrm>
              <a:off x="5404489" y="4677265"/>
              <a:ext cx="1197765" cy="119520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6B632A4F-2BFF-CFC6-6031-2EF5AE78A449}"/>
                </a:ext>
              </a:extLst>
            </p:cNvPr>
            <p:cNvSpPr txBox="1">
              <a:spLocks/>
            </p:cNvSpPr>
            <p:nvPr/>
          </p:nvSpPr>
          <p:spPr>
            <a:xfrm>
              <a:off x="5591187" y="5866845"/>
              <a:ext cx="824368" cy="338554"/>
            </a:xfrm>
            <a:prstGeom prst="rect">
              <a:avLst/>
            </a:prstGeom>
          </p:spPr>
          <p:txBody>
            <a:bodyPr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8"/>
                </a:rPr>
                <a:t>Code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0822DC-1029-ED54-E7FE-EE4F07B02DB7}"/>
              </a:ext>
            </a:extLst>
          </p:cNvPr>
          <p:cNvGrpSpPr/>
          <p:nvPr/>
        </p:nvGrpSpPr>
        <p:grpSpPr>
          <a:xfrm>
            <a:off x="467918" y="4518169"/>
            <a:ext cx="1197766" cy="1528134"/>
            <a:chOff x="2852538" y="4677265"/>
            <a:chExt cx="1197766" cy="15281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E40421D-B968-FDB1-8EA2-5964E03A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853607" y="4677265"/>
              <a:ext cx="1196697" cy="1194134"/>
            </a:xfrm>
            <a:prstGeom prst="rect">
              <a:avLst/>
            </a:prstGeom>
          </p:spPr>
        </p:pic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DF49106E-F860-D582-A72E-BEF1BC2100A3}"/>
                </a:ext>
              </a:extLst>
            </p:cNvPr>
            <p:cNvSpPr txBox="1">
              <a:spLocks/>
            </p:cNvSpPr>
            <p:nvPr/>
          </p:nvSpPr>
          <p:spPr>
            <a:xfrm>
              <a:off x="2852538" y="5866845"/>
              <a:ext cx="1197765" cy="33855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10"/>
                </a:rPr>
                <a:t>RawHash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ADA7E10-BA56-C3E0-2949-EDE2E149D6AB}"/>
              </a:ext>
            </a:extLst>
          </p:cNvPr>
          <p:cNvGraphicFramePr>
            <a:graphicFrameLocks noGrp="1"/>
          </p:cNvGraphicFramePr>
          <p:nvPr/>
        </p:nvGraphicFramePr>
        <p:xfrm>
          <a:off x="3581752" y="2882011"/>
          <a:ext cx="1980497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497">
                  <a:extLst>
                    <a:ext uri="{9D8B030D-6E8A-4147-A177-3AD203B41FA5}">
                      <a16:colId xmlns:a16="http://schemas.microsoft.com/office/drawing/2014/main" val="858436982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Can Firtina</a:t>
                      </a:r>
                      <a:endParaRPr lang="en-US" sz="2200" u="none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E84670F-50E9-12F3-C951-CC1B4E288748}"/>
              </a:ext>
            </a:extLst>
          </p:cNvPr>
          <p:cNvGraphicFramePr>
            <a:graphicFrameLocks noGrp="1"/>
          </p:cNvGraphicFramePr>
          <p:nvPr/>
        </p:nvGraphicFramePr>
        <p:xfrm>
          <a:off x="1155417" y="3860426"/>
          <a:ext cx="6833166" cy="57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18">
                  <a:extLst>
                    <a:ext uri="{9D8B030D-6E8A-4147-A177-3AD203B41FA5}">
                      <a16:colId xmlns:a16="http://schemas.microsoft.com/office/drawing/2014/main" val="3497997017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3395077894"/>
                    </a:ext>
                  </a:extLst>
                </a:gridCol>
                <a:gridCol w="1698341">
                  <a:extLst>
                    <a:ext uri="{9D8B030D-6E8A-4147-A177-3AD203B41FA5}">
                      <a16:colId xmlns:a16="http://schemas.microsoft.com/office/drawing/2014/main" val="3302728439"/>
                    </a:ext>
                  </a:extLst>
                </a:gridCol>
                <a:gridCol w="281722">
                  <a:extLst>
                    <a:ext uri="{9D8B030D-6E8A-4147-A177-3AD203B41FA5}">
                      <a16:colId xmlns:a16="http://schemas.microsoft.com/office/drawing/2014/main" val="2466889090"/>
                    </a:ext>
                  </a:extLst>
                </a:gridCol>
                <a:gridCol w="2033963">
                  <a:extLst>
                    <a:ext uri="{9D8B030D-6E8A-4147-A177-3AD203B41FA5}">
                      <a16:colId xmlns:a16="http://schemas.microsoft.com/office/drawing/2014/main" val="3526208654"/>
                    </a:ext>
                  </a:extLst>
                </a:gridCol>
              </a:tblGrid>
              <a:tr h="572649"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Meryem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Banu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Cavlak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Haiyu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Mao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Onur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Garamond" panose="02020404030301010803" pitchFamily="18" charset="0"/>
                          <a:ea typeface="+mn-ea"/>
                          <a:cs typeface="Cambria"/>
                        </a:rPr>
                        <a:t>Mutlu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66768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69B69213-69EB-28B9-9EF3-99BA8C2DEF58}"/>
              </a:ext>
            </a:extLst>
          </p:cNvPr>
          <p:cNvGrpSpPr/>
          <p:nvPr/>
        </p:nvGrpSpPr>
        <p:grpSpPr>
          <a:xfrm>
            <a:off x="3922418" y="4504945"/>
            <a:ext cx="1315856" cy="1549642"/>
            <a:chOff x="3922418" y="4504945"/>
            <a:chExt cx="1315856" cy="1549642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AD2A7C5F-BDFB-9C26-54D3-DB8953A79B50}"/>
                </a:ext>
              </a:extLst>
            </p:cNvPr>
            <p:cNvSpPr txBox="1">
              <a:spLocks/>
            </p:cNvSpPr>
            <p:nvPr/>
          </p:nvSpPr>
          <p:spPr>
            <a:xfrm>
              <a:off x="3922418" y="5716033"/>
              <a:ext cx="1315856" cy="33855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  <a:hlinkClick r:id="rId11"/>
                </a:rPr>
                <a:t>RawHash2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19C978-19EC-4C02-2306-A2CEE0B8B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9512" t="8934" r="8666" b="9474"/>
            <a:stretch/>
          </p:blipFill>
          <p:spPr>
            <a:xfrm>
              <a:off x="3979718" y="4504945"/>
              <a:ext cx="1201254" cy="1197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59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F40DC-3BFF-C5A4-1356-725F3C094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>
            <a:extLst>
              <a:ext uri="{FF2B5EF4-FFF2-40B4-BE49-F238E27FC236}">
                <a16:creationId xmlns:a16="http://schemas.microsoft.com/office/drawing/2014/main" id="{6BA20347-A8B8-348D-AC12-0FF4E837B3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4963" y="1503040"/>
            <a:ext cx="8428037" cy="1431161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5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Computer Architecture</a:t>
            </a:r>
            <a:br>
              <a:rPr lang="en-US" altLang="en-US" sz="4500" b="1" dirty="0">
                <a:ea typeface="ＭＳ Ｐゴシック" panose="020B0600070205080204" pitchFamily="34" charset="-128"/>
              </a:rPr>
            </a:br>
            <a:r>
              <a:rPr lang="en-US" altLang="en-US" sz="4200" dirty="0">
                <a:ea typeface="ＭＳ Ｐゴシック" panose="020B0600070205080204" pitchFamily="34" charset="-128"/>
              </a:rPr>
              <a:t>Lecture 26c: </a:t>
            </a:r>
            <a:r>
              <a:rPr lang="en-US" altLang="en-US" sz="40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RawHash2</a:t>
            </a:r>
            <a:endParaRPr lang="en-US" altLang="en-US" sz="4200" dirty="0">
              <a:ea typeface="ＭＳ Ｐゴシック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312583-E30F-9B6D-5539-E0A6C1EFCD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/>
            <a:endParaRPr lang="en-US" altLang="en-US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Can Firtina</a:t>
            </a:r>
          </a:p>
          <a:p>
            <a:pPr eaLnBrk="1" hangingPunct="1"/>
            <a:endParaRPr lang="en-US" altLang="en-US" sz="2800" dirty="0">
              <a:solidFill>
                <a:srgbClr val="003399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ETH Zurich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Fall 2024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13 December 2024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98850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5720-DEE7-292D-5FEE-F92C424F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DC2FC-6A9B-7D94-F4AB-DECA6206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22C50-3F9C-AD2B-1650-000CBB17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Sequencing Data Analysis</a:t>
            </a:r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CDDFD439-38CC-741A-186C-0A2959A61EE3}"/>
              </a:ext>
            </a:extLst>
          </p:cNvPr>
          <p:cNvSpPr/>
          <p:nvPr/>
        </p:nvSpPr>
        <p:spPr>
          <a:xfrm>
            <a:off x="699808" y="1677020"/>
            <a:ext cx="757809" cy="777240"/>
          </a:xfrm>
          <a:custGeom>
            <a:avLst/>
            <a:gdLst>
              <a:gd name="connsiteX0" fmla="*/ 689229 w 757809"/>
              <a:gd name="connsiteY0" fmla="*/ 708660 h 777240"/>
              <a:gd name="connsiteX1" fmla="*/ 117729 w 757809"/>
              <a:gd name="connsiteY1" fmla="*/ 708660 h 777240"/>
              <a:gd name="connsiteX2" fmla="*/ 117729 w 757809"/>
              <a:gd name="connsiteY2" fmla="*/ 68580 h 777240"/>
              <a:gd name="connsiteX3" fmla="*/ 689229 w 757809"/>
              <a:gd name="connsiteY3" fmla="*/ 68580 h 777240"/>
              <a:gd name="connsiteX4" fmla="*/ 689229 w 757809"/>
              <a:gd name="connsiteY4" fmla="*/ 708660 h 777240"/>
              <a:gd name="connsiteX5" fmla="*/ 49149 w 757809"/>
              <a:gd name="connsiteY5" fmla="*/ 0 h 777240"/>
              <a:gd name="connsiteX6" fmla="*/ 49149 w 757809"/>
              <a:gd name="connsiteY6" fmla="*/ 68580 h 777240"/>
              <a:gd name="connsiteX7" fmla="*/ 34290 w 757809"/>
              <a:gd name="connsiteY7" fmla="*/ 68580 h 777240"/>
              <a:gd name="connsiteX8" fmla="*/ 3429 w 757809"/>
              <a:gd name="connsiteY8" fmla="*/ 102870 h 777240"/>
              <a:gd name="connsiteX9" fmla="*/ 34290 w 757809"/>
              <a:gd name="connsiteY9" fmla="*/ 137160 h 777240"/>
              <a:gd name="connsiteX10" fmla="*/ 49149 w 757809"/>
              <a:gd name="connsiteY10" fmla="*/ 137160 h 777240"/>
              <a:gd name="connsiteX11" fmla="*/ 49149 w 757809"/>
              <a:gd name="connsiteY11" fmla="*/ 182880 h 777240"/>
              <a:gd name="connsiteX12" fmla="*/ 34290 w 757809"/>
              <a:gd name="connsiteY12" fmla="*/ 182880 h 777240"/>
              <a:gd name="connsiteX13" fmla="*/ 0 w 757809"/>
              <a:gd name="connsiteY13" fmla="*/ 217170 h 777240"/>
              <a:gd name="connsiteX14" fmla="*/ 34290 w 757809"/>
              <a:gd name="connsiteY14" fmla="*/ 251460 h 777240"/>
              <a:gd name="connsiteX15" fmla="*/ 49149 w 757809"/>
              <a:gd name="connsiteY15" fmla="*/ 251460 h 777240"/>
              <a:gd name="connsiteX16" fmla="*/ 49149 w 757809"/>
              <a:gd name="connsiteY16" fmla="*/ 297180 h 777240"/>
              <a:gd name="connsiteX17" fmla="*/ 34290 w 757809"/>
              <a:gd name="connsiteY17" fmla="*/ 297180 h 777240"/>
              <a:gd name="connsiteX18" fmla="*/ 0 w 757809"/>
              <a:gd name="connsiteY18" fmla="*/ 331470 h 777240"/>
              <a:gd name="connsiteX19" fmla="*/ 34290 w 757809"/>
              <a:gd name="connsiteY19" fmla="*/ 365760 h 777240"/>
              <a:gd name="connsiteX20" fmla="*/ 49149 w 757809"/>
              <a:gd name="connsiteY20" fmla="*/ 365760 h 777240"/>
              <a:gd name="connsiteX21" fmla="*/ 49149 w 757809"/>
              <a:gd name="connsiteY21" fmla="*/ 411480 h 777240"/>
              <a:gd name="connsiteX22" fmla="*/ 34290 w 757809"/>
              <a:gd name="connsiteY22" fmla="*/ 411480 h 777240"/>
              <a:gd name="connsiteX23" fmla="*/ 0 w 757809"/>
              <a:gd name="connsiteY23" fmla="*/ 445770 h 777240"/>
              <a:gd name="connsiteX24" fmla="*/ 34290 w 757809"/>
              <a:gd name="connsiteY24" fmla="*/ 480060 h 777240"/>
              <a:gd name="connsiteX25" fmla="*/ 49149 w 757809"/>
              <a:gd name="connsiteY25" fmla="*/ 480060 h 777240"/>
              <a:gd name="connsiteX26" fmla="*/ 49149 w 757809"/>
              <a:gd name="connsiteY26" fmla="*/ 525780 h 777240"/>
              <a:gd name="connsiteX27" fmla="*/ 34290 w 757809"/>
              <a:gd name="connsiteY27" fmla="*/ 525780 h 777240"/>
              <a:gd name="connsiteX28" fmla="*/ 0 w 757809"/>
              <a:gd name="connsiteY28" fmla="*/ 560070 h 777240"/>
              <a:gd name="connsiteX29" fmla="*/ 34290 w 757809"/>
              <a:gd name="connsiteY29" fmla="*/ 594360 h 777240"/>
              <a:gd name="connsiteX30" fmla="*/ 49149 w 757809"/>
              <a:gd name="connsiteY30" fmla="*/ 594360 h 777240"/>
              <a:gd name="connsiteX31" fmla="*/ 49149 w 757809"/>
              <a:gd name="connsiteY31" fmla="*/ 640080 h 777240"/>
              <a:gd name="connsiteX32" fmla="*/ 34290 w 757809"/>
              <a:gd name="connsiteY32" fmla="*/ 640080 h 777240"/>
              <a:gd name="connsiteX33" fmla="*/ 0 w 757809"/>
              <a:gd name="connsiteY33" fmla="*/ 674370 h 777240"/>
              <a:gd name="connsiteX34" fmla="*/ 34290 w 757809"/>
              <a:gd name="connsiteY34" fmla="*/ 708660 h 777240"/>
              <a:gd name="connsiteX35" fmla="*/ 49149 w 757809"/>
              <a:gd name="connsiteY35" fmla="*/ 708660 h 777240"/>
              <a:gd name="connsiteX36" fmla="*/ 49149 w 757809"/>
              <a:gd name="connsiteY36" fmla="*/ 777240 h 777240"/>
              <a:gd name="connsiteX37" fmla="*/ 757809 w 757809"/>
              <a:gd name="connsiteY37" fmla="*/ 777240 h 777240"/>
              <a:gd name="connsiteX38" fmla="*/ 757809 w 757809"/>
              <a:gd name="connsiteY38" fmla="*/ 0 h 777240"/>
              <a:gd name="connsiteX39" fmla="*/ 49149 w 757809"/>
              <a:gd name="connsiteY39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57809" h="777240">
                <a:moveTo>
                  <a:pt x="689229" y="708660"/>
                </a:moveTo>
                <a:lnTo>
                  <a:pt x="117729" y="708660"/>
                </a:lnTo>
                <a:lnTo>
                  <a:pt x="117729" y="68580"/>
                </a:lnTo>
                <a:lnTo>
                  <a:pt x="689229" y="68580"/>
                </a:lnTo>
                <a:lnTo>
                  <a:pt x="689229" y="708660"/>
                </a:lnTo>
                <a:close/>
                <a:moveTo>
                  <a:pt x="49149" y="0"/>
                </a:moveTo>
                <a:lnTo>
                  <a:pt x="49149" y="68580"/>
                </a:lnTo>
                <a:lnTo>
                  <a:pt x="34290" y="68580"/>
                </a:lnTo>
                <a:cubicBezTo>
                  <a:pt x="16002" y="69723"/>
                  <a:pt x="3429" y="84582"/>
                  <a:pt x="3429" y="102870"/>
                </a:cubicBezTo>
                <a:cubicBezTo>
                  <a:pt x="2286" y="121158"/>
                  <a:pt x="16002" y="136017"/>
                  <a:pt x="34290" y="137160"/>
                </a:cubicBezTo>
                <a:lnTo>
                  <a:pt x="49149" y="137160"/>
                </a:lnTo>
                <a:lnTo>
                  <a:pt x="49149" y="182880"/>
                </a:lnTo>
                <a:lnTo>
                  <a:pt x="34290" y="182880"/>
                </a:lnTo>
                <a:cubicBezTo>
                  <a:pt x="14859" y="182880"/>
                  <a:pt x="0" y="197739"/>
                  <a:pt x="0" y="217170"/>
                </a:cubicBezTo>
                <a:cubicBezTo>
                  <a:pt x="0" y="236601"/>
                  <a:pt x="14859" y="251460"/>
                  <a:pt x="34290" y="251460"/>
                </a:cubicBezTo>
                <a:lnTo>
                  <a:pt x="49149" y="251460"/>
                </a:lnTo>
                <a:lnTo>
                  <a:pt x="49149" y="297180"/>
                </a:lnTo>
                <a:lnTo>
                  <a:pt x="34290" y="297180"/>
                </a:lnTo>
                <a:cubicBezTo>
                  <a:pt x="14859" y="297180"/>
                  <a:pt x="0" y="312039"/>
                  <a:pt x="0" y="331470"/>
                </a:cubicBezTo>
                <a:cubicBezTo>
                  <a:pt x="0" y="350901"/>
                  <a:pt x="14859" y="365760"/>
                  <a:pt x="34290" y="365760"/>
                </a:cubicBezTo>
                <a:lnTo>
                  <a:pt x="49149" y="365760"/>
                </a:lnTo>
                <a:lnTo>
                  <a:pt x="49149" y="411480"/>
                </a:lnTo>
                <a:lnTo>
                  <a:pt x="34290" y="411480"/>
                </a:lnTo>
                <a:cubicBezTo>
                  <a:pt x="14859" y="411480"/>
                  <a:pt x="0" y="426339"/>
                  <a:pt x="0" y="445770"/>
                </a:cubicBezTo>
                <a:cubicBezTo>
                  <a:pt x="0" y="465201"/>
                  <a:pt x="14859" y="480060"/>
                  <a:pt x="34290" y="480060"/>
                </a:cubicBezTo>
                <a:lnTo>
                  <a:pt x="49149" y="480060"/>
                </a:lnTo>
                <a:lnTo>
                  <a:pt x="49149" y="525780"/>
                </a:lnTo>
                <a:lnTo>
                  <a:pt x="34290" y="525780"/>
                </a:lnTo>
                <a:cubicBezTo>
                  <a:pt x="14859" y="525780"/>
                  <a:pt x="0" y="540639"/>
                  <a:pt x="0" y="560070"/>
                </a:cubicBezTo>
                <a:cubicBezTo>
                  <a:pt x="0" y="579501"/>
                  <a:pt x="14859" y="594360"/>
                  <a:pt x="34290" y="594360"/>
                </a:cubicBezTo>
                <a:lnTo>
                  <a:pt x="49149" y="594360"/>
                </a:lnTo>
                <a:lnTo>
                  <a:pt x="49149" y="640080"/>
                </a:lnTo>
                <a:lnTo>
                  <a:pt x="34290" y="640080"/>
                </a:lnTo>
                <a:cubicBezTo>
                  <a:pt x="14859" y="640080"/>
                  <a:pt x="0" y="654939"/>
                  <a:pt x="0" y="674370"/>
                </a:cubicBezTo>
                <a:cubicBezTo>
                  <a:pt x="0" y="693801"/>
                  <a:pt x="14859" y="708660"/>
                  <a:pt x="34290" y="708660"/>
                </a:cubicBezTo>
                <a:lnTo>
                  <a:pt x="49149" y="708660"/>
                </a:lnTo>
                <a:lnTo>
                  <a:pt x="49149" y="777240"/>
                </a:lnTo>
                <a:lnTo>
                  <a:pt x="757809" y="777240"/>
                </a:lnTo>
                <a:lnTo>
                  <a:pt x="757809" y="0"/>
                </a:lnTo>
                <a:lnTo>
                  <a:pt x="49149" y="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2CBE5014-F3BE-741D-4BBF-ED1715F42EE6}"/>
              </a:ext>
            </a:extLst>
          </p:cNvPr>
          <p:cNvSpPr/>
          <p:nvPr/>
        </p:nvSpPr>
        <p:spPr>
          <a:xfrm>
            <a:off x="886535" y="1814180"/>
            <a:ext cx="433922" cy="502920"/>
          </a:xfrm>
          <a:custGeom>
            <a:avLst/>
            <a:gdLst>
              <a:gd name="connsiteX0" fmla="*/ 91022 w 433922"/>
              <a:gd name="connsiteY0" fmla="*/ 365760 h 502920"/>
              <a:gd name="connsiteX1" fmla="*/ 136742 w 433922"/>
              <a:gd name="connsiteY1" fmla="*/ 411480 h 502920"/>
              <a:gd name="connsiteX2" fmla="*/ 91022 w 433922"/>
              <a:gd name="connsiteY2" fmla="*/ 457200 h 502920"/>
              <a:gd name="connsiteX3" fmla="*/ 45302 w 433922"/>
              <a:gd name="connsiteY3" fmla="*/ 411480 h 502920"/>
              <a:gd name="connsiteX4" fmla="*/ 91022 w 433922"/>
              <a:gd name="connsiteY4" fmla="*/ 365760 h 502920"/>
              <a:gd name="connsiteX5" fmla="*/ 91022 w 433922"/>
              <a:gd name="connsiteY5" fmla="*/ 502920 h 502920"/>
              <a:gd name="connsiteX6" fmla="*/ 181319 w 433922"/>
              <a:gd name="connsiteY6" fmla="*/ 422910 h 502920"/>
              <a:gd name="connsiteX7" fmla="*/ 113882 w 433922"/>
              <a:gd name="connsiteY7" fmla="*/ 323469 h 502920"/>
              <a:gd name="connsiteX8" fmla="*/ 113882 w 433922"/>
              <a:gd name="connsiteY8" fmla="*/ 297180 h 502920"/>
              <a:gd name="connsiteX9" fmla="*/ 136742 w 433922"/>
              <a:gd name="connsiteY9" fmla="*/ 274320 h 502920"/>
              <a:gd name="connsiteX10" fmla="*/ 296762 w 433922"/>
              <a:gd name="connsiteY10" fmla="*/ 274320 h 502920"/>
              <a:gd name="connsiteX11" fmla="*/ 365342 w 433922"/>
              <a:gd name="connsiteY11" fmla="*/ 205740 h 502920"/>
              <a:gd name="connsiteX12" fmla="*/ 365342 w 433922"/>
              <a:gd name="connsiteY12" fmla="*/ 77724 h 502920"/>
              <a:gd name="connsiteX13" fmla="*/ 395060 w 433922"/>
              <a:gd name="connsiteY13" fmla="*/ 107442 h 502920"/>
              <a:gd name="connsiteX14" fmla="*/ 427064 w 433922"/>
              <a:gd name="connsiteY14" fmla="*/ 107442 h 502920"/>
              <a:gd name="connsiteX15" fmla="*/ 427064 w 433922"/>
              <a:gd name="connsiteY15" fmla="*/ 75438 h 502920"/>
              <a:gd name="connsiteX16" fmla="*/ 358484 w 433922"/>
              <a:gd name="connsiteY16" fmla="*/ 6858 h 502920"/>
              <a:gd name="connsiteX17" fmla="*/ 342482 w 433922"/>
              <a:gd name="connsiteY17" fmla="*/ 0 h 502920"/>
              <a:gd name="connsiteX18" fmla="*/ 326480 w 433922"/>
              <a:gd name="connsiteY18" fmla="*/ 6858 h 502920"/>
              <a:gd name="connsiteX19" fmla="*/ 257900 w 433922"/>
              <a:gd name="connsiteY19" fmla="*/ 75438 h 502920"/>
              <a:gd name="connsiteX20" fmla="*/ 257900 w 433922"/>
              <a:gd name="connsiteY20" fmla="*/ 107442 h 502920"/>
              <a:gd name="connsiteX21" fmla="*/ 289904 w 433922"/>
              <a:gd name="connsiteY21" fmla="*/ 107442 h 502920"/>
              <a:gd name="connsiteX22" fmla="*/ 319622 w 433922"/>
              <a:gd name="connsiteY22" fmla="*/ 77724 h 502920"/>
              <a:gd name="connsiteX23" fmla="*/ 319622 w 433922"/>
              <a:gd name="connsiteY23" fmla="*/ 205740 h 502920"/>
              <a:gd name="connsiteX24" fmla="*/ 296762 w 433922"/>
              <a:gd name="connsiteY24" fmla="*/ 228600 h 502920"/>
              <a:gd name="connsiteX25" fmla="*/ 136742 w 433922"/>
              <a:gd name="connsiteY25" fmla="*/ 228600 h 502920"/>
              <a:gd name="connsiteX26" fmla="*/ 68162 w 433922"/>
              <a:gd name="connsiteY26" fmla="*/ 297180 h 502920"/>
              <a:gd name="connsiteX27" fmla="*/ 68162 w 433922"/>
              <a:gd name="connsiteY27" fmla="*/ 323469 h 502920"/>
              <a:gd name="connsiteX28" fmla="*/ 725 w 433922"/>
              <a:gd name="connsiteY28" fmla="*/ 422910 h 502920"/>
              <a:gd name="connsiteX29" fmla="*/ 91022 w 433922"/>
              <a:gd name="connsiteY29" fmla="*/ 5029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3922" h="502920">
                <a:moveTo>
                  <a:pt x="91022" y="365760"/>
                </a:moveTo>
                <a:cubicBezTo>
                  <a:pt x="116168" y="365760"/>
                  <a:pt x="136742" y="386334"/>
                  <a:pt x="136742" y="411480"/>
                </a:cubicBezTo>
                <a:cubicBezTo>
                  <a:pt x="136742" y="436626"/>
                  <a:pt x="116168" y="457200"/>
                  <a:pt x="91022" y="457200"/>
                </a:cubicBezTo>
                <a:cubicBezTo>
                  <a:pt x="65876" y="457200"/>
                  <a:pt x="45302" y="436626"/>
                  <a:pt x="45302" y="411480"/>
                </a:cubicBezTo>
                <a:cubicBezTo>
                  <a:pt x="45302" y="386334"/>
                  <a:pt x="65876" y="365760"/>
                  <a:pt x="91022" y="365760"/>
                </a:cubicBezTo>
                <a:close/>
                <a:moveTo>
                  <a:pt x="91022" y="502920"/>
                </a:moveTo>
                <a:cubicBezTo>
                  <a:pt x="136742" y="502920"/>
                  <a:pt x="175604" y="468630"/>
                  <a:pt x="181319" y="422910"/>
                </a:cubicBezTo>
                <a:cubicBezTo>
                  <a:pt x="187034" y="377190"/>
                  <a:pt x="158459" y="334899"/>
                  <a:pt x="113882" y="323469"/>
                </a:cubicBezTo>
                <a:lnTo>
                  <a:pt x="113882" y="297180"/>
                </a:lnTo>
                <a:cubicBezTo>
                  <a:pt x="113882" y="284607"/>
                  <a:pt x="124169" y="274320"/>
                  <a:pt x="136742" y="274320"/>
                </a:cubicBezTo>
                <a:lnTo>
                  <a:pt x="296762" y="274320"/>
                </a:lnTo>
                <a:cubicBezTo>
                  <a:pt x="334481" y="274320"/>
                  <a:pt x="365342" y="243459"/>
                  <a:pt x="365342" y="205740"/>
                </a:cubicBezTo>
                <a:lnTo>
                  <a:pt x="365342" y="77724"/>
                </a:lnTo>
                <a:lnTo>
                  <a:pt x="395060" y="107442"/>
                </a:lnTo>
                <a:cubicBezTo>
                  <a:pt x="404204" y="116586"/>
                  <a:pt x="417920" y="116586"/>
                  <a:pt x="427064" y="107442"/>
                </a:cubicBezTo>
                <a:cubicBezTo>
                  <a:pt x="436208" y="98298"/>
                  <a:pt x="436208" y="84582"/>
                  <a:pt x="427064" y="75438"/>
                </a:cubicBezTo>
                <a:lnTo>
                  <a:pt x="358484" y="6858"/>
                </a:lnTo>
                <a:cubicBezTo>
                  <a:pt x="353912" y="2286"/>
                  <a:pt x="348197" y="0"/>
                  <a:pt x="342482" y="0"/>
                </a:cubicBezTo>
                <a:cubicBezTo>
                  <a:pt x="336767" y="0"/>
                  <a:pt x="331052" y="2286"/>
                  <a:pt x="326480" y="6858"/>
                </a:cubicBezTo>
                <a:lnTo>
                  <a:pt x="257900" y="75438"/>
                </a:lnTo>
                <a:cubicBezTo>
                  <a:pt x="248756" y="84582"/>
                  <a:pt x="248756" y="98298"/>
                  <a:pt x="257900" y="107442"/>
                </a:cubicBezTo>
                <a:cubicBezTo>
                  <a:pt x="267044" y="116586"/>
                  <a:pt x="280760" y="116586"/>
                  <a:pt x="289904" y="107442"/>
                </a:cubicBezTo>
                <a:lnTo>
                  <a:pt x="319622" y="77724"/>
                </a:lnTo>
                <a:lnTo>
                  <a:pt x="319622" y="205740"/>
                </a:lnTo>
                <a:cubicBezTo>
                  <a:pt x="319622" y="218313"/>
                  <a:pt x="309335" y="228600"/>
                  <a:pt x="296762" y="228600"/>
                </a:cubicBezTo>
                <a:lnTo>
                  <a:pt x="136742" y="228600"/>
                </a:lnTo>
                <a:cubicBezTo>
                  <a:pt x="99023" y="228600"/>
                  <a:pt x="68162" y="259461"/>
                  <a:pt x="68162" y="297180"/>
                </a:cubicBezTo>
                <a:lnTo>
                  <a:pt x="68162" y="323469"/>
                </a:lnTo>
                <a:cubicBezTo>
                  <a:pt x="23585" y="334899"/>
                  <a:pt x="-4990" y="378333"/>
                  <a:pt x="725" y="422910"/>
                </a:cubicBezTo>
                <a:cubicBezTo>
                  <a:pt x="6440" y="468630"/>
                  <a:pt x="45302" y="502920"/>
                  <a:pt x="91022" y="50292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4F12C519-8DEE-1954-A497-C4D6D70A8F3A}"/>
              </a:ext>
            </a:extLst>
          </p:cNvPr>
          <p:cNvSpPr/>
          <p:nvPr/>
        </p:nvSpPr>
        <p:spPr>
          <a:xfrm>
            <a:off x="1137577" y="2134219"/>
            <a:ext cx="182879" cy="182879"/>
          </a:xfrm>
          <a:custGeom>
            <a:avLst/>
            <a:gdLst>
              <a:gd name="connsiteX0" fmla="*/ 176022 w 182879"/>
              <a:gd name="connsiteY0" fmla="*/ 6858 h 182879"/>
              <a:gd name="connsiteX1" fmla="*/ 160020 w 182879"/>
              <a:gd name="connsiteY1" fmla="*/ 0 h 182879"/>
              <a:gd name="connsiteX2" fmla="*/ 144018 w 182879"/>
              <a:gd name="connsiteY2" fmla="*/ 6858 h 182879"/>
              <a:gd name="connsiteX3" fmla="*/ 91440 w 182879"/>
              <a:gd name="connsiteY3" fmla="*/ 59436 h 182879"/>
              <a:gd name="connsiteX4" fmla="*/ 38862 w 182879"/>
              <a:gd name="connsiteY4" fmla="*/ 6858 h 182879"/>
              <a:gd name="connsiteX5" fmla="*/ 6858 w 182879"/>
              <a:gd name="connsiteY5" fmla="*/ 6858 h 182879"/>
              <a:gd name="connsiteX6" fmla="*/ 6858 w 182879"/>
              <a:gd name="connsiteY6" fmla="*/ 38862 h 182879"/>
              <a:gd name="connsiteX7" fmla="*/ 59436 w 182879"/>
              <a:gd name="connsiteY7" fmla="*/ 91440 h 182879"/>
              <a:gd name="connsiteX8" fmla="*/ 6858 w 182879"/>
              <a:gd name="connsiteY8" fmla="*/ 144018 h 182879"/>
              <a:gd name="connsiteX9" fmla="*/ 6858 w 182879"/>
              <a:gd name="connsiteY9" fmla="*/ 176022 h 182879"/>
              <a:gd name="connsiteX10" fmla="*/ 38862 w 182879"/>
              <a:gd name="connsiteY10" fmla="*/ 176022 h 182879"/>
              <a:gd name="connsiteX11" fmla="*/ 91440 w 182879"/>
              <a:gd name="connsiteY11" fmla="*/ 123444 h 182879"/>
              <a:gd name="connsiteX12" fmla="*/ 144018 w 182879"/>
              <a:gd name="connsiteY12" fmla="*/ 176022 h 182879"/>
              <a:gd name="connsiteX13" fmla="*/ 176022 w 182879"/>
              <a:gd name="connsiteY13" fmla="*/ 176022 h 182879"/>
              <a:gd name="connsiteX14" fmla="*/ 176022 w 182879"/>
              <a:gd name="connsiteY14" fmla="*/ 144018 h 182879"/>
              <a:gd name="connsiteX15" fmla="*/ 123444 w 182879"/>
              <a:gd name="connsiteY15" fmla="*/ 91440 h 182879"/>
              <a:gd name="connsiteX16" fmla="*/ 176022 w 182879"/>
              <a:gd name="connsiteY16" fmla="*/ 38862 h 182879"/>
              <a:gd name="connsiteX17" fmla="*/ 176022 w 182879"/>
              <a:gd name="connsiteY17" fmla="*/ 6858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79" h="182879">
                <a:moveTo>
                  <a:pt x="176022" y="6858"/>
                </a:moveTo>
                <a:cubicBezTo>
                  <a:pt x="171450" y="2286"/>
                  <a:pt x="165735" y="0"/>
                  <a:pt x="160020" y="0"/>
                </a:cubicBezTo>
                <a:cubicBezTo>
                  <a:pt x="154305" y="0"/>
                  <a:pt x="148590" y="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ubicBezTo>
                  <a:pt x="16002" y="185166"/>
                  <a:pt x="29718" y="185166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DE125FED-5704-A080-AF01-49BEC70AEB76}"/>
              </a:ext>
            </a:extLst>
          </p:cNvPr>
          <p:cNvSpPr/>
          <p:nvPr/>
        </p:nvSpPr>
        <p:spPr>
          <a:xfrm>
            <a:off x="886117" y="1814179"/>
            <a:ext cx="182880" cy="182880"/>
          </a:xfrm>
          <a:custGeom>
            <a:avLst/>
            <a:gdLst>
              <a:gd name="connsiteX0" fmla="*/ 6858 w 182880"/>
              <a:gd name="connsiteY0" fmla="*/ 176022 h 182880"/>
              <a:gd name="connsiteX1" fmla="*/ 22860 w 182880"/>
              <a:gd name="connsiteY1" fmla="*/ 182880 h 182880"/>
              <a:gd name="connsiteX2" fmla="*/ 38862 w 182880"/>
              <a:gd name="connsiteY2" fmla="*/ 176022 h 182880"/>
              <a:gd name="connsiteX3" fmla="*/ 91440 w 182880"/>
              <a:gd name="connsiteY3" fmla="*/ 123444 h 182880"/>
              <a:gd name="connsiteX4" fmla="*/ 144018 w 182880"/>
              <a:gd name="connsiteY4" fmla="*/ 176022 h 182880"/>
              <a:gd name="connsiteX5" fmla="*/ 176022 w 182880"/>
              <a:gd name="connsiteY5" fmla="*/ 176022 h 182880"/>
              <a:gd name="connsiteX6" fmla="*/ 176022 w 182880"/>
              <a:gd name="connsiteY6" fmla="*/ 144018 h 182880"/>
              <a:gd name="connsiteX7" fmla="*/ 123444 w 182880"/>
              <a:gd name="connsiteY7" fmla="*/ 91440 h 182880"/>
              <a:gd name="connsiteX8" fmla="*/ 176022 w 182880"/>
              <a:gd name="connsiteY8" fmla="*/ 38862 h 182880"/>
              <a:gd name="connsiteX9" fmla="*/ 176022 w 182880"/>
              <a:gd name="connsiteY9" fmla="*/ 6858 h 182880"/>
              <a:gd name="connsiteX10" fmla="*/ 144018 w 182880"/>
              <a:gd name="connsiteY10" fmla="*/ 6858 h 182880"/>
              <a:gd name="connsiteX11" fmla="*/ 91440 w 182880"/>
              <a:gd name="connsiteY11" fmla="*/ 59436 h 182880"/>
              <a:gd name="connsiteX12" fmla="*/ 38862 w 182880"/>
              <a:gd name="connsiteY12" fmla="*/ 6858 h 182880"/>
              <a:gd name="connsiteX13" fmla="*/ 6858 w 182880"/>
              <a:gd name="connsiteY13" fmla="*/ 6858 h 182880"/>
              <a:gd name="connsiteX14" fmla="*/ 6858 w 182880"/>
              <a:gd name="connsiteY14" fmla="*/ 38862 h 182880"/>
              <a:gd name="connsiteX15" fmla="*/ 59436 w 182880"/>
              <a:gd name="connsiteY15" fmla="*/ 91440 h 182880"/>
              <a:gd name="connsiteX16" fmla="*/ 6858 w 182880"/>
              <a:gd name="connsiteY16" fmla="*/ 144018 h 182880"/>
              <a:gd name="connsiteX17" fmla="*/ 6858 w 182880"/>
              <a:gd name="connsiteY17" fmla="*/ 176022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80" h="182880">
                <a:moveTo>
                  <a:pt x="6858" y="176022"/>
                </a:moveTo>
                <a:cubicBezTo>
                  <a:pt x="11430" y="180594"/>
                  <a:pt x="17145" y="182880"/>
                  <a:pt x="22860" y="182880"/>
                </a:cubicBezTo>
                <a:cubicBezTo>
                  <a:pt x="28575" y="182880"/>
                  <a:pt x="34290" y="180594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ubicBezTo>
                  <a:pt x="166878" y="-2286"/>
                  <a:pt x="153162" y="-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984A639-611F-2590-D8D3-C3B32BEC4D5C}"/>
              </a:ext>
            </a:extLst>
          </p:cNvPr>
          <p:cNvSpPr/>
          <p:nvPr/>
        </p:nvSpPr>
        <p:spPr>
          <a:xfrm>
            <a:off x="371049" y="1030207"/>
            <a:ext cx="139589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Heuristic Algorithms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E780FA7-1727-37A7-004D-93600BA7D078}"/>
              </a:ext>
            </a:extLst>
          </p:cNvPr>
          <p:cNvCxnSpPr>
            <a:cxnSpLocks/>
          </p:cNvCxnSpPr>
          <p:nvPr/>
        </p:nvCxnSpPr>
        <p:spPr>
          <a:xfrm flipH="1" flipV="1">
            <a:off x="1766947" y="2511672"/>
            <a:ext cx="1318224" cy="592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Freeform 176">
            <a:extLst>
              <a:ext uri="{FF2B5EF4-FFF2-40B4-BE49-F238E27FC236}">
                <a16:creationId xmlns:a16="http://schemas.microsoft.com/office/drawing/2014/main" id="{4B1555E4-1B71-1608-FBB2-4A9E659E9FA8}"/>
              </a:ext>
            </a:extLst>
          </p:cNvPr>
          <p:cNvSpPr/>
          <p:nvPr/>
        </p:nvSpPr>
        <p:spPr>
          <a:xfrm>
            <a:off x="4264437" y="1280594"/>
            <a:ext cx="640080" cy="182880"/>
          </a:xfrm>
          <a:custGeom>
            <a:avLst/>
            <a:gdLst>
              <a:gd name="connsiteX0" fmla="*/ 640080 w 640080"/>
              <a:gd name="connsiteY0" fmla="*/ 91440 h 182880"/>
              <a:gd name="connsiteX1" fmla="*/ 320040 w 640080"/>
              <a:gd name="connsiteY1" fmla="*/ 182880 h 182880"/>
              <a:gd name="connsiteX2" fmla="*/ 0 w 640080"/>
              <a:gd name="connsiteY2" fmla="*/ 91440 h 182880"/>
              <a:gd name="connsiteX3" fmla="*/ 320040 w 640080"/>
              <a:gd name="connsiteY3" fmla="*/ 0 h 182880"/>
              <a:gd name="connsiteX4" fmla="*/ 640080 w 640080"/>
              <a:gd name="connsiteY4" fmla="*/ 9144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182880">
                <a:moveTo>
                  <a:pt x="640080" y="91440"/>
                </a:moveTo>
                <a:cubicBezTo>
                  <a:pt x="640080" y="141941"/>
                  <a:pt x="496793" y="182880"/>
                  <a:pt x="320040" y="182880"/>
                </a:cubicBezTo>
                <a:cubicBezTo>
                  <a:pt x="143287" y="182880"/>
                  <a:pt x="0" y="141941"/>
                  <a:pt x="0" y="91440"/>
                </a:cubicBezTo>
                <a:cubicBezTo>
                  <a:pt x="0" y="40939"/>
                  <a:pt x="143287" y="0"/>
                  <a:pt x="320040" y="0"/>
                </a:cubicBezTo>
                <a:cubicBezTo>
                  <a:pt x="496793" y="0"/>
                  <a:pt x="640080" y="40939"/>
                  <a:pt x="64008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EDB5B9A8-A4CE-5500-342E-0C55419A6CDE}"/>
              </a:ext>
            </a:extLst>
          </p:cNvPr>
          <p:cNvSpPr/>
          <p:nvPr/>
        </p:nvSpPr>
        <p:spPr>
          <a:xfrm>
            <a:off x="4264437" y="14177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F9AB5E3B-E04A-BE1D-9B5C-F30993184B82}"/>
              </a:ext>
            </a:extLst>
          </p:cNvPr>
          <p:cNvSpPr/>
          <p:nvPr/>
        </p:nvSpPr>
        <p:spPr>
          <a:xfrm>
            <a:off x="4264437" y="16463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5B092F82-A48E-A49F-D65C-8A1D325B9D98}"/>
              </a:ext>
            </a:extLst>
          </p:cNvPr>
          <p:cNvSpPr/>
          <p:nvPr/>
        </p:nvSpPr>
        <p:spPr>
          <a:xfrm>
            <a:off x="4264437" y="18749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E7AAB4B-E983-6930-1C6E-4D8117D1AB07}"/>
              </a:ext>
            </a:extLst>
          </p:cNvPr>
          <p:cNvSpPr/>
          <p:nvPr/>
        </p:nvSpPr>
        <p:spPr>
          <a:xfrm>
            <a:off x="3656343" y="894206"/>
            <a:ext cx="18207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Structures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D4FC79E-B34D-3A69-85B4-620012787FD6}"/>
              </a:ext>
            </a:extLst>
          </p:cNvPr>
          <p:cNvCxnSpPr>
            <a:cxnSpLocks/>
          </p:cNvCxnSpPr>
          <p:nvPr/>
        </p:nvCxnSpPr>
        <p:spPr>
          <a:xfrm flipV="1">
            <a:off x="4588587" y="2198242"/>
            <a:ext cx="0" cy="46064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FB1C9C3-E14E-D865-514E-B401F1604A29}"/>
              </a:ext>
            </a:extLst>
          </p:cNvPr>
          <p:cNvSpPr/>
          <p:nvPr/>
        </p:nvSpPr>
        <p:spPr>
          <a:xfrm>
            <a:off x="7713247" y="1309363"/>
            <a:ext cx="7235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Filters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23D3566-EF25-E9B2-C8D5-A3D497C3E040}"/>
              </a:ext>
            </a:extLst>
          </p:cNvPr>
          <p:cNvCxnSpPr>
            <a:cxnSpLocks/>
          </p:cNvCxnSpPr>
          <p:nvPr/>
        </p:nvCxnSpPr>
        <p:spPr>
          <a:xfrm flipV="1">
            <a:off x="6123702" y="2509525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Freeform 209">
            <a:extLst>
              <a:ext uri="{FF2B5EF4-FFF2-40B4-BE49-F238E27FC236}">
                <a16:creationId xmlns:a16="http://schemas.microsoft.com/office/drawing/2014/main" id="{3BF20FBB-58E0-B190-1398-E516A8841DE5}"/>
              </a:ext>
            </a:extLst>
          </p:cNvPr>
          <p:cNvSpPr/>
          <p:nvPr/>
        </p:nvSpPr>
        <p:spPr>
          <a:xfrm>
            <a:off x="1030649" y="5418497"/>
            <a:ext cx="68580" cy="91440"/>
          </a:xfrm>
          <a:custGeom>
            <a:avLst/>
            <a:gdLst>
              <a:gd name="connsiteX0" fmla="*/ 0 w 68580"/>
              <a:gd name="connsiteY0" fmla="*/ 0 h 91440"/>
              <a:gd name="connsiteX1" fmla="*/ 68580 w 68580"/>
              <a:gd name="connsiteY1" fmla="*/ 0 h 91440"/>
              <a:gd name="connsiteX2" fmla="*/ 68580 w 68580"/>
              <a:gd name="connsiteY2" fmla="*/ 91440 h 91440"/>
              <a:gd name="connsiteX3" fmla="*/ 0 w 68580"/>
              <a:gd name="connsiteY3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91440">
                <a:moveTo>
                  <a:pt x="0" y="0"/>
                </a:moveTo>
                <a:lnTo>
                  <a:pt x="68580" y="0"/>
                </a:lnTo>
                <a:lnTo>
                  <a:pt x="68580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1" name="Freeform 210">
            <a:extLst>
              <a:ext uri="{FF2B5EF4-FFF2-40B4-BE49-F238E27FC236}">
                <a16:creationId xmlns:a16="http://schemas.microsoft.com/office/drawing/2014/main" id="{023DE020-F69D-A319-4495-1D5D907EFC3F}"/>
              </a:ext>
            </a:extLst>
          </p:cNvPr>
          <p:cNvSpPr/>
          <p:nvPr/>
        </p:nvSpPr>
        <p:spPr>
          <a:xfrm>
            <a:off x="1030649" y="5555657"/>
            <a:ext cx="68580" cy="68580"/>
          </a:xfrm>
          <a:custGeom>
            <a:avLst/>
            <a:gdLst>
              <a:gd name="connsiteX0" fmla="*/ 0 w 68580"/>
              <a:gd name="connsiteY0" fmla="*/ 0 h 68580"/>
              <a:gd name="connsiteX1" fmla="*/ 68580 w 68580"/>
              <a:gd name="connsiteY1" fmla="*/ 0 h 68580"/>
              <a:gd name="connsiteX2" fmla="*/ 68580 w 68580"/>
              <a:gd name="connsiteY2" fmla="*/ 68580 h 68580"/>
              <a:gd name="connsiteX3" fmla="*/ 0 w 6858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68580">
                <a:moveTo>
                  <a:pt x="0" y="0"/>
                </a:moveTo>
                <a:lnTo>
                  <a:pt x="68580" y="0"/>
                </a:lnTo>
                <a:lnTo>
                  <a:pt x="6858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CE00AB2E-6DD2-5A16-1393-6A036DBEA430}"/>
              </a:ext>
            </a:extLst>
          </p:cNvPr>
          <p:cNvSpPr/>
          <p:nvPr/>
        </p:nvSpPr>
        <p:spPr>
          <a:xfrm>
            <a:off x="114494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3" name="Freeform 212">
            <a:extLst>
              <a:ext uri="{FF2B5EF4-FFF2-40B4-BE49-F238E27FC236}">
                <a16:creationId xmlns:a16="http://schemas.microsoft.com/office/drawing/2014/main" id="{9A33789E-2B7B-8885-C1EF-32C8DE75D88D}"/>
              </a:ext>
            </a:extLst>
          </p:cNvPr>
          <p:cNvSpPr/>
          <p:nvPr/>
        </p:nvSpPr>
        <p:spPr>
          <a:xfrm>
            <a:off x="65345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4" name="Freeform 213">
            <a:extLst>
              <a:ext uri="{FF2B5EF4-FFF2-40B4-BE49-F238E27FC236}">
                <a16:creationId xmlns:a16="http://schemas.microsoft.com/office/drawing/2014/main" id="{724B19A3-3BAC-2B2C-622B-FEC7544EB748}"/>
              </a:ext>
            </a:extLst>
          </p:cNvPr>
          <p:cNvSpPr/>
          <p:nvPr/>
        </p:nvSpPr>
        <p:spPr>
          <a:xfrm>
            <a:off x="699179" y="52356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AC4F5296-4F00-281C-399B-C584DDB8BF25}"/>
              </a:ext>
            </a:extLst>
          </p:cNvPr>
          <p:cNvSpPr/>
          <p:nvPr/>
        </p:nvSpPr>
        <p:spPr>
          <a:xfrm>
            <a:off x="699179" y="50070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6" name="Freeform 215">
            <a:extLst>
              <a:ext uri="{FF2B5EF4-FFF2-40B4-BE49-F238E27FC236}">
                <a16:creationId xmlns:a16="http://schemas.microsoft.com/office/drawing/2014/main" id="{F8695F95-8BE3-09C8-73BA-018615D86FDF}"/>
              </a:ext>
            </a:extLst>
          </p:cNvPr>
          <p:cNvSpPr/>
          <p:nvPr/>
        </p:nvSpPr>
        <p:spPr>
          <a:xfrm>
            <a:off x="699179" y="47784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81630F5-A074-A789-656B-CEA7CD975562}"/>
              </a:ext>
            </a:extLst>
          </p:cNvPr>
          <p:cNvSpPr/>
          <p:nvPr/>
        </p:nvSpPr>
        <p:spPr>
          <a:xfrm>
            <a:off x="371048" y="5749967"/>
            <a:ext cx="13958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50E4F845-32C1-E71C-7B69-86107E8FCA32}"/>
              </a:ext>
            </a:extLst>
          </p:cNvPr>
          <p:cNvCxnSpPr>
            <a:cxnSpLocks/>
          </p:cNvCxnSpPr>
          <p:nvPr/>
        </p:nvCxnSpPr>
        <p:spPr>
          <a:xfrm flipH="1">
            <a:off x="1768435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Freeform 182">
            <a:extLst>
              <a:ext uri="{FF2B5EF4-FFF2-40B4-BE49-F238E27FC236}">
                <a16:creationId xmlns:a16="http://schemas.microsoft.com/office/drawing/2014/main" id="{3DB7234B-16B7-D3BE-1083-4376A86B37D6}"/>
              </a:ext>
            </a:extLst>
          </p:cNvPr>
          <p:cNvSpPr/>
          <p:nvPr/>
        </p:nvSpPr>
        <p:spPr>
          <a:xfrm>
            <a:off x="764066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231C3C08-9B83-510E-3232-0AD470130090}"/>
              </a:ext>
            </a:extLst>
          </p:cNvPr>
          <p:cNvSpPr/>
          <p:nvPr/>
        </p:nvSpPr>
        <p:spPr>
          <a:xfrm>
            <a:off x="764066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30B8CA4D-86E4-E57E-FB96-89F9437DEE21}"/>
              </a:ext>
            </a:extLst>
          </p:cNvPr>
          <p:cNvSpPr/>
          <p:nvPr/>
        </p:nvSpPr>
        <p:spPr>
          <a:xfrm>
            <a:off x="764066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F1DA18E1-CA9F-F958-1AE6-A8E97CACC396}"/>
              </a:ext>
            </a:extLst>
          </p:cNvPr>
          <p:cNvSpPr/>
          <p:nvPr/>
        </p:nvSpPr>
        <p:spPr>
          <a:xfrm>
            <a:off x="764066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9EAD67A9-5B90-C379-03E7-45285428D8F0}"/>
              </a:ext>
            </a:extLst>
          </p:cNvPr>
          <p:cNvSpPr/>
          <p:nvPr/>
        </p:nvSpPr>
        <p:spPr>
          <a:xfrm>
            <a:off x="764066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64392E87-5871-48C2-1217-A0472BBF3252}"/>
              </a:ext>
            </a:extLst>
          </p:cNvPr>
          <p:cNvSpPr/>
          <p:nvPr/>
        </p:nvSpPr>
        <p:spPr>
          <a:xfrm>
            <a:off x="764066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9" name="Freeform 188">
            <a:extLst>
              <a:ext uri="{FF2B5EF4-FFF2-40B4-BE49-F238E27FC236}">
                <a16:creationId xmlns:a16="http://schemas.microsoft.com/office/drawing/2014/main" id="{D043BB70-1C6F-52A6-165E-65D271CF2811}"/>
              </a:ext>
            </a:extLst>
          </p:cNvPr>
          <p:cNvSpPr/>
          <p:nvPr/>
        </p:nvSpPr>
        <p:spPr>
          <a:xfrm>
            <a:off x="842933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A706E2F0-80AA-9127-353A-64BC51B07EA7}"/>
              </a:ext>
            </a:extLst>
          </p:cNvPr>
          <p:cNvSpPr/>
          <p:nvPr/>
        </p:nvSpPr>
        <p:spPr>
          <a:xfrm>
            <a:off x="842933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DDE0740E-948A-E10E-0C66-66DF18F79DE9}"/>
              </a:ext>
            </a:extLst>
          </p:cNvPr>
          <p:cNvSpPr/>
          <p:nvPr/>
        </p:nvSpPr>
        <p:spPr>
          <a:xfrm>
            <a:off x="842933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C795F284-6958-C4F4-B7C3-9A664F554E41}"/>
              </a:ext>
            </a:extLst>
          </p:cNvPr>
          <p:cNvSpPr/>
          <p:nvPr/>
        </p:nvSpPr>
        <p:spPr>
          <a:xfrm>
            <a:off x="842933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3A1AEB49-3B1A-107A-5D7C-74E61FBAFC30}"/>
              </a:ext>
            </a:extLst>
          </p:cNvPr>
          <p:cNvSpPr/>
          <p:nvPr/>
        </p:nvSpPr>
        <p:spPr>
          <a:xfrm>
            <a:off x="842933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ECF4201D-5D4D-6AB1-57E1-E5F2BEE979EB}"/>
              </a:ext>
            </a:extLst>
          </p:cNvPr>
          <p:cNvSpPr/>
          <p:nvPr/>
        </p:nvSpPr>
        <p:spPr>
          <a:xfrm>
            <a:off x="842933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389243DF-4249-6AFD-281C-7CCFA119E438}"/>
              </a:ext>
            </a:extLst>
          </p:cNvPr>
          <p:cNvSpPr/>
          <p:nvPr/>
        </p:nvSpPr>
        <p:spPr>
          <a:xfrm>
            <a:off x="809786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259AA999-A02C-CB63-2464-66AA64A8BFBD}"/>
              </a:ext>
            </a:extLst>
          </p:cNvPr>
          <p:cNvSpPr/>
          <p:nvPr/>
        </p:nvSpPr>
        <p:spPr>
          <a:xfrm>
            <a:off x="82807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80BCA745-E91D-10EF-3540-899EFA7FB4B1}"/>
              </a:ext>
            </a:extLst>
          </p:cNvPr>
          <p:cNvSpPr/>
          <p:nvPr/>
        </p:nvSpPr>
        <p:spPr>
          <a:xfrm>
            <a:off x="818930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A836CBC3-0373-0B15-9587-4165AC83C9F7}"/>
              </a:ext>
            </a:extLst>
          </p:cNvPr>
          <p:cNvSpPr/>
          <p:nvPr/>
        </p:nvSpPr>
        <p:spPr>
          <a:xfrm>
            <a:off x="800642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0307EE8C-E127-3A16-7AEA-5B62B30974CE}"/>
              </a:ext>
            </a:extLst>
          </p:cNvPr>
          <p:cNvSpPr/>
          <p:nvPr/>
        </p:nvSpPr>
        <p:spPr>
          <a:xfrm>
            <a:off x="78235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0" name="Freeform 199">
            <a:extLst>
              <a:ext uri="{FF2B5EF4-FFF2-40B4-BE49-F238E27FC236}">
                <a16:creationId xmlns:a16="http://schemas.microsoft.com/office/drawing/2014/main" id="{9E038D69-56BA-E4B9-6931-3FB84AB85D78}"/>
              </a:ext>
            </a:extLst>
          </p:cNvPr>
          <p:cNvSpPr/>
          <p:nvPr/>
        </p:nvSpPr>
        <p:spPr>
          <a:xfrm>
            <a:off x="791498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1" name="Freeform 200">
            <a:extLst>
              <a:ext uri="{FF2B5EF4-FFF2-40B4-BE49-F238E27FC236}">
                <a16:creationId xmlns:a16="http://schemas.microsoft.com/office/drawing/2014/main" id="{A01850FE-7D38-8BD6-C1A0-6FD8322A9C9D}"/>
              </a:ext>
            </a:extLst>
          </p:cNvPr>
          <p:cNvSpPr/>
          <p:nvPr/>
        </p:nvSpPr>
        <p:spPr>
          <a:xfrm>
            <a:off x="791498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2" name="Freeform 201">
            <a:extLst>
              <a:ext uri="{FF2B5EF4-FFF2-40B4-BE49-F238E27FC236}">
                <a16:creationId xmlns:a16="http://schemas.microsoft.com/office/drawing/2014/main" id="{4FD3F30E-D70E-1CFE-AA7F-6E25246C64A5}"/>
              </a:ext>
            </a:extLst>
          </p:cNvPr>
          <p:cNvSpPr/>
          <p:nvPr/>
        </p:nvSpPr>
        <p:spPr>
          <a:xfrm>
            <a:off x="78235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587CE2F3-AD9D-7E21-E8AD-56CA317CEA52}"/>
              </a:ext>
            </a:extLst>
          </p:cNvPr>
          <p:cNvSpPr/>
          <p:nvPr/>
        </p:nvSpPr>
        <p:spPr>
          <a:xfrm>
            <a:off x="800642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4" name="Freeform 203">
            <a:extLst>
              <a:ext uri="{FF2B5EF4-FFF2-40B4-BE49-F238E27FC236}">
                <a16:creationId xmlns:a16="http://schemas.microsoft.com/office/drawing/2014/main" id="{B330199B-8DE1-DF3A-7C62-FBC965B0186B}"/>
              </a:ext>
            </a:extLst>
          </p:cNvPr>
          <p:cNvSpPr/>
          <p:nvPr/>
        </p:nvSpPr>
        <p:spPr>
          <a:xfrm>
            <a:off x="809786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5" name="Freeform 204">
            <a:extLst>
              <a:ext uri="{FF2B5EF4-FFF2-40B4-BE49-F238E27FC236}">
                <a16:creationId xmlns:a16="http://schemas.microsoft.com/office/drawing/2014/main" id="{DCEE76DF-F080-5255-4E13-0866DCFA65AC}"/>
              </a:ext>
            </a:extLst>
          </p:cNvPr>
          <p:cNvSpPr/>
          <p:nvPr/>
        </p:nvSpPr>
        <p:spPr>
          <a:xfrm>
            <a:off x="818930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6" name="Freeform 205">
            <a:extLst>
              <a:ext uri="{FF2B5EF4-FFF2-40B4-BE49-F238E27FC236}">
                <a16:creationId xmlns:a16="http://schemas.microsoft.com/office/drawing/2014/main" id="{8A2BB498-E857-96B7-FB88-F62AA44EF23E}"/>
              </a:ext>
            </a:extLst>
          </p:cNvPr>
          <p:cNvSpPr/>
          <p:nvPr/>
        </p:nvSpPr>
        <p:spPr>
          <a:xfrm>
            <a:off x="82807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7" name="Freeform 206">
            <a:extLst>
              <a:ext uri="{FF2B5EF4-FFF2-40B4-BE49-F238E27FC236}">
                <a16:creationId xmlns:a16="http://schemas.microsoft.com/office/drawing/2014/main" id="{28A9A202-524A-D7BD-FB92-0D8DFBC0D538}"/>
              </a:ext>
            </a:extLst>
          </p:cNvPr>
          <p:cNvSpPr/>
          <p:nvPr/>
        </p:nvSpPr>
        <p:spPr>
          <a:xfrm>
            <a:off x="7926412" y="5052737"/>
            <a:ext cx="297180" cy="297180"/>
          </a:xfrm>
          <a:custGeom>
            <a:avLst/>
            <a:gdLst>
              <a:gd name="connsiteX0" fmla="*/ 0 w 297180"/>
              <a:gd name="connsiteY0" fmla="*/ 0 h 297180"/>
              <a:gd name="connsiteX1" fmla="*/ 297180 w 297180"/>
              <a:gd name="connsiteY1" fmla="*/ 0 h 297180"/>
              <a:gd name="connsiteX2" fmla="*/ 297180 w 297180"/>
              <a:gd name="connsiteY2" fmla="*/ 297180 h 297180"/>
              <a:gd name="connsiteX3" fmla="*/ 0 w 297180"/>
              <a:gd name="connsiteY3" fmla="*/ 2971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" h="297180">
                <a:moveTo>
                  <a:pt x="0" y="0"/>
                </a:moveTo>
                <a:lnTo>
                  <a:pt x="297180" y="0"/>
                </a:lnTo>
                <a:lnTo>
                  <a:pt x="297180" y="297180"/>
                </a:lnTo>
                <a:lnTo>
                  <a:pt x="0" y="2971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8" name="Freeform 207">
            <a:extLst>
              <a:ext uri="{FF2B5EF4-FFF2-40B4-BE49-F238E27FC236}">
                <a16:creationId xmlns:a16="http://schemas.microsoft.com/office/drawing/2014/main" id="{01BADEC3-48F2-DE94-553A-69AB398EE353}"/>
              </a:ext>
            </a:extLst>
          </p:cNvPr>
          <p:cNvSpPr/>
          <p:nvPr/>
        </p:nvSpPr>
        <p:spPr>
          <a:xfrm>
            <a:off x="7766392" y="4892717"/>
            <a:ext cx="617220" cy="617220"/>
          </a:xfrm>
          <a:custGeom>
            <a:avLst/>
            <a:gdLst>
              <a:gd name="connsiteX0" fmla="*/ 571500 w 617220"/>
              <a:gd name="connsiteY0" fmla="*/ 0 h 617220"/>
              <a:gd name="connsiteX1" fmla="*/ 45720 w 617220"/>
              <a:gd name="connsiteY1" fmla="*/ 0 h 617220"/>
              <a:gd name="connsiteX2" fmla="*/ 0 w 617220"/>
              <a:gd name="connsiteY2" fmla="*/ 45720 h 617220"/>
              <a:gd name="connsiteX3" fmla="*/ 0 w 617220"/>
              <a:gd name="connsiteY3" fmla="*/ 571500 h 617220"/>
              <a:gd name="connsiteX4" fmla="*/ 45720 w 617220"/>
              <a:gd name="connsiteY4" fmla="*/ 617220 h 617220"/>
              <a:gd name="connsiteX5" fmla="*/ 571500 w 617220"/>
              <a:gd name="connsiteY5" fmla="*/ 617220 h 617220"/>
              <a:gd name="connsiteX6" fmla="*/ 617220 w 617220"/>
              <a:gd name="connsiteY6" fmla="*/ 571500 h 617220"/>
              <a:gd name="connsiteX7" fmla="*/ 617220 w 617220"/>
              <a:gd name="connsiteY7" fmla="*/ 45720 h 617220"/>
              <a:gd name="connsiteX8" fmla="*/ 571500 w 617220"/>
              <a:gd name="connsiteY8" fmla="*/ 0 h 617220"/>
              <a:gd name="connsiteX9" fmla="*/ 502920 w 617220"/>
              <a:gd name="connsiteY9" fmla="*/ 502920 h 617220"/>
              <a:gd name="connsiteX10" fmla="*/ 114300 w 617220"/>
              <a:gd name="connsiteY10" fmla="*/ 502920 h 617220"/>
              <a:gd name="connsiteX11" fmla="*/ 114300 w 617220"/>
              <a:gd name="connsiteY11" fmla="*/ 114300 h 617220"/>
              <a:gd name="connsiteX12" fmla="*/ 502920 w 617220"/>
              <a:gd name="connsiteY12" fmla="*/ 11430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7220" h="617220">
                <a:moveTo>
                  <a:pt x="571500" y="0"/>
                </a:moveTo>
                <a:lnTo>
                  <a:pt x="45720" y="0"/>
                </a:lnTo>
                <a:cubicBezTo>
                  <a:pt x="20470" y="0"/>
                  <a:pt x="0" y="20470"/>
                  <a:pt x="0" y="45720"/>
                </a:cubicBezTo>
                <a:lnTo>
                  <a:pt x="0" y="571500"/>
                </a:lnTo>
                <a:cubicBezTo>
                  <a:pt x="0" y="596750"/>
                  <a:pt x="20470" y="617220"/>
                  <a:pt x="45720" y="617220"/>
                </a:cubicBezTo>
                <a:lnTo>
                  <a:pt x="571500" y="617220"/>
                </a:lnTo>
                <a:cubicBezTo>
                  <a:pt x="596750" y="617220"/>
                  <a:pt x="617220" y="596750"/>
                  <a:pt x="617220" y="571500"/>
                </a:cubicBezTo>
                <a:lnTo>
                  <a:pt x="617220" y="45720"/>
                </a:lnTo>
                <a:cubicBezTo>
                  <a:pt x="617220" y="20470"/>
                  <a:pt x="596750" y="0"/>
                  <a:pt x="571500" y="0"/>
                </a:cubicBezTo>
                <a:close/>
                <a:moveTo>
                  <a:pt x="502920" y="502920"/>
                </a:moveTo>
                <a:lnTo>
                  <a:pt x="114300" y="502920"/>
                </a:lnTo>
                <a:lnTo>
                  <a:pt x="114300" y="114300"/>
                </a:lnTo>
                <a:lnTo>
                  <a:pt x="502920" y="1143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CD00286-D4F2-119B-5C73-63421DA971EB}"/>
              </a:ext>
            </a:extLst>
          </p:cNvPr>
          <p:cNvSpPr/>
          <p:nvPr/>
        </p:nvSpPr>
        <p:spPr>
          <a:xfrm>
            <a:off x="7339521" y="5749967"/>
            <a:ext cx="14709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 Accelerators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8EE6773-96AC-E2F7-1EDB-351CEF76914A}"/>
              </a:ext>
            </a:extLst>
          </p:cNvPr>
          <p:cNvCxnSpPr>
            <a:cxnSpLocks/>
          </p:cNvCxnSpPr>
          <p:nvPr/>
        </p:nvCxnSpPr>
        <p:spPr>
          <a:xfrm>
            <a:off x="6123702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2D3EB87-B02A-7D30-29D7-2BF9ED7F4857}"/>
              </a:ext>
            </a:extLst>
          </p:cNvPr>
          <p:cNvGrpSpPr/>
          <p:nvPr/>
        </p:nvGrpSpPr>
        <p:grpSpPr>
          <a:xfrm>
            <a:off x="2491921" y="4716784"/>
            <a:ext cx="3701074" cy="615553"/>
            <a:chOff x="2491921" y="4716784"/>
            <a:chExt cx="3701074" cy="61555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29204EE-14EE-1BC0-AC1C-455660AAED96}"/>
                </a:ext>
              </a:extLst>
            </p:cNvPr>
            <p:cNvSpPr/>
            <p:nvPr/>
          </p:nvSpPr>
          <p:spPr>
            <a:xfrm>
              <a:off x="2984179" y="4716784"/>
              <a:ext cx="320881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Quick, accurate, and energy-efficient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analysis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F40AB306-91B2-0C2E-ED72-D72A8F0D8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4750240"/>
              <a:ext cx="548640" cy="5486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600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✓</a:t>
              </a:r>
              <a:endParaRPr kumimoji="0" lang="en-US" sz="7200" b="1" i="0" u="none" strike="noStrike" kern="1200" cap="none" spc="0" normalizeH="0" baseline="-600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64C19D1-6D30-4C46-6212-D6061967E930}"/>
              </a:ext>
            </a:extLst>
          </p:cNvPr>
          <p:cNvGrpSpPr/>
          <p:nvPr/>
        </p:nvGrpSpPr>
        <p:grpSpPr>
          <a:xfrm>
            <a:off x="2491921" y="5636081"/>
            <a:ext cx="3814619" cy="923330"/>
            <a:chOff x="2491921" y="5636081"/>
            <a:chExt cx="3814619" cy="92333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7BC036-B787-3747-A917-DE4189E4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5823426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✕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92185C6-C746-4CA6-46ED-998A843BCF7F}"/>
                </a:ext>
              </a:extLst>
            </p:cNvPr>
            <p:cNvSpPr/>
            <p:nvPr/>
          </p:nvSpPr>
          <p:spPr>
            <a:xfrm>
              <a:off x="2946301" y="5636081"/>
              <a:ext cx="3360239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Imperfections in sequencing data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impacts design choices</a:t>
              </a:r>
            </a:p>
          </p:txBody>
        </p:sp>
      </p:grpSp>
      <p:sp>
        <p:nvSpPr>
          <p:cNvPr id="181" name="Graphic 97" descr="Filter with solid fill">
            <a:extLst>
              <a:ext uri="{FF2B5EF4-FFF2-40B4-BE49-F238E27FC236}">
                <a16:creationId xmlns:a16="http://schemas.microsoft.com/office/drawing/2014/main" id="{65228590-4235-FEEA-159E-F888FC5B6164}"/>
              </a:ext>
            </a:extLst>
          </p:cNvPr>
          <p:cNvSpPr/>
          <p:nvPr/>
        </p:nvSpPr>
        <p:spPr>
          <a:xfrm>
            <a:off x="7686382" y="1677020"/>
            <a:ext cx="777240" cy="777240"/>
          </a:xfrm>
          <a:custGeom>
            <a:avLst/>
            <a:gdLst>
              <a:gd name="connsiteX0" fmla="*/ 777240 w 777240"/>
              <a:gd name="connsiteY0" fmla="*/ 0 h 777240"/>
              <a:gd name="connsiteX1" fmla="*/ 0 w 777240"/>
              <a:gd name="connsiteY1" fmla="*/ 0 h 777240"/>
              <a:gd name="connsiteX2" fmla="*/ 342900 w 777240"/>
              <a:gd name="connsiteY2" fmla="*/ 342900 h 777240"/>
              <a:gd name="connsiteX3" fmla="*/ 342900 w 777240"/>
              <a:gd name="connsiteY3" fmla="*/ 685800 h 777240"/>
              <a:gd name="connsiteX4" fmla="*/ 342900 w 777240"/>
              <a:gd name="connsiteY4" fmla="*/ 777240 h 777240"/>
              <a:gd name="connsiteX5" fmla="*/ 434340 w 777240"/>
              <a:gd name="connsiteY5" fmla="*/ 685800 h 777240"/>
              <a:gd name="connsiteX6" fmla="*/ 434340 w 777240"/>
              <a:gd name="connsiteY6" fmla="*/ 34290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777240">
                <a:moveTo>
                  <a:pt x="777240" y="0"/>
                </a:moveTo>
                <a:lnTo>
                  <a:pt x="0" y="0"/>
                </a:lnTo>
                <a:lnTo>
                  <a:pt x="342900" y="342900"/>
                </a:lnTo>
                <a:lnTo>
                  <a:pt x="342900" y="685800"/>
                </a:lnTo>
                <a:lnTo>
                  <a:pt x="342900" y="777240"/>
                </a:lnTo>
                <a:lnTo>
                  <a:pt x="434340" y="685800"/>
                </a:lnTo>
                <a:lnTo>
                  <a:pt x="434340" y="3429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C42C352B-D7EB-88E9-7362-E4ADCEE070DF}"/>
              </a:ext>
            </a:extLst>
          </p:cNvPr>
          <p:cNvSpPr/>
          <p:nvPr/>
        </p:nvSpPr>
        <p:spPr>
          <a:xfrm>
            <a:off x="3217986" y="2724204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5F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A6B294A6-A5D8-0387-29E4-7D7244D0C379}"/>
              </a:ext>
            </a:extLst>
          </p:cNvPr>
          <p:cNvCxnSpPr>
            <a:cxnSpLocks/>
            <a:stCxn id="246" idx="0"/>
            <a:endCxn id="246" idx="4"/>
          </p:cNvCxnSpPr>
          <p:nvPr/>
        </p:nvCxnSpPr>
        <p:spPr>
          <a:xfrm>
            <a:off x="4588587" y="2724204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5BA1317C-5A03-74B2-22ED-313DE345CECD}"/>
              </a:ext>
            </a:extLst>
          </p:cNvPr>
          <p:cNvGrpSpPr/>
          <p:nvPr/>
        </p:nvGrpSpPr>
        <p:grpSpPr>
          <a:xfrm>
            <a:off x="4651787" y="2956272"/>
            <a:ext cx="1043823" cy="1450763"/>
            <a:chOff x="4651787" y="2956272"/>
            <a:chExt cx="1043823" cy="1450763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9727DB1-6662-849A-B299-C2AFCB9C5445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43762CE-6C0B-426D-8622-8A802F193752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9ECD726-A808-AF8C-1D1B-F88CB7B7FD84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F342C25-3E2F-9DB2-8E56-A1E6761E958A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A44E6078-9AFE-AFE4-4EC4-38C13ABEBA91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4DE6045-8B69-236F-5F01-27CC6751459E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E3652ECC-52E5-503C-3B7A-E86DEF2A0088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2B298F6-07A8-495F-8DA6-F156325C0E03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F5A87308-186F-4723-1FE3-0F2DBEE02820}"/>
              </a:ext>
            </a:extLst>
          </p:cNvPr>
          <p:cNvGrpSpPr/>
          <p:nvPr/>
        </p:nvGrpSpPr>
        <p:grpSpPr>
          <a:xfrm>
            <a:off x="3290824" y="3503457"/>
            <a:ext cx="724026" cy="300653"/>
            <a:chOff x="6981644" y="1976087"/>
            <a:chExt cx="959736" cy="398532"/>
          </a:xfrm>
        </p:grpSpPr>
        <p:pic>
          <p:nvPicPr>
            <p:cNvPr id="258" name="Graphic 257" descr="Heartbeat with solid fill">
              <a:extLst>
                <a:ext uri="{FF2B5EF4-FFF2-40B4-BE49-F238E27FC236}">
                  <a16:creationId xmlns:a16="http://schemas.microsoft.com/office/drawing/2014/main" id="{72D7C1A1-B034-3575-A5FF-6B3243AE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59" name="Graphic 258" descr="Heartbeat with solid fill">
              <a:extLst>
                <a:ext uri="{FF2B5EF4-FFF2-40B4-BE49-F238E27FC236}">
                  <a16:creationId xmlns:a16="http://schemas.microsoft.com/office/drawing/2014/main" id="{4995A846-1655-6046-917A-4EB39A00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0" name="Graphic 259" descr="Heartbeat with solid fill">
              <a:extLst>
                <a:ext uri="{FF2B5EF4-FFF2-40B4-BE49-F238E27FC236}">
                  <a16:creationId xmlns:a16="http://schemas.microsoft.com/office/drawing/2014/main" id="{2F87F9D1-0AD1-24FF-9246-7CDBC5D84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794A5AE-02AD-5749-C0F6-864818BCC0D3}"/>
              </a:ext>
            </a:extLst>
          </p:cNvPr>
          <p:cNvGrpSpPr/>
          <p:nvPr/>
        </p:nvGrpSpPr>
        <p:grpSpPr>
          <a:xfrm>
            <a:off x="3751019" y="3301350"/>
            <a:ext cx="724026" cy="300653"/>
            <a:chOff x="6981644" y="1976087"/>
            <a:chExt cx="959736" cy="398532"/>
          </a:xfrm>
        </p:grpSpPr>
        <p:pic>
          <p:nvPicPr>
            <p:cNvPr id="262" name="Graphic 261" descr="Heartbeat with solid fill">
              <a:extLst>
                <a:ext uri="{FF2B5EF4-FFF2-40B4-BE49-F238E27FC236}">
                  <a16:creationId xmlns:a16="http://schemas.microsoft.com/office/drawing/2014/main" id="{B9070F65-E0B1-AE1F-7120-17819B82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3" name="Graphic 262" descr="Heartbeat with solid fill">
              <a:extLst>
                <a:ext uri="{FF2B5EF4-FFF2-40B4-BE49-F238E27FC236}">
                  <a16:creationId xmlns:a16="http://schemas.microsoft.com/office/drawing/2014/main" id="{0D2ACB3A-381A-65BB-03AE-9385A494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4" name="Graphic 263" descr="Heartbeat with solid fill">
              <a:extLst>
                <a:ext uri="{FF2B5EF4-FFF2-40B4-BE49-F238E27FC236}">
                  <a16:creationId xmlns:a16="http://schemas.microsoft.com/office/drawing/2014/main" id="{632BF4B0-171A-BA77-96FE-0318DAA62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C3E9E0CA-6455-8129-CA5C-E82275A4226E}"/>
              </a:ext>
            </a:extLst>
          </p:cNvPr>
          <p:cNvGrpSpPr/>
          <p:nvPr/>
        </p:nvGrpSpPr>
        <p:grpSpPr>
          <a:xfrm>
            <a:off x="3488064" y="3932881"/>
            <a:ext cx="724026" cy="300653"/>
            <a:chOff x="6981644" y="1976087"/>
            <a:chExt cx="959736" cy="398532"/>
          </a:xfrm>
        </p:grpSpPr>
        <p:pic>
          <p:nvPicPr>
            <p:cNvPr id="266" name="Graphic 265" descr="Heartbeat with solid fill">
              <a:extLst>
                <a:ext uri="{FF2B5EF4-FFF2-40B4-BE49-F238E27FC236}">
                  <a16:creationId xmlns:a16="http://schemas.microsoft.com/office/drawing/2014/main" id="{0A7C13B4-8119-8C93-5C13-F1113682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7" name="Graphic 266" descr="Heartbeat with solid fill">
              <a:extLst>
                <a:ext uri="{FF2B5EF4-FFF2-40B4-BE49-F238E27FC236}">
                  <a16:creationId xmlns:a16="http://schemas.microsoft.com/office/drawing/2014/main" id="{A90DFDF0-B352-280B-19BC-4B925A55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8" name="Graphic 267" descr="Heartbeat with solid fill">
              <a:extLst>
                <a:ext uri="{FF2B5EF4-FFF2-40B4-BE49-F238E27FC236}">
                  <a16:creationId xmlns:a16="http://schemas.microsoft.com/office/drawing/2014/main" id="{BD0D6AE2-1450-DB57-6822-478D0C42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27BEABFD-7A6E-7D01-A780-0D6578F408D8}"/>
              </a:ext>
            </a:extLst>
          </p:cNvPr>
          <p:cNvGrpSpPr/>
          <p:nvPr/>
        </p:nvGrpSpPr>
        <p:grpSpPr>
          <a:xfrm>
            <a:off x="3864103" y="4203346"/>
            <a:ext cx="724026" cy="300653"/>
            <a:chOff x="6981644" y="1976087"/>
            <a:chExt cx="959736" cy="398532"/>
          </a:xfrm>
        </p:grpSpPr>
        <p:pic>
          <p:nvPicPr>
            <p:cNvPr id="270" name="Graphic 269" descr="Heartbeat with solid fill">
              <a:extLst>
                <a:ext uri="{FF2B5EF4-FFF2-40B4-BE49-F238E27FC236}">
                  <a16:creationId xmlns:a16="http://schemas.microsoft.com/office/drawing/2014/main" id="{D20E0FE7-64E4-0E23-6F06-566F71916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1" name="Graphic 270" descr="Heartbeat with solid fill">
              <a:extLst>
                <a:ext uri="{FF2B5EF4-FFF2-40B4-BE49-F238E27FC236}">
                  <a16:creationId xmlns:a16="http://schemas.microsoft.com/office/drawing/2014/main" id="{E946E605-1370-054A-B38E-CD9FA380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72" name="Graphic 271" descr="Heartbeat with solid fill">
              <a:extLst>
                <a:ext uri="{FF2B5EF4-FFF2-40B4-BE49-F238E27FC236}">
                  <a16:creationId xmlns:a16="http://schemas.microsoft.com/office/drawing/2014/main" id="{4984B855-2477-FC26-8E09-2AE21980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E83CBA9-9A84-C094-2241-F8DA2367FA0E}"/>
              </a:ext>
            </a:extLst>
          </p:cNvPr>
          <p:cNvGrpSpPr/>
          <p:nvPr/>
        </p:nvGrpSpPr>
        <p:grpSpPr>
          <a:xfrm>
            <a:off x="3816139" y="2806705"/>
            <a:ext cx="724031" cy="300652"/>
            <a:chOff x="6981638" y="1976087"/>
            <a:chExt cx="959742" cy="398530"/>
          </a:xfrm>
        </p:grpSpPr>
        <p:pic>
          <p:nvPicPr>
            <p:cNvPr id="274" name="Graphic 273" descr="Heartbeat with solid fill">
              <a:extLst>
                <a:ext uri="{FF2B5EF4-FFF2-40B4-BE49-F238E27FC236}">
                  <a16:creationId xmlns:a16="http://schemas.microsoft.com/office/drawing/2014/main" id="{68683B22-7614-DFCA-53C4-52CE7B6D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75" name="Graphic 274" descr="Heartbeat with solid fill">
              <a:extLst>
                <a:ext uri="{FF2B5EF4-FFF2-40B4-BE49-F238E27FC236}">
                  <a16:creationId xmlns:a16="http://schemas.microsoft.com/office/drawing/2014/main" id="{A8F9529D-2B95-86A7-336F-3E84F32C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76" name="Graphic 275" descr="Heartbeat with solid fill">
              <a:extLst>
                <a:ext uri="{FF2B5EF4-FFF2-40B4-BE49-F238E27FC236}">
                  <a16:creationId xmlns:a16="http://schemas.microsoft.com/office/drawing/2014/main" id="{23ABA01A-421E-2907-D81F-5B2CCC3E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FE82DB4-467C-6BC9-6F72-6A5C7D0799D3}"/>
              </a:ext>
            </a:extLst>
          </p:cNvPr>
          <p:cNvGrpSpPr/>
          <p:nvPr/>
        </p:nvGrpSpPr>
        <p:grpSpPr>
          <a:xfrm>
            <a:off x="3840072" y="3712118"/>
            <a:ext cx="724026" cy="300653"/>
            <a:chOff x="6981644" y="1976087"/>
            <a:chExt cx="959736" cy="398532"/>
          </a:xfrm>
        </p:grpSpPr>
        <p:pic>
          <p:nvPicPr>
            <p:cNvPr id="278" name="Graphic 277" descr="Heartbeat with solid fill">
              <a:extLst>
                <a:ext uri="{FF2B5EF4-FFF2-40B4-BE49-F238E27FC236}">
                  <a16:creationId xmlns:a16="http://schemas.microsoft.com/office/drawing/2014/main" id="{EC2518DD-AC86-BEA9-ACC7-ED2D74D3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9" name="Graphic 278" descr="Heartbeat with solid fill">
              <a:extLst>
                <a:ext uri="{FF2B5EF4-FFF2-40B4-BE49-F238E27FC236}">
                  <a16:creationId xmlns:a16="http://schemas.microsoft.com/office/drawing/2014/main" id="{EA5C918A-3162-4E37-28A2-0DEE173B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80" name="Graphic 279" descr="Heartbeat with solid fill">
              <a:extLst>
                <a:ext uri="{FF2B5EF4-FFF2-40B4-BE49-F238E27FC236}">
                  <a16:creationId xmlns:a16="http://schemas.microsoft.com/office/drawing/2014/main" id="{45F899A8-3FEA-7DEA-33E1-19A2655BB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10654604-9F23-96F3-5707-C50261BC455F}"/>
              </a:ext>
            </a:extLst>
          </p:cNvPr>
          <p:cNvGrpSpPr/>
          <p:nvPr/>
        </p:nvGrpSpPr>
        <p:grpSpPr>
          <a:xfrm>
            <a:off x="3526792" y="3041587"/>
            <a:ext cx="724031" cy="300652"/>
            <a:chOff x="6981638" y="1976087"/>
            <a:chExt cx="959742" cy="398530"/>
          </a:xfrm>
        </p:grpSpPr>
        <p:pic>
          <p:nvPicPr>
            <p:cNvPr id="282" name="Graphic 281" descr="Heartbeat with solid fill">
              <a:extLst>
                <a:ext uri="{FF2B5EF4-FFF2-40B4-BE49-F238E27FC236}">
                  <a16:creationId xmlns:a16="http://schemas.microsoft.com/office/drawing/2014/main" id="{5D8A6239-FCB1-28D6-5E74-A1123B37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83" name="Graphic 282" descr="Heartbeat with solid fill">
              <a:extLst>
                <a:ext uri="{FF2B5EF4-FFF2-40B4-BE49-F238E27FC236}">
                  <a16:creationId xmlns:a16="http://schemas.microsoft.com/office/drawing/2014/main" id="{4959DACA-DE9B-97A5-868B-86948CBD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84" name="Graphic 283" descr="Heartbeat with solid fill">
              <a:extLst>
                <a:ext uri="{FF2B5EF4-FFF2-40B4-BE49-F238E27FC236}">
                  <a16:creationId xmlns:a16="http://schemas.microsoft.com/office/drawing/2014/main" id="{765836DF-8909-70DA-0448-6D86C1EF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3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0D6"/>
                                      </p:to>
                                    </p:animClr>
                                    <p:set>
                                      <p:cBhvr>
                                        <p:cTn id="127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7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5" grpId="0" animBg="1"/>
      <p:bldP spid="104" grpId="0"/>
      <p:bldP spid="177" grpId="0" animBg="1"/>
      <p:bldP spid="178" grpId="0" animBg="1"/>
      <p:bldP spid="179" grpId="0" animBg="1"/>
      <p:bldP spid="180" grpId="0" animBg="1"/>
      <p:bldP spid="108" grpId="0"/>
      <p:bldP spid="109" grpId="0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111" grpId="0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110" grpId="0"/>
      <p:bldP spid="1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74C7-9EC8-504D-94C4-443E8AB7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F18E3-C9E4-78B1-B746-D409B754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025F6B-219B-A354-2BEE-2AB83C29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Minimizer Sketching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124089-DA29-D07D-DB20-938B50F3E481}"/>
              </a:ext>
            </a:extLst>
          </p:cNvPr>
          <p:cNvSpPr/>
          <p:nvPr/>
        </p:nvSpPr>
        <p:spPr>
          <a:xfrm>
            <a:off x="3061295" y="2834322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DD537-CDD3-1E70-CB5D-A974A9DC4459}"/>
              </a:ext>
            </a:extLst>
          </p:cNvPr>
          <p:cNvSpPr/>
          <p:nvPr/>
        </p:nvSpPr>
        <p:spPr>
          <a:xfrm>
            <a:off x="4333915" y="284179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EA02DBB-59F3-244C-8599-09C5E97A7C98}"/>
              </a:ext>
            </a:extLst>
          </p:cNvPr>
          <p:cNvSpPr/>
          <p:nvPr/>
        </p:nvSpPr>
        <p:spPr>
          <a:xfrm>
            <a:off x="774079" y="2824222"/>
            <a:ext cx="180551" cy="1360178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1E41648-1C4D-98AF-37DF-BFB4911B3214}"/>
              </a:ext>
            </a:extLst>
          </p:cNvPr>
          <p:cNvSpPr/>
          <p:nvPr/>
        </p:nvSpPr>
        <p:spPr>
          <a:xfrm rot="16200000">
            <a:off x="1926162" y="3770808"/>
            <a:ext cx="235136" cy="112320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B63CA8-952E-4E1A-3BE6-BD297DB387B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190674" y="2967522"/>
            <a:ext cx="877134" cy="26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9E02ED-AFCF-509A-B85E-1DBCD585B7D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329165" y="3316418"/>
            <a:ext cx="738643" cy="525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14C6B-31B4-3C85-CF64-E5B832DDCCC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467656" y="3665314"/>
            <a:ext cx="600152" cy="305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F327F0-5C4C-2DCA-85B7-B4E19724EB22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606147" y="4015073"/>
            <a:ext cx="46166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01855A-85A2-2151-F3EE-09DA0BF8DCB2}"/>
              </a:ext>
            </a:extLst>
          </p:cNvPr>
          <p:cNvCxnSpPr>
            <a:cxnSpLocks/>
          </p:cNvCxnSpPr>
          <p:nvPr/>
        </p:nvCxnSpPr>
        <p:spPr>
          <a:xfrm>
            <a:off x="3865288" y="2967790"/>
            <a:ext cx="460800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C7C38-2007-66AE-1B36-1C945066FCD2}"/>
              </a:ext>
            </a:extLst>
          </p:cNvPr>
          <p:cNvSpPr/>
          <p:nvPr/>
        </p:nvSpPr>
        <p:spPr>
          <a:xfrm>
            <a:off x="4333915" y="319088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762ED-86FF-2D7C-2322-DF27A36FB426}"/>
              </a:ext>
            </a:extLst>
          </p:cNvPr>
          <p:cNvCxnSpPr>
            <a:cxnSpLocks/>
          </p:cNvCxnSpPr>
          <p:nvPr/>
        </p:nvCxnSpPr>
        <p:spPr>
          <a:xfrm flipV="1">
            <a:off x="3865288" y="3316885"/>
            <a:ext cx="460800" cy="191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24B45AA-E0F7-B046-67C5-8F604DC88180}"/>
              </a:ext>
            </a:extLst>
          </p:cNvPr>
          <p:cNvSpPr/>
          <p:nvPr/>
        </p:nvSpPr>
        <p:spPr>
          <a:xfrm>
            <a:off x="4333915" y="353997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EA3DE-4620-F553-3750-2AD6C3E0E768}"/>
              </a:ext>
            </a:extLst>
          </p:cNvPr>
          <p:cNvCxnSpPr>
            <a:cxnSpLocks/>
          </p:cNvCxnSpPr>
          <p:nvPr/>
        </p:nvCxnSpPr>
        <p:spPr>
          <a:xfrm>
            <a:off x="3865288" y="3665979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E6FCF45-E5A5-2BBD-3C19-0FC992F3B5E4}"/>
              </a:ext>
            </a:extLst>
          </p:cNvPr>
          <p:cNvSpPr/>
          <p:nvPr/>
        </p:nvSpPr>
        <p:spPr>
          <a:xfrm>
            <a:off x="4333915" y="3889074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0x45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7D0553-FFBD-9E51-8781-50F858395517}"/>
              </a:ext>
            </a:extLst>
          </p:cNvPr>
          <p:cNvCxnSpPr>
            <a:cxnSpLocks/>
          </p:cNvCxnSpPr>
          <p:nvPr/>
        </p:nvCxnSpPr>
        <p:spPr>
          <a:xfrm>
            <a:off x="3865288" y="401507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AC30126-5C3D-7304-911B-374ED79DE568}"/>
              </a:ext>
            </a:extLst>
          </p:cNvPr>
          <p:cNvSpPr/>
          <p:nvPr/>
        </p:nvSpPr>
        <p:spPr>
          <a:xfrm>
            <a:off x="5744384" y="2812958"/>
            <a:ext cx="925743" cy="1297382"/>
          </a:xfrm>
          <a:prstGeom prst="roundRect">
            <a:avLst/>
          </a:prstGeom>
          <a:solidFill>
            <a:srgbClr val="EEDAA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Find</a:t>
            </a:r>
          </a:p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Minimum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/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Window of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k-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mers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</a:b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= 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blipFill>
                <a:blip r:embed="rId2"/>
                <a:stretch>
                  <a:fillRect l="-8475" t="-10227" r="-15254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/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Overlapping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</a:b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k-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mers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𝒌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𝟕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blipFill>
                <a:blip r:embed="rId3"/>
                <a:stretch>
                  <a:fillRect l="-9091" t="-12500" r="-818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708B2A-803D-1E37-D45D-452ECC3DA281}"/>
              </a:ext>
            </a:extLst>
          </p:cNvPr>
          <p:cNvSpPr/>
          <p:nvPr/>
        </p:nvSpPr>
        <p:spPr>
          <a:xfrm>
            <a:off x="1067474" y="2834322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80DF8A9-A545-7D1D-65B4-5AB53735697A}"/>
              </a:ext>
            </a:extLst>
          </p:cNvPr>
          <p:cNvSpPr/>
          <p:nvPr/>
        </p:nvSpPr>
        <p:spPr>
          <a:xfrm>
            <a:off x="1344456" y="3532114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TATTACC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A3F67E-C2F8-C059-DCAF-7045A138273C}"/>
              </a:ext>
            </a:extLst>
          </p:cNvPr>
          <p:cNvSpPr/>
          <p:nvPr/>
        </p:nvSpPr>
        <p:spPr>
          <a:xfrm>
            <a:off x="1205965" y="3183218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08896FB-D47F-775D-0292-63B7D677AC80}"/>
              </a:ext>
            </a:extLst>
          </p:cNvPr>
          <p:cNvSpPr/>
          <p:nvPr/>
        </p:nvSpPr>
        <p:spPr>
          <a:xfrm>
            <a:off x="1482947" y="3881873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B0A6BB5-5A34-3732-74D9-C7150F595D24}"/>
              </a:ext>
            </a:extLst>
          </p:cNvPr>
          <p:cNvCxnSpPr>
            <a:cxnSpLocks/>
            <a:stCxn id="6" idx="3"/>
            <a:endCxn id="20" idx="1"/>
          </p:cNvCxnSpPr>
          <p:nvPr/>
        </p:nvCxnSpPr>
        <p:spPr>
          <a:xfrm>
            <a:off x="5053915" y="2967791"/>
            <a:ext cx="690469" cy="4938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C8532F8B-058F-3561-BA90-509FACA51197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5053915" y="3316885"/>
            <a:ext cx="690469" cy="14476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BA10BC75-CCDB-E50F-8D1C-D82595EEA2DA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5053915" y="3461649"/>
            <a:ext cx="690469" cy="20433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62DF7D12-B121-085A-D0AB-BC1B31CE9184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053915" y="3461649"/>
            <a:ext cx="690469" cy="55342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04578-E114-CB3D-8384-34A556BDBECC}"/>
              </a:ext>
            </a:extLst>
          </p:cNvPr>
          <p:cNvSpPr/>
          <p:nvPr/>
        </p:nvSpPr>
        <p:spPr>
          <a:xfrm>
            <a:off x="7141683" y="333564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9FCF6D-4794-D82D-69A0-93D486CF1063}"/>
              </a:ext>
            </a:extLst>
          </p:cNvPr>
          <p:cNvCxnSpPr>
            <a:cxnSpLocks/>
          </p:cNvCxnSpPr>
          <p:nvPr/>
        </p:nvCxnSpPr>
        <p:spPr>
          <a:xfrm>
            <a:off x="7501683" y="3587648"/>
            <a:ext cx="0" cy="37421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878D33-449A-8B8B-CF59-8459686235CB}"/>
              </a:ext>
            </a:extLst>
          </p:cNvPr>
          <p:cNvSpPr/>
          <p:nvPr/>
        </p:nvSpPr>
        <p:spPr>
          <a:xfrm>
            <a:off x="6940083" y="3961867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21D3F306-F302-48A3-FFF6-E540B15C21B2}"/>
              </a:ext>
            </a:extLst>
          </p:cNvPr>
          <p:cNvSpPr/>
          <p:nvPr/>
        </p:nvSpPr>
        <p:spPr>
          <a:xfrm rot="16200000">
            <a:off x="7404894" y="3752280"/>
            <a:ext cx="193578" cy="120288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3768E-75A3-BAB3-9FF4-8B7F38CF5F53}"/>
              </a:ext>
            </a:extLst>
          </p:cNvPr>
          <p:cNvSpPr txBox="1"/>
          <p:nvPr/>
        </p:nvSpPr>
        <p:spPr>
          <a:xfrm>
            <a:off x="6781146" y="4441043"/>
            <a:ext cx="1441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Sampled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k-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 (Minimizer)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2B83EFC-4B11-BE7B-B242-74D0ACC47CB4}"/>
              </a:ext>
            </a:extLst>
          </p:cNvPr>
          <p:cNvSpPr/>
          <p:nvPr/>
        </p:nvSpPr>
        <p:spPr>
          <a:xfrm>
            <a:off x="3061295" y="318321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87FBD9-03B2-922B-DFD1-2907859B72B7}"/>
              </a:ext>
            </a:extLst>
          </p:cNvPr>
          <p:cNvSpPr/>
          <p:nvPr/>
        </p:nvSpPr>
        <p:spPr>
          <a:xfrm>
            <a:off x="3061295" y="353211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A5B437-7110-B0F6-F4E6-6BC227E37521}"/>
              </a:ext>
            </a:extLst>
          </p:cNvPr>
          <p:cNvSpPr/>
          <p:nvPr/>
        </p:nvSpPr>
        <p:spPr>
          <a:xfrm>
            <a:off x="3061295" y="3881873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33B521B-C100-2D6A-7E13-4C7E2D4ED444}"/>
              </a:ext>
            </a:extLst>
          </p:cNvPr>
          <p:cNvSpPr/>
          <p:nvPr/>
        </p:nvSpPr>
        <p:spPr>
          <a:xfrm>
            <a:off x="8331482" y="3134681"/>
            <a:ext cx="777600" cy="653934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 Table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A76A1D2-5D23-85EA-8130-B522C4D527F4}"/>
              </a:ext>
            </a:extLst>
          </p:cNvPr>
          <p:cNvSpPr/>
          <p:nvPr/>
        </p:nvSpPr>
        <p:spPr>
          <a:xfrm>
            <a:off x="1068294" y="2197183"/>
            <a:ext cx="1537853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E9D6E3-370E-DA05-632A-35ED4FC3853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836401" y="2463583"/>
            <a:ext cx="820" cy="34596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73F442-FAC1-A8D9-5D83-FB40A9327988}"/>
              </a:ext>
            </a:extLst>
          </p:cNvPr>
          <p:cNvCxnSpPr>
            <a:cxnSpLocks/>
          </p:cNvCxnSpPr>
          <p:nvPr/>
        </p:nvCxnSpPr>
        <p:spPr>
          <a:xfrm>
            <a:off x="6670127" y="3461649"/>
            <a:ext cx="4572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0CF001-5053-090E-B73D-3AD8FCF4052A}"/>
              </a:ext>
            </a:extLst>
          </p:cNvPr>
          <p:cNvCxnSpPr>
            <a:cxnSpLocks/>
          </p:cNvCxnSpPr>
          <p:nvPr/>
        </p:nvCxnSpPr>
        <p:spPr>
          <a:xfrm flipV="1">
            <a:off x="7865260" y="3461648"/>
            <a:ext cx="457200" cy="249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FCF7A92D-65C2-173E-EF67-F09EA4BC2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40" y="3940520"/>
            <a:ext cx="274320" cy="274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6E7CEC-FE57-B5F9-A7EB-230B7D157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42" y="4462007"/>
            <a:ext cx="274320" cy="2743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D166C2-18A2-6AFD-1F19-843C75E2E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55" y="2499405"/>
            <a:ext cx="274320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67528A-09FF-2318-0C51-30F0D6DD5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596" y="2968922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4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EFB6-9FF3-BE32-1C55-E81CAAEAD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6B3C6-0E34-020E-F66F-772B6DFC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1815CD-BBDF-99E5-F1E1-24A87883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Spaced Seeding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169960-0B56-FC9A-7C79-E4EEA4C5721D}"/>
              </a:ext>
            </a:extLst>
          </p:cNvPr>
          <p:cNvCxnSpPr>
            <a:cxnSpLocks/>
          </p:cNvCxnSpPr>
          <p:nvPr/>
        </p:nvCxnSpPr>
        <p:spPr>
          <a:xfrm>
            <a:off x="2113410" y="2675820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678A079-AADF-0A40-DCFD-36BF07D4D0EC}"/>
              </a:ext>
            </a:extLst>
          </p:cNvPr>
          <p:cNvSpPr/>
          <p:nvPr/>
        </p:nvSpPr>
        <p:spPr>
          <a:xfrm>
            <a:off x="2574096" y="254262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Pattern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D2D387-1D33-828B-C8BB-104CFAF74BD9}"/>
              </a:ext>
            </a:extLst>
          </p:cNvPr>
          <p:cNvCxnSpPr>
            <a:cxnSpLocks/>
          </p:cNvCxnSpPr>
          <p:nvPr/>
        </p:nvCxnSpPr>
        <p:spPr>
          <a:xfrm>
            <a:off x="3650496" y="2674457"/>
            <a:ext cx="461993" cy="136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A92A30-FC09-7366-5BC4-3DFF1AC055EF}"/>
              </a:ext>
            </a:extLst>
          </p:cNvPr>
          <p:cNvSpPr/>
          <p:nvPr/>
        </p:nvSpPr>
        <p:spPr>
          <a:xfrm>
            <a:off x="4112489" y="254262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F0B11F-0B58-6F63-440B-BDC691187EA9}"/>
              </a:ext>
            </a:extLst>
          </p:cNvPr>
          <p:cNvSpPr/>
          <p:nvPr/>
        </p:nvSpPr>
        <p:spPr>
          <a:xfrm>
            <a:off x="961410" y="254262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0D8531-6BFF-1B95-C454-9806B74E6359}"/>
              </a:ext>
            </a:extLst>
          </p:cNvPr>
          <p:cNvSpPr/>
          <p:nvPr/>
        </p:nvSpPr>
        <p:spPr>
          <a:xfrm>
            <a:off x="961410" y="2974176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GATACTA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1749CD-C9E9-CC1B-F3EE-C57BC95D3CA5}"/>
              </a:ext>
            </a:extLst>
          </p:cNvPr>
          <p:cNvCxnSpPr>
            <a:cxnSpLocks/>
          </p:cNvCxnSpPr>
          <p:nvPr/>
        </p:nvCxnSpPr>
        <p:spPr>
          <a:xfrm>
            <a:off x="2113410" y="3107376"/>
            <a:ext cx="460686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D3A94B-2EAA-7FA7-C109-AB1B19A4A9D8}"/>
              </a:ext>
            </a:extLst>
          </p:cNvPr>
          <p:cNvCxnSpPr>
            <a:cxnSpLocks/>
          </p:cNvCxnSpPr>
          <p:nvPr/>
        </p:nvCxnSpPr>
        <p:spPr>
          <a:xfrm flipV="1">
            <a:off x="3650496" y="3104089"/>
            <a:ext cx="461993" cy="657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9DA620-57C8-C7DF-72A8-E8C65D341F10}"/>
              </a:ext>
            </a:extLst>
          </p:cNvPr>
          <p:cNvSpPr/>
          <p:nvPr/>
        </p:nvSpPr>
        <p:spPr>
          <a:xfrm>
            <a:off x="4112489" y="2974176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DC261F-11D3-C4E1-FA60-B96A534DE5B8}"/>
              </a:ext>
            </a:extLst>
          </p:cNvPr>
          <p:cNvSpPr/>
          <p:nvPr/>
        </p:nvSpPr>
        <p:spPr>
          <a:xfrm>
            <a:off x="961410" y="340657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GACACTA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DB23FA-176C-D7F5-6DAA-2DBD80BCBEA4}"/>
              </a:ext>
            </a:extLst>
          </p:cNvPr>
          <p:cNvCxnSpPr>
            <a:cxnSpLocks/>
          </p:cNvCxnSpPr>
          <p:nvPr/>
        </p:nvCxnSpPr>
        <p:spPr>
          <a:xfrm>
            <a:off x="2113410" y="3539770"/>
            <a:ext cx="460686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2C91F7-AC20-9D32-FCD3-077A1D4AD814}"/>
              </a:ext>
            </a:extLst>
          </p:cNvPr>
          <p:cNvCxnSpPr>
            <a:cxnSpLocks/>
          </p:cNvCxnSpPr>
          <p:nvPr/>
        </p:nvCxnSpPr>
        <p:spPr>
          <a:xfrm flipV="1">
            <a:off x="3650496" y="3538527"/>
            <a:ext cx="461993" cy="2486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2DC64C-5D94-87B4-1707-E3B73E99D12D}"/>
              </a:ext>
            </a:extLst>
          </p:cNvPr>
          <p:cNvSpPr/>
          <p:nvPr/>
        </p:nvSpPr>
        <p:spPr>
          <a:xfrm>
            <a:off x="4112489" y="340657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693436-64A8-3E10-6D2C-58A8B05EDA6E}"/>
              </a:ext>
            </a:extLst>
          </p:cNvPr>
          <p:cNvCxnSpPr>
            <a:cxnSpLocks/>
          </p:cNvCxnSpPr>
          <p:nvPr/>
        </p:nvCxnSpPr>
        <p:spPr>
          <a:xfrm>
            <a:off x="5350889" y="2675820"/>
            <a:ext cx="4667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51AD23-948D-DB69-7B63-D536A4972921}"/>
              </a:ext>
            </a:extLst>
          </p:cNvPr>
          <p:cNvCxnSpPr>
            <a:cxnSpLocks/>
          </p:cNvCxnSpPr>
          <p:nvPr/>
        </p:nvCxnSpPr>
        <p:spPr>
          <a:xfrm flipV="1">
            <a:off x="5350889" y="3107376"/>
            <a:ext cx="466700" cy="32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0C45EF-6D77-9844-C67B-211457900140}"/>
              </a:ext>
            </a:extLst>
          </p:cNvPr>
          <p:cNvCxnSpPr>
            <a:cxnSpLocks/>
          </p:cNvCxnSpPr>
          <p:nvPr/>
        </p:nvCxnSpPr>
        <p:spPr>
          <a:xfrm flipV="1">
            <a:off x="5350889" y="3539770"/>
            <a:ext cx="466700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84641E0-C152-4C75-4601-BF19150D891E}"/>
              </a:ext>
            </a:extLst>
          </p:cNvPr>
          <p:cNvSpPr/>
          <p:nvPr/>
        </p:nvSpPr>
        <p:spPr>
          <a:xfrm>
            <a:off x="7080050" y="254982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24C3E0-13FB-1AD4-AB02-3EB569A10F39}"/>
              </a:ext>
            </a:extLst>
          </p:cNvPr>
          <p:cNvCxnSpPr>
            <a:cxnSpLocks/>
          </p:cNvCxnSpPr>
          <p:nvPr/>
        </p:nvCxnSpPr>
        <p:spPr>
          <a:xfrm>
            <a:off x="6609589" y="2672204"/>
            <a:ext cx="470461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FA11556-E170-64D7-F06F-AECC603AA06B}"/>
              </a:ext>
            </a:extLst>
          </p:cNvPr>
          <p:cNvSpPr/>
          <p:nvPr/>
        </p:nvSpPr>
        <p:spPr>
          <a:xfrm>
            <a:off x="7080050" y="2981377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48465A-6773-8672-1BD7-5DA67E6D93D6}"/>
              </a:ext>
            </a:extLst>
          </p:cNvPr>
          <p:cNvCxnSpPr>
            <a:cxnSpLocks/>
          </p:cNvCxnSpPr>
          <p:nvPr/>
        </p:nvCxnSpPr>
        <p:spPr>
          <a:xfrm flipV="1">
            <a:off x="6611527" y="3105732"/>
            <a:ext cx="468523" cy="15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4A70869-8479-991E-7883-D428BE418F06}"/>
              </a:ext>
            </a:extLst>
          </p:cNvPr>
          <p:cNvSpPr/>
          <p:nvPr/>
        </p:nvSpPr>
        <p:spPr>
          <a:xfrm>
            <a:off x="7080050" y="341377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24A540-6F13-0F15-DEA4-2BAB186C1C64}"/>
              </a:ext>
            </a:extLst>
          </p:cNvPr>
          <p:cNvCxnSpPr>
            <a:cxnSpLocks/>
          </p:cNvCxnSpPr>
          <p:nvPr/>
        </p:nvCxnSpPr>
        <p:spPr>
          <a:xfrm>
            <a:off x="6619364" y="3539770"/>
            <a:ext cx="460686" cy="1244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9666A54-954A-0E22-29ED-05CA21616F96}"/>
              </a:ext>
            </a:extLst>
          </p:cNvPr>
          <p:cNvSpPr/>
          <p:nvPr/>
        </p:nvSpPr>
        <p:spPr>
          <a:xfrm>
            <a:off x="3923928" y="2420888"/>
            <a:ext cx="1618922" cy="1388752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111B2E-1BEE-2F0C-A31E-6CA5935B4B19}"/>
              </a:ext>
            </a:extLst>
          </p:cNvPr>
          <p:cNvSpPr txBox="1"/>
          <p:nvPr/>
        </p:nvSpPr>
        <p:spPr>
          <a:xfrm>
            <a:off x="4012852" y="3841199"/>
            <a:ext cx="14410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Spaced Seeds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898C9BC-E361-EE7F-ECF6-027165915B1D}"/>
              </a:ext>
            </a:extLst>
          </p:cNvPr>
          <p:cNvSpPr/>
          <p:nvPr/>
        </p:nvSpPr>
        <p:spPr>
          <a:xfrm>
            <a:off x="5817589" y="254262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6945E2A-4D01-2C2B-FF77-B2F45584B863}"/>
              </a:ext>
            </a:extLst>
          </p:cNvPr>
          <p:cNvSpPr/>
          <p:nvPr/>
        </p:nvSpPr>
        <p:spPr>
          <a:xfrm>
            <a:off x="5817589" y="297417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BF77C1D-05DF-9127-1288-F45FC79261C9}"/>
              </a:ext>
            </a:extLst>
          </p:cNvPr>
          <p:cNvSpPr/>
          <p:nvPr/>
        </p:nvSpPr>
        <p:spPr>
          <a:xfrm>
            <a:off x="5817589" y="340657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798A825-8017-5574-3EB7-0F6FCBEDD9F4}"/>
              </a:ext>
            </a:extLst>
          </p:cNvPr>
          <p:cNvSpPr/>
          <p:nvPr/>
        </p:nvSpPr>
        <p:spPr>
          <a:xfrm>
            <a:off x="2574096" y="2974176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Pattern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DEC85EC-E56C-93E5-88EC-E86281244CE4}"/>
              </a:ext>
            </a:extLst>
          </p:cNvPr>
          <p:cNvSpPr/>
          <p:nvPr/>
        </p:nvSpPr>
        <p:spPr>
          <a:xfrm>
            <a:off x="2574096" y="340657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Pattern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247DE7-5434-930A-3BE9-EBD1355C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36" y="2204285"/>
            <a:ext cx="274320" cy="27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52FBB9-A9D1-1F28-D9B1-5CC41C21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29" y="2085789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66D62-E7C0-524B-B99B-EA3DEB752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B39BF-CF63-3F4D-689C-A4303E74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319E0C-5743-82C3-8C98-08F20417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Contributions in RawHash2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2FBF8-8621-18F5-2BBE-112C79F33BA6}"/>
              </a:ext>
            </a:extLst>
          </p:cNvPr>
          <p:cNvSpPr txBox="1"/>
          <p:nvPr/>
        </p:nvSpPr>
        <p:spPr>
          <a:xfrm>
            <a:off x="168052" y="1124744"/>
            <a:ext cx="8807896" cy="1124712"/>
          </a:xfrm>
          <a:prstGeom prst="roundRect">
            <a:avLst>
              <a:gd name="adj" fmla="val 9377"/>
            </a:avLst>
          </a:prstGeom>
          <a:solidFill>
            <a:srgbClr val="FFF2CC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adaptive quantization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better fits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expected nanopore signal pattern to achieve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B46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accuracy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50A7F-FDA6-EF79-C304-76EA8AECF36D}"/>
              </a:ext>
            </a:extLst>
          </p:cNvPr>
          <p:cNvSpPr txBox="1"/>
          <p:nvPr/>
        </p:nvSpPr>
        <p:spPr>
          <a:xfrm>
            <a:off x="168052" y="5367496"/>
            <a:ext cx="8807897" cy="731520"/>
          </a:xfrm>
          <a:prstGeom prst="roundRect">
            <a:avLst>
              <a:gd name="adj" fmla="val 9377"/>
            </a:avLst>
          </a:prstGeom>
          <a:solidFill>
            <a:srgbClr val="FFF2CC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chaining algorithm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sensitive penalty scores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D2D2A-ACA5-C099-4E3E-D32FC72EEDE9}"/>
              </a:ext>
            </a:extLst>
          </p:cNvPr>
          <p:cNvSpPr txBox="1"/>
          <p:nvPr/>
        </p:nvSpPr>
        <p:spPr>
          <a:xfrm>
            <a:off x="168052" y="2670059"/>
            <a:ext cx="8807897" cy="731520"/>
          </a:xfrm>
          <a:prstGeom prst="roundRect">
            <a:avLst>
              <a:gd name="adj" fmla="val 9377"/>
            </a:avLst>
          </a:prstGeom>
          <a:solidFill>
            <a:srgbClr val="FFF2CC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Weighted decision making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more robust mapping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8A1BF-1ABB-B5E0-AFDD-79A0D806D051}"/>
              </a:ext>
            </a:extLst>
          </p:cNvPr>
          <p:cNvSpPr txBox="1"/>
          <p:nvPr/>
        </p:nvSpPr>
        <p:spPr>
          <a:xfrm>
            <a:off x="168052" y="3822182"/>
            <a:ext cx="8807897" cy="1124712"/>
          </a:xfrm>
          <a:prstGeom prst="roundRect">
            <a:avLst>
              <a:gd name="adj" fmla="val 9377"/>
            </a:avLst>
          </a:prstGeom>
          <a:solidFill>
            <a:srgbClr val="FFF2CC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 filter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minimizer sketching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reduce seed matches for faster and space-efficient mapping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E92D0-67D7-6068-63B6-61A6E089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D2D25-A550-1769-DFFA-10868522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CB77B0-9997-1F17-17D5-7B12CE6A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Strobemer</a:t>
            </a:r>
            <a:r>
              <a:rPr lang="en-US" dirty="0"/>
              <a:t> Sketches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02402-2476-B48E-0E69-0331092F6C81}"/>
              </a:ext>
            </a:extLst>
          </p:cNvPr>
          <p:cNvCxnSpPr>
            <a:cxnSpLocks/>
          </p:cNvCxnSpPr>
          <p:nvPr/>
        </p:nvCxnSpPr>
        <p:spPr>
          <a:xfrm>
            <a:off x="3400835" y="2883854"/>
            <a:ext cx="469078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6C383-51A3-ECCD-3FD2-2AB730D9DB85}"/>
              </a:ext>
            </a:extLst>
          </p:cNvPr>
          <p:cNvCxnSpPr>
            <a:cxnSpLocks/>
          </p:cNvCxnSpPr>
          <p:nvPr/>
        </p:nvCxnSpPr>
        <p:spPr>
          <a:xfrm>
            <a:off x="3400835" y="3359643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D5EE72-B8CC-02BD-90C6-E6142BA6BA0D}"/>
              </a:ext>
            </a:extLst>
          </p:cNvPr>
          <p:cNvCxnSpPr>
            <a:cxnSpLocks/>
          </p:cNvCxnSpPr>
          <p:nvPr/>
        </p:nvCxnSpPr>
        <p:spPr>
          <a:xfrm>
            <a:off x="4491623" y="2883854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866F5-FFC1-86F1-7580-368512B53BD3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491623" y="3357938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0E7A50-FF56-9248-7D87-BA76F889328F}"/>
              </a:ext>
            </a:extLst>
          </p:cNvPr>
          <p:cNvCxnSpPr>
            <a:cxnSpLocks/>
          </p:cNvCxnSpPr>
          <p:nvPr/>
        </p:nvCxnSpPr>
        <p:spPr>
          <a:xfrm>
            <a:off x="3400835" y="3818431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D1364-2281-C7AE-C573-660656CC1B5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4491623" y="3804653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24262D-3A58-6E79-C638-64131455A5D5}"/>
              </a:ext>
            </a:extLst>
          </p:cNvPr>
          <p:cNvCxnSpPr>
            <a:cxnSpLocks/>
          </p:cNvCxnSpPr>
          <p:nvPr/>
        </p:nvCxnSpPr>
        <p:spPr>
          <a:xfrm>
            <a:off x="6678092" y="288385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C28D3F-4C88-7B6B-3E0D-9EB885910D20}"/>
              </a:ext>
            </a:extLst>
          </p:cNvPr>
          <p:cNvCxnSpPr>
            <a:cxnSpLocks/>
          </p:cNvCxnSpPr>
          <p:nvPr/>
        </p:nvCxnSpPr>
        <p:spPr>
          <a:xfrm flipV="1">
            <a:off x="6678092" y="3322502"/>
            <a:ext cx="460800" cy="74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86898D-B08E-EE37-BC6C-9D266F6D5EFA}"/>
              </a:ext>
            </a:extLst>
          </p:cNvPr>
          <p:cNvCxnSpPr>
            <a:cxnSpLocks/>
          </p:cNvCxnSpPr>
          <p:nvPr/>
        </p:nvCxnSpPr>
        <p:spPr>
          <a:xfrm>
            <a:off x="6678091" y="3753503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63084-E055-2D76-5658-9A1E66A558F3}"/>
              </a:ext>
            </a:extLst>
          </p:cNvPr>
          <p:cNvCxnSpPr>
            <a:cxnSpLocks/>
          </p:cNvCxnSpPr>
          <p:nvPr/>
        </p:nvCxnSpPr>
        <p:spPr>
          <a:xfrm flipV="1">
            <a:off x="7804917" y="2883854"/>
            <a:ext cx="468523" cy="1072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0BECE7-14DB-B496-AD73-005DF16772FE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7804917" y="3319215"/>
            <a:ext cx="468523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21255D-2103-A300-850D-FF0F56135E38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812754" y="3753503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341AF22-960E-D2BF-42C5-47E91EE33AF6}"/>
              </a:ext>
            </a:extLst>
          </p:cNvPr>
          <p:cNvSpPr/>
          <p:nvPr/>
        </p:nvSpPr>
        <p:spPr>
          <a:xfrm>
            <a:off x="261959" y="2750654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GCTATTACCTTAATGTGATGGAC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84AA2B-FE7C-B308-1B55-9489ECEBB83B}"/>
              </a:ext>
            </a:extLst>
          </p:cNvPr>
          <p:cNvSpPr/>
          <p:nvPr/>
        </p:nvSpPr>
        <p:spPr>
          <a:xfrm>
            <a:off x="323528" y="2759655"/>
            <a:ext cx="565200" cy="247517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B75D5-6B8D-FA23-532B-2A209A69848F}"/>
              </a:ext>
            </a:extLst>
          </p:cNvPr>
          <p:cNvSpPr/>
          <p:nvPr/>
        </p:nvSpPr>
        <p:spPr>
          <a:xfrm>
            <a:off x="1558528" y="2759655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6B46D1-6FB9-D6F8-18DB-914B4D72C375}"/>
              </a:ext>
            </a:extLst>
          </p:cNvPr>
          <p:cNvSpPr/>
          <p:nvPr/>
        </p:nvSpPr>
        <p:spPr>
          <a:xfrm>
            <a:off x="2782664" y="2759655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926747-B666-5387-E718-0C334A062A77}"/>
              </a:ext>
            </a:extLst>
          </p:cNvPr>
          <p:cNvSpPr/>
          <p:nvPr/>
        </p:nvSpPr>
        <p:spPr>
          <a:xfrm>
            <a:off x="261959" y="3222096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GCTATCCCCTTAATGGGATGGAC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4C0D8-8123-718D-8937-AB328068FA63}"/>
              </a:ext>
            </a:extLst>
          </p:cNvPr>
          <p:cNvSpPr/>
          <p:nvPr/>
        </p:nvSpPr>
        <p:spPr>
          <a:xfrm>
            <a:off x="313254" y="3235752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DA310C-F6DE-8824-FC44-2AACDEA5AD50}"/>
              </a:ext>
            </a:extLst>
          </p:cNvPr>
          <p:cNvSpPr/>
          <p:nvPr/>
        </p:nvSpPr>
        <p:spPr>
          <a:xfrm>
            <a:off x="1558528" y="3235752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CEFB8E-1A71-A204-166E-8C4FA42E0240}"/>
              </a:ext>
            </a:extLst>
          </p:cNvPr>
          <p:cNvSpPr/>
          <p:nvPr/>
        </p:nvSpPr>
        <p:spPr>
          <a:xfrm>
            <a:off x="2771800" y="3235752"/>
            <a:ext cx="592521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25F8C3-E492-42DA-E611-C7E7CF5D5988}"/>
              </a:ext>
            </a:extLst>
          </p:cNvPr>
          <p:cNvSpPr/>
          <p:nvPr/>
        </p:nvSpPr>
        <p:spPr>
          <a:xfrm>
            <a:off x="3868750" y="2750654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Link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D6C883-1379-7DFB-D6F2-3FD02CF26B77}"/>
              </a:ext>
            </a:extLst>
          </p:cNvPr>
          <p:cNvSpPr/>
          <p:nvPr/>
        </p:nvSpPr>
        <p:spPr>
          <a:xfrm>
            <a:off x="4960699" y="2750654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1D105D-22A1-3242-4922-467B7A36FC15}"/>
              </a:ext>
            </a:extLst>
          </p:cNvPr>
          <p:cNvSpPr/>
          <p:nvPr/>
        </p:nvSpPr>
        <p:spPr>
          <a:xfrm>
            <a:off x="4960699" y="3224738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BE8DEEE-2F49-9D15-1A7B-4857CD9B3FF8}"/>
              </a:ext>
            </a:extLst>
          </p:cNvPr>
          <p:cNvSpPr/>
          <p:nvPr/>
        </p:nvSpPr>
        <p:spPr>
          <a:xfrm>
            <a:off x="261959" y="3685231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GCCCTCCCCTTAAAGGGAATGGA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803F-AF13-ACD0-7AD9-4E812FB7DDE9}"/>
              </a:ext>
            </a:extLst>
          </p:cNvPr>
          <p:cNvSpPr/>
          <p:nvPr/>
        </p:nvSpPr>
        <p:spPr>
          <a:xfrm>
            <a:off x="611560" y="36894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5BD94F-4645-609F-E0C7-8FA8F999B5E8}"/>
              </a:ext>
            </a:extLst>
          </p:cNvPr>
          <p:cNvSpPr/>
          <p:nvPr/>
        </p:nvSpPr>
        <p:spPr>
          <a:xfrm>
            <a:off x="1702544" y="36894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9B9E38-E830-2CAC-BE8D-EF9D5D6737EA}"/>
              </a:ext>
            </a:extLst>
          </p:cNvPr>
          <p:cNvSpPr/>
          <p:nvPr/>
        </p:nvSpPr>
        <p:spPr>
          <a:xfrm>
            <a:off x="2891358" y="3689454"/>
            <a:ext cx="622569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7DDB839-C6E1-EC87-FF92-261B2E70BCAB}"/>
              </a:ext>
            </a:extLst>
          </p:cNvPr>
          <p:cNvSpPr/>
          <p:nvPr/>
        </p:nvSpPr>
        <p:spPr>
          <a:xfrm>
            <a:off x="4960699" y="3671453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CCTCTAAATGGA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3B60BB-83B1-DCAF-F254-CCDD5E06698C}"/>
              </a:ext>
            </a:extLst>
          </p:cNvPr>
          <p:cNvSpPr/>
          <p:nvPr/>
        </p:nvSpPr>
        <p:spPr>
          <a:xfrm>
            <a:off x="8273440" y="275785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D9B957-0C7F-02AB-178B-8346B05E92F3}"/>
              </a:ext>
            </a:extLst>
          </p:cNvPr>
          <p:cNvSpPr/>
          <p:nvPr/>
        </p:nvSpPr>
        <p:spPr>
          <a:xfrm>
            <a:off x="8273440" y="319321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44EFF1-B34D-DC4B-AA54-05CEB02040AD}"/>
              </a:ext>
            </a:extLst>
          </p:cNvPr>
          <p:cNvSpPr/>
          <p:nvPr/>
        </p:nvSpPr>
        <p:spPr>
          <a:xfrm>
            <a:off x="8273440" y="3627503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0xFC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851682-C749-6BBF-B0F5-770651013A3F}"/>
              </a:ext>
            </a:extLst>
          </p:cNvPr>
          <p:cNvCxnSpPr>
            <a:cxnSpLocks/>
            <a:stCxn id="37" idx="0"/>
            <a:endCxn id="29" idx="2"/>
          </p:cNvCxnSpPr>
          <p:nvPr/>
        </p:nvCxnSpPr>
        <p:spPr>
          <a:xfrm flipH="1" flipV="1">
            <a:off x="894160" y="3937853"/>
            <a:ext cx="1145020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86363B-9718-3B45-96CF-988587E3931F}"/>
              </a:ext>
            </a:extLst>
          </p:cNvPr>
          <p:cNvSpPr txBox="1"/>
          <p:nvPr/>
        </p:nvSpPr>
        <p:spPr>
          <a:xfrm>
            <a:off x="382476" y="4205187"/>
            <a:ext cx="33134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528E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Selected k-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F528E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mers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F528E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 (e.g., minimizers)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139E6A-7F87-92C5-2835-42B010C6D691}"/>
              </a:ext>
            </a:extLst>
          </p:cNvPr>
          <p:cNvCxnSpPr>
            <a:cxnSpLocks/>
            <a:stCxn id="37" idx="0"/>
            <a:endCxn id="30" idx="2"/>
          </p:cNvCxnSpPr>
          <p:nvPr/>
        </p:nvCxnSpPr>
        <p:spPr>
          <a:xfrm flipH="1" flipV="1">
            <a:off x="1985144" y="3937853"/>
            <a:ext cx="54036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0B06B5-B704-6E30-1666-DE195DABB6A1}"/>
              </a:ext>
            </a:extLst>
          </p:cNvPr>
          <p:cNvCxnSpPr>
            <a:cxnSpLocks/>
            <a:stCxn id="37" idx="0"/>
            <a:endCxn id="31" idx="2"/>
          </p:cNvCxnSpPr>
          <p:nvPr/>
        </p:nvCxnSpPr>
        <p:spPr>
          <a:xfrm flipV="1">
            <a:off x="2039180" y="3937853"/>
            <a:ext cx="1163463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5789B52-022D-C0DB-71DC-A0FBA4F09AD7}"/>
              </a:ext>
            </a:extLst>
          </p:cNvPr>
          <p:cNvSpPr/>
          <p:nvPr/>
        </p:nvSpPr>
        <p:spPr>
          <a:xfrm>
            <a:off x="4760110" y="2609681"/>
            <a:ext cx="2149416" cy="1531207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5ED545-706F-478A-2D0D-F2332C2B2C37}"/>
              </a:ext>
            </a:extLst>
          </p:cNvPr>
          <p:cNvSpPr txBox="1"/>
          <p:nvPr/>
        </p:nvSpPr>
        <p:spPr>
          <a:xfrm>
            <a:off x="5262553" y="4205187"/>
            <a:ext cx="11445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Strobemers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BA9CF76-75AD-2119-1068-F80826583325}"/>
              </a:ext>
            </a:extLst>
          </p:cNvPr>
          <p:cNvSpPr/>
          <p:nvPr/>
        </p:nvSpPr>
        <p:spPr>
          <a:xfrm>
            <a:off x="7145842" y="275065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B917B6B-D130-31A9-08E0-F0E60DD6DFAF}"/>
              </a:ext>
            </a:extLst>
          </p:cNvPr>
          <p:cNvSpPr/>
          <p:nvPr/>
        </p:nvSpPr>
        <p:spPr>
          <a:xfrm>
            <a:off x="7145842" y="317947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6A69E19-BBC3-DADB-4F43-7914ADD67870}"/>
              </a:ext>
            </a:extLst>
          </p:cNvPr>
          <p:cNvSpPr/>
          <p:nvPr/>
        </p:nvSpPr>
        <p:spPr>
          <a:xfrm>
            <a:off x="7145842" y="361391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1E68E00-4D50-65DA-B542-6A8FD7AC2001}"/>
              </a:ext>
            </a:extLst>
          </p:cNvPr>
          <p:cNvSpPr/>
          <p:nvPr/>
        </p:nvSpPr>
        <p:spPr>
          <a:xfrm>
            <a:off x="3868750" y="3217751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Link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E15E5EE-AC0C-C141-7DFD-C7E29842228B}"/>
              </a:ext>
            </a:extLst>
          </p:cNvPr>
          <p:cNvSpPr/>
          <p:nvPr/>
        </p:nvSpPr>
        <p:spPr>
          <a:xfrm>
            <a:off x="3868750" y="3683898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Link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8F72341-5AE4-EEC3-F467-F29FDD46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" y="4190273"/>
            <a:ext cx="274320" cy="274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B23BA62-0490-0873-3FC4-9B9E6784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90" y="2412797"/>
            <a:ext cx="274320" cy="2743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619820-4ACC-4CF4-D2B2-2C0B0027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699" y="419113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0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Hash-Based Sketching and Seed Matching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9082D4-6A5A-073D-D837-C225061268DC}"/>
              </a:ext>
            </a:extLst>
          </p:cNvPr>
          <p:cNvSpPr>
            <a:spLocks noChangeAspect="1"/>
          </p:cNvSpPr>
          <p:nvPr/>
        </p:nvSpPr>
        <p:spPr>
          <a:xfrm>
            <a:off x="5832474" y="1465438"/>
            <a:ext cx="2987994" cy="413999"/>
          </a:xfrm>
          <a:prstGeom prst="roundRect">
            <a:avLst/>
          </a:prstGeom>
          <a:solidFill>
            <a:srgbClr val="F8F4E2"/>
          </a:solidFill>
          <a:ln w="31750" cap="flat" cmpd="sng" algn="ctr">
            <a:solidFill>
              <a:srgbClr val="BF90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CAGGCTATAACCCTAATGTTGC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03068-D7DA-3F26-6CF5-CB131D65CFB2}"/>
              </a:ext>
            </a:extLst>
          </p:cNvPr>
          <p:cNvSpPr txBox="1"/>
          <p:nvPr/>
        </p:nvSpPr>
        <p:spPr>
          <a:xfrm>
            <a:off x="1666619" y="1165373"/>
            <a:ext cx="1635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Target Sequence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2FC592-F90D-5BDA-7FDA-76432A40B5A3}"/>
              </a:ext>
            </a:extLst>
          </p:cNvPr>
          <p:cNvSpPr/>
          <p:nvPr/>
        </p:nvSpPr>
        <p:spPr>
          <a:xfrm>
            <a:off x="1667735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9314E-2EFC-9146-AEA0-D8D818E8A9C9}"/>
              </a:ext>
            </a:extLst>
          </p:cNvPr>
          <p:cNvSpPr txBox="1"/>
          <p:nvPr/>
        </p:nvSpPr>
        <p:spPr>
          <a:xfrm>
            <a:off x="7203038" y="1165373"/>
            <a:ext cx="16174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 Sequence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4532B-D098-9546-ECDD-AF5F1197A490}"/>
              </a:ext>
            </a:extLst>
          </p:cNvPr>
          <p:cNvSpPr/>
          <p:nvPr/>
        </p:nvSpPr>
        <p:spPr>
          <a:xfrm>
            <a:off x="1667735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33CF1-427F-041E-989D-8D977FECE295}"/>
              </a:ext>
            </a:extLst>
          </p:cNvPr>
          <p:cNvSpPr txBox="1"/>
          <p:nvPr/>
        </p:nvSpPr>
        <p:spPr>
          <a:xfrm>
            <a:off x="2745735" y="5814732"/>
            <a:ext cx="107798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 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A064F-3E8C-2951-73E9-4CD4A237F1F5}"/>
              </a:ext>
            </a:extLst>
          </p:cNvPr>
          <p:cNvSpPr txBox="1"/>
          <p:nvPr/>
        </p:nvSpPr>
        <p:spPr>
          <a:xfrm rot="16200000">
            <a:off x="164708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Store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790FB4A-3351-AF43-5569-280B03230164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5307164" y="4233028"/>
            <a:ext cx="872562" cy="1644904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A2E888-D087-EEC7-9471-D3ADD6283C2F}"/>
              </a:ext>
            </a:extLst>
          </p:cNvPr>
          <p:cNvSpPr txBox="1"/>
          <p:nvPr/>
        </p:nvSpPr>
        <p:spPr>
          <a:xfrm rot="16200000">
            <a:off x="6413933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3ED71-FACF-8FCB-EB30-14454EDF2C45}"/>
              </a:ext>
            </a:extLst>
          </p:cNvPr>
          <p:cNvSpPr txBox="1"/>
          <p:nvPr/>
        </p:nvSpPr>
        <p:spPr>
          <a:xfrm>
            <a:off x="5049806" y="5215535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37F3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Match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9525C-D8F7-A20E-A420-2BE99B721D17}"/>
              </a:ext>
            </a:extLst>
          </p:cNvPr>
          <p:cNvSpPr txBox="1"/>
          <p:nvPr/>
        </p:nvSpPr>
        <p:spPr>
          <a:xfrm>
            <a:off x="5049806" y="5697007"/>
            <a:ext cx="9233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No Match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C17680F-DFB0-E955-4238-431752AE9417}"/>
              </a:ext>
            </a:extLst>
          </p:cNvPr>
          <p:cNvSpPr/>
          <p:nvPr/>
        </p:nvSpPr>
        <p:spPr>
          <a:xfrm>
            <a:off x="1666619" y="1465346"/>
            <a:ext cx="3324832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GCTATTACCTTAATGTGATGGACGA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C6BF3C-D397-0543-979C-42EC633B8E5C}"/>
              </a:ext>
            </a:extLst>
          </p:cNvPr>
          <p:cNvCxnSpPr>
            <a:cxnSpLocks/>
          </p:cNvCxnSpPr>
          <p:nvPr/>
        </p:nvCxnSpPr>
        <p:spPr>
          <a:xfrm>
            <a:off x="3329035" y="1871158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18AA26-117D-EECD-A470-811F9CAD277A}"/>
              </a:ext>
            </a:extLst>
          </p:cNvPr>
          <p:cNvCxnSpPr>
            <a:cxnSpLocks/>
          </p:cNvCxnSpPr>
          <p:nvPr/>
        </p:nvCxnSpPr>
        <p:spPr>
          <a:xfrm>
            <a:off x="7326471" y="1872168"/>
            <a:ext cx="1" cy="3502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D61CD7-835E-613F-DE70-FFF17F19DD1B}"/>
              </a:ext>
            </a:extLst>
          </p:cNvPr>
          <p:cNvCxnSpPr>
            <a:cxnSpLocks/>
          </p:cNvCxnSpPr>
          <p:nvPr/>
        </p:nvCxnSpPr>
        <p:spPr>
          <a:xfrm>
            <a:off x="2046557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DC5256-370D-B7B9-1056-E19FEB2F4048}"/>
              </a:ext>
            </a:extLst>
          </p:cNvPr>
          <p:cNvCxnSpPr>
            <a:cxnSpLocks/>
          </p:cNvCxnSpPr>
          <p:nvPr/>
        </p:nvCxnSpPr>
        <p:spPr>
          <a:xfrm>
            <a:off x="321804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C53A0-D764-3250-D886-776B83C147C7}"/>
              </a:ext>
            </a:extLst>
          </p:cNvPr>
          <p:cNvCxnSpPr>
            <a:cxnSpLocks/>
          </p:cNvCxnSpPr>
          <p:nvPr/>
        </p:nvCxnSpPr>
        <p:spPr>
          <a:xfrm>
            <a:off x="4421940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8AEAA4-2B0D-24A4-84DF-4E368EC1AD08}"/>
              </a:ext>
            </a:extLst>
          </p:cNvPr>
          <p:cNvCxnSpPr>
            <a:cxnSpLocks/>
          </p:cNvCxnSpPr>
          <p:nvPr/>
        </p:nvCxnSpPr>
        <p:spPr>
          <a:xfrm>
            <a:off x="656589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C44E06-CBA3-75CC-5542-BF43133242AB}"/>
              </a:ext>
            </a:extLst>
          </p:cNvPr>
          <p:cNvCxnSpPr>
            <a:cxnSpLocks/>
          </p:cNvCxnSpPr>
          <p:nvPr/>
        </p:nvCxnSpPr>
        <p:spPr>
          <a:xfrm>
            <a:off x="7920223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8C4BC3A-44AF-82A2-F8CC-444C0342B3E0}"/>
              </a:ext>
            </a:extLst>
          </p:cNvPr>
          <p:cNvSpPr/>
          <p:nvPr/>
        </p:nvSpPr>
        <p:spPr>
          <a:xfrm>
            <a:off x="283922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9DF999-6664-21AE-1DF5-44E14AD6FF8A}"/>
              </a:ext>
            </a:extLst>
          </p:cNvPr>
          <p:cNvSpPr/>
          <p:nvPr/>
        </p:nvSpPr>
        <p:spPr>
          <a:xfrm>
            <a:off x="4043118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0x41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76A8A9-C4B5-74E1-4B2C-30930D0D92E7}"/>
              </a:ext>
            </a:extLst>
          </p:cNvPr>
          <p:cNvSpPr/>
          <p:nvPr/>
        </p:nvSpPr>
        <p:spPr>
          <a:xfrm>
            <a:off x="618707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7BCA9E-DE97-F66E-6D5F-6DF7CDA86B63}"/>
              </a:ext>
            </a:extLst>
          </p:cNvPr>
          <p:cNvSpPr/>
          <p:nvPr/>
        </p:nvSpPr>
        <p:spPr>
          <a:xfrm>
            <a:off x="7541401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0xFE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A3A28B8-CD9B-1490-CB67-193D00EB9D4F}"/>
              </a:ext>
            </a:extLst>
          </p:cNvPr>
          <p:cNvSpPr/>
          <p:nvPr/>
        </p:nvSpPr>
        <p:spPr>
          <a:xfrm rot="16200000">
            <a:off x="3012109" y="3927542"/>
            <a:ext cx="449545" cy="3324834"/>
          </a:xfrm>
          <a:prstGeom prst="roundRect">
            <a:avLst/>
          </a:prstGeom>
          <a:solidFill>
            <a:srgbClr val="DEEDF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D393D4-73FF-3A83-F5EE-89CA61487B71}"/>
              </a:ext>
            </a:extLst>
          </p:cNvPr>
          <p:cNvSpPr/>
          <p:nvPr/>
        </p:nvSpPr>
        <p:spPr>
          <a:xfrm>
            <a:off x="1667735" y="546879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7CB361-D5A7-2F6D-7CB2-5616E4D04356}"/>
              </a:ext>
            </a:extLst>
          </p:cNvPr>
          <p:cNvSpPr/>
          <p:nvPr/>
        </p:nvSpPr>
        <p:spPr>
          <a:xfrm>
            <a:off x="2839224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0xA4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F73FAA-AF39-943F-75AD-B86BB565CC85}"/>
              </a:ext>
            </a:extLst>
          </p:cNvPr>
          <p:cNvSpPr/>
          <p:nvPr/>
        </p:nvSpPr>
        <p:spPr>
          <a:xfrm>
            <a:off x="4043118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0x41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6940A6CD-6C17-7D18-A58A-4A7F825EFA67}"/>
              </a:ext>
            </a:extLst>
          </p:cNvPr>
          <p:cNvCxnSpPr>
            <a:cxnSpLocks/>
          </p:cNvCxnSpPr>
          <p:nvPr/>
        </p:nvCxnSpPr>
        <p:spPr>
          <a:xfrm rot="5400000">
            <a:off x="5881728" y="3658465"/>
            <a:ext cx="1077762" cy="2999231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FBCF6EF-DEB6-CFD2-C09A-C6A958FDDB43}"/>
              </a:ext>
            </a:extLst>
          </p:cNvPr>
          <p:cNvSpPr txBox="1"/>
          <p:nvPr/>
        </p:nvSpPr>
        <p:spPr>
          <a:xfrm rot="16200000">
            <a:off x="7771276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1A30E7-A5A9-A332-7FB6-C6876C0538B3}"/>
              </a:ext>
            </a:extLst>
          </p:cNvPr>
          <p:cNvSpPr txBox="1"/>
          <p:nvPr/>
        </p:nvSpPr>
        <p:spPr>
          <a:xfrm rot="16200000">
            <a:off x="2813564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Store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43CD6F-173E-DE63-8472-AD880BD75F58}"/>
              </a:ext>
            </a:extLst>
          </p:cNvPr>
          <p:cNvCxnSpPr>
            <a:cxnSpLocks/>
          </p:cNvCxnSpPr>
          <p:nvPr/>
        </p:nvCxnSpPr>
        <p:spPr>
          <a:xfrm flipH="1">
            <a:off x="3215586" y="4619199"/>
            <a:ext cx="4920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8798E3-4493-D7F8-DDAC-929C2315AC9A}"/>
              </a:ext>
            </a:extLst>
          </p:cNvPr>
          <p:cNvSpPr txBox="1"/>
          <p:nvPr/>
        </p:nvSpPr>
        <p:spPr>
          <a:xfrm rot="16200000">
            <a:off x="403673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Store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0A5D69-DD79-8ED9-EA65-16E150EBB679}"/>
              </a:ext>
            </a:extLst>
          </p:cNvPr>
          <p:cNvCxnSpPr>
            <a:cxnSpLocks/>
          </p:cNvCxnSpPr>
          <p:nvPr/>
        </p:nvCxnSpPr>
        <p:spPr>
          <a:xfrm flipH="1">
            <a:off x="4421940" y="4619199"/>
            <a:ext cx="1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D1FA6B1-E8E9-36EC-DF26-EE8E90A90110}"/>
              </a:ext>
            </a:extLst>
          </p:cNvPr>
          <p:cNvSpPr/>
          <p:nvPr/>
        </p:nvSpPr>
        <p:spPr>
          <a:xfrm>
            <a:off x="283922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2343675-D9BB-B1F5-C285-2E641D05D079}"/>
              </a:ext>
            </a:extLst>
          </p:cNvPr>
          <p:cNvSpPr/>
          <p:nvPr/>
        </p:nvSpPr>
        <p:spPr>
          <a:xfrm>
            <a:off x="4043118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274C3A8-1238-578C-25DC-FBE216A1EA13}"/>
              </a:ext>
            </a:extLst>
          </p:cNvPr>
          <p:cNvSpPr/>
          <p:nvPr/>
        </p:nvSpPr>
        <p:spPr>
          <a:xfrm>
            <a:off x="618707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05FEEAA-52E0-4FE0-6385-29C92DACBD7B}"/>
              </a:ext>
            </a:extLst>
          </p:cNvPr>
          <p:cNvSpPr/>
          <p:nvPr/>
        </p:nvSpPr>
        <p:spPr>
          <a:xfrm>
            <a:off x="7541401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Hash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01B55B6-40F4-1BFD-A3D9-1F5FFEF1A880}"/>
              </a:ext>
            </a:extLst>
          </p:cNvPr>
          <p:cNvSpPr>
            <a:spLocks/>
          </p:cNvSpPr>
          <p:nvPr/>
        </p:nvSpPr>
        <p:spPr>
          <a:xfrm>
            <a:off x="1666619" y="2222309"/>
            <a:ext cx="3324832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FEC71FC-4F2F-D648-CB96-6CB2536D0FF5}"/>
              </a:ext>
            </a:extLst>
          </p:cNvPr>
          <p:cNvSpPr>
            <a:spLocks/>
          </p:cNvSpPr>
          <p:nvPr/>
        </p:nvSpPr>
        <p:spPr>
          <a:xfrm>
            <a:off x="5832471" y="2222309"/>
            <a:ext cx="2988001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444E57B-BC3E-DF18-79F1-1E723F4787AA}"/>
              </a:ext>
            </a:extLst>
          </p:cNvPr>
          <p:cNvSpPr/>
          <p:nvPr/>
        </p:nvSpPr>
        <p:spPr>
          <a:xfrm>
            <a:off x="1648303" y="2893754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0D6AED-44C9-2737-B76E-472E6E55FD01}"/>
              </a:ext>
            </a:extLst>
          </p:cNvPr>
          <p:cNvCxnSpPr>
            <a:cxnSpLocks/>
          </p:cNvCxnSpPr>
          <p:nvPr/>
        </p:nvCxnSpPr>
        <p:spPr>
          <a:xfrm>
            <a:off x="2046557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3DB6D5-E681-67B1-6C5D-9F07CB19708F}"/>
              </a:ext>
            </a:extLst>
          </p:cNvPr>
          <p:cNvCxnSpPr>
            <a:cxnSpLocks/>
          </p:cNvCxnSpPr>
          <p:nvPr/>
        </p:nvCxnSpPr>
        <p:spPr>
          <a:xfrm>
            <a:off x="2046557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33FFD5F-41B1-D91F-965A-7F34DBAC036E}"/>
              </a:ext>
            </a:extLst>
          </p:cNvPr>
          <p:cNvSpPr/>
          <p:nvPr/>
        </p:nvSpPr>
        <p:spPr>
          <a:xfrm>
            <a:off x="2819792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TAAT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BB4266-C8C5-00B3-6ED8-6D68ABE327D8}"/>
              </a:ext>
            </a:extLst>
          </p:cNvPr>
          <p:cNvCxnSpPr>
            <a:cxnSpLocks/>
          </p:cNvCxnSpPr>
          <p:nvPr/>
        </p:nvCxnSpPr>
        <p:spPr>
          <a:xfrm>
            <a:off x="3218046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95C6C5-A324-28FA-C438-66A5119F802D}"/>
              </a:ext>
            </a:extLst>
          </p:cNvPr>
          <p:cNvCxnSpPr>
            <a:cxnSpLocks/>
          </p:cNvCxnSpPr>
          <p:nvPr/>
        </p:nvCxnSpPr>
        <p:spPr>
          <a:xfrm>
            <a:off x="3218046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3ECFC86-44CC-3BB4-9322-60CD8C132EB2}"/>
              </a:ext>
            </a:extLst>
          </p:cNvPr>
          <p:cNvSpPr/>
          <p:nvPr/>
        </p:nvSpPr>
        <p:spPr>
          <a:xfrm>
            <a:off x="4023686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GACG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F099A1-4C58-6110-E926-BAF355625534}"/>
              </a:ext>
            </a:extLst>
          </p:cNvPr>
          <p:cNvCxnSpPr>
            <a:cxnSpLocks/>
          </p:cNvCxnSpPr>
          <p:nvPr/>
        </p:nvCxnSpPr>
        <p:spPr>
          <a:xfrm>
            <a:off x="4421940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CC14AB4-D78D-AC2A-73A4-31F86F7C617E}"/>
              </a:ext>
            </a:extLst>
          </p:cNvPr>
          <p:cNvCxnSpPr>
            <a:cxnSpLocks/>
          </p:cNvCxnSpPr>
          <p:nvPr/>
        </p:nvCxnSpPr>
        <p:spPr>
          <a:xfrm>
            <a:off x="4421940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8FAA980-9ACF-82DF-F923-0721BFA2F3A9}"/>
              </a:ext>
            </a:extLst>
          </p:cNvPr>
          <p:cNvSpPr/>
          <p:nvPr/>
        </p:nvSpPr>
        <p:spPr>
          <a:xfrm>
            <a:off x="6167642" y="2891119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B71464C-D8AC-7ADA-B322-F44A79792613}"/>
              </a:ext>
            </a:extLst>
          </p:cNvPr>
          <p:cNvCxnSpPr>
            <a:cxnSpLocks/>
          </p:cNvCxnSpPr>
          <p:nvPr/>
        </p:nvCxnSpPr>
        <p:spPr>
          <a:xfrm>
            <a:off x="6565896" y="3305210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D82950D-13BF-2D34-8770-BCCF7EB955AF}"/>
              </a:ext>
            </a:extLst>
          </p:cNvPr>
          <p:cNvCxnSpPr>
            <a:cxnSpLocks/>
          </p:cNvCxnSpPr>
          <p:nvPr/>
        </p:nvCxnSpPr>
        <p:spPr>
          <a:xfrm>
            <a:off x="6565896" y="2527216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AA0DDE5-D406-82A5-1F61-71A6C63A02B3}"/>
              </a:ext>
            </a:extLst>
          </p:cNvPr>
          <p:cNvSpPr/>
          <p:nvPr/>
        </p:nvSpPr>
        <p:spPr>
          <a:xfrm>
            <a:off x="7521969" y="2878101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rPr>
              <a:t>ATGT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D9FF02F-A677-08C9-B578-746D56D1BBBB}"/>
              </a:ext>
            </a:extLst>
          </p:cNvPr>
          <p:cNvCxnSpPr>
            <a:cxnSpLocks/>
          </p:cNvCxnSpPr>
          <p:nvPr/>
        </p:nvCxnSpPr>
        <p:spPr>
          <a:xfrm>
            <a:off x="7920223" y="3302933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3B59613-FB0B-9AC6-A656-5BB34A36AD8D}"/>
              </a:ext>
            </a:extLst>
          </p:cNvPr>
          <p:cNvCxnSpPr>
            <a:cxnSpLocks/>
          </p:cNvCxnSpPr>
          <p:nvPr/>
        </p:nvCxnSpPr>
        <p:spPr>
          <a:xfrm>
            <a:off x="7920223" y="2524939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3C68B5-6263-7808-0453-567D02184C8F}"/>
              </a:ext>
            </a:extLst>
          </p:cNvPr>
          <p:cNvCxnSpPr>
            <a:cxnSpLocks/>
          </p:cNvCxnSpPr>
          <p:nvPr/>
        </p:nvCxnSpPr>
        <p:spPr>
          <a:xfrm>
            <a:off x="2046557" y="4619199"/>
            <a:ext cx="0" cy="84959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BED649-683B-DDE3-7C23-B7AA10745E2D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115616" y="5589959"/>
            <a:ext cx="552119" cy="4831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9FD9623-AC6F-5D59-2D5B-E7F6BEE80258}"/>
              </a:ext>
            </a:extLst>
          </p:cNvPr>
          <p:cNvSpPr txBox="1"/>
          <p:nvPr/>
        </p:nvSpPr>
        <p:spPr>
          <a:xfrm>
            <a:off x="33073" y="5215535"/>
            <a:ext cx="121941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&lt;List of Positional Information&gt;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6EBCB658-3F87-8E88-0515-F6910092559A}"/>
              </a:ext>
            </a:extLst>
          </p:cNvPr>
          <p:cNvSpPr/>
          <p:nvPr/>
        </p:nvSpPr>
        <p:spPr>
          <a:xfrm>
            <a:off x="1802694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6C77FA5-2AD4-DBBD-B4DB-FD0AB9C9BB28}"/>
              </a:ext>
            </a:extLst>
          </p:cNvPr>
          <p:cNvCxnSpPr>
            <a:cxnSpLocks/>
          </p:cNvCxnSpPr>
          <p:nvPr/>
        </p:nvCxnSpPr>
        <p:spPr>
          <a:xfrm flipH="1">
            <a:off x="2046556" y="1825829"/>
            <a:ext cx="5164" cy="73602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85D655D0-2391-E995-C519-4BA923964FEC}"/>
              </a:ext>
            </a:extLst>
          </p:cNvPr>
          <p:cNvSpPr/>
          <p:nvPr/>
        </p:nvSpPr>
        <p:spPr>
          <a:xfrm>
            <a:off x="30286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F406E318-69C0-84C8-4FD2-0854E41C4785}"/>
              </a:ext>
            </a:extLst>
          </p:cNvPr>
          <p:cNvSpPr/>
          <p:nvPr/>
        </p:nvSpPr>
        <p:spPr>
          <a:xfrm>
            <a:off x="42495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8EEF3C3F-4A69-F15D-98FF-64AD1F1E9F05}"/>
              </a:ext>
            </a:extLst>
          </p:cNvPr>
          <p:cNvSpPr/>
          <p:nvPr/>
        </p:nvSpPr>
        <p:spPr>
          <a:xfrm>
            <a:off x="6348602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77C237E8-C215-8503-E64D-1CB84463F313}"/>
              </a:ext>
            </a:extLst>
          </p:cNvPr>
          <p:cNvSpPr/>
          <p:nvPr/>
        </p:nvSpPr>
        <p:spPr>
          <a:xfrm>
            <a:off x="7823968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043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2FB5-C5EE-82CF-B709-0A216A1D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54AA9-5ECD-7FBC-8769-EAFB98B9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076B8-FFEC-07A2-ABE6-7438CD74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(Two Points)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ED565-943F-FB78-3264-2DF9FEC760EB}"/>
              </a:ext>
            </a:extLst>
          </p:cNvPr>
          <p:cNvSpPr/>
          <p:nvPr/>
        </p:nvSpPr>
        <p:spPr>
          <a:xfrm>
            <a:off x="1475656" y="3645024"/>
            <a:ext cx="3492781" cy="288032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Query Seq.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F9438-0B29-BECC-E8C1-EFF31C69225B}"/>
              </a:ext>
            </a:extLst>
          </p:cNvPr>
          <p:cNvSpPr/>
          <p:nvPr/>
        </p:nvSpPr>
        <p:spPr>
          <a:xfrm>
            <a:off x="1475655" y="2636912"/>
            <a:ext cx="3492786" cy="283464"/>
          </a:xfrm>
          <a:prstGeom prst="rect">
            <a:avLst/>
          </a:prstGeom>
          <a:solidFill>
            <a:srgbClr val="FFE69A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+mn-cs"/>
              </a:rPr>
              <a:t>Target Seq.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B152B-25C0-1A10-513F-C85163F79672}"/>
              </a:ext>
            </a:extLst>
          </p:cNvPr>
          <p:cNvCxnSpPr>
            <a:cxnSpLocks/>
          </p:cNvCxnSpPr>
          <p:nvPr/>
        </p:nvCxnSpPr>
        <p:spPr>
          <a:xfrm>
            <a:off x="4788023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7E853B-3246-0608-0EC5-9808F9289019}"/>
              </a:ext>
            </a:extLst>
          </p:cNvPr>
          <p:cNvCxnSpPr>
            <a:cxnSpLocks/>
          </p:cNvCxnSpPr>
          <p:nvPr/>
        </p:nvCxnSpPr>
        <p:spPr>
          <a:xfrm>
            <a:off x="4283967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/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blipFill>
                <a:blip r:embed="rId2"/>
                <a:stretch>
                  <a:fillRect l="-1111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/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FDC2BA-5E58-9B09-CE2A-B6F1DBCAF2AA}"/>
              </a:ext>
            </a:extLst>
          </p:cNvPr>
          <p:cNvCxnSpPr>
            <a:cxnSpLocks/>
          </p:cNvCxnSpPr>
          <p:nvPr/>
        </p:nvCxnSpPr>
        <p:spPr>
          <a:xfrm>
            <a:off x="4860031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62F2EB-703F-2019-4C5A-6044DEE82B57}"/>
              </a:ext>
            </a:extLst>
          </p:cNvPr>
          <p:cNvCxnSpPr>
            <a:cxnSpLocks/>
          </p:cNvCxnSpPr>
          <p:nvPr/>
        </p:nvCxnSpPr>
        <p:spPr>
          <a:xfrm>
            <a:off x="4355975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/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blipFill>
                <a:blip r:embed="rId4"/>
                <a:stretch>
                  <a:fillRect l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/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blipFill>
                <a:blip r:embed="rId5"/>
                <a:stretch>
                  <a:fillRect l="-1111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7C9310-48CE-2317-A6C9-DDEEF418641A}"/>
              </a:ext>
            </a:extLst>
          </p:cNvPr>
          <p:cNvCxnSpPr>
            <a:cxnSpLocks/>
          </p:cNvCxnSpPr>
          <p:nvPr/>
        </p:nvCxnSpPr>
        <p:spPr>
          <a:xfrm>
            <a:off x="2340221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7CBC52-6CD9-E714-87DB-BB905440925C}"/>
              </a:ext>
            </a:extLst>
          </p:cNvPr>
          <p:cNvCxnSpPr>
            <a:cxnSpLocks/>
          </p:cNvCxnSpPr>
          <p:nvPr/>
        </p:nvCxnSpPr>
        <p:spPr>
          <a:xfrm>
            <a:off x="1836165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/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blipFill>
                <a:blip r:embed="rId6"/>
                <a:stretch>
                  <a:fillRect l="-1764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/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1400" b="0" i="1" u="none" strike="noStrike" kern="0" cap="none" spc="0" normalizeH="0" baseline="-2500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blipFill>
                <a:blip r:embed="rId7"/>
                <a:stretch>
                  <a:fillRect l="-5556" r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FB0C32-93C6-DE55-84A1-41905482752D}"/>
              </a:ext>
            </a:extLst>
          </p:cNvPr>
          <p:cNvCxnSpPr>
            <a:cxnSpLocks/>
          </p:cNvCxnSpPr>
          <p:nvPr/>
        </p:nvCxnSpPr>
        <p:spPr>
          <a:xfrm>
            <a:off x="2472313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8B39C-4F0D-55BB-6D5F-36CB1453F21A}"/>
              </a:ext>
            </a:extLst>
          </p:cNvPr>
          <p:cNvCxnSpPr>
            <a:cxnSpLocks/>
          </p:cNvCxnSpPr>
          <p:nvPr/>
        </p:nvCxnSpPr>
        <p:spPr>
          <a:xfrm>
            <a:off x="1968257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/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400" b="0" i="1" u="none" strike="noStrike" kern="0" cap="none" spc="0" normalizeH="0" baseline="-2500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blipFill>
                <a:blip r:embed="rId8"/>
                <a:stretch>
                  <a:fillRect l="-1111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/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blipFill>
                <a:blip r:embed="rId9"/>
                <a:stretch>
                  <a:fillRect l="-11111" r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7EBC38DE-4D55-5017-2640-DFC06084224A}"/>
              </a:ext>
            </a:extLst>
          </p:cNvPr>
          <p:cNvSpPr/>
          <p:nvPr/>
        </p:nvSpPr>
        <p:spPr>
          <a:xfrm rot="16200000">
            <a:off x="4472840" y="2744016"/>
            <a:ext cx="126309" cy="518373"/>
          </a:xfrm>
          <a:prstGeom prst="leftBrace">
            <a:avLst>
              <a:gd name="adj1" fmla="val 77564"/>
              <a:gd name="adj2" fmla="val 48854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/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1400" b="0" i="1" u="none" strike="noStrike" kern="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blipFill>
                <a:blip r:embed="rId10"/>
                <a:stretch>
                  <a:fillRect l="-1578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EF0E4E-517D-079E-E248-200A5FAD8DB5}"/>
              </a:ext>
            </a:extLst>
          </p:cNvPr>
          <p:cNvCxnSpPr>
            <a:cxnSpLocks/>
          </p:cNvCxnSpPr>
          <p:nvPr/>
        </p:nvCxnSpPr>
        <p:spPr>
          <a:xfrm>
            <a:off x="1835696" y="2924944"/>
            <a:ext cx="132561" cy="720080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98777D-0C7C-E33A-CAFD-3121471FF75E}"/>
              </a:ext>
            </a:extLst>
          </p:cNvPr>
          <p:cNvCxnSpPr>
            <a:cxnSpLocks/>
          </p:cNvCxnSpPr>
          <p:nvPr/>
        </p:nvCxnSpPr>
        <p:spPr>
          <a:xfrm>
            <a:off x="2340221" y="2922568"/>
            <a:ext cx="132092" cy="722456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4EECC0-C444-2F2C-CA1D-2EDAA6863586}"/>
              </a:ext>
            </a:extLst>
          </p:cNvPr>
          <p:cNvSpPr txBox="1"/>
          <p:nvPr/>
        </p:nvSpPr>
        <p:spPr>
          <a:xfrm>
            <a:off x="2663603" y="3054943"/>
            <a:ext cx="1078566" cy="4460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Anchor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(Seed match)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1C3582-1498-A8EE-A488-345E3BB8F861}"/>
              </a:ext>
            </a:extLst>
          </p:cNvPr>
          <p:cNvCxnSpPr>
            <a:cxnSpLocks/>
          </p:cNvCxnSpPr>
          <p:nvPr/>
        </p:nvCxnSpPr>
        <p:spPr>
          <a:xfrm>
            <a:off x="2410299" y="3284984"/>
            <a:ext cx="27200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05E7BE-71F1-9F90-6157-7093D563FAB8}"/>
              </a:ext>
            </a:extLst>
          </p:cNvPr>
          <p:cNvGrpSpPr/>
          <p:nvPr/>
        </p:nvGrpSpPr>
        <p:grpSpPr>
          <a:xfrm>
            <a:off x="5681528" y="2305869"/>
            <a:ext cx="1810863" cy="1944211"/>
            <a:chOff x="5569450" y="2204864"/>
            <a:chExt cx="1810863" cy="194421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BC24944-FECA-6582-6451-C72164ECF21E}"/>
                </a:ext>
              </a:extLst>
            </p:cNvPr>
            <p:cNvSpPr/>
            <p:nvPr/>
          </p:nvSpPr>
          <p:spPr>
            <a:xfrm>
              <a:off x="5569450" y="2204876"/>
              <a:ext cx="1810863" cy="1944199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C840D8-3B6D-85D2-1B9C-7F5FADA3B4AC}"/>
                </a:ext>
              </a:extLst>
            </p:cNvPr>
            <p:cNvSpPr txBox="1"/>
            <p:nvPr/>
          </p:nvSpPr>
          <p:spPr>
            <a:xfrm>
              <a:off x="6045423" y="2204864"/>
              <a:ext cx="858916" cy="215444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Chaining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84B7-1C63-A345-56CE-19F373566C18}"/>
                </a:ext>
              </a:extLst>
            </p:cNvPr>
            <p:cNvSpPr/>
            <p:nvPr/>
          </p:nvSpPr>
          <p:spPr>
            <a:xfrm rot="16200000">
              <a:off x="5225366" y="3295974"/>
              <a:ext cx="1097280" cy="283464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+mn-ea"/>
                  <a:cs typeface="+mn-cs"/>
                </a:rPr>
                <a:t>Query Seq.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EE007A-0257-7871-EE5F-CC333D1402AE}"/>
                </a:ext>
              </a:extLst>
            </p:cNvPr>
            <p:cNvSpPr/>
            <p:nvPr/>
          </p:nvSpPr>
          <p:spPr>
            <a:xfrm>
              <a:off x="5968929" y="2564904"/>
              <a:ext cx="1339375" cy="283464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+mn-ea"/>
                  <a:cs typeface="+mn-cs"/>
                </a:rPr>
                <a:t>Target Seq.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B13375-821E-42C2-05A0-E484DFAAB8E6}"/>
                </a:ext>
              </a:extLst>
            </p:cNvPr>
            <p:cNvSpPr/>
            <p:nvPr/>
          </p:nvSpPr>
          <p:spPr>
            <a:xfrm>
              <a:off x="6074072" y="3031466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2231B2-7F9D-177E-E733-11E3511889AF}"/>
                </a:ext>
              </a:extLst>
            </p:cNvPr>
            <p:cNvSpPr/>
            <p:nvPr/>
          </p:nvSpPr>
          <p:spPr>
            <a:xfrm>
              <a:off x="6802920" y="3607530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C1A28F-7C40-D7E9-D4F4-1523DAC1AF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1361" y="3400146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E649A365-C6B7-1ABE-355E-1B318496EC70}"/>
                </a:ext>
              </a:extLst>
            </p:cNvPr>
            <p:cNvSpPr/>
            <p:nvPr/>
          </p:nvSpPr>
          <p:spPr>
            <a:xfrm rot="18505352">
              <a:off x="6313546" y="3305722"/>
              <a:ext cx="126309" cy="887770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5FC168-45B6-DD7C-EE18-5E4C5CB9ACC2}"/>
                </a:ext>
              </a:extLst>
            </p:cNvPr>
            <p:cNvCxnSpPr>
              <a:cxnSpLocks/>
            </p:cNvCxnSpPr>
            <p:nvPr/>
          </p:nvCxnSpPr>
          <p:spPr>
            <a:xfrm>
              <a:off x="6442543" y="3027851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E54B955-BEAF-723A-4552-B8F1ACF097A3}"/>
                    </a:ext>
                  </a:extLst>
                </p:cNvPr>
                <p:cNvSpPr txBox="1"/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𝑥𝑖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1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164D5320-B930-BEE0-A435-347CBD661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14815" t="-4348" r="-7407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0A284F-B953-0D64-D1C9-63D9E7125F36}"/>
                    </a:ext>
                  </a:extLst>
                </p:cNvPr>
                <p:cNvSpPr txBox="1"/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𝑦𝑖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𝑦𝑗</m:t>
                        </m:r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C518235E-3BF1-6973-9EBB-79D365228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16071" t="-6250" r="-714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eft Brace 40">
              <a:extLst>
                <a:ext uri="{FF2B5EF4-FFF2-40B4-BE49-F238E27FC236}">
                  <a16:creationId xmlns:a16="http://schemas.microsoft.com/office/drawing/2014/main" id="{346A2C17-4356-0E3A-8318-9D9129B5BE58}"/>
                </a:ext>
              </a:extLst>
            </p:cNvPr>
            <p:cNvSpPr/>
            <p:nvPr/>
          </p:nvSpPr>
          <p:spPr>
            <a:xfrm rot="7704513">
              <a:off x="6798274" y="2805848"/>
              <a:ext cx="126309" cy="893902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0EC99F5-B312-7409-23D4-172471300C79}"/>
                </a:ext>
              </a:extLst>
            </p:cNvPr>
            <p:cNvCxnSpPr>
              <a:cxnSpLocks/>
            </p:cNvCxnSpPr>
            <p:nvPr/>
          </p:nvCxnSpPr>
          <p:spPr>
            <a:xfrm>
              <a:off x="6800209" y="3607530"/>
              <a:ext cx="368471" cy="36868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98A06BE-3323-4410-7766-986851C517D2}"/>
                    </a:ext>
                  </a:extLst>
                </p:cNvPr>
                <p:cNvSpPr txBox="1"/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  <m:r>
                          <a:rPr kumimoji="0" lang="en-US" sz="1400" b="0" i="1" u="none" strike="noStrike" kern="0" cap="none" spc="0" normalizeH="0" baseline="-25000" noProof="0" dirty="0" err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A9CBE5AA-803A-4DD5-E6A5-68B8F5641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blipFill>
                  <a:blip r:embed="rId15"/>
                  <a:stretch>
                    <a:fillRect l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744962-55A8-A0DF-E86F-9BE3B2886AB1}"/>
                    </a:ext>
                  </a:extLst>
                </p:cNvPr>
                <p:cNvSpPr txBox="1"/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en-US" sz="1400" b="0" i="1" u="none" strike="noStrike" kern="0" cap="none" spc="0" normalizeH="0" baseline="-2500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B46DECFD-A23B-D72B-3D3F-4BCD0DB04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blipFill>
                  <a:blip r:embed="rId16"/>
                  <a:stretch>
                    <a:fillRect l="-1666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CF2B96-115E-CA61-DB90-329F57498933}"/>
              </a:ext>
            </a:extLst>
          </p:cNvPr>
          <p:cNvCxnSpPr>
            <a:cxnSpLocks/>
          </p:cNvCxnSpPr>
          <p:nvPr/>
        </p:nvCxnSpPr>
        <p:spPr>
          <a:xfrm>
            <a:off x="4795181" y="3285916"/>
            <a:ext cx="775267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56D89055-3BFB-38B4-5B0D-8C38160773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3241" y="3193246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6A0479-DFE4-1AD7-E4DF-E4B8F1FDE7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1484" y="2429873"/>
            <a:ext cx="182880" cy="182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793CF2-269B-35E9-3DF9-BECD0164E3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2808" y="3443997"/>
            <a:ext cx="182880" cy="1828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792B3D-3D0E-1B66-30E9-DA71593B07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52759" y="3064392"/>
            <a:ext cx="182880" cy="18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028007-E603-A405-7FD2-235A81D4D3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5860" y="2324937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Chaining (Multiple Points)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EEDDA-44F1-39C9-E44D-AA1558AE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74"/>
          <a:stretch/>
        </p:blipFill>
        <p:spPr>
          <a:xfrm>
            <a:off x="2219414" y="4223485"/>
            <a:ext cx="2496602" cy="25388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00BF19-8BD2-6AB8-BD10-EE21BEFC4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2"/>
            <a:ext cx="8954441" cy="316940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/>
              <a:t>Exact hash value matches: </a:t>
            </a:r>
            <a:r>
              <a:rPr lang="en-US" sz="2400" dirty="0"/>
              <a:t>Needed for finding matching regions between a reference genome and a read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What if there are mutations or errors?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rgbClr val="C00000"/>
                </a:solidFill>
              </a:rPr>
              <a:t>No hash (seed) match</a:t>
            </a:r>
            <a:r>
              <a:rPr lang="en-US" sz="2000" dirty="0"/>
              <a:t> will occur in such positions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The chaining algorithm links </a:t>
            </a:r>
            <a:r>
              <a:rPr lang="en-US" sz="2400" b="1" dirty="0"/>
              <a:t>exact matches in a proximity</a:t>
            </a:r>
            <a:r>
              <a:rPr lang="en-US" sz="2400" dirty="0"/>
              <a:t> even though there are gaps (no seed matches) between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2AAF1-C6CE-9C25-7F9E-8AB286B6B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86" r="30784"/>
          <a:stretch/>
        </p:blipFill>
        <p:spPr>
          <a:xfrm>
            <a:off x="4788024" y="4223485"/>
            <a:ext cx="2136562" cy="2538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388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DF551-2A04-B656-3B8E-C2D6CEF1E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2B7F89-E1A6-4084-BF3B-5730E2D97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975" y="2050256"/>
            <a:ext cx="7543800" cy="32766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8CFD2-BAE8-0CE8-2788-100236E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113CD5-7420-10F7-102A-87677473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Alignment</a:t>
            </a:r>
          </a:p>
        </p:txBody>
      </p:sp>
    </p:spTree>
    <p:extLst>
      <p:ext uri="{BB962C8B-B14F-4D97-AF65-F5344CB8AC3E}">
        <p14:creationId xmlns:p14="http://schemas.microsoft.com/office/powerpoint/2010/main" val="722206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1387-DF9F-9282-526A-86A79D14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00617B-B15C-D5E0-1778-AB1B8CDA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525" y="1485106"/>
            <a:ext cx="6870700" cy="44069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A29C-0C35-8F84-846C-363970A6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57BE3-6201-C1AE-37FB-62E979CA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2250325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7EE6-3F86-26E6-46B7-751B183A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737FF-59B8-DFFC-E1BB-2E88369B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E21D8-4DB8-2ACC-54F0-58B9D814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Noise in Nanopore Sequencing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FD14C-94A8-E588-FBDB-71509C31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Stochastic thermal fluctuations in the ionic current</a:t>
            </a:r>
          </a:p>
          <a:p>
            <a:pPr lvl="1"/>
            <a:r>
              <a:rPr lang="en-US" dirty="0"/>
              <a:t>Random ionic movement due to inherent thermal energy (Brownian motion)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Variations in the translocation speed</a:t>
            </a:r>
          </a:p>
          <a:p>
            <a:pPr lvl="1"/>
            <a:r>
              <a:rPr lang="en-US" dirty="0"/>
              <a:t>Mainly due to the motor protein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Environmental factors</a:t>
            </a:r>
          </a:p>
          <a:p>
            <a:pPr lvl="1"/>
            <a:r>
              <a:rPr lang="en-US" b="1" dirty="0"/>
              <a:t>Temperature:</a:t>
            </a:r>
            <a:r>
              <a:rPr lang="en-US" dirty="0"/>
              <a:t> Affecting enzymes including the motor protein</a:t>
            </a:r>
          </a:p>
          <a:p>
            <a:pPr lvl="1"/>
            <a:r>
              <a:rPr lang="en-US" b="1" dirty="0"/>
              <a:t>pH levels:</a:t>
            </a:r>
            <a:r>
              <a:rPr lang="en-US" dirty="0"/>
              <a:t> Affecting charge and the shape of molecules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Maybe: Aging &amp; material-related noise between nanopores</a:t>
            </a:r>
          </a:p>
          <a:p>
            <a:pPr lvl="1"/>
            <a:r>
              <a:rPr lang="en-US" dirty="0"/>
              <a:t>Their effects potentially can be minimized with normalization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734331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7CD0B-FE64-CC8A-6A87-A218E7759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Dual reader head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Motor protein</a:t>
            </a:r>
            <a:r>
              <a:rPr lang="en-US" dirty="0"/>
              <a:t> with more consistent translocation speed in R10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Duplex sequencing</a:t>
            </a:r>
            <a:r>
              <a:rPr lang="en-US" dirty="0"/>
              <a:t> in R10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2B7AF-FDED-90BA-054F-1E6C7E7D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766C40-34F2-624B-FB4E-80D57290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R9 vs. R10 Chemistries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769FF-3954-3FE8-774D-3E8D6545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" y="1425583"/>
            <a:ext cx="5251938" cy="24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5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84363-398D-089B-42C5-C344035C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DC07EA-A1B4-0A73-4328-D612344F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797375"/>
            <a:ext cx="8797925" cy="37823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20D2A-42B3-32D3-A868-71C67D92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2A8F1-8797-056B-007A-889AFA30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Proteomics with Nanopores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45297-247A-3598-B1FA-141A4B6BBCDC}"/>
              </a:ext>
            </a:extLst>
          </p:cNvPr>
          <p:cNvSpPr txBox="1"/>
          <p:nvPr/>
        </p:nvSpPr>
        <p:spPr>
          <a:xfrm>
            <a:off x="937647" y="6621935"/>
            <a:ext cx="5697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Motone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+, “Multi-pass, single-molecule nanopore reading of long protein strands”, Nature 2024.</a:t>
            </a:r>
          </a:p>
        </p:txBody>
      </p:sp>
    </p:spTree>
    <p:extLst>
      <p:ext uri="{BB962C8B-B14F-4D97-AF65-F5344CB8AC3E}">
        <p14:creationId xmlns:p14="http://schemas.microsoft.com/office/powerpoint/2010/main" val="3384441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Read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Depletion: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Reads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682087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Enrichment: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4"/>
            <a:ext cx="9144000" cy="2284503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Microbiome studies by removing host DNA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Eliminating known residual DNA or RNA (e.g., mitochondrial DNA)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High abundance genome removal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263323"/>
            <a:ext cx="9144000" cy="2254463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contaminated organisms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Targeted sequencing (e.g., to a particular region of interest in the genome)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abundance genome enrichment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BEE4087-3B00-98C2-C0E3-67CEC45D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84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1DF14-CEA9-D548-E460-22F66886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D566A-CF7D-96D0-856A-F3FCBB0E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251CD-A6F9-D3D2-EA04-1EFB8254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Understanding of Noise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031C59-060D-F7A1-58E0-6FC5F3F10259}"/>
              </a:ext>
            </a:extLst>
          </p:cNvPr>
          <p:cNvGrpSpPr/>
          <p:nvPr/>
        </p:nvGrpSpPr>
        <p:grpSpPr>
          <a:xfrm>
            <a:off x="127607" y="951918"/>
            <a:ext cx="8888786" cy="961214"/>
            <a:chOff x="176084" y="951918"/>
            <a:chExt cx="8888786" cy="96121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7C691F-A1A2-E32E-416D-E268230DA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73BAA-C2B0-6F4B-384C-9AF21DBA9BD4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B5723A-A969-0E4B-047C-E55304053B09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1BAC2-8C4C-37DD-0FB4-67A2E7A25CA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B8CCDCF-F2A9-EAAC-C397-A056BCAF84D7}"/>
                </a:ext>
              </a:extLst>
            </p:cNvPr>
            <p:cNvSpPr/>
            <p:nvPr/>
          </p:nvSpPr>
          <p:spPr>
            <a:xfrm>
              <a:off x="124564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735DE4-2C4E-3653-E0D7-FEAF8A45D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E48762E-8B7D-DA1E-5ACF-6ECADFCB2688}"/>
                </a:ext>
              </a:extLst>
            </p:cNvPr>
            <p:cNvSpPr/>
            <p:nvPr/>
          </p:nvSpPr>
          <p:spPr>
            <a:xfrm>
              <a:off x="170456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2D651A0-A926-09D3-FCF2-4444108E7E56}"/>
                </a:ext>
              </a:extLst>
            </p:cNvPr>
            <p:cNvSpPr/>
            <p:nvPr/>
          </p:nvSpPr>
          <p:spPr>
            <a:xfrm>
              <a:off x="216348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EC1C8D6-9EFB-AD1B-5764-1E07FB609BB4}"/>
                </a:ext>
              </a:extLst>
            </p:cNvPr>
            <p:cNvSpPr/>
            <p:nvPr/>
          </p:nvSpPr>
          <p:spPr>
            <a:xfrm>
              <a:off x="262240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3B2987C-3132-95C2-ABBA-78F95E8D7EF8}"/>
                </a:ext>
              </a:extLst>
            </p:cNvPr>
            <p:cNvSpPr/>
            <p:nvPr/>
          </p:nvSpPr>
          <p:spPr>
            <a:xfrm>
              <a:off x="308132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8C3BC33-D4BF-0E8D-41A3-9DCFC3E381E7}"/>
                </a:ext>
              </a:extLst>
            </p:cNvPr>
            <p:cNvSpPr/>
            <p:nvPr/>
          </p:nvSpPr>
          <p:spPr>
            <a:xfrm>
              <a:off x="354023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BF7464-79CA-14D0-A4EA-737A5E1263CF}"/>
                </a:ext>
              </a:extLst>
            </p:cNvPr>
            <p:cNvSpPr/>
            <p:nvPr/>
          </p:nvSpPr>
          <p:spPr>
            <a:xfrm>
              <a:off x="399915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CC6E5C-18C1-8876-3CC4-269F3F59136D}"/>
                </a:ext>
              </a:extLst>
            </p:cNvPr>
            <p:cNvSpPr/>
            <p:nvPr/>
          </p:nvSpPr>
          <p:spPr>
            <a:xfrm>
              <a:off x="445807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5C93532-7999-92AA-FA7F-6C09E67DF042}"/>
                </a:ext>
              </a:extLst>
            </p:cNvPr>
            <p:cNvSpPr/>
            <p:nvPr/>
          </p:nvSpPr>
          <p:spPr>
            <a:xfrm>
              <a:off x="491699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9D3CBD2-1622-5A13-2FD2-95B221CE3678}"/>
                </a:ext>
              </a:extLst>
            </p:cNvPr>
            <p:cNvSpPr/>
            <p:nvPr/>
          </p:nvSpPr>
          <p:spPr>
            <a:xfrm>
              <a:off x="537591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02F44CB-C046-18C6-0C69-CF1487FDB272}"/>
                </a:ext>
              </a:extLst>
            </p:cNvPr>
            <p:cNvSpPr/>
            <p:nvPr/>
          </p:nvSpPr>
          <p:spPr>
            <a:xfrm>
              <a:off x="767050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FC772E-9930-D616-C3F3-D52BAB426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31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DE10528-6447-0309-D625-23DB4F3475F8}"/>
                </a:ext>
              </a:extLst>
            </p:cNvPr>
            <p:cNvSpPr/>
            <p:nvPr/>
          </p:nvSpPr>
          <p:spPr>
            <a:xfrm>
              <a:off x="812942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89EF1D-0421-5C02-7CEC-59EBE9665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550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494F888-5E9A-C043-E231-66EE84EECBFA}"/>
                </a:ext>
              </a:extLst>
            </p:cNvPr>
            <p:cNvSpPr/>
            <p:nvPr/>
          </p:nvSpPr>
          <p:spPr>
            <a:xfrm>
              <a:off x="583482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A82B385-AB5A-78C0-A777-3B00FD7AF604}"/>
                </a:ext>
              </a:extLst>
            </p:cNvPr>
            <p:cNvSpPr/>
            <p:nvPr/>
          </p:nvSpPr>
          <p:spPr>
            <a:xfrm>
              <a:off x="629374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701E2E5-C869-AA72-FE0B-69C1359B1D9A}"/>
                </a:ext>
              </a:extLst>
            </p:cNvPr>
            <p:cNvSpPr/>
            <p:nvPr/>
          </p:nvSpPr>
          <p:spPr>
            <a:xfrm>
              <a:off x="675266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A951CAB-DFC6-A9C3-AC2C-164771306E6C}"/>
                </a:ext>
              </a:extLst>
            </p:cNvPr>
            <p:cNvSpPr/>
            <p:nvPr/>
          </p:nvSpPr>
          <p:spPr>
            <a:xfrm>
              <a:off x="721158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35B76-6E94-BCD4-422F-54EC633D1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063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0DC784A-AFBB-CDC9-CA76-E8CF052F8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812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D85BCBD-8869-49D0-4E51-A8C06A97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61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1A0587-4B9F-B8BE-11FE-24207C57B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310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5C2FF8A-0341-4E0D-5943-87C8B10B8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05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AC582D-E881-4AE3-1043-D289593A6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0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62A874C-BEA6-F210-5376-A108D62D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57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D3D91C0-36A9-1FF1-2BE5-70CF9EEE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306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1E4F96-DC35-3D9B-62B1-3108B611F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055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169D39A-565D-F0A9-EFC7-BDF43F3FA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4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E73C0F1-C219-6766-4CA8-9157FC5D9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554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20727B-2D48-900E-FA55-A076FED4B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303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E0236A8-A64E-2446-2B9F-94095056B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5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61F2CC3-F928-7C0B-705F-8BCC27A6B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01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648B82-930A-3EF0-B38C-E54485522FB4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80D2DE7-36C3-9170-B2C2-43DDE10633DE}"/>
              </a:ext>
            </a:extLst>
          </p:cNvPr>
          <p:cNvGrpSpPr/>
          <p:nvPr/>
        </p:nvGrpSpPr>
        <p:grpSpPr>
          <a:xfrm>
            <a:off x="1333330" y="2290923"/>
            <a:ext cx="6560367" cy="994051"/>
            <a:chOff x="1333330" y="2290923"/>
            <a:chExt cx="6560367" cy="99405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286E0F6-46EE-29B1-4BA8-DC86DFEEA29F}"/>
                </a:ext>
              </a:extLst>
            </p:cNvPr>
            <p:cNvGrpSpPr/>
            <p:nvPr/>
          </p:nvGrpSpPr>
          <p:grpSpPr>
            <a:xfrm>
              <a:off x="1333330" y="2290923"/>
              <a:ext cx="6560367" cy="548640"/>
              <a:chOff x="1391386" y="5685945"/>
              <a:chExt cx="6560367" cy="54864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1FD4EC0-85EC-C0E9-6BC3-C5BDF91B066F}"/>
                  </a:ext>
                </a:extLst>
              </p:cNvPr>
              <p:cNvSpPr/>
              <p:nvPr/>
            </p:nvSpPr>
            <p:spPr>
              <a:xfrm>
                <a:off x="2046750" y="5806377"/>
                <a:ext cx="590500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Equal-width buckets leads to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unbalanced loading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217D1D8-054B-7F95-FD50-AA8164F103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1386" y="568594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-4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3" name="Striped Right Arrow 82">
              <a:extLst>
                <a:ext uri="{FF2B5EF4-FFF2-40B4-BE49-F238E27FC236}">
                  <a16:creationId xmlns:a16="http://schemas.microsoft.com/office/drawing/2014/main" id="{8E8EDD24-5A0D-1333-DB25-552073AA3DAC}"/>
                </a:ext>
              </a:extLst>
            </p:cNvPr>
            <p:cNvSpPr/>
            <p:nvPr/>
          </p:nvSpPr>
          <p:spPr>
            <a:xfrm rot="5400000">
              <a:off x="4365343" y="2936496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3C7F8C-2118-8E10-467C-675D5E173074}"/>
              </a:ext>
            </a:extLst>
          </p:cNvPr>
          <p:cNvGrpSpPr/>
          <p:nvPr/>
        </p:nvGrpSpPr>
        <p:grpSpPr>
          <a:xfrm>
            <a:off x="1080537" y="5020645"/>
            <a:ext cx="6982927" cy="1080320"/>
            <a:chOff x="1080537" y="5020645"/>
            <a:chExt cx="6982927" cy="10803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EEA729-6A2F-0C8F-FD74-FE117AAB8CA6}"/>
                </a:ext>
              </a:extLst>
            </p:cNvPr>
            <p:cNvGrpSpPr/>
            <p:nvPr/>
          </p:nvGrpSpPr>
          <p:grpSpPr>
            <a:xfrm>
              <a:off x="1080537" y="5552325"/>
              <a:ext cx="6982927" cy="548640"/>
              <a:chOff x="1391386" y="5685945"/>
              <a:chExt cx="6982927" cy="54864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6C4C608-C97F-3778-0F59-5ED89E732A69}"/>
                  </a:ext>
                </a:extLst>
              </p:cNvPr>
              <p:cNvSpPr/>
              <p:nvPr/>
            </p:nvSpPr>
            <p:spPr>
              <a:xfrm>
                <a:off x="2046750" y="5806377"/>
                <a:ext cx="632756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More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8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false hash matches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due to reduced uniqueness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035840-125A-B3E1-78C9-972C709E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1386" y="568594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-4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4" name="Striped Right Arrow 83">
              <a:extLst>
                <a:ext uri="{FF2B5EF4-FFF2-40B4-BE49-F238E27FC236}">
                  <a16:creationId xmlns:a16="http://schemas.microsoft.com/office/drawing/2014/main" id="{2B1203E5-4491-9E88-BE4C-DA88FDE0066B}"/>
                </a:ext>
              </a:extLst>
            </p:cNvPr>
            <p:cNvSpPr/>
            <p:nvPr/>
          </p:nvSpPr>
          <p:spPr>
            <a:xfrm rot="5400000">
              <a:off x="4365343" y="5217875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AC5EE8-5FA6-DBA6-62A0-85CA721A407A}"/>
              </a:ext>
            </a:extLst>
          </p:cNvPr>
          <p:cNvGrpSpPr/>
          <p:nvPr/>
        </p:nvGrpSpPr>
        <p:grpSpPr>
          <a:xfrm>
            <a:off x="407667" y="3198928"/>
            <a:ext cx="8652759" cy="1975606"/>
            <a:chOff x="407667" y="3198928"/>
            <a:chExt cx="8652759" cy="19756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6D6FA2-0731-2517-9FE9-E326C1257476}"/>
                </a:ext>
              </a:extLst>
            </p:cNvPr>
            <p:cNvGrpSpPr/>
            <p:nvPr/>
          </p:nvGrpSpPr>
          <p:grpSpPr>
            <a:xfrm>
              <a:off x="749400" y="3228006"/>
              <a:ext cx="8311026" cy="1946528"/>
              <a:chOff x="749400" y="3228006"/>
              <a:chExt cx="8311026" cy="1946528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731BD46-C8FF-41F5-E222-7F110F7619B5}"/>
                  </a:ext>
                </a:extLst>
              </p:cNvPr>
              <p:cNvGrpSpPr/>
              <p:nvPr/>
            </p:nvGrpSpPr>
            <p:grpSpPr>
              <a:xfrm>
                <a:off x="749400" y="3228006"/>
                <a:ext cx="8311026" cy="1946528"/>
                <a:chOff x="760878" y="2930525"/>
                <a:chExt cx="8311026" cy="1946528"/>
              </a:xfrm>
            </p:grpSpPr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8E7B965B-0148-4340-5D03-24B5702AC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4224" t="3180" r="1080" b="14830"/>
                <a:stretch/>
              </p:blipFill>
              <p:spPr>
                <a:xfrm>
                  <a:off x="1269312" y="3078940"/>
                  <a:ext cx="7324344" cy="1456913"/>
                </a:xfrm>
                <a:prstGeom prst="rect">
                  <a:avLst/>
                </a:prstGeom>
              </p:spPr>
            </p:pic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F5DA0DE-30D5-E06B-FD5A-C5BB1D040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52683" y="4534932"/>
                  <a:ext cx="7340973" cy="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43E635A-8F50-330C-0C5E-E4FB4C70CBCC}"/>
                    </a:ext>
                  </a:extLst>
                </p:cNvPr>
                <p:cNvSpPr txBox="1"/>
                <p:nvPr/>
              </p:nvSpPr>
              <p:spPr>
                <a:xfrm>
                  <a:off x="947075" y="4569276"/>
                  <a:ext cx="59810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-3.00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7EC884B-EA16-FBCE-41F5-DF7EE2D360EB}"/>
                    </a:ext>
                  </a:extLst>
                </p:cNvPr>
                <p:cNvSpPr txBox="1"/>
                <p:nvPr/>
              </p:nvSpPr>
              <p:spPr>
                <a:xfrm>
                  <a:off x="8362913" y="4569276"/>
                  <a:ext cx="70899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+3.00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472D1E1C-16F2-E127-1B43-FE16F57EDA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59237" y="2930525"/>
                  <a:ext cx="0" cy="160440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57C8647-2730-7C93-5B43-63C8E12DF48B}"/>
                    </a:ext>
                  </a:extLst>
                </p:cNvPr>
                <p:cNvSpPr txBox="1"/>
                <p:nvPr/>
              </p:nvSpPr>
              <p:spPr>
                <a:xfrm>
                  <a:off x="760878" y="3906237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2F0FDD9-1B66-AA95-BB29-EC84E1192C9B}"/>
                    </a:ext>
                  </a:extLst>
                </p:cNvPr>
                <p:cNvSpPr txBox="1"/>
                <p:nvPr/>
              </p:nvSpPr>
              <p:spPr>
                <a:xfrm>
                  <a:off x="760878" y="3430484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400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EBB81DD-C039-D373-4933-BE8497CAC76F}"/>
                    </a:ext>
                  </a:extLst>
                </p:cNvPr>
                <p:cNvSpPr txBox="1"/>
                <p:nvPr/>
              </p:nvSpPr>
              <p:spPr>
                <a:xfrm>
                  <a:off x="760878" y="2954731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600</a:t>
                  </a: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8E453B4-41AF-CB6F-DF54-B344E3D7A9C5}"/>
                  </a:ext>
                </a:extLst>
              </p:cNvPr>
              <p:cNvSpPr txBox="1"/>
              <p:nvPr/>
            </p:nvSpPr>
            <p:spPr>
              <a:xfrm>
                <a:off x="8079852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15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73E28A6-2A21-0CE6-8FEE-D7CC92805E71}"/>
                  </a:ext>
                </a:extLst>
              </p:cNvPr>
              <p:cNvSpPr txBox="1"/>
              <p:nvPr/>
            </p:nvSpPr>
            <p:spPr>
              <a:xfrm>
                <a:off x="125277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7AA9B3B-2467-6AB5-9B40-173E36A66BF4}"/>
                  </a:ext>
                </a:extLst>
              </p:cNvPr>
              <p:cNvSpPr txBox="1"/>
              <p:nvPr/>
            </p:nvSpPr>
            <p:spPr>
              <a:xfrm>
                <a:off x="170791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B90F62C-ECD0-3283-46E0-9BBE6EFFDDD4}"/>
                  </a:ext>
                </a:extLst>
              </p:cNvPr>
              <p:cNvSpPr txBox="1"/>
              <p:nvPr/>
            </p:nvSpPr>
            <p:spPr>
              <a:xfrm>
                <a:off x="216305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06F2001-E8A5-5741-2EB8-3228C9750E47}"/>
                  </a:ext>
                </a:extLst>
              </p:cNvPr>
              <p:cNvSpPr txBox="1"/>
              <p:nvPr/>
            </p:nvSpPr>
            <p:spPr>
              <a:xfrm>
                <a:off x="261819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448171F-70F5-FCF8-73BD-C137FD00CE7E}"/>
                  </a:ext>
                </a:extLst>
              </p:cNvPr>
              <p:cNvSpPr txBox="1"/>
              <p:nvPr/>
            </p:nvSpPr>
            <p:spPr>
              <a:xfrm>
                <a:off x="307333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793CEBB-04E8-A406-3F8B-79E803C95C16}"/>
                  </a:ext>
                </a:extLst>
              </p:cNvPr>
              <p:cNvSpPr txBox="1"/>
              <p:nvPr/>
            </p:nvSpPr>
            <p:spPr>
              <a:xfrm>
                <a:off x="352846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9E28FD5-7B7F-95ED-D37A-F5459B47DA0F}"/>
                  </a:ext>
                </a:extLst>
              </p:cNvPr>
              <p:cNvSpPr txBox="1"/>
              <p:nvPr/>
            </p:nvSpPr>
            <p:spPr>
              <a:xfrm>
                <a:off x="398360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B0579B2-7CE3-DA66-5964-9A9251EE99BF}"/>
                  </a:ext>
                </a:extLst>
              </p:cNvPr>
              <p:cNvSpPr txBox="1"/>
              <p:nvPr/>
            </p:nvSpPr>
            <p:spPr>
              <a:xfrm>
                <a:off x="443874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9B7A6C2-CBAF-FBD0-220E-FADA5D4FE193}"/>
                  </a:ext>
                </a:extLst>
              </p:cNvPr>
              <p:cNvSpPr txBox="1"/>
              <p:nvPr/>
            </p:nvSpPr>
            <p:spPr>
              <a:xfrm>
                <a:off x="489388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8647450-D416-3846-1F36-1258418B9481}"/>
                  </a:ext>
                </a:extLst>
              </p:cNvPr>
              <p:cNvSpPr txBox="1"/>
              <p:nvPr/>
            </p:nvSpPr>
            <p:spPr>
              <a:xfrm>
                <a:off x="534902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9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EB5FB7D-8FDE-1AB0-2AAE-4E0D3C7C344C}"/>
                  </a:ext>
                </a:extLst>
              </p:cNvPr>
              <p:cNvSpPr txBox="1"/>
              <p:nvPr/>
            </p:nvSpPr>
            <p:spPr>
              <a:xfrm>
                <a:off x="580415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DB42B4B-EEBC-FE77-8A8C-19015EF0544D}"/>
                  </a:ext>
                </a:extLst>
              </p:cNvPr>
              <p:cNvSpPr txBox="1"/>
              <p:nvPr/>
            </p:nvSpPr>
            <p:spPr>
              <a:xfrm>
                <a:off x="625929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11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AC432E6-B86B-CA44-86F7-773E5B03D9DE}"/>
                  </a:ext>
                </a:extLst>
              </p:cNvPr>
              <p:cNvSpPr txBox="1"/>
              <p:nvPr/>
            </p:nvSpPr>
            <p:spPr>
              <a:xfrm>
                <a:off x="671443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12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4E0619-3D5B-C614-8CF0-D5D6EE94E9A3}"/>
                  </a:ext>
                </a:extLst>
              </p:cNvPr>
              <p:cNvSpPr txBox="1"/>
              <p:nvPr/>
            </p:nvSpPr>
            <p:spPr>
              <a:xfrm>
                <a:off x="716957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D3D9E7-803A-7745-AF48-EEB19901FD45}"/>
                  </a:ext>
                </a:extLst>
              </p:cNvPr>
              <p:cNvSpPr txBox="1"/>
              <p:nvPr/>
            </p:nvSpPr>
            <p:spPr>
              <a:xfrm>
                <a:off x="762471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14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B727A8-E167-CFE8-39B3-E073E6383C66}"/>
                </a:ext>
              </a:extLst>
            </p:cNvPr>
            <p:cNvSpPr txBox="1"/>
            <p:nvPr/>
          </p:nvSpPr>
          <p:spPr>
            <a:xfrm rot="16200000">
              <a:off x="-245607" y="3852202"/>
              <a:ext cx="16143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23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Run Until &amp; Sequence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 Until: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the entire sequencing run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216869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 Until with accuracy-aware decision making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4"/>
            <a:ext cx="9144000" cy="1814049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dirty="0"/>
              <a:t>Stopping when reads reach to a particular depth of coverage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Stopping when the abundance of all genomes reach a particular threshold</a:t>
            </a:r>
          </a:p>
          <a:p>
            <a:pPr marL="0" indent="0">
              <a:spcAft>
                <a:spcPts val="500"/>
              </a:spcAft>
              <a:buNone/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3798105"/>
            <a:ext cx="9144000" cy="2339102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relative abundance estimations do not change substantially (for high-abundance genomes)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finding that the sample is contaminated with a particular set of genomes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96DA6D2-E3D2-D45C-DD07-8B1D8049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169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0D48B-78C0-9521-F952-B3E5E2079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Polymerase Chain Reaction (PCR)</a:t>
            </a:r>
            <a:r>
              <a:rPr lang="en-US" dirty="0"/>
              <a:t> as a way of in vitro “analysis”</a:t>
            </a:r>
          </a:p>
          <a:p>
            <a:pPr lvl="1"/>
            <a:r>
              <a:rPr lang="en-US" dirty="0"/>
              <a:t>Can increase the quantity of DNA in a sample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Non-dynamic</a:t>
            </a:r>
            <a:r>
              <a:rPr lang="en-US" dirty="0"/>
              <a:t> targeted sequencing (e.g., low abundance </a:t>
            </a:r>
            <a:r>
              <a:rPr lang="en-US" i="1" dirty="0"/>
              <a:t>known</a:t>
            </a:r>
            <a:r>
              <a:rPr lang="en-US" dirty="0"/>
              <a:t> targets)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Requires additional resources:</a:t>
            </a:r>
            <a:r>
              <a:rPr lang="en-US" dirty="0"/>
              <a:t> Time and money for preparation and execution of PCR</a:t>
            </a:r>
          </a:p>
          <a:p>
            <a:endParaRPr lang="en-US" dirty="0"/>
          </a:p>
          <a:p>
            <a:r>
              <a:rPr lang="en-US" b="1" dirty="0"/>
              <a:t>Adaptive sampling</a:t>
            </a:r>
            <a:r>
              <a:rPr lang="en-US" dirty="0"/>
              <a:t> as a way of in silico (i.e., computational) analysis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Cannot</a:t>
            </a:r>
            <a:r>
              <a:rPr lang="en-US" dirty="0"/>
              <a:t> increase the existing quantity of DNA in a sample</a:t>
            </a:r>
          </a:p>
          <a:p>
            <a:pPr lvl="1"/>
            <a:r>
              <a:rPr lang="en-US" b="1" dirty="0">
                <a:solidFill>
                  <a:srgbClr val="11813C"/>
                </a:solidFill>
              </a:rPr>
              <a:t>Dynamic targeted sequencing:</a:t>
            </a:r>
            <a:r>
              <a:rPr lang="en-US" dirty="0"/>
              <a:t> Decisions can be made based on real-time analysis (e.g., Sequence Until)</a:t>
            </a:r>
          </a:p>
          <a:p>
            <a:pPr lvl="1"/>
            <a:r>
              <a:rPr lang="en-US" dirty="0"/>
              <a:t>Minimal additional resources</a:t>
            </a:r>
          </a:p>
          <a:p>
            <a:pPr lvl="2"/>
            <a:r>
              <a:rPr lang="en-US" b="1" i="1" dirty="0"/>
              <a:t>Almost</a:t>
            </a:r>
            <a:r>
              <a:rPr lang="en-US" b="1" dirty="0"/>
              <a:t> no additional resources</a:t>
            </a:r>
            <a:r>
              <a:rPr lang="en-US" dirty="0"/>
              <a:t> for preparation and execution</a:t>
            </a:r>
          </a:p>
          <a:p>
            <a:pPr lvl="2"/>
            <a:r>
              <a:rPr lang="en-US" b="1" dirty="0"/>
              <a:t>Simultaneous</a:t>
            </a:r>
            <a:r>
              <a:rPr lang="en-US" dirty="0"/>
              <a:t> enrichment and depletion is possible</a:t>
            </a:r>
          </a:p>
          <a:p>
            <a:pPr lvl="2"/>
            <a:r>
              <a:rPr lang="en-US" dirty="0"/>
              <a:t>Better suited for rapid whole genome sequencing</a:t>
            </a:r>
          </a:p>
          <a:p>
            <a:pPr lvl="1"/>
            <a:r>
              <a:rPr lang="en-US" i="1" dirty="0"/>
              <a:t>Beauty</a:t>
            </a:r>
            <a:r>
              <a:rPr lang="en-US" dirty="0"/>
              <a:t> of computational analysis (e.g., high flexibility – no need for primers)</a:t>
            </a:r>
          </a:p>
          <a:p>
            <a:endParaRPr lang="en-US" dirty="0"/>
          </a:p>
          <a:p>
            <a:r>
              <a:rPr lang="en-US" dirty="0"/>
              <a:t>PCR and adaptive sampling can be combined depending on the analysis 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EA3A3-349F-D288-13FB-4D0CE65E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51193-5752-7C7B-B8D5-28D4ADBF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Vitro (e.g., PCR) vs. In Silico</a:t>
            </a:r>
          </a:p>
        </p:txBody>
      </p:sp>
    </p:spTree>
    <p:extLst>
      <p:ext uri="{BB962C8B-B14F-4D97-AF65-F5344CB8AC3E}">
        <p14:creationId xmlns:p14="http://schemas.microsoft.com/office/powerpoint/2010/main" val="1151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88E7A-B698-519D-B02A-F8E5E93C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6F98E6-AF1E-43B7-6EB5-9B5E8253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for </a:t>
            </a:r>
            <a:r>
              <a:rPr lang="en-US" b="1" dirty="0"/>
              <a:t>any application</a:t>
            </a:r>
            <a:r>
              <a:rPr lang="en-US" dirty="0"/>
              <a:t> that requires exact genomic position</a:t>
            </a:r>
          </a:p>
          <a:p>
            <a:pPr lvl="1"/>
            <a:r>
              <a:rPr lang="en-US" dirty="0"/>
              <a:t>Variant calling in downstream analysis</a:t>
            </a:r>
          </a:p>
          <a:p>
            <a:pPr lvl="1"/>
            <a:r>
              <a:rPr lang="en-US" dirty="0"/>
              <a:t>Specifically: Identifying rare variants in cancer genomics</a:t>
            </a:r>
          </a:p>
          <a:p>
            <a:pPr lvl="1"/>
            <a:r>
              <a:rPr lang="en-US" dirty="0"/>
              <a:t>Methylation profiling</a:t>
            </a:r>
          </a:p>
          <a:p>
            <a:endParaRPr lang="en-US" dirty="0"/>
          </a:p>
          <a:p>
            <a:r>
              <a:rPr lang="en-US" dirty="0"/>
              <a:t>Accurate and flexible </a:t>
            </a:r>
            <a:r>
              <a:rPr lang="en-US" b="1" dirty="0"/>
              <a:t>depth of coverage estimation</a:t>
            </a:r>
          </a:p>
          <a:p>
            <a:pPr lvl="1"/>
            <a:r>
              <a:rPr lang="en-US" b="1" dirty="0"/>
              <a:t>Alternative: DNA quantification</a:t>
            </a:r>
            <a:r>
              <a:rPr lang="en-US" dirty="0"/>
              <a:t> (without computational analysis)</a:t>
            </a:r>
          </a:p>
          <a:p>
            <a:pPr lvl="2"/>
            <a:r>
              <a:rPr lang="en-US" dirty="0"/>
              <a:t>DNA quantification is challenging for metagenomics analysis</a:t>
            </a:r>
          </a:p>
          <a:p>
            <a:pPr lvl="1"/>
            <a:r>
              <a:rPr lang="en-US" b="1" dirty="0"/>
              <a:t>Computational method:</a:t>
            </a:r>
            <a:r>
              <a:rPr lang="en-US" dirty="0"/>
              <a:t> We can map to almost entire set of known reference genomes to accurately estimate the coverage of a metagenomics sample</a:t>
            </a:r>
          </a:p>
          <a:p>
            <a:pPr lvl="1"/>
            <a:endParaRPr lang="en-US" dirty="0"/>
          </a:p>
          <a:p>
            <a:r>
              <a:rPr lang="en-US" b="1" dirty="0"/>
              <a:t>Transcriptome analysis</a:t>
            </a:r>
          </a:p>
          <a:p>
            <a:pPr lvl="1"/>
            <a:r>
              <a:rPr lang="en-US" dirty="0"/>
              <a:t>Accurately quantifying expression levels &amp; alternative splicing</a:t>
            </a:r>
          </a:p>
          <a:p>
            <a:endParaRPr lang="en-US" dirty="0"/>
          </a:p>
          <a:p>
            <a:r>
              <a:rPr lang="en-US" b="1" dirty="0"/>
              <a:t>Better resolution </a:t>
            </a:r>
            <a:r>
              <a:rPr lang="en-US" dirty="0"/>
              <a:t>(i.e., more sensitive analysis) for any other application that does not specifically require mapping positions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0F656-B59D-4050-C959-E0327E3A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48A297-C5DE-8763-0187-545D03E6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Mapping Positions</a:t>
            </a:r>
          </a:p>
        </p:txBody>
      </p:sp>
    </p:spTree>
    <p:extLst>
      <p:ext uri="{BB962C8B-B14F-4D97-AF65-F5344CB8AC3E}">
        <p14:creationId xmlns:p14="http://schemas.microsoft.com/office/powerpoint/2010/main" val="387900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Reference-to-Event Conversion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187882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model: </a:t>
            </a:r>
            <a:r>
              <a:rPr lang="en-US" dirty="0"/>
              <a:t>Provides </a:t>
            </a:r>
            <a:r>
              <a:rPr lang="en-US" b="1" dirty="0"/>
              <a:t>expected </a:t>
            </a:r>
            <a:r>
              <a:rPr lang="en-US" dirty="0"/>
              <a:t>event values </a:t>
            </a:r>
            <a:r>
              <a:rPr lang="en-US" b="1" dirty="0"/>
              <a:t>for each k-</a:t>
            </a:r>
            <a:r>
              <a:rPr lang="en-US" b="1" dirty="0" err="1"/>
              <a:t>mer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Preconstructed based on nanopore sequencer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Use the </a:t>
            </a: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</a:t>
            </a:r>
            <a:r>
              <a:rPr lang="en-US" dirty="0"/>
              <a:t> to convert </a:t>
            </a:r>
            <a:r>
              <a:rPr lang="en-US" b="1" dirty="0"/>
              <a:t>all k-</a:t>
            </a:r>
            <a:r>
              <a:rPr lang="en-US" b="1" dirty="0" err="1"/>
              <a:t>mers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a reference genome to their </a:t>
            </a:r>
            <a:r>
              <a:rPr lang="en-US" b="1" dirty="0"/>
              <a:t>expected</a:t>
            </a:r>
            <a:r>
              <a:rPr lang="en-US" dirty="0"/>
              <a:t> event values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8755E45-C38C-3E7E-3D92-94001D9C30AB}"/>
              </a:ext>
            </a:extLst>
          </p:cNvPr>
          <p:cNvSpPr/>
          <p:nvPr/>
        </p:nvSpPr>
        <p:spPr>
          <a:xfrm>
            <a:off x="2968756" y="4407659"/>
            <a:ext cx="1123200" cy="1440024"/>
          </a:xfrm>
          <a:prstGeom prst="roundRect">
            <a:avLst/>
          </a:prstGeom>
          <a:solidFill>
            <a:srgbClr val="FEEADA"/>
          </a:solidFill>
          <a:ln w="31750" cap="flat" cmpd="sng" algn="ctr">
            <a:solidFill>
              <a:srgbClr val="E56B08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(Lookup Table)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BA6B3-3415-0F9A-CB60-BA8CA8413046}"/>
              </a:ext>
            </a:extLst>
          </p:cNvPr>
          <p:cNvGrpSpPr/>
          <p:nvPr/>
        </p:nvGrpSpPr>
        <p:grpSpPr>
          <a:xfrm>
            <a:off x="394245" y="3527415"/>
            <a:ext cx="2292640" cy="2314818"/>
            <a:chOff x="394245" y="3527415"/>
            <a:chExt cx="2292640" cy="231481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FD12C0-3801-2778-1CFC-3EC9036C9882}"/>
                </a:ext>
              </a:extLst>
            </p:cNvPr>
            <p:cNvSpPr txBox="1"/>
            <p:nvPr/>
          </p:nvSpPr>
          <p:spPr>
            <a:xfrm>
              <a:off x="485961" y="3527415"/>
              <a:ext cx="22009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9D4FC8A-402E-7E05-14EA-22EB64B21CC8}"/>
                </a:ext>
              </a:extLst>
            </p:cNvPr>
            <p:cNvSpPr/>
            <p:nvPr/>
          </p:nvSpPr>
          <p:spPr>
            <a:xfrm>
              <a:off x="763232" y="3844808"/>
              <a:ext cx="1564809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EAA259E-92A9-EC05-EA3A-F03A60B4F418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>
              <a:off x="1545637" y="4111208"/>
              <a:ext cx="1" cy="2974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74ABAD9-FE78-481F-D366-594EC2B38BD2}"/>
                </a:ext>
              </a:extLst>
            </p:cNvPr>
            <p:cNvSpPr/>
            <p:nvPr/>
          </p:nvSpPr>
          <p:spPr>
            <a:xfrm>
              <a:off x="1012799" y="4408651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7F7D0296-09DF-4D59-3C9C-C7EF5DFD9922}"/>
                </a:ext>
              </a:extLst>
            </p:cNvPr>
            <p:cNvSpPr/>
            <p:nvPr/>
          </p:nvSpPr>
          <p:spPr>
            <a:xfrm>
              <a:off x="1289781" y="5106443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TATTAC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E162FCEF-D917-F85A-C69E-AD1CEB512D1A}"/>
                </a:ext>
              </a:extLst>
            </p:cNvPr>
            <p:cNvSpPr/>
            <p:nvPr/>
          </p:nvSpPr>
          <p:spPr>
            <a:xfrm>
              <a:off x="1151290" y="4757547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1D384C3-655A-A320-DD5F-483D867CA3F0}"/>
                </a:ext>
              </a:extLst>
            </p:cNvPr>
            <p:cNvSpPr/>
            <p:nvPr/>
          </p:nvSpPr>
          <p:spPr>
            <a:xfrm>
              <a:off x="1428272" y="5456202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87A33279-3E80-1150-DEF1-00AD9F9D5E8F}"/>
                </a:ext>
              </a:extLst>
            </p:cNvPr>
            <p:cNvSpPr/>
            <p:nvPr/>
          </p:nvSpPr>
          <p:spPr>
            <a:xfrm>
              <a:off x="739515" y="4407657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/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k-</a:t>
                  </a:r>
                  <a:r>
                    <a:rPr kumimoji="0" lang="en-US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mers</a:t>
                  </a: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t="-8943" r="-54545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46C13-130F-6480-2089-4D8F89071BAA}"/>
              </a:ext>
            </a:extLst>
          </p:cNvPr>
          <p:cNvGrpSpPr/>
          <p:nvPr/>
        </p:nvGrpSpPr>
        <p:grpSpPr>
          <a:xfrm>
            <a:off x="2135999" y="4541851"/>
            <a:ext cx="832757" cy="1047551"/>
            <a:chOff x="2135999" y="4541851"/>
            <a:chExt cx="832757" cy="104755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95E1E7-ED4F-11CB-26D3-06BBC95877C6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135999" y="4541851"/>
              <a:ext cx="83275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543C05E-D22F-E140-D762-BA3728E2FE43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274490" y="4890747"/>
              <a:ext cx="69426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7B41929-E5DE-38E5-16DB-A61971A82B7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2412981" y="5239643"/>
              <a:ext cx="55577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568A554-0104-3472-905A-A8FDF7B0C006}"/>
                </a:ext>
              </a:extLst>
            </p:cNvPr>
            <p:cNvCxnSpPr>
              <a:cxnSpLocks/>
              <a:stCxn id="94" idx="3"/>
            </p:cNvCxnSpPr>
            <p:nvPr/>
          </p:nvCxnSpPr>
          <p:spPr>
            <a:xfrm>
              <a:off x="2551472" y="5589402"/>
              <a:ext cx="41728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58FC2-2A97-148A-78D9-7C9A8A1B35BB}"/>
              </a:ext>
            </a:extLst>
          </p:cNvPr>
          <p:cNvGrpSpPr/>
          <p:nvPr/>
        </p:nvGrpSpPr>
        <p:grpSpPr>
          <a:xfrm>
            <a:off x="4091953" y="3579648"/>
            <a:ext cx="4849366" cy="2204567"/>
            <a:chOff x="4091953" y="4095188"/>
            <a:chExt cx="4849366" cy="2204567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E06ABF3-5D01-DC0C-E55A-3F39A63D8012}"/>
                </a:ext>
              </a:extLst>
            </p:cNvPr>
            <p:cNvGrpSpPr/>
            <p:nvPr/>
          </p:nvGrpSpPr>
          <p:grpSpPr>
            <a:xfrm>
              <a:off x="4572000" y="4986667"/>
              <a:ext cx="1468795" cy="1313088"/>
              <a:chOff x="5247476" y="2700531"/>
              <a:chExt cx="1468795" cy="1313088"/>
            </a:xfrm>
            <a:solidFill>
              <a:srgbClr val="FCEECB"/>
            </a:solidFill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88E38950-7F89-A80B-A7AC-806A7DFB5EFF}"/>
                  </a:ext>
                </a:extLst>
              </p:cNvPr>
              <p:cNvSpPr/>
              <p:nvPr/>
            </p:nvSpPr>
            <p:spPr>
              <a:xfrm>
                <a:off x="5247476" y="2700531"/>
                <a:ext cx="1468795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105.757390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46EFF965-496B-039F-C707-A4D1C877C08E}"/>
                  </a:ext>
                </a:extLst>
              </p:cNvPr>
              <p:cNvSpPr/>
              <p:nvPr/>
            </p:nvSpPr>
            <p:spPr>
              <a:xfrm>
                <a:off x="5247476" y="3398323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103.170091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38883A46-D157-BC62-37E7-2BE12E361CAA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81.740642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868C00F6-9949-D59D-658A-92CB93E33EB5}"/>
                  </a:ext>
                </a:extLst>
              </p:cNvPr>
              <p:cNvSpPr/>
              <p:nvPr/>
            </p:nvSpPr>
            <p:spPr>
              <a:xfrm>
                <a:off x="5247476" y="3748082"/>
                <a:ext cx="1468793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101.082485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2D4C80-12F2-A912-1A2B-5837C6F7766A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>
              <a:off x="4091956" y="6166987"/>
              <a:ext cx="4800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3880547-DBCD-9ED6-7721-11BFA06DE6CF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4091955" y="5817228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8198DC5-3C28-6B19-FC55-EE2A42D18CE0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4091954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C90889-8DE6-D1D8-1A51-9B89B9D2DE83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>
              <a:off x="4091953" y="5119436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450F696-34BF-E6F6-2031-09F156E084DA}"/>
                </a:ext>
              </a:extLst>
            </p:cNvPr>
            <p:cNvSpPr/>
            <p:nvPr/>
          </p:nvSpPr>
          <p:spPr>
            <a:xfrm>
              <a:off x="6459890" y="4912822"/>
              <a:ext cx="890100" cy="1376556"/>
            </a:xfrm>
            <a:prstGeom prst="roundRect">
              <a:avLst/>
            </a:prstGeom>
            <a:solidFill>
              <a:srgbClr val="EFDAA8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wrap="none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8EAAADF-1D52-E53A-8AB1-D931CB1A2147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>
              <a:off x="6040793" y="6166987"/>
              <a:ext cx="43079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FE912BB-C636-1476-E005-57B1AD67AE09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>
              <a:off x="6040794" y="5817228"/>
              <a:ext cx="430789" cy="8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65DB6E-DE76-D851-7A5C-4BFEC1A26993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 flipV="1">
              <a:off x="6040795" y="5467468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1FEA2B-05CE-BF66-4BE1-F7BF599D7985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6040795" y="5118572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A204CC8-6138-8807-C948-27FFAF8B7ECE}"/>
                </a:ext>
              </a:extLst>
            </p:cNvPr>
            <p:cNvGrpSpPr/>
            <p:nvPr/>
          </p:nvGrpSpPr>
          <p:grpSpPr>
            <a:xfrm>
              <a:off x="7818340" y="4986667"/>
              <a:ext cx="730136" cy="1313088"/>
              <a:chOff x="5247477" y="2700531"/>
              <a:chExt cx="730136" cy="1313088"/>
            </a:xfrm>
            <a:solidFill>
              <a:srgbClr val="FCEECB"/>
            </a:solidFill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B1C4C3E4-A3AD-3476-0676-47BD47CE6CC6}"/>
                  </a:ext>
                </a:extLst>
              </p:cNvPr>
              <p:cNvSpPr/>
              <p:nvPr/>
            </p:nvSpPr>
            <p:spPr>
              <a:xfrm>
                <a:off x="5247477" y="2700531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C7F93227-BFCE-82C5-F373-69F8515DEBBE}"/>
                  </a:ext>
                </a:extLst>
              </p:cNvPr>
              <p:cNvSpPr/>
              <p:nvPr/>
            </p:nvSpPr>
            <p:spPr>
              <a:xfrm>
                <a:off x="5247477" y="3398323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51C673E-07FE-199D-600A-888D9E0463D9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-0.09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9AF3CF61-B232-DD1C-2671-9CB76D0D6952}"/>
                  </a:ext>
                </a:extLst>
              </p:cNvPr>
              <p:cNvSpPr/>
              <p:nvPr/>
            </p:nvSpPr>
            <p:spPr>
              <a:xfrm>
                <a:off x="5247477" y="3748082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4E7512F-CB14-DCE6-24A4-C64A6293DE73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7338295" y="6166987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8820F43-02F6-5805-AB13-5DFD762E4EDE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>
              <a:off x="7338294" y="5817228"/>
              <a:ext cx="48004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8A91119-008D-C5C7-44D5-123A982AEE57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7338293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3874B4-719D-5791-D3C1-1F0B425A7FD3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7338292" y="5119436"/>
              <a:ext cx="48004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4" name="Left Brace 123">
              <a:extLst>
                <a:ext uri="{FF2B5EF4-FFF2-40B4-BE49-F238E27FC236}">
                  <a16:creationId xmlns:a16="http://schemas.microsoft.com/office/drawing/2014/main" id="{E99B5FBD-A8D9-A02E-317F-2A1C698AAEE3}"/>
                </a:ext>
              </a:extLst>
            </p:cNvPr>
            <p:cNvSpPr/>
            <p:nvPr/>
          </p:nvSpPr>
          <p:spPr>
            <a:xfrm rot="5400000">
              <a:off x="5161888" y="4143672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293343-2D16-3A7E-ADA8-5F9DD0B3B93B}"/>
                </a:ext>
              </a:extLst>
            </p:cNvPr>
            <p:cNvSpPr txBox="1"/>
            <p:nvPr/>
          </p:nvSpPr>
          <p:spPr>
            <a:xfrm>
              <a:off x="4496551" y="4095188"/>
              <a:ext cx="15442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Event Values</a:t>
              </a:r>
            </a:p>
          </p:txBody>
        </p:sp>
        <p:sp>
          <p:nvSpPr>
            <p:cNvPr id="126" name="Left Brace 125">
              <a:extLst>
                <a:ext uri="{FF2B5EF4-FFF2-40B4-BE49-F238E27FC236}">
                  <a16:creationId xmlns:a16="http://schemas.microsoft.com/office/drawing/2014/main" id="{9B89B998-3897-8CF4-D8A9-08BD2F669E86}"/>
                </a:ext>
              </a:extLst>
            </p:cNvPr>
            <p:cNvSpPr/>
            <p:nvPr/>
          </p:nvSpPr>
          <p:spPr>
            <a:xfrm rot="5400000">
              <a:off x="8077537" y="4436087"/>
              <a:ext cx="213571" cy="730116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D708DA8-B86D-633D-5996-358AD9A4E200}"/>
                </a:ext>
              </a:extLst>
            </p:cNvPr>
            <p:cNvSpPr txBox="1"/>
            <p:nvPr/>
          </p:nvSpPr>
          <p:spPr>
            <a:xfrm>
              <a:off x="7427326" y="4095188"/>
              <a:ext cx="151399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Normalized Event Values</a:t>
              </a:r>
            </a:p>
          </p:txBody>
        </p:sp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C312C4-C4FD-F8E3-23F3-50821F9B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50" y="95697"/>
            <a:ext cx="9270193" cy="770467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Enabling Analysis From Electrical Signals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1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 many nucleotides (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r>
              <a:rPr lang="en-US" dirty="0"/>
              <a:t>) sequenced at a time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Event: </a:t>
            </a:r>
            <a:r>
              <a:rPr lang="en-US" dirty="0"/>
              <a:t>A </a:t>
            </a:r>
            <a:r>
              <a:rPr lang="en-US" b="1" dirty="0"/>
              <a:t>segment</a:t>
            </a:r>
            <a:r>
              <a:rPr lang="en-US" dirty="0"/>
              <a:t> of the raw signal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Corresponds to a </a:t>
            </a:r>
            <a:r>
              <a:rPr lang="en-US" b="1" dirty="0"/>
              <a:t>particular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</a:t>
            </a:r>
            <a:br>
              <a:rPr lang="en-US" b="1" dirty="0"/>
            </a:br>
            <a:endParaRPr lang="en-US" b="1" dirty="0"/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r>
              <a:rPr lang="en-GB" b="1" kern="1200" dirty="0">
                <a:solidFill>
                  <a:prstClr val="black"/>
                </a:solidFill>
              </a:rPr>
              <a:t>Observation: </a:t>
            </a:r>
            <a:r>
              <a:rPr lang="en-GB" kern="1200" dirty="0">
                <a:solidFill>
                  <a:prstClr val="black"/>
                </a:solidFill>
              </a:rPr>
              <a:t>Event values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generated after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sequencing </a:t>
            </a:r>
            <a:r>
              <a:rPr lang="en-GB" b="1" kern="1200" dirty="0">
                <a:solidFill>
                  <a:prstClr val="black"/>
                </a:solidFill>
              </a:rPr>
              <a:t>the same k-</a:t>
            </a:r>
            <a:r>
              <a:rPr lang="en-GB" b="1" kern="1200" dirty="0" err="1">
                <a:solidFill>
                  <a:prstClr val="black"/>
                </a:solidFill>
              </a:rPr>
              <a:t>mer</a:t>
            </a:r>
            <a:r>
              <a:rPr lang="en-GB" kern="1200" dirty="0">
                <a:solidFill>
                  <a:prstClr val="black"/>
                </a:solidFill>
              </a:rPr>
              <a:t> are </a:t>
            </a:r>
            <a:r>
              <a:rPr lang="en-GB" b="1" kern="1200" dirty="0">
                <a:solidFill>
                  <a:prstClr val="black"/>
                </a:solidFill>
              </a:rPr>
              <a:t>similar</a:t>
            </a:r>
            <a:r>
              <a:rPr lang="en-GB" kern="1200" dirty="0">
                <a:solidFill>
                  <a:prstClr val="black"/>
                </a:solidFill>
              </a:rPr>
              <a:t> in value (not necessarily the same)</a:t>
            </a:r>
            <a:endParaRPr lang="en-US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23765D-E193-153C-6E00-70C97D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1381254" y="2958317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B4C2F7-874B-D5CB-032E-D562AA4D2F9E}"/>
              </a:ext>
            </a:extLst>
          </p:cNvPr>
          <p:cNvSpPr txBox="1"/>
          <p:nvPr/>
        </p:nvSpPr>
        <p:spPr>
          <a:xfrm>
            <a:off x="1188234" y="2705133"/>
            <a:ext cx="1579655" cy="217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Raw Nanopore Signal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384AD5-D594-0DBC-9C57-F06C47B55179}"/>
              </a:ext>
            </a:extLst>
          </p:cNvPr>
          <p:cNvGrpSpPr/>
          <p:nvPr/>
        </p:nvGrpSpPr>
        <p:grpSpPr>
          <a:xfrm>
            <a:off x="5325232" y="2679744"/>
            <a:ext cx="3783272" cy="1194097"/>
            <a:chOff x="5325232" y="2894235"/>
            <a:chExt cx="3783272" cy="11940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D79027-ED47-3135-BEF3-00C2B82EA8D6}"/>
                </a:ext>
              </a:extLst>
            </p:cNvPr>
            <p:cNvCxnSpPr>
              <a:cxnSpLocks/>
            </p:cNvCxnSpPr>
            <p:nvPr/>
          </p:nvCxnSpPr>
          <p:spPr>
            <a:xfrm>
              <a:off x="6427176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4C6C074-B4F9-43B2-CCE3-0AAFAC119CDE}"/>
                </a:ext>
              </a:extLst>
            </p:cNvPr>
            <p:cNvSpPr/>
            <p:nvPr/>
          </p:nvSpPr>
          <p:spPr>
            <a:xfrm>
              <a:off x="6714920" y="3344637"/>
              <a:ext cx="906667" cy="483278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Calculate</a:t>
              </a:r>
            </a:p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Means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48F3B8-611B-85B6-70B5-C6583F5E5904}"/>
                </a:ext>
              </a:extLst>
            </p:cNvPr>
            <p:cNvCxnSpPr>
              <a:cxnSpLocks/>
            </p:cNvCxnSpPr>
            <p:nvPr/>
          </p:nvCxnSpPr>
          <p:spPr>
            <a:xfrm>
              <a:off x="7619965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8D9175-E5C0-7A7B-220D-671232CE9AF2}"/>
                </a:ext>
              </a:extLst>
            </p:cNvPr>
            <p:cNvSpPr txBox="1"/>
            <p:nvPr/>
          </p:nvSpPr>
          <p:spPr>
            <a:xfrm>
              <a:off x="7715168" y="2894235"/>
              <a:ext cx="893818" cy="1760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 Value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624741-D68E-39BE-4932-920BD2B4F3E5}"/>
                </a:ext>
              </a:extLst>
            </p:cNvPr>
            <p:cNvGrpSpPr/>
            <p:nvPr/>
          </p:nvGrpSpPr>
          <p:grpSpPr>
            <a:xfrm>
              <a:off x="7914890" y="3070273"/>
              <a:ext cx="1193614" cy="1018059"/>
              <a:chOff x="7554850" y="3086068"/>
              <a:chExt cx="1193614" cy="101805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8611F8B-E03A-E723-A9EE-D04A09E4C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" r="60550"/>
              <a:stretch/>
            </p:blipFill>
            <p:spPr>
              <a:xfrm>
                <a:off x="7554850" y="3188604"/>
                <a:ext cx="1193614" cy="821733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D880A9D-0E07-A5D9-21B1-CB74D489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1950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B8761CF-C073-115E-087C-48AF4DB48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552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A0C40F-BD85-1106-CAB9-49A3F8844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F908558-A1B4-D569-4C53-A5F1903D6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699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B4F7CE5-975A-9E04-47BF-2EBB80786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521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15372E0-FDEB-E61E-9850-840476442345}"/>
                  </a:ext>
                </a:extLst>
              </p:cNvPr>
              <p:cNvSpPr/>
              <p:nvPr/>
            </p:nvSpPr>
            <p:spPr>
              <a:xfrm>
                <a:off x="7589447" y="3504388"/>
                <a:ext cx="425180" cy="140636"/>
              </a:xfrm>
              <a:prstGeom prst="roundRect">
                <a:avLst>
                  <a:gd name="adj" fmla="val 0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.21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387E34-C6AD-B7F1-F8BD-15F8690F2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9960" y="3688409"/>
                <a:ext cx="4467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3652C7-C625-CB31-B3BA-9FB4125B2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6728" y="3401240"/>
                <a:ext cx="9193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1C9CC7-0A4E-F93A-4CA5-1824421CE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714330"/>
                <a:ext cx="34603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A0AABD2-EA60-6676-83CD-8A0412545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7203" y="3659479"/>
                <a:ext cx="27782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5512058B-6C83-7991-7525-894709AD3D72}"/>
                  </a:ext>
                </a:extLst>
              </p:cNvPr>
              <p:cNvSpPr/>
              <p:nvPr/>
            </p:nvSpPr>
            <p:spPr>
              <a:xfrm rot="5400000">
                <a:off x="7731145" y="3173459"/>
                <a:ext cx="126309" cy="440654"/>
              </a:xfrm>
              <a:prstGeom prst="leftBrace">
                <a:avLst>
                  <a:gd name="adj1" fmla="val 77564"/>
                  <a:gd name="adj2" fmla="val 48854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4FD242F-C7C2-5897-009F-37DA85A231AB}"/>
                  </a:ext>
                </a:extLst>
              </p:cNvPr>
              <p:cNvCxnSpPr>
                <a:cxnSpLocks/>
                <a:stCxn id="18" idx="2"/>
                <a:endCxn id="35" idx="1"/>
              </p:cNvCxnSpPr>
              <p:nvPr/>
            </p:nvCxnSpPr>
            <p:spPr>
              <a:xfrm flipH="1">
                <a:off x="7799350" y="3086068"/>
                <a:ext cx="0" cy="24456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  <a:tailEnd type="none"/>
              </a:ln>
              <a:effectLst/>
            </p:spPr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B25A1A-3D6F-5D91-141C-714912C4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2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329B316-013F-FBAF-7709-BB68EE6056ED}"/>
                </a:ext>
              </a:extLst>
            </p:cNvPr>
            <p:cNvSpPr/>
            <p:nvPr/>
          </p:nvSpPr>
          <p:spPr>
            <a:xfrm rot="16200000">
              <a:off x="5794916" y="3178622"/>
              <a:ext cx="483277" cy="815306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lIns="0" tIns="0" rIns="0" bIns="0" rtlCol="0" anchor="ctr">
              <a:norm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6E1A80B1-FB62-59F4-F9EF-C5C2F98A8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922" r="46897"/>
          <a:stretch/>
        </p:blipFill>
        <p:spPr>
          <a:xfrm>
            <a:off x="-14650" y="2406811"/>
            <a:ext cx="926783" cy="15251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ED24B12-B9C2-BC88-C355-50E9C6ECBB77}"/>
              </a:ext>
            </a:extLst>
          </p:cNvPr>
          <p:cNvSpPr txBox="1"/>
          <p:nvPr/>
        </p:nvSpPr>
        <p:spPr>
          <a:xfrm rot="5400000">
            <a:off x="348060" y="3189612"/>
            <a:ext cx="575152" cy="18466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ACTTGG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2ACAA2-0195-294A-B7D5-338939B85A4B}"/>
              </a:ext>
            </a:extLst>
          </p:cNvPr>
          <p:cNvCxnSpPr>
            <a:cxnSpLocks/>
          </p:cNvCxnSpPr>
          <p:nvPr/>
        </p:nvCxnSpPr>
        <p:spPr>
          <a:xfrm>
            <a:off x="874450" y="3500898"/>
            <a:ext cx="32264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6EC40C-2BFC-C01B-1F3A-F506D3CDD59D}"/>
              </a:ext>
            </a:extLst>
          </p:cNvPr>
          <p:cNvGrpSpPr/>
          <p:nvPr/>
        </p:nvGrpSpPr>
        <p:grpSpPr>
          <a:xfrm>
            <a:off x="2574868" y="2552132"/>
            <a:ext cx="2745376" cy="1321709"/>
            <a:chOff x="2574868" y="2766623"/>
            <a:chExt cx="2745376" cy="132170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10C614-1B4F-FA9A-A565-F5D2248BCED5}"/>
                </a:ext>
              </a:extLst>
            </p:cNvPr>
            <p:cNvCxnSpPr>
              <a:cxnSpLocks/>
              <a:stCxn id="37" idx="3"/>
              <a:endCxn id="41" idx="1"/>
            </p:cNvCxnSpPr>
            <p:nvPr/>
          </p:nvCxnSpPr>
          <p:spPr>
            <a:xfrm flipV="1">
              <a:off x="2574868" y="3583674"/>
              <a:ext cx="3107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EC22E1F-5F48-D1F6-B2F9-858917808F6C}"/>
                </a:ext>
              </a:extLst>
            </p:cNvPr>
            <p:cNvSpPr/>
            <p:nvPr/>
          </p:nvSpPr>
          <p:spPr>
            <a:xfrm>
              <a:off x="2885642" y="3388776"/>
              <a:ext cx="935535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8CD88B-77BA-8E1A-3E46-26198809BCD1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821176" y="3583674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9E701457-DDAD-F878-6129-605BA6A7CA3A}"/>
                </a:ext>
              </a:extLst>
            </p:cNvPr>
            <p:cNvSpPr/>
            <p:nvPr/>
          </p:nvSpPr>
          <p:spPr>
            <a:xfrm rot="5400000">
              <a:off x="4318615" y="2788374"/>
              <a:ext cx="126309" cy="518373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6AC936-FFD4-8BCA-2E31-9E37FDD75E13}"/>
                </a:ext>
              </a:extLst>
            </p:cNvPr>
            <p:cNvSpPr txBox="1"/>
            <p:nvPr/>
          </p:nvSpPr>
          <p:spPr>
            <a:xfrm>
              <a:off x="4100815" y="2766623"/>
              <a:ext cx="561909" cy="2177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DB87CDF-E134-94ED-8DB0-07A8146B7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" r="60550"/>
            <a:stretch/>
          </p:blipFill>
          <p:spPr>
            <a:xfrm>
              <a:off x="4126630" y="3172808"/>
              <a:ext cx="1193614" cy="82173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94FC1E-A8A7-AF58-7CD5-741A89FE2335}"/>
                </a:ext>
              </a:extLst>
            </p:cNvPr>
            <p:cNvCxnSpPr>
              <a:cxnSpLocks/>
            </p:cNvCxnSpPr>
            <p:nvPr/>
          </p:nvCxnSpPr>
          <p:spPr>
            <a:xfrm>
              <a:off x="4153730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010354-6C40-EB23-9C22-AFF6513BE15E}"/>
                </a:ext>
              </a:extLst>
            </p:cNvPr>
            <p:cNvCxnSpPr>
              <a:cxnSpLocks/>
            </p:cNvCxnSpPr>
            <p:nvPr/>
          </p:nvCxnSpPr>
          <p:spPr>
            <a:xfrm>
              <a:off x="4600332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54C9893-7B89-CF1C-56A2-133FBDD2951C}"/>
                </a:ext>
              </a:extLst>
            </p:cNvPr>
            <p:cNvCxnSpPr>
              <a:cxnSpLocks/>
            </p:cNvCxnSpPr>
            <p:nvPr/>
          </p:nvCxnSpPr>
          <p:spPr>
            <a:xfrm>
              <a:off x="4690445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ED100E5-203D-92DA-FC09-F3AF1CDD05B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479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C66D1B-0284-5CF5-FFB0-99CF71812185}"/>
                </a:ext>
              </a:extLst>
            </p:cNvPr>
            <p:cNvCxnSpPr>
              <a:cxnSpLocks/>
            </p:cNvCxnSpPr>
            <p:nvPr/>
          </p:nvCxnSpPr>
          <p:spPr>
            <a:xfrm>
              <a:off x="5314301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758948D-A593-6399-CD37-0AC006119F03}"/>
              </a:ext>
            </a:extLst>
          </p:cNvPr>
          <p:cNvSpPr txBox="1"/>
          <p:nvPr/>
        </p:nvSpPr>
        <p:spPr>
          <a:xfrm rot="16200000">
            <a:off x="928023" y="3263942"/>
            <a:ext cx="688857" cy="210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pAmpere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73D783-B42E-0005-23B7-90AC7C253BC4}"/>
              </a:ext>
            </a:extLst>
          </p:cNvPr>
          <p:cNvSpPr txBox="1"/>
          <p:nvPr/>
        </p:nvSpPr>
        <p:spPr>
          <a:xfrm>
            <a:off x="1771009" y="3782458"/>
            <a:ext cx="403270" cy="210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E96B68-9FCC-9872-6C5E-CBEF1A77C299}"/>
              </a:ext>
            </a:extLst>
          </p:cNvPr>
          <p:cNvGrpSpPr/>
          <p:nvPr/>
        </p:nvGrpSpPr>
        <p:grpSpPr>
          <a:xfrm>
            <a:off x="768737" y="3652010"/>
            <a:ext cx="4692717" cy="495393"/>
            <a:chOff x="768737" y="3866501"/>
            <a:chExt cx="4692717" cy="49539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0A36F6-923B-4425-0834-A80E4C29F802}"/>
                </a:ext>
              </a:extLst>
            </p:cNvPr>
            <p:cNvSpPr txBox="1"/>
            <p:nvPr/>
          </p:nvSpPr>
          <p:spPr>
            <a:xfrm>
              <a:off x="4900252" y="4177228"/>
              <a:ext cx="561202" cy="18466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ACTTGG</a:t>
              </a:r>
            </a:p>
          </p:txBody>
        </p:sp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70EE387E-467D-F766-6B4E-491E01829F83}"/>
                </a:ext>
              </a:extLst>
            </p:cNvPr>
            <p:cNvSpPr/>
            <p:nvPr/>
          </p:nvSpPr>
          <p:spPr>
            <a:xfrm rot="16200000">
              <a:off x="5136586" y="3766395"/>
              <a:ext cx="88535" cy="288748"/>
            </a:xfrm>
            <a:prstGeom prst="leftBrace">
              <a:avLst>
                <a:gd name="adj1" fmla="val 52735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142A01B-1375-B450-D2C2-DFD1826EB397}"/>
                </a:ext>
              </a:extLst>
            </p:cNvPr>
            <p:cNvCxnSpPr>
              <a:cxnSpLocks/>
              <a:stCxn id="65" idx="1"/>
              <a:endCxn id="59" idx="0"/>
            </p:cNvCxnSpPr>
            <p:nvPr/>
          </p:nvCxnSpPr>
          <p:spPr>
            <a:xfrm>
              <a:off x="5177545" y="3955037"/>
              <a:ext cx="3308" cy="2221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  <a:miter lim="800000"/>
              <a:tailEnd type="none"/>
            </a:ln>
            <a:effectLst/>
          </p:spPr>
        </p:cxn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0B622C49-FF7D-85A5-D028-732F047D630B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768737" y="3911826"/>
              <a:ext cx="4131515" cy="357735"/>
            </a:xfrm>
            <a:prstGeom prst="bentConnector3">
              <a:avLst>
                <a:gd name="adj1" fmla="val 294"/>
              </a:avLst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FDBEE7-FB5A-CB09-0C21-E673D125E607}"/>
              </a:ext>
            </a:extLst>
          </p:cNvPr>
          <p:cNvCxnSpPr>
            <a:cxnSpLocks/>
            <a:stCxn id="74" idx="0"/>
            <a:endCxn id="50" idx="2"/>
          </p:cNvCxnSpPr>
          <p:nvPr/>
        </p:nvCxnSpPr>
        <p:spPr>
          <a:xfrm flipV="1">
            <a:off x="363931" y="3281945"/>
            <a:ext cx="179372" cy="65004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BBEF4E3-C89F-AC9C-2825-CCB7DA9895D6}"/>
              </a:ext>
            </a:extLst>
          </p:cNvPr>
          <p:cNvSpPr txBox="1"/>
          <p:nvPr/>
        </p:nvSpPr>
        <p:spPr>
          <a:xfrm>
            <a:off x="49709" y="3931986"/>
            <a:ext cx="6284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25D65-72B6-29DA-4FC8-1F332073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34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0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50" grpId="0" animBg="1"/>
      <p:bldP spid="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1665-9068-19C2-D276-D2403DFD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06E97-4C18-C6A8-36E2-CE7D7144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C24CF-C12A-D6EB-83FE-201E79CD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-- RawHash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0A227-CAFA-394B-F87C-6A116D608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9" y="1660016"/>
            <a:ext cx="8798061" cy="35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7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48A0-7AD3-91BF-0B90-9CD70538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11561-FEAD-A1C1-F415-2170C447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3753F6-A038-8BDF-7E56-5136C958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and Hashing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2C1392-6BD1-976B-3C84-05BFF4DAE3BF}"/>
              </a:ext>
            </a:extLst>
          </p:cNvPr>
          <p:cNvGrpSpPr/>
          <p:nvPr/>
        </p:nvGrpSpPr>
        <p:grpSpPr>
          <a:xfrm>
            <a:off x="0" y="2160040"/>
            <a:ext cx="9074134" cy="3056810"/>
            <a:chOff x="0" y="3159128"/>
            <a:chExt cx="9074134" cy="305681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5944B21-2859-819C-53BC-58B237EA33CF}"/>
                </a:ext>
              </a:extLst>
            </p:cNvPr>
            <p:cNvSpPr/>
            <p:nvPr/>
          </p:nvSpPr>
          <p:spPr>
            <a:xfrm>
              <a:off x="135881" y="3988540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38E769C-6D51-F07F-AF00-DF7E0B8BB343}"/>
                </a:ext>
              </a:extLst>
            </p:cNvPr>
            <p:cNvCxnSpPr>
              <a:cxnSpLocks/>
              <a:stCxn id="5" idx="3"/>
              <a:endCxn id="8" idx="1"/>
            </p:cNvCxnSpPr>
            <p:nvPr/>
          </p:nvCxnSpPr>
          <p:spPr>
            <a:xfrm>
              <a:off x="1259081" y="4121740"/>
              <a:ext cx="55305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388D7A5-EDE6-DE04-F65F-D14695D70973}"/>
                </a:ext>
              </a:extLst>
            </p:cNvPr>
            <p:cNvSpPr/>
            <p:nvPr/>
          </p:nvSpPr>
          <p:spPr>
            <a:xfrm>
              <a:off x="1812135" y="3994165"/>
              <a:ext cx="1001040" cy="265537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-0.09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2B2BE0-B0DA-2C95-4F5E-27228495ECEA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2813175" y="4126932"/>
              <a:ext cx="305123" cy="56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E46115-64BB-A8E3-DE03-A6AF227EB8D2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4246762" y="4117632"/>
              <a:ext cx="26898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E7030-AED0-2C97-8533-D14BF7CE7654}"/>
                </a:ext>
              </a:extLst>
            </p:cNvPr>
            <p:cNvGrpSpPr/>
            <p:nvPr/>
          </p:nvGrpSpPr>
          <p:grpSpPr>
            <a:xfrm>
              <a:off x="4515748" y="3995662"/>
              <a:ext cx="997709" cy="266400"/>
              <a:chOff x="6151529" y="3877508"/>
              <a:chExt cx="997709" cy="26640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5E4AC31-0006-F88B-B3CD-8D5D8830238E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29334EF-DE1B-C4EE-5176-4C05B17C15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2CFF7DA-CD74-F8A5-6D71-025A02D54BD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36B85B2-9B0B-845E-799D-7429FB10C0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9682D6E-C73A-FAFF-013F-27940AEE030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3C4AFC1-85E4-095D-DA4A-EB9EA3E8FB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CBED03-51FB-7238-363B-0EFC437441CA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55447-0485-D8CB-EDA0-C2C2055BB5DC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21A0DF-AA94-6B29-74C2-BB0DF7FDF34A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B257C9-F44B-085F-227F-99E74A002038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77547C-932A-72DF-3E8E-E590BE2A513E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85E007-B64D-D0A3-6BF3-CD252CF30BF0}"/>
                </a:ext>
              </a:extLst>
            </p:cNvPr>
            <p:cNvGrpSpPr/>
            <p:nvPr/>
          </p:nvGrpSpPr>
          <p:grpSpPr>
            <a:xfrm>
              <a:off x="0" y="3159128"/>
              <a:ext cx="5513456" cy="2100086"/>
              <a:chOff x="0" y="3264058"/>
              <a:chExt cx="5513456" cy="2100086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AF5F466-8509-2395-1434-EAE33C87770B}"/>
                  </a:ext>
                </a:extLst>
              </p:cNvPr>
              <p:cNvSpPr/>
              <p:nvPr/>
            </p:nvSpPr>
            <p:spPr>
              <a:xfrm>
                <a:off x="274372" y="4442366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TATTAC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5C5B7C70-1D3C-4F06-F5BE-B051E642E29B}"/>
                  </a:ext>
                </a:extLst>
              </p:cNvPr>
              <p:cNvSpPr/>
              <p:nvPr/>
            </p:nvSpPr>
            <p:spPr>
              <a:xfrm>
                <a:off x="412863" y="5093427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ATTACC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4EC476B-A257-587C-63D3-AFA4D3A77A2F}"/>
                  </a:ext>
                </a:extLst>
              </p:cNvPr>
              <p:cNvCxnSpPr>
                <a:cxnSpLocks/>
                <a:stCxn id="24" idx="3"/>
                <a:endCxn id="30" idx="1"/>
              </p:cNvCxnSpPr>
              <p:nvPr/>
            </p:nvCxnSpPr>
            <p:spPr>
              <a:xfrm>
                <a:off x="1397572" y="4575566"/>
                <a:ext cx="41456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9DBDB2A-CBF3-8070-EEC7-C8061846645B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 flipV="1">
                <a:off x="1536063" y="5226195"/>
                <a:ext cx="257787" cy="43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31FD5E59-023C-871D-9BBD-256F5E52D879}"/>
                  </a:ext>
                </a:extLst>
              </p:cNvPr>
              <p:cNvSpPr/>
              <p:nvPr/>
            </p:nvSpPr>
            <p:spPr>
              <a:xfrm>
                <a:off x="1812135" y="4447769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FD992B5-8E03-4775-137F-A15FAF290F1F}"/>
                  </a:ext>
                </a:extLst>
              </p:cNvPr>
              <p:cNvSpPr/>
              <p:nvPr/>
            </p:nvSpPr>
            <p:spPr>
              <a:xfrm>
                <a:off x="1812135" y="5097744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1AE40F6-0FEA-090E-6310-2F95493C6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3175" y="5244736"/>
                <a:ext cx="2903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5D6035-B4F3-C112-C1DD-5DD43FFF765B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>
                <a:off x="2813175" y="4573623"/>
                <a:ext cx="305124" cy="1943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9C5CA1E-08D7-9E29-D64C-64BE34BF4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6762" y="5235435"/>
                <a:ext cx="2471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2D89F5-19B6-98A1-B319-66B340897466}"/>
                  </a:ext>
                </a:extLst>
              </p:cNvPr>
              <p:cNvCxnSpPr>
                <a:cxnSpLocks/>
                <a:endCxn id="64" idx="1"/>
              </p:cNvCxnSpPr>
              <p:nvPr/>
            </p:nvCxnSpPr>
            <p:spPr>
              <a:xfrm>
                <a:off x="4246762" y="4564322"/>
                <a:ext cx="2689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6" name="Left Brace 35">
                <a:extLst>
                  <a:ext uri="{FF2B5EF4-FFF2-40B4-BE49-F238E27FC236}">
                    <a16:creationId xmlns:a16="http://schemas.microsoft.com/office/drawing/2014/main" id="{83D7A310-652E-0C5F-6E34-4482EE1DBF73}"/>
                  </a:ext>
                </a:extLst>
              </p:cNvPr>
              <p:cNvSpPr/>
              <p:nvPr/>
            </p:nvSpPr>
            <p:spPr>
              <a:xfrm rot="5400000">
                <a:off x="576676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16D3DA-8D0E-72C6-EB85-44ABABB6C0E2}"/>
                  </a:ext>
                </a:extLst>
              </p:cNvPr>
              <p:cNvSpPr txBox="1"/>
              <p:nvPr/>
            </p:nvSpPr>
            <p:spPr>
              <a:xfrm>
                <a:off x="0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k-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2660703C-0AC7-C7A3-7218-5F9143D81F1D}"/>
                  </a:ext>
                </a:extLst>
              </p:cNvPr>
              <p:cNvSpPr/>
              <p:nvPr/>
            </p:nvSpPr>
            <p:spPr>
              <a:xfrm rot="5400000">
                <a:off x="2200093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482C63-F655-87E2-AF4D-EC4F046CB233}"/>
                  </a:ext>
                </a:extLst>
              </p:cNvPr>
              <p:cNvSpPr txBox="1"/>
              <p:nvPr/>
            </p:nvSpPr>
            <p:spPr>
              <a:xfrm>
                <a:off x="1623417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events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A145FD9-1256-47A4-0F94-200222B5A2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5748" y="4438792"/>
                <a:ext cx="997708" cy="266400"/>
                <a:chOff x="2819145" y="3122495"/>
                <a:chExt cx="1344764" cy="359068"/>
              </a:xfrm>
            </p:grpSpPr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81C0615C-364C-2D19-8CDA-FEACC151D1D9}"/>
                    </a:ext>
                  </a:extLst>
                </p:cNvPr>
                <p:cNvSpPr/>
                <p:nvPr/>
              </p:nvSpPr>
              <p:spPr>
                <a:xfrm rot="5400000">
                  <a:off x="3313842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DCD0E5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ACE1F42-6925-1B7D-3BA9-FF25BE768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977158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178E58C3-B1DC-4FBA-20B0-5BCEE8769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9414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08AEB9E-5F78-37D7-4241-7A4BED8F81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441671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99AD42B5-FE0D-B1D1-51CE-C3E39EB33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1739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644A48A-BE61-8AE2-531F-E53E3FC867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9061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683C6DB-7229-4249-16AF-2524A5AE3BB3}"/>
                    </a:ext>
                  </a:extLst>
                </p:cNvPr>
                <p:cNvSpPr txBox="1"/>
                <p:nvPr/>
              </p:nvSpPr>
              <p:spPr>
                <a:xfrm>
                  <a:off x="3086612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4800205-3948-679F-D37A-CE5E8EAD5F9C}"/>
                    </a:ext>
                  </a:extLst>
                </p:cNvPr>
                <p:cNvSpPr txBox="1"/>
                <p:nvPr/>
              </p:nvSpPr>
              <p:spPr>
                <a:xfrm>
                  <a:off x="281914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9F0AB6-1580-EAE0-432A-3953DFC0F850}"/>
                    </a:ext>
                  </a:extLst>
                </p:cNvPr>
                <p:cNvSpPr txBox="1"/>
                <p:nvPr/>
              </p:nvSpPr>
              <p:spPr>
                <a:xfrm>
                  <a:off x="3354080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64BA37F-159F-A0B0-9DDA-6656B6A65E88}"/>
                    </a:ext>
                  </a:extLst>
                </p:cNvPr>
                <p:cNvSpPr txBox="1"/>
                <p:nvPr/>
              </p:nvSpPr>
              <p:spPr>
                <a:xfrm>
                  <a:off x="3621548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49E7931-9635-ECFC-FCBD-2B74DF8622CD}"/>
                    </a:ext>
                  </a:extLst>
                </p:cNvPr>
                <p:cNvSpPr txBox="1"/>
                <p:nvPr/>
              </p:nvSpPr>
              <p:spPr>
                <a:xfrm>
                  <a:off x="3889016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0767660-59AD-083F-C08E-9A7ECDED7C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0393" y="5093427"/>
                <a:ext cx="997708" cy="266400"/>
                <a:chOff x="4943314" y="3122495"/>
                <a:chExt cx="1344764" cy="359068"/>
              </a:xfrm>
            </p:grpSpPr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44CF92C4-AE1C-191C-E4E5-A8CAF844642F}"/>
                    </a:ext>
                  </a:extLst>
                </p:cNvPr>
                <p:cNvSpPr/>
                <p:nvPr/>
              </p:nvSpPr>
              <p:spPr>
                <a:xfrm rot="5400000">
                  <a:off x="5438011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9E7FBD7-D5D5-CA24-2728-79A239791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3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D7BD0E90-F52D-59E0-90C8-3FDA6C720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8335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BB69F08-0EE1-A8B8-E8F6-3DFBFBB96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565840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BE8190C-552D-E609-64DE-786AE5D30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298096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784AB75-BA7B-563C-C3BE-3172B84689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03035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6C8E901-1796-08B6-CFFF-7FF5415DB02D}"/>
                    </a:ext>
                  </a:extLst>
                </p:cNvPr>
                <p:cNvSpPr txBox="1"/>
                <p:nvPr/>
              </p:nvSpPr>
              <p:spPr>
                <a:xfrm>
                  <a:off x="5210781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DF3E0EA-69BE-E654-B3E0-CA8AF7C10304}"/>
                    </a:ext>
                  </a:extLst>
                </p:cNvPr>
                <p:cNvSpPr txBox="1"/>
                <p:nvPr/>
              </p:nvSpPr>
              <p:spPr>
                <a:xfrm>
                  <a:off x="4943314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063443B-E6E6-7A64-F04C-59152CD6CC72}"/>
                    </a:ext>
                  </a:extLst>
                </p:cNvPr>
                <p:cNvSpPr txBox="1"/>
                <p:nvPr/>
              </p:nvSpPr>
              <p:spPr>
                <a:xfrm>
                  <a:off x="5478249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B6DD03B-5D35-BFE7-B56E-E491D96B045B}"/>
                    </a:ext>
                  </a:extLst>
                </p:cNvPr>
                <p:cNvSpPr txBox="1"/>
                <p:nvPr/>
              </p:nvSpPr>
              <p:spPr>
                <a:xfrm>
                  <a:off x="5745717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846C33D-256F-BDCC-DA36-8ADA4CB79DC4}"/>
                    </a:ext>
                  </a:extLst>
                </p:cNvPr>
                <p:cNvSpPr txBox="1"/>
                <p:nvPr/>
              </p:nvSpPr>
              <p:spPr>
                <a:xfrm>
                  <a:off x="601318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DC498F9-6201-E944-0FF2-3AA465C89168}"/>
                  </a:ext>
                </a:extLst>
              </p:cNvPr>
              <p:cNvSpPr txBox="1"/>
              <p:nvPr/>
            </p:nvSpPr>
            <p:spPr>
              <a:xfrm rot="5400000">
                <a:off x="907544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EF80552-84DE-4415-C053-6D7F3CDCA051}"/>
                  </a:ext>
                </a:extLst>
              </p:cNvPr>
              <p:cNvSpPr txBox="1"/>
              <p:nvPr/>
            </p:nvSpPr>
            <p:spPr>
              <a:xfrm rot="5400000">
                <a:off x="2325625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43BE70-4C00-DF3E-FC54-A9C781119502}"/>
                  </a:ext>
                </a:extLst>
              </p:cNvPr>
              <p:cNvSpPr txBox="1"/>
              <p:nvPr/>
            </p:nvSpPr>
            <p:spPr>
              <a:xfrm rot="5400000">
                <a:off x="368016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0F314B-2089-3024-7153-D3310A21BC33}"/>
                  </a:ext>
                </a:extLst>
              </p:cNvPr>
              <p:cNvSpPr txBox="1"/>
              <p:nvPr/>
            </p:nvSpPr>
            <p:spPr>
              <a:xfrm rot="5400000">
                <a:off x="502257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CA7A5A4-9E2E-2053-7EAA-05D981442739}"/>
                  </a:ext>
                </a:extLst>
              </p:cNvPr>
              <p:cNvSpPr/>
              <p:nvPr/>
            </p:nvSpPr>
            <p:spPr>
              <a:xfrm>
                <a:off x="3118299" y="4442366"/>
                <a:ext cx="1186304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DF66B99E-0BD2-BB31-914A-9B01883AFAC9}"/>
                  </a:ext>
                </a:extLst>
              </p:cNvPr>
              <p:cNvSpPr/>
              <p:nvPr/>
            </p:nvSpPr>
            <p:spPr>
              <a:xfrm>
                <a:off x="3118299" y="5097744"/>
                <a:ext cx="1185398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099076-9B8B-A90D-233B-E643D02EA560}"/>
                </a:ext>
              </a:extLst>
            </p:cNvPr>
            <p:cNvGrpSpPr/>
            <p:nvPr/>
          </p:nvGrpSpPr>
          <p:grpSpPr>
            <a:xfrm>
              <a:off x="5504740" y="3927811"/>
              <a:ext cx="3569394" cy="1396311"/>
              <a:chOff x="5504740" y="4032741"/>
              <a:chExt cx="3569394" cy="1396311"/>
            </a:xfrm>
          </p:grpSpPr>
          <p:sp>
            <p:nvSpPr>
              <p:cNvPr id="69" name="Left Brace 68">
                <a:extLst>
                  <a:ext uri="{FF2B5EF4-FFF2-40B4-BE49-F238E27FC236}">
                    <a16:creationId xmlns:a16="http://schemas.microsoft.com/office/drawing/2014/main" id="{A65404FA-0384-FA2D-CE09-85E560FCA06C}"/>
                  </a:ext>
                </a:extLst>
              </p:cNvPr>
              <p:cNvSpPr/>
              <p:nvPr/>
            </p:nvSpPr>
            <p:spPr>
              <a:xfrm rot="10800000">
                <a:off x="5504740" y="4032741"/>
                <a:ext cx="196853" cy="1393789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D4FC9135-69DE-371C-E23D-283F213007AE}"/>
                  </a:ext>
                </a:extLst>
              </p:cNvPr>
              <p:cNvSpPr/>
              <p:nvPr/>
            </p:nvSpPr>
            <p:spPr>
              <a:xfrm>
                <a:off x="5912734" y="4580537"/>
                <a:ext cx="752813" cy="314396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Pack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B3CB705-92AB-D857-2A8A-A90014967D16}"/>
                  </a:ext>
                </a:extLst>
              </p:cNvPr>
              <p:cNvCxnSpPr>
                <a:cxnSpLocks/>
                <a:stCxn id="69" idx="1"/>
                <a:endCxn id="70" idx="1"/>
              </p:cNvCxnSpPr>
              <p:nvPr/>
            </p:nvCxnSpPr>
            <p:spPr>
              <a:xfrm>
                <a:off x="5701593" y="4729635"/>
                <a:ext cx="211141" cy="81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7DE3C82-771A-607C-6C83-8D6A76EEF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9140" y="4888995"/>
                <a:ext cx="0" cy="2474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2BC7CD4-6B5F-0959-41EC-CBB088A6A320}"/>
                  </a:ext>
                </a:extLst>
              </p:cNvPr>
              <p:cNvGrpSpPr/>
              <p:nvPr/>
            </p:nvGrpSpPr>
            <p:grpSpPr>
              <a:xfrm>
                <a:off x="5846956" y="5095298"/>
                <a:ext cx="3227178" cy="333754"/>
                <a:chOff x="5846956" y="5031696"/>
                <a:chExt cx="3227178" cy="333754"/>
              </a:xfrm>
            </p:grpSpPr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6CC0590E-4095-BF7B-E2A4-BD9D7208FBC5}"/>
                    </a:ext>
                  </a:extLst>
                </p:cNvPr>
                <p:cNvSpPr/>
                <p:nvPr/>
              </p:nvSpPr>
              <p:spPr>
                <a:xfrm rot="5400000">
                  <a:off x="6201842" y="4753111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E3F0D9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CC757C23-10BD-6CE8-9D44-70CBB824B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85618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F791F1D-D35C-138F-AF39-0E289856C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3544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E47095AF-0ED4-1B2B-A165-15C49DCB22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470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0B3CD81E-43CB-698E-DCD0-75EA3FBCE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909396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DECD075-DD8F-3767-ADE6-5103A7F02FB4}"/>
                    </a:ext>
                  </a:extLst>
                </p:cNvPr>
                <p:cNvSpPr txBox="1"/>
                <p:nvPr/>
              </p:nvSpPr>
              <p:spPr>
                <a:xfrm>
                  <a:off x="6038832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D2A50D4-F3ED-DEA8-66F0-59DEB3741187}"/>
                    </a:ext>
                  </a:extLst>
                </p:cNvPr>
                <p:cNvSpPr txBox="1"/>
                <p:nvPr/>
              </p:nvSpPr>
              <p:spPr>
                <a:xfrm>
                  <a:off x="5846956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51CBD34-AE47-B596-D726-66A739C082A1}"/>
                    </a:ext>
                  </a:extLst>
                </p:cNvPr>
                <p:cNvSpPr txBox="1"/>
                <p:nvPr/>
              </p:nvSpPr>
              <p:spPr>
                <a:xfrm>
                  <a:off x="6230708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5A369A95-C3A2-D7CF-CCF7-F87D830AC865}"/>
                    </a:ext>
                  </a:extLst>
                </p:cNvPr>
                <p:cNvSpPr txBox="1"/>
                <p:nvPr/>
              </p:nvSpPr>
              <p:spPr>
                <a:xfrm>
                  <a:off x="642258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9157E89-3E2A-3130-A516-D0C94E1A906A}"/>
                    </a:ext>
                  </a:extLst>
                </p:cNvPr>
                <p:cNvSpPr txBox="1"/>
                <p:nvPr/>
              </p:nvSpPr>
              <p:spPr>
                <a:xfrm>
                  <a:off x="6614460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83FCFAFD-7B58-D9EB-E090-259DE723AB8E}"/>
                    </a:ext>
                  </a:extLst>
                </p:cNvPr>
                <p:cNvSpPr/>
                <p:nvPr/>
              </p:nvSpPr>
              <p:spPr>
                <a:xfrm rot="5400000">
                  <a:off x="7175467" y="4753111"/>
                  <a:ext cx="257586" cy="96204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DCD0E5"/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06EB02F1-CCD9-D2D3-B94F-9897FF50F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459243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B3D36EB-4C5F-0464-051F-B3E1282CE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267169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F62F63DD-EF7E-187D-A31D-5F5EA8EF1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075095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F517F75C-24C5-34A4-32A7-2DCBB85EC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83022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E0F3009-1B2C-3708-2990-41312C05F680}"/>
                    </a:ext>
                  </a:extLst>
                </p:cNvPr>
                <p:cNvSpPr txBox="1"/>
                <p:nvPr/>
              </p:nvSpPr>
              <p:spPr>
                <a:xfrm>
                  <a:off x="7012457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DE379BB-00A7-B240-92D3-3A2187EC7233}"/>
                    </a:ext>
                  </a:extLst>
                </p:cNvPr>
                <p:cNvSpPr txBox="1"/>
                <p:nvPr/>
              </p:nvSpPr>
              <p:spPr>
                <a:xfrm>
                  <a:off x="680053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7635842-19CF-1B81-C5F6-97C5ECBD8C42}"/>
                    </a:ext>
                  </a:extLst>
                </p:cNvPr>
                <p:cNvSpPr txBox="1"/>
                <p:nvPr/>
              </p:nvSpPr>
              <p:spPr>
                <a:xfrm>
                  <a:off x="7204333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71BD709-E711-EDCD-37F1-911525652419}"/>
                    </a:ext>
                  </a:extLst>
                </p:cNvPr>
                <p:cNvSpPr txBox="1"/>
                <p:nvPr/>
              </p:nvSpPr>
              <p:spPr>
                <a:xfrm>
                  <a:off x="7396209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250BBD0-FD2C-3D5B-55E4-58463FA6088D}"/>
                    </a:ext>
                  </a:extLst>
                </p:cNvPr>
                <p:cNvSpPr txBox="1"/>
                <p:nvPr/>
              </p:nvSpPr>
              <p:spPr>
                <a:xfrm>
                  <a:off x="7588085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BCB6F39-4719-8137-0F53-52D4A4D26B27}"/>
                    </a:ext>
                  </a:extLst>
                </p:cNvPr>
                <p:cNvSpPr txBox="1"/>
                <p:nvPr/>
              </p:nvSpPr>
              <p:spPr>
                <a:xfrm>
                  <a:off x="7865796" y="5031696"/>
                  <a:ext cx="140222" cy="2772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AC0248DD-6653-C6CD-CD91-7CD4315EB485}"/>
                    </a:ext>
                  </a:extLst>
                </p:cNvPr>
                <p:cNvSpPr/>
                <p:nvPr/>
              </p:nvSpPr>
              <p:spPr>
                <a:xfrm rot="5400000">
                  <a:off x="8464313" y="4753637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4376E80-3767-644D-2495-E007B55AB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940163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385FAB91-2603-0F66-7AA4-CC8D9D369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748089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AA9B3800-8C18-9132-B77F-E0CA957A5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556015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86D694A-B65A-1E01-B298-55D3EA747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363941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25FDAE6-B1F7-9E20-BEC8-4F9EC8FCE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171868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F783529-3F9D-5543-5DC3-8B7047705D7F}"/>
                    </a:ext>
                  </a:extLst>
                </p:cNvPr>
                <p:cNvSpPr txBox="1"/>
                <p:nvPr/>
              </p:nvSpPr>
              <p:spPr>
                <a:xfrm>
                  <a:off x="8301304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F652383A-0155-E098-35F3-B9450190545D}"/>
                    </a:ext>
                  </a:extLst>
                </p:cNvPr>
                <p:cNvSpPr txBox="1"/>
                <p:nvPr/>
              </p:nvSpPr>
              <p:spPr>
                <a:xfrm>
                  <a:off x="8109428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2431A8C-4FB1-73D4-05CB-6069D64B64F3}"/>
                    </a:ext>
                  </a:extLst>
                </p:cNvPr>
                <p:cNvSpPr txBox="1"/>
                <p:nvPr/>
              </p:nvSpPr>
              <p:spPr>
                <a:xfrm>
                  <a:off x="8493179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092184A-1C84-E3C2-5509-CCBB85170746}"/>
                    </a:ext>
                  </a:extLst>
                </p:cNvPr>
                <p:cNvSpPr txBox="1"/>
                <p:nvPr/>
              </p:nvSpPr>
              <p:spPr>
                <a:xfrm>
                  <a:off x="8685055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D6082D3-6E6F-6DFB-1248-7D6496FE10FD}"/>
                    </a:ext>
                  </a:extLst>
                </p:cNvPr>
                <p:cNvSpPr txBox="1"/>
                <p:nvPr/>
              </p:nvSpPr>
              <p:spPr>
                <a:xfrm>
                  <a:off x="8876931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4F165C3C-1C94-0731-A8D1-D023E9FAF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100206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5B72DCA2-A320-BFFC-03A7-ED3D9515ED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365450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B7235A0D-2E9D-7443-E3C3-A17E36FE3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098419"/>
                  <a:ext cx="1325774" cy="387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6D49FD2-A9A8-3A9A-0A96-36025C4D9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365015"/>
                  <a:ext cx="132577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38F020C-A9E5-8A53-CC63-73BDCB7F654D}"/>
                </a:ext>
              </a:extLst>
            </p:cNvPr>
            <p:cNvGrpSpPr/>
            <p:nvPr/>
          </p:nvGrpSpPr>
          <p:grpSpPr>
            <a:xfrm>
              <a:off x="2700455" y="5317313"/>
              <a:ext cx="5035819" cy="898625"/>
              <a:chOff x="2700455" y="5437233"/>
              <a:chExt cx="5035819" cy="898625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DBC5B345-4075-A308-CAD5-07B7426F7F9C}"/>
                  </a:ext>
                </a:extLst>
              </p:cNvPr>
              <p:cNvSpPr/>
              <p:nvPr/>
            </p:nvSpPr>
            <p:spPr>
              <a:xfrm>
                <a:off x="6868232" y="5891757"/>
                <a:ext cx="868042" cy="339781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1D42C40-5441-C1B1-903A-2D647E7B7546}"/>
                  </a:ext>
                </a:extLst>
              </p:cNvPr>
              <p:cNvCxnSpPr>
                <a:cxnSpLocks/>
                <a:stCxn id="91" idx="2"/>
                <a:endCxn id="111" idx="0"/>
              </p:cNvCxnSpPr>
              <p:nvPr/>
            </p:nvCxnSpPr>
            <p:spPr>
              <a:xfrm flipH="1">
                <a:off x="7302253" y="5437233"/>
                <a:ext cx="682" cy="45452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BA4B0A9-FB84-C15C-2281-C025FFDC1723}"/>
                  </a:ext>
                </a:extLst>
              </p:cNvPr>
              <p:cNvCxnSpPr>
                <a:cxnSpLocks/>
                <a:stCxn id="111" idx="1"/>
              </p:cNvCxnSpPr>
              <p:nvPr/>
            </p:nvCxnSpPr>
            <p:spPr>
              <a:xfrm flipH="1">
                <a:off x="6421656" y="6061648"/>
                <a:ext cx="44657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04B33A1-20D0-9953-0325-200282D3AEA2}"/>
                  </a:ext>
                </a:extLst>
              </p:cNvPr>
              <p:cNvSpPr/>
              <p:nvPr/>
            </p:nvSpPr>
            <p:spPr>
              <a:xfrm>
                <a:off x="5017588" y="5895433"/>
                <a:ext cx="1417303" cy="3361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0x400D70A4</a:t>
                </a:r>
              </a:p>
            </p:txBody>
          </p:sp>
          <p:sp>
            <p:nvSpPr>
              <p:cNvPr id="115" name="Left Brace 114">
                <a:extLst>
                  <a:ext uri="{FF2B5EF4-FFF2-40B4-BE49-F238E27FC236}">
                    <a16:creationId xmlns:a16="http://schemas.microsoft.com/office/drawing/2014/main" id="{68DF1DFA-A4C3-802E-2B7C-C935F7FC113E}"/>
                  </a:ext>
                </a:extLst>
              </p:cNvPr>
              <p:cNvSpPr/>
              <p:nvPr/>
            </p:nvSpPr>
            <p:spPr>
              <a:xfrm>
                <a:off x="4844259" y="5859302"/>
                <a:ext cx="121901" cy="417294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7FA3CE3-B7EC-DA60-8CE5-83EEA6B1C0E8}"/>
                  </a:ext>
                </a:extLst>
              </p:cNvPr>
              <p:cNvSpPr txBox="1"/>
              <p:nvPr/>
            </p:nvSpPr>
            <p:spPr>
              <a:xfrm>
                <a:off x="2700455" y="5781860"/>
                <a:ext cx="235716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value of consecutive events</a:t>
                </a:r>
              </a:p>
            </p:txBody>
          </p:sp>
        </p:grp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6C0D102-4C16-0259-C278-C3840566B575}"/>
                </a:ext>
              </a:extLst>
            </p:cNvPr>
            <p:cNvSpPr/>
            <p:nvPr/>
          </p:nvSpPr>
          <p:spPr>
            <a:xfrm>
              <a:off x="3118298" y="3999424"/>
              <a:ext cx="1186305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708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E931-1938-6685-9754-0A61F9A1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560E38-4CDC-D9FE-B069-40447281B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346149"/>
            <a:ext cx="8797925" cy="46848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6D12A-82CB-76CE-F4ED-DE7DF4DE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3D4C5-030A-F249-8F09-2DC1736D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Until – RawHash &amp; UNCALLED</a:t>
            </a:r>
          </a:p>
        </p:txBody>
      </p:sp>
    </p:spTree>
    <p:extLst>
      <p:ext uri="{BB962C8B-B14F-4D97-AF65-F5344CB8AC3E}">
        <p14:creationId xmlns:p14="http://schemas.microsoft.com/office/powerpoint/2010/main" val="2424557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4F77-67CD-F13B-38D0-80F24A51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81CEA4-A563-6ECE-C39A-099624DE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689895"/>
            <a:ext cx="8797925" cy="19973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9868E-E0B0-E46E-3A64-E38FD69E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D122FF-1274-BCAC-54BD-7183D752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Until – RawHash</a:t>
            </a:r>
          </a:p>
        </p:txBody>
      </p:sp>
    </p:spTree>
    <p:extLst>
      <p:ext uri="{BB962C8B-B14F-4D97-AF65-F5344CB8AC3E}">
        <p14:creationId xmlns:p14="http://schemas.microsoft.com/office/powerpoint/2010/main" val="2962092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2F355-87D6-E33D-5672-642A5195E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349DD-0411-DA38-7B3A-2C1717CE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4B2891-97DF-5D78-DCFD-03C53C1D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36FFE0D-3250-6386-5FD5-54D2B353B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755106"/>
            <a:ext cx="7988300" cy="1866900"/>
          </a:xfrm>
        </p:spPr>
      </p:pic>
    </p:spTree>
    <p:extLst>
      <p:ext uri="{BB962C8B-B14F-4D97-AF65-F5344CB8AC3E}">
        <p14:creationId xmlns:p14="http://schemas.microsoft.com/office/powerpoint/2010/main" val="142366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239E-998B-C3D9-8DD5-F7A2C5E94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73E5DB-BC4F-D538-E1EA-79D1D3933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Idea:</a:t>
            </a:r>
            <a:r>
              <a:rPr lang="en-US" dirty="0"/>
              <a:t> Quantizing raw signals with </a:t>
            </a:r>
            <a:r>
              <a:rPr lang="en-US" b="1" dirty="0"/>
              <a:t>non-equal bucket widths </a:t>
            </a:r>
            <a:br>
              <a:rPr lang="en-US" dirty="0"/>
            </a:br>
            <a:r>
              <a:rPr lang="en-US" b="1" dirty="0">
                <a:solidFill>
                  <a:srgbClr val="10813D"/>
                </a:solidFill>
              </a:rPr>
              <a:t>to maximize load balancing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0E8F-AFB6-A337-D0A3-7436DF4F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CC78FB-83B5-25C7-2BC6-8964FA2C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C5A58B-4AFD-2207-AF42-27665092A5B0}"/>
              </a:ext>
            </a:extLst>
          </p:cNvPr>
          <p:cNvGrpSpPr/>
          <p:nvPr/>
        </p:nvGrpSpPr>
        <p:grpSpPr>
          <a:xfrm>
            <a:off x="1861015" y="1540620"/>
            <a:ext cx="5579500" cy="1614326"/>
            <a:chOff x="1861015" y="1540620"/>
            <a:chExt cx="5579500" cy="161432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6FABD54-C512-7EEA-480C-E1D38E67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224" t="3180" r="1080" b="14830"/>
            <a:stretch/>
          </p:blipFill>
          <p:spPr>
            <a:xfrm>
              <a:off x="2216888" y="1825231"/>
              <a:ext cx="4924577" cy="97956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8D644F-CFCE-E273-4DDA-E474C9CB34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6888" y="2788719"/>
              <a:ext cx="4924578" cy="2436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301578-C350-AABC-98DB-CA1AE4AF7233}"/>
                </a:ext>
              </a:extLst>
            </p:cNvPr>
            <p:cNvCxnSpPr>
              <a:cxnSpLocks/>
            </p:cNvCxnSpPr>
            <p:nvPr/>
          </p:nvCxnSpPr>
          <p:spPr>
            <a:xfrm>
              <a:off x="2216888" y="1711159"/>
              <a:ext cx="0" cy="109363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2C513C-ED7B-64F3-C681-15A4B2992761}"/>
                </a:ext>
              </a:extLst>
            </p:cNvPr>
            <p:cNvSpPr txBox="1"/>
            <p:nvPr/>
          </p:nvSpPr>
          <p:spPr>
            <a:xfrm>
              <a:off x="2187354" y="2825638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525F83-0595-B600-7125-F93B940FF15B}"/>
                </a:ext>
              </a:extLst>
            </p:cNvPr>
            <p:cNvSpPr txBox="1"/>
            <p:nvPr/>
          </p:nvSpPr>
          <p:spPr>
            <a:xfrm>
              <a:off x="6842414" y="2847168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7BADFD-B302-B984-818A-ABBE4DEF3837}"/>
                </a:ext>
              </a:extLst>
            </p:cNvPr>
            <p:cNvSpPr txBox="1"/>
            <p:nvPr/>
          </p:nvSpPr>
          <p:spPr>
            <a:xfrm rot="16200000">
              <a:off x="1207741" y="2193894"/>
              <a:ext cx="16143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count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E279B-DFF8-9E20-FCCF-F04F2C746AE5}"/>
              </a:ext>
            </a:extLst>
          </p:cNvPr>
          <p:cNvGrpSpPr/>
          <p:nvPr/>
        </p:nvGrpSpPr>
        <p:grpSpPr>
          <a:xfrm>
            <a:off x="1861015" y="3126410"/>
            <a:ext cx="5575461" cy="2232051"/>
            <a:chOff x="1861015" y="3126410"/>
            <a:chExt cx="5575461" cy="2232051"/>
          </a:xfrm>
        </p:grpSpPr>
        <p:sp>
          <p:nvSpPr>
            <p:cNvPr id="45" name="Striped Right Arrow 44">
              <a:extLst>
                <a:ext uri="{FF2B5EF4-FFF2-40B4-BE49-F238E27FC236}">
                  <a16:creationId xmlns:a16="http://schemas.microsoft.com/office/drawing/2014/main" id="{67CD5DCE-1EF0-415F-AF53-D6882DF2C985}"/>
                </a:ext>
              </a:extLst>
            </p:cNvPr>
            <p:cNvSpPr/>
            <p:nvPr/>
          </p:nvSpPr>
          <p:spPr>
            <a:xfrm rot="5400000">
              <a:off x="4406322" y="3626230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007E1A7-2701-FE90-44CD-8380F0D0F864}"/>
                </a:ext>
              </a:extLst>
            </p:cNvPr>
            <p:cNvSpPr txBox="1"/>
            <p:nvPr/>
          </p:nvSpPr>
          <p:spPr>
            <a:xfrm>
              <a:off x="3149270" y="3126410"/>
              <a:ext cx="305981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Goal: Ideal Load Balance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5538F1-15DB-5118-7FB8-E31860186840}"/>
                </a:ext>
              </a:extLst>
            </p:cNvPr>
            <p:cNvGrpSpPr/>
            <p:nvPr/>
          </p:nvGrpSpPr>
          <p:grpSpPr>
            <a:xfrm>
              <a:off x="1861015" y="3722605"/>
              <a:ext cx="5575461" cy="1635856"/>
              <a:chOff x="1861015" y="3722605"/>
              <a:chExt cx="5575461" cy="1635856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D6219001-25FB-FB86-947E-087670953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306" t="2841" b="14300"/>
              <a:stretch/>
            </p:blipFill>
            <p:spPr>
              <a:xfrm>
                <a:off x="2212849" y="4024553"/>
                <a:ext cx="4928616" cy="980416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016F6B-04FB-23B2-251E-0FC15C0E6B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2849" y="4992235"/>
                <a:ext cx="4924578" cy="2436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2481ADA-23B2-69F6-B1D5-F087043A7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2849" y="3914675"/>
                <a:ext cx="0" cy="10936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7F3587D-D3C7-AF90-AFF0-DFD70216FA99}"/>
                  </a:ext>
                </a:extLst>
              </p:cNvPr>
              <p:cNvSpPr txBox="1"/>
              <p:nvPr/>
            </p:nvSpPr>
            <p:spPr>
              <a:xfrm>
                <a:off x="2187354" y="502915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AF92EBA-75ED-BD11-1113-DA09BD73903E}"/>
                  </a:ext>
                </a:extLst>
              </p:cNvPr>
              <p:cNvSpPr txBox="1"/>
              <p:nvPr/>
            </p:nvSpPr>
            <p:spPr>
              <a:xfrm>
                <a:off x="6838375" y="505068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3.00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DAA9017-1D06-B6EA-8560-254FB58500F3}"/>
                  </a:ext>
                </a:extLst>
              </p:cNvPr>
              <p:cNvSpPr txBox="1"/>
              <p:nvPr/>
            </p:nvSpPr>
            <p:spPr>
              <a:xfrm rot="16200000">
                <a:off x="1207741" y="4375879"/>
                <a:ext cx="16143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count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47B0C5-C666-236E-DA8E-C60718BB7123}"/>
              </a:ext>
            </a:extLst>
          </p:cNvPr>
          <p:cNvGrpSpPr/>
          <p:nvPr/>
        </p:nvGrpSpPr>
        <p:grpSpPr>
          <a:xfrm>
            <a:off x="785686" y="5744058"/>
            <a:ext cx="7572629" cy="615553"/>
            <a:chOff x="2097011" y="5557788"/>
            <a:chExt cx="7572629" cy="61555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3CF2FE1-3D24-25E9-B4C3-64E952A6A8C7}"/>
                </a:ext>
              </a:extLst>
            </p:cNvPr>
            <p:cNvSpPr/>
            <p:nvPr/>
          </p:nvSpPr>
          <p:spPr>
            <a:xfrm>
              <a:off x="2799352" y="5557788"/>
              <a:ext cx="687028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 quantization reduces collisions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caused due to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skewed raw signal distributions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5DD50F-9B02-9388-0D84-9EDF648CE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600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✓</a:t>
              </a:r>
              <a:endParaRPr kumimoji="0" lang="en-US" sz="7200" b="1" i="0" u="none" strike="noStrike" kern="1200" cap="none" spc="0" normalizeH="0" baseline="-600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Quire Sans" panose="020B05020404000200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2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F542-D04D-E09A-D11E-55E4029F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4AF662-2D50-D56D-8083-27B01CC63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87" y="2184400"/>
            <a:ext cx="2844800" cy="2489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7A6F3-9414-5FCE-3635-03CFD8FA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3E64C-074C-5FC2-B668-A8D528D6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 – RawHash</a:t>
            </a:r>
          </a:p>
        </p:txBody>
      </p:sp>
    </p:spTree>
    <p:extLst>
      <p:ext uri="{BB962C8B-B14F-4D97-AF65-F5344CB8AC3E}">
        <p14:creationId xmlns:p14="http://schemas.microsoft.com/office/powerpoint/2010/main" val="3079238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FEF87-47D3-7BBF-B56E-0618F362D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C15C47-7C59-2F8C-D890-3220E4861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Basecalled</a:t>
            </a:r>
            <a:r>
              <a:rPr lang="en-US" b="1" dirty="0"/>
              <a:t> real-time analysis</a:t>
            </a:r>
          </a:p>
          <a:p>
            <a:pPr lvl="1"/>
            <a:r>
              <a:rPr lang="en-US" dirty="0" err="1"/>
              <a:t>ReadFish</a:t>
            </a:r>
            <a:r>
              <a:rPr lang="en-US" dirty="0"/>
              <a:t>, </a:t>
            </a:r>
            <a:r>
              <a:rPr lang="en-US" dirty="0" err="1"/>
              <a:t>ReadBouncer</a:t>
            </a:r>
            <a:r>
              <a:rPr lang="en-US" dirty="0"/>
              <a:t>, RUBRIC: </a:t>
            </a:r>
            <a:r>
              <a:rPr lang="en-US" dirty="0" err="1"/>
              <a:t>Basecalled</a:t>
            </a:r>
            <a:r>
              <a:rPr lang="en-US" dirty="0"/>
              <a:t> read mapping</a:t>
            </a:r>
          </a:p>
          <a:p>
            <a:pPr lvl="1"/>
            <a:r>
              <a:rPr lang="en-US" dirty="0"/>
              <a:t>SPUMONI, SPUMONI 2: </a:t>
            </a:r>
            <a:r>
              <a:rPr lang="en-US" dirty="0" err="1"/>
              <a:t>Basecalled</a:t>
            </a:r>
            <a:r>
              <a:rPr lang="en-US" dirty="0"/>
              <a:t> binary classification using r-index</a:t>
            </a:r>
          </a:p>
          <a:p>
            <a:pPr lvl="1"/>
            <a:r>
              <a:rPr lang="en-US" dirty="0"/>
              <a:t>Coriolis: </a:t>
            </a:r>
            <a:r>
              <a:rPr lang="en-US" dirty="0" err="1"/>
              <a:t>Basecalled</a:t>
            </a:r>
            <a:r>
              <a:rPr lang="en-US" dirty="0"/>
              <a:t> metagenomics classification</a:t>
            </a:r>
          </a:p>
          <a:p>
            <a:pPr lvl="1"/>
            <a:r>
              <a:rPr lang="en-US" dirty="0" err="1"/>
              <a:t>baseLess</a:t>
            </a:r>
            <a:r>
              <a:rPr lang="en-US" dirty="0"/>
              <a:t>: k-</a:t>
            </a:r>
            <a:r>
              <a:rPr lang="en-US" dirty="0" err="1"/>
              <a:t>mer</a:t>
            </a:r>
            <a:r>
              <a:rPr lang="en-US" dirty="0"/>
              <a:t> calling for classification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Raw signal analysis without basecalling</a:t>
            </a:r>
          </a:p>
          <a:p>
            <a:pPr lvl="1"/>
            <a:r>
              <a:rPr lang="en-US" dirty="0" err="1"/>
              <a:t>SquiggleNet</a:t>
            </a:r>
            <a:r>
              <a:rPr lang="en-US" dirty="0"/>
              <a:t>, </a:t>
            </a:r>
            <a:r>
              <a:rPr lang="en-US" dirty="0" err="1"/>
              <a:t>DeepSelectNet</a:t>
            </a:r>
            <a:r>
              <a:rPr lang="en-US" dirty="0"/>
              <a:t>, </a:t>
            </a:r>
            <a:r>
              <a:rPr lang="en-US" dirty="0" err="1"/>
              <a:t>RawMap</a:t>
            </a:r>
            <a:r>
              <a:rPr lang="en-US" dirty="0"/>
              <a:t>: Target/non-target classification </a:t>
            </a:r>
          </a:p>
          <a:p>
            <a:pPr lvl="1"/>
            <a:r>
              <a:rPr lang="en-US" dirty="0" err="1"/>
              <a:t>Sigmoni</a:t>
            </a:r>
            <a:r>
              <a:rPr lang="en-US" dirty="0"/>
              <a:t>: Target/non-target classification using r-index</a:t>
            </a:r>
          </a:p>
          <a:p>
            <a:pPr lvl="1"/>
            <a:r>
              <a:rPr lang="en-US" dirty="0"/>
              <a:t>UNCALLED, </a:t>
            </a:r>
            <a:r>
              <a:rPr lang="en-US" dirty="0" err="1"/>
              <a:t>Sigmap</a:t>
            </a:r>
            <a:r>
              <a:rPr lang="en-US" dirty="0"/>
              <a:t>, RawHash: Read mapping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ACA65-36BB-2B46-85D0-CE2D1FA4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F83FE3-2426-7430-1255-D8194BD7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Works</a:t>
            </a:r>
          </a:p>
        </p:txBody>
      </p:sp>
    </p:spTree>
    <p:extLst>
      <p:ext uri="{BB962C8B-B14F-4D97-AF65-F5344CB8AC3E}">
        <p14:creationId xmlns:p14="http://schemas.microsoft.com/office/powerpoint/2010/main" val="323519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159FF-E330-EE49-4D09-23646D65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DD6875-BF18-95B3-33FB-81388C5C5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2" y="2329779"/>
            <a:ext cx="6841949" cy="219844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71DD0-9494-A7AE-4573-CCD6187F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3114F7-0717-5C2D-9E34-CC2D397C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</p:spTree>
    <p:extLst>
      <p:ext uri="{BB962C8B-B14F-4D97-AF65-F5344CB8AC3E}">
        <p14:creationId xmlns:p14="http://schemas.microsoft.com/office/powerpoint/2010/main" val="2691605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71CA-0A76-72A8-46A2-9705B955F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FDA5B3-39D6-2E26-BE40-CB4321C63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RawHash Chaining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RawHash2 Chaining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79FCFD-06A8-A248-A09B-22C6C598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3FC6C5-2B44-23B8-0439-BB77513E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Scores – RawHash vs RawHash2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E1505-538E-F7B7-3B74-4F1CC7E42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95" y="1246414"/>
            <a:ext cx="4187009" cy="593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7CED5-F001-096A-A3BE-1D3250EF7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95" y="2012482"/>
            <a:ext cx="4187010" cy="41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4A48B-604F-0FBD-3337-68EB67E87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8" y="3429000"/>
            <a:ext cx="4676502" cy="593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5557B-97BD-ED6E-4C08-AEBD3B931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61" y="4236064"/>
            <a:ext cx="3977277" cy="440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CC200-2DA8-8301-7201-06A8589FD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00" y="4890009"/>
            <a:ext cx="4944600" cy="103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F123B-71F0-05C3-5C90-0040AB465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BF60CD-44F7-A003-0BA7-97B48DC1B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"/>
          <a:stretch/>
        </p:blipFill>
        <p:spPr>
          <a:xfrm>
            <a:off x="173037" y="2049602"/>
            <a:ext cx="8797925" cy="275879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818E6-A1C5-94BA-6A2B-30881DD7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2B766-D2CC-7122-766E-9C656801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3072595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B98BB-BF3F-E998-E2F2-C1C52C07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B3AE2E-AAC7-1C22-70E2-14B4C7C1E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194569"/>
            <a:ext cx="8797925" cy="298797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5C1D5-809B-39B6-6A98-D7FEE5B3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10AADF-F283-A2EE-3D22-F3C01E1B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</a:t>
            </a:r>
          </a:p>
        </p:txBody>
      </p:sp>
    </p:spTree>
    <p:extLst>
      <p:ext uri="{BB962C8B-B14F-4D97-AF65-F5344CB8AC3E}">
        <p14:creationId xmlns:p14="http://schemas.microsoft.com/office/powerpoint/2010/main" val="4252731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CB341-CFDB-69E9-3BCF-545E276CF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C33039-ECAB-5EFB-5E40-7B91A2B22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675" y="1332706"/>
            <a:ext cx="8788400" cy="47117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8BE8E-11D2-7DAD-9B32-D36BFC09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0A62C4-38B3-F774-AD14-65AD8A40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Accuracy – Radar</a:t>
            </a:r>
          </a:p>
        </p:txBody>
      </p:sp>
    </p:spTree>
    <p:extLst>
      <p:ext uri="{BB962C8B-B14F-4D97-AF65-F5344CB8AC3E}">
        <p14:creationId xmlns:p14="http://schemas.microsoft.com/office/powerpoint/2010/main" val="4055305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36DF3-9745-B05E-C978-C88378D3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088C1-E1CF-9E6D-4582-526D7FA2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8C3E77-6BC6-5F57-A6EC-16BA170A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Accuracy – All Metrics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68CA40-E8A6-6673-FBCE-256C68AEF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91" y="866775"/>
            <a:ext cx="6485968" cy="5643563"/>
          </a:xfrm>
        </p:spPr>
      </p:pic>
    </p:spTree>
    <p:extLst>
      <p:ext uri="{BB962C8B-B14F-4D97-AF65-F5344CB8AC3E}">
        <p14:creationId xmlns:p14="http://schemas.microsoft.com/office/powerpoint/2010/main" val="4272461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BDD6E-64A6-9153-7E73-11695CB3F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643C52-E918-D2CA-67D8-0FE0B9CB7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1410522"/>
            <a:ext cx="8797925" cy="455606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D6584-0EB5-EF58-0BF4-492BC2FD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3B556-EC30-C624-E7BA-267B3BDA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Benefits – Radar</a:t>
            </a:r>
          </a:p>
        </p:txBody>
      </p:sp>
    </p:spTree>
    <p:extLst>
      <p:ext uri="{BB962C8B-B14F-4D97-AF65-F5344CB8AC3E}">
        <p14:creationId xmlns:p14="http://schemas.microsoft.com/office/powerpoint/2010/main" val="3621278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C3689-2F70-7059-BB49-8AD3B2772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137EE1-E981-A2FA-7423-A56C519D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038512"/>
            <a:ext cx="8797925" cy="33000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AC291-900A-3BD1-3760-6E5FDB87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833A8-0FBF-A344-6BB2-60F7307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Sequenced Length</a:t>
            </a:r>
          </a:p>
        </p:txBody>
      </p:sp>
    </p:spTree>
    <p:extLst>
      <p:ext uri="{BB962C8B-B14F-4D97-AF65-F5344CB8AC3E}">
        <p14:creationId xmlns:p14="http://schemas.microsoft.com/office/powerpoint/2010/main" val="173915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D0E4D-F679-3EB3-9FC0-698F407D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8A0BC6-7A5F-9CF2-B718-261614397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473C4"/>
                </a:solidFill>
              </a:rPr>
              <a:t>Weighted mapping decisions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rgbClr val="4473C4"/>
                </a:solidFill>
              </a:rPr>
              <a:t>Sampling strategies</a:t>
            </a:r>
            <a:r>
              <a:rPr lang="en-US" b="1" dirty="0"/>
              <a:t> </a:t>
            </a:r>
            <a:r>
              <a:rPr lang="en-US" dirty="0"/>
              <a:t>for reduced storage and computation overheads</a:t>
            </a:r>
          </a:p>
          <a:p>
            <a:pPr lvl="1"/>
            <a:r>
              <a:rPr lang="en-US" dirty="0"/>
              <a:t>Frequency filter and minimizer sketching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solidFill>
                  <a:srgbClr val="4473C4"/>
                </a:solidFill>
              </a:rPr>
              <a:t>Improved chaining algorithm</a:t>
            </a:r>
          </a:p>
          <a:p>
            <a:pPr lvl="1"/>
            <a:r>
              <a:rPr lang="en-US" dirty="0"/>
              <a:t>More sensitive scoring functions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5936C-5713-8241-48AE-D8E33B36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BCC243-5BA5-997B-F004-987B53EF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Key Improvements in RawHash2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92B76D-3C3B-C965-5EF5-15404C1FCADB}"/>
              </a:ext>
            </a:extLst>
          </p:cNvPr>
          <p:cNvGrpSpPr/>
          <p:nvPr/>
        </p:nvGrpSpPr>
        <p:grpSpPr>
          <a:xfrm>
            <a:off x="427245" y="1338929"/>
            <a:ext cx="8239383" cy="715494"/>
            <a:chOff x="427245" y="1338929"/>
            <a:chExt cx="8239383" cy="71549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205774-B6AC-4E15-B855-0CD5AB2E6DC7}"/>
                </a:ext>
              </a:extLst>
            </p:cNvPr>
            <p:cNvGrpSpPr/>
            <p:nvPr/>
          </p:nvGrpSpPr>
          <p:grpSpPr>
            <a:xfrm>
              <a:off x="1498476" y="1338929"/>
              <a:ext cx="7168152" cy="715494"/>
              <a:chOff x="707063" y="1536439"/>
              <a:chExt cx="7168152" cy="715494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BCFA4BA1-29DC-553E-3DCA-782C80F33228}"/>
                  </a:ext>
                </a:extLst>
              </p:cNvPr>
              <p:cNvSpPr/>
              <p:nvPr/>
            </p:nvSpPr>
            <p:spPr>
              <a:xfrm>
                <a:off x="707063" y="1536439"/>
                <a:ext cx="7168152" cy="688256"/>
              </a:xfrm>
              <a:prstGeom prst="roundRect">
                <a:avLst/>
              </a:prstGeom>
              <a:solidFill>
                <a:srgbClr val="E5EFFF"/>
              </a:solidFill>
              <a:ln w="190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BD1EDA2-78DC-EE7C-E515-8B028314F844}"/>
                  </a:ext>
                </a:extLst>
              </p:cNvPr>
              <p:cNvGrpSpPr/>
              <p:nvPr/>
            </p:nvGrpSpPr>
            <p:grpSpPr>
              <a:xfrm>
                <a:off x="915162" y="1536439"/>
                <a:ext cx="6751954" cy="715494"/>
                <a:chOff x="953401" y="1536439"/>
                <a:chExt cx="6751954" cy="715494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84922FB-C6D4-4C02-A001-ECBFBA47BEA5}"/>
                    </a:ext>
                  </a:extLst>
                </p:cNvPr>
                <p:cNvSpPr txBox="1"/>
                <p:nvPr/>
              </p:nvSpPr>
              <p:spPr>
                <a:xfrm>
                  <a:off x="953401" y="1536439"/>
                  <a:ext cx="1171435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Chaining</a:t>
                  </a:r>
                  <a:b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Score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6F3B72B-1FFC-BD80-D96E-330A4E2DB114}"/>
                    </a:ext>
                  </a:extLst>
                </p:cNvPr>
                <p:cNvSpPr txBox="1"/>
                <p:nvPr/>
              </p:nvSpPr>
              <p:spPr>
                <a:xfrm>
                  <a:off x="2840694" y="1536439"/>
                  <a:ext cx="1171435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Mapping</a:t>
                  </a:r>
                  <a:b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Quality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338037B-CC02-7AD1-B74C-443A381A6A12}"/>
                    </a:ext>
                  </a:extLst>
                </p:cNvPr>
                <p:cNvSpPr txBox="1"/>
                <p:nvPr/>
              </p:nvSpPr>
              <p:spPr>
                <a:xfrm>
                  <a:off x="4727987" y="1563677"/>
                  <a:ext cx="1833764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Number of</a:t>
                  </a:r>
                  <a:b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 Matches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6D0EDBB-730D-794D-2777-0E1C2D0DAB3D}"/>
                    </a:ext>
                  </a:extLst>
                </p:cNvPr>
                <p:cNvSpPr txBox="1"/>
                <p:nvPr/>
              </p:nvSpPr>
              <p:spPr>
                <a:xfrm>
                  <a:off x="7277609" y="1743572"/>
                  <a:ext cx="427746" cy="380480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748822-87E5-687D-0336-383BC595908D}"/>
                </a:ext>
              </a:extLst>
            </p:cNvPr>
            <p:cNvSpPr txBox="1"/>
            <p:nvPr/>
          </p:nvSpPr>
          <p:spPr>
            <a:xfrm>
              <a:off x="427245" y="1352548"/>
              <a:ext cx="1026690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Feature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List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52275D3-671F-9FA3-F7E1-C238795B08E3}"/>
              </a:ext>
            </a:extLst>
          </p:cNvPr>
          <p:cNvGrpSpPr/>
          <p:nvPr/>
        </p:nvGrpSpPr>
        <p:grpSpPr>
          <a:xfrm>
            <a:off x="2292293" y="2027185"/>
            <a:ext cx="5909457" cy="1401815"/>
            <a:chOff x="2292293" y="2027185"/>
            <a:chExt cx="5909457" cy="14018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0250EC-F10F-2EAC-A8F9-671792564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8232" y="2880360"/>
              <a:ext cx="548640" cy="5486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+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824AF89-CAFA-671B-DA34-2C9EA394A0F2}"/>
                </a:ext>
              </a:extLst>
            </p:cNvPr>
            <p:cNvGrpSpPr/>
            <p:nvPr/>
          </p:nvGrpSpPr>
          <p:grpSpPr>
            <a:xfrm>
              <a:off x="2292293" y="2027185"/>
              <a:ext cx="5909457" cy="853175"/>
              <a:chOff x="2292293" y="2027185"/>
              <a:chExt cx="5909457" cy="853175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BE9A708-08BE-0BFC-B1C4-6FFC55C1AF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92293" y="2027185"/>
                <a:ext cx="2790259" cy="8531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5601E60-458E-87A9-022B-B5A9341BDD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79586" y="2027185"/>
                <a:ext cx="924809" cy="8432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C4A5EF0-80C3-302C-B30F-28AF690B70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2552" y="2027185"/>
                <a:ext cx="1178548" cy="8531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F5AE8F1-6A54-F996-E308-D371218490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2552" y="2027185"/>
                <a:ext cx="3119198" cy="8531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4BD5089-5339-2B83-FC03-6CD628C1377B}"/>
                  </a:ext>
                </a:extLst>
              </p:cNvPr>
              <p:cNvSpPr txBox="1"/>
              <p:nvPr/>
            </p:nvSpPr>
            <p:spPr>
              <a:xfrm>
                <a:off x="3365470" y="2417172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kumimoji="0" lang="en-US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ECCF517-AD98-07C3-64EB-0CC0D0F8B18F}"/>
                  </a:ext>
                </a:extLst>
              </p:cNvPr>
              <p:cNvSpPr txBox="1"/>
              <p:nvPr/>
            </p:nvSpPr>
            <p:spPr>
              <a:xfrm>
                <a:off x="4179585" y="2238364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kumimoji="0" lang="en-US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27941F-A880-840A-DE18-1CBEE1EF442B}"/>
                  </a:ext>
                </a:extLst>
              </p:cNvPr>
              <p:cNvSpPr txBox="1"/>
              <p:nvPr/>
            </p:nvSpPr>
            <p:spPr>
              <a:xfrm>
                <a:off x="5252763" y="2139832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kumimoji="0" lang="en-US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2B5BAC5-5CB4-A031-B779-5F7D8DC5D2D2}"/>
                  </a:ext>
                </a:extLst>
              </p:cNvPr>
              <p:cNvSpPr txBox="1"/>
              <p:nvPr/>
            </p:nvSpPr>
            <p:spPr>
              <a:xfrm>
                <a:off x="6084077" y="2163707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kumimoji="0" lang="en-US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2F952E-C614-C2D6-C0FE-6915BE71BC29}"/>
              </a:ext>
            </a:extLst>
          </p:cNvPr>
          <p:cNvGrpSpPr/>
          <p:nvPr/>
        </p:nvGrpSpPr>
        <p:grpSpPr>
          <a:xfrm>
            <a:off x="5356872" y="2880360"/>
            <a:ext cx="2816194" cy="548640"/>
            <a:chOff x="5356872" y="2880360"/>
            <a:chExt cx="2816194" cy="54864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72CC12D-41AC-94BB-3A8C-72F1A6C95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6091" y="2880360"/>
              <a:ext cx="548640" cy="5486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-4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Quire Sans" panose="020B0502040400020003" pitchFamily="34" charset="0"/>
                </a:rPr>
                <a:t>&gt;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4CAD314-3F01-1D92-A960-1FF5CBBCBD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6872" y="3154680"/>
              <a:ext cx="6392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AA3E186-0B83-9AA6-C5E7-9C1D2A94FE82}"/>
                </a:ext>
              </a:extLst>
            </p:cNvPr>
            <p:cNvCxnSpPr>
              <a:cxnSpLocks/>
              <a:endCxn id="59" idx="6"/>
            </p:cNvCxnSpPr>
            <p:nvPr/>
          </p:nvCxnSpPr>
          <p:spPr>
            <a:xfrm flipH="1">
              <a:off x="6544731" y="3154680"/>
              <a:ext cx="81378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4A9E1E-77EB-F998-C880-DA2EF105BE15}"/>
                </a:ext>
              </a:extLst>
            </p:cNvPr>
            <p:cNvSpPr txBox="1"/>
            <p:nvPr/>
          </p:nvSpPr>
          <p:spPr>
            <a:xfrm>
              <a:off x="7350716" y="2965177"/>
              <a:ext cx="822350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84AF3E6-F28D-6DE1-4193-11A81F0589BA}"/>
              </a:ext>
            </a:extLst>
          </p:cNvPr>
          <p:cNvGrpSpPr/>
          <p:nvPr/>
        </p:nvGrpSpPr>
        <p:grpSpPr>
          <a:xfrm>
            <a:off x="6084077" y="5010263"/>
            <a:ext cx="3097319" cy="889344"/>
            <a:chOff x="6084077" y="4830816"/>
            <a:chExt cx="3097319" cy="88934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05672095-1BFB-3121-08CD-B77F2F72A4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4077" y="4830816"/>
              <a:ext cx="911455" cy="41397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37D4BA-88B0-FC8A-C846-03ED9190CFB5}"/>
                </a:ext>
              </a:extLst>
            </p:cNvPr>
            <p:cNvSpPr txBox="1"/>
            <p:nvPr/>
          </p:nvSpPr>
          <p:spPr>
            <a:xfrm rot="1503787">
              <a:off x="6108593" y="4993126"/>
              <a:ext cx="722606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False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3590980-77CE-22D8-19EF-FCC42DE05993}"/>
                </a:ext>
              </a:extLst>
            </p:cNvPr>
            <p:cNvSpPr txBox="1"/>
            <p:nvPr/>
          </p:nvSpPr>
          <p:spPr>
            <a:xfrm>
              <a:off x="6951622" y="5031904"/>
              <a:ext cx="2229774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576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5F234EF-B6EC-9188-07B9-87FE1BE36D5F}"/>
              </a:ext>
            </a:extLst>
          </p:cNvPr>
          <p:cNvGrpSpPr/>
          <p:nvPr/>
        </p:nvGrpSpPr>
        <p:grpSpPr>
          <a:xfrm>
            <a:off x="6084077" y="4332119"/>
            <a:ext cx="3108898" cy="688256"/>
            <a:chOff x="6084077" y="4152672"/>
            <a:chExt cx="3108898" cy="688256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858B708C-827D-25BF-8805-F80ACC0C5C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077" y="4465805"/>
              <a:ext cx="914399" cy="36501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14587BE-0073-4C38-2CB5-56A72641BD4A}"/>
                </a:ext>
              </a:extLst>
            </p:cNvPr>
            <p:cNvSpPr txBox="1"/>
            <p:nvPr/>
          </p:nvSpPr>
          <p:spPr>
            <a:xfrm rot="20280000">
              <a:off x="6166456" y="4354755"/>
              <a:ext cx="606880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True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5F0D5CA-58B6-FDB4-8350-E63C5317F64D}"/>
                </a:ext>
              </a:extLst>
            </p:cNvPr>
            <p:cNvSpPr txBox="1"/>
            <p:nvPr/>
          </p:nvSpPr>
          <p:spPr>
            <a:xfrm>
              <a:off x="6963201" y="4152672"/>
              <a:ext cx="2229774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576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not Use 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102BD80-0445-8417-4E6C-4A5209379E47}"/>
              </a:ext>
            </a:extLst>
          </p:cNvPr>
          <p:cNvGrpSpPr/>
          <p:nvPr/>
        </p:nvGrpSpPr>
        <p:grpSpPr>
          <a:xfrm>
            <a:off x="427245" y="4348702"/>
            <a:ext cx="5656832" cy="1005689"/>
            <a:chOff x="427245" y="4244373"/>
            <a:chExt cx="5656832" cy="1005689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E76C740-57A0-BD00-246E-87EDD83F3425}"/>
                </a:ext>
              </a:extLst>
            </p:cNvPr>
            <p:cNvSpPr txBox="1"/>
            <p:nvPr/>
          </p:nvSpPr>
          <p:spPr>
            <a:xfrm>
              <a:off x="427245" y="4561806"/>
              <a:ext cx="1448127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576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F8FEE24A-3A34-908C-6F44-EE614B430002}"/>
                </a:ext>
              </a:extLst>
            </p:cNvPr>
            <p:cNvSpPr/>
            <p:nvPr/>
          </p:nvSpPr>
          <p:spPr>
            <a:xfrm>
              <a:off x="2292292" y="4589343"/>
              <a:ext cx="3791785" cy="633182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matching regions &gt;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Threshold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BAFC214-93FA-3877-4EF6-FE875180D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5372" y="4905934"/>
              <a:ext cx="4169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B0F257E-ABFC-433E-5BCD-B69921FB888F}"/>
                </a:ext>
              </a:extLst>
            </p:cNvPr>
            <p:cNvSpPr txBox="1"/>
            <p:nvPr/>
          </p:nvSpPr>
          <p:spPr>
            <a:xfrm>
              <a:off x="3125316" y="4244373"/>
              <a:ext cx="2125737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Frequency Filter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9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4607-1A2E-7E86-D8E7-5D1BE189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606F79-9714-E734-A8FC-166937CBF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76" y="866775"/>
            <a:ext cx="6036999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2B15B-B5D8-EAA0-5FA1-D030D633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C0ADD-BBDC-7414-87E3-17342B5E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Resources #1</a:t>
            </a:r>
          </a:p>
        </p:txBody>
      </p:sp>
    </p:spTree>
    <p:extLst>
      <p:ext uri="{BB962C8B-B14F-4D97-AF65-F5344CB8AC3E}">
        <p14:creationId xmlns:p14="http://schemas.microsoft.com/office/powerpoint/2010/main" val="1332578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0F5-3123-A8E8-42B7-2874A2B8E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E66EF-D960-1D80-2AD0-D59D74F5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06E4F3-FB1B-FB02-51A1-5BF6B2B4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Resources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C31597-2046-5B66-5464-AD01B7D0F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12" y="866775"/>
            <a:ext cx="6321327" cy="5643563"/>
          </a:xfrm>
        </p:spPr>
      </p:pic>
    </p:spTree>
    <p:extLst>
      <p:ext uri="{BB962C8B-B14F-4D97-AF65-F5344CB8AC3E}">
        <p14:creationId xmlns:p14="http://schemas.microsoft.com/office/powerpoint/2010/main" val="1061575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DDCE7-0DDC-F02E-7C6F-A832A897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491C0C-7195-DE8B-044A-CCBCBBF6A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2423537"/>
            <a:ext cx="8797925" cy="25300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E2FEA-A24D-467A-B6C2-AA2DB247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31E6A3-9ACE-F840-774D-B2D02E32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Time Spent per Read</a:t>
            </a:r>
          </a:p>
        </p:txBody>
      </p:sp>
    </p:spTree>
    <p:extLst>
      <p:ext uri="{BB962C8B-B14F-4D97-AF65-F5344CB8AC3E}">
        <p14:creationId xmlns:p14="http://schemas.microsoft.com/office/powerpoint/2010/main" val="1213079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546A-824C-F264-2635-0EAA447E2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9F9175-51D3-513F-F37B-E6C9D492A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75" y="1822867"/>
            <a:ext cx="4019450" cy="321226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E8C82-0137-CDDC-2D31-AA3EAB5C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1AB6CF-8EF9-E5F9-4C69-095D86D4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FAST5 vs. POD5. vs S/BLOW5</a:t>
            </a:r>
          </a:p>
        </p:txBody>
      </p:sp>
    </p:spTree>
    <p:extLst>
      <p:ext uri="{BB962C8B-B14F-4D97-AF65-F5344CB8AC3E}">
        <p14:creationId xmlns:p14="http://schemas.microsoft.com/office/powerpoint/2010/main" val="29587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7CF55-56E9-3001-7292-E190CD87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5B160D-B094-45AC-9C39-2EAE37829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79" y="866775"/>
            <a:ext cx="4954592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2CC86-806D-3427-BF1C-F8CC3BBF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60CA68-AD32-FDA5-722E-FB0A5831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Cell Types R9 vs R10.4</a:t>
            </a:r>
          </a:p>
        </p:txBody>
      </p:sp>
    </p:spTree>
    <p:extLst>
      <p:ext uri="{BB962C8B-B14F-4D97-AF65-F5344CB8AC3E}">
        <p14:creationId xmlns:p14="http://schemas.microsoft.com/office/powerpoint/2010/main" val="412964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590D9-5B39-FE67-6772-3A020B475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BAD24-98D4-A6A9-A2D8-CEFA2262B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13" y="1739856"/>
            <a:ext cx="5531947" cy="33782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1D413-0F21-68D2-4A08-9D4983D2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3FB193-84F3-AD05-19F1-E5DCA6B5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of Filtered Seed Hits</a:t>
            </a:r>
          </a:p>
        </p:txBody>
      </p:sp>
    </p:spTree>
    <p:extLst>
      <p:ext uri="{BB962C8B-B14F-4D97-AF65-F5344CB8AC3E}">
        <p14:creationId xmlns:p14="http://schemas.microsoft.com/office/powerpoint/2010/main" val="225017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D6B64-4B62-42D3-C684-4EEB3B57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B5208-63DB-C720-CC31-50019465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812A39-EF81-24CF-D046-DD50071C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301DD3D-DF23-23E0-481D-38685F151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8" y="2325259"/>
            <a:ext cx="8797925" cy="2726594"/>
          </a:xfrm>
        </p:spPr>
      </p:pic>
    </p:spTree>
    <p:extLst>
      <p:ext uri="{BB962C8B-B14F-4D97-AF65-F5344CB8AC3E}">
        <p14:creationId xmlns:p14="http://schemas.microsoft.com/office/powerpoint/2010/main" val="1721066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A2341-6496-7D33-5D9C-DA7DBB5B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A5D6E1-D808-E01D-D339-D59D55581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66" y="1483342"/>
            <a:ext cx="2561468" cy="389131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EC374-2221-2F34-0292-DE60F201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8499D4-1384-38D5-6B94-C89B806B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</a:t>
            </a:r>
          </a:p>
        </p:txBody>
      </p:sp>
    </p:spTree>
    <p:extLst>
      <p:ext uri="{BB962C8B-B14F-4D97-AF65-F5344CB8AC3E}">
        <p14:creationId xmlns:p14="http://schemas.microsoft.com/office/powerpoint/2010/main" val="323637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D10C-9AE4-42EB-15D0-827501A2D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5F82D-3D06-DC89-CA6D-B129DCC1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Mapping with RawHash2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C57F713-E2D8-E6AD-C4C7-7C5DE8975075}"/>
              </a:ext>
            </a:extLst>
          </p:cNvPr>
          <p:cNvGrpSpPr/>
          <p:nvPr/>
        </p:nvGrpSpPr>
        <p:grpSpPr>
          <a:xfrm>
            <a:off x="3063834" y="2425229"/>
            <a:ext cx="2691410" cy="2297008"/>
            <a:chOff x="2769258" y="2425229"/>
            <a:chExt cx="2691410" cy="22970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21C99E-6764-7A1D-5E63-BF26C21733A2}"/>
                </a:ext>
              </a:extLst>
            </p:cNvPr>
            <p:cNvGrpSpPr/>
            <p:nvPr/>
          </p:nvGrpSpPr>
          <p:grpSpPr>
            <a:xfrm>
              <a:off x="2769258" y="3325819"/>
              <a:ext cx="1067750" cy="699780"/>
              <a:chOff x="2127596" y="3271137"/>
              <a:chExt cx="1067750" cy="69978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7C09B78-3EE7-274B-0048-293F7971E8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7596" y="3271137"/>
                <a:ext cx="1067750" cy="6997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8360361-5130-5D2D-64C0-AD429A40DB95}"/>
                  </a:ext>
                </a:extLst>
              </p:cNvPr>
              <p:cNvSpPr/>
              <p:nvPr/>
            </p:nvSpPr>
            <p:spPr>
              <a:xfrm rot="19566683">
                <a:off x="2187260" y="3346968"/>
                <a:ext cx="70909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</a:p>
            </p:txBody>
          </p:sp>
        </p:grpSp>
        <p:pic>
          <p:nvPicPr>
            <p:cNvPr id="50" name="Graphic 49" descr="Database with solid fill">
              <a:extLst>
                <a:ext uri="{FF2B5EF4-FFF2-40B4-BE49-F238E27FC236}">
                  <a16:creationId xmlns:a16="http://schemas.microsoft.com/office/drawing/2014/main" id="{15F0CD22-84D0-B2C7-92AC-942D4324B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57763" y="2947572"/>
              <a:ext cx="914400" cy="91440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BECE206-7CB9-B6F1-CEDA-687F2FB20AB1}"/>
                </a:ext>
              </a:extLst>
            </p:cNvPr>
            <p:cNvSpPr/>
            <p:nvPr/>
          </p:nvSpPr>
          <p:spPr>
            <a:xfrm>
              <a:off x="3455023" y="2425229"/>
              <a:ext cx="131988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(Index)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66977D-E26D-E16B-1F97-654CECE0DD59}"/>
                </a:ext>
              </a:extLst>
            </p:cNvPr>
            <p:cNvGrpSpPr/>
            <p:nvPr/>
          </p:nvGrpSpPr>
          <p:grpSpPr>
            <a:xfrm>
              <a:off x="4392998" y="3324089"/>
              <a:ext cx="1067670" cy="701510"/>
              <a:chOff x="3775192" y="3271308"/>
              <a:chExt cx="1067670" cy="701510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16F31D65-B9B1-3B6B-7D17-A72EA5D61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5192" y="3271308"/>
                <a:ext cx="1067670" cy="7015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E90899D-8796-8D58-EEA3-C74B6E1DC90E}"/>
                  </a:ext>
                </a:extLst>
              </p:cNvPr>
              <p:cNvSpPr/>
              <p:nvPr/>
            </p:nvSpPr>
            <p:spPr>
              <a:xfrm rot="2008394">
                <a:off x="4017452" y="3340626"/>
                <a:ext cx="806095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C43846-2CF5-A067-9EAD-90BD99C11EE8}"/>
                </a:ext>
              </a:extLst>
            </p:cNvPr>
            <p:cNvGrpSpPr/>
            <p:nvPr/>
          </p:nvGrpSpPr>
          <p:grpSpPr>
            <a:xfrm>
              <a:off x="3391235" y="3761605"/>
              <a:ext cx="1448127" cy="960632"/>
              <a:chOff x="2761501" y="3719584"/>
              <a:chExt cx="1448127" cy="960632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6596B0D-EE7E-1B90-F23C-30FD4077B9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5229" y="3719584"/>
                <a:ext cx="0" cy="33911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4A06F7E-3817-EFF6-142C-F1F753104583}"/>
                  </a:ext>
                </a:extLst>
              </p:cNvPr>
              <p:cNvSpPr txBox="1"/>
              <p:nvPr/>
            </p:nvSpPr>
            <p:spPr>
              <a:xfrm>
                <a:off x="2761501" y="3991960"/>
                <a:ext cx="1448127" cy="688256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Matching Regions</a:t>
                </a:r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2B841D-4F52-244A-12B2-F20628A365F8}"/>
              </a:ext>
            </a:extLst>
          </p:cNvPr>
          <p:cNvGrpSpPr/>
          <p:nvPr/>
        </p:nvGrpSpPr>
        <p:grpSpPr>
          <a:xfrm>
            <a:off x="638568" y="764752"/>
            <a:ext cx="523459" cy="3417501"/>
            <a:chOff x="756704" y="905526"/>
            <a:chExt cx="523459" cy="3417501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68EA5104-66C3-40D3-20FD-FCFDB800AAD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543983" y="2498882"/>
              <a:ext cx="3417501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ABB5C9-3704-6CFF-2767-9EC0872E2AB2}"/>
                </a:ext>
              </a:extLst>
            </p:cNvPr>
            <p:cNvSpPr/>
            <p:nvPr/>
          </p:nvSpPr>
          <p:spPr>
            <a:xfrm rot="16200000">
              <a:off x="-155690" y="2460389"/>
              <a:ext cx="21325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Offline Indexing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877A6B-CD29-5E3E-1353-45A37C6E5130}"/>
              </a:ext>
            </a:extLst>
          </p:cNvPr>
          <p:cNvSpPr/>
          <p:nvPr/>
        </p:nvSpPr>
        <p:spPr>
          <a:xfrm>
            <a:off x="1337021" y="1448280"/>
            <a:ext cx="2277379" cy="469778"/>
          </a:xfrm>
          <a:prstGeom prst="roundRect">
            <a:avLst/>
          </a:prstGeom>
          <a:solidFill>
            <a:srgbClr val="FFE69A"/>
          </a:solidFill>
          <a:ln w="19050" cap="flat" cmpd="sng" algn="ctr">
            <a:solidFill>
              <a:srgbClr val="FFAE3C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Reference Signals</a:t>
            </a:r>
            <a:endParaRPr kumimoji="0" lang="en-CH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B29BBA-4B81-C697-5EC9-B69F9561B274}"/>
              </a:ext>
            </a:extLst>
          </p:cNvPr>
          <p:cNvSpPr/>
          <p:nvPr/>
        </p:nvSpPr>
        <p:spPr>
          <a:xfrm>
            <a:off x="1179195" y="728405"/>
            <a:ext cx="259303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(Converted to Signals)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666A11-FF9D-2EF0-DD7B-B84C3E5AF531}"/>
              </a:ext>
            </a:extLst>
          </p:cNvPr>
          <p:cNvSpPr txBox="1"/>
          <p:nvPr/>
        </p:nvSpPr>
        <p:spPr>
          <a:xfrm>
            <a:off x="5204674" y="728405"/>
            <a:ext cx="227738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(~5000 signals/sec)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B7D4B5-B987-FA50-EE93-6CAB0E44C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5590395" y="1422494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D1093C7-D72F-37C6-9245-FE943B050F50}"/>
              </a:ext>
            </a:extLst>
          </p:cNvPr>
          <p:cNvGrpSpPr/>
          <p:nvPr/>
        </p:nvGrpSpPr>
        <p:grpSpPr>
          <a:xfrm>
            <a:off x="1681461" y="1918058"/>
            <a:ext cx="5456156" cy="955321"/>
            <a:chOff x="1386885" y="1918058"/>
            <a:chExt cx="5456156" cy="95532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63B0473-0DC7-A5E0-9C13-1165ED3624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35" y="1918058"/>
              <a:ext cx="0" cy="35631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00CB084-D9EC-B846-D4B2-8DC7EC1DE642}"/>
                </a:ext>
              </a:extLst>
            </p:cNvPr>
            <p:cNvSpPr/>
            <p:nvPr/>
          </p:nvSpPr>
          <p:spPr>
            <a:xfrm>
              <a:off x="1386885" y="2274372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440B4C-16ED-CEB9-DF4C-9C6BAF561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8791" y="1957949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D7820489-6AEC-B2AC-FF9D-847449019D5A}"/>
                </a:ext>
              </a:extLst>
            </p:cNvPr>
            <p:cNvSpPr/>
            <p:nvPr/>
          </p:nvSpPr>
          <p:spPr>
            <a:xfrm>
              <a:off x="5254542" y="2274372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F77428E-F196-472B-F880-36500D636E74}"/>
              </a:ext>
            </a:extLst>
          </p:cNvPr>
          <p:cNvGrpSpPr/>
          <p:nvPr/>
        </p:nvGrpSpPr>
        <p:grpSpPr>
          <a:xfrm>
            <a:off x="1887587" y="2881602"/>
            <a:ext cx="5043904" cy="1300649"/>
            <a:chOff x="1593011" y="2881602"/>
            <a:chExt cx="5043904" cy="130064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96A336A-BAAA-0902-1A52-D410164A752A}"/>
                </a:ext>
              </a:extLst>
            </p:cNvPr>
            <p:cNvSpPr/>
            <p:nvPr/>
          </p:nvSpPr>
          <p:spPr>
            <a:xfrm>
              <a:off x="1748193" y="3219357"/>
              <a:ext cx="865883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4F89E25-9B71-1BCF-2B25-9C491CCC3E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34" y="288160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FF1FAB4-F363-34CA-67C1-5F65FF6D1618}"/>
                </a:ext>
              </a:extLst>
            </p:cNvPr>
            <p:cNvSpPr/>
            <p:nvPr/>
          </p:nvSpPr>
          <p:spPr>
            <a:xfrm>
              <a:off x="1593011" y="3868947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AF16B5-B6BF-211E-EFEA-0B2569E10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34" y="353119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B053C6D-B32F-547F-37E0-3DA1827F4F24}"/>
                </a:ext>
              </a:extLst>
            </p:cNvPr>
            <p:cNvSpPr/>
            <p:nvPr/>
          </p:nvSpPr>
          <p:spPr>
            <a:xfrm>
              <a:off x="5615850" y="3219357"/>
              <a:ext cx="865883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170BF3C-9E15-EFA2-4A65-0BA9A82F0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8791" y="288160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4B55F48D-173B-9B44-7A63-1A4FE6061B9D}"/>
                </a:ext>
              </a:extLst>
            </p:cNvPr>
            <p:cNvSpPr/>
            <p:nvPr/>
          </p:nvSpPr>
          <p:spPr>
            <a:xfrm>
              <a:off x="5460668" y="3868947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F77A648-8A59-1EC0-EFDB-B5FBAF119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8791" y="353119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F09A2D5-2C25-948F-AF77-639DC4AD7A7B}"/>
              </a:ext>
            </a:extLst>
          </p:cNvPr>
          <p:cNvGrpSpPr/>
          <p:nvPr/>
        </p:nvGrpSpPr>
        <p:grpSpPr>
          <a:xfrm>
            <a:off x="2185167" y="4722236"/>
            <a:ext cx="2224709" cy="731232"/>
            <a:chOff x="1890591" y="4722236"/>
            <a:chExt cx="2224709" cy="731232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DCB75DA-D75A-FA6D-1194-8A927A0A0BF0}"/>
                </a:ext>
              </a:extLst>
            </p:cNvPr>
            <p:cNvSpPr/>
            <p:nvPr/>
          </p:nvSpPr>
          <p:spPr>
            <a:xfrm>
              <a:off x="1890591" y="5140164"/>
              <a:ext cx="996980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6" name="Elbow Connector 115">
              <a:extLst>
                <a:ext uri="{FF2B5EF4-FFF2-40B4-BE49-F238E27FC236}">
                  <a16:creationId xmlns:a16="http://schemas.microsoft.com/office/drawing/2014/main" id="{09B74DB7-F44F-82E4-E86F-7D9801BF417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3227" y="4068091"/>
              <a:ext cx="417927" cy="1726218"/>
            </a:xfrm>
            <a:prstGeom prst="bentConnector3">
              <a:avLst>
                <a:gd name="adj1" fmla="val 3043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201FE91-E60C-750C-6F2E-DFAA373C7206}"/>
              </a:ext>
            </a:extLst>
          </p:cNvPr>
          <p:cNvGrpSpPr/>
          <p:nvPr/>
        </p:nvGrpSpPr>
        <p:grpSpPr>
          <a:xfrm>
            <a:off x="3182147" y="4975244"/>
            <a:ext cx="1901891" cy="643145"/>
            <a:chOff x="2887571" y="4975244"/>
            <a:chExt cx="1901891" cy="643145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E99B371-0E97-2251-94B2-DEDB62B0B7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7571" y="5296816"/>
              <a:ext cx="5029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38FFD31-66BD-1F95-F91B-9FD1E57F45B4}"/>
                </a:ext>
              </a:extLst>
            </p:cNvPr>
            <p:cNvSpPr/>
            <p:nvPr/>
          </p:nvSpPr>
          <p:spPr>
            <a:xfrm>
              <a:off x="3403024" y="4975244"/>
              <a:ext cx="1386438" cy="643145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26A7D88-C638-8788-B00A-4AC344CBC734}"/>
              </a:ext>
            </a:extLst>
          </p:cNvPr>
          <p:cNvGrpSpPr/>
          <p:nvPr/>
        </p:nvGrpSpPr>
        <p:grpSpPr>
          <a:xfrm>
            <a:off x="5101576" y="4989040"/>
            <a:ext cx="1959324" cy="615553"/>
            <a:chOff x="4807000" y="4989040"/>
            <a:chExt cx="1959324" cy="615553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CA726EE-AEC2-AE23-16C4-5F227C06F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7000" y="5296816"/>
              <a:ext cx="5034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D1EEABC-F1FC-A86B-6395-64E38F17DD77}"/>
                </a:ext>
              </a:extLst>
            </p:cNvPr>
            <p:cNvSpPr txBox="1"/>
            <p:nvPr/>
          </p:nvSpPr>
          <p:spPr>
            <a:xfrm>
              <a:off x="5318197" y="4989040"/>
              <a:ext cx="1448127" cy="615553"/>
            </a:xfrm>
            <a:prstGeom prst="rect">
              <a:avLst/>
            </a:prstGeom>
            <a:solidFill>
              <a:srgbClr val="E5EFFF"/>
            </a:solidFill>
            <a:ln w="15875">
              <a:solidFill>
                <a:srgbClr val="4473C4"/>
              </a:solidFill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Continue Mapping?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66F4458-A342-3223-620C-D1442445EBF8}"/>
              </a:ext>
            </a:extLst>
          </p:cNvPr>
          <p:cNvGrpSpPr/>
          <p:nvPr/>
        </p:nvGrpSpPr>
        <p:grpSpPr>
          <a:xfrm>
            <a:off x="6336837" y="764751"/>
            <a:ext cx="2309838" cy="5716431"/>
            <a:chOff x="6042261" y="764751"/>
            <a:chExt cx="2309838" cy="571643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4CBACB9-696D-0B4F-F224-7CA6747922CF}"/>
                </a:ext>
              </a:extLst>
            </p:cNvPr>
            <p:cNvGrpSpPr/>
            <p:nvPr/>
          </p:nvGrpSpPr>
          <p:grpSpPr>
            <a:xfrm>
              <a:off x="6766324" y="1683169"/>
              <a:ext cx="592369" cy="3613648"/>
              <a:chOff x="7241215" y="1507684"/>
              <a:chExt cx="592369" cy="3613648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43D929C-3B0B-4240-9687-BF3A2E037F75}"/>
                  </a:ext>
                </a:extLst>
              </p:cNvPr>
              <p:cNvSpPr txBox="1"/>
              <p:nvPr/>
            </p:nvSpPr>
            <p:spPr>
              <a:xfrm rot="5400000">
                <a:off x="6040580" y="3124037"/>
                <a:ext cx="327823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Yes: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Analyze the next chunk</a:t>
                </a:r>
              </a:p>
            </p:txBody>
          </p:sp>
          <p:cxnSp>
            <p:nvCxnSpPr>
              <p:cNvPr id="32" name="Elbow Connector 31">
                <a:extLst>
                  <a:ext uri="{FF2B5EF4-FFF2-40B4-BE49-F238E27FC236}">
                    <a16:creationId xmlns:a16="http://schemas.microsoft.com/office/drawing/2014/main" id="{D2065425-EA06-774B-122E-0738D584E2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41215" y="1507684"/>
                <a:ext cx="35440" cy="3613648"/>
              </a:xfrm>
              <a:prstGeom prst="bentConnector3">
                <a:avLst>
                  <a:gd name="adj1" fmla="val 745034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87BEFB-37B5-3123-2613-23EDF8C900C7}"/>
                </a:ext>
              </a:extLst>
            </p:cNvPr>
            <p:cNvGrpSpPr/>
            <p:nvPr/>
          </p:nvGrpSpPr>
          <p:grpSpPr>
            <a:xfrm>
              <a:off x="7617442" y="764751"/>
              <a:ext cx="510277" cy="4998662"/>
              <a:chOff x="1049373" y="589265"/>
              <a:chExt cx="510277" cy="4998662"/>
            </a:xfrm>
          </p:grpSpPr>
          <p:sp>
            <p:nvSpPr>
              <p:cNvPr id="29" name="Striped Right Arrow 28">
                <a:extLst>
                  <a:ext uri="{FF2B5EF4-FFF2-40B4-BE49-F238E27FC236}">
                    <a16:creationId xmlns:a16="http://schemas.microsoft.com/office/drawing/2014/main" id="{C5FE8C17-3B8E-0518-62BB-EBEC4859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-1334563" y="2973201"/>
                <a:ext cx="4998662" cy="230790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375E10-0251-AEC3-1AE2-F8A95338BC58}"/>
                  </a:ext>
                </a:extLst>
              </p:cNvPr>
              <p:cNvSpPr/>
              <p:nvPr/>
            </p:nvSpPr>
            <p:spPr>
              <a:xfrm rot="5400000">
                <a:off x="161299" y="3106810"/>
                <a:ext cx="2488925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Real-Time Mapping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999B400-A14E-5C01-D189-EEE0148262CF}"/>
                </a:ext>
              </a:extLst>
            </p:cNvPr>
            <p:cNvGrpSpPr/>
            <p:nvPr/>
          </p:nvGrpSpPr>
          <p:grpSpPr>
            <a:xfrm>
              <a:off x="6042261" y="5604593"/>
              <a:ext cx="2309838" cy="876589"/>
              <a:chOff x="6527543" y="5507072"/>
              <a:chExt cx="2309838" cy="876589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4D12122-C162-4EA4-2427-0BDAED968451}"/>
                  </a:ext>
                </a:extLst>
              </p:cNvPr>
              <p:cNvSpPr txBox="1"/>
              <p:nvPr/>
            </p:nvSpPr>
            <p:spPr>
              <a:xfrm>
                <a:off x="7337073" y="5768108"/>
                <a:ext cx="150030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Stop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</a:t>
                </a:r>
              </a:p>
            </p:txBody>
          </p:sp>
          <p:cxnSp>
            <p:nvCxnSpPr>
              <p:cNvPr id="124" name="Elbow Connector 123">
                <a:extLst>
                  <a:ext uri="{FF2B5EF4-FFF2-40B4-BE49-F238E27FC236}">
                    <a16:creationId xmlns:a16="http://schemas.microsoft.com/office/drawing/2014/main" id="{CFF3E2B0-732A-0FBC-551B-062B8C70DB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7902" y="5386713"/>
                <a:ext cx="568812" cy="80953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FEF1AB1-0C66-7A3A-5212-E2832FEB2758}"/>
              </a:ext>
            </a:extLst>
          </p:cNvPr>
          <p:cNvGrpSpPr/>
          <p:nvPr/>
        </p:nvGrpSpPr>
        <p:grpSpPr>
          <a:xfrm>
            <a:off x="478048" y="5359834"/>
            <a:ext cx="1470803" cy="697716"/>
            <a:chOff x="183472" y="5359834"/>
            <a:chExt cx="1470803" cy="697716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0CA629A-5135-EC4B-DC14-9249AE21082D}"/>
                </a:ext>
              </a:extLst>
            </p:cNvPr>
            <p:cNvGrpSpPr/>
            <p:nvPr/>
          </p:nvGrpSpPr>
          <p:grpSpPr>
            <a:xfrm>
              <a:off x="185864" y="5359834"/>
              <a:ext cx="1363174" cy="307777"/>
              <a:chOff x="173028" y="4697420"/>
              <a:chExt cx="1363174" cy="307777"/>
            </a:xfrm>
          </p:grpSpPr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EC467D19-C43A-6209-1783-54299F9ECE89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9D621497-74AC-DA3B-E610-910B081EB511}"/>
                  </a:ext>
                </a:extLst>
              </p:cNvPr>
              <p:cNvSpPr/>
              <p:nvPr/>
            </p:nvSpPr>
            <p:spPr>
              <a:xfrm>
                <a:off x="429588" y="4697420"/>
                <a:ext cx="1106614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95AEACB-2F76-0562-8621-B131CE0EAA2C}"/>
                </a:ext>
              </a:extLst>
            </p:cNvPr>
            <p:cNvGrpSpPr/>
            <p:nvPr/>
          </p:nvGrpSpPr>
          <p:grpSpPr>
            <a:xfrm>
              <a:off x="183472" y="5749773"/>
              <a:ext cx="1470803" cy="307777"/>
              <a:chOff x="173028" y="4697420"/>
              <a:chExt cx="1470803" cy="307777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C67CFD20-9745-AA4D-352B-FCB20FB8AB5B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E5EFFF"/>
              </a:solidFill>
              <a:ln w="190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0CF074E-17A6-F6B8-4684-CDD9730F728A}"/>
                  </a:ext>
                </a:extLst>
              </p:cNvPr>
              <p:cNvSpPr/>
              <p:nvPr/>
            </p:nvSpPr>
            <p:spPr>
              <a:xfrm>
                <a:off x="429588" y="4697420"/>
                <a:ext cx="121424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</a:t>
                </a:r>
              </a:p>
            </p:txBody>
          </p:sp>
        </p:grpSp>
      </p:grp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2C7FD53-20AB-5521-3E63-1A785D7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7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F1858-7160-150F-D504-C2D73EFF0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8D7CB-40F1-BAD7-BB22-59B17753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8279F3-8AFB-4723-81BD-4F1A1D33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C731A-48A8-3909-0629-58D0428680E9}"/>
              </a:ext>
            </a:extLst>
          </p:cNvPr>
          <p:cNvSpPr/>
          <p:nvPr/>
        </p:nvSpPr>
        <p:spPr>
          <a:xfrm>
            <a:off x="229004" y="4192446"/>
            <a:ext cx="8672264" cy="822960"/>
          </a:xfrm>
          <a:prstGeom prst="rect">
            <a:avLst/>
          </a:prstGeom>
          <a:solidFill>
            <a:srgbClr val="04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A1118-661F-BAC3-66CC-443E1E2EFD40}"/>
              </a:ext>
            </a:extLst>
          </p:cNvPr>
          <p:cNvSpPr/>
          <p:nvPr/>
        </p:nvSpPr>
        <p:spPr>
          <a:xfrm>
            <a:off x="229004" y="866163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2ACC6-72CF-3D98-3B24-AF9C0F675D8F}"/>
              </a:ext>
            </a:extLst>
          </p:cNvPr>
          <p:cNvSpPr/>
          <p:nvPr/>
        </p:nvSpPr>
        <p:spPr>
          <a:xfrm>
            <a:off x="229004" y="3083685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88372-897E-9738-979C-E55306CAF6B7}"/>
              </a:ext>
            </a:extLst>
          </p:cNvPr>
          <p:cNvSpPr/>
          <p:nvPr/>
        </p:nvSpPr>
        <p:spPr>
          <a:xfrm>
            <a:off x="229004" y="1974924"/>
            <a:ext cx="8672264" cy="822960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EFC44-AF00-2E6E-9DAA-1D0FC14EB189}"/>
              </a:ext>
            </a:extLst>
          </p:cNvPr>
          <p:cNvSpPr/>
          <p:nvPr/>
        </p:nvSpPr>
        <p:spPr>
          <a:xfrm>
            <a:off x="229004" y="5301208"/>
            <a:ext cx="8672264" cy="822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5407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D49AD-C70E-3519-58CB-032DCC13A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E99EF-871A-8AED-10EC-3C483BD6A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dirty="0"/>
              <a:t>Two settings for RawHash2: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RawHash2:</a:t>
            </a:r>
            <a:r>
              <a:rPr lang="en-GB" dirty="0"/>
              <a:t> All hash values without sampling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RawHash2-Minimizer:</a:t>
            </a:r>
            <a:r>
              <a:rPr lang="en-GB" dirty="0"/>
              <a:t> Minimizer sketching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500"/>
              </a:spcAft>
            </a:pPr>
            <a:r>
              <a:rPr lang="en-GB" dirty="0">
                <a:solidFill>
                  <a:prstClr val="black"/>
                </a:solidFill>
              </a:rPr>
              <a:t>Compared to </a:t>
            </a:r>
            <a:r>
              <a:rPr lang="en-GB" b="1" dirty="0">
                <a:solidFill>
                  <a:srgbClr val="4473C4"/>
                </a:solidFill>
              </a:rPr>
              <a:t>UNCALLED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[</a:t>
            </a:r>
            <a:r>
              <a:rPr lang="en-GB" sz="1600" dirty="0" err="1">
                <a:solidFill>
                  <a:srgbClr val="E8E8E8">
                    <a:lumMod val="75000"/>
                  </a:srgbClr>
                </a:solidFill>
              </a:rPr>
              <a:t>Kovaka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+, Nat. Biotech.'21]</a:t>
            </a:r>
            <a:r>
              <a:rPr lang="en-GB" dirty="0">
                <a:solidFill>
                  <a:prstClr val="black"/>
                </a:solidFill>
              </a:rPr>
              <a:t>,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b="1" dirty="0" err="1">
                <a:solidFill>
                  <a:srgbClr val="4473C4"/>
                </a:solidFill>
              </a:rPr>
              <a:t>Sigmap</a:t>
            </a:r>
            <a:r>
              <a:rPr lang="en-GB" dirty="0">
                <a:solidFill>
                  <a:srgbClr val="E7E6E6">
                    <a:lumMod val="75000"/>
                  </a:srgbClr>
                </a:solidFill>
              </a:rPr>
              <a:t> 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[Zhang+, ISMB/ECCB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'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21]</a:t>
            </a:r>
            <a:r>
              <a:rPr lang="en-GB" dirty="0">
                <a:solidFill>
                  <a:prstClr val="black"/>
                </a:solidFill>
              </a:rPr>
              <a:t>,</a:t>
            </a:r>
            <a:r>
              <a:rPr lang="en-GB" dirty="0">
                <a:solidFill>
                  <a:srgbClr val="E7E6E6">
                    <a:lumMod val="75000"/>
                  </a:srgbClr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and </a:t>
            </a:r>
            <a:r>
              <a:rPr lang="en-GB" b="1" dirty="0">
                <a:solidFill>
                  <a:srgbClr val="4472C4"/>
                </a:solidFill>
              </a:rPr>
              <a:t>RawHash 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[</a:t>
            </a:r>
            <a:r>
              <a:rPr lang="en-GB" sz="1600" dirty="0" err="1">
                <a:solidFill>
                  <a:srgbClr val="E7E6E6">
                    <a:lumMod val="75000"/>
                  </a:srgbClr>
                </a:solidFill>
              </a:rPr>
              <a:t>Firtina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+, ISMB/ECCB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'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23]</a:t>
            </a:r>
            <a:br>
              <a:rPr lang="en-GB" sz="3200" dirty="0"/>
            </a:br>
            <a:endParaRPr lang="en-GB" sz="3200" dirty="0"/>
          </a:p>
          <a:p>
            <a:pPr>
              <a:spcAft>
                <a:spcPts val="500"/>
              </a:spcAft>
              <a:buClr>
                <a:schemeClr val="tx1"/>
              </a:buClr>
            </a:pPr>
            <a:endParaRPr lang="en-GB" b="1" dirty="0">
              <a:solidFill>
                <a:srgbClr val="4473C4"/>
              </a:solidFill>
            </a:endParaRPr>
          </a:p>
          <a:p>
            <a:pPr>
              <a:spcAft>
                <a:spcPts val="500"/>
              </a:spcAft>
              <a:buClr>
                <a:schemeClr val="tx1"/>
              </a:buClr>
            </a:pPr>
            <a:r>
              <a:rPr lang="en-GB" b="1" dirty="0">
                <a:solidFill>
                  <a:srgbClr val="4473C4"/>
                </a:solidFill>
              </a:rPr>
              <a:t>Use cases</a:t>
            </a:r>
            <a:r>
              <a:rPr lang="en-GB" dirty="0"/>
              <a:t> for real-time genome analysis: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>
                <a:sym typeface="Wingdings" pitchFamily="2" charset="2"/>
              </a:rPr>
              <a:t>Read mapping</a:t>
            </a:r>
            <a:endParaRPr lang="en-GB" dirty="0"/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Relative abundance estimation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Contamination analysis</a:t>
            </a:r>
          </a:p>
          <a:p>
            <a:pPr marL="123950" lvl="1" indent="0">
              <a:spcAft>
                <a:spcPts val="500"/>
              </a:spcAft>
              <a:buNone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6CC68-3E20-B002-0032-42444B38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23E600-0728-788D-4817-FF87292D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</a:t>
            </a:r>
          </a:p>
        </p:txBody>
      </p:sp>
    </p:spTree>
    <p:extLst>
      <p:ext uri="{BB962C8B-B14F-4D97-AF65-F5344CB8AC3E}">
        <p14:creationId xmlns:p14="http://schemas.microsoft.com/office/powerpoint/2010/main" val="4942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95696-82F4-89B5-4898-29013655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E03538-F564-26AA-D1C6-388CE824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dirty="0"/>
              <a:t>Data generation throughput of </a:t>
            </a:r>
            <a:r>
              <a:rPr lang="en-GB" b="1" dirty="0"/>
              <a:t>a single nanopore</a:t>
            </a:r>
            <a:r>
              <a:rPr lang="en-GB" dirty="0"/>
              <a:t>: </a:t>
            </a:r>
            <a:r>
              <a:rPr lang="en-GB" b="1" dirty="0">
                <a:solidFill>
                  <a:srgbClr val="4473C4"/>
                </a:solidFill>
              </a:rPr>
              <a:t>~450 bp/sec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A single nanopore device</a:t>
            </a:r>
            <a:r>
              <a:rPr lang="en-GB" dirty="0"/>
              <a:t> contains roughly 512 to 2500 nanopores</a:t>
            </a:r>
          </a:p>
          <a:p>
            <a:pPr>
              <a:spcAft>
                <a:spcPts val="500"/>
              </a:spcAft>
            </a:pPr>
            <a:r>
              <a:rPr lang="en-GB" dirty="0"/>
              <a:t>Computation throughput of a </a:t>
            </a:r>
            <a:r>
              <a:rPr lang="en-GB" b="1" dirty="0"/>
              <a:t>single CPU thread</a:t>
            </a:r>
            <a:r>
              <a:rPr lang="en-GB" dirty="0"/>
              <a:t>: </a:t>
            </a:r>
            <a:r>
              <a:rPr lang="en-GB" b="1" dirty="0">
                <a:solidFill>
                  <a:srgbClr val="4473C4"/>
                </a:solidFill>
              </a:rPr>
              <a:t>bases processed/sec</a:t>
            </a:r>
          </a:p>
          <a:p>
            <a:pPr lvl="1"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Scalability: </a:t>
            </a:r>
            <a:r>
              <a:rPr lang="en-GB" dirty="0"/>
              <a:t>The number of nanopores that a single CPU thread can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34A0A-B8A2-30BB-4226-54587BF3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6C283-4208-2AE4-5C84-DB363504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Throughput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266635-9195-A9AA-6833-FB8ECF15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23490"/>
            <a:ext cx="7772400" cy="2536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7E73-EE14-B070-DAB0-0B54E0AC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23490"/>
            <a:ext cx="7772400" cy="2536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63A704-7147-8179-6429-064EACF61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423490"/>
            <a:ext cx="7772400" cy="2536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BC1EB6C-6BB7-D783-9E3C-5DBD20F23907}"/>
                  </a:ext>
                </a:extLst>
              </p:cNvPr>
              <p:cNvSpPr/>
              <p:nvPr/>
            </p:nvSpPr>
            <p:spPr>
              <a:xfrm>
                <a:off x="928142" y="4934593"/>
                <a:ext cx="7287716" cy="807749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 average speedup: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26.5</a:t>
                </a:r>
                <a14:m>
                  <m:oMath xmlns:m="http://schemas.openxmlformats.org/officeDocument/2006/math">
                    <m:r>
                      <a:rPr kumimoji="0" lang="en-GB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(UNCALLED),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19.2</a:t>
                </a:r>
                <a14:m>
                  <m:oMath xmlns:m="http://schemas.openxmlformats.org/officeDocument/2006/math">
                    <m:r>
                      <a:rPr kumimoji="0" lang="en-GB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Sigmap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), and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14:m>
                  <m:oMath xmlns:m="http://schemas.openxmlformats.org/officeDocument/2006/math">
                    <m:r>
                      <a:rPr kumimoji="0" lang="en-GB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(RawHash)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BC1EB6C-6BB7-D783-9E3C-5DBD20F23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42" y="4934593"/>
                <a:ext cx="7287716" cy="807749"/>
              </a:xfrm>
              <a:prstGeom prst="roundRect">
                <a:avLst/>
              </a:prstGeom>
              <a:blipFill>
                <a:blip r:embed="rId6"/>
                <a:stretch>
                  <a:fillRect b="-4478"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707D086D-68EC-4988-4D7F-C646D299EA34}"/>
                  </a:ext>
                </a:extLst>
              </p:cNvPr>
              <p:cNvSpPr/>
              <p:nvPr/>
            </p:nvSpPr>
            <p:spPr>
              <a:xfrm>
                <a:off x="928142" y="5920256"/>
                <a:ext cx="7287716" cy="456793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RawHash2-Minimizer average speedup: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2.5</a:t>
                </a:r>
                <a14:m>
                  <m:oMath xmlns:m="http://schemas.openxmlformats.org/officeDocument/2006/math">
                    <m:r>
                      <a:rPr kumimoji="0" lang="en-GB" sz="2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(RawHash2)</a:t>
                </a: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707D086D-68EC-4988-4D7F-C646D299EA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42" y="5920256"/>
                <a:ext cx="7287716" cy="456793"/>
              </a:xfrm>
              <a:prstGeom prst="roundRect">
                <a:avLst/>
              </a:prstGeom>
              <a:blipFill>
                <a:blip r:embed="rId7"/>
                <a:stretch>
                  <a:fillRect b="-12821"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9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heme/theme1.xml><?xml version="1.0" encoding="utf-8"?>
<a:theme xmlns:a="http://schemas.openxmlformats.org/drawingml/2006/main" name="Edge">
  <a:themeElements>
    <a:clrScheme name="Custom 8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_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_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5489879-DDF1-3B47-B3F5-DB6F6D612493}" vid="{33DDE609-D0E8-C249-A9C7-B34B636B08CB}"/>
    </a:ext>
  </a:extLst>
</a:theme>
</file>

<file path=ppt/theme/theme42.xml><?xml version="1.0" encoding="utf-8"?>
<a:theme xmlns:a="http://schemas.openxmlformats.org/drawingml/2006/main" name="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5489879-DDF1-3B47-B3F5-DB6F6D612493}" vid="{33DDE609-D0E8-C249-A9C7-B34B636B08CB}"/>
    </a:ext>
  </a:extLst>
</a:theme>
</file>

<file path=ppt/theme/theme4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310589</TotalTime>
  <Words>3535</Words>
  <Application>Microsoft Macintosh PowerPoint</Application>
  <PresentationFormat>On-screen Show (4:3)</PresentationFormat>
  <Paragraphs>769</Paragraphs>
  <Slides>57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44</vt:i4>
      </vt:variant>
      <vt:variant>
        <vt:lpstr>Slide Titles</vt:lpstr>
      </vt:variant>
      <vt:variant>
        <vt:i4>57</vt:i4>
      </vt:variant>
    </vt:vector>
  </HeadingPairs>
  <TitlesOfParts>
    <vt:vector size="115" baseType="lpstr">
      <vt:lpstr>ＭＳ Ｐゴシック</vt:lpstr>
      <vt:lpstr>-webkit-standard</vt:lpstr>
      <vt:lpstr>Aptos</vt:lpstr>
      <vt:lpstr>Arial</vt:lpstr>
      <vt:lpstr>Avenir Next</vt:lpstr>
      <vt:lpstr>Calibri</vt:lpstr>
      <vt:lpstr>Calibri Light</vt:lpstr>
      <vt:lpstr>Cambria Math</vt:lpstr>
      <vt:lpstr>Corbel</vt:lpstr>
      <vt:lpstr>Garamond</vt:lpstr>
      <vt:lpstr>PT Mono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1_safari</vt:lpstr>
      <vt:lpstr>8_Office Theme</vt:lpstr>
      <vt:lpstr>2_Edge</vt:lpstr>
      <vt:lpstr>1_Theme1</vt:lpstr>
      <vt:lpstr>Theme1</vt:lpstr>
      <vt:lpstr>Office Theme</vt:lpstr>
      <vt:lpstr>Custom Design</vt:lpstr>
      <vt:lpstr>Computer Architecture Lecture 26c: RawHash2</vt:lpstr>
      <vt:lpstr>Key Contributions in RawHash2</vt:lpstr>
      <vt:lpstr>Better Understanding of Noise</vt:lpstr>
      <vt:lpstr>Adaptive Quantization</vt:lpstr>
      <vt:lpstr>Other Key Improvements in RawHash2</vt:lpstr>
      <vt:lpstr>Real-Time Mapping with RawHash2</vt:lpstr>
      <vt:lpstr>Outline</vt:lpstr>
      <vt:lpstr>Evaluation Methodology</vt:lpstr>
      <vt:lpstr>Key Results – Throughput</vt:lpstr>
      <vt:lpstr>Key Results – Mapping Accuracy</vt:lpstr>
      <vt:lpstr>Average Sequenced Length</vt:lpstr>
      <vt:lpstr>Benefits of Sequence Until</vt:lpstr>
      <vt:lpstr>Outline</vt:lpstr>
      <vt:lpstr>Conclusion</vt:lpstr>
      <vt:lpstr>  </vt:lpstr>
      <vt:lpstr>Computer Architecture Lecture 26c: RawHash2</vt:lpstr>
      <vt:lpstr>Sequencing Data Analysis</vt:lpstr>
      <vt:lpstr>Minimizer Sketching</vt:lpstr>
      <vt:lpstr>Spaced Seeding</vt:lpstr>
      <vt:lpstr>Strobemer Sketches</vt:lpstr>
      <vt:lpstr>Hash-Based Sketching and Seed Matching</vt:lpstr>
      <vt:lpstr>Chaining (Two Points)</vt:lpstr>
      <vt:lpstr>Chaining (Multiple Points)</vt:lpstr>
      <vt:lpstr>Sequence Alignment</vt:lpstr>
      <vt:lpstr>Nanopore Sequencing</vt:lpstr>
      <vt:lpstr>Source of Noise in Nanopore Sequencing</vt:lpstr>
      <vt:lpstr>R9 vs. R10 Chemistries</vt:lpstr>
      <vt:lpstr>Proteomics with Nanopores</vt:lpstr>
      <vt:lpstr>Applications of Read Until</vt:lpstr>
      <vt:lpstr>Applications of Run Until &amp; Sequence Until</vt:lpstr>
      <vt:lpstr>In Vitro (e.g., PCR) vs. In Silico</vt:lpstr>
      <vt:lpstr>Finding Mapping Positions</vt:lpstr>
      <vt:lpstr>Reference-to-Event Conversion</vt:lpstr>
      <vt:lpstr>Enabling Analysis From Electrical Signals</vt:lpstr>
      <vt:lpstr>Quantization -- RawHash</vt:lpstr>
      <vt:lpstr>Packing and Hashing</vt:lpstr>
      <vt:lpstr>Sequence Until – RawHash &amp; UNCALLED</vt:lpstr>
      <vt:lpstr>Sequence Until – RawHash</vt:lpstr>
      <vt:lpstr>Presets</vt:lpstr>
      <vt:lpstr>Versions – RawHash</vt:lpstr>
      <vt:lpstr>Related Works</vt:lpstr>
      <vt:lpstr>Adaptive Quantization</vt:lpstr>
      <vt:lpstr>Chaining Scores – RawHash vs RawHash2</vt:lpstr>
      <vt:lpstr>Datasets</vt:lpstr>
      <vt:lpstr>Accuracy</vt:lpstr>
      <vt:lpstr>Mapping Accuracy – Radar</vt:lpstr>
      <vt:lpstr>Mapping Accuracy – All Metrics</vt:lpstr>
      <vt:lpstr>Combined Benefits – Radar</vt:lpstr>
      <vt:lpstr>Sequenced Length</vt:lpstr>
      <vt:lpstr>Computational Resources #1</vt:lpstr>
      <vt:lpstr>Computational Resources #2</vt:lpstr>
      <vt:lpstr>Average Time Spent per Read</vt:lpstr>
      <vt:lpstr>FAST5 vs. POD5. vs S/BLOW5</vt:lpstr>
      <vt:lpstr>Flow Cell Types R9 vs R10.4</vt:lpstr>
      <vt:lpstr>Ratio of Filtered Seed Hits</vt:lpstr>
      <vt:lpstr>Presets</vt:lpstr>
      <vt:lpstr>Versions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Firtina  Can</cp:lastModifiedBy>
  <cp:revision>4445</cp:revision>
  <cp:lastPrinted>2022-10-13T08:57:40Z</cp:lastPrinted>
  <dcterms:created xsi:type="dcterms:W3CDTF">2010-10-08T20:41:54Z</dcterms:created>
  <dcterms:modified xsi:type="dcterms:W3CDTF">2024-12-13T10:27:11Z</dcterms:modified>
</cp:coreProperties>
</file>