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5.xml" ContentType="application/vnd.openxmlformats-officedocument.presentationml.tags+xml"/>
  <Override PartName="/ppt/notesSlides/notesSlide7.xml" ContentType="application/vnd.openxmlformats-officedocument.presentationml.notesSlide+xml"/>
  <Override PartName="/ppt/tags/tag6.xml" ContentType="application/vnd.openxmlformats-officedocument.presentationml.tags+xml"/>
  <Override PartName="/ppt/notesSlides/notesSlide8.xml" ContentType="application/vnd.openxmlformats-officedocument.presentationml.notesSlide+xml"/>
  <Override PartName="/ppt/charts/chart1.xml" ContentType="application/vnd.openxmlformats-officedocument.drawingml.chart+xml"/>
  <Override PartName="/ppt/notesSlides/notesSlide9.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10.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tags/tag9.xml" ContentType="application/vnd.openxmlformats-officedocument.presentationml.tags+xml"/>
  <Override PartName="/ppt/notesSlides/notesSlide11.xml" ContentType="application/vnd.openxmlformats-officedocument.presentationml.notesSlide+xml"/>
  <Override PartName="/ppt/tags/tag10.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14.xml" ContentType="application/vnd.openxmlformats-officedocument.presentationml.notesSlide+xml"/>
  <Override PartName="/ppt/tags/tag13.xml" ContentType="application/vnd.openxmlformats-officedocument.presentationml.tags+xml"/>
  <Override PartName="/ppt/notesSlides/notesSlide15.xml" ContentType="application/vnd.openxmlformats-officedocument.presentationml.notesSlide+xml"/>
  <Override PartName="/ppt/tags/tag14.xml" ContentType="application/vnd.openxmlformats-officedocument.presentationml.tags+xml"/>
  <Override PartName="/ppt/notesSlides/notesSlide16.xml" ContentType="application/vnd.openxmlformats-officedocument.presentationml.notesSlide+xml"/>
  <Override PartName="/ppt/charts/chart4.xml" ContentType="application/vnd.openxmlformats-officedocument.drawingml.chart+xml"/>
  <Override PartName="/ppt/tags/tag15.xml" ContentType="application/vnd.openxmlformats-officedocument.presentationml.tags+xml"/>
  <Override PartName="/ppt/notesSlides/notesSlide17.xml" ContentType="application/vnd.openxmlformats-officedocument.presentationml.notesSlide+xml"/>
  <Override PartName="/ppt/charts/chart5.xml" ContentType="application/vnd.openxmlformats-officedocument.drawingml.chart+xml"/>
  <Override PartName="/ppt/tags/tag16.xml" ContentType="application/vnd.openxmlformats-officedocument.presentationml.tags+xml"/>
  <Override PartName="/ppt/charts/chart6.xml" ContentType="application/vnd.openxmlformats-officedocument.drawingml.chart+xml"/>
  <Override PartName="/ppt/drawings/drawing1.xml" ContentType="application/vnd.openxmlformats-officedocument.drawingml.chartshapes+xml"/>
  <Override PartName="/ppt/charts/chart7.xml" ContentType="application/vnd.openxmlformats-officedocument.drawingml.chart+xml"/>
  <Override PartName="/ppt/charts/chart8.xml" ContentType="application/vnd.openxmlformats-officedocument.drawingml.chart+xml"/>
  <Override PartName="/ppt/notesSlides/notesSlide18.xml" ContentType="application/vnd.openxmlformats-officedocument.presentationml.notesSlide+xml"/>
  <Override PartName="/ppt/tags/tag17.xml" ContentType="application/vnd.openxmlformats-officedocument.presentationml.tags+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9"/>
  </p:notesMasterIdLst>
  <p:handoutMasterIdLst>
    <p:handoutMasterId r:id="rId30"/>
  </p:handoutMasterIdLst>
  <p:sldIdLst>
    <p:sldId id="256" r:id="rId2"/>
    <p:sldId id="264" r:id="rId3"/>
    <p:sldId id="265" r:id="rId4"/>
    <p:sldId id="307" r:id="rId5"/>
    <p:sldId id="260" r:id="rId6"/>
    <p:sldId id="292" r:id="rId7"/>
    <p:sldId id="304" r:id="rId8"/>
    <p:sldId id="294" r:id="rId9"/>
    <p:sldId id="262" r:id="rId10"/>
    <p:sldId id="278" r:id="rId11"/>
    <p:sldId id="279" r:id="rId12"/>
    <p:sldId id="280" r:id="rId13"/>
    <p:sldId id="281" r:id="rId14"/>
    <p:sldId id="283" r:id="rId15"/>
    <p:sldId id="284" r:id="rId16"/>
    <p:sldId id="285" r:id="rId17"/>
    <p:sldId id="286" r:id="rId18"/>
    <p:sldId id="303" r:id="rId19"/>
    <p:sldId id="287" r:id="rId20"/>
    <p:sldId id="288" r:id="rId21"/>
    <p:sldId id="289" r:id="rId22"/>
    <p:sldId id="318" r:id="rId23"/>
    <p:sldId id="309" r:id="rId24"/>
    <p:sldId id="320" r:id="rId25"/>
    <p:sldId id="290" r:id="rId26"/>
    <p:sldId id="295" r:id="rId27"/>
    <p:sldId id="321"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80"/>
    <a:srgbClr val="FF0080"/>
    <a:srgbClr val="808000"/>
    <a:srgbClr val="800000"/>
    <a:srgbClr val="800040"/>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154" autoAdjust="0"/>
  </p:normalViewPr>
  <p:slideViewPr>
    <p:cSldViewPr snapToGrid="0" snapToObjects="1">
      <p:cViewPr>
        <p:scale>
          <a:sx n="68" d="100"/>
          <a:sy n="68" d="100"/>
        </p:scale>
        <p:origin x="-1592" y="15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512"/>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Sheet6.xlsx"/><Relationship Id="rId2" Type="http://schemas.openxmlformats.org/officeDocument/2006/relationships/chartUserShapes" Target="../drawings/drawing1.xm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Sheet8.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5"/>
    </mc:Choice>
    <mc:Fallback>
      <c:style val="15"/>
    </mc:Fallback>
  </mc:AlternateContent>
  <c:chart>
    <c:autoTitleDeleted val="1"/>
    <c:plotArea>
      <c:layout>
        <c:manualLayout>
          <c:layoutTarget val="inner"/>
          <c:xMode val="edge"/>
          <c:yMode val="edge"/>
          <c:x val="0.113317265820591"/>
          <c:y val="0.0443353160421329"/>
          <c:w val="0.870224855655312"/>
          <c:h val="0.661577658896854"/>
        </c:manualLayout>
      </c:layout>
      <c:barChart>
        <c:barDir val="col"/>
        <c:grouping val="stacked"/>
        <c:varyColors val="0"/>
        <c:ser>
          <c:idx val="2"/>
          <c:order val="0"/>
          <c:tx>
            <c:strRef>
              <c:f>Sheet1!$B$1</c:f>
              <c:strCache>
                <c:ptCount val="1"/>
                <c:pt idx="0">
                  <c:v>Dirty (read-write)</c:v>
                </c:pt>
              </c:strCache>
            </c:strRef>
          </c:tx>
          <c:spPr>
            <a:solidFill>
              <a:srgbClr val="800000"/>
            </a:solidFill>
            <a:ln w="28575" cmpd="sng">
              <a:solidFill>
                <a:schemeClr val="tx1"/>
              </a:solidFill>
            </a:ln>
          </c:spPr>
          <c:invertIfNegative val="0"/>
          <c:cat>
            <c:strRef>
              <c:f>Table1[[#Data],[#Totals],[ ]]</c:f>
              <c:strCache>
                <c:ptCount val="25"/>
                <c:pt idx="0">
                  <c:v>400.perlbench</c:v>
                </c:pt>
                <c:pt idx="1">
                  <c:v>401.bzip2</c:v>
                </c:pt>
                <c:pt idx="2">
                  <c:v>403.gcc</c:v>
                </c:pt>
                <c:pt idx="3">
                  <c:v>410.bwaves</c:v>
                </c:pt>
                <c:pt idx="4">
                  <c:v>429.mcf</c:v>
                </c:pt>
                <c:pt idx="5">
                  <c:v>433.milc</c:v>
                </c:pt>
                <c:pt idx="6">
                  <c:v>434.zeusmp</c:v>
                </c:pt>
                <c:pt idx="7">
                  <c:v>435.gromacs</c:v>
                </c:pt>
                <c:pt idx="8">
                  <c:v>436.cactusADM</c:v>
                </c:pt>
                <c:pt idx="9">
                  <c:v>437.leslie3d</c:v>
                </c:pt>
                <c:pt idx="10">
                  <c:v>445.gobmk</c:v>
                </c:pt>
                <c:pt idx="11">
                  <c:v>447.dealII</c:v>
                </c:pt>
                <c:pt idx="12">
                  <c:v>450.soplex</c:v>
                </c:pt>
                <c:pt idx="13">
                  <c:v>456.hmmer</c:v>
                </c:pt>
                <c:pt idx="14">
                  <c:v>458.sjeng</c:v>
                </c:pt>
                <c:pt idx="15">
                  <c:v>459.GemsFDTD</c:v>
                </c:pt>
                <c:pt idx="16">
                  <c:v>462.libquantum</c:v>
                </c:pt>
                <c:pt idx="17">
                  <c:v>464.h264ref</c:v>
                </c:pt>
                <c:pt idx="18">
                  <c:v>465.tonto</c:v>
                </c:pt>
                <c:pt idx="19">
                  <c:v>470.lbm</c:v>
                </c:pt>
                <c:pt idx="20">
                  <c:v>471.omnetpp</c:v>
                </c:pt>
                <c:pt idx="21">
                  <c:v>473.astar</c:v>
                </c:pt>
                <c:pt idx="22">
                  <c:v>481.wrf</c:v>
                </c:pt>
                <c:pt idx="23">
                  <c:v>482.sphinx3</c:v>
                </c:pt>
                <c:pt idx="24">
                  <c:v>483.xalancbmk</c:v>
                </c:pt>
              </c:strCache>
            </c:strRef>
          </c:cat>
          <c:val>
            <c:numRef>
              <c:f>Sheet1!$B$2:$B$26</c:f>
              <c:numCache>
                <c:formatCode>General</c:formatCode>
                <c:ptCount val="25"/>
                <c:pt idx="0">
                  <c:v>3.10369</c:v>
                </c:pt>
                <c:pt idx="1">
                  <c:v>54.20743</c:v>
                </c:pt>
                <c:pt idx="2">
                  <c:v>9.85005</c:v>
                </c:pt>
                <c:pt idx="3">
                  <c:v>0.0</c:v>
                </c:pt>
                <c:pt idx="4">
                  <c:v>1.4209</c:v>
                </c:pt>
                <c:pt idx="5">
                  <c:v>0.07347</c:v>
                </c:pt>
                <c:pt idx="6">
                  <c:v>0.63798</c:v>
                </c:pt>
                <c:pt idx="7">
                  <c:v>30.89084</c:v>
                </c:pt>
                <c:pt idx="8">
                  <c:v>9.0E-5</c:v>
                </c:pt>
                <c:pt idx="9">
                  <c:v>0.35784</c:v>
                </c:pt>
                <c:pt idx="10">
                  <c:v>1.98412</c:v>
                </c:pt>
                <c:pt idx="11">
                  <c:v>40.0</c:v>
                </c:pt>
                <c:pt idx="12">
                  <c:v>10.25714</c:v>
                </c:pt>
                <c:pt idx="13">
                  <c:v>2.68776</c:v>
                </c:pt>
                <c:pt idx="14">
                  <c:v>4.165419999999993</c:v>
                </c:pt>
                <c:pt idx="15">
                  <c:v>0.30349</c:v>
                </c:pt>
                <c:pt idx="16">
                  <c:v>0.0</c:v>
                </c:pt>
                <c:pt idx="17">
                  <c:v>0.0</c:v>
                </c:pt>
                <c:pt idx="18">
                  <c:v>16.66666</c:v>
                </c:pt>
                <c:pt idx="19">
                  <c:v>0.00014</c:v>
                </c:pt>
                <c:pt idx="20">
                  <c:v>15.06471</c:v>
                </c:pt>
                <c:pt idx="21">
                  <c:v>43.11023</c:v>
                </c:pt>
                <c:pt idx="22">
                  <c:v>0.74441</c:v>
                </c:pt>
                <c:pt idx="23">
                  <c:v>1.31457</c:v>
                </c:pt>
                <c:pt idx="24">
                  <c:v>0.38374</c:v>
                </c:pt>
              </c:numCache>
            </c:numRef>
          </c:val>
        </c:ser>
        <c:ser>
          <c:idx val="0"/>
          <c:order val="1"/>
          <c:tx>
            <c:strRef>
              <c:f>Table1[[#Headers],[Dirty (write-only)]]</c:f>
              <c:strCache>
                <c:ptCount val="1"/>
                <c:pt idx="0">
                  <c:v>Dirty (write-only)</c:v>
                </c:pt>
              </c:strCache>
            </c:strRef>
          </c:tx>
          <c:spPr>
            <a:solidFill>
              <a:schemeClr val="bg1">
                <a:lumMod val="50000"/>
              </a:schemeClr>
            </a:solidFill>
            <a:ln w="28575" cmpd="sng">
              <a:solidFill>
                <a:schemeClr val="tx1"/>
              </a:solidFill>
            </a:ln>
          </c:spPr>
          <c:invertIfNegative val="0"/>
          <c:cat>
            <c:strRef>
              <c:f>Table1[[#Data],[#Totals],[ ]]</c:f>
              <c:strCache>
                <c:ptCount val="25"/>
                <c:pt idx="0">
                  <c:v>400.perlbench</c:v>
                </c:pt>
                <c:pt idx="1">
                  <c:v>401.bzip2</c:v>
                </c:pt>
                <c:pt idx="2">
                  <c:v>403.gcc</c:v>
                </c:pt>
                <c:pt idx="3">
                  <c:v>410.bwaves</c:v>
                </c:pt>
                <c:pt idx="4">
                  <c:v>429.mcf</c:v>
                </c:pt>
                <c:pt idx="5">
                  <c:v>433.milc</c:v>
                </c:pt>
                <c:pt idx="6">
                  <c:v>434.zeusmp</c:v>
                </c:pt>
                <c:pt idx="7">
                  <c:v>435.gromacs</c:v>
                </c:pt>
                <c:pt idx="8">
                  <c:v>436.cactusADM</c:v>
                </c:pt>
                <c:pt idx="9">
                  <c:v>437.leslie3d</c:v>
                </c:pt>
                <c:pt idx="10">
                  <c:v>445.gobmk</c:v>
                </c:pt>
                <c:pt idx="11">
                  <c:v>447.dealII</c:v>
                </c:pt>
                <c:pt idx="12">
                  <c:v>450.soplex</c:v>
                </c:pt>
                <c:pt idx="13">
                  <c:v>456.hmmer</c:v>
                </c:pt>
                <c:pt idx="14">
                  <c:v>458.sjeng</c:v>
                </c:pt>
                <c:pt idx="15">
                  <c:v>459.GemsFDTD</c:v>
                </c:pt>
                <c:pt idx="16">
                  <c:v>462.libquantum</c:v>
                </c:pt>
                <c:pt idx="17">
                  <c:v>464.h264ref</c:v>
                </c:pt>
                <c:pt idx="18">
                  <c:v>465.tonto</c:v>
                </c:pt>
                <c:pt idx="19">
                  <c:v>470.lbm</c:v>
                </c:pt>
                <c:pt idx="20">
                  <c:v>471.omnetpp</c:v>
                </c:pt>
                <c:pt idx="21">
                  <c:v>473.astar</c:v>
                </c:pt>
                <c:pt idx="22">
                  <c:v>481.wrf</c:v>
                </c:pt>
                <c:pt idx="23">
                  <c:v>482.sphinx3</c:v>
                </c:pt>
                <c:pt idx="24">
                  <c:v>483.xalancbmk</c:v>
                </c:pt>
              </c:strCache>
            </c:strRef>
          </c:cat>
          <c:val>
            <c:numRef>
              <c:f>Table1[[#Data],[#Totals],[Dirty (write-only)]]</c:f>
              <c:numCache>
                <c:formatCode>General</c:formatCode>
                <c:ptCount val="25"/>
                <c:pt idx="0">
                  <c:v>10.69134</c:v>
                </c:pt>
                <c:pt idx="1">
                  <c:v>15.93444</c:v>
                </c:pt>
                <c:pt idx="2">
                  <c:v>2.36163</c:v>
                </c:pt>
                <c:pt idx="3">
                  <c:v>100.0</c:v>
                </c:pt>
                <c:pt idx="4">
                  <c:v>77.04935</c:v>
                </c:pt>
                <c:pt idx="5">
                  <c:v>37.13097</c:v>
                </c:pt>
                <c:pt idx="6">
                  <c:v>37.5536</c:v>
                </c:pt>
                <c:pt idx="7">
                  <c:v>33.78497</c:v>
                </c:pt>
                <c:pt idx="8">
                  <c:v>81.02256</c:v>
                </c:pt>
                <c:pt idx="9">
                  <c:v>28.56243</c:v>
                </c:pt>
                <c:pt idx="10">
                  <c:v>57.53968</c:v>
                </c:pt>
                <c:pt idx="11">
                  <c:v>20.0</c:v>
                </c:pt>
                <c:pt idx="12">
                  <c:v>19.69222</c:v>
                </c:pt>
                <c:pt idx="13">
                  <c:v>92.27999</c:v>
                </c:pt>
                <c:pt idx="14">
                  <c:v>76.34831</c:v>
                </c:pt>
                <c:pt idx="15">
                  <c:v>46.86447</c:v>
                </c:pt>
                <c:pt idx="16">
                  <c:v>20.0064</c:v>
                </c:pt>
                <c:pt idx="17">
                  <c:v>7.142849999999997</c:v>
                </c:pt>
                <c:pt idx="18">
                  <c:v>22.22222</c:v>
                </c:pt>
                <c:pt idx="19">
                  <c:v>65.28346</c:v>
                </c:pt>
                <c:pt idx="20">
                  <c:v>20.25319</c:v>
                </c:pt>
                <c:pt idx="21">
                  <c:v>19.60053</c:v>
                </c:pt>
                <c:pt idx="22">
                  <c:v>38.62848</c:v>
                </c:pt>
                <c:pt idx="23">
                  <c:v>3.30295</c:v>
                </c:pt>
                <c:pt idx="24">
                  <c:v>1.88883</c:v>
                </c:pt>
              </c:numCache>
            </c:numRef>
          </c:val>
        </c:ser>
        <c:dLbls>
          <c:showLegendKey val="0"/>
          <c:showVal val="0"/>
          <c:showCatName val="0"/>
          <c:showSerName val="0"/>
          <c:showPercent val="0"/>
          <c:showBubbleSize val="0"/>
        </c:dLbls>
        <c:gapWidth val="150"/>
        <c:overlap val="100"/>
        <c:axId val="-2101941976"/>
        <c:axId val="-2101938920"/>
      </c:barChart>
      <c:catAx>
        <c:axId val="-2101941976"/>
        <c:scaling>
          <c:orientation val="minMax"/>
        </c:scaling>
        <c:delete val="0"/>
        <c:axPos val="b"/>
        <c:majorTickMark val="out"/>
        <c:minorTickMark val="none"/>
        <c:tickLblPos val="nextTo"/>
        <c:txPr>
          <a:bodyPr/>
          <a:lstStyle/>
          <a:p>
            <a:pPr>
              <a:defRPr sz="1600">
                <a:solidFill>
                  <a:srgbClr val="000000"/>
                </a:solidFill>
              </a:defRPr>
            </a:pPr>
            <a:endParaRPr lang="en-US"/>
          </a:p>
        </c:txPr>
        <c:crossAx val="-2101938920"/>
        <c:crosses val="autoZero"/>
        <c:auto val="1"/>
        <c:lblAlgn val="ctr"/>
        <c:lblOffset val="100"/>
        <c:noMultiLvlLbl val="0"/>
      </c:catAx>
      <c:valAx>
        <c:axId val="-2101938920"/>
        <c:scaling>
          <c:orientation val="minMax"/>
          <c:max val="100.0"/>
        </c:scaling>
        <c:delete val="0"/>
        <c:axPos val="l"/>
        <c:majorGridlines/>
        <c:title>
          <c:tx>
            <c:rich>
              <a:bodyPr rot="-5400000" vert="horz"/>
              <a:lstStyle/>
              <a:p>
                <a:pPr>
                  <a:defRPr>
                    <a:solidFill>
                      <a:schemeClr val="tx1"/>
                    </a:solidFill>
                  </a:defRPr>
                </a:pPr>
                <a:r>
                  <a:rPr lang="en-US" dirty="0">
                    <a:solidFill>
                      <a:schemeClr val="tx1"/>
                    </a:solidFill>
                  </a:rPr>
                  <a:t>Percentage of </a:t>
                </a:r>
                <a:r>
                  <a:rPr lang="en-US" dirty="0" err="1">
                    <a:solidFill>
                      <a:schemeClr val="tx1"/>
                    </a:solidFill>
                  </a:rPr>
                  <a:t>Cachelines</a:t>
                </a:r>
                <a:r>
                  <a:rPr lang="en-US" dirty="0">
                    <a:solidFill>
                      <a:schemeClr val="tx1"/>
                    </a:solidFill>
                  </a:rPr>
                  <a:t> in LLC</a:t>
                </a:r>
              </a:p>
            </c:rich>
          </c:tx>
          <c:layout/>
          <c:overlay val="0"/>
        </c:title>
        <c:numFmt formatCode="General" sourceLinked="1"/>
        <c:majorTickMark val="out"/>
        <c:minorTickMark val="none"/>
        <c:tickLblPos val="nextTo"/>
        <c:txPr>
          <a:bodyPr/>
          <a:lstStyle/>
          <a:p>
            <a:pPr>
              <a:defRPr sz="1600">
                <a:solidFill>
                  <a:schemeClr val="tx1"/>
                </a:solidFill>
              </a:defRPr>
            </a:pPr>
            <a:endParaRPr lang="en-US"/>
          </a:p>
        </c:txPr>
        <c:crossAx val="-2101941976"/>
        <c:crosses val="autoZero"/>
        <c:crossBetween val="between"/>
      </c:valAx>
      <c:spPr>
        <a:solidFill>
          <a:schemeClr val="bg1"/>
        </a:solidFill>
      </c:spPr>
    </c:plotArea>
    <c:legend>
      <c:legendPos val="r"/>
      <c:layout>
        <c:manualLayout>
          <c:xMode val="edge"/>
          <c:yMode val="edge"/>
          <c:x val="0.658471768745174"/>
          <c:y val="0.0399531657032525"/>
          <c:w val="0.307236564597562"/>
          <c:h val="0.152209602759527"/>
        </c:manualLayout>
      </c:layout>
      <c:overlay val="0"/>
      <c:spPr>
        <a:solidFill>
          <a:schemeClr val="bg1"/>
        </a:solidFill>
        <a:ln>
          <a:solidFill>
            <a:schemeClr val="tx1"/>
          </a:solidFill>
        </a:ln>
      </c:spPr>
      <c:txPr>
        <a:bodyPr/>
        <a:lstStyle/>
        <a:p>
          <a:pPr>
            <a:defRPr sz="2400" b="1">
              <a:solidFill>
                <a:schemeClr val="tx1"/>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solidFill>
                  <a:schemeClr val="tx1"/>
                </a:solidFill>
              </a:defRPr>
            </a:pPr>
            <a:r>
              <a:rPr lang="en-US" dirty="0" err="1" smtClean="0">
                <a:solidFill>
                  <a:schemeClr val="tx1"/>
                </a:solidFill>
              </a:rPr>
              <a:t>Soplex</a:t>
            </a:r>
            <a:endParaRPr lang="en-US" dirty="0">
              <a:solidFill>
                <a:schemeClr val="tx1"/>
              </a:solidFill>
            </a:endParaRPr>
          </a:p>
        </c:rich>
      </c:tx>
      <c:layout/>
      <c:overlay val="0"/>
    </c:title>
    <c:autoTitleDeleted val="0"/>
    <c:plotArea>
      <c:layout>
        <c:manualLayout>
          <c:layoutTarget val="inner"/>
          <c:xMode val="edge"/>
          <c:yMode val="edge"/>
          <c:x val="0.189848812145928"/>
          <c:y val="0.0443353160421329"/>
          <c:w val="0.788632268223122"/>
          <c:h val="0.812667871231248"/>
        </c:manualLayout>
      </c:layout>
      <c:lineChart>
        <c:grouping val="standard"/>
        <c:varyColors val="0"/>
        <c:ser>
          <c:idx val="0"/>
          <c:order val="0"/>
          <c:tx>
            <c:strRef>
              <c:f>Sheet1!$B$1</c:f>
              <c:strCache>
                <c:ptCount val="1"/>
                <c:pt idx="0">
                  <c:v>Clean Line</c:v>
                </c:pt>
              </c:strCache>
            </c:strRef>
          </c:tx>
          <c:spPr>
            <a:ln w="50800">
              <a:solidFill>
                <a:schemeClr val="tx2"/>
              </a:solidFill>
            </a:ln>
          </c:spPr>
          <c:marker>
            <c:symbol val="triangle"/>
            <c:size val="12"/>
            <c:spPr>
              <a:solidFill>
                <a:schemeClr val="tx2"/>
              </a:solidFill>
              <a:ln>
                <a:solidFill>
                  <a:schemeClr val="tx2"/>
                </a:solidFill>
              </a:ln>
            </c:spPr>
          </c:marker>
          <c:cat>
            <c:numRef>
              <c:f>Sheet1!$A$2:$A$7</c:f>
              <c:numCache>
                <c:formatCode>General</c:formatCode>
                <c:ptCount val="6"/>
                <c:pt idx="0">
                  <c:v>0.0</c:v>
                </c:pt>
                <c:pt idx="1">
                  <c:v>100.0</c:v>
                </c:pt>
                <c:pt idx="2">
                  <c:v>200.0</c:v>
                </c:pt>
                <c:pt idx="3">
                  <c:v>300.0</c:v>
                </c:pt>
                <c:pt idx="4">
                  <c:v>400.0</c:v>
                </c:pt>
                <c:pt idx="5">
                  <c:v>500.0</c:v>
                </c:pt>
              </c:numCache>
            </c:numRef>
          </c:cat>
          <c:val>
            <c:numRef>
              <c:f>Sheet1!$B$2:$B$7</c:f>
              <c:numCache>
                <c:formatCode>General</c:formatCode>
                <c:ptCount val="6"/>
                <c:pt idx="0">
                  <c:v>0.0</c:v>
                </c:pt>
                <c:pt idx="1">
                  <c:v>1.0</c:v>
                </c:pt>
                <c:pt idx="2">
                  <c:v>1.820045253</c:v>
                </c:pt>
                <c:pt idx="3">
                  <c:v>2.4072182332</c:v>
                </c:pt>
                <c:pt idx="4">
                  <c:v>3.1592034327</c:v>
                </c:pt>
                <c:pt idx="5">
                  <c:v>3.7726994408</c:v>
                </c:pt>
              </c:numCache>
            </c:numRef>
          </c:val>
          <c:smooth val="0"/>
        </c:ser>
        <c:ser>
          <c:idx val="1"/>
          <c:order val="1"/>
          <c:tx>
            <c:strRef>
              <c:f>Sheet1!$C$1</c:f>
              <c:strCache>
                <c:ptCount val="1"/>
                <c:pt idx="0">
                  <c:v>Dirty Line</c:v>
                </c:pt>
              </c:strCache>
            </c:strRef>
          </c:tx>
          <c:spPr>
            <a:ln w="50800">
              <a:solidFill>
                <a:srgbClr val="800000"/>
              </a:solidFill>
            </a:ln>
          </c:spPr>
          <c:marker>
            <c:symbol val="square"/>
            <c:size val="12"/>
            <c:spPr>
              <a:solidFill>
                <a:srgbClr val="800000"/>
              </a:solidFill>
              <a:ln>
                <a:solidFill>
                  <a:srgbClr val="800000"/>
                </a:solidFill>
              </a:ln>
            </c:spPr>
          </c:marker>
          <c:cat>
            <c:numRef>
              <c:f>Sheet1!$A$2:$A$7</c:f>
              <c:numCache>
                <c:formatCode>General</c:formatCode>
                <c:ptCount val="6"/>
                <c:pt idx="0">
                  <c:v>0.0</c:v>
                </c:pt>
                <c:pt idx="1">
                  <c:v>100.0</c:v>
                </c:pt>
                <c:pt idx="2">
                  <c:v>200.0</c:v>
                </c:pt>
                <c:pt idx="3">
                  <c:v>300.0</c:v>
                </c:pt>
                <c:pt idx="4">
                  <c:v>400.0</c:v>
                </c:pt>
                <c:pt idx="5">
                  <c:v>500.0</c:v>
                </c:pt>
              </c:numCache>
            </c:numRef>
          </c:cat>
          <c:val>
            <c:numRef>
              <c:f>Sheet1!$C$2:$C$7</c:f>
              <c:numCache>
                <c:formatCode>General</c:formatCode>
                <c:ptCount val="6"/>
                <c:pt idx="0">
                  <c:v>0.0</c:v>
                </c:pt>
                <c:pt idx="1">
                  <c:v>2.4193279502</c:v>
                </c:pt>
                <c:pt idx="2">
                  <c:v>4.183740976899976</c:v>
                </c:pt>
                <c:pt idx="3">
                  <c:v>5.817610393799995</c:v>
                </c:pt>
                <c:pt idx="4">
                  <c:v>7.532076518699976</c:v>
                </c:pt>
                <c:pt idx="5">
                  <c:v>9.108163475199991</c:v>
                </c:pt>
              </c:numCache>
            </c:numRef>
          </c:val>
          <c:smooth val="0"/>
        </c:ser>
        <c:dLbls>
          <c:showLegendKey val="0"/>
          <c:showVal val="0"/>
          <c:showCatName val="0"/>
          <c:showSerName val="0"/>
          <c:showPercent val="0"/>
          <c:showBubbleSize val="0"/>
        </c:dLbls>
        <c:marker val="1"/>
        <c:smooth val="0"/>
        <c:axId val="-2117559528"/>
        <c:axId val="-2105516888"/>
      </c:lineChart>
      <c:catAx>
        <c:axId val="-2117559528"/>
        <c:scaling>
          <c:orientation val="minMax"/>
        </c:scaling>
        <c:delete val="0"/>
        <c:axPos val="b"/>
        <c:title>
          <c:tx>
            <c:rich>
              <a:bodyPr/>
              <a:lstStyle/>
              <a:p>
                <a:pPr>
                  <a:defRPr sz="1800">
                    <a:solidFill>
                      <a:srgbClr val="000000"/>
                    </a:solidFill>
                  </a:defRPr>
                </a:pPr>
                <a:r>
                  <a:rPr lang="en-US" sz="1800" dirty="0" smtClean="0">
                    <a:solidFill>
                      <a:srgbClr val="000000"/>
                    </a:solidFill>
                  </a:rPr>
                  <a:t>Instructions (M)</a:t>
                </a:r>
                <a:endParaRPr lang="en-US" sz="1800" dirty="0">
                  <a:solidFill>
                    <a:srgbClr val="000000"/>
                  </a:solidFill>
                </a:endParaRPr>
              </a:p>
            </c:rich>
          </c:tx>
          <c:layout/>
          <c:overlay val="0"/>
        </c:title>
        <c:numFmt formatCode="General" sourceLinked="1"/>
        <c:majorTickMark val="out"/>
        <c:minorTickMark val="none"/>
        <c:tickLblPos val="nextTo"/>
        <c:txPr>
          <a:bodyPr/>
          <a:lstStyle/>
          <a:p>
            <a:pPr>
              <a:defRPr sz="1400">
                <a:solidFill>
                  <a:srgbClr val="000000"/>
                </a:solidFill>
              </a:defRPr>
            </a:pPr>
            <a:endParaRPr lang="en-US"/>
          </a:p>
        </c:txPr>
        <c:crossAx val="-2105516888"/>
        <c:crosses val="autoZero"/>
        <c:auto val="1"/>
        <c:lblAlgn val="ctr"/>
        <c:lblOffset val="100"/>
        <c:noMultiLvlLbl val="0"/>
      </c:catAx>
      <c:valAx>
        <c:axId val="-2105516888"/>
        <c:scaling>
          <c:orientation val="minMax"/>
        </c:scaling>
        <c:delete val="0"/>
        <c:axPos val="l"/>
        <c:majorGridlines/>
        <c:title>
          <c:tx>
            <c:rich>
              <a:bodyPr rot="-5400000" vert="horz"/>
              <a:lstStyle/>
              <a:p>
                <a:pPr>
                  <a:defRPr sz="1800">
                    <a:solidFill>
                      <a:schemeClr val="tx1"/>
                    </a:solidFill>
                  </a:defRPr>
                </a:pPr>
                <a:r>
                  <a:rPr lang="en-US" sz="1800" dirty="0" smtClean="0">
                    <a:solidFill>
                      <a:schemeClr val="tx1"/>
                    </a:solidFill>
                  </a:rPr>
                  <a:t>N</a:t>
                </a:r>
                <a:r>
                  <a:rPr lang="en-US" sz="1800" baseline="0" dirty="0" smtClean="0">
                    <a:solidFill>
                      <a:schemeClr val="tx1"/>
                    </a:solidFill>
                  </a:rPr>
                  <a:t>umber of Reads Normalized to Reads in clean lines at 100m</a:t>
                </a:r>
                <a:endParaRPr lang="en-US" sz="1800" dirty="0">
                  <a:solidFill>
                    <a:schemeClr val="tx1"/>
                  </a:solidFill>
                </a:endParaRPr>
              </a:p>
            </c:rich>
          </c:tx>
          <c:layout/>
          <c:overlay val="0"/>
        </c:title>
        <c:numFmt formatCode="General" sourceLinked="1"/>
        <c:majorTickMark val="out"/>
        <c:minorTickMark val="none"/>
        <c:tickLblPos val="nextTo"/>
        <c:txPr>
          <a:bodyPr/>
          <a:lstStyle/>
          <a:p>
            <a:pPr>
              <a:defRPr sz="1200">
                <a:solidFill>
                  <a:srgbClr val="000000"/>
                </a:solidFill>
              </a:defRPr>
            </a:pPr>
            <a:endParaRPr lang="en-US"/>
          </a:p>
        </c:txPr>
        <c:crossAx val="-2117559528"/>
        <c:crosses val="autoZero"/>
        <c:crossBetween val="between"/>
      </c:valAx>
      <c:spPr>
        <a:solidFill>
          <a:schemeClr val="bg1"/>
        </a:solidFill>
      </c:spPr>
    </c:plotArea>
    <c:legend>
      <c:legendPos val="r"/>
      <c:layout>
        <c:manualLayout>
          <c:xMode val="edge"/>
          <c:yMode val="edge"/>
          <c:x val="0.21782866256282"/>
          <c:y val="0.162390462401232"/>
          <c:w val="0.36793537466824"/>
          <c:h val="0.194148156125397"/>
        </c:manualLayout>
      </c:layout>
      <c:overlay val="0"/>
      <c:spPr>
        <a:solidFill>
          <a:schemeClr val="bg1"/>
        </a:solidFill>
        <a:ln>
          <a:solidFill>
            <a:schemeClr val="tx1"/>
          </a:solidFill>
        </a:ln>
      </c:spPr>
      <c:txPr>
        <a:bodyPr/>
        <a:lstStyle/>
        <a:p>
          <a:pPr>
            <a:defRPr sz="20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err="1" smtClean="0"/>
              <a:t>Xalanc</a:t>
            </a:r>
            <a:endParaRPr lang="en-US" dirty="0"/>
          </a:p>
        </c:rich>
      </c:tx>
      <c:layout/>
      <c:overlay val="0"/>
    </c:title>
    <c:autoTitleDeleted val="0"/>
    <c:plotArea>
      <c:layout>
        <c:manualLayout>
          <c:layoutTarget val="inner"/>
          <c:xMode val="edge"/>
          <c:yMode val="edge"/>
          <c:x val="0.234739297036215"/>
          <c:y val="0.0443353160421329"/>
          <c:w val="0.743741783332834"/>
          <c:h val="0.812668087326435"/>
        </c:manualLayout>
      </c:layout>
      <c:lineChart>
        <c:grouping val="standard"/>
        <c:varyColors val="0"/>
        <c:ser>
          <c:idx val="0"/>
          <c:order val="0"/>
          <c:tx>
            <c:strRef>
              <c:f>Sheet1!$B$1</c:f>
              <c:strCache>
                <c:ptCount val="1"/>
                <c:pt idx="0">
                  <c:v>Clean Line</c:v>
                </c:pt>
              </c:strCache>
            </c:strRef>
          </c:tx>
          <c:spPr>
            <a:ln w="50800">
              <a:solidFill>
                <a:schemeClr val="tx2"/>
              </a:solidFill>
            </a:ln>
          </c:spPr>
          <c:marker>
            <c:symbol val="triangle"/>
            <c:size val="12"/>
            <c:spPr>
              <a:solidFill>
                <a:schemeClr val="tx2"/>
              </a:solidFill>
              <a:ln>
                <a:solidFill>
                  <a:schemeClr val="tx2"/>
                </a:solidFill>
              </a:ln>
            </c:spPr>
          </c:marker>
          <c:cat>
            <c:numRef>
              <c:f>Sheet1!$A$2:$A$7</c:f>
              <c:numCache>
                <c:formatCode>General</c:formatCode>
                <c:ptCount val="6"/>
                <c:pt idx="0">
                  <c:v>0.0</c:v>
                </c:pt>
                <c:pt idx="1">
                  <c:v>100.0</c:v>
                </c:pt>
                <c:pt idx="2">
                  <c:v>200.0</c:v>
                </c:pt>
                <c:pt idx="3">
                  <c:v>300.0</c:v>
                </c:pt>
                <c:pt idx="4">
                  <c:v>400.0</c:v>
                </c:pt>
                <c:pt idx="5">
                  <c:v>500.0</c:v>
                </c:pt>
              </c:numCache>
            </c:numRef>
          </c:cat>
          <c:val>
            <c:numRef>
              <c:f>Sheet1!$B$2:$B$7</c:f>
              <c:numCache>
                <c:formatCode>General</c:formatCode>
                <c:ptCount val="6"/>
                <c:pt idx="0">
                  <c:v>0.0</c:v>
                </c:pt>
                <c:pt idx="1">
                  <c:v>1.0</c:v>
                </c:pt>
                <c:pt idx="2">
                  <c:v>1.7164338095</c:v>
                </c:pt>
                <c:pt idx="3">
                  <c:v>2.4248586553</c:v>
                </c:pt>
                <c:pt idx="4">
                  <c:v>3.08288589</c:v>
                </c:pt>
                <c:pt idx="5">
                  <c:v>3.78314819</c:v>
                </c:pt>
              </c:numCache>
            </c:numRef>
          </c:val>
          <c:smooth val="0"/>
        </c:ser>
        <c:ser>
          <c:idx val="1"/>
          <c:order val="1"/>
          <c:tx>
            <c:strRef>
              <c:f>Sheet1!$C$1</c:f>
              <c:strCache>
                <c:ptCount val="1"/>
                <c:pt idx="0">
                  <c:v>Dirty Line</c:v>
                </c:pt>
              </c:strCache>
            </c:strRef>
          </c:tx>
          <c:spPr>
            <a:ln w="50800">
              <a:solidFill>
                <a:srgbClr val="800000"/>
              </a:solidFill>
            </a:ln>
          </c:spPr>
          <c:marker>
            <c:symbol val="square"/>
            <c:size val="12"/>
            <c:spPr>
              <a:solidFill>
                <a:srgbClr val="800000"/>
              </a:solidFill>
              <a:ln>
                <a:solidFill>
                  <a:srgbClr val="800000"/>
                </a:solidFill>
              </a:ln>
            </c:spPr>
          </c:marker>
          <c:cat>
            <c:numRef>
              <c:f>Sheet1!$A$2:$A$7</c:f>
              <c:numCache>
                <c:formatCode>General</c:formatCode>
                <c:ptCount val="6"/>
                <c:pt idx="0">
                  <c:v>0.0</c:v>
                </c:pt>
                <c:pt idx="1">
                  <c:v>100.0</c:v>
                </c:pt>
                <c:pt idx="2">
                  <c:v>200.0</c:v>
                </c:pt>
                <c:pt idx="3">
                  <c:v>300.0</c:v>
                </c:pt>
                <c:pt idx="4">
                  <c:v>400.0</c:v>
                </c:pt>
                <c:pt idx="5">
                  <c:v>500.0</c:v>
                </c:pt>
              </c:numCache>
            </c:numRef>
          </c:cat>
          <c:val>
            <c:numRef>
              <c:f>Sheet1!$C$2:$C$7</c:f>
              <c:numCache>
                <c:formatCode>General</c:formatCode>
                <c:ptCount val="6"/>
                <c:pt idx="0">
                  <c:v>0.0</c:v>
                </c:pt>
                <c:pt idx="1">
                  <c:v>0.0229767834</c:v>
                </c:pt>
                <c:pt idx="2">
                  <c:v>0.041589718</c:v>
                </c:pt>
                <c:pt idx="3">
                  <c:v>0.0597994052</c:v>
                </c:pt>
                <c:pt idx="4">
                  <c:v>0.0784917788</c:v>
                </c:pt>
                <c:pt idx="5">
                  <c:v>0.0991716404</c:v>
                </c:pt>
              </c:numCache>
            </c:numRef>
          </c:val>
          <c:smooth val="0"/>
        </c:ser>
        <c:dLbls>
          <c:showLegendKey val="0"/>
          <c:showVal val="0"/>
          <c:showCatName val="0"/>
          <c:showSerName val="0"/>
          <c:showPercent val="0"/>
          <c:showBubbleSize val="0"/>
        </c:dLbls>
        <c:marker val="1"/>
        <c:smooth val="0"/>
        <c:axId val="-2105520696"/>
        <c:axId val="-2105434104"/>
      </c:lineChart>
      <c:catAx>
        <c:axId val="-2105520696"/>
        <c:scaling>
          <c:orientation val="minMax"/>
        </c:scaling>
        <c:delete val="0"/>
        <c:axPos val="b"/>
        <c:title>
          <c:tx>
            <c:rich>
              <a:bodyPr/>
              <a:lstStyle/>
              <a:p>
                <a:pPr>
                  <a:defRPr sz="1800">
                    <a:solidFill>
                      <a:srgbClr val="000000"/>
                    </a:solidFill>
                  </a:defRPr>
                </a:pPr>
                <a:r>
                  <a:rPr lang="en-US" sz="1800" dirty="0" smtClean="0">
                    <a:solidFill>
                      <a:srgbClr val="000000"/>
                    </a:solidFill>
                  </a:rPr>
                  <a:t>Instructions (M)</a:t>
                </a:r>
                <a:endParaRPr lang="en-US" sz="1800" dirty="0">
                  <a:solidFill>
                    <a:srgbClr val="000000"/>
                  </a:solidFill>
                </a:endParaRPr>
              </a:p>
            </c:rich>
          </c:tx>
          <c:layout/>
          <c:overlay val="0"/>
        </c:title>
        <c:numFmt formatCode="General" sourceLinked="1"/>
        <c:majorTickMark val="out"/>
        <c:minorTickMark val="none"/>
        <c:tickLblPos val="nextTo"/>
        <c:txPr>
          <a:bodyPr/>
          <a:lstStyle/>
          <a:p>
            <a:pPr>
              <a:defRPr sz="1400">
                <a:solidFill>
                  <a:srgbClr val="000000"/>
                </a:solidFill>
              </a:defRPr>
            </a:pPr>
            <a:endParaRPr lang="en-US"/>
          </a:p>
        </c:txPr>
        <c:crossAx val="-2105434104"/>
        <c:crosses val="autoZero"/>
        <c:auto val="1"/>
        <c:lblAlgn val="ctr"/>
        <c:lblOffset val="100"/>
        <c:noMultiLvlLbl val="0"/>
      </c:catAx>
      <c:valAx>
        <c:axId val="-2105434104"/>
        <c:scaling>
          <c:orientation val="minMax"/>
        </c:scaling>
        <c:delete val="0"/>
        <c:axPos val="l"/>
        <c:majorGridlines/>
        <c:title>
          <c:tx>
            <c:rich>
              <a:bodyPr rot="-5400000" vert="horz"/>
              <a:lstStyle/>
              <a:p>
                <a:pPr>
                  <a:defRPr sz="1800">
                    <a:solidFill>
                      <a:srgbClr val="000000"/>
                    </a:solidFill>
                  </a:defRPr>
                </a:pPr>
                <a:r>
                  <a:rPr lang="en-US" sz="1800" b="1" i="0" baseline="0" dirty="0" smtClean="0">
                    <a:solidFill>
                      <a:srgbClr val="000000"/>
                    </a:solidFill>
                    <a:effectLst/>
                  </a:rPr>
                  <a:t>Number of Reads Normalized </a:t>
                </a:r>
                <a:endParaRPr lang="en-US" sz="1800" dirty="0" smtClean="0">
                  <a:solidFill>
                    <a:srgbClr val="000000"/>
                  </a:solidFill>
                  <a:effectLst/>
                </a:endParaRPr>
              </a:p>
              <a:p>
                <a:pPr>
                  <a:defRPr sz="1800">
                    <a:solidFill>
                      <a:srgbClr val="000000"/>
                    </a:solidFill>
                  </a:defRPr>
                </a:pPr>
                <a:r>
                  <a:rPr lang="en-US" sz="1800" b="1" i="0" baseline="0" dirty="0" smtClean="0">
                    <a:solidFill>
                      <a:srgbClr val="000000"/>
                    </a:solidFill>
                    <a:effectLst/>
                  </a:rPr>
                  <a:t>to Reads in clean lines at 100m</a:t>
                </a:r>
                <a:endParaRPr lang="en-US" sz="1800" dirty="0">
                  <a:solidFill>
                    <a:srgbClr val="000000"/>
                  </a:solidFill>
                </a:endParaRPr>
              </a:p>
            </c:rich>
          </c:tx>
          <c:layout/>
          <c:overlay val="0"/>
        </c:title>
        <c:numFmt formatCode="General" sourceLinked="1"/>
        <c:majorTickMark val="out"/>
        <c:minorTickMark val="none"/>
        <c:tickLblPos val="nextTo"/>
        <c:txPr>
          <a:bodyPr/>
          <a:lstStyle/>
          <a:p>
            <a:pPr>
              <a:defRPr sz="1200">
                <a:solidFill>
                  <a:srgbClr val="000000"/>
                </a:solidFill>
              </a:defRPr>
            </a:pPr>
            <a:endParaRPr lang="en-US"/>
          </a:p>
        </c:txPr>
        <c:crossAx val="-2105520696"/>
        <c:crosses val="autoZero"/>
        <c:crossBetween val="between"/>
      </c:valAx>
      <c:spPr>
        <a:solidFill>
          <a:schemeClr val="bg1"/>
        </a:solidFill>
      </c:spPr>
    </c:plotArea>
    <c:legend>
      <c:legendPos val="r"/>
      <c:layout>
        <c:manualLayout>
          <c:xMode val="edge"/>
          <c:yMode val="edge"/>
          <c:x val="0.259726448460421"/>
          <c:y val="0.162390505582214"/>
          <c:w val="0.376913471646298"/>
          <c:h val="0.172517891644468"/>
        </c:manualLayout>
      </c:layout>
      <c:overlay val="0"/>
      <c:spPr>
        <a:solidFill>
          <a:schemeClr val="bg1"/>
        </a:solidFill>
        <a:ln>
          <a:solidFill>
            <a:schemeClr val="tx1"/>
          </a:solidFill>
        </a:ln>
      </c:spPr>
      <c:txPr>
        <a:bodyPr/>
        <a:lstStyle/>
        <a:p>
          <a:pPr>
            <a:defRPr sz="20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9899825021872"/>
          <c:y val="0.105931072981549"/>
          <c:w val="0.868209645669291"/>
          <c:h val="0.784824418499412"/>
        </c:manualLayout>
      </c:layout>
      <c:barChart>
        <c:barDir val="col"/>
        <c:grouping val="clustered"/>
        <c:varyColors val="0"/>
        <c:ser>
          <c:idx val="0"/>
          <c:order val="0"/>
          <c:spPr>
            <a:solidFill>
              <a:srgbClr val="800000"/>
            </a:solidFill>
            <a:ln w="38100" cmpd="sng">
              <a:solidFill>
                <a:schemeClr val="tx1"/>
              </a:solidFill>
            </a:ln>
          </c:spPr>
          <c:invertIfNegative val="0"/>
          <c:dPt>
            <c:idx val="0"/>
            <c:invertIfNegative val="0"/>
            <c:bubble3D val="0"/>
            <c:spPr>
              <a:solidFill>
                <a:schemeClr val="tx2"/>
              </a:solidFill>
              <a:ln w="38100" cmpd="sng">
                <a:solidFill>
                  <a:schemeClr val="tx1"/>
                </a:solidFill>
              </a:ln>
            </c:spPr>
          </c:dPt>
          <c:dPt>
            <c:idx val="2"/>
            <c:invertIfNegative val="0"/>
            <c:bubble3D val="0"/>
            <c:spPr>
              <a:solidFill>
                <a:schemeClr val="bg1">
                  <a:lumMod val="50000"/>
                </a:schemeClr>
              </a:solidFill>
              <a:ln w="38100" cmpd="sng">
                <a:solidFill>
                  <a:schemeClr val="tx1"/>
                </a:solidFill>
              </a:ln>
            </c:spPr>
          </c:dPt>
          <c:dPt>
            <c:idx val="3"/>
            <c:invertIfNegative val="0"/>
            <c:bubble3D val="0"/>
            <c:spPr>
              <a:solidFill>
                <a:schemeClr val="accent5">
                  <a:lumMod val="50000"/>
                </a:schemeClr>
              </a:solidFill>
              <a:ln w="38100" cmpd="sng">
                <a:solidFill>
                  <a:schemeClr val="tx1"/>
                </a:solidFill>
              </a:ln>
            </c:spPr>
          </c:dPt>
          <c:dPt>
            <c:idx val="4"/>
            <c:invertIfNegative val="0"/>
            <c:bubble3D val="0"/>
            <c:spPr>
              <a:solidFill>
                <a:schemeClr val="tx1"/>
              </a:solidFill>
              <a:ln w="38100" cmpd="sng">
                <a:solidFill>
                  <a:schemeClr val="tx1"/>
                </a:solidFill>
              </a:ln>
            </c:spPr>
          </c:dPt>
          <c:cat>
            <c:strRef>
              <c:f>Sheet1!$A$1:$A$5</c:f>
              <c:strCache>
                <c:ptCount val="5"/>
                <c:pt idx="0">
                  <c:v>DIP</c:v>
                </c:pt>
                <c:pt idx="1">
                  <c:v>RRIP</c:v>
                </c:pt>
                <c:pt idx="2">
                  <c:v>SUP+</c:v>
                </c:pt>
                <c:pt idx="3">
                  <c:v>RRP</c:v>
                </c:pt>
                <c:pt idx="4">
                  <c:v>RWP</c:v>
                </c:pt>
              </c:strCache>
            </c:strRef>
          </c:cat>
          <c:val>
            <c:numRef>
              <c:f>Sheet1!$B$1:$B$5</c:f>
              <c:numCache>
                <c:formatCode>0.00</c:formatCode>
                <c:ptCount val="5"/>
                <c:pt idx="0" formatCode="General">
                  <c:v>1.099</c:v>
                </c:pt>
                <c:pt idx="1">
                  <c:v>1.102</c:v>
                </c:pt>
                <c:pt idx="2">
                  <c:v>1.126</c:v>
                </c:pt>
                <c:pt idx="3">
                  <c:v>1.1760154856</c:v>
                </c:pt>
                <c:pt idx="4" formatCode="General">
                  <c:v>1.1461103592</c:v>
                </c:pt>
              </c:numCache>
            </c:numRef>
          </c:val>
        </c:ser>
        <c:dLbls>
          <c:showLegendKey val="0"/>
          <c:showVal val="0"/>
          <c:showCatName val="0"/>
          <c:showSerName val="0"/>
          <c:showPercent val="0"/>
          <c:showBubbleSize val="0"/>
        </c:dLbls>
        <c:gapWidth val="150"/>
        <c:axId val="-2100274072"/>
        <c:axId val="-2099918616"/>
      </c:barChart>
      <c:catAx>
        <c:axId val="-2100274072"/>
        <c:scaling>
          <c:orientation val="minMax"/>
        </c:scaling>
        <c:delete val="0"/>
        <c:axPos val="b"/>
        <c:numFmt formatCode="General" sourceLinked="1"/>
        <c:majorTickMark val="out"/>
        <c:minorTickMark val="none"/>
        <c:tickLblPos val="low"/>
        <c:txPr>
          <a:bodyPr/>
          <a:lstStyle/>
          <a:p>
            <a:pPr>
              <a:defRPr sz="2400" b="1">
                <a:solidFill>
                  <a:srgbClr val="000000"/>
                </a:solidFill>
              </a:defRPr>
            </a:pPr>
            <a:endParaRPr lang="en-US"/>
          </a:p>
        </c:txPr>
        <c:crossAx val="-2099918616"/>
        <c:crossesAt val="1.0"/>
        <c:auto val="1"/>
        <c:lblAlgn val="ctr"/>
        <c:lblOffset val="100"/>
        <c:noMultiLvlLbl val="0"/>
      </c:catAx>
      <c:valAx>
        <c:axId val="-2099918616"/>
        <c:scaling>
          <c:orientation val="minMax"/>
          <c:max val="1.2"/>
          <c:min val="1.0"/>
        </c:scaling>
        <c:delete val="0"/>
        <c:axPos val="l"/>
        <c:majorGridlines/>
        <c:title>
          <c:tx>
            <c:rich>
              <a:bodyPr rot="-5400000" vert="horz"/>
              <a:lstStyle/>
              <a:p>
                <a:pPr>
                  <a:defRPr sz="2000">
                    <a:solidFill>
                      <a:srgbClr val="000000"/>
                    </a:solidFill>
                  </a:defRPr>
                </a:pPr>
                <a:r>
                  <a:rPr lang="en-US" sz="2000" dirty="0" smtClean="0">
                    <a:solidFill>
                      <a:srgbClr val="000000"/>
                    </a:solidFill>
                  </a:rPr>
                  <a:t>Speedup</a:t>
                </a:r>
                <a:r>
                  <a:rPr lang="en-US" sz="2000" baseline="0" dirty="0" smtClean="0">
                    <a:solidFill>
                      <a:srgbClr val="000000"/>
                    </a:solidFill>
                  </a:rPr>
                  <a:t> vs.</a:t>
                </a:r>
                <a:r>
                  <a:rPr lang="en-US" sz="2000" dirty="0" smtClean="0">
                    <a:solidFill>
                      <a:srgbClr val="000000"/>
                    </a:solidFill>
                  </a:rPr>
                  <a:t> </a:t>
                </a:r>
                <a:r>
                  <a:rPr lang="en-US" sz="2400" dirty="0" smtClean="0">
                    <a:solidFill>
                      <a:srgbClr val="000000"/>
                    </a:solidFill>
                  </a:rPr>
                  <a:t>Baseline</a:t>
                </a:r>
                <a:r>
                  <a:rPr lang="en-US" sz="2000" dirty="0" smtClean="0">
                    <a:solidFill>
                      <a:srgbClr val="000000"/>
                    </a:solidFill>
                  </a:rPr>
                  <a:t> LRU</a:t>
                </a:r>
                <a:endParaRPr lang="en-US" sz="2000" dirty="0">
                  <a:solidFill>
                    <a:srgbClr val="000000"/>
                  </a:solidFill>
                </a:endParaRPr>
              </a:p>
            </c:rich>
          </c:tx>
          <c:layout>
            <c:manualLayout>
              <c:xMode val="edge"/>
              <c:yMode val="edge"/>
              <c:x val="0.0"/>
              <c:y val="0.221064386681953"/>
            </c:manualLayout>
          </c:layout>
          <c:overlay val="0"/>
        </c:title>
        <c:numFmt formatCode="0.00" sourceLinked="0"/>
        <c:majorTickMark val="out"/>
        <c:minorTickMark val="none"/>
        <c:tickLblPos val="low"/>
        <c:txPr>
          <a:bodyPr/>
          <a:lstStyle/>
          <a:p>
            <a:pPr>
              <a:defRPr sz="1800" b="0">
                <a:solidFill>
                  <a:srgbClr val="000000"/>
                </a:solidFill>
              </a:defRPr>
            </a:pPr>
            <a:endParaRPr lang="en-US"/>
          </a:p>
        </c:txPr>
        <c:crossAx val="-2100274072"/>
        <c:crosses val="autoZero"/>
        <c:crossBetween val="between"/>
        <c:majorUnit val="0.05"/>
      </c:valAx>
      <c:spPr>
        <a:solidFill>
          <a:schemeClr val="bg1"/>
        </a:solidFill>
      </c:spPr>
    </c:plotArea>
    <c:plotVisOnly val="1"/>
    <c:dispBlanksAs val="gap"/>
    <c:showDLblsOverMax val="0"/>
  </c:chart>
  <c:spPr>
    <a:ln>
      <a:noFill/>
    </a:ln>
  </c:spPr>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9883202099738"/>
          <c:y val="0.105931072981549"/>
          <c:w val="0.848306977252843"/>
          <c:h val="0.724322834645669"/>
        </c:manualLayout>
      </c:layout>
      <c:barChart>
        <c:barDir val="col"/>
        <c:grouping val="clustered"/>
        <c:varyColors val="0"/>
        <c:ser>
          <c:idx val="0"/>
          <c:order val="0"/>
          <c:tx>
            <c:strRef>
              <c:f>Sheet1!$B$1</c:f>
              <c:strCache>
                <c:ptCount val="1"/>
                <c:pt idx="0">
                  <c:v>DIP</c:v>
                </c:pt>
              </c:strCache>
            </c:strRef>
          </c:tx>
          <c:spPr>
            <a:solidFill>
              <a:schemeClr val="tx2"/>
            </a:solidFill>
            <a:ln w="38100" cmpd="sng">
              <a:solidFill>
                <a:schemeClr val="tx1"/>
              </a:solidFill>
            </a:ln>
          </c:spPr>
          <c:invertIfNegative val="0"/>
          <c:cat>
            <c:strRef>
              <c:f>Sheet1!$A$2:$A$6</c:f>
              <c:strCache>
                <c:ptCount val="5"/>
                <c:pt idx="0">
                  <c:v>No Memory Intensive</c:v>
                </c:pt>
                <c:pt idx="1">
                  <c:v>1 Memory Intensive</c:v>
                </c:pt>
                <c:pt idx="2">
                  <c:v>2 Memory Intensive</c:v>
                </c:pt>
                <c:pt idx="3">
                  <c:v>3 Memory Intensive</c:v>
                </c:pt>
                <c:pt idx="4">
                  <c:v>4 Memory Intensive</c:v>
                </c:pt>
              </c:strCache>
            </c:strRef>
          </c:cat>
          <c:val>
            <c:numRef>
              <c:f>Sheet1!$B$2:$B$6</c:f>
              <c:numCache>
                <c:formatCode>0.00</c:formatCode>
                <c:ptCount val="5"/>
                <c:pt idx="0">
                  <c:v>1.0141678186438</c:v>
                </c:pt>
                <c:pt idx="1">
                  <c:v>1.03473721715944</c:v>
                </c:pt>
                <c:pt idx="2">
                  <c:v>1.04617370541112</c:v>
                </c:pt>
                <c:pt idx="3">
                  <c:v>1.02012789083096</c:v>
                </c:pt>
                <c:pt idx="4">
                  <c:v>1.07031155973787</c:v>
                </c:pt>
              </c:numCache>
            </c:numRef>
          </c:val>
        </c:ser>
        <c:ser>
          <c:idx val="1"/>
          <c:order val="1"/>
          <c:tx>
            <c:strRef>
              <c:f>Sheet1!$C$1</c:f>
              <c:strCache>
                <c:ptCount val="1"/>
                <c:pt idx="0">
                  <c:v>RRIP</c:v>
                </c:pt>
              </c:strCache>
            </c:strRef>
          </c:tx>
          <c:spPr>
            <a:solidFill>
              <a:srgbClr val="800000"/>
            </a:solidFill>
            <a:ln w="38100" cmpd="sng">
              <a:solidFill>
                <a:schemeClr val="tx1"/>
              </a:solidFill>
            </a:ln>
          </c:spPr>
          <c:invertIfNegative val="0"/>
          <c:cat>
            <c:strRef>
              <c:f>Sheet1!$A$2:$A$6</c:f>
              <c:strCache>
                <c:ptCount val="5"/>
                <c:pt idx="0">
                  <c:v>No Memory Intensive</c:v>
                </c:pt>
                <c:pt idx="1">
                  <c:v>1 Memory Intensive</c:v>
                </c:pt>
                <c:pt idx="2">
                  <c:v>2 Memory Intensive</c:v>
                </c:pt>
                <c:pt idx="3">
                  <c:v>3 Memory Intensive</c:v>
                </c:pt>
                <c:pt idx="4">
                  <c:v>4 Memory Intensive</c:v>
                </c:pt>
              </c:strCache>
            </c:strRef>
          </c:cat>
          <c:val>
            <c:numRef>
              <c:f>Sheet1!$C$2:$C$6</c:f>
              <c:numCache>
                <c:formatCode>0.00</c:formatCode>
                <c:ptCount val="5"/>
                <c:pt idx="0">
                  <c:v>1.03034688847785</c:v>
                </c:pt>
                <c:pt idx="1">
                  <c:v>1.02954808791974</c:v>
                </c:pt>
                <c:pt idx="2">
                  <c:v>1.04160130345806</c:v>
                </c:pt>
                <c:pt idx="3">
                  <c:v>1.05368414910003</c:v>
                </c:pt>
                <c:pt idx="4">
                  <c:v>1.07287589324194</c:v>
                </c:pt>
              </c:numCache>
            </c:numRef>
          </c:val>
        </c:ser>
        <c:ser>
          <c:idx val="2"/>
          <c:order val="2"/>
          <c:tx>
            <c:strRef>
              <c:f>Sheet1!$D$1</c:f>
              <c:strCache>
                <c:ptCount val="1"/>
                <c:pt idx="0">
                  <c:v>SUP+</c:v>
                </c:pt>
              </c:strCache>
            </c:strRef>
          </c:tx>
          <c:spPr>
            <a:solidFill>
              <a:schemeClr val="bg1">
                <a:lumMod val="50000"/>
              </a:schemeClr>
            </a:solidFill>
            <a:ln w="38100" cmpd="sng">
              <a:solidFill>
                <a:schemeClr val="tx1"/>
              </a:solidFill>
            </a:ln>
          </c:spPr>
          <c:invertIfNegative val="0"/>
          <c:cat>
            <c:strRef>
              <c:f>Sheet1!$A$2:$A$6</c:f>
              <c:strCache>
                <c:ptCount val="5"/>
                <c:pt idx="0">
                  <c:v>No Memory Intensive</c:v>
                </c:pt>
                <c:pt idx="1">
                  <c:v>1 Memory Intensive</c:v>
                </c:pt>
                <c:pt idx="2">
                  <c:v>2 Memory Intensive</c:v>
                </c:pt>
                <c:pt idx="3">
                  <c:v>3 Memory Intensive</c:v>
                </c:pt>
                <c:pt idx="4">
                  <c:v>4 Memory Intensive</c:v>
                </c:pt>
              </c:strCache>
            </c:strRef>
          </c:cat>
          <c:val>
            <c:numRef>
              <c:f>Sheet1!$D$2:$D$6</c:f>
              <c:numCache>
                <c:formatCode>General</c:formatCode>
                <c:ptCount val="5"/>
                <c:pt idx="0">
                  <c:v>1.01004625626106</c:v>
                </c:pt>
                <c:pt idx="1">
                  <c:v>1.03050199646264</c:v>
                </c:pt>
                <c:pt idx="2">
                  <c:v>1.01619182454333</c:v>
                </c:pt>
                <c:pt idx="3">
                  <c:v>1.01129451093953</c:v>
                </c:pt>
                <c:pt idx="4">
                  <c:v>1.02375070125612</c:v>
                </c:pt>
              </c:numCache>
            </c:numRef>
          </c:val>
        </c:ser>
        <c:ser>
          <c:idx val="3"/>
          <c:order val="3"/>
          <c:tx>
            <c:strRef>
              <c:f>Sheet1!$E$1</c:f>
              <c:strCache>
                <c:ptCount val="1"/>
                <c:pt idx="0">
                  <c:v>RRP</c:v>
                </c:pt>
              </c:strCache>
            </c:strRef>
          </c:tx>
          <c:spPr>
            <a:solidFill>
              <a:schemeClr val="accent5">
                <a:lumMod val="50000"/>
              </a:schemeClr>
            </a:solidFill>
            <a:ln w="38100" cmpd="sng">
              <a:solidFill>
                <a:schemeClr val="tx1"/>
              </a:solidFill>
            </a:ln>
          </c:spPr>
          <c:invertIfNegative val="0"/>
          <c:cat>
            <c:strRef>
              <c:f>Sheet1!$A$2:$A$6</c:f>
              <c:strCache>
                <c:ptCount val="5"/>
                <c:pt idx="0">
                  <c:v>No Memory Intensive</c:v>
                </c:pt>
                <c:pt idx="1">
                  <c:v>1 Memory Intensive</c:v>
                </c:pt>
                <c:pt idx="2">
                  <c:v>2 Memory Intensive</c:v>
                </c:pt>
                <c:pt idx="3">
                  <c:v>3 Memory Intensive</c:v>
                </c:pt>
                <c:pt idx="4">
                  <c:v>4 Memory Intensive</c:v>
                </c:pt>
              </c:strCache>
            </c:strRef>
          </c:cat>
          <c:val>
            <c:numRef>
              <c:f>Sheet1!$E$2:$E$6</c:f>
              <c:numCache>
                <c:formatCode>General</c:formatCode>
                <c:ptCount val="5"/>
                <c:pt idx="0">
                  <c:v>1.06010427059537</c:v>
                </c:pt>
                <c:pt idx="1">
                  <c:v>1.07810592051322</c:v>
                </c:pt>
                <c:pt idx="2">
                  <c:v>1.09239124394639</c:v>
                </c:pt>
                <c:pt idx="3">
                  <c:v>1.07966316837611</c:v>
                </c:pt>
                <c:pt idx="4">
                  <c:v>1.12323021220335</c:v>
                </c:pt>
              </c:numCache>
            </c:numRef>
          </c:val>
        </c:ser>
        <c:ser>
          <c:idx val="4"/>
          <c:order val="4"/>
          <c:tx>
            <c:strRef>
              <c:f>Sheet1!$F$1</c:f>
              <c:strCache>
                <c:ptCount val="1"/>
                <c:pt idx="0">
                  <c:v>RWP</c:v>
                </c:pt>
              </c:strCache>
            </c:strRef>
          </c:tx>
          <c:spPr>
            <a:solidFill>
              <a:schemeClr val="tx1"/>
            </a:solidFill>
            <a:ln w="38100" cmpd="sng">
              <a:solidFill>
                <a:schemeClr val="tx1"/>
              </a:solidFill>
            </a:ln>
          </c:spPr>
          <c:invertIfNegative val="0"/>
          <c:cat>
            <c:strRef>
              <c:f>Sheet1!$A$2:$A$6</c:f>
              <c:strCache>
                <c:ptCount val="5"/>
                <c:pt idx="0">
                  <c:v>No Memory Intensive</c:v>
                </c:pt>
                <c:pt idx="1">
                  <c:v>1 Memory Intensive</c:v>
                </c:pt>
                <c:pt idx="2">
                  <c:v>2 Memory Intensive</c:v>
                </c:pt>
                <c:pt idx="3">
                  <c:v>3 Memory Intensive</c:v>
                </c:pt>
                <c:pt idx="4">
                  <c:v>4 Memory Intensive</c:v>
                </c:pt>
              </c:strCache>
            </c:strRef>
          </c:cat>
          <c:val>
            <c:numRef>
              <c:f>Sheet1!$F$2:$F$6</c:f>
              <c:numCache>
                <c:formatCode>General</c:formatCode>
                <c:ptCount val="5"/>
                <c:pt idx="0">
                  <c:v>1.04519194776826</c:v>
                </c:pt>
                <c:pt idx="1">
                  <c:v>1.05072875801199</c:v>
                </c:pt>
                <c:pt idx="2">
                  <c:v>1.05760321611198</c:v>
                </c:pt>
                <c:pt idx="3">
                  <c:v>1.06606852611219</c:v>
                </c:pt>
                <c:pt idx="4">
                  <c:v>1.07918499619021</c:v>
                </c:pt>
              </c:numCache>
            </c:numRef>
          </c:val>
        </c:ser>
        <c:dLbls>
          <c:showLegendKey val="0"/>
          <c:showVal val="0"/>
          <c:showCatName val="0"/>
          <c:showSerName val="0"/>
          <c:showPercent val="0"/>
          <c:showBubbleSize val="0"/>
        </c:dLbls>
        <c:gapWidth val="150"/>
        <c:axId val="-2101485032"/>
        <c:axId val="-2101481832"/>
      </c:barChart>
      <c:catAx>
        <c:axId val="-2101485032"/>
        <c:scaling>
          <c:orientation val="minMax"/>
        </c:scaling>
        <c:delete val="0"/>
        <c:axPos val="b"/>
        <c:numFmt formatCode="General" sourceLinked="1"/>
        <c:majorTickMark val="out"/>
        <c:minorTickMark val="none"/>
        <c:tickLblPos val="low"/>
        <c:txPr>
          <a:bodyPr/>
          <a:lstStyle/>
          <a:p>
            <a:pPr>
              <a:defRPr sz="1800">
                <a:solidFill>
                  <a:srgbClr val="000000"/>
                </a:solidFill>
              </a:defRPr>
            </a:pPr>
            <a:endParaRPr lang="en-US"/>
          </a:p>
        </c:txPr>
        <c:crossAx val="-2101481832"/>
        <c:crossesAt val="1.0"/>
        <c:auto val="1"/>
        <c:lblAlgn val="ctr"/>
        <c:lblOffset val="100"/>
        <c:noMultiLvlLbl val="0"/>
      </c:catAx>
      <c:valAx>
        <c:axId val="-2101481832"/>
        <c:scaling>
          <c:orientation val="minMax"/>
          <c:max val="1.15"/>
          <c:min val="1.0"/>
        </c:scaling>
        <c:delete val="0"/>
        <c:axPos val="l"/>
        <c:majorGridlines/>
        <c:title>
          <c:tx>
            <c:rich>
              <a:bodyPr rot="-5400000" vert="horz"/>
              <a:lstStyle/>
              <a:p>
                <a:pPr>
                  <a:defRPr sz="2400">
                    <a:solidFill>
                      <a:srgbClr val="000000"/>
                    </a:solidFill>
                  </a:defRPr>
                </a:pPr>
                <a:r>
                  <a:rPr lang="en-US" sz="2400" dirty="0" smtClean="0">
                    <a:solidFill>
                      <a:srgbClr val="000000"/>
                    </a:solidFill>
                  </a:rPr>
                  <a:t>Speedup</a:t>
                </a:r>
                <a:r>
                  <a:rPr lang="en-US" sz="2400" baseline="0" dirty="0" smtClean="0">
                    <a:solidFill>
                      <a:srgbClr val="000000"/>
                    </a:solidFill>
                  </a:rPr>
                  <a:t> vs.</a:t>
                </a:r>
                <a:r>
                  <a:rPr lang="en-US" sz="2400" dirty="0" smtClean="0">
                    <a:solidFill>
                      <a:srgbClr val="000000"/>
                    </a:solidFill>
                  </a:rPr>
                  <a:t> Baseline LRU</a:t>
                </a:r>
                <a:endParaRPr lang="en-US" sz="2400" dirty="0">
                  <a:solidFill>
                    <a:srgbClr val="000000"/>
                  </a:solidFill>
                </a:endParaRPr>
              </a:p>
            </c:rich>
          </c:tx>
          <c:layout>
            <c:manualLayout>
              <c:xMode val="edge"/>
              <c:yMode val="edge"/>
              <c:x val="0.014086176727909"/>
              <c:y val="0.0660427105702696"/>
            </c:manualLayout>
          </c:layout>
          <c:overlay val="0"/>
        </c:title>
        <c:numFmt formatCode="0.00" sourceLinked="0"/>
        <c:majorTickMark val="out"/>
        <c:minorTickMark val="none"/>
        <c:tickLblPos val="low"/>
        <c:txPr>
          <a:bodyPr/>
          <a:lstStyle/>
          <a:p>
            <a:pPr>
              <a:defRPr sz="1600">
                <a:solidFill>
                  <a:srgbClr val="000000"/>
                </a:solidFill>
              </a:defRPr>
            </a:pPr>
            <a:endParaRPr lang="en-US"/>
          </a:p>
        </c:txPr>
        <c:crossAx val="-2101485032"/>
        <c:crosses val="autoZero"/>
        <c:crossBetween val="between"/>
        <c:majorUnit val="0.02"/>
      </c:valAx>
      <c:spPr>
        <a:solidFill>
          <a:schemeClr val="bg1"/>
        </a:solidFill>
      </c:spPr>
    </c:plotArea>
    <c:legend>
      <c:legendPos val="r"/>
      <c:layout>
        <c:manualLayout>
          <c:xMode val="edge"/>
          <c:yMode val="edge"/>
          <c:x val="0.17977613735783"/>
          <c:y val="0.0714022906227631"/>
          <c:w val="0.52071697287839"/>
          <c:h val="0.152857074683846"/>
        </c:manualLayout>
      </c:layout>
      <c:overlay val="0"/>
      <c:spPr>
        <a:solidFill>
          <a:schemeClr val="bg1"/>
        </a:solidFill>
        <a:ln>
          <a:solidFill>
            <a:schemeClr val="tx1"/>
          </a:solidFill>
        </a:ln>
      </c:spPr>
      <c:txPr>
        <a:bodyPr/>
        <a:lstStyle/>
        <a:p>
          <a:pPr>
            <a:defRPr sz="2400" b="1"/>
          </a:pPr>
          <a:endParaRPr lang="en-US"/>
        </a:p>
      </c:txPr>
    </c:legend>
    <c:plotVisOnly val="1"/>
    <c:dispBlanksAs val="gap"/>
    <c:showDLblsOverMax val="0"/>
  </c:chart>
  <c:spPr>
    <a:ln>
      <a:noFill/>
    </a:ln>
  </c:spPr>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7286982258632"/>
          <c:y val="0.049375"/>
          <c:w val="0.751226675507161"/>
          <c:h val="0.823552165354331"/>
        </c:manualLayout>
      </c:layout>
      <c:barChart>
        <c:barDir val="col"/>
        <c:grouping val="stacked"/>
        <c:varyColors val="0"/>
        <c:ser>
          <c:idx val="0"/>
          <c:order val="0"/>
          <c:tx>
            <c:strRef>
              <c:f>Sheet1!$B$1</c:f>
              <c:strCache>
                <c:ptCount val="1"/>
                <c:pt idx="0">
                  <c:v>Miss</c:v>
                </c:pt>
              </c:strCache>
            </c:strRef>
          </c:tx>
          <c:spPr>
            <a:solidFill>
              <a:srgbClr val="800000"/>
            </a:solidFill>
            <a:ln w="38100" cmpd="sng">
              <a:solidFill>
                <a:schemeClr val="tx1"/>
              </a:solidFill>
            </a:ln>
          </c:spPr>
          <c:invertIfNegative val="0"/>
          <c:cat>
            <c:strRef>
              <c:f>Sheet1!$A$2:$A$3</c:f>
              <c:strCache>
                <c:ptCount val="2"/>
                <c:pt idx="0">
                  <c:v>Base</c:v>
                </c:pt>
                <c:pt idx="1">
                  <c:v>RWP</c:v>
                </c:pt>
              </c:strCache>
            </c:strRef>
          </c:cat>
          <c:val>
            <c:numRef>
              <c:f>Sheet1!$B$2:$B$3</c:f>
              <c:numCache>
                <c:formatCode>General</c:formatCode>
                <c:ptCount val="2"/>
                <c:pt idx="0">
                  <c:v>85.07</c:v>
                </c:pt>
                <c:pt idx="1">
                  <c:v>66.29</c:v>
                </c:pt>
              </c:numCache>
            </c:numRef>
          </c:val>
        </c:ser>
        <c:ser>
          <c:idx val="1"/>
          <c:order val="1"/>
          <c:tx>
            <c:strRef>
              <c:f>Sheet1!$C$1</c:f>
              <c:strCache>
                <c:ptCount val="1"/>
                <c:pt idx="0">
                  <c:v>Writeback</c:v>
                </c:pt>
              </c:strCache>
            </c:strRef>
          </c:tx>
          <c:spPr>
            <a:solidFill>
              <a:schemeClr val="tx1"/>
            </a:solidFill>
            <a:ln w="38100" cmpd="sng">
              <a:solidFill>
                <a:schemeClr val="tx1"/>
              </a:solidFill>
            </a:ln>
          </c:spPr>
          <c:invertIfNegative val="0"/>
          <c:cat>
            <c:strRef>
              <c:f>Sheet1!$A$2:$A$3</c:f>
              <c:strCache>
                <c:ptCount val="2"/>
                <c:pt idx="0">
                  <c:v>Base</c:v>
                </c:pt>
                <c:pt idx="1">
                  <c:v>RWP</c:v>
                </c:pt>
              </c:strCache>
            </c:strRef>
          </c:cat>
          <c:val>
            <c:numRef>
              <c:f>Sheet1!$C$2:$C$3</c:f>
              <c:numCache>
                <c:formatCode>General</c:formatCode>
                <c:ptCount val="2"/>
                <c:pt idx="0">
                  <c:v>14.92</c:v>
                </c:pt>
                <c:pt idx="1">
                  <c:v>17.42</c:v>
                </c:pt>
              </c:numCache>
            </c:numRef>
          </c:val>
        </c:ser>
        <c:dLbls>
          <c:showLegendKey val="0"/>
          <c:showVal val="0"/>
          <c:showCatName val="0"/>
          <c:showSerName val="0"/>
          <c:showPercent val="0"/>
          <c:showBubbleSize val="0"/>
        </c:dLbls>
        <c:gapWidth val="150"/>
        <c:overlap val="100"/>
        <c:axId val="-2097626440"/>
        <c:axId val="-2097623352"/>
      </c:barChart>
      <c:catAx>
        <c:axId val="-2097626440"/>
        <c:scaling>
          <c:orientation val="minMax"/>
        </c:scaling>
        <c:delete val="0"/>
        <c:axPos val="b"/>
        <c:majorTickMark val="out"/>
        <c:minorTickMark val="none"/>
        <c:tickLblPos val="nextTo"/>
        <c:txPr>
          <a:bodyPr/>
          <a:lstStyle/>
          <a:p>
            <a:pPr>
              <a:defRPr sz="2000">
                <a:solidFill>
                  <a:srgbClr val="000000"/>
                </a:solidFill>
              </a:defRPr>
            </a:pPr>
            <a:endParaRPr lang="en-US"/>
          </a:p>
        </c:txPr>
        <c:crossAx val="-2097623352"/>
        <c:crosses val="autoZero"/>
        <c:auto val="1"/>
        <c:lblAlgn val="ctr"/>
        <c:lblOffset val="100"/>
        <c:noMultiLvlLbl val="0"/>
      </c:catAx>
      <c:valAx>
        <c:axId val="-2097623352"/>
        <c:scaling>
          <c:orientation val="minMax"/>
        </c:scaling>
        <c:delete val="0"/>
        <c:axPos val="l"/>
        <c:majorGridlines/>
        <c:title>
          <c:tx>
            <c:rich>
              <a:bodyPr rot="-5400000" vert="horz"/>
              <a:lstStyle/>
              <a:p>
                <a:pPr>
                  <a:defRPr/>
                </a:pPr>
                <a:r>
                  <a:rPr lang="en-US" dirty="0" smtClean="0"/>
                  <a:t>Percentage of Memory Traffic</a:t>
                </a:r>
                <a:endParaRPr lang="en-US" dirty="0"/>
              </a:p>
            </c:rich>
          </c:tx>
          <c:layout/>
          <c:overlay val="0"/>
        </c:title>
        <c:numFmt formatCode="General" sourceLinked="1"/>
        <c:majorTickMark val="out"/>
        <c:minorTickMark val="none"/>
        <c:tickLblPos val="nextTo"/>
        <c:txPr>
          <a:bodyPr/>
          <a:lstStyle/>
          <a:p>
            <a:pPr>
              <a:defRPr sz="1800">
                <a:solidFill>
                  <a:srgbClr val="000000"/>
                </a:solidFill>
              </a:defRPr>
            </a:pPr>
            <a:endParaRPr lang="en-US"/>
          </a:p>
        </c:txPr>
        <c:crossAx val="-2097626440"/>
        <c:crosses val="autoZero"/>
        <c:crossBetween val="between"/>
      </c:valAx>
      <c:spPr>
        <a:solidFill>
          <a:schemeClr val="bg1"/>
        </a:solidFill>
      </c:spPr>
    </c:plotArea>
    <c:legend>
      <c:legendPos val="r"/>
      <c:layout>
        <c:manualLayout>
          <c:xMode val="edge"/>
          <c:yMode val="edge"/>
          <c:x val="0.481771354175738"/>
          <c:y val="0.045384381738513"/>
          <c:w val="0.365667022488956"/>
          <c:h val="0.190481299212598"/>
        </c:manualLayout>
      </c:layout>
      <c:overlay val="0"/>
      <c:spPr>
        <a:solidFill>
          <a:schemeClr val="bg1"/>
        </a:solidFill>
        <a:ln>
          <a:solidFill>
            <a:schemeClr val="tx1"/>
          </a:solidFill>
        </a:ln>
      </c:spPr>
      <c:txPr>
        <a:bodyPr/>
        <a:lstStyle/>
        <a:p>
          <a:pPr>
            <a:defRPr sz="2400" b="1"/>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0813892169728784"/>
          <c:y val="0.0443353160421329"/>
          <c:w val="0.916378937007874"/>
          <c:h val="0.573729612902271"/>
        </c:manualLayout>
      </c:layout>
      <c:barChart>
        <c:barDir val="col"/>
        <c:grouping val="clustered"/>
        <c:varyColors val="0"/>
        <c:ser>
          <c:idx val="0"/>
          <c:order val="0"/>
          <c:tx>
            <c:strRef>
              <c:f>Sheet1!$B$1</c:f>
              <c:strCache>
                <c:ptCount val="1"/>
                <c:pt idx="0">
                  <c:v>Natural Dirty Partition</c:v>
                </c:pt>
              </c:strCache>
            </c:strRef>
          </c:tx>
          <c:spPr>
            <a:solidFill>
              <a:schemeClr val="bg1">
                <a:lumMod val="50000"/>
              </a:schemeClr>
            </a:solidFill>
            <a:ln w="38100" cmpd="sng">
              <a:solidFill>
                <a:schemeClr val="tx1"/>
              </a:solidFill>
            </a:ln>
          </c:spPr>
          <c:invertIfNegative val="0"/>
          <c:cat>
            <c:strRef>
              <c:f>Sheet1!$A$2:$A$30</c:f>
              <c:strCache>
                <c:ptCount val="29"/>
                <c:pt idx="0">
                  <c:v>400.perlbench</c:v>
                </c:pt>
                <c:pt idx="1">
                  <c:v>401.bzip2</c:v>
                </c:pt>
                <c:pt idx="2">
                  <c:v>403.gcc</c:v>
                </c:pt>
                <c:pt idx="3">
                  <c:v>410.bwaves</c:v>
                </c:pt>
                <c:pt idx="4">
                  <c:v>416.gamess</c:v>
                </c:pt>
                <c:pt idx="5">
                  <c:v>429.mcf</c:v>
                </c:pt>
                <c:pt idx="6">
                  <c:v>433.milc</c:v>
                </c:pt>
                <c:pt idx="7">
                  <c:v>434.zeusmp</c:v>
                </c:pt>
                <c:pt idx="8">
                  <c:v>435.gromacs</c:v>
                </c:pt>
                <c:pt idx="9">
                  <c:v>436.cactusADM</c:v>
                </c:pt>
                <c:pt idx="10">
                  <c:v>437.leslie3d</c:v>
                </c:pt>
                <c:pt idx="11">
                  <c:v>444.namd</c:v>
                </c:pt>
                <c:pt idx="12">
                  <c:v>445.gobmk</c:v>
                </c:pt>
                <c:pt idx="13">
                  <c:v>447.dealII</c:v>
                </c:pt>
                <c:pt idx="14">
                  <c:v>450.soplex</c:v>
                </c:pt>
                <c:pt idx="15">
                  <c:v>453.povray</c:v>
                </c:pt>
                <c:pt idx="16">
                  <c:v>454.calculix</c:v>
                </c:pt>
                <c:pt idx="17">
                  <c:v>456.hmmer</c:v>
                </c:pt>
                <c:pt idx="18">
                  <c:v>458.sjeng</c:v>
                </c:pt>
                <c:pt idx="19">
                  <c:v>459.GemsFDTD</c:v>
                </c:pt>
                <c:pt idx="20">
                  <c:v>462.libquantum</c:v>
                </c:pt>
                <c:pt idx="21">
                  <c:v>464.h264ref</c:v>
                </c:pt>
                <c:pt idx="22">
                  <c:v>465.tonto</c:v>
                </c:pt>
                <c:pt idx="23">
                  <c:v>470.lbm</c:v>
                </c:pt>
                <c:pt idx="24">
                  <c:v>471.omnetpp</c:v>
                </c:pt>
                <c:pt idx="25">
                  <c:v>473.astar</c:v>
                </c:pt>
                <c:pt idx="26">
                  <c:v>481.wrf</c:v>
                </c:pt>
                <c:pt idx="27">
                  <c:v>482.sphinx3</c:v>
                </c:pt>
                <c:pt idx="28">
                  <c:v>483.xalancbmk</c:v>
                </c:pt>
              </c:strCache>
            </c:strRef>
          </c:cat>
          <c:val>
            <c:numRef>
              <c:f>Sheet1!$B$2:$B$30</c:f>
              <c:numCache>
                <c:formatCode>General</c:formatCode>
                <c:ptCount val="29"/>
                <c:pt idx="0">
                  <c:v>2.479</c:v>
                </c:pt>
                <c:pt idx="1">
                  <c:v>14.2</c:v>
                </c:pt>
                <c:pt idx="2">
                  <c:v>3.16187</c:v>
                </c:pt>
                <c:pt idx="3">
                  <c:v>9.9856</c:v>
                </c:pt>
                <c:pt idx="4">
                  <c:v>0.137451</c:v>
                </c:pt>
                <c:pt idx="5">
                  <c:v>6.06006</c:v>
                </c:pt>
                <c:pt idx="6">
                  <c:v>12.502</c:v>
                </c:pt>
                <c:pt idx="7">
                  <c:v>4.862549999999986</c:v>
                </c:pt>
                <c:pt idx="8">
                  <c:v>10.8289</c:v>
                </c:pt>
                <c:pt idx="9">
                  <c:v>8.00098</c:v>
                </c:pt>
                <c:pt idx="10">
                  <c:v>4.10229</c:v>
                </c:pt>
                <c:pt idx="11">
                  <c:v>1.73438</c:v>
                </c:pt>
                <c:pt idx="12">
                  <c:v>6.762939999999985</c:v>
                </c:pt>
                <c:pt idx="13">
                  <c:v>2.42798</c:v>
                </c:pt>
                <c:pt idx="14">
                  <c:v>6.9917</c:v>
                </c:pt>
                <c:pt idx="15">
                  <c:v>0.4</c:v>
                </c:pt>
                <c:pt idx="16">
                  <c:v>0.08</c:v>
                </c:pt>
                <c:pt idx="17">
                  <c:v>14.0</c:v>
                </c:pt>
                <c:pt idx="18">
                  <c:v>13.1</c:v>
                </c:pt>
                <c:pt idx="19">
                  <c:v>0.1521</c:v>
                </c:pt>
                <c:pt idx="20">
                  <c:v>0.0012207</c:v>
                </c:pt>
                <c:pt idx="21">
                  <c:v>6.1</c:v>
                </c:pt>
                <c:pt idx="22">
                  <c:v>8.6272</c:v>
                </c:pt>
                <c:pt idx="23">
                  <c:v>12.17</c:v>
                </c:pt>
                <c:pt idx="24">
                  <c:v>7.09277</c:v>
                </c:pt>
                <c:pt idx="25">
                  <c:v>9.61963</c:v>
                </c:pt>
                <c:pt idx="26">
                  <c:v>5.41992</c:v>
                </c:pt>
                <c:pt idx="27">
                  <c:v>1.12</c:v>
                </c:pt>
                <c:pt idx="28">
                  <c:v>0.94</c:v>
                </c:pt>
              </c:numCache>
            </c:numRef>
          </c:val>
        </c:ser>
        <c:ser>
          <c:idx val="1"/>
          <c:order val="1"/>
          <c:tx>
            <c:strRef>
              <c:f>Sheet1!$C$1</c:f>
              <c:strCache>
                <c:ptCount val="1"/>
                <c:pt idx="0">
                  <c:v>Predicted Dirty Partition</c:v>
                </c:pt>
              </c:strCache>
            </c:strRef>
          </c:tx>
          <c:spPr>
            <a:solidFill>
              <a:srgbClr val="800000"/>
            </a:solidFill>
            <a:ln w="38100" cmpd="sng">
              <a:solidFill>
                <a:srgbClr val="000000"/>
              </a:solidFill>
            </a:ln>
          </c:spPr>
          <c:invertIfNegative val="0"/>
          <c:cat>
            <c:strRef>
              <c:f>Sheet1!$A$2:$A$30</c:f>
              <c:strCache>
                <c:ptCount val="29"/>
                <c:pt idx="0">
                  <c:v>400.perlbench</c:v>
                </c:pt>
                <c:pt idx="1">
                  <c:v>401.bzip2</c:v>
                </c:pt>
                <c:pt idx="2">
                  <c:v>403.gcc</c:v>
                </c:pt>
                <c:pt idx="3">
                  <c:v>410.bwaves</c:v>
                </c:pt>
                <c:pt idx="4">
                  <c:v>416.gamess</c:v>
                </c:pt>
                <c:pt idx="5">
                  <c:v>429.mcf</c:v>
                </c:pt>
                <c:pt idx="6">
                  <c:v>433.milc</c:v>
                </c:pt>
                <c:pt idx="7">
                  <c:v>434.zeusmp</c:v>
                </c:pt>
                <c:pt idx="8">
                  <c:v>435.gromacs</c:v>
                </c:pt>
                <c:pt idx="9">
                  <c:v>436.cactusADM</c:v>
                </c:pt>
                <c:pt idx="10">
                  <c:v>437.leslie3d</c:v>
                </c:pt>
                <c:pt idx="11">
                  <c:v>444.namd</c:v>
                </c:pt>
                <c:pt idx="12">
                  <c:v>445.gobmk</c:v>
                </c:pt>
                <c:pt idx="13">
                  <c:v>447.dealII</c:v>
                </c:pt>
                <c:pt idx="14">
                  <c:v>450.soplex</c:v>
                </c:pt>
                <c:pt idx="15">
                  <c:v>453.povray</c:v>
                </c:pt>
                <c:pt idx="16">
                  <c:v>454.calculix</c:v>
                </c:pt>
                <c:pt idx="17">
                  <c:v>456.hmmer</c:v>
                </c:pt>
                <c:pt idx="18">
                  <c:v>458.sjeng</c:v>
                </c:pt>
                <c:pt idx="19">
                  <c:v>459.GemsFDTD</c:v>
                </c:pt>
                <c:pt idx="20">
                  <c:v>462.libquantum</c:v>
                </c:pt>
                <c:pt idx="21">
                  <c:v>464.h264ref</c:v>
                </c:pt>
                <c:pt idx="22">
                  <c:v>465.tonto</c:v>
                </c:pt>
                <c:pt idx="23">
                  <c:v>470.lbm</c:v>
                </c:pt>
                <c:pt idx="24">
                  <c:v>471.omnetpp</c:v>
                </c:pt>
                <c:pt idx="25">
                  <c:v>473.astar</c:v>
                </c:pt>
                <c:pt idx="26">
                  <c:v>481.wrf</c:v>
                </c:pt>
                <c:pt idx="27">
                  <c:v>482.sphinx3</c:v>
                </c:pt>
                <c:pt idx="28">
                  <c:v>483.xalancbmk</c:v>
                </c:pt>
              </c:strCache>
            </c:strRef>
          </c:cat>
          <c:val>
            <c:numRef>
              <c:f>Sheet1!$C$2:$C$30</c:f>
              <c:numCache>
                <c:formatCode>General</c:formatCode>
                <c:ptCount val="29"/>
                <c:pt idx="0">
                  <c:v>2.0</c:v>
                </c:pt>
                <c:pt idx="1">
                  <c:v>14.0</c:v>
                </c:pt>
                <c:pt idx="2">
                  <c:v>1.0</c:v>
                </c:pt>
                <c:pt idx="3">
                  <c:v>9.0</c:v>
                </c:pt>
                <c:pt idx="4">
                  <c:v>0.0</c:v>
                </c:pt>
                <c:pt idx="5">
                  <c:v>12.0</c:v>
                </c:pt>
                <c:pt idx="6">
                  <c:v>13.0</c:v>
                </c:pt>
                <c:pt idx="7">
                  <c:v>15.0</c:v>
                </c:pt>
                <c:pt idx="8">
                  <c:v>8.0</c:v>
                </c:pt>
                <c:pt idx="9">
                  <c:v>1.0</c:v>
                </c:pt>
                <c:pt idx="10">
                  <c:v>2.0</c:v>
                </c:pt>
                <c:pt idx="11">
                  <c:v>2.0</c:v>
                </c:pt>
                <c:pt idx="12">
                  <c:v>5.0</c:v>
                </c:pt>
                <c:pt idx="13">
                  <c:v>1.0</c:v>
                </c:pt>
                <c:pt idx="14">
                  <c:v>14.0</c:v>
                </c:pt>
                <c:pt idx="15">
                  <c:v>0.0</c:v>
                </c:pt>
                <c:pt idx="16">
                  <c:v>0.0</c:v>
                </c:pt>
                <c:pt idx="17">
                  <c:v>16.0</c:v>
                </c:pt>
                <c:pt idx="18">
                  <c:v>13.0</c:v>
                </c:pt>
                <c:pt idx="19">
                  <c:v>1.0</c:v>
                </c:pt>
                <c:pt idx="20">
                  <c:v>15.0</c:v>
                </c:pt>
                <c:pt idx="21">
                  <c:v>6.0</c:v>
                </c:pt>
                <c:pt idx="22">
                  <c:v>9.0</c:v>
                </c:pt>
                <c:pt idx="23">
                  <c:v>1.0</c:v>
                </c:pt>
                <c:pt idx="24">
                  <c:v>7.0</c:v>
                </c:pt>
                <c:pt idx="25">
                  <c:v>6.0</c:v>
                </c:pt>
                <c:pt idx="26">
                  <c:v>8.0</c:v>
                </c:pt>
                <c:pt idx="27">
                  <c:v>1.0</c:v>
                </c:pt>
                <c:pt idx="28">
                  <c:v>0.0</c:v>
                </c:pt>
              </c:numCache>
            </c:numRef>
          </c:val>
        </c:ser>
        <c:dLbls>
          <c:showLegendKey val="0"/>
          <c:showVal val="0"/>
          <c:showCatName val="0"/>
          <c:showSerName val="0"/>
          <c:showPercent val="0"/>
          <c:showBubbleSize val="0"/>
        </c:dLbls>
        <c:gapWidth val="50"/>
        <c:axId val="-2099725896"/>
        <c:axId val="-2099869704"/>
      </c:barChart>
      <c:catAx>
        <c:axId val="-2099725896"/>
        <c:scaling>
          <c:orientation val="minMax"/>
        </c:scaling>
        <c:delete val="0"/>
        <c:axPos val="b"/>
        <c:majorTickMark val="out"/>
        <c:minorTickMark val="none"/>
        <c:tickLblPos val="nextTo"/>
        <c:crossAx val="-2099869704"/>
        <c:crosses val="autoZero"/>
        <c:auto val="1"/>
        <c:lblAlgn val="ctr"/>
        <c:lblOffset val="100"/>
        <c:noMultiLvlLbl val="0"/>
      </c:catAx>
      <c:valAx>
        <c:axId val="-2099869704"/>
        <c:scaling>
          <c:orientation val="minMax"/>
          <c:max val="20.0"/>
          <c:min val="0.0"/>
        </c:scaling>
        <c:delete val="0"/>
        <c:axPos val="l"/>
        <c:majorGridlines/>
        <c:title>
          <c:tx>
            <c:rich>
              <a:bodyPr rot="-5400000" vert="horz"/>
              <a:lstStyle/>
              <a:p>
                <a:pPr>
                  <a:defRPr/>
                </a:pPr>
                <a:r>
                  <a:rPr lang="en-US" dirty="0" smtClean="0"/>
                  <a:t>Number of </a:t>
                </a:r>
                <a:r>
                  <a:rPr lang="en-US" dirty="0" err="1" smtClean="0"/>
                  <a:t>Cachelines</a:t>
                </a:r>
                <a:endParaRPr lang="en-US" dirty="0"/>
              </a:p>
            </c:rich>
          </c:tx>
          <c:layout/>
          <c:overlay val="0"/>
        </c:title>
        <c:numFmt formatCode="General" sourceLinked="1"/>
        <c:majorTickMark val="out"/>
        <c:minorTickMark val="none"/>
        <c:tickLblPos val="nextTo"/>
        <c:crossAx val="-2099725896"/>
        <c:crosses val="autoZero"/>
        <c:crossBetween val="between"/>
      </c:valAx>
    </c:plotArea>
    <c:legend>
      <c:legendPos val="r"/>
      <c:layout>
        <c:manualLayout>
          <c:xMode val="edge"/>
          <c:yMode val="edge"/>
          <c:x val="0.323551837270341"/>
          <c:y val="0.0152707832565136"/>
          <c:w val="0.667678368328959"/>
          <c:h val="0.0911699896795444"/>
        </c:manualLayout>
      </c:layout>
      <c:overlay val="0"/>
      <c:spPr>
        <a:solidFill>
          <a:srgbClr val="FFFFFF"/>
        </a:solidFill>
        <a:ln>
          <a:solidFill>
            <a:schemeClr val="tx1"/>
          </a:solidFill>
        </a:ln>
      </c:spPr>
      <c:txPr>
        <a:bodyPr/>
        <a:lstStyle/>
        <a:p>
          <a:pPr>
            <a:defRPr sz="2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0813892169728784"/>
          <c:y val="0.0443353160421329"/>
          <c:w val="0.916378937007874"/>
          <c:h val="0.573729612902271"/>
        </c:manualLayout>
      </c:layout>
      <c:barChart>
        <c:barDir val="col"/>
        <c:grouping val="clustered"/>
        <c:varyColors val="0"/>
        <c:ser>
          <c:idx val="0"/>
          <c:order val="0"/>
          <c:tx>
            <c:strRef>
              <c:f>Sheet1!$B$1</c:f>
              <c:strCache>
                <c:ptCount val="1"/>
                <c:pt idx="0">
                  <c:v>Natural Dirty Partition</c:v>
                </c:pt>
              </c:strCache>
            </c:strRef>
          </c:tx>
          <c:spPr>
            <a:solidFill>
              <a:schemeClr val="bg1">
                <a:lumMod val="50000"/>
                <a:alpha val="30000"/>
              </a:schemeClr>
            </a:solidFill>
            <a:ln w="38100" cmpd="sng">
              <a:solidFill>
                <a:schemeClr val="tx1">
                  <a:alpha val="30000"/>
                </a:schemeClr>
              </a:solidFill>
            </a:ln>
          </c:spPr>
          <c:invertIfNegative val="0"/>
          <c:errBars>
            <c:errBarType val="both"/>
            <c:errValType val="cust"/>
            <c:noEndCap val="0"/>
            <c:plus>
              <c:numRef>
                <c:f>Sheet1!$F$2:$F$30</c:f>
                <c:numCache>
                  <c:formatCode>General</c:formatCode>
                  <c:ptCount val="29"/>
                  <c:pt idx="0">
                    <c:v>0.43555</c:v>
                  </c:pt>
                  <c:pt idx="1">
                    <c:v>0.2658</c:v>
                  </c:pt>
                  <c:pt idx="2">
                    <c:v>0.46826</c:v>
                  </c:pt>
                  <c:pt idx="3">
                    <c:v>0.0</c:v>
                  </c:pt>
                  <c:pt idx="4">
                    <c:v>0.0</c:v>
                  </c:pt>
                  <c:pt idx="5">
                    <c:v>8.54154</c:v>
                  </c:pt>
                  <c:pt idx="6">
                    <c:v>0.0</c:v>
                  </c:pt>
                  <c:pt idx="7">
                    <c:v>1.436030000000001</c:v>
                  </c:pt>
                  <c:pt idx="8">
                    <c:v>0.0</c:v>
                  </c:pt>
                  <c:pt idx="9">
                    <c:v>7.99902</c:v>
                  </c:pt>
                  <c:pt idx="10">
                    <c:v>1.48682</c:v>
                  </c:pt>
                  <c:pt idx="11">
                    <c:v>0.0</c:v>
                  </c:pt>
                  <c:pt idx="12">
                    <c:v>0.0</c:v>
                  </c:pt>
                  <c:pt idx="13">
                    <c:v>0.0</c:v>
                  </c:pt>
                  <c:pt idx="14">
                    <c:v>3.2622</c:v>
                  </c:pt>
                  <c:pt idx="15">
                    <c:v>0.01333</c:v>
                  </c:pt>
                  <c:pt idx="16">
                    <c:v>0.00471679999999999</c:v>
                  </c:pt>
                  <c:pt idx="17">
                    <c:v>0.8359</c:v>
                  </c:pt>
                  <c:pt idx="18">
                    <c:v>0.0</c:v>
                  </c:pt>
                  <c:pt idx="19">
                    <c:v>10.46</c:v>
                  </c:pt>
                  <c:pt idx="20">
                    <c:v>14.9987793</c:v>
                  </c:pt>
                  <c:pt idx="21">
                    <c:v>0.10874</c:v>
                  </c:pt>
                  <c:pt idx="22">
                    <c:v>0.0</c:v>
                  </c:pt>
                  <c:pt idx="23">
                    <c:v>-12.17</c:v>
                  </c:pt>
                  <c:pt idx="24">
                    <c:v>0.0</c:v>
                  </c:pt>
                  <c:pt idx="25">
                    <c:v>0.307129999999999</c:v>
                  </c:pt>
                  <c:pt idx="26">
                    <c:v>0.0</c:v>
                  </c:pt>
                  <c:pt idx="27">
                    <c:v>0.67</c:v>
                  </c:pt>
                  <c:pt idx="28">
                    <c:v>0.42</c:v>
                  </c:pt>
                </c:numCache>
              </c:numRef>
            </c:plus>
            <c:minus>
              <c:numRef>
                <c:f>Sheet1!$E$2:$E$30</c:f>
                <c:numCache>
                  <c:formatCode>General</c:formatCode>
                  <c:ptCount val="29"/>
                  <c:pt idx="0">
                    <c:v>0.17114</c:v>
                  </c:pt>
                  <c:pt idx="1">
                    <c:v>0.0</c:v>
                  </c:pt>
                  <c:pt idx="2">
                    <c:v>2.794438</c:v>
                  </c:pt>
                  <c:pt idx="3">
                    <c:v>9.655034</c:v>
                  </c:pt>
                  <c:pt idx="4">
                    <c:v>0.025879</c:v>
                  </c:pt>
                  <c:pt idx="5">
                    <c:v>3.63574</c:v>
                  </c:pt>
                  <c:pt idx="6">
                    <c:v>11.01201</c:v>
                  </c:pt>
                  <c:pt idx="7">
                    <c:v>0.0</c:v>
                  </c:pt>
                  <c:pt idx="8">
                    <c:v>10.258099</c:v>
                  </c:pt>
                  <c:pt idx="9">
                    <c:v>-0.00536999999999921</c:v>
                  </c:pt>
                  <c:pt idx="10">
                    <c:v>1.26977</c:v>
                  </c:pt>
                  <c:pt idx="11">
                    <c:v>1.56104</c:v>
                  </c:pt>
                  <c:pt idx="12">
                    <c:v>6.124023999999987</c:v>
                  </c:pt>
                  <c:pt idx="13">
                    <c:v>2.159425</c:v>
                  </c:pt>
                  <c:pt idx="14">
                    <c:v>0.0</c:v>
                  </c:pt>
                  <c:pt idx="15">
                    <c:v>0.3597168</c:v>
                  </c:pt>
                  <c:pt idx="16">
                    <c:v>0.07267578</c:v>
                  </c:pt>
                  <c:pt idx="17">
                    <c:v>0.925800000000001</c:v>
                  </c:pt>
                  <c:pt idx="18">
                    <c:v>10.30728</c:v>
                  </c:pt>
                  <c:pt idx="19">
                    <c:v>0.0</c:v>
                  </c:pt>
                  <c:pt idx="20">
                    <c:v>0.0012207</c:v>
                  </c:pt>
                  <c:pt idx="21">
                    <c:v>5.04507</c:v>
                  </c:pt>
                  <c:pt idx="22">
                    <c:v>6.46167</c:v>
                  </c:pt>
                  <c:pt idx="23">
                    <c:v>-3.83</c:v>
                  </c:pt>
                  <c:pt idx="24">
                    <c:v>1.66357</c:v>
                  </c:pt>
                  <c:pt idx="25">
                    <c:v>0.797610000000001</c:v>
                  </c:pt>
                  <c:pt idx="26">
                    <c:v>3.11694</c:v>
                  </c:pt>
                  <c:pt idx="27">
                    <c:v>0.406377</c:v>
                  </c:pt>
                  <c:pt idx="28">
                    <c:v>0.398496</c:v>
                  </c:pt>
                </c:numCache>
              </c:numRef>
            </c:minus>
            <c:spPr>
              <a:ln w="28575" cmpd="sng">
                <a:solidFill>
                  <a:srgbClr val="000000"/>
                </a:solidFill>
              </a:ln>
            </c:spPr>
          </c:errBars>
          <c:cat>
            <c:strRef>
              <c:f>Sheet1!$A$2:$A$30</c:f>
              <c:strCache>
                <c:ptCount val="29"/>
                <c:pt idx="0">
                  <c:v>400.perlbench</c:v>
                </c:pt>
                <c:pt idx="1">
                  <c:v>401.bzip2</c:v>
                </c:pt>
                <c:pt idx="2">
                  <c:v>403.gcc</c:v>
                </c:pt>
                <c:pt idx="3">
                  <c:v>410.bwaves</c:v>
                </c:pt>
                <c:pt idx="4">
                  <c:v>416.gamess</c:v>
                </c:pt>
                <c:pt idx="5">
                  <c:v>429.mcf</c:v>
                </c:pt>
                <c:pt idx="6">
                  <c:v>433.milc</c:v>
                </c:pt>
                <c:pt idx="7">
                  <c:v>434.zeusmp</c:v>
                </c:pt>
                <c:pt idx="8">
                  <c:v>435.gromacs</c:v>
                </c:pt>
                <c:pt idx="9">
                  <c:v>436.cactusADM</c:v>
                </c:pt>
                <c:pt idx="10">
                  <c:v>437.leslie3d</c:v>
                </c:pt>
                <c:pt idx="11">
                  <c:v>444.namd</c:v>
                </c:pt>
                <c:pt idx="12">
                  <c:v>445.gobmk</c:v>
                </c:pt>
                <c:pt idx="13">
                  <c:v>447.dealII</c:v>
                </c:pt>
                <c:pt idx="14">
                  <c:v>450.soplex</c:v>
                </c:pt>
                <c:pt idx="15">
                  <c:v>453.povray</c:v>
                </c:pt>
                <c:pt idx="16">
                  <c:v>454.calculix</c:v>
                </c:pt>
                <c:pt idx="17">
                  <c:v>456.hmmer</c:v>
                </c:pt>
                <c:pt idx="18">
                  <c:v>458.sjeng</c:v>
                </c:pt>
                <c:pt idx="19">
                  <c:v>459.GemsFDTD</c:v>
                </c:pt>
                <c:pt idx="20">
                  <c:v>462.libquantum</c:v>
                </c:pt>
                <c:pt idx="21">
                  <c:v>464.h264ref</c:v>
                </c:pt>
                <c:pt idx="22">
                  <c:v>465.tonto</c:v>
                </c:pt>
                <c:pt idx="23">
                  <c:v>470.lbm</c:v>
                </c:pt>
                <c:pt idx="24">
                  <c:v>471.omnetpp</c:v>
                </c:pt>
                <c:pt idx="25">
                  <c:v>473.astar</c:v>
                </c:pt>
                <c:pt idx="26">
                  <c:v>481.wrf</c:v>
                </c:pt>
                <c:pt idx="27">
                  <c:v>482.sphinx3</c:v>
                </c:pt>
                <c:pt idx="28">
                  <c:v>483.xalancbmk</c:v>
                </c:pt>
              </c:strCache>
            </c:strRef>
          </c:cat>
          <c:val>
            <c:numRef>
              <c:f>Sheet1!$B$2:$B$30</c:f>
              <c:numCache>
                <c:formatCode>General</c:formatCode>
                <c:ptCount val="29"/>
                <c:pt idx="0">
                  <c:v>2.479</c:v>
                </c:pt>
                <c:pt idx="1">
                  <c:v>14.2</c:v>
                </c:pt>
                <c:pt idx="2">
                  <c:v>3.16187</c:v>
                </c:pt>
                <c:pt idx="3">
                  <c:v>9.9856</c:v>
                </c:pt>
                <c:pt idx="4">
                  <c:v>0.137451</c:v>
                </c:pt>
                <c:pt idx="5">
                  <c:v>6.06006</c:v>
                </c:pt>
                <c:pt idx="6">
                  <c:v>12.502</c:v>
                </c:pt>
                <c:pt idx="7">
                  <c:v>4.862549999999988</c:v>
                </c:pt>
                <c:pt idx="8">
                  <c:v>10.8289</c:v>
                </c:pt>
                <c:pt idx="9">
                  <c:v>8.00098</c:v>
                </c:pt>
                <c:pt idx="10">
                  <c:v>4.10229</c:v>
                </c:pt>
                <c:pt idx="11">
                  <c:v>1.73438</c:v>
                </c:pt>
                <c:pt idx="12">
                  <c:v>6.762939999999987</c:v>
                </c:pt>
                <c:pt idx="13">
                  <c:v>2.42798</c:v>
                </c:pt>
                <c:pt idx="14">
                  <c:v>6.9917</c:v>
                </c:pt>
                <c:pt idx="15">
                  <c:v>0.4</c:v>
                </c:pt>
                <c:pt idx="16">
                  <c:v>0.08</c:v>
                </c:pt>
                <c:pt idx="17">
                  <c:v>14.0</c:v>
                </c:pt>
                <c:pt idx="18">
                  <c:v>13.1</c:v>
                </c:pt>
                <c:pt idx="19">
                  <c:v>0.1521</c:v>
                </c:pt>
                <c:pt idx="20">
                  <c:v>0.0012207</c:v>
                </c:pt>
                <c:pt idx="21">
                  <c:v>6.1</c:v>
                </c:pt>
                <c:pt idx="22">
                  <c:v>8.6272</c:v>
                </c:pt>
                <c:pt idx="23">
                  <c:v>12.17</c:v>
                </c:pt>
                <c:pt idx="24">
                  <c:v>7.09277</c:v>
                </c:pt>
                <c:pt idx="25">
                  <c:v>9.61963</c:v>
                </c:pt>
                <c:pt idx="26">
                  <c:v>5.41992</c:v>
                </c:pt>
                <c:pt idx="27">
                  <c:v>1.12</c:v>
                </c:pt>
                <c:pt idx="28">
                  <c:v>0.94</c:v>
                </c:pt>
              </c:numCache>
            </c:numRef>
          </c:val>
        </c:ser>
        <c:ser>
          <c:idx val="1"/>
          <c:order val="1"/>
          <c:tx>
            <c:strRef>
              <c:f>Sheet1!$C$1</c:f>
              <c:strCache>
                <c:ptCount val="1"/>
                <c:pt idx="0">
                  <c:v>Predicted Dirty Partition</c:v>
                </c:pt>
              </c:strCache>
            </c:strRef>
          </c:tx>
          <c:spPr>
            <a:solidFill>
              <a:srgbClr val="800000">
                <a:alpha val="30000"/>
              </a:srgbClr>
            </a:solidFill>
            <a:ln w="38100" cmpd="sng">
              <a:solidFill>
                <a:schemeClr val="tx1">
                  <a:alpha val="30000"/>
                </a:schemeClr>
              </a:solidFill>
            </a:ln>
          </c:spPr>
          <c:invertIfNegative val="0"/>
          <c:errBars>
            <c:errBarType val="both"/>
            <c:errValType val="cust"/>
            <c:noEndCap val="0"/>
            <c:plus>
              <c:numRef>
                <c:f>Sheet1!$I$2:$I$30</c:f>
                <c:numCache>
                  <c:formatCode>General</c:formatCode>
                  <c:ptCount val="29"/>
                  <c:pt idx="0">
                    <c:v>0.0</c:v>
                  </c:pt>
                  <c:pt idx="1">
                    <c:v>1.0</c:v>
                  </c:pt>
                  <c:pt idx="2">
                    <c:v>0.0</c:v>
                  </c:pt>
                  <c:pt idx="3">
                    <c:v>0.0</c:v>
                  </c:pt>
                  <c:pt idx="4">
                    <c:v>0.0</c:v>
                  </c:pt>
                  <c:pt idx="5">
                    <c:v>2.0</c:v>
                  </c:pt>
                  <c:pt idx="6">
                    <c:v>0.0</c:v>
                  </c:pt>
                  <c:pt idx="7">
                    <c:v>0.0</c:v>
                  </c:pt>
                  <c:pt idx="8">
                    <c:v>7.0</c:v>
                  </c:pt>
                  <c:pt idx="9">
                    <c:v>-1.0</c:v>
                  </c:pt>
                  <c:pt idx="10">
                    <c:v>5.0</c:v>
                  </c:pt>
                  <c:pt idx="11">
                    <c:v>0.0</c:v>
                  </c:pt>
                  <c:pt idx="12">
                    <c:v>0.0</c:v>
                  </c:pt>
                  <c:pt idx="13">
                    <c:v>1.0</c:v>
                  </c:pt>
                  <c:pt idx="14">
                    <c:v>0.0</c:v>
                  </c:pt>
                  <c:pt idx="15">
                    <c:v>0.0</c:v>
                  </c:pt>
                  <c:pt idx="16">
                    <c:v>0.0</c:v>
                  </c:pt>
                  <c:pt idx="17">
                    <c:v>0.0</c:v>
                  </c:pt>
                  <c:pt idx="18">
                    <c:v>2.0</c:v>
                  </c:pt>
                  <c:pt idx="19">
                    <c:v>8.0</c:v>
                  </c:pt>
                  <c:pt idx="20">
                    <c:v>0.0</c:v>
                  </c:pt>
                  <c:pt idx="21">
                    <c:v>0.0</c:v>
                  </c:pt>
                  <c:pt idx="22">
                    <c:v>0.0</c:v>
                  </c:pt>
                  <c:pt idx="23">
                    <c:v>15.0</c:v>
                  </c:pt>
                  <c:pt idx="24">
                    <c:v>0.0</c:v>
                  </c:pt>
                  <c:pt idx="25">
                    <c:v>0.0</c:v>
                  </c:pt>
                  <c:pt idx="26">
                    <c:v>3.0</c:v>
                  </c:pt>
                  <c:pt idx="27">
                    <c:v>0.0</c:v>
                  </c:pt>
                  <c:pt idx="28">
                    <c:v>0.0</c:v>
                  </c:pt>
                </c:numCache>
              </c:numRef>
            </c:plus>
            <c:minus>
              <c:numRef>
                <c:f>Sheet1!$H$2:$H$30</c:f>
                <c:numCache>
                  <c:formatCode>General</c:formatCode>
                  <c:ptCount val="29"/>
                  <c:pt idx="0">
                    <c:v>1.0</c:v>
                  </c:pt>
                  <c:pt idx="1">
                    <c:v>1.0</c:v>
                  </c:pt>
                  <c:pt idx="2">
                    <c:v>1.0</c:v>
                  </c:pt>
                  <c:pt idx="3">
                    <c:v>9.0</c:v>
                  </c:pt>
                  <c:pt idx="4">
                    <c:v>0.0</c:v>
                  </c:pt>
                  <c:pt idx="5">
                    <c:v>11.0</c:v>
                  </c:pt>
                  <c:pt idx="6">
                    <c:v>13.0</c:v>
                  </c:pt>
                  <c:pt idx="7">
                    <c:v>11.0</c:v>
                  </c:pt>
                  <c:pt idx="8">
                    <c:v>8.0</c:v>
                  </c:pt>
                  <c:pt idx="9">
                    <c:v>-15.0</c:v>
                  </c:pt>
                  <c:pt idx="10">
                    <c:v>0.0</c:v>
                  </c:pt>
                  <c:pt idx="11">
                    <c:v>1.0</c:v>
                  </c:pt>
                  <c:pt idx="12">
                    <c:v>5.0</c:v>
                  </c:pt>
                  <c:pt idx="13">
                    <c:v>1.0</c:v>
                  </c:pt>
                  <c:pt idx="14">
                    <c:v>8.0</c:v>
                  </c:pt>
                  <c:pt idx="15">
                    <c:v>0.0</c:v>
                  </c:pt>
                  <c:pt idx="16">
                    <c:v>0.0</c:v>
                  </c:pt>
                  <c:pt idx="17">
                    <c:v>2.0</c:v>
                  </c:pt>
                  <c:pt idx="18">
                    <c:v>10.0</c:v>
                  </c:pt>
                  <c:pt idx="19">
                    <c:v>0.0</c:v>
                  </c:pt>
                  <c:pt idx="20">
                    <c:v>15.0</c:v>
                  </c:pt>
                  <c:pt idx="21">
                    <c:v>4.0</c:v>
                  </c:pt>
                  <c:pt idx="22">
                    <c:v>8.0</c:v>
                  </c:pt>
                  <c:pt idx="23">
                    <c:v>1.0</c:v>
                  </c:pt>
                  <c:pt idx="24">
                    <c:v>3.0</c:v>
                  </c:pt>
                  <c:pt idx="25">
                    <c:v>1.0</c:v>
                  </c:pt>
                  <c:pt idx="26">
                    <c:v>8.0</c:v>
                  </c:pt>
                  <c:pt idx="27">
                    <c:v>1.0</c:v>
                  </c:pt>
                  <c:pt idx="28">
                    <c:v>0.0</c:v>
                  </c:pt>
                </c:numCache>
              </c:numRef>
            </c:minus>
            <c:spPr>
              <a:ln w="28575" cmpd="sng">
                <a:solidFill>
                  <a:srgbClr val="000000"/>
                </a:solidFill>
              </a:ln>
            </c:spPr>
          </c:errBars>
          <c:cat>
            <c:strRef>
              <c:f>Sheet1!$A$2:$A$30</c:f>
              <c:strCache>
                <c:ptCount val="29"/>
                <c:pt idx="0">
                  <c:v>400.perlbench</c:v>
                </c:pt>
                <c:pt idx="1">
                  <c:v>401.bzip2</c:v>
                </c:pt>
                <c:pt idx="2">
                  <c:v>403.gcc</c:v>
                </c:pt>
                <c:pt idx="3">
                  <c:v>410.bwaves</c:v>
                </c:pt>
                <c:pt idx="4">
                  <c:v>416.gamess</c:v>
                </c:pt>
                <c:pt idx="5">
                  <c:v>429.mcf</c:v>
                </c:pt>
                <c:pt idx="6">
                  <c:v>433.milc</c:v>
                </c:pt>
                <c:pt idx="7">
                  <c:v>434.zeusmp</c:v>
                </c:pt>
                <c:pt idx="8">
                  <c:v>435.gromacs</c:v>
                </c:pt>
                <c:pt idx="9">
                  <c:v>436.cactusADM</c:v>
                </c:pt>
                <c:pt idx="10">
                  <c:v>437.leslie3d</c:v>
                </c:pt>
                <c:pt idx="11">
                  <c:v>444.namd</c:v>
                </c:pt>
                <c:pt idx="12">
                  <c:v>445.gobmk</c:v>
                </c:pt>
                <c:pt idx="13">
                  <c:v>447.dealII</c:v>
                </c:pt>
                <c:pt idx="14">
                  <c:v>450.soplex</c:v>
                </c:pt>
                <c:pt idx="15">
                  <c:v>453.povray</c:v>
                </c:pt>
                <c:pt idx="16">
                  <c:v>454.calculix</c:v>
                </c:pt>
                <c:pt idx="17">
                  <c:v>456.hmmer</c:v>
                </c:pt>
                <c:pt idx="18">
                  <c:v>458.sjeng</c:v>
                </c:pt>
                <c:pt idx="19">
                  <c:v>459.GemsFDTD</c:v>
                </c:pt>
                <c:pt idx="20">
                  <c:v>462.libquantum</c:v>
                </c:pt>
                <c:pt idx="21">
                  <c:v>464.h264ref</c:v>
                </c:pt>
                <c:pt idx="22">
                  <c:v>465.tonto</c:v>
                </c:pt>
                <c:pt idx="23">
                  <c:v>470.lbm</c:v>
                </c:pt>
                <c:pt idx="24">
                  <c:v>471.omnetpp</c:v>
                </c:pt>
                <c:pt idx="25">
                  <c:v>473.astar</c:v>
                </c:pt>
                <c:pt idx="26">
                  <c:v>481.wrf</c:v>
                </c:pt>
                <c:pt idx="27">
                  <c:v>482.sphinx3</c:v>
                </c:pt>
                <c:pt idx="28">
                  <c:v>483.xalancbmk</c:v>
                </c:pt>
              </c:strCache>
            </c:strRef>
          </c:cat>
          <c:val>
            <c:numRef>
              <c:f>Sheet1!$C$2:$C$30</c:f>
              <c:numCache>
                <c:formatCode>General</c:formatCode>
                <c:ptCount val="29"/>
                <c:pt idx="0">
                  <c:v>2.0</c:v>
                </c:pt>
                <c:pt idx="1">
                  <c:v>14.0</c:v>
                </c:pt>
                <c:pt idx="2">
                  <c:v>1.0</c:v>
                </c:pt>
                <c:pt idx="3">
                  <c:v>9.0</c:v>
                </c:pt>
                <c:pt idx="4">
                  <c:v>0.0</c:v>
                </c:pt>
                <c:pt idx="5">
                  <c:v>12.0</c:v>
                </c:pt>
                <c:pt idx="6">
                  <c:v>13.0</c:v>
                </c:pt>
                <c:pt idx="7">
                  <c:v>15.0</c:v>
                </c:pt>
                <c:pt idx="8">
                  <c:v>8.0</c:v>
                </c:pt>
                <c:pt idx="9">
                  <c:v>1.0</c:v>
                </c:pt>
                <c:pt idx="10">
                  <c:v>2.0</c:v>
                </c:pt>
                <c:pt idx="11">
                  <c:v>2.0</c:v>
                </c:pt>
                <c:pt idx="12">
                  <c:v>5.0</c:v>
                </c:pt>
                <c:pt idx="13">
                  <c:v>1.0</c:v>
                </c:pt>
                <c:pt idx="14">
                  <c:v>14.0</c:v>
                </c:pt>
                <c:pt idx="15">
                  <c:v>0.0</c:v>
                </c:pt>
                <c:pt idx="16">
                  <c:v>0.0</c:v>
                </c:pt>
                <c:pt idx="17">
                  <c:v>16.0</c:v>
                </c:pt>
                <c:pt idx="18">
                  <c:v>13.0</c:v>
                </c:pt>
                <c:pt idx="19">
                  <c:v>1.0</c:v>
                </c:pt>
                <c:pt idx="20">
                  <c:v>15.0</c:v>
                </c:pt>
                <c:pt idx="21">
                  <c:v>6.0</c:v>
                </c:pt>
                <c:pt idx="22">
                  <c:v>9.0</c:v>
                </c:pt>
                <c:pt idx="23">
                  <c:v>1.0</c:v>
                </c:pt>
                <c:pt idx="24">
                  <c:v>7.0</c:v>
                </c:pt>
                <c:pt idx="25">
                  <c:v>6.0</c:v>
                </c:pt>
                <c:pt idx="26">
                  <c:v>8.0</c:v>
                </c:pt>
                <c:pt idx="27">
                  <c:v>1.0</c:v>
                </c:pt>
                <c:pt idx="28">
                  <c:v>0.0</c:v>
                </c:pt>
              </c:numCache>
            </c:numRef>
          </c:val>
        </c:ser>
        <c:dLbls>
          <c:showLegendKey val="0"/>
          <c:showVal val="0"/>
          <c:showCatName val="0"/>
          <c:showSerName val="0"/>
          <c:showPercent val="0"/>
          <c:showBubbleSize val="0"/>
        </c:dLbls>
        <c:gapWidth val="50"/>
        <c:axId val="-2099829048"/>
        <c:axId val="-2099770856"/>
      </c:barChart>
      <c:catAx>
        <c:axId val="-2099829048"/>
        <c:scaling>
          <c:orientation val="minMax"/>
        </c:scaling>
        <c:delete val="0"/>
        <c:axPos val="b"/>
        <c:majorTickMark val="out"/>
        <c:minorTickMark val="none"/>
        <c:tickLblPos val="nextTo"/>
        <c:crossAx val="-2099770856"/>
        <c:crosses val="autoZero"/>
        <c:auto val="1"/>
        <c:lblAlgn val="ctr"/>
        <c:lblOffset val="100"/>
        <c:noMultiLvlLbl val="0"/>
      </c:catAx>
      <c:valAx>
        <c:axId val="-2099770856"/>
        <c:scaling>
          <c:orientation val="minMax"/>
          <c:max val="20.0"/>
          <c:min val="0.0"/>
        </c:scaling>
        <c:delete val="0"/>
        <c:axPos val="l"/>
        <c:majorGridlines/>
        <c:title>
          <c:tx>
            <c:rich>
              <a:bodyPr rot="-5400000" vert="horz"/>
              <a:lstStyle/>
              <a:p>
                <a:pPr>
                  <a:defRPr/>
                </a:pPr>
                <a:r>
                  <a:rPr lang="en-US" dirty="0" smtClean="0"/>
                  <a:t>Number of </a:t>
                </a:r>
                <a:r>
                  <a:rPr lang="en-US" dirty="0" err="1" smtClean="0"/>
                  <a:t>Cachelines</a:t>
                </a:r>
                <a:endParaRPr lang="en-US" dirty="0"/>
              </a:p>
            </c:rich>
          </c:tx>
          <c:layout/>
          <c:overlay val="0"/>
        </c:title>
        <c:numFmt formatCode="General" sourceLinked="1"/>
        <c:majorTickMark val="out"/>
        <c:minorTickMark val="none"/>
        <c:tickLblPos val="nextTo"/>
        <c:crossAx val="-2099829048"/>
        <c:crosses val="autoZero"/>
        <c:crossBetween val="between"/>
      </c:valAx>
    </c:plotArea>
    <c:legend>
      <c:legendPos val="r"/>
      <c:layout>
        <c:manualLayout>
          <c:xMode val="edge"/>
          <c:yMode val="edge"/>
          <c:x val="0.323551837270341"/>
          <c:y val="0.0152707832565136"/>
          <c:w val="0.667678368328959"/>
          <c:h val="0.0911699896795444"/>
        </c:manualLayout>
      </c:layout>
      <c:overlay val="0"/>
      <c:spPr>
        <a:solidFill>
          <a:srgbClr val="FFFFFF"/>
        </a:solidFill>
        <a:ln>
          <a:solidFill>
            <a:schemeClr val="tx1"/>
          </a:solidFill>
        </a:ln>
      </c:spPr>
      <c:txPr>
        <a:bodyPr/>
        <a:lstStyle/>
        <a:p>
          <a:pPr>
            <a:defRPr sz="2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0.26454</cdr:x>
      <cdr:y>0.56741</cdr:y>
    </cdr:from>
    <cdr:to>
      <cdr:x>0.45736</cdr:x>
      <cdr:y>0.69599</cdr:y>
    </cdr:to>
    <cdr:sp macro="" textlink="">
      <cdr:nvSpPr>
        <cdr:cNvPr id="2" name="TextBox 1"/>
        <cdr:cNvSpPr txBox="1"/>
      </cdr:nvSpPr>
      <cdr:spPr>
        <a:xfrm xmlns:a="http://schemas.openxmlformats.org/drawingml/2006/main">
          <a:off x="1393248" y="2308945"/>
          <a:ext cx="1015520" cy="523227"/>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gn="ctr"/>
          <a:r>
            <a:rPr lang="en-US" sz="2800" dirty="0" smtClean="0">
              <a:solidFill>
                <a:schemeClr val="bg1"/>
              </a:solidFill>
            </a:rPr>
            <a:t>85%</a:t>
          </a:r>
        </a:p>
      </cdr:txBody>
    </cdr:sp>
  </cdr:relSizeAnchor>
  <cdr:relSizeAnchor xmlns:cdr="http://schemas.openxmlformats.org/drawingml/2006/chartDrawing">
    <cdr:from>
      <cdr:x>0.27107</cdr:x>
      <cdr:y>0.17694</cdr:y>
    </cdr:from>
    <cdr:to>
      <cdr:x>0.44764</cdr:x>
      <cdr:y>0.30552</cdr:y>
    </cdr:to>
    <cdr:sp macro="" textlink="">
      <cdr:nvSpPr>
        <cdr:cNvPr id="4" name="TextBox 3"/>
        <cdr:cNvSpPr txBox="1"/>
      </cdr:nvSpPr>
      <cdr:spPr>
        <a:xfrm xmlns:a="http://schemas.openxmlformats.org/drawingml/2006/main">
          <a:off x="1427654" y="720017"/>
          <a:ext cx="929936" cy="523227"/>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gn="ctr"/>
          <a:r>
            <a:rPr lang="en-US" sz="2800" dirty="0" smtClean="0">
              <a:solidFill>
                <a:schemeClr val="bg1"/>
              </a:solidFill>
            </a:rPr>
            <a:t>15%</a:t>
          </a:r>
        </a:p>
      </cdr:txBody>
    </cdr:sp>
  </cdr:relSizeAnchor>
  <cdr:relSizeAnchor xmlns:cdr="http://schemas.openxmlformats.org/drawingml/2006/chartDrawing">
    <cdr:from>
      <cdr:x>0.65481</cdr:x>
      <cdr:y>0.61538</cdr:y>
    </cdr:from>
    <cdr:to>
      <cdr:x>0.81797</cdr:x>
      <cdr:y>0.74396</cdr:y>
    </cdr:to>
    <cdr:sp macro="" textlink="">
      <cdr:nvSpPr>
        <cdr:cNvPr id="5" name="TextBox 4"/>
        <cdr:cNvSpPr txBox="1"/>
      </cdr:nvSpPr>
      <cdr:spPr>
        <a:xfrm xmlns:a="http://schemas.openxmlformats.org/drawingml/2006/main">
          <a:off x="3448695" y="2504148"/>
          <a:ext cx="859286" cy="523227"/>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r>
            <a:rPr lang="en-US" sz="2800" dirty="0" smtClean="0">
              <a:solidFill>
                <a:schemeClr val="bg1"/>
              </a:solidFill>
            </a:rPr>
            <a:t>66%</a:t>
          </a:r>
        </a:p>
      </cdr:txBody>
    </cdr:sp>
  </cdr:relSizeAnchor>
  <cdr:relSizeAnchor xmlns:cdr="http://schemas.openxmlformats.org/drawingml/2006/chartDrawing">
    <cdr:from>
      <cdr:x>0.65691</cdr:x>
      <cdr:y>0.30544</cdr:y>
    </cdr:from>
    <cdr:to>
      <cdr:x>0.81814</cdr:x>
      <cdr:y>0.43402</cdr:y>
    </cdr:to>
    <cdr:sp macro="" textlink="">
      <cdr:nvSpPr>
        <cdr:cNvPr id="6" name="TextBox 5"/>
        <cdr:cNvSpPr txBox="1"/>
      </cdr:nvSpPr>
      <cdr:spPr>
        <a:xfrm xmlns:a="http://schemas.openxmlformats.org/drawingml/2006/main">
          <a:off x="3459756" y="1242938"/>
          <a:ext cx="849146" cy="523227"/>
        </a:xfrm>
        <a:prstGeom xmlns:a="http://schemas.openxmlformats.org/drawingml/2006/main" prst="rect">
          <a:avLst/>
        </a:prstGeom>
        <a:noFill xmlns:a="http://schemas.openxmlformats.org/drawingml/2006/main"/>
      </cdr:spPr>
      <cdr:txBody>
        <a:bodyPr xmlns:a="http://schemas.openxmlformats.org/drawingml/2006/main" vertOverflow="clip" wrap="none" rtlCol="0">
          <a:spAutoFit/>
        </a:bodyPr>
        <a:lstStyle xmlns:a="http://schemas.openxmlformats.org/drawingml/2006/main"/>
        <a:p xmlns:a="http://schemas.openxmlformats.org/drawingml/2006/main">
          <a:r>
            <a:rPr lang="en-US" sz="2800" dirty="0" smtClean="0">
              <a:solidFill>
                <a:schemeClr val="bg1"/>
              </a:solidFill>
            </a:rPr>
            <a:t>17%</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964B6A-34E9-E941-94B5-1A2527F46903}" type="datetimeFigureOut">
              <a:rPr lang="en-US" smtClean="0"/>
              <a:t>2/22/14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DFD6F28-2F98-154F-8971-021C0594C56F}" type="slidenum">
              <a:rPr lang="en-US" smtClean="0"/>
              <a:t>‹#›</a:t>
            </a:fld>
            <a:endParaRPr lang="en-US"/>
          </a:p>
        </p:txBody>
      </p:sp>
    </p:spTree>
    <p:extLst>
      <p:ext uri="{BB962C8B-B14F-4D97-AF65-F5344CB8AC3E}">
        <p14:creationId xmlns:p14="http://schemas.microsoft.com/office/powerpoint/2010/main" val="373192812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F8ABD0-A850-6440-BE42-EA453B00E8A6}" type="datetimeFigureOut">
              <a:rPr lang="en-US" smtClean="0"/>
              <a:t>2/22/14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3DE6FD-B011-BB4A-A28C-2E58795B3A7C}" type="slidenum">
              <a:rPr lang="en-US" smtClean="0"/>
              <a:t>‹#›</a:t>
            </a:fld>
            <a:endParaRPr lang="en-US"/>
          </a:p>
        </p:txBody>
      </p:sp>
    </p:spTree>
    <p:extLst>
      <p:ext uri="{BB962C8B-B14F-4D97-AF65-F5344CB8AC3E}">
        <p14:creationId xmlns:p14="http://schemas.microsoft.com/office/powerpoint/2010/main" val="263654939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has been widely known that read misses are more critical than the write misses.</a:t>
            </a:r>
            <a:r>
              <a:rPr lang="en-US" baseline="0" dirty="0" smtClean="0"/>
              <a:t> Read misses can stall the processor, where writes can be buffered and are not on the critical path. Unfortunately, our current cache management techniques do not exploit this disparity between read and write requests. Our goal in this work is to design a cache that favors read requests over write requests to maximize the number of read hits. We argue that lines that serves read requests should be protected in the cache, may be at the expense of the lines that service only write requests. </a:t>
            </a:r>
          </a:p>
          <a:p>
            <a:endParaRPr lang="en-US" baseline="0" dirty="0" smtClean="0"/>
          </a:p>
          <a:p>
            <a:r>
              <a:rPr lang="en-US" baseline="0" dirty="0" smtClean="0"/>
              <a:t>In order to design such a cache, we exploit the observation that applications differ in their read reuse in clean dirty lines. We propose a simple mechanism, read-write partitioning, which dynamically partitions the cache in clean and dirty lines and protect the partition the has more read hits. </a:t>
            </a:r>
          </a:p>
          <a:p>
            <a:endParaRPr lang="en-US" dirty="0"/>
          </a:p>
        </p:txBody>
      </p:sp>
      <p:sp>
        <p:nvSpPr>
          <p:cNvPr id="4" name="Slide Number Placeholder 3"/>
          <p:cNvSpPr>
            <a:spLocks noGrp="1"/>
          </p:cNvSpPr>
          <p:nvPr>
            <p:ph type="sldNum" sz="quarter" idx="10"/>
          </p:nvPr>
        </p:nvSpPr>
        <p:spPr/>
        <p:txBody>
          <a:bodyPr/>
          <a:lstStyle/>
          <a:p>
            <a:fld id="{953DE6FD-B011-BB4A-A28C-2E58795B3A7C}" type="slidenum">
              <a:rPr lang="en-US" smtClean="0"/>
              <a:t>2</a:t>
            </a:fld>
            <a:endParaRPr lang="en-US"/>
          </a:p>
        </p:txBody>
      </p:sp>
    </p:spTree>
    <p:extLst>
      <p:ext uri="{BB962C8B-B14F-4D97-AF65-F5344CB8AC3E}">
        <p14:creationId xmlns:p14="http://schemas.microsoft.com/office/powerpoint/2010/main" val="15821155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we show the number of reads in clean in dirty</a:t>
            </a:r>
            <a:r>
              <a:rPr lang="en-US" baseline="0" dirty="0" smtClean="0"/>
              <a:t> lines in two applications. We have </a:t>
            </a:r>
            <a:r>
              <a:rPr lang="en-US" baseline="0" dirty="0" err="1" smtClean="0"/>
              <a:t>soplex</a:t>
            </a:r>
            <a:r>
              <a:rPr lang="en-US" baseline="0" dirty="0" smtClean="0"/>
              <a:t> in the left side and </a:t>
            </a:r>
            <a:r>
              <a:rPr lang="en-US" baseline="0" dirty="0" err="1" smtClean="0"/>
              <a:t>xalan</a:t>
            </a:r>
            <a:r>
              <a:rPr lang="en-US" baseline="0" dirty="0" smtClean="0"/>
              <a:t> in the right side. In the x-axis we have number of instructions and in the y axis we have the number of reads normalized to number of reads at clean lines at 100 m instructions. Each point in the chart represents the cumulative number of hits at every 100 millions instructions. </a:t>
            </a:r>
          </a:p>
          <a:p>
            <a:endParaRPr lang="en-US" baseline="0" dirty="0" smtClean="0"/>
          </a:p>
          <a:p>
            <a:r>
              <a:rPr lang="en-US" baseline="0" dirty="0" smtClean="0"/>
              <a:t>We can see that for </a:t>
            </a:r>
            <a:r>
              <a:rPr lang="en-US" baseline="0" dirty="0" err="1" smtClean="0"/>
              <a:t>soplex</a:t>
            </a:r>
            <a:r>
              <a:rPr lang="en-US" baseline="0" dirty="0" smtClean="0"/>
              <a:t> there are significant number of reads at clean line, but there are almost 4X more hits in dirty lines. On the other hand, </a:t>
            </a:r>
            <a:r>
              <a:rPr lang="en-US" baseline="0" dirty="0" err="1" smtClean="0"/>
              <a:t>xalanc</a:t>
            </a:r>
            <a:r>
              <a:rPr lang="en-US" baseline="0" dirty="0" smtClean="0"/>
              <a:t> has </a:t>
            </a:r>
            <a:r>
              <a:rPr lang="en-US" baseline="0" dirty="0" err="1" smtClean="0"/>
              <a:t>insiginificant</a:t>
            </a:r>
            <a:r>
              <a:rPr lang="en-US" baseline="0" dirty="0" smtClean="0"/>
              <a:t> </a:t>
            </a:r>
            <a:r>
              <a:rPr lang="en-US" baseline="0" dirty="0" smtClean="0"/>
              <a:t>number of reads in dirty lines, almost all the reads are being serviced by clean lines.</a:t>
            </a:r>
            <a:endParaRPr lang="en-US" dirty="0"/>
          </a:p>
        </p:txBody>
      </p:sp>
      <p:sp>
        <p:nvSpPr>
          <p:cNvPr id="4" name="Slide Number Placeholder 3"/>
          <p:cNvSpPr>
            <a:spLocks noGrp="1"/>
          </p:cNvSpPr>
          <p:nvPr>
            <p:ph type="sldNum" sz="quarter" idx="10"/>
          </p:nvPr>
        </p:nvSpPr>
        <p:spPr/>
        <p:txBody>
          <a:bodyPr/>
          <a:lstStyle/>
          <a:p>
            <a:fld id="{953DE6FD-B011-BB4A-A28C-2E58795B3A7C}" type="slidenum">
              <a:rPr lang="en-US" smtClean="0"/>
              <a:t>12</a:t>
            </a:fld>
            <a:endParaRPr lang="en-US"/>
          </a:p>
        </p:txBody>
      </p:sp>
    </p:spTree>
    <p:extLst>
      <p:ext uri="{BB962C8B-B14F-4D97-AF65-F5344CB8AC3E}">
        <p14:creationId xmlns:p14="http://schemas.microsoft.com/office/powerpoint/2010/main" val="8346489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 Meeting Notes (2/11/14 21:02) -----</a:t>
            </a:r>
          </a:p>
          <a:p>
            <a:r>
              <a:rPr lang="en-US" dirty="0" err="1"/>
              <a:t>lables</a:t>
            </a:r>
            <a:r>
              <a:rPr lang="en-US" dirty="0"/>
              <a:t>, use </a:t>
            </a:r>
            <a:r>
              <a:rPr lang="en-US" dirty="0" err="1"/>
              <a:t>tranparent</a:t>
            </a:r>
            <a:endParaRPr lang="en-US" dirty="0"/>
          </a:p>
        </p:txBody>
      </p:sp>
      <p:sp>
        <p:nvSpPr>
          <p:cNvPr id="4" name="Slide Number Placeholder 3"/>
          <p:cNvSpPr>
            <a:spLocks noGrp="1"/>
          </p:cNvSpPr>
          <p:nvPr>
            <p:ph type="sldNum" sz="quarter" idx="10"/>
          </p:nvPr>
        </p:nvSpPr>
        <p:spPr/>
        <p:txBody>
          <a:bodyPr/>
          <a:lstStyle/>
          <a:p>
            <a:fld id="{953DE6FD-B011-BB4A-A28C-2E58795B3A7C}" type="slidenum">
              <a:rPr lang="en-US" smtClean="0"/>
              <a:t>13</a:t>
            </a:fld>
            <a:endParaRPr lang="en-US"/>
          </a:p>
        </p:txBody>
      </p:sp>
    </p:spTree>
    <p:extLst>
      <p:ext uri="{BB962C8B-B14F-4D97-AF65-F5344CB8AC3E}">
        <p14:creationId xmlns:p14="http://schemas.microsoft.com/office/powerpoint/2010/main" val="3906906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how do we predict the partition size? We predict the best partition size using sampled shadow tags</a:t>
            </a:r>
            <a:r>
              <a:rPr lang="en-US" baseline="0" dirty="0" smtClean="0"/>
              <a:t> . Our mechanism is very similar to utility-based partitioning, But instead of determining the partition size among cores, we determine the partition size for clean and dirty lines. Each sampled set in the cache is associated with two shadow tag directories, one for clean lines and one for dirty lines. We count the number of read hits in shadow tags. We pick the partition that maximizes the number of read hits. </a:t>
            </a:r>
            <a:endParaRPr lang="en-US" dirty="0"/>
          </a:p>
        </p:txBody>
      </p:sp>
      <p:sp>
        <p:nvSpPr>
          <p:cNvPr id="4" name="Slide Number Placeholder 3"/>
          <p:cNvSpPr>
            <a:spLocks noGrp="1"/>
          </p:cNvSpPr>
          <p:nvPr>
            <p:ph type="sldNum" sz="quarter" idx="10"/>
          </p:nvPr>
        </p:nvSpPr>
        <p:spPr/>
        <p:txBody>
          <a:bodyPr/>
          <a:lstStyle/>
          <a:p>
            <a:fld id="{953DE6FD-B011-BB4A-A28C-2E58795B3A7C}" type="slidenum">
              <a:rPr lang="en-US" smtClean="0"/>
              <a:t>14</a:t>
            </a:fld>
            <a:endParaRPr lang="en-US"/>
          </a:p>
        </p:txBody>
      </p:sp>
    </p:spTree>
    <p:extLst>
      <p:ext uri="{BB962C8B-B14F-4D97-AF65-F5344CB8AC3E}">
        <p14:creationId xmlns:p14="http://schemas.microsoft.com/office/powerpoint/2010/main" val="702967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that I have explained our</a:t>
            </a:r>
            <a:r>
              <a:rPr lang="en-US" baseline="0" dirty="0" smtClean="0"/>
              <a:t> mechanism, I will talk about the results.</a:t>
            </a:r>
            <a:endParaRPr lang="en-US" dirty="0"/>
          </a:p>
        </p:txBody>
      </p:sp>
      <p:sp>
        <p:nvSpPr>
          <p:cNvPr id="4" name="Slide Number Placeholder 3"/>
          <p:cNvSpPr>
            <a:spLocks noGrp="1"/>
          </p:cNvSpPr>
          <p:nvPr>
            <p:ph type="sldNum" sz="quarter" idx="10"/>
          </p:nvPr>
        </p:nvSpPr>
        <p:spPr/>
        <p:txBody>
          <a:bodyPr/>
          <a:lstStyle/>
          <a:p>
            <a:fld id="{953DE6FD-B011-BB4A-A28C-2E58795B3A7C}" type="slidenum">
              <a:rPr lang="en-US" smtClean="0"/>
              <a:t>15</a:t>
            </a:fld>
            <a:endParaRPr lang="en-US"/>
          </a:p>
        </p:txBody>
      </p:sp>
    </p:spTree>
    <p:extLst>
      <p:ext uri="{BB962C8B-B14F-4D97-AF65-F5344CB8AC3E}">
        <p14:creationId xmlns:p14="http://schemas.microsoft.com/office/powerpoint/2010/main" val="6158523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3DE6FD-B011-BB4A-A28C-2E58795B3A7C}" type="slidenum">
              <a:rPr lang="en-US" smtClean="0"/>
              <a:t>17</a:t>
            </a:fld>
            <a:endParaRPr lang="en-US"/>
          </a:p>
        </p:txBody>
      </p:sp>
    </p:spTree>
    <p:extLst>
      <p:ext uri="{BB962C8B-B14F-4D97-AF65-F5344CB8AC3E}">
        <p14:creationId xmlns:p14="http://schemas.microsoft.com/office/powerpoint/2010/main" val="42417010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also compare our work with a new PC-based</a:t>
            </a:r>
            <a:r>
              <a:rPr lang="en-US" baseline="0" dirty="0" smtClean="0"/>
              <a:t> predictor proposed in this work called read reference predictor. It can identify read lines and write only lines using the allocating pc. Unlike previous work, it can also bypasses write-only lines. For example, if if a lines is allocated by PC P, then receives only write requests after that, we mark P as a PC that allocates line which is never read again. Next time, we see a line brought by PC P, RRP decides to bypass that line. However, one challenge with this predictor is that </a:t>
            </a:r>
            <a:r>
              <a:rPr lang="en-US" baseline="0" dirty="0" err="1" smtClean="0"/>
              <a:t>writeback</a:t>
            </a:r>
            <a:r>
              <a:rPr lang="en-US" baseline="0" dirty="0" smtClean="0"/>
              <a:t> requests are not associated with any PC. We associate the allocating PC at L1 with the </a:t>
            </a:r>
            <a:r>
              <a:rPr lang="en-US" baseline="0" dirty="0" err="1" smtClean="0"/>
              <a:t>writeback</a:t>
            </a:r>
            <a:r>
              <a:rPr lang="en-US" baseline="0" dirty="0" smtClean="0"/>
              <a:t> requests and pass that information in L2 and L3. This RRP predictor is very complex and requires high overhead.</a:t>
            </a:r>
            <a:endParaRPr lang="en-US" dirty="0"/>
          </a:p>
        </p:txBody>
      </p:sp>
      <p:sp>
        <p:nvSpPr>
          <p:cNvPr id="4" name="Slide Number Placeholder 3"/>
          <p:cNvSpPr>
            <a:spLocks noGrp="1"/>
          </p:cNvSpPr>
          <p:nvPr>
            <p:ph type="sldNum" sz="quarter" idx="10"/>
          </p:nvPr>
        </p:nvSpPr>
        <p:spPr/>
        <p:txBody>
          <a:bodyPr/>
          <a:lstStyle/>
          <a:p>
            <a:fld id="{953DE6FD-B011-BB4A-A28C-2E58795B3A7C}" type="slidenum">
              <a:rPr lang="en-US" smtClean="0"/>
              <a:t>18</a:t>
            </a:fld>
            <a:endParaRPr lang="en-US"/>
          </a:p>
        </p:txBody>
      </p:sp>
    </p:spTree>
    <p:extLst>
      <p:ext uri="{BB962C8B-B14F-4D97-AF65-F5344CB8AC3E}">
        <p14:creationId xmlns:p14="http://schemas.microsoft.com/office/powerpoint/2010/main" val="9701980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3DE6FD-B011-BB4A-A28C-2E58795B3A7C}" type="slidenum">
              <a:rPr lang="en-US" smtClean="0"/>
              <a:t>19</a:t>
            </a:fld>
            <a:endParaRPr lang="en-US"/>
          </a:p>
        </p:txBody>
      </p:sp>
    </p:spTree>
    <p:extLst>
      <p:ext uri="{BB962C8B-B14F-4D97-AF65-F5344CB8AC3E}">
        <p14:creationId xmlns:p14="http://schemas.microsoft.com/office/powerpoint/2010/main" val="32035244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3DE6FD-B011-BB4A-A28C-2E58795B3A7C}" type="slidenum">
              <a:rPr lang="en-US" smtClean="0"/>
              <a:t>20</a:t>
            </a:fld>
            <a:endParaRPr lang="en-US"/>
          </a:p>
        </p:txBody>
      </p:sp>
    </p:spTree>
    <p:extLst>
      <p:ext uri="{BB962C8B-B14F-4D97-AF65-F5344CB8AC3E}">
        <p14:creationId xmlns:p14="http://schemas.microsoft.com/office/powerpoint/2010/main" val="10279745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that I have shown the results, I will conclude with a summary.</a:t>
            </a:r>
            <a:endParaRPr lang="en-US" dirty="0"/>
          </a:p>
        </p:txBody>
      </p:sp>
      <p:sp>
        <p:nvSpPr>
          <p:cNvPr id="4" name="Slide Number Placeholder 3"/>
          <p:cNvSpPr>
            <a:spLocks noGrp="1"/>
          </p:cNvSpPr>
          <p:nvPr>
            <p:ph type="sldNum" sz="quarter" idx="10"/>
          </p:nvPr>
        </p:nvSpPr>
        <p:spPr/>
        <p:txBody>
          <a:bodyPr/>
          <a:lstStyle/>
          <a:p>
            <a:fld id="{953DE6FD-B011-BB4A-A28C-2E58795B3A7C}" type="slidenum">
              <a:rPr lang="en-US" smtClean="0"/>
              <a:t>24</a:t>
            </a:fld>
            <a:endParaRPr lang="en-US"/>
          </a:p>
        </p:txBody>
      </p:sp>
    </p:spTree>
    <p:extLst>
      <p:ext uri="{BB962C8B-B14F-4D97-AF65-F5344CB8AC3E}">
        <p14:creationId xmlns:p14="http://schemas.microsoft.com/office/powerpoint/2010/main" val="42236964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953DE6FD-B011-BB4A-A28C-2E58795B3A7C}" type="slidenum">
              <a:rPr lang="en-US" smtClean="0"/>
              <a:t>25</a:t>
            </a:fld>
            <a:endParaRPr lang="en-US"/>
          </a:p>
        </p:txBody>
      </p:sp>
    </p:spTree>
    <p:extLst>
      <p:ext uri="{BB962C8B-B14F-4D97-AF65-F5344CB8AC3E}">
        <p14:creationId xmlns:p14="http://schemas.microsoft.com/office/powerpoint/2010/main" val="1777743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a:t>
            </a:r>
            <a:r>
              <a:rPr lang="en-US" baseline="0" dirty="0" smtClean="0"/>
              <a:t> is the outline of the talk. First I will talk about the motivation behind the work and show that how exploiting the difference between read and write requests can improve performance. Then I will show that not all dirty lines are the same and talk about the read reuse behavior in dirty lines. Next I will explain the mechanism we propose to exploit disparity between reads and writes. Finally I will show the results and conclude with a summary.</a:t>
            </a:r>
            <a:endParaRPr lang="en-US" dirty="0"/>
          </a:p>
        </p:txBody>
      </p:sp>
      <p:sp>
        <p:nvSpPr>
          <p:cNvPr id="4" name="Slide Number Placeholder 3"/>
          <p:cNvSpPr>
            <a:spLocks noGrp="1"/>
          </p:cNvSpPr>
          <p:nvPr>
            <p:ph type="sldNum" sz="quarter" idx="10"/>
          </p:nvPr>
        </p:nvSpPr>
        <p:spPr/>
        <p:txBody>
          <a:bodyPr/>
          <a:lstStyle/>
          <a:p>
            <a:fld id="{953DE6FD-B011-BB4A-A28C-2E58795B3A7C}" type="slidenum">
              <a:rPr lang="en-US" smtClean="0"/>
              <a:t>3</a:t>
            </a:fld>
            <a:endParaRPr lang="en-US"/>
          </a:p>
        </p:txBody>
      </p:sp>
    </p:spTree>
    <p:extLst>
      <p:ext uri="{BB962C8B-B14F-4D97-AF65-F5344CB8AC3E}">
        <p14:creationId xmlns:p14="http://schemas.microsoft.com/office/powerpoint/2010/main" val="2347896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I have already mentioned,</a:t>
            </a:r>
            <a:r>
              <a:rPr lang="en-US" baseline="0" dirty="0" smtClean="0"/>
              <a:t> read and write requests are not equally critical. If there are no independent instructions to execute, a read miss can stall the processor. </a:t>
            </a:r>
          </a:p>
          <a:p>
            <a:r>
              <a:rPr lang="en-US" baseline="0" dirty="0" smtClean="0"/>
              <a:t>Here I have a very simple figure to show this visually. A miss at read A stalls the processor. Where writes are buffered and usually are not on the critical path. So miss at </a:t>
            </a:r>
            <a:r>
              <a:rPr lang="en-US" baseline="0" dirty="0" err="1" smtClean="0"/>
              <a:t>Wr</a:t>
            </a:r>
            <a:r>
              <a:rPr lang="en-US" baseline="0" dirty="0" smtClean="0"/>
              <a:t> B does not stall the processor. Rd C again stalls the processor and so on.</a:t>
            </a:r>
          </a:p>
          <a:p>
            <a:endParaRPr lang="en-US" baseline="0" dirty="0" smtClean="0"/>
          </a:p>
          <a:p>
            <a:r>
              <a:rPr lang="en-US" baseline="0" dirty="0" smtClean="0"/>
              <a:t>Though the read and write requests are treated differently in the processor pipeline, cache management techniques do not exploit this disparity between read and write requests. </a:t>
            </a:r>
          </a:p>
        </p:txBody>
      </p:sp>
      <p:sp>
        <p:nvSpPr>
          <p:cNvPr id="4" name="Slide Number Placeholder 3"/>
          <p:cNvSpPr>
            <a:spLocks noGrp="1"/>
          </p:cNvSpPr>
          <p:nvPr>
            <p:ph type="sldNum" sz="quarter" idx="10"/>
          </p:nvPr>
        </p:nvSpPr>
        <p:spPr/>
        <p:txBody>
          <a:bodyPr/>
          <a:lstStyle/>
          <a:p>
            <a:fld id="{953DE6FD-B011-BB4A-A28C-2E58795B3A7C}" type="slidenum">
              <a:rPr lang="en-US" smtClean="0"/>
              <a:t>4</a:t>
            </a:fld>
            <a:endParaRPr lang="en-US"/>
          </a:p>
        </p:txBody>
      </p:sp>
    </p:spTree>
    <p:extLst>
      <p:ext uri="{BB962C8B-B14F-4D97-AF65-F5344CB8AC3E}">
        <p14:creationId xmlns:p14="http://schemas.microsoft.com/office/powerpoint/2010/main" val="1537401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work,</a:t>
            </a:r>
            <a:r>
              <a:rPr lang="en-US" baseline="0" dirty="0" smtClean="0"/>
              <a:t> we propose that caches should be designed to favor read requests over write requests. In order to that we have to differentiate between lines that are read </a:t>
            </a:r>
            <a:r>
              <a:rPr lang="en-US" baseline="0" dirty="0" err="1" smtClean="0"/>
              <a:t>vs</a:t>
            </a:r>
            <a:r>
              <a:rPr lang="en-US" baseline="0" dirty="0" smtClean="0"/>
              <a:t> lines that are not read. We argue that caches should protect lines that service read misses, and can evict less critical lines that are only written to. This can lead to performance improvement by maximizing read hits.</a:t>
            </a:r>
          </a:p>
          <a:p>
            <a:r>
              <a:rPr lang="en-US" baseline="0" dirty="0" smtClean="0"/>
              <a:t>[DO I MENTION THE DIFFERENCE BETWEEN REF VS NON REF?]</a:t>
            </a:r>
          </a:p>
          <a:p>
            <a:endParaRPr lang="en-US" baseline="0" dirty="0" smtClean="0"/>
          </a:p>
          <a:p>
            <a:r>
              <a:rPr lang="en-US" baseline="0" dirty="0" smtClean="0"/>
              <a:t>Let’s see an example that shows how this idea can improve the performance. Here we have a loop, that touches four cache lines, A, B, C and D. A and D are read only lines, where B is both read and written and C is only written to.</a:t>
            </a:r>
          </a:p>
        </p:txBody>
      </p:sp>
      <p:sp>
        <p:nvSpPr>
          <p:cNvPr id="4" name="Slide Number Placeholder 3"/>
          <p:cNvSpPr>
            <a:spLocks noGrp="1"/>
          </p:cNvSpPr>
          <p:nvPr>
            <p:ph type="sldNum" sz="quarter" idx="10"/>
          </p:nvPr>
        </p:nvSpPr>
        <p:spPr/>
        <p:txBody>
          <a:bodyPr/>
          <a:lstStyle/>
          <a:p>
            <a:fld id="{953DE6FD-B011-BB4A-A28C-2E58795B3A7C}" type="slidenum">
              <a:rPr lang="en-US" smtClean="0"/>
              <a:t>5</a:t>
            </a:fld>
            <a:endParaRPr lang="en-US"/>
          </a:p>
        </p:txBody>
      </p:sp>
    </p:spTree>
    <p:extLst>
      <p:ext uri="{BB962C8B-B14F-4D97-AF65-F5344CB8AC3E}">
        <p14:creationId xmlns:p14="http://schemas.microsoft.com/office/powerpoint/2010/main" val="34939242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let</a:t>
            </a:r>
            <a:r>
              <a:rPr lang="fr-FR" dirty="0" smtClean="0"/>
              <a:t>’</a:t>
            </a:r>
            <a:r>
              <a:rPr lang="en-US" dirty="0" smtClean="0"/>
              <a:t>s see what happens in the LRU replacement</a:t>
            </a:r>
            <a:r>
              <a:rPr lang="en-US" baseline="0" dirty="0" smtClean="0"/>
              <a:t> policy. Suppose we have a cache that can hold only three lines. Since the loop touches four block, it thrashes the cache. In a stable iteration, Load A causes a miss, as the last access in the previous iteration replaced A. and it stalls the processor.  The next access to B is also a miss, but does not cause a stall as the write gets buffered. Next we access B again and since it is already in the cache, it is a hit. Next access to C also causes a miss, but not one the critical path. Last access is to D, load D is also a miss, as it got evicted by C. So there are two stalls per iteration for this policy.</a:t>
            </a:r>
          </a:p>
          <a:p>
            <a:endParaRPr lang="en-US" baseline="0" dirty="0" smtClean="0"/>
          </a:p>
          <a:p>
            <a:r>
              <a:rPr lang="en-US" baseline="0" dirty="0" smtClean="0"/>
              <a:t>Now let</a:t>
            </a:r>
            <a:r>
              <a:rPr lang="fr-FR" baseline="0" dirty="0" smtClean="0"/>
              <a:t>’s </a:t>
            </a:r>
            <a:r>
              <a:rPr lang="fr-FR" baseline="0" dirty="0" err="1" smtClean="0"/>
              <a:t>see</a:t>
            </a:r>
            <a:r>
              <a:rPr lang="fr-FR" baseline="0" dirty="0" smtClean="0"/>
              <a:t> </a:t>
            </a:r>
            <a:r>
              <a:rPr lang="fr-FR" baseline="0" dirty="0" err="1" smtClean="0"/>
              <a:t>what</a:t>
            </a:r>
            <a:r>
              <a:rPr lang="fr-FR" baseline="0" dirty="0" smtClean="0"/>
              <a:t> </a:t>
            </a:r>
            <a:r>
              <a:rPr lang="fr-FR" baseline="0" dirty="0" err="1" smtClean="0"/>
              <a:t>happens</a:t>
            </a:r>
            <a:r>
              <a:rPr lang="fr-FR" baseline="0" dirty="0" smtClean="0"/>
              <a:t> in a </a:t>
            </a:r>
            <a:r>
              <a:rPr lang="fr-FR" baseline="0" dirty="0" err="1" smtClean="0"/>
              <a:t>read-biased</a:t>
            </a:r>
            <a:r>
              <a:rPr lang="fr-FR" baseline="0" dirty="0" smtClean="0"/>
              <a:t> </a:t>
            </a:r>
            <a:r>
              <a:rPr lang="fr-FR" baseline="0" dirty="0" err="1" smtClean="0"/>
              <a:t>policy</a:t>
            </a:r>
            <a:r>
              <a:rPr lang="fr-FR" baseline="0" dirty="0" smtClean="0"/>
              <a:t>. </a:t>
            </a:r>
            <a:r>
              <a:rPr lang="fr-FR" baseline="0" dirty="0" err="1" smtClean="0"/>
              <a:t>Since</a:t>
            </a:r>
            <a:r>
              <a:rPr lang="fr-FR" baseline="0" dirty="0" smtClean="0"/>
              <a:t> A, B, and D service </a:t>
            </a:r>
            <a:r>
              <a:rPr lang="fr-FR" baseline="0" dirty="0" err="1" smtClean="0"/>
              <a:t>read</a:t>
            </a:r>
            <a:r>
              <a:rPr lang="fr-FR" baseline="0" dirty="0" smtClean="0"/>
              <a:t> </a:t>
            </a:r>
            <a:r>
              <a:rPr lang="fr-FR" baseline="0" dirty="0" err="1" smtClean="0"/>
              <a:t>requests</a:t>
            </a:r>
            <a:r>
              <a:rPr lang="fr-FR" baseline="0" dirty="0" smtClean="0"/>
              <a:t>, </a:t>
            </a:r>
            <a:r>
              <a:rPr lang="fr-FR" baseline="0" dirty="0" err="1" smtClean="0"/>
              <a:t>this</a:t>
            </a:r>
            <a:r>
              <a:rPr lang="fr-FR" baseline="0" dirty="0" smtClean="0"/>
              <a:t> </a:t>
            </a:r>
            <a:r>
              <a:rPr lang="fr-FR" baseline="0" dirty="0" err="1" smtClean="0"/>
              <a:t>policy</a:t>
            </a:r>
            <a:r>
              <a:rPr lang="fr-FR" baseline="0" dirty="0" smtClean="0"/>
              <a:t> tries to </a:t>
            </a:r>
            <a:r>
              <a:rPr lang="fr-FR" baseline="0" dirty="0" err="1" smtClean="0"/>
              <a:t>protect</a:t>
            </a:r>
            <a:r>
              <a:rPr lang="fr-FR" baseline="0" dirty="0" smtClean="0"/>
              <a:t> </a:t>
            </a:r>
            <a:r>
              <a:rPr lang="fr-FR" baseline="0" dirty="0" err="1" smtClean="0"/>
              <a:t>these</a:t>
            </a:r>
            <a:r>
              <a:rPr lang="fr-FR" baseline="0" dirty="0" smtClean="0"/>
              <a:t> </a:t>
            </a:r>
            <a:r>
              <a:rPr lang="fr-FR" baseline="0" dirty="0" err="1" smtClean="0"/>
              <a:t>three</a:t>
            </a:r>
            <a:r>
              <a:rPr lang="fr-FR" baseline="0" dirty="0" smtClean="0"/>
              <a:t> </a:t>
            </a:r>
            <a:r>
              <a:rPr lang="fr-FR" baseline="0" dirty="0" err="1" smtClean="0"/>
              <a:t>lines</a:t>
            </a:r>
            <a:r>
              <a:rPr lang="fr-FR" baseline="0" dirty="0" smtClean="0"/>
              <a:t>. In a stable </a:t>
            </a:r>
            <a:r>
              <a:rPr lang="fr-FR" baseline="0" dirty="0" err="1" smtClean="0"/>
              <a:t>iteration</a:t>
            </a:r>
            <a:r>
              <a:rPr lang="fr-FR" baseline="0" dirty="0" smtClean="0"/>
              <a:t>, first </a:t>
            </a:r>
            <a:r>
              <a:rPr lang="fr-FR" baseline="0" dirty="0" err="1" smtClean="0"/>
              <a:t>access</a:t>
            </a:r>
            <a:r>
              <a:rPr lang="fr-FR" baseline="0" dirty="0" smtClean="0"/>
              <a:t> to A </a:t>
            </a:r>
            <a:r>
              <a:rPr lang="fr-FR" baseline="0" dirty="0" err="1" smtClean="0"/>
              <a:t>becomes</a:t>
            </a:r>
            <a:r>
              <a:rPr lang="fr-FR" baseline="0" dirty="0" smtClean="0"/>
              <a:t> a hit, as </a:t>
            </a:r>
            <a:r>
              <a:rPr lang="fr-FR" baseline="0" dirty="0" err="1" smtClean="0"/>
              <a:t>it</a:t>
            </a:r>
            <a:r>
              <a:rPr lang="fr-FR" baseline="0" dirty="0" smtClean="0"/>
              <a:t> </a:t>
            </a:r>
            <a:r>
              <a:rPr lang="fr-FR" baseline="0" dirty="0" err="1" smtClean="0"/>
              <a:t>is</a:t>
            </a:r>
            <a:r>
              <a:rPr lang="fr-FR" baseline="0" dirty="0" smtClean="0"/>
              <a:t> </a:t>
            </a:r>
            <a:r>
              <a:rPr lang="fr-FR" baseline="0" dirty="0" err="1" smtClean="0"/>
              <a:t>protected</a:t>
            </a:r>
            <a:r>
              <a:rPr lang="fr-FR" baseline="0" dirty="0" smtClean="0"/>
              <a:t> in the </a:t>
            </a:r>
            <a:r>
              <a:rPr lang="fr-FR" baseline="0" dirty="0" err="1" smtClean="0"/>
              <a:t>previous</a:t>
            </a:r>
            <a:r>
              <a:rPr lang="fr-FR" baseline="0" dirty="0" smtClean="0"/>
              <a:t> </a:t>
            </a:r>
            <a:r>
              <a:rPr lang="fr-FR" baseline="0" dirty="0" err="1" smtClean="0"/>
              <a:t>iteration</a:t>
            </a:r>
            <a:r>
              <a:rPr lang="fr-FR" baseline="0" dirty="0" smtClean="0"/>
              <a:t>. </a:t>
            </a:r>
            <a:r>
              <a:rPr lang="fr-FR" baseline="0" dirty="0" err="1" smtClean="0"/>
              <a:t>Accesses</a:t>
            </a:r>
            <a:r>
              <a:rPr lang="fr-FR" baseline="0" dirty="0" smtClean="0"/>
              <a:t> to B, and C </a:t>
            </a:r>
            <a:r>
              <a:rPr lang="fr-FR" baseline="0" dirty="0" err="1" smtClean="0"/>
              <a:t>becomes</a:t>
            </a:r>
            <a:r>
              <a:rPr lang="fr-FR" baseline="0" dirty="0" smtClean="0"/>
              <a:t> a hit. </a:t>
            </a:r>
            <a:r>
              <a:rPr lang="fr-FR" baseline="0" dirty="0" err="1" smtClean="0"/>
              <a:t>When</a:t>
            </a:r>
            <a:r>
              <a:rPr lang="fr-FR" baseline="0" dirty="0" smtClean="0"/>
              <a:t> </a:t>
            </a:r>
            <a:r>
              <a:rPr lang="fr-FR" baseline="0" dirty="0" err="1" smtClean="0"/>
              <a:t>we</a:t>
            </a:r>
            <a:r>
              <a:rPr lang="fr-FR" baseline="0" dirty="0" smtClean="0"/>
              <a:t> </a:t>
            </a:r>
            <a:r>
              <a:rPr lang="fr-FR" baseline="0" dirty="0" err="1" smtClean="0"/>
              <a:t>access</a:t>
            </a:r>
            <a:r>
              <a:rPr lang="fr-FR" baseline="0" dirty="0" smtClean="0"/>
              <a:t> D, </a:t>
            </a:r>
            <a:r>
              <a:rPr lang="fr-FR" baseline="0" dirty="0" err="1" smtClean="0"/>
              <a:t>We</a:t>
            </a:r>
            <a:r>
              <a:rPr lang="fr-FR" baseline="0" dirty="0" smtClean="0"/>
              <a:t> </a:t>
            </a:r>
            <a:r>
              <a:rPr lang="fr-FR" baseline="0" dirty="0" err="1" smtClean="0"/>
              <a:t>encounter</a:t>
            </a:r>
            <a:r>
              <a:rPr lang="fr-FR" baseline="0" dirty="0" smtClean="0"/>
              <a:t> a miss, and </a:t>
            </a:r>
            <a:r>
              <a:rPr lang="fr-FR" baseline="0" dirty="0" err="1" smtClean="0"/>
              <a:t>instead</a:t>
            </a:r>
            <a:r>
              <a:rPr lang="fr-FR" baseline="0" dirty="0" smtClean="0"/>
              <a:t> of </a:t>
            </a:r>
            <a:r>
              <a:rPr lang="fr-FR" baseline="0" dirty="0" err="1" smtClean="0"/>
              <a:t>replacing</a:t>
            </a:r>
            <a:r>
              <a:rPr lang="fr-FR" baseline="0" dirty="0" smtClean="0"/>
              <a:t> </a:t>
            </a:r>
            <a:r>
              <a:rPr lang="fr-FR" baseline="0" dirty="0" smtClean="0"/>
              <a:t>the LRU block, </a:t>
            </a:r>
            <a:r>
              <a:rPr lang="fr-FR" baseline="0" dirty="0" err="1" smtClean="0"/>
              <a:t>we</a:t>
            </a:r>
            <a:r>
              <a:rPr lang="fr-FR" baseline="0" dirty="0" smtClean="0"/>
              <a:t> </a:t>
            </a:r>
            <a:r>
              <a:rPr lang="fr-FR" baseline="0" dirty="0" smtClean="0"/>
              <a:t>replace </a:t>
            </a:r>
            <a:r>
              <a:rPr lang="fr-FR" baseline="0" dirty="0" smtClean="0"/>
              <a:t>C, as </a:t>
            </a:r>
            <a:r>
              <a:rPr lang="fr-FR" baseline="0" dirty="0" err="1" smtClean="0"/>
              <a:t>it</a:t>
            </a:r>
            <a:r>
              <a:rPr lang="fr-FR" baseline="0" dirty="0" smtClean="0"/>
              <a:t> </a:t>
            </a:r>
            <a:r>
              <a:rPr lang="fr-FR" baseline="0" dirty="0" err="1" smtClean="0"/>
              <a:t>does</a:t>
            </a:r>
            <a:r>
              <a:rPr lang="fr-FR" baseline="0" dirty="0" smtClean="0"/>
              <a:t> not </a:t>
            </a:r>
            <a:r>
              <a:rPr lang="fr-FR" baseline="0" dirty="0" smtClean="0"/>
              <a:t>service </a:t>
            </a:r>
            <a:r>
              <a:rPr lang="fr-FR" baseline="0" dirty="0" err="1" smtClean="0"/>
              <a:t>any</a:t>
            </a:r>
            <a:r>
              <a:rPr lang="fr-FR" baseline="0" dirty="0" smtClean="0"/>
              <a:t> </a:t>
            </a:r>
            <a:r>
              <a:rPr lang="fr-FR" baseline="0" dirty="0" err="1" smtClean="0"/>
              <a:t>read</a:t>
            </a:r>
            <a:r>
              <a:rPr lang="fr-FR" baseline="0" dirty="0" smtClean="0"/>
              <a:t> </a:t>
            </a:r>
            <a:r>
              <a:rPr lang="fr-FR" baseline="0" dirty="0" err="1" smtClean="0"/>
              <a:t>requests</a:t>
            </a:r>
            <a:r>
              <a:rPr lang="fr-FR" baseline="0" dirty="0" smtClean="0"/>
              <a:t>. So by </a:t>
            </a:r>
            <a:r>
              <a:rPr lang="fr-FR" baseline="0" dirty="0" err="1" smtClean="0"/>
              <a:t>protecting</a:t>
            </a:r>
            <a:r>
              <a:rPr lang="fr-FR" baseline="0" dirty="0" smtClean="0"/>
              <a:t> A </a:t>
            </a:r>
            <a:r>
              <a:rPr lang="fr-FR" baseline="0" dirty="0" err="1" smtClean="0"/>
              <a:t>we</a:t>
            </a:r>
            <a:r>
              <a:rPr lang="fr-FR" baseline="0" dirty="0" smtClean="0"/>
              <a:t> </a:t>
            </a:r>
            <a:r>
              <a:rPr lang="fr-FR" baseline="0" dirty="0" err="1" smtClean="0"/>
              <a:t>eliminate</a:t>
            </a:r>
            <a:r>
              <a:rPr lang="fr-FR" baseline="0" dirty="0" smtClean="0"/>
              <a:t> a miss. Read-</a:t>
            </a:r>
            <a:r>
              <a:rPr lang="fr-FR" baseline="0" dirty="0" err="1" smtClean="0"/>
              <a:t>biased</a:t>
            </a:r>
            <a:r>
              <a:rPr lang="fr-FR" baseline="0" dirty="0" smtClean="0"/>
              <a:t> </a:t>
            </a:r>
            <a:r>
              <a:rPr lang="fr-FR" baseline="0" dirty="0" err="1" smtClean="0"/>
              <a:t>policy</a:t>
            </a:r>
            <a:r>
              <a:rPr lang="fr-FR" baseline="0" dirty="0" smtClean="0"/>
              <a:t>  has 1 </a:t>
            </a:r>
            <a:r>
              <a:rPr lang="fr-FR" baseline="0" dirty="0" err="1" smtClean="0"/>
              <a:t>stall</a:t>
            </a:r>
            <a:r>
              <a:rPr lang="fr-FR" baseline="0" dirty="0" smtClean="0"/>
              <a:t> per </a:t>
            </a:r>
            <a:r>
              <a:rPr lang="fr-FR" baseline="0" dirty="0" err="1" smtClean="0"/>
              <a:t>iteration</a:t>
            </a:r>
            <a:r>
              <a:rPr lang="fr-FR" baseline="0" dirty="0" smtClean="0"/>
              <a:t> </a:t>
            </a:r>
            <a:r>
              <a:rPr lang="fr-FR" baseline="0" dirty="0" err="1" smtClean="0"/>
              <a:t>where</a:t>
            </a:r>
            <a:r>
              <a:rPr lang="fr-FR" baseline="0" dirty="0" smtClean="0"/>
              <a:t> LRU have 2 </a:t>
            </a:r>
            <a:r>
              <a:rPr lang="fr-FR" baseline="0" dirty="0" err="1" smtClean="0"/>
              <a:t>stalls</a:t>
            </a:r>
            <a:r>
              <a:rPr lang="fr-FR" baseline="0" dirty="0" smtClean="0"/>
              <a:t> per </a:t>
            </a:r>
            <a:r>
              <a:rPr lang="fr-FR" baseline="0" dirty="0" err="1" smtClean="0"/>
              <a:t>iteration</a:t>
            </a:r>
            <a:r>
              <a:rPr lang="fr-FR" baseline="0" dirty="0" smtClean="0"/>
              <a:t>. So </a:t>
            </a:r>
            <a:r>
              <a:rPr lang="fr-FR" baseline="0" dirty="0" err="1" smtClean="0"/>
              <a:t>evicting</a:t>
            </a:r>
            <a:r>
              <a:rPr lang="fr-FR" baseline="0" dirty="0" smtClean="0"/>
              <a:t> </a:t>
            </a:r>
            <a:r>
              <a:rPr lang="fr-FR" baseline="0" dirty="0" err="1" smtClean="0"/>
              <a:t>write-only</a:t>
            </a:r>
            <a:r>
              <a:rPr lang="fr-FR" baseline="0" dirty="0" smtClean="0"/>
              <a:t> </a:t>
            </a:r>
            <a:r>
              <a:rPr lang="fr-FR" baseline="0" dirty="0" err="1" smtClean="0"/>
              <a:t>lines</a:t>
            </a:r>
            <a:r>
              <a:rPr lang="fr-FR" baseline="0" dirty="0" smtClean="0"/>
              <a:t> </a:t>
            </a:r>
            <a:r>
              <a:rPr lang="fr-FR" baseline="0" dirty="0" err="1" smtClean="0"/>
              <a:t>can</a:t>
            </a:r>
            <a:r>
              <a:rPr lang="fr-FR" baseline="0" dirty="0" smtClean="0"/>
              <a:t> </a:t>
            </a:r>
            <a:r>
              <a:rPr lang="fr-FR" baseline="0" dirty="0" err="1" smtClean="0"/>
              <a:t>improve</a:t>
            </a:r>
            <a:r>
              <a:rPr lang="fr-FR" baseline="0" dirty="0" smtClean="0"/>
              <a:t> </a:t>
            </a:r>
            <a:r>
              <a:rPr lang="fr-FR" baseline="0" dirty="0" smtClean="0"/>
              <a:t>performance.</a:t>
            </a:r>
          </a:p>
          <a:p>
            <a:endParaRPr lang="fr-FR" baseline="0" dirty="0" smtClean="0"/>
          </a:p>
          <a:p>
            <a:endParaRPr lang="fr-FR" baseline="0" dirty="0" smtClean="0"/>
          </a:p>
          <a:p>
            <a:r>
              <a:rPr lang="fr-FR" baseline="0" dirty="0" smtClean="0"/>
              <a:t>So </a:t>
            </a:r>
            <a:r>
              <a:rPr lang="fr-FR" baseline="0" dirty="0" err="1" smtClean="0"/>
              <a:t>there</a:t>
            </a:r>
            <a:r>
              <a:rPr lang="fr-FR" baseline="0" dirty="0" smtClean="0"/>
              <a:t> </a:t>
            </a:r>
            <a:r>
              <a:rPr lang="fr-FR" baseline="0" dirty="0" err="1" smtClean="0"/>
              <a:t>is</a:t>
            </a:r>
            <a:r>
              <a:rPr lang="fr-FR" baseline="0" dirty="0" smtClean="0"/>
              <a:t> </a:t>
            </a:r>
            <a:r>
              <a:rPr lang="fr-FR" baseline="0" dirty="0" err="1" smtClean="0"/>
              <a:t>only</a:t>
            </a:r>
            <a:r>
              <a:rPr lang="fr-FR" baseline="0" dirty="0" smtClean="0"/>
              <a:t> one </a:t>
            </a:r>
            <a:r>
              <a:rPr lang="fr-FR" baseline="0" dirty="0" err="1" smtClean="0"/>
              <a:t>stall</a:t>
            </a:r>
            <a:r>
              <a:rPr lang="fr-FR" baseline="0" dirty="0" smtClean="0"/>
              <a:t> per </a:t>
            </a:r>
            <a:r>
              <a:rPr lang="fr-FR" baseline="0" dirty="0" err="1" smtClean="0"/>
              <a:t>iteration</a:t>
            </a:r>
            <a:r>
              <a:rPr lang="fr-FR" baseline="0" dirty="0" smtClean="0"/>
              <a:t> in </a:t>
            </a:r>
            <a:r>
              <a:rPr lang="fr-FR" baseline="0" dirty="0" err="1" smtClean="0"/>
              <a:t>this</a:t>
            </a:r>
            <a:r>
              <a:rPr lang="fr-FR" baseline="0" dirty="0" smtClean="0"/>
              <a:t> case. </a:t>
            </a:r>
          </a:p>
          <a:p>
            <a:endParaRPr lang="fr-FR" baseline="0" dirty="0" smtClean="0"/>
          </a:p>
          <a:p>
            <a:r>
              <a:rPr lang="fr-FR" baseline="0" dirty="0" smtClean="0"/>
              <a:t>The </a:t>
            </a:r>
            <a:r>
              <a:rPr lang="fr-FR" baseline="0" dirty="0" err="1" smtClean="0"/>
              <a:t>intersting</a:t>
            </a:r>
            <a:r>
              <a:rPr lang="fr-FR" baseline="0" dirty="0" smtClean="0"/>
              <a:t> </a:t>
            </a:r>
            <a:r>
              <a:rPr lang="fr-FR" baseline="0" dirty="0" err="1" smtClean="0"/>
              <a:t>thing</a:t>
            </a:r>
            <a:r>
              <a:rPr lang="fr-FR" baseline="0" dirty="0" smtClean="0"/>
              <a:t> </a:t>
            </a:r>
            <a:r>
              <a:rPr lang="fr-FR" baseline="0" dirty="0" err="1" smtClean="0"/>
              <a:t>here</a:t>
            </a:r>
            <a:r>
              <a:rPr lang="fr-FR" baseline="0" dirty="0" smtClean="0"/>
              <a:t> </a:t>
            </a:r>
            <a:r>
              <a:rPr lang="fr-FR" baseline="0" dirty="0" err="1" smtClean="0"/>
              <a:t>is</a:t>
            </a:r>
            <a:r>
              <a:rPr lang="fr-FR" baseline="0" dirty="0" smtClean="0"/>
              <a:t>, </a:t>
            </a:r>
            <a:r>
              <a:rPr lang="fr-FR" baseline="0" dirty="0" err="1" smtClean="0"/>
              <a:t>we</a:t>
            </a:r>
            <a:r>
              <a:rPr lang="fr-FR" baseline="0" dirty="0" smtClean="0"/>
              <a:t> </a:t>
            </a:r>
            <a:r>
              <a:rPr lang="fr-FR" baseline="0" dirty="0" err="1" smtClean="0"/>
              <a:t>cannot</a:t>
            </a:r>
            <a:r>
              <a:rPr lang="fr-FR" baseline="0" dirty="0" smtClean="0"/>
              <a:t> </a:t>
            </a:r>
            <a:r>
              <a:rPr lang="fr-FR" baseline="0" dirty="0" err="1" smtClean="0"/>
              <a:t>just</a:t>
            </a:r>
            <a:r>
              <a:rPr lang="fr-FR" baseline="0" dirty="0" smtClean="0"/>
              <a:t> </a:t>
            </a:r>
            <a:r>
              <a:rPr lang="fr-FR" baseline="0" dirty="0" err="1" smtClean="0"/>
              <a:t>evict</a:t>
            </a:r>
            <a:r>
              <a:rPr lang="fr-FR" baseline="0" dirty="0" smtClean="0"/>
              <a:t> </a:t>
            </a:r>
            <a:r>
              <a:rPr lang="fr-FR" baseline="0" dirty="0" err="1" smtClean="0"/>
              <a:t>dirty</a:t>
            </a:r>
            <a:r>
              <a:rPr lang="fr-FR" baseline="0" dirty="0" smtClean="0"/>
              <a:t> </a:t>
            </a:r>
            <a:r>
              <a:rPr lang="fr-FR" baseline="0" dirty="0" err="1" smtClean="0"/>
              <a:t>lines</a:t>
            </a:r>
            <a:r>
              <a:rPr lang="fr-FR" baseline="0" dirty="0" smtClean="0"/>
              <a:t>. </a:t>
            </a:r>
            <a:r>
              <a:rPr lang="fr-FR" baseline="0" dirty="0" err="1" smtClean="0"/>
              <a:t>Both</a:t>
            </a:r>
            <a:r>
              <a:rPr lang="fr-FR" baseline="0" dirty="0" smtClean="0"/>
              <a:t> B and C are </a:t>
            </a:r>
            <a:r>
              <a:rPr lang="fr-FR" baseline="0" dirty="0" err="1" smtClean="0"/>
              <a:t>dirty</a:t>
            </a:r>
            <a:r>
              <a:rPr lang="fr-FR" baseline="0" dirty="0" smtClean="0"/>
              <a:t> </a:t>
            </a:r>
            <a:r>
              <a:rPr lang="fr-FR" baseline="0" dirty="0" err="1" smtClean="0"/>
              <a:t>lines</a:t>
            </a:r>
            <a:r>
              <a:rPr lang="fr-FR" baseline="0" dirty="0" smtClean="0"/>
              <a:t>, but B </a:t>
            </a:r>
            <a:r>
              <a:rPr lang="fr-FR" baseline="0" dirty="0" err="1" smtClean="0"/>
              <a:t>is</a:t>
            </a:r>
            <a:r>
              <a:rPr lang="fr-FR" baseline="0" dirty="0" smtClean="0"/>
              <a:t> </a:t>
            </a:r>
            <a:r>
              <a:rPr lang="fr-FR" baseline="0" dirty="0" err="1" smtClean="0"/>
              <a:t>protected</a:t>
            </a:r>
            <a:r>
              <a:rPr lang="fr-FR" baseline="0" dirty="0" smtClean="0"/>
              <a:t> </a:t>
            </a:r>
            <a:r>
              <a:rPr lang="fr-FR" baseline="0" dirty="0" err="1" smtClean="0"/>
              <a:t>because</a:t>
            </a:r>
            <a:r>
              <a:rPr lang="fr-FR" baseline="0" dirty="0" smtClean="0"/>
              <a:t> </a:t>
            </a:r>
            <a:r>
              <a:rPr lang="fr-FR" baseline="0" dirty="0" err="1" smtClean="0"/>
              <a:t>it</a:t>
            </a:r>
            <a:r>
              <a:rPr lang="fr-FR" baseline="0" dirty="0" smtClean="0"/>
              <a:t> </a:t>
            </a:r>
            <a:r>
              <a:rPr lang="fr-FR" baseline="0" dirty="0" err="1" smtClean="0"/>
              <a:t>is</a:t>
            </a:r>
            <a:r>
              <a:rPr lang="fr-FR" baseline="0" dirty="0" smtClean="0"/>
              <a:t> </a:t>
            </a:r>
            <a:r>
              <a:rPr lang="fr-FR" baseline="0" dirty="0" err="1" smtClean="0"/>
              <a:t>read</a:t>
            </a:r>
            <a:r>
              <a:rPr lang="fr-FR" baseline="0" dirty="0" smtClean="0"/>
              <a:t>, </a:t>
            </a:r>
            <a:r>
              <a:rPr lang="fr-FR" baseline="0" dirty="0" err="1" smtClean="0"/>
              <a:t>where</a:t>
            </a:r>
            <a:r>
              <a:rPr lang="fr-FR" baseline="0" dirty="0" smtClean="0"/>
              <a:t> C </a:t>
            </a:r>
            <a:r>
              <a:rPr lang="fr-FR" baseline="0" dirty="0" err="1" smtClean="0"/>
              <a:t>is</a:t>
            </a:r>
            <a:r>
              <a:rPr lang="fr-FR" baseline="0" dirty="0" smtClean="0"/>
              <a:t> not </a:t>
            </a:r>
            <a:r>
              <a:rPr lang="fr-FR" baseline="0" dirty="0" err="1" smtClean="0"/>
              <a:t>protected</a:t>
            </a:r>
            <a:r>
              <a:rPr lang="fr-FR" baseline="0" dirty="0" smtClean="0"/>
              <a:t> as </a:t>
            </a:r>
            <a:r>
              <a:rPr lang="fr-FR" baseline="0" dirty="0" err="1" smtClean="0"/>
              <a:t>it</a:t>
            </a:r>
            <a:r>
              <a:rPr lang="fr-FR" baseline="0" dirty="0" smtClean="0"/>
              <a:t> </a:t>
            </a:r>
            <a:r>
              <a:rPr lang="fr-FR" baseline="0" dirty="0" err="1" smtClean="0"/>
              <a:t>is</a:t>
            </a:r>
            <a:r>
              <a:rPr lang="fr-FR" baseline="0" dirty="0" smtClean="0"/>
              <a:t> </a:t>
            </a:r>
            <a:r>
              <a:rPr lang="fr-FR" baseline="0" dirty="0" err="1" smtClean="0"/>
              <a:t>only</a:t>
            </a:r>
            <a:r>
              <a:rPr lang="fr-FR" baseline="0" dirty="0" smtClean="0"/>
              <a:t> </a:t>
            </a:r>
            <a:r>
              <a:rPr lang="fr-FR" baseline="0" dirty="0" err="1" smtClean="0"/>
              <a:t>written</a:t>
            </a:r>
            <a:r>
              <a:rPr lang="fr-FR" baseline="0" dirty="0" smtClean="0"/>
              <a:t> to. A no-</a:t>
            </a:r>
            <a:r>
              <a:rPr lang="fr-FR" baseline="0" dirty="0" err="1" smtClean="0"/>
              <a:t>write</a:t>
            </a:r>
            <a:r>
              <a:rPr lang="fr-FR" baseline="0" dirty="0" smtClean="0"/>
              <a:t> </a:t>
            </a:r>
            <a:r>
              <a:rPr lang="fr-FR" baseline="0" dirty="0" err="1" smtClean="0"/>
              <a:t>allocate</a:t>
            </a:r>
            <a:r>
              <a:rPr lang="fr-FR" baseline="0" dirty="0" smtClean="0"/>
              <a:t> </a:t>
            </a:r>
            <a:r>
              <a:rPr lang="fr-FR" baseline="0" dirty="0" err="1" smtClean="0"/>
              <a:t>policy</a:t>
            </a:r>
            <a:r>
              <a:rPr lang="fr-FR" baseline="0" dirty="0" smtClean="0"/>
              <a:t> </a:t>
            </a:r>
            <a:r>
              <a:rPr lang="fr-FR" baseline="0" dirty="0" err="1" smtClean="0"/>
              <a:t>would</a:t>
            </a:r>
            <a:r>
              <a:rPr lang="fr-FR" baseline="0" dirty="0" smtClean="0"/>
              <a:t> not </a:t>
            </a:r>
            <a:r>
              <a:rPr lang="fr-FR" baseline="0" dirty="0" err="1" smtClean="0"/>
              <a:t>diffrentiate</a:t>
            </a:r>
            <a:r>
              <a:rPr lang="fr-FR" baseline="0" dirty="0" smtClean="0"/>
              <a:t> </a:t>
            </a:r>
            <a:r>
              <a:rPr lang="fr-FR" baseline="0" dirty="0" err="1" smtClean="0"/>
              <a:t>between</a:t>
            </a:r>
            <a:r>
              <a:rPr lang="fr-FR" baseline="0" dirty="0" smtClean="0"/>
              <a:t> </a:t>
            </a:r>
            <a:r>
              <a:rPr lang="fr-FR" baseline="0" dirty="0" err="1" smtClean="0"/>
              <a:t>them</a:t>
            </a:r>
            <a:r>
              <a:rPr lang="fr-FR" baseline="0" dirty="0" smtClean="0"/>
              <a:t> and </a:t>
            </a:r>
            <a:r>
              <a:rPr lang="fr-FR" baseline="0" dirty="0" err="1" smtClean="0"/>
              <a:t>will</a:t>
            </a:r>
            <a:r>
              <a:rPr lang="fr-FR" baseline="0" dirty="0" smtClean="0"/>
              <a:t> </a:t>
            </a:r>
            <a:r>
              <a:rPr lang="fr-FR" baseline="0" dirty="0" err="1" smtClean="0"/>
              <a:t>bypass</a:t>
            </a:r>
            <a:r>
              <a:rPr lang="fr-FR" baseline="0" dirty="0" smtClean="0"/>
              <a:t> </a:t>
            </a:r>
            <a:r>
              <a:rPr lang="fr-FR" baseline="0" dirty="0" err="1" smtClean="0"/>
              <a:t>both</a:t>
            </a:r>
            <a:r>
              <a:rPr lang="fr-FR" baseline="0" dirty="0" smtClean="0"/>
              <a:t> B and C, but </a:t>
            </a:r>
            <a:r>
              <a:rPr lang="fr-FR" baseline="0" dirty="0" err="1" smtClean="0"/>
              <a:t>this</a:t>
            </a:r>
            <a:r>
              <a:rPr lang="fr-FR" baseline="0" dirty="0" smtClean="0"/>
              <a:t> </a:t>
            </a:r>
            <a:r>
              <a:rPr lang="fr-FR" baseline="0" dirty="0" err="1" smtClean="0"/>
              <a:t>will</a:t>
            </a:r>
            <a:r>
              <a:rPr lang="fr-FR" baseline="0" dirty="0" smtClean="0"/>
              <a:t> </a:t>
            </a:r>
            <a:r>
              <a:rPr lang="fr-FR" baseline="0" dirty="0" err="1" smtClean="0"/>
              <a:t>result</a:t>
            </a:r>
            <a:r>
              <a:rPr lang="fr-FR" baseline="0" dirty="0" smtClean="0"/>
              <a:t> in a miss </a:t>
            </a:r>
            <a:r>
              <a:rPr lang="fr-FR" baseline="0" dirty="0" err="1" smtClean="0"/>
              <a:t>when</a:t>
            </a:r>
            <a:r>
              <a:rPr lang="fr-FR" baseline="0" dirty="0" smtClean="0"/>
              <a:t> B </a:t>
            </a:r>
            <a:r>
              <a:rPr lang="fr-FR" baseline="0" dirty="0" err="1" smtClean="0"/>
              <a:t>is</a:t>
            </a:r>
            <a:r>
              <a:rPr lang="fr-FR" baseline="0" dirty="0" smtClean="0"/>
              <a:t> </a:t>
            </a:r>
            <a:r>
              <a:rPr lang="fr-FR" baseline="0" dirty="0" err="1" smtClean="0"/>
              <a:t>read</a:t>
            </a:r>
            <a:r>
              <a:rPr lang="fr-FR" baseline="0" dirty="0" smtClean="0"/>
              <a:t>. So </a:t>
            </a:r>
            <a:r>
              <a:rPr lang="fr-FR" baseline="0" dirty="0" err="1" smtClean="0"/>
              <a:t>we</a:t>
            </a:r>
            <a:r>
              <a:rPr lang="fr-FR" baseline="0" dirty="0" smtClean="0"/>
              <a:t> argue </a:t>
            </a:r>
            <a:r>
              <a:rPr lang="fr-FR" baseline="0" dirty="0" err="1" smtClean="0"/>
              <a:t>that</a:t>
            </a:r>
            <a:r>
              <a:rPr lang="fr-FR" baseline="0" dirty="0" smtClean="0"/>
              <a:t> </a:t>
            </a:r>
            <a:r>
              <a:rPr lang="fr-FR" baseline="0" dirty="0" err="1" smtClean="0"/>
              <a:t>we</a:t>
            </a:r>
            <a:r>
              <a:rPr lang="fr-FR" baseline="0" dirty="0" smtClean="0"/>
              <a:t> </a:t>
            </a:r>
            <a:r>
              <a:rPr lang="fr-FR" baseline="0" dirty="0" err="1" smtClean="0"/>
              <a:t>cannot</a:t>
            </a:r>
            <a:r>
              <a:rPr lang="fr-FR" baseline="0" dirty="0" smtClean="0"/>
              <a:t> </a:t>
            </a:r>
            <a:r>
              <a:rPr lang="fr-FR" baseline="0" dirty="0" err="1" smtClean="0"/>
              <a:t>treat</a:t>
            </a:r>
            <a:r>
              <a:rPr lang="fr-FR" baseline="0" dirty="0" smtClean="0"/>
              <a:t> all the </a:t>
            </a:r>
            <a:r>
              <a:rPr lang="fr-FR" baseline="0" dirty="0" err="1" smtClean="0"/>
              <a:t>dirty</a:t>
            </a:r>
            <a:r>
              <a:rPr lang="fr-FR" baseline="0" dirty="0" smtClean="0"/>
              <a:t> </a:t>
            </a:r>
            <a:r>
              <a:rPr lang="fr-FR" baseline="0" dirty="0" err="1" smtClean="0"/>
              <a:t>lines</a:t>
            </a:r>
            <a:r>
              <a:rPr lang="fr-FR" baseline="0" dirty="0" smtClean="0"/>
              <a:t> in the </a:t>
            </a:r>
            <a:r>
              <a:rPr lang="fr-FR" baseline="0" dirty="0" err="1" smtClean="0"/>
              <a:t>same</a:t>
            </a:r>
            <a:r>
              <a:rPr lang="fr-FR" baseline="0" dirty="0" smtClean="0"/>
              <a:t> </a:t>
            </a:r>
            <a:r>
              <a:rPr lang="fr-FR" baseline="0" dirty="0" err="1" smtClean="0"/>
              <a:t>way</a:t>
            </a:r>
            <a:r>
              <a:rPr lang="fr-FR" baseline="0" dirty="0" smtClean="0"/>
              <a:t>.</a:t>
            </a:r>
          </a:p>
          <a:p>
            <a:endParaRPr lang="fr-FR" baseline="0" dirty="0" smtClean="0"/>
          </a:p>
        </p:txBody>
      </p:sp>
      <p:sp>
        <p:nvSpPr>
          <p:cNvPr id="4" name="Slide Number Placeholder 3"/>
          <p:cNvSpPr>
            <a:spLocks noGrp="1"/>
          </p:cNvSpPr>
          <p:nvPr>
            <p:ph type="sldNum" sz="quarter" idx="10"/>
          </p:nvPr>
        </p:nvSpPr>
        <p:spPr/>
        <p:txBody>
          <a:bodyPr/>
          <a:lstStyle/>
          <a:p>
            <a:fld id="{953DE6FD-B011-BB4A-A28C-2E58795B3A7C}" type="slidenum">
              <a:rPr lang="en-US" smtClean="0"/>
              <a:t>6</a:t>
            </a:fld>
            <a:endParaRPr lang="en-US"/>
          </a:p>
        </p:txBody>
      </p:sp>
    </p:spTree>
    <p:extLst>
      <p:ext uri="{BB962C8B-B14F-4D97-AF65-F5344CB8AC3E}">
        <p14:creationId xmlns:p14="http://schemas.microsoft.com/office/powerpoint/2010/main" val="12847633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leads  to our next topic that dirty lines have different</a:t>
            </a:r>
            <a:r>
              <a:rPr lang="en-US" baseline="0" dirty="0" smtClean="0"/>
              <a:t> behavior depending </a:t>
            </a:r>
            <a:r>
              <a:rPr lang="en-US" baseline="0" smtClean="0"/>
              <a:t>on </a:t>
            </a:r>
            <a:endParaRPr lang="en-US" dirty="0"/>
          </a:p>
        </p:txBody>
      </p:sp>
      <p:sp>
        <p:nvSpPr>
          <p:cNvPr id="4" name="Slide Number Placeholder 3"/>
          <p:cNvSpPr>
            <a:spLocks noGrp="1"/>
          </p:cNvSpPr>
          <p:nvPr>
            <p:ph type="sldNum" sz="quarter" idx="10"/>
          </p:nvPr>
        </p:nvSpPr>
        <p:spPr/>
        <p:txBody>
          <a:bodyPr/>
          <a:lstStyle/>
          <a:p>
            <a:fld id="{953DE6FD-B011-BB4A-A28C-2E58795B3A7C}" type="slidenum">
              <a:rPr lang="en-US" smtClean="0"/>
              <a:t>7</a:t>
            </a:fld>
            <a:endParaRPr lang="en-US"/>
          </a:p>
        </p:txBody>
      </p:sp>
    </p:spTree>
    <p:extLst>
      <p:ext uri="{BB962C8B-B14F-4D97-AF65-F5344CB8AC3E}">
        <p14:creationId xmlns:p14="http://schemas.microsoft.com/office/powerpoint/2010/main" val="32657194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the</a:t>
            </a:r>
            <a:r>
              <a:rPr lang="en-US" baseline="0" dirty="0" smtClean="0"/>
              <a:t> point we want to make is, not all dirty lines are the same. We categorize dirty lines into groups. Write-only lines do not serve any read requests, so they can be evicted, while read-write lines receive read requests, and should be protected in the cache. So now the question is, how many blocks are read-written and how many are only written to</a:t>
            </a:r>
            <a:r>
              <a:rPr lang="en-US" baseline="0" dirty="0" smtClean="0"/>
              <a:t>?</a:t>
            </a:r>
            <a:endParaRPr lang="en-US" baseline="0" dirty="0" smtClean="0"/>
          </a:p>
        </p:txBody>
      </p:sp>
      <p:sp>
        <p:nvSpPr>
          <p:cNvPr id="4" name="Slide Number Placeholder 3"/>
          <p:cNvSpPr>
            <a:spLocks noGrp="1"/>
          </p:cNvSpPr>
          <p:nvPr>
            <p:ph type="sldNum" sz="quarter" idx="10"/>
          </p:nvPr>
        </p:nvSpPr>
        <p:spPr/>
        <p:txBody>
          <a:bodyPr/>
          <a:lstStyle/>
          <a:p>
            <a:fld id="{953DE6FD-B011-BB4A-A28C-2E58795B3A7C}" type="slidenum">
              <a:rPr lang="en-US" smtClean="0"/>
              <a:t>8</a:t>
            </a:fld>
            <a:endParaRPr lang="en-US"/>
          </a:p>
        </p:txBody>
      </p:sp>
    </p:spTree>
    <p:extLst>
      <p:ext uri="{BB962C8B-B14F-4D97-AF65-F5344CB8AC3E}">
        <p14:creationId xmlns:p14="http://schemas.microsoft.com/office/powerpoint/2010/main" val="18408873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we show</a:t>
            </a:r>
            <a:r>
              <a:rPr lang="en-US" baseline="0" dirty="0" smtClean="0"/>
              <a:t> the percentage of cache lines in LLC, that are both read and written </a:t>
            </a:r>
            <a:r>
              <a:rPr lang="en-US" baseline="0" dirty="0" err="1" smtClean="0"/>
              <a:t>vs</a:t>
            </a:r>
            <a:r>
              <a:rPr lang="en-US" baseline="0" dirty="0" smtClean="0"/>
              <a:t> that are only written to. in the x axis, we have spec </a:t>
            </a:r>
            <a:r>
              <a:rPr lang="en-US" baseline="0" dirty="0" err="1" smtClean="0"/>
              <a:t>cpu</a:t>
            </a:r>
            <a:r>
              <a:rPr lang="en-US" baseline="0" dirty="0" smtClean="0"/>
              <a:t> benchmarks, and in the y axis we have the percentage of </a:t>
            </a:r>
            <a:r>
              <a:rPr lang="en-US" baseline="0" dirty="0" err="1" smtClean="0"/>
              <a:t>cachelines</a:t>
            </a:r>
            <a:r>
              <a:rPr lang="en-US" baseline="0" dirty="0" smtClean="0"/>
              <a:t> in LLC. The first take-away from the graph is there is significant portion of lines that are only written to. On average, 37% blocks are written to, where 9% of the lines are read and written. The second take away from this graph is applications differ in their read reuse in dirty lines. For example, </a:t>
            </a:r>
            <a:r>
              <a:rPr lang="en-US" baseline="0" dirty="0" err="1" smtClean="0"/>
              <a:t>xalanc</a:t>
            </a:r>
            <a:r>
              <a:rPr lang="en-US" baseline="0" dirty="0" smtClean="0"/>
              <a:t> has very few dirty lines, where most of them are written to. </a:t>
            </a:r>
            <a:r>
              <a:rPr lang="en-US" baseline="0" dirty="0" err="1" smtClean="0"/>
              <a:t>Hmmer</a:t>
            </a:r>
            <a:r>
              <a:rPr lang="en-US" baseline="0" dirty="0" smtClean="0"/>
              <a:t> has a significant number of write-only lies, where </a:t>
            </a:r>
            <a:r>
              <a:rPr lang="en-US" baseline="0" dirty="0" err="1" smtClean="0"/>
              <a:t>soplex</a:t>
            </a:r>
            <a:r>
              <a:rPr lang="en-US" baseline="0" dirty="0" smtClean="0"/>
              <a:t> has good mix of write-only and read-write lines.</a:t>
            </a:r>
            <a:endParaRPr lang="en-US" dirty="0"/>
          </a:p>
        </p:txBody>
      </p:sp>
      <p:sp>
        <p:nvSpPr>
          <p:cNvPr id="4" name="Slide Number Placeholder 3"/>
          <p:cNvSpPr>
            <a:spLocks noGrp="1"/>
          </p:cNvSpPr>
          <p:nvPr>
            <p:ph type="sldNum" sz="quarter" idx="10"/>
          </p:nvPr>
        </p:nvSpPr>
        <p:spPr/>
        <p:txBody>
          <a:bodyPr/>
          <a:lstStyle/>
          <a:p>
            <a:fld id="{953DE6FD-B011-BB4A-A28C-2E58795B3A7C}" type="slidenum">
              <a:rPr lang="en-US" smtClean="0"/>
              <a:t>9</a:t>
            </a:fld>
            <a:endParaRPr lang="en-US"/>
          </a:p>
        </p:txBody>
      </p:sp>
    </p:spTree>
    <p:extLst>
      <p:ext uri="{BB962C8B-B14F-4D97-AF65-F5344CB8AC3E}">
        <p14:creationId xmlns:p14="http://schemas.microsoft.com/office/powerpoint/2010/main" val="30739256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exploit this difference in read reuse behavior of dirty lines in our mechanism Read write partitioning.</a:t>
            </a:r>
            <a:endParaRPr lang="en-US" dirty="0"/>
          </a:p>
        </p:txBody>
      </p:sp>
      <p:sp>
        <p:nvSpPr>
          <p:cNvPr id="4" name="Slide Number Placeholder 3"/>
          <p:cNvSpPr>
            <a:spLocks noGrp="1"/>
          </p:cNvSpPr>
          <p:nvPr>
            <p:ph type="sldNum" sz="quarter" idx="10"/>
          </p:nvPr>
        </p:nvSpPr>
        <p:spPr/>
        <p:txBody>
          <a:bodyPr/>
          <a:lstStyle/>
          <a:p>
            <a:fld id="{953DE6FD-B011-BB4A-A28C-2E58795B3A7C}" type="slidenum">
              <a:rPr lang="en-US" smtClean="0"/>
              <a:t>10</a:t>
            </a:fld>
            <a:endParaRPr lang="en-US"/>
          </a:p>
        </p:txBody>
      </p:sp>
    </p:spTree>
    <p:extLst>
      <p:ext uri="{BB962C8B-B14F-4D97-AF65-F5344CB8AC3E}">
        <p14:creationId xmlns:p14="http://schemas.microsoft.com/office/powerpoint/2010/main" val="3442823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275668-CD15-1C4D-A4DB-B88CC91E25AB}" type="datetime1">
              <a:rPr lang="en-US" smtClean="0"/>
              <a:t>2/22/14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BB8CA2-3A61-2F46-8EE5-4EEB6A798CF5}" type="slidenum">
              <a:rPr lang="en-US" smtClean="0"/>
              <a:t>‹#›</a:t>
            </a:fld>
            <a:endParaRPr lang="en-US"/>
          </a:p>
        </p:txBody>
      </p:sp>
    </p:spTree>
    <p:extLst>
      <p:ext uri="{BB962C8B-B14F-4D97-AF65-F5344CB8AC3E}">
        <p14:creationId xmlns:p14="http://schemas.microsoft.com/office/powerpoint/2010/main" val="2090492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86F556-DE98-BE44-BC1C-5B0A335BEDA1}" type="datetime1">
              <a:rPr lang="en-US" smtClean="0"/>
              <a:t>2/22/14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BB8CA2-3A61-2F46-8EE5-4EEB6A798CF5}" type="slidenum">
              <a:rPr lang="en-US" smtClean="0"/>
              <a:t>‹#›</a:t>
            </a:fld>
            <a:endParaRPr lang="en-US"/>
          </a:p>
        </p:txBody>
      </p:sp>
    </p:spTree>
    <p:extLst>
      <p:ext uri="{BB962C8B-B14F-4D97-AF65-F5344CB8AC3E}">
        <p14:creationId xmlns:p14="http://schemas.microsoft.com/office/powerpoint/2010/main" val="257630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B83F0-D1F6-864F-B1F7-05B0A92A9EED}" type="datetime1">
              <a:rPr lang="en-US" smtClean="0"/>
              <a:t>2/22/14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BB8CA2-3A61-2F46-8EE5-4EEB6A798CF5}" type="slidenum">
              <a:rPr lang="en-US" smtClean="0"/>
              <a:t>‹#›</a:t>
            </a:fld>
            <a:endParaRPr lang="en-US"/>
          </a:p>
        </p:txBody>
      </p:sp>
    </p:spTree>
    <p:extLst>
      <p:ext uri="{BB962C8B-B14F-4D97-AF65-F5344CB8AC3E}">
        <p14:creationId xmlns:p14="http://schemas.microsoft.com/office/powerpoint/2010/main" val="766701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664B6F-EDCE-8E4B-9FDA-30BE1DB48DF4}" type="datetime1">
              <a:rPr lang="en-US" smtClean="0"/>
              <a:t>2/22/14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BB8CA2-3A61-2F46-8EE5-4EEB6A798CF5}" type="slidenum">
              <a:rPr lang="en-US" smtClean="0"/>
              <a:t>‹#›</a:t>
            </a:fld>
            <a:endParaRPr lang="en-US"/>
          </a:p>
        </p:txBody>
      </p:sp>
    </p:spTree>
    <p:extLst>
      <p:ext uri="{BB962C8B-B14F-4D97-AF65-F5344CB8AC3E}">
        <p14:creationId xmlns:p14="http://schemas.microsoft.com/office/powerpoint/2010/main" val="41544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EFEF66-2A51-DC4C-B914-7DB8D071CA27}" type="datetime1">
              <a:rPr lang="en-US" smtClean="0"/>
              <a:t>2/22/14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BB8CA2-3A61-2F46-8EE5-4EEB6A798CF5}" type="slidenum">
              <a:rPr lang="en-US" smtClean="0"/>
              <a:t>‹#›</a:t>
            </a:fld>
            <a:endParaRPr lang="en-US"/>
          </a:p>
        </p:txBody>
      </p:sp>
    </p:spTree>
    <p:extLst>
      <p:ext uri="{BB962C8B-B14F-4D97-AF65-F5344CB8AC3E}">
        <p14:creationId xmlns:p14="http://schemas.microsoft.com/office/powerpoint/2010/main" val="3525337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709CF63-9826-804F-B5C0-A7436D189F8C}" type="datetime1">
              <a:rPr lang="en-US" smtClean="0"/>
              <a:t>2/22/14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BB8CA2-3A61-2F46-8EE5-4EEB6A798CF5}" type="slidenum">
              <a:rPr lang="en-US" smtClean="0"/>
              <a:t>‹#›</a:t>
            </a:fld>
            <a:endParaRPr lang="en-US"/>
          </a:p>
        </p:txBody>
      </p:sp>
    </p:spTree>
    <p:extLst>
      <p:ext uri="{BB962C8B-B14F-4D97-AF65-F5344CB8AC3E}">
        <p14:creationId xmlns:p14="http://schemas.microsoft.com/office/powerpoint/2010/main" val="30358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E1D9C4-AC13-4A47-AC2A-4B3728A91064}" type="datetime1">
              <a:rPr lang="en-US" smtClean="0"/>
              <a:t>2/22/14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BB8CA2-3A61-2F46-8EE5-4EEB6A798CF5}" type="slidenum">
              <a:rPr lang="en-US" smtClean="0"/>
              <a:t>‹#›</a:t>
            </a:fld>
            <a:endParaRPr lang="en-US"/>
          </a:p>
        </p:txBody>
      </p:sp>
    </p:spTree>
    <p:extLst>
      <p:ext uri="{BB962C8B-B14F-4D97-AF65-F5344CB8AC3E}">
        <p14:creationId xmlns:p14="http://schemas.microsoft.com/office/powerpoint/2010/main" val="1339373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222592-735C-6046-B398-19A93B8175ED}" type="datetime1">
              <a:rPr lang="en-US" smtClean="0"/>
              <a:t>2/22/14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BB8CA2-3A61-2F46-8EE5-4EEB6A798CF5}" type="slidenum">
              <a:rPr lang="en-US" smtClean="0"/>
              <a:t>‹#›</a:t>
            </a:fld>
            <a:endParaRPr lang="en-US"/>
          </a:p>
        </p:txBody>
      </p:sp>
    </p:spTree>
    <p:extLst>
      <p:ext uri="{BB962C8B-B14F-4D97-AF65-F5344CB8AC3E}">
        <p14:creationId xmlns:p14="http://schemas.microsoft.com/office/powerpoint/2010/main" val="195933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850B89-5F70-7645-AB9C-E33E91A6A7B2}" type="datetime1">
              <a:rPr lang="en-US" smtClean="0"/>
              <a:t>2/22/14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BB8CA2-3A61-2F46-8EE5-4EEB6A798CF5}" type="slidenum">
              <a:rPr lang="en-US" smtClean="0"/>
              <a:t>‹#›</a:t>
            </a:fld>
            <a:endParaRPr lang="en-US"/>
          </a:p>
        </p:txBody>
      </p:sp>
    </p:spTree>
    <p:extLst>
      <p:ext uri="{BB962C8B-B14F-4D97-AF65-F5344CB8AC3E}">
        <p14:creationId xmlns:p14="http://schemas.microsoft.com/office/powerpoint/2010/main" val="2419847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1F2264-3B6A-9A4D-AF72-DE1733CC1ECA}" type="datetime1">
              <a:rPr lang="en-US" smtClean="0"/>
              <a:t>2/22/14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BB8CA2-3A61-2F46-8EE5-4EEB6A798CF5}" type="slidenum">
              <a:rPr lang="en-US" smtClean="0"/>
              <a:t>‹#›</a:t>
            </a:fld>
            <a:endParaRPr lang="en-US"/>
          </a:p>
        </p:txBody>
      </p:sp>
    </p:spTree>
    <p:extLst>
      <p:ext uri="{BB962C8B-B14F-4D97-AF65-F5344CB8AC3E}">
        <p14:creationId xmlns:p14="http://schemas.microsoft.com/office/powerpoint/2010/main" val="172018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6B2CD4-1AE0-C446-A3DA-53662D4677AF}" type="datetime1">
              <a:rPr lang="en-US" smtClean="0"/>
              <a:t>2/22/14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BB8CA2-3A61-2F46-8EE5-4EEB6A798CF5}" type="slidenum">
              <a:rPr lang="en-US" smtClean="0"/>
              <a:t>‹#›</a:t>
            </a:fld>
            <a:endParaRPr lang="en-US"/>
          </a:p>
        </p:txBody>
      </p:sp>
    </p:spTree>
    <p:extLst>
      <p:ext uri="{BB962C8B-B14F-4D97-AF65-F5344CB8AC3E}">
        <p14:creationId xmlns:p14="http://schemas.microsoft.com/office/powerpoint/2010/main" val="320044589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83C7DE-4B55-F046-8009-6D0D518B2744}" type="datetime1">
              <a:rPr lang="en-US" smtClean="0"/>
              <a:t>2/22/14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BB8CA2-3A61-2F46-8EE5-4EEB6A798CF5}" type="slidenum">
              <a:rPr lang="en-US" smtClean="0"/>
              <a:t>‹#›</a:t>
            </a:fld>
            <a:endParaRPr lang="en-US"/>
          </a:p>
        </p:txBody>
      </p:sp>
    </p:spTree>
    <p:extLst>
      <p:ext uri="{BB962C8B-B14F-4D97-AF65-F5344CB8AC3E}">
        <p14:creationId xmlns:p14="http://schemas.microsoft.com/office/powerpoint/2010/main" val="5181075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tags" Target="../tags/tag7.x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4" Type="http://schemas.openxmlformats.org/officeDocument/2006/relationships/chart" Target="../charts/chart2.xml"/><Relationship Id="rId5" Type="http://schemas.openxmlformats.org/officeDocument/2006/relationships/chart" Target="../charts/chart3.xml"/><Relationship Id="rId1" Type="http://schemas.openxmlformats.org/officeDocument/2006/relationships/tags" Target="../tags/tag8.x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tags" Target="../tags/tag9.xml"/><Relationship Id="rId2" Type="http://schemas.openxmlformats.org/officeDocument/2006/relationships/slideLayout" Target="../slideLayouts/slideLayout2.xml"/><Relationship Id="rId3"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tags" Target="../tags/tag10.xml"/><Relationship Id="rId2" Type="http://schemas.openxmlformats.org/officeDocument/2006/relationships/slideLayout" Target="../slideLayouts/slideLayout2.xml"/><Relationship Id="rId3"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tags" Target="../tags/tag11.x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tags" Target="../tags/tag12.xml"/><Relationship Id="rId2" Type="http://schemas.openxmlformats.org/officeDocument/2006/relationships/slideLayout" Target="../slideLayouts/slideLayout2.xml"/><Relationship Id="rId3"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tags" Target="../tags/tag13.xml"/><Relationship Id="rId2" Type="http://schemas.openxmlformats.org/officeDocument/2006/relationships/slideLayout" Target="../slideLayouts/slideLayout2.xml"/><Relationship Id="rId3"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6.xml"/><Relationship Id="rId4" Type="http://schemas.openxmlformats.org/officeDocument/2006/relationships/chart" Target="../charts/chart4.xml"/><Relationship Id="rId1" Type="http://schemas.openxmlformats.org/officeDocument/2006/relationships/tags" Target="../tags/tag14.x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2.xml"/><Relationship Id="rId3"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7.xml"/><Relationship Id="rId4" Type="http://schemas.openxmlformats.org/officeDocument/2006/relationships/chart" Target="../charts/chart5.xml"/><Relationship Id="rId1" Type="http://schemas.openxmlformats.org/officeDocument/2006/relationships/tags" Target="../tags/tag15.xml"/><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tags" Target="../tags/tag16.xml"/><Relationship Id="rId2" Type="http://schemas.openxmlformats.org/officeDocument/2006/relationships/slideLayout" Target="../slideLayouts/slideLayout2.xml"/><Relationship Id="rId3" Type="http://schemas.openxmlformats.org/officeDocument/2006/relationships/chart" Target="../charts/char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5.xml.rels><?xml version="1.0" encoding="UTF-8" standalone="yes"?>
<Relationships xmlns="http://schemas.openxmlformats.org/package/2006/relationships"><Relationship Id="rId1" Type="http://schemas.openxmlformats.org/officeDocument/2006/relationships/tags" Target="../tags/tag17.xml"/><Relationship Id="rId2" Type="http://schemas.openxmlformats.org/officeDocument/2006/relationships/slideLayout" Target="../slideLayouts/slideLayout2.xml"/><Relationship Id="rId3" Type="http://schemas.openxmlformats.org/officeDocument/2006/relationships/notesSlide" Target="../notesSlides/notesSlide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2.xml"/><Relationship Id="rId3"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2.xml"/><Relationship Id="rId3"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2.xml"/><Relationship Id="rId3"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tags" Target="../tags/tag5.xml"/><Relationship Id="rId2" Type="http://schemas.openxmlformats.org/officeDocument/2006/relationships/slideLayout" Target="../slideLayouts/slideLayout2.xml"/><Relationship Id="rId3"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4" Type="http://schemas.openxmlformats.org/officeDocument/2006/relationships/chart" Target="../charts/chart1.xml"/><Relationship Id="rId1" Type="http://schemas.openxmlformats.org/officeDocument/2006/relationships/tags" Target="../tags/tag6.x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04345"/>
            <a:ext cx="7772400" cy="1470025"/>
          </a:xfrm>
        </p:spPr>
        <p:txBody>
          <a:bodyPr>
            <a:normAutofit fontScale="90000"/>
          </a:bodyPr>
          <a:lstStyle/>
          <a:p>
            <a:r>
              <a:rPr lang="en-US" b="1" dirty="0"/>
              <a:t>Improving Cache Performance </a:t>
            </a:r>
            <a:r>
              <a:rPr lang="en-US" b="1" dirty="0" smtClean="0"/>
              <a:t/>
            </a:r>
            <a:br>
              <a:rPr lang="en-US" b="1" dirty="0" smtClean="0"/>
            </a:br>
            <a:r>
              <a:rPr lang="en-US" b="1" dirty="0" smtClean="0"/>
              <a:t>by </a:t>
            </a:r>
            <a:r>
              <a:rPr lang="en-US" b="1" dirty="0"/>
              <a:t>Exploiting Read-Write Disparity</a:t>
            </a:r>
          </a:p>
        </p:txBody>
      </p:sp>
      <p:sp>
        <p:nvSpPr>
          <p:cNvPr id="3" name="Subtitle 2"/>
          <p:cNvSpPr>
            <a:spLocks noGrp="1"/>
          </p:cNvSpPr>
          <p:nvPr>
            <p:ph type="subTitle" idx="1"/>
          </p:nvPr>
        </p:nvSpPr>
        <p:spPr>
          <a:xfrm>
            <a:off x="232511" y="3886200"/>
            <a:ext cx="8638733" cy="1289101"/>
          </a:xfrm>
        </p:spPr>
        <p:txBody>
          <a:bodyPr>
            <a:normAutofit/>
          </a:bodyPr>
          <a:lstStyle/>
          <a:p>
            <a:r>
              <a:rPr lang="en-US" b="1" dirty="0">
                <a:solidFill>
                  <a:srgbClr val="800000"/>
                </a:solidFill>
              </a:rPr>
              <a:t>Samira </a:t>
            </a:r>
            <a:r>
              <a:rPr lang="en-US" b="1" dirty="0" smtClean="0">
                <a:solidFill>
                  <a:srgbClr val="800000"/>
                </a:solidFill>
              </a:rPr>
              <a:t>Khan</a:t>
            </a:r>
            <a:r>
              <a:rPr lang="en-US" dirty="0" smtClean="0">
                <a:solidFill>
                  <a:srgbClr val="800000"/>
                </a:solidFill>
              </a:rPr>
              <a:t>,</a:t>
            </a:r>
            <a:r>
              <a:rPr lang="en-US" dirty="0" smtClean="0"/>
              <a:t> </a:t>
            </a:r>
            <a:r>
              <a:rPr lang="en-US" dirty="0" err="1" smtClean="0">
                <a:solidFill>
                  <a:schemeClr val="tx1">
                    <a:lumMod val="95000"/>
                    <a:lumOff val="5000"/>
                  </a:schemeClr>
                </a:solidFill>
              </a:rPr>
              <a:t>Alaa</a:t>
            </a:r>
            <a:r>
              <a:rPr lang="en-US" dirty="0" smtClean="0">
                <a:solidFill>
                  <a:schemeClr val="tx1">
                    <a:lumMod val="95000"/>
                    <a:lumOff val="5000"/>
                  </a:schemeClr>
                </a:solidFill>
              </a:rPr>
              <a:t> </a:t>
            </a:r>
            <a:r>
              <a:rPr lang="en-US" dirty="0">
                <a:solidFill>
                  <a:schemeClr val="tx1">
                    <a:lumMod val="95000"/>
                    <a:lumOff val="5000"/>
                  </a:schemeClr>
                </a:solidFill>
              </a:rPr>
              <a:t>R. </a:t>
            </a:r>
            <a:r>
              <a:rPr lang="en-US" dirty="0" err="1" smtClean="0">
                <a:solidFill>
                  <a:schemeClr val="tx1">
                    <a:lumMod val="95000"/>
                    <a:lumOff val="5000"/>
                  </a:schemeClr>
                </a:solidFill>
              </a:rPr>
              <a:t>Alameldeen</a:t>
            </a:r>
            <a:r>
              <a:rPr lang="en-US" dirty="0" smtClean="0">
                <a:solidFill>
                  <a:schemeClr val="tx1">
                    <a:lumMod val="95000"/>
                    <a:lumOff val="5000"/>
                  </a:schemeClr>
                </a:solidFill>
              </a:rPr>
              <a:t>, Chris Wilkerson, </a:t>
            </a:r>
            <a:endParaRPr lang="en-US" dirty="0">
              <a:solidFill>
                <a:schemeClr val="tx1">
                  <a:lumMod val="95000"/>
                  <a:lumOff val="5000"/>
                </a:schemeClr>
              </a:solidFill>
            </a:endParaRPr>
          </a:p>
          <a:p>
            <a:r>
              <a:rPr lang="en-US" dirty="0" err="1" smtClean="0">
                <a:solidFill>
                  <a:schemeClr val="tx1">
                    <a:lumMod val="95000"/>
                    <a:lumOff val="5000"/>
                  </a:schemeClr>
                </a:solidFill>
              </a:rPr>
              <a:t>Onur</a:t>
            </a:r>
            <a:r>
              <a:rPr lang="en-US" dirty="0" smtClean="0">
                <a:solidFill>
                  <a:schemeClr val="tx1">
                    <a:lumMod val="95000"/>
                    <a:lumOff val="5000"/>
                  </a:schemeClr>
                </a:solidFill>
              </a:rPr>
              <a:t> </a:t>
            </a:r>
            <a:r>
              <a:rPr lang="en-US" dirty="0" err="1" smtClean="0">
                <a:solidFill>
                  <a:schemeClr val="tx1">
                    <a:lumMod val="95000"/>
                    <a:lumOff val="5000"/>
                  </a:schemeClr>
                </a:solidFill>
              </a:rPr>
              <a:t>Mutlu</a:t>
            </a:r>
            <a:r>
              <a:rPr lang="en-US" dirty="0" smtClean="0">
                <a:solidFill>
                  <a:schemeClr val="tx1">
                    <a:lumMod val="95000"/>
                    <a:lumOff val="5000"/>
                  </a:schemeClr>
                </a:solidFill>
              </a:rPr>
              <a:t>, and Daniel </a:t>
            </a:r>
            <a:r>
              <a:rPr lang="en-US" dirty="0">
                <a:solidFill>
                  <a:schemeClr val="tx1">
                    <a:lumMod val="95000"/>
                    <a:lumOff val="5000"/>
                  </a:schemeClr>
                </a:solidFill>
              </a:rPr>
              <a:t>A. </a:t>
            </a:r>
            <a:r>
              <a:rPr lang="en-US" dirty="0" smtClean="0">
                <a:solidFill>
                  <a:schemeClr val="tx1">
                    <a:lumMod val="95000"/>
                    <a:lumOff val="5000"/>
                  </a:schemeClr>
                </a:solidFill>
              </a:rPr>
              <a:t>Jiménez</a:t>
            </a:r>
            <a:endParaRPr lang="en-US" sz="2800" dirty="0"/>
          </a:p>
        </p:txBody>
      </p:sp>
      <p:pic>
        <p:nvPicPr>
          <p:cNvPr id="4" name="Picture 3"/>
          <p:cNvPicPr>
            <a:picLocks noChangeAspect="1"/>
          </p:cNvPicPr>
          <p:nvPr/>
        </p:nvPicPr>
        <p:blipFill>
          <a:blip r:embed="rId2"/>
          <a:stretch>
            <a:fillRect/>
          </a:stretch>
        </p:blipFill>
        <p:spPr>
          <a:xfrm>
            <a:off x="1690875" y="5269462"/>
            <a:ext cx="3051587" cy="1101962"/>
          </a:xfrm>
          <a:prstGeom prst="rect">
            <a:avLst/>
          </a:prstGeom>
        </p:spPr>
      </p:pic>
      <p:pic>
        <p:nvPicPr>
          <p:cNvPr id="5" name="Picture 4"/>
          <p:cNvPicPr>
            <a:picLocks noChangeAspect="1"/>
          </p:cNvPicPr>
          <p:nvPr/>
        </p:nvPicPr>
        <p:blipFill>
          <a:blip r:embed="rId3"/>
          <a:stretch>
            <a:fillRect/>
          </a:stretch>
        </p:blipFill>
        <p:spPr>
          <a:xfrm>
            <a:off x="4915574" y="5175301"/>
            <a:ext cx="1235016" cy="1235016"/>
          </a:xfrm>
          <a:prstGeom prst="rect">
            <a:avLst/>
          </a:prstGeom>
        </p:spPr>
      </p:pic>
      <p:pic>
        <p:nvPicPr>
          <p:cNvPr id="7" name="Picture 6"/>
          <p:cNvPicPr>
            <a:picLocks noChangeAspect="1"/>
          </p:cNvPicPr>
          <p:nvPr/>
        </p:nvPicPr>
        <p:blipFill>
          <a:blip r:embed="rId4"/>
          <a:stretch>
            <a:fillRect/>
          </a:stretch>
        </p:blipFill>
        <p:spPr>
          <a:xfrm>
            <a:off x="6515467" y="5417245"/>
            <a:ext cx="767784" cy="767784"/>
          </a:xfrm>
          <a:prstGeom prst="rect">
            <a:avLst/>
          </a:prstGeom>
        </p:spPr>
      </p:pic>
    </p:spTree>
    <p:extLst>
      <p:ext uri="{BB962C8B-B14F-4D97-AF65-F5344CB8AC3E}">
        <p14:creationId xmlns:p14="http://schemas.microsoft.com/office/powerpoint/2010/main" val="11530587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b="1" dirty="0" smtClean="0">
                <a:solidFill>
                  <a:srgbClr val="808080"/>
                </a:solidFill>
              </a:rPr>
              <a:t>Motivation</a:t>
            </a:r>
          </a:p>
          <a:p>
            <a:r>
              <a:rPr lang="en-US" b="1" dirty="0" smtClean="0">
                <a:solidFill>
                  <a:srgbClr val="808080"/>
                </a:solidFill>
              </a:rPr>
              <a:t>Reuse </a:t>
            </a:r>
            <a:r>
              <a:rPr lang="en-US" b="1" dirty="0">
                <a:solidFill>
                  <a:srgbClr val="808080"/>
                </a:solidFill>
              </a:rPr>
              <a:t>Behavior of Dirty </a:t>
            </a:r>
            <a:r>
              <a:rPr lang="en-US" b="1" dirty="0" smtClean="0">
                <a:solidFill>
                  <a:srgbClr val="808080"/>
                </a:solidFill>
              </a:rPr>
              <a:t>Lines</a:t>
            </a:r>
          </a:p>
          <a:p>
            <a:r>
              <a:rPr lang="en-US" b="1" dirty="0" smtClean="0">
                <a:solidFill>
                  <a:srgbClr val="800000"/>
                </a:solidFill>
              </a:rPr>
              <a:t>Read</a:t>
            </a:r>
            <a:r>
              <a:rPr lang="en-US" b="1" dirty="0">
                <a:solidFill>
                  <a:srgbClr val="800000"/>
                </a:solidFill>
              </a:rPr>
              <a:t>-Write Partitioning </a:t>
            </a:r>
            <a:endParaRPr lang="en-US" b="1" dirty="0" smtClean="0">
              <a:solidFill>
                <a:srgbClr val="800000"/>
              </a:solidFill>
            </a:endParaRPr>
          </a:p>
          <a:p>
            <a:r>
              <a:rPr lang="en-US" b="1" dirty="0" smtClean="0">
                <a:solidFill>
                  <a:schemeClr val="bg1">
                    <a:lumMod val="50000"/>
                  </a:schemeClr>
                </a:solidFill>
              </a:rPr>
              <a:t>Results </a:t>
            </a:r>
          </a:p>
          <a:p>
            <a:r>
              <a:rPr lang="en-US" b="1" dirty="0" smtClean="0">
                <a:solidFill>
                  <a:schemeClr val="bg1">
                    <a:lumMod val="50000"/>
                  </a:schemeClr>
                </a:solidFill>
              </a:rPr>
              <a:t>Conclusion</a:t>
            </a:r>
            <a:endParaRPr lang="en-US" b="1" dirty="0">
              <a:solidFill>
                <a:schemeClr val="bg1">
                  <a:lumMod val="50000"/>
                </a:schemeClr>
              </a:solidFill>
            </a:endParaRPr>
          </a:p>
          <a:p>
            <a:endParaRPr lang="en-US" b="1" dirty="0" smtClean="0"/>
          </a:p>
          <a:p>
            <a:endParaRPr lang="en-US" b="1" dirty="0"/>
          </a:p>
        </p:txBody>
      </p:sp>
      <p:sp>
        <p:nvSpPr>
          <p:cNvPr id="4" name="Slide Number Placeholder 3"/>
          <p:cNvSpPr>
            <a:spLocks noGrp="1"/>
          </p:cNvSpPr>
          <p:nvPr>
            <p:ph type="sldNum" sz="quarter" idx="12"/>
          </p:nvPr>
        </p:nvSpPr>
        <p:spPr/>
        <p:txBody>
          <a:bodyPr/>
          <a:lstStyle/>
          <a:p>
            <a:fld id="{6EBB8CA2-3A61-2F46-8EE5-4EEB6A798CF5}" type="slidenum">
              <a:rPr lang="en-US" smtClean="0"/>
              <a:t>10</a:t>
            </a:fld>
            <a:endParaRPr lang="en-US"/>
          </a:p>
        </p:txBody>
      </p:sp>
    </p:spTree>
    <p:extLst>
      <p:ext uri="{BB962C8B-B14F-4D97-AF65-F5344CB8AC3E}">
        <p14:creationId xmlns:p14="http://schemas.microsoft.com/office/powerpoint/2010/main" val="19176014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3464"/>
            <a:ext cx="8229600" cy="1143000"/>
          </a:xfrm>
        </p:spPr>
        <p:txBody>
          <a:bodyPr/>
          <a:lstStyle/>
          <a:p>
            <a:r>
              <a:rPr lang="en-US" dirty="0"/>
              <a:t>Read-Write Partitioning</a:t>
            </a:r>
          </a:p>
        </p:txBody>
      </p:sp>
      <p:sp>
        <p:nvSpPr>
          <p:cNvPr id="3" name="Content Placeholder 2"/>
          <p:cNvSpPr>
            <a:spLocks noGrp="1"/>
          </p:cNvSpPr>
          <p:nvPr>
            <p:ph idx="1"/>
          </p:nvPr>
        </p:nvSpPr>
        <p:spPr>
          <a:xfrm>
            <a:off x="0" y="1029536"/>
            <a:ext cx="9144000" cy="4879371"/>
          </a:xfrm>
        </p:spPr>
        <p:txBody>
          <a:bodyPr>
            <a:normAutofit/>
          </a:bodyPr>
          <a:lstStyle/>
          <a:p>
            <a:r>
              <a:rPr lang="en-US" b="1" dirty="0">
                <a:solidFill>
                  <a:srgbClr val="000090"/>
                </a:solidFill>
              </a:rPr>
              <a:t>Goal: </a:t>
            </a:r>
            <a:r>
              <a:rPr lang="en-US" dirty="0">
                <a:solidFill>
                  <a:srgbClr val="000090"/>
                </a:solidFill>
              </a:rPr>
              <a:t>Exploit different </a:t>
            </a:r>
            <a:r>
              <a:rPr lang="en-US" dirty="0" smtClean="0">
                <a:solidFill>
                  <a:srgbClr val="000090"/>
                </a:solidFill>
              </a:rPr>
              <a:t>read reuse behavior in dirty lines to </a:t>
            </a:r>
            <a:r>
              <a:rPr lang="en-US" dirty="0">
                <a:solidFill>
                  <a:srgbClr val="000090"/>
                </a:solidFill>
              </a:rPr>
              <a:t>maximize number of read </a:t>
            </a:r>
            <a:r>
              <a:rPr lang="en-US" dirty="0" smtClean="0">
                <a:solidFill>
                  <a:srgbClr val="000090"/>
                </a:solidFill>
              </a:rPr>
              <a:t>hits</a:t>
            </a:r>
          </a:p>
          <a:p>
            <a:r>
              <a:rPr lang="en-US" b="1" dirty="0" smtClean="0"/>
              <a:t>Observation</a:t>
            </a:r>
            <a:r>
              <a:rPr lang="en-US" b="1" dirty="0"/>
              <a:t>:</a:t>
            </a:r>
            <a:r>
              <a:rPr lang="en-US" dirty="0"/>
              <a:t> </a:t>
            </a:r>
            <a:endParaRPr lang="en-US" dirty="0" smtClean="0"/>
          </a:p>
          <a:p>
            <a:pPr lvl="1"/>
            <a:r>
              <a:rPr lang="en-US" dirty="0" smtClean="0"/>
              <a:t>Some </a:t>
            </a:r>
            <a:r>
              <a:rPr lang="en-US" dirty="0"/>
              <a:t>applications have more reads to clean </a:t>
            </a:r>
            <a:r>
              <a:rPr lang="en-US" dirty="0" smtClean="0"/>
              <a:t>lines</a:t>
            </a:r>
          </a:p>
          <a:p>
            <a:pPr lvl="1"/>
            <a:r>
              <a:rPr lang="en-US" dirty="0" smtClean="0"/>
              <a:t>Other </a:t>
            </a:r>
            <a:r>
              <a:rPr lang="en-US" dirty="0"/>
              <a:t>applications have more reads to dirty </a:t>
            </a:r>
            <a:r>
              <a:rPr lang="en-US" dirty="0" smtClean="0"/>
              <a:t>lines</a:t>
            </a:r>
          </a:p>
          <a:p>
            <a:r>
              <a:rPr lang="en-US" b="1" dirty="0" smtClean="0"/>
              <a:t>Read</a:t>
            </a:r>
            <a:r>
              <a:rPr lang="en-US" b="1" dirty="0"/>
              <a:t>-Write </a:t>
            </a:r>
            <a:r>
              <a:rPr lang="en-US" b="1" dirty="0" smtClean="0"/>
              <a:t>Partitioning:</a:t>
            </a:r>
          </a:p>
          <a:p>
            <a:pPr lvl="1"/>
            <a:r>
              <a:rPr lang="en-US" dirty="0" smtClean="0"/>
              <a:t>Dynamically </a:t>
            </a:r>
            <a:r>
              <a:rPr lang="en-US" dirty="0"/>
              <a:t>partitions the cache </a:t>
            </a:r>
            <a:r>
              <a:rPr lang="en-US" dirty="0" smtClean="0">
                <a:solidFill>
                  <a:srgbClr val="000000"/>
                </a:solidFill>
              </a:rPr>
              <a:t>in </a:t>
            </a:r>
            <a:r>
              <a:rPr lang="en-US" dirty="0">
                <a:solidFill>
                  <a:srgbClr val="000000"/>
                </a:solidFill>
              </a:rPr>
              <a:t>clean and dirty </a:t>
            </a:r>
            <a:r>
              <a:rPr lang="en-US" dirty="0" smtClean="0">
                <a:solidFill>
                  <a:srgbClr val="000000"/>
                </a:solidFill>
              </a:rPr>
              <a:t>lines</a:t>
            </a:r>
          </a:p>
          <a:p>
            <a:pPr lvl="1"/>
            <a:r>
              <a:rPr lang="en-US" dirty="0" smtClean="0">
                <a:solidFill>
                  <a:srgbClr val="000000"/>
                </a:solidFill>
              </a:rPr>
              <a:t>Evict </a:t>
            </a:r>
            <a:r>
              <a:rPr lang="en-US" dirty="0">
                <a:solidFill>
                  <a:srgbClr val="000000"/>
                </a:solidFill>
              </a:rPr>
              <a:t>lines from the partition that has less </a:t>
            </a:r>
            <a:r>
              <a:rPr lang="en-US" dirty="0" smtClean="0">
                <a:solidFill>
                  <a:srgbClr val="000000"/>
                </a:solidFill>
              </a:rPr>
              <a:t>read reuse</a:t>
            </a:r>
            <a:endParaRPr lang="en-US" dirty="0">
              <a:solidFill>
                <a:srgbClr val="000000"/>
              </a:solidFill>
            </a:endParaRPr>
          </a:p>
          <a:p>
            <a:endParaRPr lang="en-US" dirty="0" smtClean="0">
              <a:solidFill>
                <a:srgbClr val="FDB813"/>
              </a:solidFill>
            </a:endParaRPr>
          </a:p>
          <a:p>
            <a:endParaRPr lang="en-US" dirty="0"/>
          </a:p>
        </p:txBody>
      </p:sp>
      <p:sp>
        <p:nvSpPr>
          <p:cNvPr id="4" name="TextBox 3"/>
          <p:cNvSpPr txBox="1"/>
          <p:nvPr/>
        </p:nvSpPr>
        <p:spPr>
          <a:xfrm>
            <a:off x="0" y="5561527"/>
            <a:ext cx="9144000" cy="1138773"/>
          </a:xfrm>
          <a:prstGeom prst="rect">
            <a:avLst/>
          </a:prstGeom>
          <a:noFill/>
        </p:spPr>
        <p:txBody>
          <a:bodyPr wrap="square" rtlCol="0">
            <a:spAutoFit/>
          </a:bodyPr>
          <a:lstStyle/>
          <a:p>
            <a:pPr algn="ctr"/>
            <a:r>
              <a:rPr lang="en-US" sz="3400" b="1" dirty="0" smtClean="0">
                <a:solidFill>
                  <a:srgbClr val="FF0000"/>
                </a:solidFill>
              </a:rPr>
              <a:t>Improves performance by protecting lines </a:t>
            </a:r>
          </a:p>
          <a:p>
            <a:pPr algn="ctr"/>
            <a:r>
              <a:rPr lang="en-US" sz="3400" b="1" dirty="0" smtClean="0">
                <a:solidFill>
                  <a:srgbClr val="FF0000"/>
                </a:solidFill>
              </a:rPr>
              <a:t>with more read reuse</a:t>
            </a:r>
          </a:p>
        </p:txBody>
      </p:sp>
      <p:sp>
        <p:nvSpPr>
          <p:cNvPr id="6" name="Slide Number Placeholder 5"/>
          <p:cNvSpPr>
            <a:spLocks noGrp="1"/>
          </p:cNvSpPr>
          <p:nvPr>
            <p:ph type="sldNum" sz="quarter" idx="12"/>
          </p:nvPr>
        </p:nvSpPr>
        <p:spPr/>
        <p:txBody>
          <a:bodyPr/>
          <a:lstStyle/>
          <a:p>
            <a:fld id="{6EBB8CA2-3A61-2F46-8EE5-4EEB6A798CF5}" type="slidenum">
              <a:rPr lang="en-US" smtClean="0"/>
              <a:t>11</a:t>
            </a:fld>
            <a:endParaRPr lang="en-US"/>
          </a:p>
        </p:txBody>
      </p:sp>
    </p:spTree>
    <p:custDataLst>
      <p:tags r:id="rId1"/>
    </p:custDataLst>
    <p:extLst>
      <p:ext uri="{BB962C8B-B14F-4D97-AF65-F5344CB8AC3E}">
        <p14:creationId xmlns:p14="http://schemas.microsoft.com/office/powerpoint/2010/main" val="16328599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8228"/>
            <a:ext cx="8229600" cy="1143000"/>
          </a:xfrm>
        </p:spPr>
        <p:txBody>
          <a:bodyPr/>
          <a:lstStyle/>
          <a:p>
            <a:r>
              <a:rPr lang="en-US" dirty="0"/>
              <a:t>Read-Write Partitioning</a:t>
            </a:r>
          </a:p>
        </p:txBody>
      </p:sp>
      <p:sp>
        <p:nvSpPr>
          <p:cNvPr id="4" name="TextBox 3"/>
          <p:cNvSpPr txBox="1"/>
          <p:nvPr/>
        </p:nvSpPr>
        <p:spPr>
          <a:xfrm>
            <a:off x="0" y="5501231"/>
            <a:ext cx="9144000" cy="1138773"/>
          </a:xfrm>
          <a:prstGeom prst="rect">
            <a:avLst/>
          </a:prstGeom>
          <a:noFill/>
        </p:spPr>
        <p:txBody>
          <a:bodyPr wrap="square" rtlCol="0">
            <a:spAutoFit/>
          </a:bodyPr>
          <a:lstStyle/>
          <a:p>
            <a:pPr algn="ctr"/>
            <a:r>
              <a:rPr lang="en-US" sz="3400" b="1" dirty="0" smtClean="0">
                <a:solidFill>
                  <a:srgbClr val="FF0000"/>
                </a:solidFill>
              </a:rPr>
              <a:t>Applications have significantly different </a:t>
            </a:r>
          </a:p>
          <a:p>
            <a:pPr algn="ctr"/>
            <a:r>
              <a:rPr lang="en-US" sz="3400" b="1" dirty="0" smtClean="0">
                <a:solidFill>
                  <a:srgbClr val="FF0000"/>
                </a:solidFill>
              </a:rPr>
              <a:t>read reuse behavior in clean and dirty lines</a:t>
            </a:r>
          </a:p>
        </p:txBody>
      </p:sp>
      <p:graphicFrame>
        <p:nvGraphicFramePr>
          <p:cNvPr id="5" name="Content Placeholder 4"/>
          <p:cNvGraphicFramePr>
            <a:graphicFrameLocks/>
          </p:cNvGraphicFramePr>
          <p:nvPr>
            <p:extLst>
              <p:ext uri="{D42A27DB-BD31-4B8C-83A1-F6EECF244321}">
                <p14:modId xmlns:p14="http://schemas.microsoft.com/office/powerpoint/2010/main" val="2228640760"/>
              </p:ext>
            </p:extLst>
          </p:nvPr>
        </p:nvGraphicFramePr>
        <p:xfrm>
          <a:off x="143810" y="1362053"/>
          <a:ext cx="4407243" cy="376069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ontent Placeholder 4"/>
          <p:cNvGraphicFramePr>
            <a:graphicFrameLocks/>
          </p:cNvGraphicFramePr>
          <p:nvPr>
            <p:extLst>
              <p:ext uri="{D42A27DB-BD31-4B8C-83A1-F6EECF244321}">
                <p14:modId xmlns:p14="http://schemas.microsoft.com/office/powerpoint/2010/main" val="1033103718"/>
              </p:ext>
            </p:extLst>
          </p:nvPr>
        </p:nvGraphicFramePr>
        <p:xfrm>
          <a:off x="4387471" y="1362054"/>
          <a:ext cx="4492621" cy="3760694"/>
        </p:xfrm>
        <a:graphic>
          <a:graphicData uri="http://schemas.openxmlformats.org/drawingml/2006/chart">
            <c:chart xmlns:c="http://schemas.openxmlformats.org/drawingml/2006/chart" xmlns:r="http://schemas.openxmlformats.org/officeDocument/2006/relationships" r:id="rId5"/>
          </a:graphicData>
        </a:graphic>
      </p:graphicFrame>
      <p:sp>
        <p:nvSpPr>
          <p:cNvPr id="7" name="Slide Number Placeholder 6"/>
          <p:cNvSpPr>
            <a:spLocks noGrp="1"/>
          </p:cNvSpPr>
          <p:nvPr>
            <p:ph type="sldNum" sz="quarter" idx="12"/>
          </p:nvPr>
        </p:nvSpPr>
        <p:spPr/>
        <p:txBody>
          <a:bodyPr/>
          <a:lstStyle/>
          <a:p>
            <a:fld id="{6EBB8CA2-3A61-2F46-8EE5-4EEB6A798CF5}" type="slidenum">
              <a:rPr lang="en-US" smtClean="0"/>
              <a:t>12</a:t>
            </a:fld>
            <a:endParaRPr lang="en-US"/>
          </a:p>
        </p:txBody>
      </p:sp>
      <p:sp>
        <p:nvSpPr>
          <p:cNvPr id="3" name="Up Arrow 2"/>
          <p:cNvSpPr/>
          <p:nvPr/>
        </p:nvSpPr>
        <p:spPr>
          <a:xfrm>
            <a:off x="3892421" y="2060579"/>
            <a:ext cx="430559" cy="1205329"/>
          </a:xfrm>
          <a:prstGeom prst="upArrow">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Down Arrow 7"/>
          <p:cNvSpPr/>
          <p:nvPr/>
        </p:nvSpPr>
        <p:spPr>
          <a:xfrm>
            <a:off x="8202152" y="2023231"/>
            <a:ext cx="420064" cy="2216945"/>
          </a:xfrm>
          <a:prstGeom prst="downArrow">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5209113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4036" y="-159874"/>
            <a:ext cx="8229600" cy="1143000"/>
          </a:xfrm>
        </p:spPr>
        <p:txBody>
          <a:bodyPr/>
          <a:lstStyle/>
          <a:p>
            <a:r>
              <a:rPr lang="en-US" dirty="0"/>
              <a:t>Read-Write Partitioning</a:t>
            </a:r>
          </a:p>
        </p:txBody>
      </p:sp>
      <p:sp>
        <p:nvSpPr>
          <p:cNvPr id="3" name="Content Placeholder 2"/>
          <p:cNvSpPr>
            <a:spLocks noGrp="1"/>
          </p:cNvSpPr>
          <p:nvPr>
            <p:ph idx="1"/>
          </p:nvPr>
        </p:nvSpPr>
        <p:spPr>
          <a:xfrm>
            <a:off x="0" y="759026"/>
            <a:ext cx="9144000" cy="2169407"/>
          </a:xfrm>
        </p:spPr>
        <p:txBody>
          <a:bodyPr>
            <a:noAutofit/>
          </a:bodyPr>
          <a:lstStyle/>
          <a:p>
            <a:r>
              <a:rPr lang="en-US" dirty="0">
                <a:solidFill>
                  <a:srgbClr val="000000"/>
                </a:solidFill>
              </a:rPr>
              <a:t>U</a:t>
            </a:r>
            <a:r>
              <a:rPr lang="en-US" dirty="0" smtClean="0">
                <a:solidFill>
                  <a:srgbClr val="000000"/>
                </a:solidFill>
              </a:rPr>
              <a:t>tilize disparity in read reuse in clean and dirty lines</a:t>
            </a:r>
          </a:p>
          <a:p>
            <a:r>
              <a:rPr lang="en-US" dirty="0" smtClean="0">
                <a:solidFill>
                  <a:srgbClr val="000000"/>
                </a:solidFill>
              </a:rPr>
              <a:t>Partition </a:t>
            </a:r>
            <a:r>
              <a:rPr lang="en-US" dirty="0">
                <a:solidFill>
                  <a:srgbClr val="000000"/>
                </a:solidFill>
              </a:rPr>
              <a:t>the cache </a:t>
            </a:r>
            <a:r>
              <a:rPr lang="en-US" dirty="0" smtClean="0"/>
              <a:t>into </a:t>
            </a:r>
            <a:r>
              <a:rPr lang="en-US" dirty="0"/>
              <a:t>clean and dirty </a:t>
            </a:r>
            <a:r>
              <a:rPr lang="en-US" dirty="0" smtClean="0"/>
              <a:t>lines</a:t>
            </a:r>
          </a:p>
          <a:p>
            <a:r>
              <a:rPr lang="en-US" dirty="0" smtClean="0"/>
              <a:t>Predict </a:t>
            </a:r>
            <a:r>
              <a:rPr lang="en-US" dirty="0"/>
              <a:t>the partition size that maximizes read </a:t>
            </a:r>
            <a:r>
              <a:rPr lang="en-US" dirty="0" smtClean="0"/>
              <a:t>hits</a:t>
            </a:r>
          </a:p>
          <a:p>
            <a:r>
              <a:rPr lang="en-US" dirty="0" smtClean="0">
                <a:solidFill>
                  <a:srgbClr val="000000"/>
                </a:solidFill>
              </a:rPr>
              <a:t>Maintain </a:t>
            </a:r>
            <a:r>
              <a:rPr lang="en-US" dirty="0">
                <a:solidFill>
                  <a:srgbClr val="000000"/>
                </a:solidFill>
              </a:rPr>
              <a:t>the partition through </a:t>
            </a:r>
            <a:r>
              <a:rPr lang="en-US" dirty="0" smtClean="0">
                <a:solidFill>
                  <a:srgbClr val="000000"/>
                </a:solidFill>
              </a:rPr>
              <a:t>replacement</a:t>
            </a:r>
          </a:p>
          <a:p>
            <a:pPr lvl="1"/>
            <a:r>
              <a:rPr lang="en-US" dirty="0" smtClean="0">
                <a:solidFill>
                  <a:srgbClr val="000000"/>
                </a:solidFill>
              </a:rPr>
              <a:t>DIP </a:t>
            </a:r>
            <a:r>
              <a:rPr lang="en-US" sz="1800" dirty="0" smtClean="0">
                <a:solidFill>
                  <a:srgbClr val="000000"/>
                </a:solidFill>
              </a:rPr>
              <a:t>[</a:t>
            </a:r>
            <a:r>
              <a:rPr lang="en-US" sz="1800" dirty="0" err="1"/>
              <a:t>Qureshi</a:t>
            </a:r>
            <a:r>
              <a:rPr lang="en-US" sz="1800" dirty="0"/>
              <a:t> </a:t>
            </a:r>
            <a:r>
              <a:rPr lang="en-US" sz="1800" i="1" dirty="0"/>
              <a:t>et al. </a:t>
            </a:r>
            <a:r>
              <a:rPr lang="en-US" sz="1800" dirty="0"/>
              <a:t>2007</a:t>
            </a:r>
            <a:r>
              <a:rPr lang="en-US" sz="1800" dirty="0" smtClean="0">
                <a:solidFill>
                  <a:srgbClr val="000000"/>
                </a:solidFill>
              </a:rPr>
              <a:t>] </a:t>
            </a:r>
            <a:r>
              <a:rPr lang="en-US" dirty="0" smtClean="0">
                <a:solidFill>
                  <a:srgbClr val="000000"/>
                </a:solidFill>
              </a:rPr>
              <a:t>selects victim within the partition</a:t>
            </a:r>
            <a:endParaRPr lang="en-US" dirty="0">
              <a:solidFill>
                <a:srgbClr val="000000"/>
              </a:solidFill>
            </a:endParaRPr>
          </a:p>
        </p:txBody>
      </p:sp>
      <p:grpSp>
        <p:nvGrpSpPr>
          <p:cNvPr id="162" name="Group 161"/>
          <p:cNvGrpSpPr/>
          <p:nvPr/>
        </p:nvGrpSpPr>
        <p:grpSpPr>
          <a:xfrm>
            <a:off x="2448228" y="4444349"/>
            <a:ext cx="4302208" cy="1983550"/>
            <a:chOff x="2297847" y="3198399"/>
            <a:chExt cx="4302208" cy="1983550"/>
          </a:xfrm>
        </p:grpSpPr>
        <p:sp>
          <p:nvSpPr>
            <p:cNvPr id="50" name="Rectangle 49"/>
            <p:cNvSpPr/>
            <p:nvPr/>
          </p:nvSpPr>
          <p:spPr>
            <a:xfrm>
              <a:off x="3910299" y="3201675"/>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Rectangle 37"/>
            <p:cNvSpPr/>
            <p:nvPr/>
          </p:nvSpPr>
          <p:spPr>
            <a:xfrm>
              <a:off x="3910981" y="4687707"/>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Rectangle 90"/>
            <p:cNvSpPr/>
            <p:nvPr/>
          </p:nvSpPr>
          <p:spPr>
            <a:xfrm>
              <a:off x="5523929" y="3200046"/>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Rectangle 91"/>
            <p:cNvSpPr/>
            <p:nvPr/>
          </p:nvSpPr>
          <p:spPr>
            <a:xfrm>
              <a:off x="6061403" y="3200028"/>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Rectangle 92"/>
            <p:cNvSpPr/>
            <p:nvPr/>
          </p:nvSpPr>
          <p:spPr>
            <a:xfrm>
              <a:off x="4987337" y="3200028"/>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Rectangle 93"/>
            <p:cNvSpPr/>
            <p:nvPr/>
          </p:nvSpPr>
          <p:spPr>
            <a:xfrm>
              <a:off x="4448951" y="3198399"/>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Rectangle 86"/>
            <p:cNvSpPr/>
            <p:nvPr/>
          </p:nvSpPr>
          <p:spPr>
            <a:xfrm>
              <a:off x="5524611" y="3697639"/>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Rectangle 87"/>
            <p:cNvSpPr/>
            <p:nvPr/>
          </p:nvSpPr>
          <p:spPr>
            <a:xfrm>
              <a:off x="6062085" y="3697621"/>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 name="Rectangle 88"/>
            <p:cNvSpPr/>
            <p:nvPr/>
          </p:nvSpPr>
          <p:spPr>
            <a:xfrm>
              <a:off x="4988019" y="3697621"/>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Rectangle 48"/>
            <p:cNvSpPr/>
            <p:nvPr/>
          </p:nvSpPr>
          <p:spPr>
            <a:xfrm>
              <a:off x="3372825" y="3201693"/>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50"/>
            <p:cNvSpPr/>
            <p:nvPr/>
          </p:nvSpPr>
          <p:spPr>
            <a:xfrm>
              <a:off x="2836233" y="3201675"/>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a:off x="2297847" y="3200046"/>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Rectangle 44"/>
            <p:cNvSpPr/>
            <p:nvPr/>
          </p:nvSpPr>
          <p:spPr>
            <a:xfrm>
              <a:off x="3373507" y="3699286"/>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Rectangle 45"/>
            <p:cNvSpPr/>
            <p:nvPr/>
          </p:nvSpPr>
          <p:spPr>
            <a:xfrm>
              <a:off x="3910981" y="3699268"/>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Rectangle 46"/>
            <p:cNvSpPr/>
            <p:nvPr/>
          </p:nvSpPr>
          <p:spPr>
            <a:xfrm>
              <a:off x="2836915" y="3699268"/>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Rectangle 47"/>
            <p:cNvSpPr/>
            <p:nvPr/>
          </p:nvSpPr>
          <p:spPr>
            <a:xfrm>
              <a:off x="2298529" y="3697639"/>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Rectangle 40"/>
            <p:cNvSpPr/>
            <p:nvPr/>
          </p:nvSpPr>
          <p:spPr>
            <a:xfrm>
              <a:off x="3373507" y="4193505"/>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Rectangle 41"/>
            <p:cNvSpPr/>
            <p:nvPr/>
          </p:nvSpPr>
          <p:spPr>
            <a:xfrm>
              <a:off x="3910981" y="4193487"/>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Rectangle 42"/>
            <p:cNvSpPr/>
            <p:nvPr/>
          </p:nvSpPr>
          <p:spPr>
            <a:xfrm>
              <a:off x="2836915" y="4193487"/>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Rectangle 43"/>
            <p:cNvSpPr/>
            <p:nvPr/>
          </p:nvSpPr>
          <p:spPr>
            <a:xfrm>
              <a:off x="2298529" y="4191858"/>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ectangle 36"/>
            <p:cNvSpPr/>
            <p:nvPr/>
          </p:nvSpPr>
          <p:spPr>
            <a:xfrm>
              <a:off x="3373507" y="4687725"/>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Rectangle 38"/>
            <p:cNvSpPr/>
            <p:nvPr/>
          </p:nvSpPr>
          <p:spPr>
            <a:xfrm>
              <a:off x="2836915" y="4687707"/>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Rectangle 39"/>
            <p:cNvSpPr/>
            <p:nvPr/>
          </p:nvSpPr>
          <p:spPr>
            <a:xfrm>
              <a:off x="2298529" y="4686078"/>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 name="Rectangle 89"/>
            <p:cNvSpPr/>
            <p:nvPr/>
          </p:nvSpPr>
          <p:spPr>
            <a:xfrm>
              <a:off x="4449633" y="3695992"/>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Rectangle 82"/>
            <p:cNvSpPr/>
            <p:nvPr/>
          </p:nvSpPr>
          <p:spPr>
            <a:xfrm>
              <a:off x="5524611" y="4191858"/>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Rectangle 83"/>
            <p:cNvSpPr/>
            <p:nvPr/>
          </p:nvSpPr>
          <p:spPr>
            <a:xfrm>
              <a:off x="6062085" y="4191840"/>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Rectangle 84"/>
            <p:cNvSpPr/>
            <p:nvPr/>
          </p:nvSpPr>
          <p:spPr>
            <a:xfrm>
              <a:off x="4988019" y="4191840"/>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Rectangle 85"/>
            <p:cNvSpPr/>
            <p:nvPr/>
          </p:nvSpPr>
          <p:spPr>
            <a:xfrm>
              <a:off x="4449633" y="4190211"/>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Rectangle 78"/>
            <p:cNvSpPr/>
            <p:nvPr/>
          </p:nvSpPr>
          <p:spPr>
            <a:xfrm>
              <a:off x="5524611" y="4686078"/>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 name="Rectangle 79"/>
            <p:cNvSpPr/>
            <p:nvPr/>
          </p:nvSpPr>
          <p:spPr>
            <a:xfrm>
              <a:off x="6062085" y="4686060"/>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 name="Rectangle 80"/>
            <p:cNvSpPr/>
            <p:nvPr/>
          </p:nvSpPr>
          <p:spPr>
            <a:xfrm>
              <a:off x="4988019" y="4686060"/>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 name="Rectangle 81"/>
            <p:cNvSpPr/>
            <p:nvPr/>
          </p:nvSpPr>
          <p:spPr>
            <a:xfrm>
              <a:off x="4449633" y="4684431"/>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73" name="Rectangle 172"/>
          <p:cNvSpPr/>
          <p:nvPr/>
        </p:nvSpPr>
        <p:spPr>
          <a:xfrm>
            <a:off x="3525225" y="4449601"/>
            <a:ext cx="537970" cy="494224"/>
          </a:xfrm>
          <a:prstGeom prst="rect">
            <a:avLst/>
          </a:prstGeom>
          <a:solidFill>
            <a:srgbClr val="80000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4" name="Rectangle 173"/>
          <p:cNvSpPr/>
          <p:nvPr/>
        </p:nvSpPr>
        <p:spPr>
          <a:xfrm>
            <a:off x="2988633" y="4449583"/>
            <a:ext cx="537970" cy="494224"/>
          </a:xfrm>
          <a:prstGeom prst="rect">
            <a:avLst/>
          </a:prstGeom>
          <a:solidFill>
            <a:srgbClr val="80000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5" name="Rectangle 174"/>
          <p:cNvSpPr/>
          <p:nvPr/>
        </p:nvSpPr>
        <p:spPr>
          <a:xfrm>
            <a:off x="2450247" y="4447954"/>
            <a:ext cx="537970" cy="494224"/>
          </a:xfrm>
          <a:prstGeom prst="rect">
            <a:avLst/>
          </a:prstGeom>
          <a:solidFill>
            <a:srgbClr val="80000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6" name="Rectangle 175"/>
          <p:cNvSpPr/>
          <p:nvPr/>
        </p:nvSpPr>
        <p:spPr>
          <a:xfrm>
            <a:off x="3525907" y="4947194"/>
            <a:ext cx="537970" cy="494224"/>
          </a:xfrm>
          <a:prstGeom prst="rect">
            <a:avLst/>
          </a:prstGeom>
          <a:solidFill>
            <a:srgbClr val="80000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7" name="Rectangle 176"/>
          <p:cNvSpPr/>
          <p:nvPr/>
        </p:nvSpPr>
        <p:spPr>
          <a:xfrm>
            <a:off x="4063381" y="4947176"/>
            <a:ext cx="537970" cy="494224"/>
          </a:xfrm>
          <a:prstGeom prst="rect">
            <a:avLst/>
          </a:prstGeom>
          <a:solidFill>
            <a:srgbClr val="80000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8" name="Rectangle 177"/>
          <p:cNvSpPr/>
          <p:nvPr/>
        </p:nvSpPr>
        <p:spPr>
          <a:xfrm>
            <a:off x="2989315" y="4947176"/>
            <a:ext cx="537970" cy="494224"/>
          </a:xfrm>
          <a:prstGeom prst="rect">
            <a:avLst/>
          </a:prstGeom>
          <a:solidFill>
            <a:srgbClr val="80000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9" name="Rectangle 178"/>
          <p:cNvSpPr/>
          <p:nvPr/>
        </p:nvSpPr>
        <p:spPr>
          <a:xfrm>
            <a:off x="2450929" y="4945547"/>
            <a:ext cx="537970" cy="494224"/>
          </a:xfrm>
          <a:prstGeom prst="rect">
            <a:avLst/>
          </a:prstGeom>
          <a:solidFill>
            <a:srgbClr val="80000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0" name="Rectangle 179"/>
          <p:cNvSpPr/>
          <p:nvPr/>
        </p:nvSpPr>
        <p:spPr>
          <a:xfrm>
            <a:off x="3525907" y="5441413"/>
            <a:ext cx="537970" cy="494224"/>
          </a:xfrm>
          <a:prstGeom prst="rect">
            <a:avLst/>
          </a:prstGeom>
          <a:solidFill>
            <a:srgbClr val="80000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1" name="Rectangle 180"/>
          <p:cNvSpPr/>
          <p:nvPr/>
        </p:nvSpPr>
        <p:spPr>
          <a:xfrm>
            <a:off x="4063381" y="5441395"/>
            <a:ext cx="537970" cy="494224"/>
          </a:xfrm>
          <a:prstGeom prst="rect">
            <a:avLst/>
          </a:prstGeom>
          <a:solidFill>
            <a:srgbClr val="80000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2" name="Rectangle 181"/>
          <p:cNvSpPr/>
          <p:nvPr/>
        </p:nvSpPr>
        <p:spPr>
          <a:xfrm>
            <a:off x="2989315" y="5441395"/>
            <a:ext cx="537970" cy="494224"/>
          </a:xfrm>
          <a:prstGeom prst="rect">
            <a:avLst/>
          </a:prstGeom>
          <a:solidFill>
            <a:srgbClr val="80000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3" name="Rectangle 182"/>
          <p:cNvSpPr/>
          <p:nvPr/>
        </p:nvSpPr>
        <p:spPr>
          <a:xfrm>
            <a:off x="2450929" y="5439766"/>
            <a:ext cx="537970" cy="494224"/>
          </a:xfrm>
          <a:prstGeom prst="rect">
            <a:avLst/>
          </a:prstGeom>
          <a:solidFill>
            <a:srgbClr val="80000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4" name="Rectangle 183"/>
          <p:cNvSpPr/>
          <p:nvPr/>
        </p:nvSpPr>
        <p:spPr>
          <a:xfrm>
            <a:off x="3525907" y="5935633"/>
            <a:ext cx="537970" cy="494224"/>
          </a:xfrm>
          <a:prstGeom prst="rect">
            <a:avLst/>
          </a:prstGeom>
          <a:solidFill>
            <a:srgbClr val="80000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5" name="Rectangle 184"/>
          <p:cNvSpPr/>
          <p:nvPr/>
        </p:nvSpPr>
        <p:spPr>
          <a:xfrm>
            <a:off x="2989315" y="5935615"/>
            <a:ext cx="537970" cy="494224"/>
          </a:xfrm>
          <a:prstGeom prst="rect">
            <a:avLst/>
          </a:prstGeom>
          <a:solidFill>
            <a:srgbClr val="80000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6" name="Rectangle 185"/>
          <p:cNvSpPr/>
          <p:nvPr/>
        </p:nvSpPr>
        <p:spPr>
          <a:xfrm>
            <a:off x="2450929" y="5933986"/>
            <a:ext cx="537970" cy="494224"/>
          </a:xfrm>
          <a:prstGeom prst="rect">
            <a:avLst/>
          </a:prstGeom>
          <a:solidFill>
            <a:srgbClr val="80000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7" name="Rectangle 186"/>
          <p:cNvSpPr/>
          <p:nvPr/>
        </p:nvSpPr>
        <p:spPr>
          <a:xfrm>
            <a:off x="4602033" y="4943900"/>
            <a:ext cx="537970" cy="494224"/>
          </a:xfrm>
          <a:prstGeom prst="rect">
            <a:avLst/>
          </a:prstGeom>
          <a:solidFill>
            <a:srgbClr val="80000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4" name="Rectangle 163"/>
          <p:cNvSpPr/>
          <p:nvPr/>
        </p:nvSpPr>
        <p:spPr>
          <a:xfrm>
            <a:off x="4062699" y="4449583"/>
            <a:ext cx="537970" cy="494224"/>
          </a:xfrm>
          <a:prstGeom prst="rect">
            <a:avLst/>
          </a:prstGeom>
          <a:solidFill>
            <a:schemeClr val="tx2"/>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5" name="Rectangle 164"/>
          <p:cNvSpPr/>
          <p:nvPr/>
        </p:nvSpPr>
        <p:spPr>
          <a:xfrm>
            <a:off x="4063381" y="5935615"/>
            <a:ext cx="537970" cy="494224"/>
          </a:xfrm>
          <a:prstGeom prst="rect">
            <a:avLst/>
          </a:prstGeom>
          <a:solidFill>
            <a:schemeClr val="tx2"/>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6" name="Rectangle 165"/>
          <p:cNvSpPr/>
          <p:nvPr/>
        </p:nvSpPr>
        <p:spPr>
          <a:xfrm>
            <a:off x="5676329" y="4447954"/>
            <a:ext cx="537970" cy="494224"/>
          </a:xfrm>
          <a:prstGeom prst="rect">
            <a:avLst/>
          </a:prstGeom>
          <a:solidFill>
            <a:schemeClr val="tx2"/>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7" name="Rectangle 166"/>
          <p:cNvSpPr/>
          <p:nvPr/>
        </p:nvSpPr>
        <p:spPr>
          <a:xfrm>
            <a:off x="6213803" y="4447936"/>
            <a:ext cx="537970" cy="494224"/>
          </a:xfrm>
          <a:prstGeom prst="rect">
            <a:avLst/>
          </a:prstGeom>
          <a:solidFill>
            <a:schemeClr val="tx2"/>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8" name="Rectangle 167"/>
          <p:cNvSpPr/>
          <p:nvPr/>
        </p:nvSpPr>
        <p:spPr>
          <a:xfrm>
            <a:off x="5139737" y="4447936"/>
            <a:ext cx="537970" cy="494224"/>
          </a:xfrm>
          <a:prstGeom prst="rect">
            <a:avLst/>
          </a:prstGeom>
          <a:solidFill>
            <a:schemeClr val="tx2"/>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9" name="Rectangle 168"/>
          <p:cNvSpPr/>
          <p:nvPr/>
        </p:nvSpPr>
        <p:spPr>
          <a:xfrm>
            <a:off x="4601351" y="4446307"/>
            <a:ext cx="537970" cy="494224"/>
          </a:xfrm>
          <a:prstGeom prst="rect">
            <a:avLst/>
          </a:prstGeom>
          <a:solidFill>
            <a:schemeClr val="tx2"/>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0" name="Rectangle 169"/>
          <p:cNvSpPr/>
          <p:nvPr/>
        </p:nvSpPr>
        <p:spPr>
          <a:xfrm>
            <a:off x="5677011" y="4945547"/>
            <a:ext cx="537970" cy="494224"/>
          </a:xfrm>
          <a:prstGeom prst="rect">
            <a:avLst/>
          </a:prstGeom>
          <a:solidFill>
            <a:schemeClr val="tx2"/>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1" name="Rectangle 170"/>
          <p:cNvSpPr/>
          <p:nvPr/>
        </p:nvSpPr>
        <p:spPr>
          <a:xfrm>
            <a:off x="6214485" y="4945529"/>
            <a:ext cx="537970" cy="494224"/>
          </a:xfrm>
          <a:prstGeom prst="rect">
            <a:avLst/>
          </a:prstGeom>
          <a:solidFill>
            <a:schemeClr val="tx2"/>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2" name="Rectangle 171"/>
          <p:cNvSpPr/>
          <p:nvPr/>
        </p:nvSpPr>
        <p:spPr>
          <a:xfrm>
            <a:off x="5140419" y="4945529"/>
            <a:ext cx="537970" cy="494224"/>
          </a:xfrm>
          <a:prstGeom prst="rect">
            <a:avLst/>
          </a:prstGeom>
          <a:solidFill>
            <a:schemeClr val="tx2"/>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8" name="Rectangle 187"/>
          <p:cNvSpPr/>
          <p:nvPr/>
        </p:nvSpPr>
        <p:spPr>
          <a:xfrm>
            <a:off x="5677011" y="5439766"/>
            <a:ext cx="537970" cy="494224"/>
          </a:xfrm>
          <a:prstGeom prst="rect">
            <a:avLst/>
          </a:prstGeom>
          <a:solidFill>
            <a:schemeClr val="tx2"/>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9" name="Rectangle 188"/>
          <p:cNvSpPr/>
          <p:nvPr/>
        </p:nvSpPr>
        <p:spPr>
          <a:xfrm>
            <a:off x="6214485" y="5439748"/>
            <a:ext cx="537970" cy="494224"/>
          </a:xfrm>
          <a:prstGeom prst="rect">
            <a:avLst/>
          </a:prstGeom>
          <a:solidFill>
            <a:schemeClr val="tx2"/>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0" name="Rectangle 189"/>
          <p:cNvSpPr/>
          <p:nvPr/>
        </p:nvSpPr>
        <p:spPr>
          <a:xfrm>
            <a:off x="5140419" y="5439748"/>
            <a:ext cx="537970" cy="494224"/>
          </a:xfrm>
          <a:prstGeom prst="rect">
            <a:avLst/>
          </a:prstGeom>
          <a:solidFill>
            <a:schemeClr val="tx2"/>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1" name="Rectangle 190"/>
          <p:cNvSpPr/>
          <p:nvPr/>
        </p:nvSpPr>
        <p:spPr>
          <a:xfrm>
            <a:off x="4602033" y="5438119"/>
            <a:ext cx="537970" cy="494224"/>
          </a:xfrm>
          <a:prstGeom prst="rect">
            <a:avLst/>
          </a:prstGeom>
          <a:solidFill>
            <a:schemeClr val="tx2"/>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2" name="Rectangle 191"/>
          <p:cNvSpPr/>
          <p:nvPr/>
        </p:nvSpPr>
        <p:spPr>
          <a:xfrm>
            <a:off x="5677011" y="5933986"/>
            <a:ext cx="537970" cy="494224"/>
          </a:xfrm>
          <a:prstGeom prst="rect">
            <a:avLst/>
          </a:prstGeom>
          <a:solidFill>
            <a:schemeClr val="tx2"/>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3" name="Rectangle 192"/>
          <p:cNvSpPr/>
          <p:nvPr/>
        </p:nvSpPr>
        <p:spPr>
          <a:xfrm>
            <a:off x="6214485" y="5933968"/>
            <a:ext cx="537970" cy="494224"/>
          </a:xfrm>
          <a:prstGeom prst="rect">
            <a:avLst/>
          </a:prstGeom>
          <a:solidFill>
            <a:schemeClr val="tx2"/>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4" name="Rectangle 193"/>
          <p:cNvSpPr/>
          <p:nvPr/>
        </p:nvSpPr>
        <p:spPr>
          <a:xfrm>
            <a:off x="5140419" y="5933968"/>
            <a:ext cx="537970" cy="494224"/>
          </a:xfrm>
          <a:prstGeom prst="rect">
            <a:avLst/>
          </a:prstGeom>
          <a:solidFill>
            <a:schemeClr val="tx2"/>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5" name="Rectangle 194"/>
          <p:cNvSpPr/>
          <p:nvPr/>
        </p:nvSpPr>
        <p:spPr>
          <a:xfrm>
            <a:off x="4602033" y="5932339"/>
            <a:ext cx="537970" cy="494224"/>
          </a:xfrm>
          <a:prstGeom prst="rect">
            <a:avLst/>
          </a:prstGeom>
          <a:solidFill>
            <a:schemeClr val="tx2"/>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18" name="Straight Connector 217"/>
          <p:cNvCxnSpPr/>
          <p:nvPr/>
        </p:nvCxnSpPr>
        <p:spPr>
          <a:xfrm flipH="1">
            <a:off x="3239153" y="4187166"/>
            <a:ext cx="4079" cy="2506732"/>
          </a:xfrm>
          <a:prstGeom prst="line">
            <a:avLst/>
          </a:prstGeom>
          <a:ln w="381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219" name="Rounded Rectangle 218"/>
          <p:cNvSpPr/>
          <p:nvPr/>
        </p:nvSpPr>
        <p:spPr>
          <a:xfrm>
            <a:off x="1203047" y="4772070"/>
            <a:ext cx="6666891" cy="869000"/>
          </a:xfrm>
          <a:prstGeom prst="roundRect">
            <a:avLst/>
          </a:prstGeom>
          <a:noFill/>
          <a:ln w="5715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0" name="Rectangle 219"/>
          <p:cNvSpPr/>
          <p:nvPr/>
        </p:nvSpPr>
        <p:spPr>
          <a:xfrm>
            <a:off x="5375986" y="4947194"/>
            <a:ext cx="537970" cy="494224"/>
          </a:xfrm>
          <a:prstGeom prst="rect">
            <a:avLst/>
          </a:prstGeom>
          <a:solidFill>
            <a:schemeClr val="tx2"/>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1" name="TextBox 220"/>
          <p:cNvSpPr txBox="1"/>
          <p:nvPr/>
        </p:nvSpPr>
        <p:spPr>
          <a:xfrm>
            <a:off x="3776234" y="6446145"/>
            <a:ext cx="1197764" cy="369332"/>
          </a:xfrm>
          <a:prstGeom prst="rect">
            <a:avLst/>
          </a:prstGeom>
          <a:noFill/>
        </p:spPr>
        <p:txBody>
          <a:bodyPr wrap="none" rtlCol="0">
            <a:spAutoFit/>
          </a:bodyPr>
          <a:lstStyle/>
          <a:p>
            <a:r>
              <a:rPr lang="en-US" dirty="0" smtClean="0"/>
              <a:t>Cache Sets</a:t>
            </a:r>
            <a:endParaRPr lang="en-US" dirty="0"/>
          </a:p>
        </p:txBody>
      </p:sp>
      <p:sp>
        <p:nvSpPr>
          <p:cNvPr id="222" name="Slide Number Placeholder 221"/>
          <p:cNvSpPr>
            <a:spLocks noGrp="1"/>
          </p:cNvSpPr>
          <p:nvPr>
            <p:ph type="sldNum" sz="quarter" idx="12"/>
          </p:nvPr>
        </p:nvSpPr>
        <p:spPr/>
        <p:txBody>
          <a:bodyPr/>
          <a:lstStyle/>
          <a:p>
            <a:fld id="{6EBB8CA2-3A61-2F46-8EE5-4EEB6A798CF5}" type="slidenum">
              <a:rPr lang="en-US" smtClean="0"/>
              <a:t>13</a:t>
            </a:fld>
            <a:endParaRPr lang="en-US"/>
          </a:p>
        </p:txBody>
      </p:sp>
      <p:sp>
        <p:nvSpPr>
          <p:cNvPr id="74" name="TextBox 73"/>
          <p:cNvSpPr txBox="1"/>
          <p:nvPr/>
        </p:nvSpPr>
        <p:spPr>
          <a:xfrm>
            <a:off x="2034204" y="6288249"/>
            <a:ext cx="1197764" cy="369332"/>
          </a:xfrm>
          <a:prstGeom prst="rect">
            <a:avLst/>
          </a:prstGeom>
          <a:noFill/>
        </p:spPr>
        <p:txBody>
          <a:bodyPr wrap="none" rtlCol="0">
            <a:spAutoFit/>
          </a:bodyPr>
          <a:lstStyle/>
          <a:p>
            <a:r>
              <a:rPr lang="en-US" b="1" dirty="0" smtClean="0"/>
              <a:t>Dirty Lines</a:t>
            </a:r>
            <a:endParaRPr lang="en-US" b="1" dirty="0"/>
          </a:p>
        </p:txBody>
      </p:sp>
      <p:sp>
        <p:nvSpPr>
          <p:cNvPr id="75" name="TextBox 74"/>
          <p:cNvSpPr txBox="1"/>
          <p:nvPr/>
        </p:nvSpPr>
        <p:spPr>
          <a:xfrm>
            <a:off x="5561888" y="6319247"/>
            <a:ext cx="1256211" cy="369332"/>
          </a:xfrm>
          <a:prstGeom prst="rect">
            <a:avLst/>
          </a:prstGeom>
          <a:noFill/>
        </p:spPr>
        <p:txBody>
          <a:bodyPr wrap="none" rtlCol="0">
            <a:spAutoFit/>
          </a:bodyPr>
          <a:lstStyle/>
          <a:p>
            <a:r>
              <a:rPr lang="en-US" b="1" dirty="0" smtClean="0"/>
              <a:t>Clean Lines</a:t>
            </a:r>
            <a:endParaRPr lang="en-US" b="1" dirty="0"/>
          </a:p>
        </p:txBody>
      </p:sp>
      <p:sp>
        <p:nvSpPr>
          <p:cNvPr id="4" name="Oval Callout 3"/>
          <p:cNvSpPr/>
          <p:nvPr/>
        </p:nvSpPr>
        <p:spPr>
          <a:xfrm>
            <a:off x="3550158" y="3616397"/>
            <a:ext cx="2335235" cy="749730"/>
          </a:xfrm>
          <a:prstGeom prst="wedgeEllipseCallout">
            <a:avLst>
              <a:gd name="adj1" fmla="val -62541"/>
              <a:gd name="adj2" fmla="val 146429"/>
            </a:avLst>
          </a:prstGeom>
          <a:noFill/>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Predicted Best Partition Size 3</a:t>
            </a:r>
            <a:endParaRPr lang="en-US" b="1" dirty="0">
              <a:solidFill>
                <a:schemeClr val="tx1"/>
              </a:solidFill>
            </a:endParaRPr>
          </a:p>
        </p:txBody>
      </p:sp>
      <p:sp>
        <p:nvSpPr>
          <p:cNvPr id="78" name="Rectangle 77"/>
          <p:cNvSpPr/>
          <p:nvPr/>
        </p:nvSpPr>
        <p:spPr>
          <a:xfrm>
            <a:off x="4843014" y="4944280"/>
            <a:ext cx="537970" cy="494224"/>
          </a:xfrm>
          <a:prstGeom prst="rect">
            <a:avLst/>
          </a:prstGeom>
          <a:solidFill>
            <a:schemeClr val="tx2"/>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 name="Oval Callout 94"/>
          <p:cNvSpPr/>
          <p:nvPr/>
        </p:nvSpPr>
        <p:spPr>
          <a:xfrm>
            <a:off x="5678389" y="3654687"/>
            <a:ext cx="2335235" cy="749730"/>
          </a:xfrm>
          <a:prstGeom prst="wedgeEllipseCallout">
            <a:avLst>
              <a:gd name="adj1" fmla="val -147898"/>
              <a:gd name="adj2" fmla="val 101722"/>
            </a:avLst>
          </a:prstGeom>
          <a:noFill/>
          <a:ln w="57150" cmpd="sng">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800000"/>
                </a:solidFill>
              </a:rPr>
              <a:t>Replace from dirty partition</a:t>
            </a:r>
            <a:endParaRPr lang="en-US" b="1" dirty="0">
              <a:solidFill>
                <a:srgbClr val="800000"/>
              </a:solidFill>
            </a:endParaRPr>
          </a:p>
        </p:txBody>
      </p:sp>
    </p:spTree>
    <p:custDataLst>
      <p:tags r:id="rId1"/>
    </p:custDataLst>
    <p:extLst>
      <p:ext uri="{BB962C8B-B14F-4D97-AF65-F5344CB8AC3E}">
        <p14:creationId xmlns:p14="http://schemas.microsoft.com/office/powerpoint/2010/main" val="35815639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3" presetClass="exit" presetSubtype="10" fill="hold" nodeType="withEffect">
                                  <p:stCondLst>
                                    <p:cond delay="0"/>
                                  </p:stCondLst>
                                  <p:childTnLst>
                                    <p:animEffect transition="out" filter="blinds(horizontal)">
                                      <p:cBhvr>
                                        <p:cTn id="8" dur="500"/>
                                        <p:tgtEl>
                                          <p:spTgt spid="162"/>
                                        </p:tgtEl>
                                      </p:cBhvr>
                                    </p:animEffect>
                                    <p:set>
                                      <p:cBhvr>
                                        <p:cTn id="9" dur="1" fill="hold">
                                          <p:stCondLst>
                                            <p:cond delay="499"/>
                                          </p:stCondLst>
                                        </p:cTn>
                                        <p:tgtEl>
                                          <p:spTgt spid="162"/>
                                        </p:tgtEl>
                                        <p:attrNameLst>
                                          <p:attrName>style.visibility</p:attrName>
                                        </p:attrNameLst>
                                      </p:cBhvr>
                                      <p:to>
                                        <p:strVal val="hidden"/>
                                      </p:to>
                                    </p:set>
                                  </p:childTnLst>
                                </p:cTn>
                              </p:par>
                              <p:par>
                                <p:cTn id="10" presetID="1" presetClass="entr" presetSubtype="0" fill="hold" grpId="0" nodeType="withEffect">
                                  <p:stCondLst>
                                    <p:cond delay="0"/>
                                  </p:stCondLst>
                                  <p:childTnLst>
                                    <p:set>
                                      <p:cBhvr>
                                        <p:cTn id="11" dur="1" fill="hold">
                                          <p:stCondLst>
                                            <p:cond delay="0"/>
                                          </p:stCondLst>
                                        </p:cTn>
                                        <p:tgtEl>
                                          <p:spTgt spid="173"/>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174"/>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175"/>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176"/>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177"/>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178"/>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79"/>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180"/>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181"/>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82"/>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183"/>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184"/>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185"/>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186"/>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87"/>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164"/>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165"/>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166"/>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167"/>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168"/>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169"/>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170"/>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171"/>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172"/>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188"/>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189"/>
                                        </p:tgtEl>
                                        <p:attrNameLst>
                                          <p:attrName>style.visibility</p:attrName>
                                        </p:attrNameLst>
                                      </p:cBhvr>
                                      <p:to>
                                        <p:strVal val="visible"/>
                                      </p:to>
                                    </p:set>
                                  </p:childTnLst>
                                </p:cTn>
                              </p:par>
                              <p:par>
                                <p:cTn id="62" presetID="1" presetClass="entr" presetSubtype="0" fill="hold" grpId="0" nodeType="withEffect">
                                  <p:stCondLst>
                                    <p:cond delay="0"/>
                                  </p:stCondLst>
                                  <p:childTnLst>
                                    <p:set>
                                      <p:cBhvr>
                                        <p:cTn id="63" dur="1" fill="hold">
                                          <p:stCondLst>
                                            <p:cond delay="0"/>
                                          </p:stCondLst>
                                        </p:cTn>
                                        <p:tgtEl>
                                          <p:spTgt spid="190"/>
                                        </p:tgtEl>
                                        <p:attrNameLst>
                                          <p:attrName>style.visibility</p:attrName>
                                        </p:attrNameLst>
                                      </p:cBhvr>
                                      <p:to>
                                        <p:strVal val="visible"/>
                                      </p:to>
                                    </p:set>
                                  </p:childTnLst>
                                </p:cTn>
                              </p:par>
                              <p:par>
                                <p:cTn id="64" presetID="1" presetClass="entr" presetSubtype="0" fill="hold" grpId="0" nodeType="withEffect">
                                  <p:stCondLst>
                                    <p:cond delay="0"/>
                                  </p:stCondLst>
                                  <p:childTnLst>
                                    <p:set>
                                      <p:cBhvr>
                                        <p:cTn id="65" dur="1" fill="hold">
                                          <p:stCondLst>
                                            <p:cond delay="0"/>
                                          </p:stCondLst>
                                        </p:cTn>
                                        <p:tgtEl>
                                          <p:spTgt spid="191"/>
                                        </p:tgtEl>
                                        <p:attrNameLst>
                                          <p:attrName>style.visibility</p:attrName>
                                        </p:attrNameLst>
                                      </p:cBhvr>
                                      <p:to>
                                        <p:strVal val="visible"/>
                                      </p:to>
                                    </p:set>
                                  </p:childTnLst>
                                </p:cTn>
                              </p:par>
                              <p:par>
                                <p:cTn id="66" presetID="1" presetClass="entr" presetSubtype="0" fill="hold" grpId="0" nodeType="withEffect">
                                  <p:stCondLst>
                                    <p:cond delay="0"/>
                                  </p:stCondLst>
                                  <p:childTnLst>
                                    <p:set>
                                      <p:cBhvr>
                                        <p:cTn id="67" dur="1" fill="hold">
                                          <p:stCondLst>
                                            <p:cond delay="0"/>
                                          </p:stCondLst>
                                        </p:cTn>
                                        <p:tgtEl>
                                          <p:spTgt spid="192"/>
                                        </p:tgtEl>
                                        <p:attrNameLst>
                                          <p:attrName>style.visibility</p:attrName>
                                        </p:attrNameLst>
                                      </p:cBhvr>
                                      <p:to>
                                        <p:strVal val="visible"/>
                                      </p:to>
                                    </p:set>
                                  </p:childTnLst>
                                </p:cTn>
                              </p:par>
                              <p:par>
                                <p:cTn id="68" presetID="1" presetClass="entr" presetSubtype="0" fill="hold" grpId="0" nodeType="withEffect">
                                  <p:stCondLst>
                                    <p:cond delay="0"/>
                                  </p:stCondLst>
                                  <p:childTnLst>
                                    <p:set>
                                      <p:cBhvr>
                                        <p:cTn id="69" dur="1" fill="hold">
                                          <p:stCondLst>
                                            <p:cond delay="0"/>
                                          </p:stCondLst>
                                        </p:cTn>
                                        <p:tgtEl>
                                          <p:spTgt spid="193"/>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194"/>
                                        </p:tgtEl>
                                        <p:attrNameLst>
                                          <p:attrName>style.visibility</p:attrName>
                                        </p:attrNameLst>
                                      </p:cBhvr>
                                      <p:to>
                                        <p:strVal val="visible"/>
                                      </p:to>
                                    </p:set>
                                  </p:childTnLst>
                                </p:cTn>
                              </p:par>
                              <p:par>
                                <p:cTn id="72" presetID="1" presetClass="entr" presetSubtype="0" fill="hold" grpId="0" nodeType="withEffect">
                                  <p:stCondLst>
                                    <p:cond delay="0"/>
                                  </p:stCondLst>
                                  <p:childTnLst>
                                    <p:set>
                                      <p:cBhvr>
                                        <p:cTn id="73" dur="1" fill="hold">
                                          <p:stCondLst>
                                            <p:cond delay="0"/>
                                          </p:stCondLst>
                                        </p:cTn>
                                        <p:tgtEl>
                                          <p:spTgt spid="195"/>
                                        </p:tgtEl>
                                        <p:attrNameLst>
                                          <p:attrName>style.visibility</p:attrName>
                                        </p:attrNameLst>
                                      </p:cBhvr>
                                      <p:to>
                                        <p:strVal val="visible"/>
                                      </p:to>
                                    </p:set>
                                  </p:childTnLst>
                                </p:cTn>
                              </p:par>
                            </p:childTnLst>
                          </p:cTn>
                        </p:par>
                        <p:par>
                          <p:cTn id="74" fill="hold">
                            <p:stCondLst>
                              <p:cond delay="500"/>
                            </p:stCondLst>
                            <p:childTnLst>
                              <p:par>
                                <p:cTn id="75" presetID="0" presetClass="path" presetSubtype="0" accel="50000" decel="50000" fill="hold" grpId="1" nodeType="afterEffect">
                                  <p:stCondLst>
                                    <p:cond delay="0"/>
                                  </p:stCondLst>
                                  <p:childTnLst>
                                    <p:animMotion origin="layout" path="M 0 0 L -0.08963 0 " pathEditMode="relative" ptsTypes="AA">
                                      <p:cBhvr>
                                        <p:cTn id="76" dur="2000" fill="hold"/>
                                        <p:tgtEl>
                                          <p:spTgt spid="175"/>
                                        </p:tgtEl>
                                        <p:attrNameLst>
                                          <p:attrName>ppt_x</p:attrName>
                                          <p:attrName>ppt_y</p:attrName>
                                        </p:attrNameLst>
                                      </p:cBhvr>
                                    </p:animMotion>
                                  </p:childTnLst>
                                </p:cTn>
                              </p:par>
                              <p:par>
                                <p:cTn id="77" presetID="0" presetClass="path" presetSubtype="0" accel="50000" decel="50000" fill="hold" grpId="1" nodeType="withEffect">
                                  <p:stCondLst>
                                    <p:cond delay="0"/>
                                  </p:stCondLst>
                                  <p:childTnLst>
                                    <p:animMotion origin="layout" path="M 0 0 L -0.08963 0 " pathEditMode="relative" ptsTypes="AA">
                                      <p:cBhvr>
                                        <p:cTn id="78" dur="2000" fill="hold"/>
                                        <p:tgtEl>
                                          <p:spTgt spid="174"/>
                                        </p:tgtEl>
                                        <p:attrNameLst>
                                          <p:attrName>ppt_x</p:attrName>
                                          <p:attrName>ppt_y</p:attrName>
                                        </p:attrNameLst>
                                      </p:cBhvr>
                                    </p:animMotion>
                                  </p:childTnLst>
                                </p:cTn>
                              </p:par>
                              <p:par>
                                <p:cTn id="79" presetID="0" presetClass="path" presetSubtype="0" accel="50000" decel="50000" fill="hold" grpId="1" nodeType="withEffect">
                                  <p:stCondLst>
                                    <p:cond delay="0"/>
                                  </p:stCondLst>
                                  <p:childTnLst>
                                    <p:animMotion origin="layout" path="M 0 0 L -0.08963 0 " pathEditMode="relative" ptsTypes="AA">
                                      <p:cBhvr>
                                        <p:cTn id="80" dur="2000" fill="hold"/>
                                        <p:tgtEl>
                                          <p:spTgt spid="173"/>
                                        </p:tgtEl>
                                        <p:attrNameLst>
                                          <p:attrName>ppt_x</p:attrName>
                                          <p:attrName>ppt_y</p:attrName>
                                        </p:attrNameLst>
                                      </p:cBhvr>
                                    </p:animMotion>
                                  </p:childTnLst>
                                </p:cTn>
                              </p:par>
                              <p:par>
                                <p:cTn id="81" presetID="0" presetClass="path" presetSubtype="0" accel="50000" decel="50000" fill="hold" grpId="1" nodeType="withEffect">
                                  <p:stCondLst>
                                    <p:cond delay="0"/>
                                  </p:stCondLst>
                                  <p:childTnLst>
                                    <p:animMotion origin="layout" path="M 0 0 L -0.08963 0 " pathEditMode="relative" ptsTypes="AA">
                                      <p:cBhvr>
                                        <p:cTn id="82" dur="2000" fill="hold"/>
                                        <p:tgtEl>
                                          <p:spTgt spid="187"/>
                                        </p:tgtEl>
                                        <p:attrNameLst>
                                          <p:attrName>ppt_x</p:attrName>
                                          <p:attrName>ppt_y</p:attrName>
                                        </p:attrNameLst>
                                      </p:cBhvr>
                                    </p:animMotion>
                                  </p:childTnLst>
                                </p:cTn>
                              </p:par>
                              <p:par>
                                <p:cTn id="83" presetID="0" presetClass="path" presetSubtype="0" accel="50000" decel="50000" fill="hold" grpId="1" nodeType="withEffect">
                                  <p:stCondLst>
                                    <p:cond delay="0"/>
                                  </p:stCondLst>
                                  <p:childTnLst>
                                    <p:animMotion origin="layout" path="M 0 0 L -0.08963 0 " pathEditMode="relative" ptsTypes="AA">
                                      <p:cBhvr>
                                        <p:cTn id="84" dur="2000" fill="hold"/>
                                        <p:tgtEl>
                                          <p:spTgt spid="177"/>
                                        </p:tgtEl>
                                        <p:attrNameLst>
                                          <p:attrName>ppt_x</p:attrName>
                                          <p:attrName>ppt_y</p:attrName>
                                        </p:attrNameLst>
                                      </p:cBhvr>
                                    </p:animMotion>
                                  </p:childTnLst>
                                </p:cTn>
                              </p:par>
                              <p:par>
                                <p:cTn id="85" presetID="0" presetClass="path" presetSubtype="0" accel="50000" decel="50000" fill="hold" grpId="1" nodeType="withEffect">
                                  <p:stCondLst>
                                    <p:cond delay="0"/>
                                  </p:stCondLst>
                                  <p:childTnLst>
                                    <p:animMotion origin="layout" path="M 0 0 L -0.08963 0 " pathEditMode="relative" ptsTypes="AA">
                                      <p:cBhvr>
                                        <p:cTn id="86" dur="2000" fill="hold"/>
                                        <p:tgtEl>
                                          <p:spTgt spid="176"/>
                                        </p:tgtEl>
                                        <p:attrNameLst>
                                          <p:attrName>ppt_x</p:attrName>
                                          <p:attrName>ppt_y</p:attrName>
                                        </p:attrNameLst>
                                      </p:cBhvr>
                                    </p:animMotion>
                                  </p:childTnLst>
                                </p:cTn>
                              </p:par>
                              <p:par>
                                <p:cTn id="87" presetID="0" presetClass="path" presetSubtype="0" accel="50000" decel="50000" fill="hold" grpId="1" nodeType="withEffect">
                                  <p:stCondLst>
                                    <p:cond delay="0"/>
                                  </p:stCondLst>
                                  <p:childTnLst>
                                    <p:animMotion origin="layout" path="M 0 0 L -0.08963 0 " pathEditMode="relative" ptsTypes="AA">
                                      <p:cBhvr>
                                        <p:cTn id="88" dur="2000" fill="hold"/>
                                        <p:tgtEl>
                                          <p:spTgt spid="178"/>
                                        </p:tgtEl>
                                        <p:attrNameLst>
                                          <p:attrName>ppt_x</p:attrName>
                                          <p:attrName>ppt_y</p:attrName>
                                        </p:attrNameLst>
                                      </p:cBhvr>
                                    </p:animMotion>
                                  </p:childTnLst>
                                </p:cTn>
                              </p:par>
                              <p:par>
                                <p:cTn id="89" presetID="0" presetClass="path" presetSubtype="0" accel="50000" decel="50000" fill="hold" grpId="1" nodeType="withEffect">
                                  <p:stCondLst>
                                    <p:cond delay="0"/>
                                  </p:stCondLst>
                                  <p:childTnLst>
                                    <p:animMotion origin="layout" path="M 0 0 L -0.08963 0 " pathEditMode="relative" ptsTypes="AA">
                                      <p:cBhvr>
                                        <p:cTn id="90" dur="2000" fill="hold"/>
                                        <p:tgtEl>
                                          <p:spTgt spid="179"/>
                                        </p:tgtEl>
                                        <p:attrNameLst>
                                          <p:attrName>ppt_x</p:attrName>
                                          <p:attrName>ppt_y</p:attrName>
                                        </p:attrNameLst>
                                      </p:cBhvr>
                                    </p:animMotion>
                                  </p:childTnLst>
                                </p:cTn>
                              </p:par>
                              <p:par>
                                <p:cTn id="91" presetID="0" presetClass="path" presetSubtype="0" accel="50000" decel="50000" fill="hold" grpId="1" nodeType="withEffect">
                                  <p:stCondLst>
                                    <p:cond delay="0"/>
                                  </p:stCondLst>
                                  <p:childTnLst>
                                    <p:animMotion origin="layout" path="M 0 0 L -0.08963 0 " pathEditMode="relative" ptsTypes="AA">
                                      <p:cBhvr>
                                        <p:cTn id="92" dur="2000" fill="hold"/>
                                        <p:tgtEl>
                                          <p:spTgt spid="183"/>
                                        </p:tgtEl>
                                        <p:attrNameLst>
                                          <p:attrName>ppt_x</p:attrName>
                                          <p:attrName>ppt_y</p:attrName>
                                        </p:attrNameLst>
                                      </p:cBhvr>
                                    </p:animMotion>
                                  </p:childTnLst>
                                </p:cTn>
                              </p:par>
                              <p:par>
                                <p:cTn id="93" presetID="0" presetClass="path" presetSubtype="0" accel="50000" decel="50000" fill="hold" grpId="1" nodeType="withEffect">
                                  <p:stCondLst>
                                    <p:cond delay="0"/>
                                  </p:stCondLst>
                                  <p:childTnLst>
                                    <p:animMotion origin="layout" path="M 0 0 L -0.08963 0 " pathEditMode="relative" ptsTypes="AA">
                                      <p:cBhvr>
                                        <p:cTn id="94" dur="2000" fill="hold"/>
                                        <p:tgtEl>
                                          <p:spTgt spid="182"/>
                                        </p:tgtEl>
                                        <p:attrNameLst>
                                          <p:attrName>ppt_x</p:attrName>
                                          <p:attrName>ppt_y</p:attrName>
                                        </p:attrNameLst>
                                      </p:cBhvr>
                                    </p:animMotion>
                                  </p:childTnLst>
                                </p:cTn>
                              </p:par>
                              <p:par>
                                <p:cTn id="95" presetID="0" presetClass="path" presetSubtype="0" accel="50000" decel="50000" fill="hold" grpId="1" nodeType="withEffect">
                                  <p:stCondLst>
                                    <p:cond delay="0"/>
                                  </p:stCondLst>
                                  <p:childTnLst>
                                    <p:animMotion origin="layout" path="M 0 0 L -0.08963 0 " pathEditMode="relative" ptsTypes="AA">
                                      <p:cBhvr>
                                        <p:cTn id="96" dur="2000" fill="hold"/>
                                        <p:tgtEl>
                                          <p:spTgt spid="180"/>
                                        </p:tgtEl>
                                        <p:attrNameLst>
                                          <p:attrName>ppt_x</p:attrName>
                                          <p:attrName>ppt_y</p:attrName>
                                        </p:attrNameLst>
                                      </p:cBhvr>
                                    </p:animMotion>
                                  </p:childTnLst>
                                </p:cTn>
                              </p:par>
                              <p:par>
                                <p:cTn id="97" presetID="0" presetClass="path" presetSubtype="0" accel="50000" decel="50000" fill="hold" grpId="1" nodeType="withEffect">
                                  <p:stCondLst>
                                    <p:cond delay="0"/>
                                  </p:stCondLst>
                                  <p:childTnLst>
                                    <p:animMotion origin="layout" path="M 0 0 L -0.08963 0 " pathEditMode="relative" ptsTypes="AA">
                                      <p:cBhvr>
                                        <p:cTn id="98" dur="2000" fill="hold"/>
                                        <p:tgtEl>
                                          <p:spTgt spid="181"/>
                                        </p:tgtEl>
                                        <p:attrNameLst>
                                          <p:attrName>ppt_x</p:attrName>
                                          <p:attrName>ppt_y</p:attrName>
                                        </p:attrNameLst>
                                      </p:cBhvr>
                                    </p:animMotion>
                                  </p:childTnLst>
                                </p:cTn>
                              </p:par>
                              <p:par>
                                <p:cTn id="99" presetID="0" presetClass="path" presetSubtype="0" accel="50000" decel="50000" fill="hold" grpId="1" nodeType="withEffect">
                                  <p:stCondLst>
                                    <p:cond delay="0"/>
                                  </p:stCondLst>
                                  <p:childTnLst>
                                    <p:animMotion origin="layout" path="M 0 0 L -0.08963 0 " pathEditMode="relative" ptsTypes="AA">
                                      <p:cBhvr>
                                        <p:cTn id="100" dur="2000" fill="hold"/>
                                        <p:tgtEl>
                                          <p:spTgt spid="184"/>
                                        </p:tgtEl>
                                        <p:attrNameLst>
                                          <p:attrName>ppt_x</p:attrName>
                                          <p:attrName>ppt_y</p:attrName>
                                        </p:attrNameLst>
                                      </p:cBhvr>
                                    </p:animMotion>
                                  </p:childTnLst>
                                </p:cTn>
                              </p:par>
                              <p:par>
                                <p:cTn id="101" presetID="0" presetClass="path" presetSubtype="0" accel="50000" decel="50000" fill="hold" grpId="1" nodeType="withEffect">
                                  <p:stCondLst>
                                    <p:cond delay="0"/>
                                  </p:stCondLst>
                                  <p:childTnLst>
                                    <p:animMotion origin="layout" path="M 0 0 L -0.08963 0 " pathEditMode="relative" ptsTypes="AA">
                                      <p:cBhvr>
                                        <p:cTn id="102" dur="2000" fill="hold"/>
                                        <p:tgtEl>
                                          <p:spTgt spid="185"/>
                                        </p:tgtEl>
                                        <p:attrNameLst>
                                          <p:attrName>ppt_x</p:attrName>
                                          <p:attrName>ppt_y</p:attrName>
                                        </p:attrNameLst>
                                      </p:cBhvr>
                                    </p:animMotion>
                                  </p:childTnLst>
                                </p:cTn>
                              </p:par>
                              <p:par>
                                <p:cTn id="103" presetID="0" presetClass="path" presetSubtype="0" accel="50000" decel="50000" fill="hold" grpId="1" nodeType="withEffect">
                                  <p:stCondLst>
                                    <p:cond delay="0"/>
                                  </p:stCondLst>
                                  <p:childTnLst>
                                    <p:animMotion origin="layout" path="M 0 0 L -0.08963 0 " pathEditMode="relative" ptsTypes="AA">
                                      <p:cBhvr>
                                        <p:cTn id="104" dur="2000" fill="hold"/>
                                        <p:tgtEl>
                                          <p:spTgt spid="186"/>
                                        </p:tgtEl>
                                        <p:attrNameLst>
                                          <p:attrName>ppt_x</p:attrName>
                                          <p:attrName>ppt_y</p:attrName>
                                        </p:attrNameLst>
                                      </p:cBhvr>
                                    </p:animMotion>
                                  </p:childTnLst>
                                </p:cTn>
                              </p:par>
                              <p:par>
                                <p:cTn id="105" presetID="0" presetClass="path" presetSubtype="0" accel="50000" decel="50000" fill="hold" grpId="1" nodeType="withEffect">
                                  <p:stCondLst>
                                    <p:cond delay="0"/>
                                  </p:stCondLst>
                                  <p:childTnLst>
                                    <p:animMotion origin="layout" path="M 0 0 L 0.08407 0 " pathEditMode="relative" ptsTypes="AA">
                                      <p:cBhvr>
                                        <p:cTn id="106" dur="2000" fill="hold"/>
                                        <p:tgtEl>
                                          <p:spTgt spid="164"/>
                                        </p:tgtEl>
                                        <p:attrNameLst>
                                          <p:attrName>ppt_x</p:attrName>
                                          <p:attrName>ppt_y</p:attrName>
                                        </p:attrNameLst>
                                      </p:cBhvr>
                                    </p:animMotion>
                                  </p:childTnLst>
                                </p:cTn>
                              </p:par>
                              <p:par>
                                <p:cTn id="107" presetID="0" presetClass="path" presetSubtype="0" accel="50000" decel="50000" fill="hold" grpId="1" nodeType="withEffect">
                                  <p:stCondLst>
                                    <p:cond delay="0"/>
                                  </p:stCondLst>
                                  <p:childTnLst>
                                    <p:animMotion origin="layout" path="M 0 0 L 0.08407 0 " pathEditMode="relative" ptsTypes="AA">
                                      <p:cBhvr>
                                        <p:cTn id="108" dur="2000" fill="hold"/>
                                        <p:tgtEl>
                                          <p:spTgt spid="169"/>
                                        </p:tgtEl>
                                        <p:attrNameLst>
                                          <p:attrName>ppt_x</p:attrName>
                                          <p:attrName>ppt_y</p:attrName>
                                        </p:attrNameLst>
                                      </p:cBhvr>
                                    </p:animMotion>
                                  </p:childTnLst>
                                </p:cTn>
                              </p:par>
                              <p:par>
                                <p:cTn id="109" presetID="0" presetClass="path" presetSubtype="0" accel="50000" decel="50000" fill="hold" grpId="1" nodeType="withEffect">
                                  <p:stCondLst>
                                    <p:cond delay="0"/>
                                  </p:stCondLst>
                                  <p:childTnLst>
                                    <p:animMotion origin="layout" path="M 0 0 L 0.08407 0 " pathEditMode="relative" ptsTypes="AA">
                                      <p:cBhvr>
                                        <p:cTn id="110" dur="2000" fill="hold"/>
                                        <p:tgtEl>
                                          <p:spTgt spid="168"/>
                                        </p:tgtEl>
                                        <p:attrNameLst>
                                          <p:attrName>ppt_x</p:attrName>
                                          <p:attrName>ppt_y</p:attrName>
                                        </p:attrNameLst>
                                      </p:cBhvr>
                                    </p:animMotion>
                                  </p:childTnLst>
                                </p:cTn>
                              </p:par>
                              <p:par>
                                <p:cTn id="111" presetID="0" presetClass="path" presetSubtype="0" accel="50000" decel="50000" fill="hold" grpId="1" nodeType="withEffect">
                                  <p:stCondLst>
                                    <p:cond delay="0"/>
                                  </p:stCondLst>
                                  <p:childTnLst>
                                    <p:animMotion origin="layout" path="M 0 0 L 0.08407 0 " pathEditMode="relative" ptsTypes="AA">
                                      <p:cBhvr>
                                        <p:cTn id="112" dur="2000" fill="hold"/>
                                        <p:tgtEl>
                                          <p:spTgt spid="166"/>
                                        </p:tgtEl>
                                        <p:attrNameLst>
                                          <p:attrName>ppt_x</p:attrName>
                                          <p:attrName>ppt_y</p:attrName>
                                        </p:attrNameLst>
                                      </p:cBhvr>
                                    </p:animMotion>
                                  </p:childTnLst>
                                </p:cTn>
                              </p:par>
                              <p:par>
                                <p:cTn id="113" presetID="0" presetClass="path" presetSubtype="0" accel="50000" decel="50000" fill="hold" grpId="1" nodeType="withEffect">
                                  <p:stCondLst>
                                    <p:cond delay="0"/>
                                  </p:stCondLst>
                                  <p:childTnLst>
                                    <p:animMotion origin="layout" path="M 0 0 L 0.08407 0 " pathEditMode="relative" ptsTypes="AA">
                                      <p:cBhvr>
                                        <p:cTn id="114" dur="2000" fill="hold"/>
                                        <p:tgtEl>
                                          <p:spTgt spid="167"/>
                                        </p:tgtEl>
                                        <p:attrNameLst>
                                          <p:attrName>ppt_x</p:attrName>
                                          <p:attrName>ppt_y</p:attrName>
                                        </p:attrNameLst>
                                      </p:cBhvr>
                                    </p:animMotion>
                                  </p:childTnLst>
                                </p:cTn>
                              </p:par>
                              <p:par>
                                <p:cTn id="115" presetID="0" presetClass="path" presetSubtype="0" accel="50000" decel="50000" fill="hold" grpId="1" nodeType="withEffect">
                                  <p:stCondLst>
                                    <p:cond delay="0"/>
                                  </p:stCondLst>
                                  <p:childTnLst>
                                    <p:animMotion origin="layout" path="M 0 0 L 0.08407 0 " pathEditMode="relative" ptsTypes="AA">
                                      <p:cBhvr>
                                        <p:cTn id="116" dur="2000" fill="hold"/>
                                        <p:tgtEl>
                                          <p:spTgt spid="171"/>
                                        </p:tgtEl>
                                        <p:attrNameLst>
                                          <p:attrName>ppt_x</p:attrName>
                                          <p:attrName>ppt_y</p:attrName>
                                        </p:attrNameLst>
                                      </p:cBhvr>
                                    </p:animMotion>
                                  </p:childTnLst>
                                </p:cTn>
                              </p:par>
                              <p:par>
                                <p:cTn id="117" presetID="0" presetClass="path" presetSubtype="0" accel="50000" decel="50000" fill="hold" grpId="1" nodeType="withEffect">
                                  <p:stCondLst>
                                    <p:cond delay="0"/>
                                  </p:stCondLst>
                                  <p:childTnLst>
                                    <p:animMotion origin="layout" path="M 0 0 L 0.08407 0 " pathEditMode="relative" ptsTypes="AA">
                                      <p:cBhvr>
                                        <p:cTn id="118" dur="2000" fill="hold"/>
                                        <p:tgtEl>
                                          <p:spTgt spid="170"/>
                                        </p:tgtEl>
                                        <p:attrNameLst>
                                          <p:attrName>ppt_x</p:attrName>
                                          <p:attrName>ppt_y</p:attrName>
                                        </p:attrNameLst>
                                      </p:cBhvr>
                                    </p:animMotion>
                                  </p:childTnLst>
                                </p:cTn>
                              </p:par>
                              <p:par>
                                <p:cTn id="119" presetID="0" presetClass="path" presetSubtype="0" accel="50000" decel="50000" fill="hold" grpId="1" nodeType="withEffect">
                                  <p:stCondLst>
                                    <p:cond delay="0"/>
                                  </p:stCondLst>
                                  <p:childTnLst>
                                    <p:animMotion origin="layout" path="M 0 0 L 0.08407 0 " pathEditMode="relative" ptsTypes="AA">
                                      <p:cBhvr>
                                        <p:cTn id="120" dur="2000" fill="hold"/>
                                        <p:tgtEl>
                                          <p:spTgt spid="172"/>
                                        </p:tgtEl>
                                        <p:attrNameLst>
                                          <p:attrName>ppt_x</p:attrName>
                                          <p:attrName>ppt_y</p:attrName>
                                        </p:attrNameLst>
                                      </p:cBhvr>
                                    </p:animMotion>
                                  </p:childTnLst>
                                </p:cTn>
                              </p:par>
                              <p:par>
                                <p:cTn id="121" presetID="0" presetClass="path" presetSubtype="0" accel="50000" decel="50000" fill="hold" grpId="1" nodeType="withEffect">
                                  <p:stCondLst>
                                    <p:cond delay="0"/>
                                  </p:stCondLst>
                                  <p:childTnLst>
                                    <p:animMotion origin="layout" path="M 0 0 L 0.08407 0 " pathEditMode="relative" ptsTypes="AA">
                                      <p:cBhvr>
                                        <p:cTn id="122" dur="2000" fill="hold"/>
                                        <p:tgtEl>
                                          <p:spTgt spid="191"/>
                                        </p:tgtEl>
                                        <p:attrNameLst>
                                          <p:attrName>ppt_x</p:attrName>
                                          <p:attrName>ppt_y</p:attrName>
                                        </p:attrNameLst>
                                      </p:cBhvr>
                                    </p:animMotion>
                                  </p:childTnLst>
                                </p:cTn>
                              </p:par>
                              <p:par>
                                <p:cTn id="123" presetID="0" presetClass="path" presetSubtype="0" accel="50000" decel="50000" fill="hold" grpId="1" nodeType="withEffect">
                                  <p:stCondLst>
                                    <p:cond delay="0"/>
                                  </p:stCondLst>
                                  <p:childTnLst>
                                    <p:animMotion origin="layout" path="M 0 0 L 0.08407 0 " pathEditMode="relative" ptsTypes="AA">
                                      <p:cBhvr>
                                        <p:cTn id="124" dur="2000" fill="hold"/>
                                        <p:tgtEl>
                                          <p:spTgt spid="190"/>
                                        </p:tgtEl>
                                        <p:attrNameLst>
                                          <p:attrName>ppt_x</p:attrName>
                                          <p:attrName>ppt_y</p:attrName>
                                        </p:attrNameLst>
                                      </p:cBhvr>
                                    </p:animMotion>
                                  </p:childTnLst>
                                </p:cTn>
                              </p:par>
                              <p:par>
                                <p:cTn id="125" presetID="0" presetClass="path" presetSubtype="0" accel="50000" decel="50000" fill="hold" grpId="1" nodeType="withEffect">
                                  <p:stCondLst>
                                    <p:cond delay="0"/>
                                  </p:stCondLst>
                                  <p:childTnLst>
                                    <p:animMotion origin="layout" path="M 0 0 L 0.08407 0 " pathEditMode="relative" ptsTypes="AA">
                                      <p:cBhvr>
                                        <p:cTn id="126" dur="2000" fill="hold"/>
                                        <p:tgtEl>
                                          <p:spTgt spid="188"/>
                                        </p:tgtEl>
                                        <p:attrNameLst>
                                          <p:attrName>ppt_x</p:attrName>
                                          <p:attrName>ppt_y</p:attrName>
                                        </p:attrNameLst>
                                      </p:cBhvr>
                                    </p:animMotion>
                                  </p:childTnLst>
                                </p:cTn>
                              </p:par>
                              <p:par>
                                <p:cTn id="127" presetID="0" presetClass="path" presetSubtype="0" accel="50000" decel="50000" fill="hold" grpId="1" nodeType="withEffect">
                                  <p:stCondLst>
                                    <p:cond delay="0"/>
                                  </p:stCondLst>
                                  <p:childTnLst>
                                    <p:animMotion origin="layout" path="M 0 0 L 0.08407 0 " pathEditMode="relative" ptsTypes="AA">
                                      <p:cBhvr>
                                        <p:cTn id="128" dur="2000" fill="hold"/>
                                        <p:tgtEl>
                                          <p:spTgt spid="189"/>
                                        </p:tgtEl>
                                        <p:attrNameLst>
                                          <p:attrName>ppt_x</p:attrName>
                                          <p:attrName>ppt_y</p:attrName>
                                        </p:attrNameLst>
                                      </p:cBhvr>
                                    </p:animMotion>
                                  </p:childTnLst>
                                </p:cTn>
                              </p:par>
                              <p:par>
                                <p:cTn id="129" presetID="0" presetClass="path" presetSubtype="0" accel="50000" decel="50000" fill="hold" grpId="1" nodeType="withEffect">
                                  <p:stCondLst>
                                    <p:cond delay="0"/>
                                  </p:stCondLst>
                                  <p:childTnLst>
                                    <p:animMotion origin="layout" path="M 0 0 L 0.08407 0 " pathEditMode="relative" ptsTypes="AA">
                                      <p:cBhvr>
                                        <p:cTn id="130" dur="2000" fill="hold"/>
                                        <p:tgtEl>
                                          <p:spTgt spid="193"/>
                                        </p:tgtEl>
                                        <p:attrNameLst>
                                          <p:attrName>ppt_x</p:attrName>
                                          <p:attrName>ppt_y</p:attrName>
                                        </p:attrNameLst>
                                      </p:cBhvr>
                                    </p:animMotion>
                                  </p:childTnLst>
                                </p:cTn>
                              </p:par>
                              <p:par>
                                <p:cTn id="131" presetID="0" presetClass="path" presetSubtype="0" accel="50000" decel="50000" fill="hold" grpId="1" nodeType="withEffect">
                                  <p:stCondLst>
                                    <p:cond delay="0"/>
                                  </p:stCondLst>
                                  <p:childTnLst>
                                    <p:animMotion origin="layout" path="M 0 0 L 0.08407 0 " pathEditMode="relative" ptsTypes="AA">
                                      <p:cBhvr>
                                        <p:cTn id="132" dur="2000" fill="hold"/>
                                        <p:tgtEl>
                                          <p:spTgt spid="192"/>
                                        </p:tgtEl>
                                        <p:attrNameLst>
                                          <p:attrName>ppt_x</p:attrName>
                                          <p:attrName>ppt_y</p:attrName>
                                        </p:attrNameLst>
                                      </p:cBhvr>
                                    </p:animMotion>
                                  </p:childTnLst>
                                </p:cTn>
                              </p:par>
                              <p:par>
                                <p:cTn id="133" presetID="0" presetClass="path" presetSubtype="0" accel="50000" decel="50000" fill="hold" grpId="1" nodeType="withEffect">
                                  <p:stCondLst>
                                    <p:cond delay="0"/>
                                  </p:stCondLst>
                                  <p:childTnLst>
                                    <p:animMotion origin="layout" path="M 0 0 L 0.08407 0 " pathEditMode="relative" ptsTypes="AA">
                                      <p:cBhvr>
                                        <p:cTn id="134" dur="2000" fill="hold"/>
                                        <p:tgtEl>
                                          <p:spTgt spid="194"/>
                                        </p:tgtEl>
                                        <p:attrNameLst>
                                          <p:attrName>ppt_x</p:attrName>
                                          <p:attrName>ppt_y</p:attrName>
                                        </p:attrNameLst>
                                      </p:cBhvr>
                                    </p:animMotion>
                                  </p:childTnLst>
                                </p:cTn>
                              </p:par>
                              <p:par>
                                <p:cTn id="135" presetID="0" presetClass="path" presetSubtype="0" accel="50000" decel="50000" fill="hold" grpId="1" nodeType="withEffect">
                                  <p:stCondLst>
                                    <p:cond delay="0"/>
                                  </p:stCondLst>
                                  <p:childTnLst>
                                    <p:animMotion origin="layout" path="M 0 0 L 0.08407 0 " pathEditMode="relative" ptsTypes="AA">
                                      <p:cBhvr>
                                        <p:cTn id="136" dur="2000" fill="hold"/>
                                        <p:tgtEl>
                                          <p:spTgt spid="195"/>
                                        </p:tgtEl>
                                        <p:attrNameLst>
                                          <p:attrName>ppt_x</p:attrName>
                                          <p:attrName>ppt_y</p:attrName>
                                        </p:attrNameLst>
                                      </p:cBhvr>
                                    </p:animMotion>
                                  </p:childTnLst>
                                </p:cTn>
                              </p:par>
                              <p:par>
                                <p:cTn id="137" presetID="0" presetClass="path" presetSubtype="0" accel="50000" decel="50000" fill="hold" grpId="1" nodeType="withEffect">
                                  <p:stCondLst>
                                    <p:cond delay="0"/>
                                  </p:stCondLst>
                                  <p:childTnLst>
                                    <p:animMotion origin="layout" path="M 0 0 L 0.08407 0 " pathEditMode="relative" ptsTypes="AA">
                                      <p:cBhvr>
                                        <p:cTn id="138" dur="2000" fill="hold"/>
                                        <p:tgtEl>
                                          <p:spTgt spid="165"/>
                                        </p:tgtEl>
                                        <p:attrNameLst>
                                          <p:attrName>ppt_x</p:attrName>
                                          <p:attrName>ppt_y</p:attrName>
                                        </p:attrNameLst>
                                      </p:cBhvr>
                                    </p:animMotion>
                                  </p:childTnLst>
                                </p:cTn>
                              </p:par>
                              <p:par>
                                <p:cTn id="139" presetID="1" presetClass="entr" presetSubtype="0" fill="hold" grpId="0" nodeType="withEffect">
                                  <p:stCondLst>
                                    <p:cond delay="0"/>
                                  </p:stCondLst>
                                  <p:childTnLst>
                                    <p:set>
                                      <p:cBhvr>
                                        <p:cTn id="140" dur="1" fill="hold">
                                          <p:stCondLst>
                                            <p:cond delay="0"/>
                                          </p:stCondLst>
                                        </p:cTn>
                                        <p:tgtEl>
                                          <p:spTgt spid="75"/>
                                        </p:tgtEl>
                                        <p:attrNameLst>
                                          <p:attrName>style.visibility</p:attrName>
                                        </p:attrNameLst>
                                      </p:cBhvr>
                                      <p:to>
                                        <p:strVal val="visible"/>
                                      </p:to>
                                    </p:set>
                                  </p:childTnLst>
                                </p:cTn>
                              </p:par>
                              <p:par>
                                <p:cTn id="141" presetID="1" presetClass="entr" presetSubtype="0" fill="hold" grpId="0" nodeType="withEffect">
                                  <p:stCondLst>
                                    <p:cond delay="0"/>
                                  </p:stCondLst>
                                  <p:childTnLst>
                                    <p:set>
                                      <p:cBhvr>
                                        <p:cTn id="142" dur="1" fill="hold">
                                          <p:stCondLst>
                                            <p:cond delay="0"/>
                                          </p:stCondLst>
                                        </p:cTn>
                                        <p:tgtEl>
                                          <p:spTgt spid="74"/>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nodeType="clickEffect">
                                  <p:stCondLst>
                                    <p:cond delay="0"/>
                                  </p:stCondLst>
                                  <p:childTnLst>
                                    <p:set>
                                      <p:cBhvr>
                                        <p:cTn id="146" dur="1" fill="hold">
                                          <p:stCondLst>
                                            <p:cond delay="0"/>
                                          </p:stCondLst>
                                        </p:cTn>
                                        <p:tgtEl>
                                          <p:spTgt spid="3">
                                            <p:txEl>
                                              <p:pRg st="2" end="2"/>
                                            </p:txEl>
                                          </p:spTgt>
                                        </p:tgtEl>
                                        <p:attrNameLst>
                                          <p:attrName>style.visibility</p:attrName>
                                        </p:attrNameLst>
                                      </p:cBhvr>
                                      <p:to>
                                        <p:strVal val="visible"/>
                                      </p:to>
                                    </p:set>
                                  </p:childTnLst>
                                </p:cTn>
                              </p:par>
                              <p:par>
                                <p:cTn id="147" presetID="1" presetClass="entr" presetSubtype="0" fill="hold" nodeType="withEffect">
                                  <p:stCondLst>
                                    <p:cond delay="0"/>
                                  </p:stCondLst>
                                  <p:childTnLst>
                                    <p:set>
                                      <p:cBhvr>
                                        <p:cTn id="148" dur="1" fill="hold">
                                          <p:stCondLst>
                                            <p:cond delay="0"/>
                                          </p:stCondLst>
                                        </p:cTn>
                                        <p:tgtEl>
                                          <p:spTgt spid="218"/>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4"/>
                                        </p:tgtEl>
                                        <p:attrNameLst>
                                          <p:attrName>style.visibility</p:attrName>
                                        </p:attrNameLst>
                                      </p:cBhvr>
                                      <p:to>
                                        <p:strVal val="visible"/>
                                      </p:to>
                                    </p:set>
                                  </p:childTnLst>
                                </p:cTn>
                              </p:par>
                            </p:childTnLst>
                          </p:cTn>
                        </p:par>
                      </p:childTnLst>
                    </p:cTn>
                  </p:par>
                  <p:par>
                    <p:cTn id="151" fill="hold">
                      <p:stCondLst>
                        <p:cond delay="indefinite"/>
                      </p:stCondLst>
                      <p:childTnLst>
                        <p:par>
                          <p:cTn id="152" fill="hold">
                            <p:stCondLst>
                              <p:cond delay="0"/>
                            </p:stCondLst>
                            <p:childTnLst>
                              <p:par>
                                <p:cTn id="153" presetID="1" presetClass="entr" presetSubtype="0" fill="hold" nodeType="clickEffect">
                                  <p:stCondLst>
                                    <p:cond delay="0"/>
                                  </p:stCondLst>
                                  <p:childTnLst>
                                    <p:set>
                                      <p:cBhvr>
                                        <p:cTn id="15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5" fill="hold">
                      <p:stCondLst>
                        <p:cond delay="indefinite"/>
                      </p:stCondLst>
                      <p:childTnLst>
                        <p:par>
                          <p:cTn id="156" fill="hold">
                            <p:stCondLst>
                              <p:cond delay="0"/>
                            </p:stCondLst>
                            <p:childTnLst>
                              <p:par>
                                <p:cTn id="157" presetID="1" presetClass="entr" presetSubtype="0" fill="hold" nodeType="clickEffect">
                                  <p:stCondLst>
                                    <p:cond delay="0"/>
                                  </p:stCondLst>
                                  <p:childTnLst>
                                    <p:set>
                                      <p:cBhvr>
                                        <p:cTn id="158" dur="1" fill="hold">
                                          <p:stCondLst>
                                            <p:cond delay="0"/>
                                          </p:stCondLst>
                                        </p:cTn>
                                        <p:tgtEl>
                                          <p:spTgt spid="3">
                                            <p:txEl>
                                              <p:pRg st="4" end="4"/>
                                            </p:txEl>
                                          </p:spTgt>
                                        </p:tgtEl>
                                        <p:attrNameLst>
                                          <p:attrName>style.visibility</p:attrName>
                                        </p:attrNameLst>
                                      </p:cBhvr>
                                      <p:to>
                                        <p:strVal val="visible"/>
                                      </p:to>
                                    </p:set>
                                  </p:childTnLst>
                                </p:cTn>
                              </p:par>
                              <p:par>
                                <p:cTn id="159" presetID="1" presetClass="emph" presetSubtype="2" fill="hold" nodeType="withEffect">
                                  <p:stCondLst>
                                    <p:cond delay="0"/>
                                  </p:stCondLst>
                                  <p:childTnLst>
                                    <p:animClr clrSpc="rgb" dir="cw">
                                      <p:cBhvr>
                                        <p:cTn id="160" dur="2000" fill="hold"/>
                                        <p:tgtEl>
                                          <p:spTgt spid="175"/>
                                        </p:tgtEl>
                                        <p:attrNameLst>
                                          <p:attrName>fillcolor</p:attrName>
                                        </p:attrNameLst>
                                      </p:cBhvr>
                                      <p:to>
                                        <a:srgbClr val="808080"/>
                                      </p:to>
                                    </p:animClr>
                                    <p:set>
                                      <p:cBhvr>
                                        <p:cTn id="161" dur="2000" fill="hold"/>
                                        <p:tgtEl>
                                          <p:spTgt spid="175"/>
                                        </p:tgtEl>
                                        <p:attrNameLst>
                                          <p:attrName>fill.type</p:attrName>
                                        </p:attrNameLst>
                                      </p:cBhvr>
                                      <p:to>
                                        <p:strVal val="solid"/>
                                      </p:to>
                                    </p:set>
                                    <p:set>
                                      <p:cBhvr>
                                        <p:cTn id="162" dur="2000" fill="hold"/>
                                        <p:tgtEl>
                                          <p:spTgt spid="175"/>
                                        </p:tgtEl>
                                        <p:attrNameLst>
                                          <p:attrName>fill.on</p:attrName>
                                        </p:attrNameLst>
                                      </p:cBhvr>
                                      <p:to>
                                        <p:strVal val="true"/>
                                      </p:to>
                                    </p:set>
                                  </p:childTnLst>
                                </p:cTn>
                              </p:par>
                              <p:par>
                                <p:cTn id="163" presetID="1" presetClass="emph" presetSubtype="2" fill="hold" nodeType="withEffect">
                                  <p:stCondLst>
                                    <p:cond delay="0"/>
                                  </p:stCondLst>
                                  <p:childTnLst>
                                    <p:animClr clrSpc="rgb" dir="cw">
                                      <p:cBhvr>
                                        <p:cTn id="164" dur="2000" fill="hold"/>
                                        <p:tgtEl>
                                          <p:spTgt spid="174"/>
                                        </p:tgtEl>
                                        <p:attrNameLst>
                                          <p:attrName>fillcolor</p:attrName>
                                        </p:attrNameLst>
                                      </p:cBhvr>
                                      <p:to>
                                        <a:srgbClr val="808080"/>
                                      </p:to>
                                    </p:animClr>
                                    <p:set>
                                      <p:cBhvr>
                                        <p:cTn id="165" dur="2000" fill="hold"/>
                                        <p:tgtEl>
                                          <p:spTgt spid="174"/>
                                        </p:tgtEl>
                                        <p:attrNameLst>
                                          <p:attrName>fill.type</p:attrName>
                                        </p:attrNameLst>
                                      </p:cBhvr>
                                      <p:to>
                                        <p:strVal val="solid"/>
                                      </p:to>
                                    </p:set>
                                    <p:set>
                                      <p:cBhvr>
                                        <p:cTn id="166" dur="2000" fill="hold"/>
                                        <p:tgtEl>
                                          <p:spTgt spid="174"/>
                                        </p:tgtEl>
                                        <p:attrNameLst>
                                          <p:attrName>fill.on</p:attrName>
                                        </p:attrNameLst>
                                      </p:cBhvr>
                                      <p:to>
                                        <p:strVal val="true"/>
                                      </p:to>
                                    </p:set>
                                  </p:childTnLst>
                                </p:cTn>
                              </p:par>
                              <p:par>
                                <p:cTn id="167" presetID="1" presetClass="emph" presetSubtype="2" fill="hold" nodeType="withEffect">
                                  <p:stCondLst>
                                    <p:cond delay="0"/>
                                  </p:stCondLst>
                                  <p:childTnLst>
                                    <p:animClr clrSpc="rgb" dir="cw">
                                      <p:cBhvr>
                                        <p:cTn id="168" dur="2000" fill="hold"/>
                                        <p:tgtEl>
                                          <p:spTgt spid="173"/>
                                        </p:tgtEl>
                                        <p:attrNameLst>
                                          <p:attrName>fillcolor</p:attrName>
                                        </p:attrNameLst>
                                      </p:cBhvr>
                                      <p:to>
                                        <a:srgbClr val="808080"/>
                                      </p:to>
                                    </p:animClr>
                                    <p:set>
                                      <p:cBhvr>
                                        <p:cTn id="169" dur="2000" fill="hold"/>
                                        <p:tgtEl>
                                          <p:spTgt spid="173"/>
                                        </p:tgtEl>
                                        <p:attrNameLst>
                                          <p:attrName>fill.type</p:attrName>
                                        </p:attrNameLst>
                                      </p:cBhvr>
                                      <p:to>
                                        <p:strVal val="solid"/>
                                      </p:to>
                                    </p:set>
                                    <p:set>
                                      <p:cBhvr>
                                        <p:cTn id="170" dur="2000" fill="hold"/>
                                        <p:tgtEl>
                                          <p:spTgt spid="173"/>
                                        </p:tgtEl>
                                        <p:attrNameLst>
                                          <p:attrName>fill.on</p:attrName>
                                        </p:attrNameLst>
                                      </p:cBhvr>
                                      <p:to>
                                        <p:strVal val="true"/>
                                      </p:to>
                                    </p:set>
                                  </p:childTnLst>
                                </p:cTn>
                              </p:par>
                              <p:par>
                                <p:cTn id="171" presetID="1" presetClass="emph" presetSubtype="2" fill="hold" nodeType="withEffect">
                                  <p:stCondLst>
                                    <p:cond delay="0"/>
                                  </p:stCondLst>
                                  <p:childTnLst>
                                    <p:animClr clrSpc="rgb" dir="cw">
                                      <p:cBhvr>
                                        <p:cTn id="172" dur="2000" fill="hold"/>
                                        <p:tgtEl>
                                          <p:spTgt spid="164"/>
                                        </p:tgtEl>
                                        <p:attrNameLst>
                                          <p:attrName>fillcolor</p:attrName>
                                        </p:attrNameLst>
                                      </p:cBhvr>
                                      <p:to>
                                        <a:srgbClr val="808080"/>
                                      </p:to>
                                    </p:animClr>
                                    <p:set>
                                      <p:cBhvr>
                                        <p:cTn id="173" dur="2000" fill="hold"/>
                                        <p:tgtEl>
                                          <p:spTgt spid="164"/>
                                        </p:tgtEl>
                                        <p:attrNameLst>
                                          <p:attrName>fill.type</p:attrName>
                                        </p:attrNameLst>
                                      </p:cBhvr>
                                      <p:to>
                                        <p:strVal val="solid"/>
                                      </p:to>
                                    </p:set>
                                    <p:set>
                                      <p:cBhvr>
                                        <p:cTn id="174" dur="2000" fill="hold"/>
                                        <p:tgtEl>
                                          <p:spTgt spid="164"/>
                                        </p:tgtEl>
                                        <p:attrNameLst>
                                          <p:attrName>fill.on</p:attrName>
                                        </p:attrNameLst>
                                      </p:cBhvr>
                                      <p:to>
                                        <p:strVal val="true"/>
                                      </p:to>
                                    </p:set>
                                  </p:childTnLst>
                                </p:cTn>
                              </p:par>
                              <p:par>
                                <p:cTn id="175" presetID="1" presetClass="emph" presetSubtype="2" fill="hold" nodeType="withEffect">
                                  <p:stCondLst>
                                    <p:cond delay="0"/>
                                  </p:stCondLst>
                                  <p:childTnLst>
                                    <p:animClr clrSpc="rgb" dir="cw">
                                      <p:cBhvr>
                                        <p:cTn id="176" dur="2000" fill="hold"/>
                                        <p:tgtEl>
                                          <p:spTgt spid="169"/>
                                        </p:tgtEl>
                                        <p:attrNameLst>
                                          <p:attrName>fillcolor</p:attrName>
                                        </p:attrNameLst>
                                      </p:cBhvr>
                                      <p:to>
                                        <a:srgbClr val="808080"/>
                                      </p:to>
                                    </p:animClr>
                                    <p:set>
                                      <p:cBhvr>
                                        <p:cTn id="177" dur="2000" fill="hold"/>
                                        <p:tgtEl>
                                          <p:spTgt spid="169"/>
                                        </p:tgtEl>
                                        <p:attrNameLst>
                                          <p:attrName>fill.type</p:attrName>
                                        </p:attrNameLst>
                                      </p:cBhvr>
                                      <p:to>
                                        <p:strVal val="solid"/>
                                      </p:to>
                                    </p:set>
                                    <p:set>
                                      <p:cBhvr>
                                        <p:cTn id="178" dur="2000" fill="hold"/>
                                        <p:tgtEl>
                                          <p:spTgt spid="169"/>
                                        </p:tgtEl>
                                        <p:attrNameLst>
                                          <p:attrName>fill.on</p:attrName>
                                        </p:attrNameLst>
                                      </p:cBhvr>
                                      <p:to>
                                        <p:strVal val="true"/>
                                      </p:to>
                                    </p:set>
                                  </p:childTnLst>
                                </p:cTn>
                              </p:par>
                              <p:par>
                                <p:cTn id="179" presetID="1" presetClass="emph" presetSubtype="2" fill="hold" nodeType="withEffect">
                                  <p:stCondLst>
                                    <p:cond delay="0"/>
                                  </p:stCondLst>
                                  <p:childTnLst>
                                    <p:animClr clrSpc="rgb" dir="cw">
                                      <p:cBhvr>
                                        <p:cTn id="180" dur="2000" fill="hold"/>
                                        <p:tgtEl>
                                          <p:spTgt spid="168"/>
                                        </p:tgtEl>
                                        <p:attrNameLst>
                                          <p:attrName>fillcolor</p:attrName>
                                        </p:attrNameLst>
                                      </p:cBhvr>
                                      <p:to>
                                        <a:srgbClr val="808080"/>
                                      </p:to>
                                    </p:animClr>
                                    <p:set>
                                      <p:cBhvr>
                                        <p:cTn id="181" dur="2000" fill="hold"/>
                                        <p:tgtEl>
                                          <p:spTgt spid="168"/>
                                        </p:tgtEl>
                                        <p:attrNameLst>
                                          <p:attrName>fill.type</p:attrName>
                                        </p:attrNameLst>
                                      </p:cBhvr>
                                      <p:to>
                                        <p:strVal val="solid"/>
                                      </p:to>
                                    </p:set>
                                    <p:set>
                                      <p:cBhvr>
                                        <p:cTn id="182" dur="2000" fill="hold"/>
                                        <p:tgtEl>
                                          <p:spTgt spid="168"/>
                                        </p:tgtEl>
                                        <p:attrNameLst>
                                          <p:attrName>fill.on</p:attrName>
                                        </p:attrNameLst>
                                      </p:cBhvr>
                                      <p:to>
                                        <p:strVal val="true"/>
                                      </p:to>
                                    </p:set>
                                  </p:childTnLst>
                                </p:cTn>
                              </p:par>
                              <p:par>
                                <p:cTn id="183" presetID="1" presetClass="emph" presetSubtype="2" fill="hold" nodeType="withEffect">
                                  <p:stCondLst>
                                    <p:cond delay="0"/>
                                  </p:stCondLst>
                                  <p:childTnLst>
                                    <p:animClr clrSpc="rgb" dir="cw">
                                      <p:cBhvr>
                                        <p:cTn id="184" dur="2000" fill="hold"/>
                                        <p:tgtEl>
                                          <p:spTgt spid="166"/>
                                        </p:tgtEl>
                                        <p:attrNameLst>
                                          <p:attrName>fillcolor</p:attrName>
                                        </p:attrNameLst>
                                      </p:cBhvr>
                                      <p:to>
                                        <a:srgbClr val="808080"/>
                                      </p:to>
                                    </p:animClr>
                                    <p:set>
                                      <p:cBhvr>
                                        <p:cTn id="185" dur="2000" fill="hold"/>
                                        <p:tgtEl>
                                          <p:spTgt spid="166"/>
                                        </p:tgtEl>
                                        <p:attrNameLst>
                                          <p:attrName>fill.type</p:attrName>
                                        </p:attrNameLst>
                                      </p:cBhvr>
                                      <p:to>
                                        <p:strVal val="solid"/>
                                      </p:to>
                                    </p:set>
                                    <p:set>
                                      <p:cBhvr>
                                        <p:cTn id="186" dur="2000" fill="hold"/>
                                        <p:tgtEl>
                                          <p:spTgt spid="166"/>
                                        </p:tgtEl>
                                        <p:attrNameLst>
                                          <p:attrName>fill.on</p:attrName>
                                        </p:attrNameLst>
                                      </p:cBhvr>
                                      <p:to>
                                        <p:strVal val="true"/>
                                      </p:to>
                                    </p:set>
                                  </p:childTnLst>
                                </p:cTn>
                              </p:par>
                              <p:par>
                                <p:cTn id="187" presetID="1" presetClass="emph" presetSubtype="2" fill="hold" nodeType="withEffect">
                                  <p:stCondLst>
                                    <p:cond delay="0"/>
                                  </p:stCondLst>
                                  <p:childTnLst>
                                    <p:animClr clrSpc="rgb" dir="cw">
                                      <p:cBhvr>
                                        <p:cTn id="188" dur="2000" fill="hold"/>
                                        <p:tgtEl>
                                          <p:spTgt spid="167"/>
                                        </p:tgtEl>
                                        <p:attrNameLst>
                                          <p:attrName>fillcolor</p:attrName>
                                        </p:attrNameLst>
                                      </p:cBhvr>
                                      <p:to>
                                        <a:srgbClr val="808080"/>
                                      </p:to>
                                    </p:animClr>
                                    <p:set>
                                      <p:cBhvr>
                                        <p:cTn id="189" dur="2000" fill="hold"/>
                                        <p:tgtEl>
                                          <p:spTgt spid="167"/>
                                        </p:tgtEl>
                                        <p:attrNameLst>
                                          <p:attrName>fill.type</p:attrName>
                                        </p:attrNameLst>
                                      </p:cBhvr>
                                      <p:to>
                                        <p:strVal val="solid"/>
                                      </p:to>
                                    </p:set>
                                    <p:set>
                                      <p:cBhvr>
                                        <p:cTn id="190" dur="2000" fill="hold"/>
                                        <p:tgtEl>
                                          <p:spTgt spid="167"/>
                                        </p:tgtEl>
                                        <p:attrNameLst>
                                          <p:attrName>fill.on</p:attrName>
                                        </p:attrNameLst>
                                      </p:cBhvr>
                                      <p:to>
                                        <p:strVal val="true"/>
                                      </p:to>
                                    </p:set>
                                  </p:childTnLst>
                                </p:cTn>
                              </p:par>
                              <p:par>
                                <p:cTn id="191" presetID="1" presetClass="emph" presetSubtype="2" fill="hold" nodeType="withEffect">
                                  <p:stCondLst>
                                    <p:cond delay="0"/>
                                  </p:stCondLst>
                                  <p:childTnLst>
                                    <p:animClr clrSpc="rgb" dir="cw">
                                      <p:cBhvr>
                                        <p:cTn id="192" dur="2000" fill="hold"/>
                                        <p:tgtEl>
                                          <p:spTgt spid="183"/>
                                        </p:tgtEl>
                                        <p:attrNameLst>
                                          <p:attrName>fillcolor</p:attrName>
                                        </p:attrNameLst>
                                      </p:cBhvr>
                                      <p:to>
                                        <a:srgbClr val="808080"/>
                                      </p:to>
                                    </p:animClr>
                                    <p:set>
                                      <p:cBhvr>
                                        <p:cTn id="193" dur="2000" fill="hold"/>
                                        <p:tgtEl>
                                          <p:spTgt spid="183"/>
                                        </p:tgtEl>
                                        <p:attrNameLst>
                                          <p:attrName>fill.type</p:attrName>
                                        </p:attrNameLst>
                                      </p:cBhvr>
                                      <p:to>
                                        <p:strVal val="solid"/>
                                      </p:to>
                                    </p:set>
                                    <p:set>
                                      <p:cBhvr>
                                        <p:cTn id="194" dur="2000" fill="hold"/>
                                        <p:tgtEl>
                                          <p:spTgt spid="183"/>
                                        </p:tgtEl>
                                        <p:attrNameLst>
                                          <p:attrName>fill.on</p:attrName>
                                        </p:attrNameLst>
                                      </p:cBhvr>
                                      <p:to>
                                        <p:strVal val="true"/>
                                      </p:to>
                                    </p:set>
                                  </p:childTnLst>
                                </p:cTn>
                              </p:par>
                              <p:par>
                                <p:cTn id="195" presetID="1" presetClass="emph" presetSubtype="2" fill="hold" nodeType="withEffect">
                                  <p:stCondLst>
                                    <p:cond delay="0"/>
                                  </p:stCondLst>
                                  <p:childTnLst>
                                    <p:animClr clrSpc="rgb" dir="cw">
                                      <p:cBhvr>
                                        <p:cTn id="196" dur="2000" fill="hold"/>
                                        <p:tgtEl>
                                          <p:spTgt spid="182"/>
                                        </p:tgtEl>
                                        <p:attrNameLst>
                                          <p:attrName>fillcolor</p:attrName>
                                        </p:attrNameLst>
                                      </p:cBhvr>
                                      <p:to>
                                        <a:srgbClr val="808080"/>
                                      </p:to>
                                    </p:animClr>
                                    <p:set>
                                      <p:cBhvr>
                                        <p:cTn id="197" dur="2000" fill="hold"/>
                                        <p:tgtEl>
                                          <p:spTgt spid="182"/>
                                        </p:tgtEl>
                                        <p:attrNameLst>
                                          <p:attrName>fill.type</p:attrName>
                                        </p:attrNameLst>
                                      </p:cBhvr>
                                      <p:to>
                                        <p:strVal val="solid"/>
                                      </p:to>
                                    </p:set>
                                    <p:set>
                                      <p:cBhvr>
                                        <p:cTn id="198" dur="2000" fill="hold"/>
                                        <p:tgtEl>
                                          <p:spTgt spid="182"/>
                                        </p:tgtEl>
                                        <p:attrNameLst>
                                          <p:attrName>fill.on</p:attrName>
                                        </p:attrNameLst>
                                      </p:cBhvr>
                                      <p:to>
                                        <p:strVal val="true"/>
                                      </p:to>
                                    </p:set>
                                  </p:childTnLst>
                                </p:cTn>
                              </p:par>
                              <p:par>
                                <p:cTn id="199" presetID="1" presetClass="emph" presetSubtype="2" fill="hold" nodeType="withEffect">
                                  <p:stCondLst>
                                    <p:cond delay="0"/>
                                  </p:stCondLst>
                                  <p:childTnLst>
                                    <p:animClr clrSpc="rgb" dir="cw">
                                      <p:cBhvr>
                                        <p:cTn id="200" dur="2000" fill="hold"/>
                                        <p:tgtEl>
                                          <p:spTgt spid="180"/>
                                        </p:tgtEl>
                                        <p:attrNameLst>
                                          <p:attrName>fillcolor</p:attrName>
                                        </p:attrNameLst>
                                      </p:cBhvr>
                                      <p:to>
                                        <a:srgbClr val="808080"/>
                                      </p:to>
                                    </p:animClr>
                                    <p:set>
                                      <p:cBhvr>
                                        <p:cTn id="201" dur="2000" fill="hold"/>
                                        <p:tgtEl>
                                          <p:spTgt spid="180"/>
                                        </p:tgtEl>
                                        <p:attrNameLst>
                                          <p:attrName>fill.type</p:attrName>
                                        </p:attrNameLst>
                                      </p:cBhvr>
                                      <p:to>
                                        <p:strVal val="solid"/>
                                      </p:to>
                                    </p:set>
                                    <p:set>
                                      <p:cBhvr>
                                        <p:cTn id="202" dur="2000" fill="hold"/>
                                        <p:tgtEl>
                                          <p:spTgt spid="180"/>
                                        </p:tgtEl>
                                        <p:attrNameLst>
                                          <p:attrName>fill.on</p:attrName>
                                        </p:attrNameLst>
                                      </p:cBhvr>
                                      <p:to>
                                        <p:strVal val="true"/>
                                      </p:to>
                                    </p:set>
                                  </p:childTnLst>
                                </p:cTn>
                              </p:par>
                              <p:par>
                                <p:cTn id="203" presetID="1" presetClass="emph" presetSubtype="2" fill="hold" nodeType="withEffect">
                                  <p:stCondLst>
                                    <p:cond delay="0"/>
                                  </p:stCondLst>
                                  <p:childTnLst>
                                    <p:animClr clrSpc="rgb" dir="cw">
                                      <p:cBhvr>
                                        <p:cTn id="204" dur="2000" fill="hold"/>
                                        <p:tgtEl>
                                          <p:spTgt spid="181"/>
                                        </p:tgtEl>
                                        <p:attrNameLst>
                                          <p:attrName>fillcolor</p:attrName>
                                        </p:attrNameLst>
                                      </p:cBhvr>
                                      <p:to>
                                        <a:srgbClr val="808080"/>
                                      </p:to>
                                    </p:animClr>
                                    <p:set>
                                      <p:cBhvr>
                                        <p:cTn id="205" dur="2000" fill="hold"/>
                                        <p:tgtEl>
                                          <p:spTgt spid="181"/>
                                        </p:tgtEl>
                                        <p:attrNameLst>
                                          <p:attrName>fill.type</p:attrName>
                                        </p:attrNameLst>
                                      </p:cBhvr>
                                      <p:to>
                                        <p:strVal val="solid"/>
                                      </p:to>
                                    </p:set>
                                    <p:set>
                                      <p:cBhvr>
                                        <p:cTn id="206" dur="2000" fill="hold"/>
                                        <p:tgtEl>
                                          <p:spTgt spid="181"/>
                                        </p:tgtEl>
                                        <p:attrNameLst>
                                          <p:attrName>fill.on</p:attrName>
                                        </p:attrNameLst>
                                      </p:cBhvr>
                                      <p:to>
                                        <p:strVal val="true"/>
                                      </p:to>
                                    </p:set>
                                  </p:childTnLst>
                                </p:cTn>
                              </p:par>
                              <p:par>
                                <p:cTn id="207" presetID="1" presetClass="emph" presetSubtype="2" fill="hold" nodeType="withEffect">
                                  <p:stCondLst>
                                    <p:cond delay="0"/>
                                  </p:stCondLst>
                                  <p:childTnLst>
                                    <p:animClr clrSpc="rgb" dir="cw">
                                      <p:cBhvr>
                                        <p:cTn id="208" dur="2000" fill="hold"/>
                                        <p:tgtEl>
                                          <p:spTgt spid="191"/>
                                        </p:tgtEl>
                                        <p:attrNameLst>
                                          <p:attrName>fillcolor</p:attrName>
                                        </p:attrNameLst>
                                      </p:cBhvr>
                                      <p:to>
                                        <a:srgbClr val="808080"/>
                                      </p:to>
                                    </p:animClr>
                                    <p:set>
                                      <p:cBhvr>
                                        <p:cTn id="209" dur="2000" fill="hold"/>
                                        <p:tgtEl>
                                          <p:spTgt spid="191"/>
                                        </p:tgtEl>
                                        <p:attrNameLst>
                                          <p:attrName>fill.type</p:attrName>
                                        </p:attrNameLst>
                                      </p:cBhvr>
                                      <p:to>
                                        <p:strVal val="solid"/>
                                      </p:to>
                                    </p:set>
                                    <p:set>
                                      <p:cBhvr>
                                        <p:cTn id="210" dur="2000" fill="hold"/>
                                        <p:tgtEl>
                                          <p:spTgt spid="191"/>
                                        </p:tgtEl>
                                        <p:attrNameLst>
                                          <p:attrName>fill.on</p:attrName>
                                        </p:attrNameLst>
                                      </p:cBhvr>
                                      <p:to>
                                        <p:strVal val="true"/>
                                      </p:to>
                                    </p:set>
                                  </p:childTnLst>
                                </p:cTn>
                              </p:par>
                              <p:par>
                                <p:cTn id="211" presetID="1" presetClass="emph" presetSubtype="2" fill="hold" nodeType="withEffect">
                                  <p:stCondLst>
                                    <p:cond delay="0"/>
                                  </p:stCondLst>
                                  <p:childTnLst>
                                    <p:animClr clrSpc="rgb" dir="cw">
                                      <p:cBhvr>
                                        <p:cTn id="212" dur="2000" fill="hold"/>
                                        <p:tgtEl>
                                          <p:spTgt spid="190"/>
                                        </p:tgtEl>
                                        <p:attrNameLst>
                                          <p:attrName>fillcolor</p:attrName>
                                        </p:attrNameLst>
                                      </p:cBhvr>
                                      <p:to>
                                        <a:srgbClr val="808080"/>
                                      </p:to>
                                    </p:animClr>
                                    <p:set>
                                      <p:cBhvr>
                                        <p:cTn id="213" dur="2000" fill="hold"/>
                                        <p:tgtEl>
                                          <p:spTgt spid="190"/>
                                        </p:tgtEl>
                                        <p:attrNameLst>
                                          <p:attrName>fill.type</p:attrName>
                                        </p:attrNameLst>
                                      </p:cBhvr>
                                      <p:to>
                                        <p:strVal val="solid"/>
                                      </p:to>
                                    </p:set>
                                    <p:set>
                                      <p:cBhvr>
                                        <p:cTn id="214" dur="2000" fill="hold"/>
                                        <p:tgtEl>
                                          <p:spTgt spid="190"/>
                                        </p:tgtEl>
                                        <p:attrNameLst>
                                          <p:attrName>fill.on</p:attrName>
                                        </p:attrNameLst>
                                      </p:cBhvr>
                                      <p:to>
                                        <p:strVal val="true"/>
                                      </p:to>
                                    </p:set>
                                  </p:childTnLst>
                                </p:cTn>
                              </p:par>
                              <p:par>
                                <p:cTn id="215" presetID="1" presetClass="emph" presetSubtype="2" fill="hold" nodeType="withEffect">
                                  <p:stCondLst>
                                    <p:cond delay="0"/>
                                  </p:stCondLst>
                                  <p:childTnLst>
                                    <p:animClr clrSpc="rgb" dir="cw">
                                      <p:cBhvr>
                                        <p:cTn id="216" dur="2000" fill="hold"/>
                                        <p:tgtEl>
                                          <p:spTgt spid="188"/>
                                        </p:tgtEl>
                                        <p:attrNameLst>
                                          <p:attrName>fillcolor</p:attrName>
                                        </p:attrNameLst>
                                      </p:cBhvr>
                                      <p:to>
                                        <a:srgbClr val="808080"/>
                                      </p:to>
                                    </p:animClr>
                                    <p:set>
                                      <p:cBhvr>
                                        <p:cTn id="217" dur="2000" fill="hold"/>
                                        <p:tgtEl>
                                          <p:spTgt spid="188"/>
                                        </p:tgtEl>
                                        <p:attrNameLst>
                                          <p:attrName>fill.type</p:attrName>
                                        </p:attrNameLst>
                                      </p:cBhvr>
                                      <p:to>
                                        <p:strVal val="solid"/>
                                      </p:to>
                                    </p:set>
                                    <p:set>
                                      <p:cBhvr>
                                        <p:cTn id="218" dur="2000" fill="hold"/>
                                        <p:tgtEl>
                                          <p:spTgt spid="188"/>
                                        </p:tgtEl>
                                        <p:attrNameLst>
                                          <p:attrName>fill.on</p:attrName>
                                        </p:attrNameLst>
                                      </p:cBhvr>
                                      <p:to>
                                        <p:strVal val="true"/>
                                      </p:to>
                                    </p:set>
                                  </p:childTnLst>
                                </p:cTn>
                              </p:par>
                              <p:par>
                                <p:cTn id="219" presetID="1" presetClass="emph" presetSubtype="2" fill="hold" nodeType="withEffect">
                                  <p:stCondLst>
                                    <p:cond delay="0"/>
                                  </p:stCondLst>
                                  <p:childTnLst>
                                    <p:animClr clrSpc="rgb" dir="cw">
                                      <p:cBhvr>
                                        <p:cTn id="220" dur="2000" fill="hold"/>
                                        <p:tgtEl>
                                          <p:spTgt spid="189"/>
                                        </p:tgtEl>
                                        <p:attrNameLst>
                                          <p:attrName>fillcolor</p:attrName>
                                        </p:attrNameLst>
                                      </p:cBhvr>
                                      <p:to>
                                        <a:srgbClr val="808080"/>
                                      </p:to>
                                    </p:animClr>
                                    <p:set>
                                      <p:cBhvr>
                                        <p:cTn id="221" dur="2000" fill="hold"/>
                                        <p:tgtEl>
                                          <p:spTgt spid="189"/>
                                        </p:tgtEl>
                                        <p:attrNameLst>
                                          <p:attrName>fill.type</p:attrName>
                                        </p:attrNameLst>
                                      </p:cBhvr>
                                      <p:to>
                                        <p:strVal val="solid"/>
                                      </p:to>
                                    </p:set>
                                    <p:set>
                                      <p:cBhvr>
                                        <p:cTn id="222" dur="2000" fill="hold"/>
                                        <p:tgtEl>
                                          <p:spTgt spid="189"/>
                                        </p:tgtEl>
                                        <p:attrNameLst>
                                          <p:attrName>fill.on</p:attrName>
                                        </p:attrNameLst>
                                      </p:cBhvr>
                                      <p:to>
                                        <p:strVal val="true"/>
                                      </p:to>
                                    </p:set>
                                  </p:childTnLst>
                                </p:cTn>
                              </p:par>
                              <p:par>
                                <p:cTn id="223" presetID="1" presetClass="emph" presetSubtype="2" fill="hold" nodeType="withEffect">
                                  <p:stCondLst>
                                    <p:cond delay="0"/>
                                  </p:stCondLst>
                                  <p:childTnLst>
                                    <p:animClr clrSpc="rgb" dir="cw">
                                      <p:cBhvr>
                                        <p:cTn id="224" dur="2000" fill="hold"/>
                                        <p:tgtEl>
                                          <p:spTgt spid="186"/>
                                        </p:tgtEl>
                                        <p:attrNameLst>
                                          <p:attrName>fillcolor</p:attrName>
                                        </p:attrNameLst>
                                      </p:cBhvr>
                                      <p:to>
                                        <a:srgbClr val="808080"/>
                                      </p:to>
                                    </p:animClr>
                                    <p:set>
                                      <p:cBhvr>
                                        <p:cTn id="225" dur="2000" fill="hold"/>
                                        <p:tgtEl>
                                          <p:spTgt spid="186"/>
                                        </p:tgtEl>
                                        <p:attrNameLst>
                                          <p:attrName>fill.type</p:attrName>
                                        </p:attrNameLst>
                                      </p:cBhvr>
                                      <p:to>
                                        <p:strVal val="solid"/>
                                      </p:to>
                                    </p:set>
                                    <p:set>
                                      <p:cBhvr>
                                        <p:cTn id="226" dur="2000" fill="hold"/>
                                        <p:tgtEl>
                                          <p:spTgt spid="186"/>
                                        </p:tgtEl>
                                        <p:attrNameLst>
                                          <p:attrName>fill.on</p:attrName>
                                        </p:attrNameLst>
                                      </p:cBhvr>
                                      <p:to>
                                        <p:strVal val="true"/>
                                      </p:to>
                                    </p:set>
                                  </p:childTnLst>
                                </p:cTn>
                              </p:par>
                              <p:par>
                                <p:cTn id="227" presetID="1" presetClass="emph" presetSubtype="2" fill="hold" nodeType="withEffect">
                                  <p:stCondLst>
                                    <p:cond delay="0"/>
                                  </p:stCondLst>
                                  <p:childTnLst>
                                    <p:animClr clrSpc="rgb" dir="cw">
                                      <p:cBhvr>
                                        <p:cTn id="228" dur="2000" fill="hold"/>
                                        <p:tgtEl>
                                          <p:spTgt spid="185"/>
                                        </p:tgtEl>
                                        <p:attrNameLst>
                                          <p:attrName>fillcolor</p:attrName>
                                        </p:attrNameLst>
                                      </p:cBhvr>
                                      <p:to>
                                        <a:srgbClr val="808080"/>
                                      </p:to>
                                    </p:animClr>
                                    <p:set>
                                      <p:cBhvr>
                                        <p:cTn id="229" dur="2000" fill="hold"/>
                                        <p:tgtEl>
                                          <p:spTgt spid="185"/>
                                        </p:tgtEl>
                                        <p:attrNameLst>
                                          <p:attrName>fill.type</p:attrName>
                                        </p:attrNameLst>
                                      </p:cBhvr>
                                      <p:to>
                                        <p:strVal val="solid"/>
                                      </p:to>
                                    </p:set>
                                    <p:set>
                                      <p:cBhvr>
                                        <p:cTn id="230" dur="2000" fill="hold"/>
                                        <p:tgtEl>
                                          <p:spTgt spid="185"/>
                                        </p:tgtEl>
                                        <p:attrNameLst>
                                          <p:attrName>fill.on</p:attrName>
                                        </p:attrNameLst>
                                      </p:cBhvr>
                                      <p:to>
                                        <p:strVal val="true"/>
                                      </p:to>
                                    </p:set>
                                  </p:childTnLst>
                                </p:cTn>
                              </p:par>
                              <p:par>
                                <p:cTn id="231" presetID="1" presetClass="emph" presetSubtype="2" fill="hold" nodeType="withEffect">
                                  <p:stCondLst>
                                    <p:cond delay="0"/>
                                  </p:stCondLst>
                                  <p:childTnLst>
                                    <p:animClr clrSpc="rgb" dir="cw">
                                      <p:cBhvr>
                                        <p:cTn id="232" dur="2000" fill="hold"/>
                                        <p:tgtEl>
                                          <p:spTgt spid="184"/>
                                        </p:tgtEl>
                                        <p:attrNameLst>
                                          <p:attrName>fillcolor</p:attrName>
                                        </p:attrNameLst>
                                      </p:cBhvr>
                                      <p:to>
                                        <a:srgbClr val="808080"/>
                                      </p:to>
                                    </p:animClr>
                                    <p:set>
                                      <p:cBhvr>
                                        <p:cTn id="233" dur="2000" fill="hold"/>
                                        <p:tgtEl>
                                          <p:spTgt spid="184"/>
                                        </p:tgtEl>
                                        <p:attrNameLst>
                                          <p:attrName>fill.type</p:attrName>
                                        </p:attrNameLst>
                                      </p:cBhvr>
                                      <p:to>
                                        <p:strVal val="solid"/>
                                      </p:to>
                                    </p:set>
                                    <p:set>
                                      <p:cBhvr>
                                        <p:cTn id="234" dur="2000" fill="hold"/>
                                        <p:tgtEl>
                                          <p:spTgt spid="184"/>
                                        </p:tgtEl>
                                        <p:attrNameLst>
                                          <p:attrName>fill.on</p:attrName>
                                        </p:attrNameLst>
                                      </p:cBhvr>
                                      <p:to>
                                        <p:strVal val="true"/>
                                      </p:to>
                                    </p:set>
                                  </p:childTnLst>
                                </p:cTn>
                              </p:par>
                              <p:par>
                                <p:cTn id="235" presetID="1" presetClass="emph" presetSubtype="2" fill="hold" nodeType="withEffect">
                                  <p:stCondLst>
                                    <p:cond delay="0"/>
                                  </p:stCondLst>
                                  <p:childTnLst>
                                    <p:animClr clrSpc="rgb" dir="cw">
                                      <p:cBhvr>
                                        <p:cTn id="236" dur="2000" fill="hold"/>
                                        <p:tgtEl>
                                          <p:spTgt spid="165"/>
                                        </p:tgtEl>
                                        <p:attrNameLst>
                                          <p:attrName>fillcolor</p:attrName>
                                        </p:attrNameLst>
                                      </p:cBhvr>
                                      <p:to>
                                        <a:srgbClr val="808080"/>
                                      </p:to>
                                    </p:animClr>
                                    <p:set>
                                      <p:cBhvr>
                                        <p:cTn id="237" dur="2000" fill="hold"/>
                                        <p:tgtEl>
                                          <p:spTgt spid="165"/>
                                        </p:tgtEl>
                                        <p:attrNameLst>
                                          <p:attrName>fill.type</p:attrName>
                                        </p:attrNameLst>
                                      </p:cBhvr>
                                      <p:to>
                                        <p:strVal val="solid"/>
                                      </p:to>
                                    </p:set>
                                    <p:set>
                                      <p:cBhvr>
                                        <p:cTn id="238" dur="2000" fill="hold"/>
                                        <p:tgtEl>
                                          <p:spTgt spid="165"/>
                                        </p:tgtEl>
                                        <p:attrNameLst>
                                          <p:attrName>fill.on</p:attrName>
                                        </p:attrNameLst>
                                      </p:cBhvr>
                                      <p:to>
                                        <p:strVal val="true"/>
                                      </p:to>
                                    </p:set>
                                  </p:childTnLst>
                                </p:cTn>
                              </p:par>
                              <p:par>
                                <p:cTn id="239" presetID="1" presetClass="emph" presetSubtype="2" fill="hold" nodeType="withEffect">
                                  <p:stCondLst>
                                    <p:cond delay="0"/>
                                  </p:stCondLst>
                                  <p:childTnLst>
                                    <p:animClr clrSpc="rgb" dir="cw">
                                      <p:cBhvr>
                                        <p:cTn id="240" dur="2000" fill="hold"/>
                                        <p:tgtEl>
                                          <p:spTgt spid="195"/>
                                        </p:tgtEl>
                                        <p:attrNameLst>
                                          <p:attrName>fillcolor</p:attrName>
                                        </p:attrNameLst>
                                      </p:cBhvr>
                                      <p:to>
                                        <a:srgbClr val="808080"/>
                                      </p:to>
                                    </p:animClr>
                                    <p:set>
                                      <p:cBhvr>
                                        <p:cTn id="241" dur="2000" fill="hold"/>
                                        <p:tgtEl>
                                          <p:spTgt spid="195"/>
                                        </p:tgtEl>
                                        <p:attrNameLst>
                                          <p:attrName>fill.type</p:attrName>
                                        </p:attrNameLst>
                                      </p:cBhvr>
                                      <p:to>
                                        <p:strVal val="solid"/>
                                      </p:to>
                                    </p:set>
                                    <p:set>
                                      <p:cBhvr>
                                        <p:cTn id="242" dur="2000" fill="hold"/>
                                        <p:tgtEl>
                                          <p:spTgt spid="195"/>
                                        </p:tgtEl>
                                        <p:attrNameLst>
                                          <p:attrName>fill.on</p:attrName>
                                        </p:attrNameLst>
                                      </p:cBhvr>
                                      <p:to>
                                        <p:strVal val="true"/>
                                      </p:to>
                                    </p:set>
                                  </p:childTnLst>
                                </p:cTn>
                              </p:par>
                              <p:par>
                                <p:cTn id="243" presetID="1" presetClass="emph" presetSubtype="2" fill="hold" nodeType="withEffect">
                                  <p:stCondLst>
                                    <p:cond delay="0"/>
                                  </p:stCondLst>
                                  <p:childTnLst>
                                    <p:animClr clrSpc="rgb" dir="cw">
                                      <p:cBhvr>
                                        <p:cTn id="244" dur="2000" fill="hold"/>
                                        <p:tgtEl>
                                          <p:spTgt spid="194"/>
                                        </p:tgtEl>
                                        <p:attrNameLst>
                                          <p:attrName>fillcolor</p:attrName>
                                        </p:attrNameLst>
                                      </p:cBhvr>
                                      <p:to>
                                        <a:srgbClr val="808080"/>
                                      </p:to>
                                    </p:animClr>
                                    <p:set>
                                      <p:cBhvr>
                                        <p:cTn id="245" dur="2000" fill="hold"/>
                                        <p:tgtEl>
                                          <p:spTgt spid="194"/>
                                        </p:tgtEl>
                                        <p:attrNameLst>
                                          <p:attrName>fill.type</p:attrName>
                                        </p:attrNameLst>
                                      </p:cBhvr>
                                      <p:to>
                                        <p:strVal val="solid"/>
                                      </p:to>
                                    </p:set>
                                    <p:set>
                                      <p:cBhvr>
                                        <p:cTn id="246" dur="2000" fill="hold"/>
                                        <p:tgtEl>
                                          <p:spTgt spid="194"/>
                                        </p:tgtEl>
                                        <p:attrNameLst>
                                          <p:attrName>fill.on</p:attrName>
                                        </p:attrNameLst>
                                      </p:cBhvr>
                                      <p:to>
                                        <p:strVal val="true"/>
                                      </p:to>
                                    </p:set>
                                  </p:childTnLst>
                                </p:cTn>
                              </p:par>
                              <p:par>
                                <p:cTn id="247" presetID="1" presetClass="emph" presetSubtype="2" fill="hold" nodeType="withEffect">
                                  <p:stCondLst>
                                    <p:cond delay="0"/>
                                  </p:stCondLst>
                                  <p:childTnLst>
                                    <p:animClr clrSpc="rgb" dir="cw">
                                      <p:cBhvr>
                                        <p:cTn id="248" dur="2000" fill="hold"/>
                                        <p:tgtEl>
                                          <p:spTgt spid="192"/>
                                        </p:tgtEl>
                                        <p:attrNameLst>
                                          <p:attrName>fillcolor</p:attrName>
                                        </p:attrNameLst>
                                      </p:cBhvr>
                                      <p:to>
                                        <a:srgbClr val="808080"/>
                                      </p:to>
                                    </p:animClr>
                                    <p:set>
                                      <p:cBhvr>
                                        <p:cTn id="249" dur="2000" fill="hold"/>
                                        <p:tgtEl>
                                          <p:spTgt spid="192"/>
                                        </p:tgtEl>
                                        <p:attrNameLst>
                                          <p:attrName>fill.type</p:attrName>
                                        </p:attrNameLst>
                                      </p:cBhvr>
                                      <p:to>
                                        <p:strVal val="solid"/>
                                      </p:to>
                                    </p:set>
                                    <p:set>
                                      <p:cBhvr>
                                        <p:cTn id="250" dur="2000" fill="hold"/>
                                        <p:tgtEl>
                                          <p:spTgt spid="192"/>
                                        </p:tgtEl>
                                        <p:attrNameLst>
                                          <p:attrName>fill.on</p:attrName>
                                        </p:attrNameLst>
                                      </p:cBhvr>
                                      <p:to>
                                        <p:strVal val="true"/>
                                      </p:to>
                                    </p:set>
                                  </p:childTnLst>
                                </p:cTn>
                              </p:par>
                              <p:par>
                                <p:cTn id="251" presetID="1" presetClass="emph" presetSubtype="2" fill="hold" nodeType="withEffect">
                                  <p:stCondLst>
                                    <p:cond delay="0"/>
                                  </p:stCondLst>
                                  <p:childTnLst>
                                    <p:animClr clrSpc="rgb" dir="cw">
                                      <p:cBhvr>
                                        <p:cTn id="252" dur="2000" fill="hold"/>
                                        <p:tgtEl>
                                          <p:spTgt spid="193"/>
                                        </p:tgtEl>
                                        <p:attrNameLst>
                                          <p:attrName>fillcolor</p:attrName>
                                        </p:attrNameLst>
                                      </p:cBhvr>
                                      <p:to>
                                        <a:srgbClr val="808080"/>
                                      </p:to>
                                    </p:animClr>
                                    <p:set>
                                      <p:cBhvr>
                                        <p:cTn id="253" dur="2000" fill="hold"/>
                                        <p:tgtEl>
                                          <p:spTgt spid="193"/>
                                        </p:tgtEl>
                                        <p:attrNameLst>
                                          <p:attrName>fill.type</p:attrName>
                                        </p:attrNameLst>
                                      </p:cBhvr>
                                      <p:to>
                                        <p:strVal val="solid"/>
                                      </p:to>
                                    </p:set>
                                    <p:set>
                                      <p:cBhvr>
                                        <p:cTn id="254" dur="2000" fill="hold"/>
                                        <p:tgtEl>
                                          <p:spTgt spid="193"/>
                                        </p:tgtEl>
                                        <p:attrNameLst>
                                          <p:attrName>fill.on</p:attrName>
                                        </p:attrNameLst>
                                      </p:cBhvr>
                                      <p:to>
                                        <p:strVal val="true"/>
                                      </p:to>
                                    </p:set>
                                  </p:childTnLst>
                                </p:cTn>
                              </p:par>
                              <p:par>
                                <p:cTn id="255" presetID="1" presetClass="entr" presetSubtype="0" fill="hold" grpId="0" nodeType="withEffect">
                                  <p:stCondLst>
                                    <p:cond delay="0"/>
                                  </p:stCondLst>
                                  <p:childTnLst>
                                    <p:set>
                                      <p:cBhvr>
                                        <p:cTn id="256" dur="1" fill="hold">
                                          <p:stCondLst>
                                            <p:cond delay="0"/>
                                          </p:stCondLst>
                                        </p:cTn>
                                        <p:tgtEl>
                                          <p:spTgt spid="219"/>
                                        </p:tgtEl>
                                        <p:attrNameLst>
                                          <p:attrName>style.visibility</p:attrName>
                                        </p:attrNameLst>
                                      </p:cBhvr>
                                      <p:to>
                                        <p:strVal val="visible"/>
                                      </p:to>
                                    </p:set>
                                  </p:childTnLst>
                                </p:cTn>
                              </p:par>
                              <p:par>
                                <p:cTn id="257" presetID="1" presetClass="entr" presetSubtype="0" fill="hold" grpId="0" nodeType="withEffect">
                                  <p:stCondLst>
                                    <p:cond delay="0"/>
                                  </p:stCondLst>
                                  <p:childTnLst>
                                    <p:set>
                                      <p:cBhvr>
                                        <p:cTn id="258" dur="1" fill="hold">
                                          <p:stCondLst>
                                            <p:cond delay="0"/>
                                          </p:stCondLst>
                                        </p:cTn>
                                        <p:tgtEl>
                                          <p:spTgt spid="95"/>
                                        </p:tgtEl>
                                        <p:attrNameLst>
                                          <p:attrName>style.visibility</p:attrName>
                                        </p:attrNameLst>
                                      </p:cBhvr>
                                      <p:to>
                                        <p:strVal val="visible"/>
                                      </p:to>
                                    </p:set>
                                  </p:childTnLst>
                                </p:cTn>
                              </p:par>
                              <p:par>
                                <p:cTn id="259" presetID="3" presetClass="exit" presetSubtype="10" fill="hold" grpId="1" nodeType="withEffect">
                                  <p:stCondLst>
                                    <p:cond delay="0"/>
                                  </p:stCondLst>
                                  <p:childTnLst>
                                    <p:animEffect transition="out" filter="blinds(horizontal)">
                                      <p:cBhvr>
                                        <p:cTn id="260" dur="500"/>
                                        <p:tgtEl>
                                          <p:spTgt spid="4"/>
                                        </p:tgtEl>
                                      </p:cBhvr>
                                    </p:animEffect>
                                    <p:set>
                                      <p:cBhvr>
                                        <p:cTn id="261" dur="1" fill="hold">
                                          <p:stCondLst>
                                            <p:cond delay="499"/>
                                          </p:stCondLst>
                                        </p:cTn>
                                        <p:tgtEl>
                                          <p:spTgt spid="4"/>
                                        </p:tgtEl>
                                        <p:attrNameLst>
                                          <p:attrName>style.visibility</p:attrName>
                                        </p:attrNameLst>
                                      </p:cBhvr>
                                      <p:to>
                                        <p:strVal val="hidden"/>
                                      </p:to>
                                    </p:set>
                                  </p:childTnLst>
                                </p:cTn>
                              </p:par>
                            </p:childTnLst>
                          </p:cTn>
                        </p:par>
                      </p:childTnLst>
                    </p:cTn>
                  </p:par>
                  <p:par>
                    <p:cTn id="262" fill="hold">
                      <p:stCondLst>
                        <p:cond delay="indefinite"/>
                      </p:stCondLst>
                      <p:childTnLst>
                        <p:par>
                          <p:cTn id="263" fill="hold">
                            <p:stCondLst>
                              <p:cond delay="0"/>
                            </p:stCondLst>
                            <p:childTnLst>
                              <p:par>
                                <p:cTn id="264" presetID="2" presetClass="exit" presetSubtype="4" fill="hold" grpId="2" nodeType="clickEffect">
                                  <p:stCondLst>
                                    <p:cond delay="0"/>
                                  </p:stCondLst>
                                  <p:childTnLst>
                                    <p:anim calcmode="lin" valueType="num">
                                      <p:cBhvr additive="base">
                                        <p:cTn id="265" dur="500"/>
                                        <p:tgtEl>
                                          <p:spTgt spid="187"/>
                                        </p:tgtEl>
                                        <p:attrNameLst>
                                          <p:attrName>ppt_x</p:attrName>
                                        </p:attrNameLst>
                                      </p:cBhvr>
                                      <p:tavLst>
                                        <p:tav tm="0">
                                          <p:val>
                                            <p:strVal val="ppt_x"/>
                                          </p:val>
                                        </p:tav>
                                        <p:tav tm="100000">
                                          <p:val>
                                            <p:strVal val="ppt_x"/>
                                          </p:val>
                                        </p:tav>
                                      </p:tavLst>
                                    </p:anim>
                                    <p:anim calcmode="lin" valueType="num">
                                      <p:cBhvr additive="base">
                                        <p:cTn id="266" dur="500"/>
                                        <p:tgtEl>
                                          <p:spTgt spid="187"/>
                                        </p:tgtEl>
                                        <p:attrNameLst>
                                          <p:attrName>ppt_y</p:attrName>
                                        </p:attrNameLst>
                                      </p:cBhvr>
                                      <p:tavLst>
                                        <p:tav tm="0">
                                          <p:val>
                                            <p:strVal val="ppt_y"/>
                                          </p:val>
                                        </p:tav>
                                        <p:tav tm="100000">
                                          <p:val>
                                            <p:strVal val="1+ppt_h/2"/>
                                          </p:val>
                                        </p:tav>
                                      </p:tavLst>
                                    </p:anim>
                                    <p:set>
                                      <p:cBhvr>
                                        <p:cTn id="267" dur="1" fill="hold">
                                          <p:stCondLst>
                                            <p:cond delay="499"/>
                                          </p:stCondLst>
                                        </p:cTn>
                                        <p:tgtEl>
                                          <p:spTgt spid="187"/>
                                        </p:tgtEl>
                                        <p:attrNameLst>
                                          <p:attrName>style.visibility</p:attrName>
                                        </p:attrNameLst>
                                      </p:cBhvr>
                                      <p:to>
                                        <p:strVal val="hidden"/>
                                      </p:to>
                                    </p:set>
                                  </p:childTnLst>
                                </p:cTn>
                              </p:par>
                            </p:childTnLst>
                          </p:cTn>
                        </p:par>
                        <p:par>
                          <p:cTn id="268" fill="hold">
                            <p:stCondLst>
                              <p:cond delay="500"/>
                            </p:stCondLst>
                            <p:childTnLst>
                              <p:par>
                                <p:cTn id="269" presetID="1" presetClass="entr" presetSubtype="0" fill="hold" grpId="0" nodeType="afterEffect">
                                  <p:stCondLst>
                                    <p:cond delay="0"/>
                                  </p:stCondLst>
                                  <p:childTnLst>
                                    <p:set>
                                      <p:cBhvr>
                                        <p:cTn id="270" dur="1" fill="hold">
                                          <p:stCondLst>
                                            <p:cond delay="0"/>
                                          </p:stCondLst>
                                        </p:cTn>
                                        <p:tgtEl>
                                          <p:spTgt spid="220"/>
                                        </p:tgtEl>
                                        <p:attrNameLst>
                                          <p:attrName>style.visibility</p:attrName>
                                        </p:attrNameLst>
                                      </p:cBhvr>
                                      <p:to>
                                        <p:strVal val="visible"/>
                                      </p:to>
                                    </p:set>
                                  </p:childTnLst>
                                </p:cTn>
                              </p:par>
                            </p:childTnLst>
                          </p:cTn>
                        </p:par>
                      </p:childTnLst>
                    </p:cTn>
                  </p:par>
                  <p:par>
                    <p:cTn id="271" fill="hold">
                      <p:stCondLst>
                        <p:cond delay="indefinite"/>
                      </p:stCondLst>
                      <p:childTnLst>
                        <p:par>
                          <p:cTn id="272" fill="hold">
                            <p:stCondLst>
                              <p:cond delay="0"/>
                            </p:stCondLst>
                            <p:childTnLst>
                              <p:par>
                                <p:cTn id="273" presetID="2" presetClass="exit" presetSubtype="4" fill="hold" grpId="2" nodeType="clickEffect">
                                  <p:stCondLst>
                                    <p:cond delay="0"/>
                                  </p:stCondLst>
                                  <p:childTnLst>
                                    <p:anim calcmode="lin" valueType="num">
                                      <p:cBhvr additive="base">
                                        <p:cTn id="274" dur="500"/>
                                        <p:tgtEl>
                                          <p:spTgt spid="177"/>
                                        </p:tgtEl>
                                        <p:attrNameLst>
                                          <p:attrName>ppt_x</p:attrName>
                                        </p:attrNameLst>
                                      </p:cBhvr>
                                      <p:tavLst>
                                        <p:tav tm="0">
                                          <p:val>
                                            <p:strVal val="ppt_x"/>
                                          </p:val>
                                        </p:tav>
                                        <p:tav tm="100000">
                                          <p:val>
                                            <p:strVal val="ppt_x"/>
                                          </p:val>
                                        </p:tav>
                                      </p:tavLst>
                                    </p:anim>
                                    <p:anim calcmode="lin" valueType="num">
                                      <p:cBhvr additive="base">
                                        <p:cTn id="275" dur="500"/>
                                        <p:tgtEl>
                                          <p:spTgt spid="177"/>
                                        </p:tgtEl>
                                        <p:attrNameLst>
                                          <p:attrName>ppt_y</p:attrName>
                                        </p:attrNameLst>
                                      </p:cBhvr>
                                      <p:tavLst>
                                        <p:tav tm="0">
                                          <p:val>
                                            <p:strVal val="ppt_y"/>
                                          </p:val>
                                        </p:tav>
                                        <p:tav tm="100000">
                                          <p:val>
                                            <p:strVal val="1+ppt_h/2"/>
                                          </p:val>
                                        </p:tav>
                                      </p:tavLst>
                                    </p:anim>
                                    <p:set>
                                      <p:cBhvr>
                                        <p:cTn id="276" dur="1" fill="hold">
                                          <p:stCondLst>
                                            <p:cond delay="499"/>
                                          </p:stCondLst>
                                        </p:cTn>
                                        <p:tgtEl>
                                          <p:spTgt spid="177"/>
                                        </p:tgtEl>
                                        <p:attrNameLst>
                                          <p:attrName>style.visibility</p:attrName>
                                        </p:attrNameLst>
                                      </p:cBhvr>
                                      <p:to>
                                        <p:strVal val="hidden"/>
                                      </p:to>
                                    </p:set>
                                  </p:childTnLst>
                                </p:cTn>
                              </p:par>
                            </p:childTnLst>
                          </p:cTn>
                        </p:par>
                        <p:par>
                          <p:cTn id="277" fill="hold">
                            <p:stCondLst>
                              <p:cond delay="500"/>
                            </p:stCondLst>
                            <p:childTnLst>
                              <p:par>
                                <p:cTn id="278" presetID="1" presetClass="entr" presetSubtype="0" fill="hold" grpId="0" nodeType="afterEffect">
                                  <p:stCondLst>
                                    <p:cond delay="0"/>
                                  </p:stCondLst>
                                  <p:childTnLst>
                                    <p:set>
                                      <p:cBhvr>
                                        <p:cTn id="279" dur="1" fill="hold">
                                          <p:stCondLst>
                                            <p:cond delay="0"/>
                                          </p:stCondLst>
                                        </p:cTn>
                                        <p:tgtEl>
                                          <p:spTgt spid="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 grpId="0" animBg="1"/>
      <p:bldP spid="173" grpId="1" animBg="1"/>
      <p:bldP spid="174" grpId="0" animBg="1"/>
      <p:bldP spid="174" grpId="1" animBg="1"/>
      <p:bldP spid="175" grpId="0" animBg="1"/>
      <p:bldP spid="175" grpId="1" animBg="1"/>
      <p:bldP spid="176" grpId="0" animBg="1"/>
      <p:bldP spid="176" grpId="1" animBg="1"/>
      <p:bldP spid="177" grpId="0" animBg="1"/>
      <p:bldP spid="177" grpId="1" animBg="1"/>
      <p:bldP spid="177" grpId="2" animBg="1"/>
      <p:bldP spid="178" grpId="0" animBg="1"/>
      <p:bldP spid="178" grpId="1" animBg="1"/>
      <p:bldP spid="179" grpId="0" animBg="1"/>
      <p:bldP spid="179" grpId="1" animBg="1"/>
      <p:bldP spid="180" grpId="0" animBg="1"/>
      <p:bldP spid="180" grpId="1" animBg="1"/>
      <p:bldP spid="181" grpId="0" animBg="1"/>
      <p:bldP spid="181" grpId="1" animBg="1"/>
      <p:bldP spid="182" grpId="0" animBg="1"/>
      <p:bldP spid="182" grpId="1" animBg="1"/>
      <p:bldP spid="183" grpId="0" animBg="1"/>
      <p:bldP spid="183" grpId="1" animBg="1"/>
      <p:bldP spid="184" grpId="0" animBg="1"/>
      <p:bldP spid="184" grpId="1" animBg="1"/>
      <p:bldP spid="185" grpId="0" animBg="1"/>
      <p:bldP spid="185" grpId="1" animBg="1"/>
      <p:bldP spid="186" grpId="0" animBg="1"/>
      <p:bldP spid="186" grpId="1" animBg="1"/>
      <p:bldP spid="187" grpId="0" animBg="1"/>
      <p:bldP spid="187" grpId="1" animBg="1"/>
      <p:bldP spid="187" grpId="2" animBg="1"/>
      <p:bldP spid="164" grpId="0" animBg="1"/>
      <p:bldP spid="164" grpId="1" animBg="1"/>
      <p:bldP spid="165" grpId="0" animBg="1"/>
      <p:bldP spid="165" grpId="1" animBg="1"/>
      <p:bldP spid="166" grpId="0" animBg="1"/>
      <p:bldP spid="166" grpId="1" animBg="1"/>
      <p:bldP spid="167" grpId="0" animBg="1"/>
      <p:bldP spid="167" grpId="1" animBg="1"/>
      <p:bldP spid="168" grpId="0" animBg="1"/>
      <p:bldP spid="168" grpId="1" animBg="1"/>
      <p:bldP spid="169" grpId="0" animBg="1"/>
      <p:bldP spid="169" grpId="1" animBg="1"/>
      <p:bldP spid="170" grpId="0" animBg="1"/>
      <p:bldP spid="170" grpId="1" animBg="1"/>
      <p:bldP spid="171" grpId="0" animBg="1"/>
      <p:bldP spid="171" grpId="1" animBg="1"/>
      <p:bldP spid="172" grpId="0" animBg="1"/>
      <p:bldP spid="172" grpId="1" animBg="1"/>
      <p:bldP spid="188" grpId="0" animBg="1"/>
      <p:bldP spid="188" grpId="1" animBg="1"/>
      <p:bldP spid="189" grpId="0" animBg="1"/>
      <p:bldP spid="189" grpId="1" animBg="1"/>
      <p:bldP spid="190" grpId="0" animBg="1"/>
      <p:bldP spid="190" grpId="1" animBg="1"/>
      <p:bldP spid="191" grpId="0" animBg="1"/>
      <p:bldP spid="191" grpId="1" animBg="1"/>
      <p:bldP spid="192" grpId="0" animBg="1"/>
      <p:bldP spid="192" grpId="1" animBg="1"/>
      <p:bldP spid="193" grpId="0" animBg="1"/>
      <p:bldP spid="193" grpId="1" animBg="1"/>
      <p:bldP spid="194" grpId="0" animBg="1"/>
      <p:bldP spid="194" grpId="1" animBg="1"/>
      <p:bldP spid="195" grpId="0" animBg="1"/>
      <p:bldP spid="195" grpId="1" animBg="1"/>
      <p:bldP spid="219" grpId="0" animBg="1"/>
      <p:bldP spid="220" grpId="0" animBg="1"/>
      <p:bldP spid="74" grpId="0"/>
      <p:bldP spid="75" grpId="0"/>
      <p:bldP spid="4" grpId="0" animBg="1"/>
      <p:bldP spid="4" grpId="1" animBg="1"/>
      <p:bldP spid="78" grpId="0" animBg="1"/>
      <p:bldP spid="9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6450"/>
            <a:ext cx="8229600" cy="1143000"/>
          </a:xfrm>
        </p:spPr>
        <p:txBody>
          <a:bodyPr/>
          <a:lstStyle/>
          <a:p>
            <a:r>
              <a:rPr lang="en-US" dirty="0">
                <a:solidFill>
                  <a:srgbClr val="000000"/>
                </a:solidFill>
              </a:rPr>
              <a:t>Predicting </a:t>
            </a:r>
            <a:r>
              <a:rPr lang="en-US" dirty="0" smtClean="0">
                <a:solidFill>
                  <a:srgbClr val="000000"/>
                </a:solidFill>
              </a:rPr>
              <a:t>Partition </a:t>
            </a:r>
            <a:r>
              <a:rPr lang="en-US" dirty="0">
                <a:solidFill>
                  <a:srgbClr val="000000"/>
                </a:solidFill>
              </a:rPr>
              <a:t>S</a:t>
            </a:r>
            <a:r>
              <a:rPr lang="en-US" dirty="0" smtClean="0">
                <a:solidFill>
                  <a:srgbClr val="000000"/>
                </a:solidFill>
              </a:rPr>
              <a:t>ize</a:t>
            </a:r>
            <a:endParaRPr lang="en-US" dirty="0">
              <a:solidFill>
                <a:srgbClr val="000000"/>
              </a:solidFill>
            </a:endParaRPr>
          </a:p>
        </p:txBody>
      </p:sp>
      <p:sp>
        <p:nvSpPr>
          <p:cNvPr id="3" name="Content Placeholder 2"/>
          <p:cNvSpPr>
            <a:spLocks noGrp="1"/>
          </p:cNvSpPr>
          <p:nvPr>
            <p:ph idx="1"/>
          </p:nvPr>
        </p:nvSpPr>
        <p:spPr>
          <a:xfrm>
            <a:off x="0" y="831448"/>
            <a:ext cx="9144000" cy="2895205"/>
          </a:xfrm>
        </p:spPr>
        <p:txBody>
          <a:bodyPr>
            <a:normAutofit fontScale="92500"/>
          </a:bodyPr>
          <a:lstStyle/>
          <a:p>
            <a:r>
              <a:rPr lang="en-US" dirty="0" smtClean="0"/>
              <a:t>Predicts </a:t>
            </a:r>
            <a:r>
              <a:rPr lang="en-US" dirty="0"/>
              <a:t>partition size using sampled shadow </a:t>
            </a:r>
            <a:r>
              <a:rPr lang="en-US" dirty="0" smtClean="0"/>
              <a:t>tags</a:t>
            </a:r>
          </a:p>
          <a:p>
            <a:pPr lvl="1"/>
            <a:r>
              <a:rPr lang="en-US" dirty="0" smtClean="0"/>
              <a:t>Based on utility-based partitioning </a:t>
            </a:r>
            <a:r>
              <a:rPr lang="en-US" sz="2200" dirty="0" smtClean="0"/>
              <a:t>[</a:t>
            </a:r>
            <a:r>
              <a:rPr lang="en-US" sz="2200" dirty="0" err="1" smtClean="0"/>
              <a:t>Qureshi</a:t>
            </a:r>
            <a:r>
              <a:rPr lang="en-US" sz="2200" dirty="0" smtClean="0"/>
              <a:t> </a:t>
            </a:r>
            <a:r>
              <a:rPr lang="en-US" sz="2200" i="1" dirty="0"/>
              <a:t>et al. </a:t>
            </a:r>
            <a:r>
              <a:rPr lang="en-US" sz="2200" i="1" dirty="0" smtClean="0"/>
              <a:t>20</a:t>
            </a:r>
            <a:r>
              <a:rPr lang="en-US" sz="2200" dirty="0" smtClean="0"/>
              <a:t>06]</a:t>
            </a:r>
          </a:p>
          <a:p>
            <a:r>
              <a:rPr lang="en-US" dirty="0" smtClean="0"/>
              <a:t>Counts </a:t>
            </a:r>
            <a:r>
              <a:rPr lang="en-US" dirty="0"/>
              <a:t>the number of </a:t>
            </a:r>
            <a:r>
              <a:rPr lang="en-US" dirty="0" smtClean="0"/>
              <a:t>read hits </a:t>
            </a:r>
            <a:r>
              <a:rPr lang="en-US" dirty="0"/>
              <a:t>in clean and dirty </a:t>
            </a:r>
            <a:r>
              <a:rPr lang="en-US" dirty="0" smtClean="0"/>
              <a:t>lines</a:t>
            </a:r>
          </a:p>
          <a:p>
            <a:r>
              <a:rPr lang="en-US" dirty="0" smtClean="0"/>
              <a:t>Picks </a:t>
            </a:r>
            <a:r>
              <a:rPr lang="en-US" dirty="0"/>
              <a:t>the partition (x, associativity – x) that maximizes number of read </a:t>
            </a:r>
            <a:r>
              <a:rPr lang="en-US" dirty="0" smtClean="0"/>
              <a:t>hits</a:t>
            </a:r>
            <a:endParaRPr lang="en-US" dirty="0"/>
          </a:p>
        </p:txBody>
      </p:sp>
      <p:grpSp>
        <p:nvGrpSpPr>
          <p:cNvPr id="106" name="Group 105"/>
          <p:cNvGrpSpPr/>
          <p:nvPr/>
        </p:nvGrpSpPr>
        <p:grpSpPr>
          <a:xfrm>
            <a:off x="538202" y="4426298"/>
            <a:ext cx="3137947" cy="1284030"/>
            <a:chOff x="2297847" y="3198399"/>
            <a:chExt cx="4302208" cy="1983550"/>
          </a:xfrm>
        </p:grpSpPr>
        <p:sp>
          <p:nvSpPr>
            <p:cNvPr id="107" name="Rectangle 106"/>
            <p:cNvSpPr/>
            <p:nvPr/>
          </p:nvSpPr>
          <p:spPr>
            <a:xfrm>
              <a:off x="3910299" y="3201675"/>
              <a:ext cx="537970" cy="494224"/>
            </a:xfrm>
            <a:prstGeom prst="rect">
              <a:avLst/>
            </a:prstGeom>
            <a:solidFill>
              <a:schemeClr val="bg1">
                <a:lumMod val="50000"/>
              </a:schemeClr>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8" name="Rectangle 107"/>
            <p:cNvSpPr/>
            <p:nvPr/>
          </p:nvSpPr>
          <p:spPr>
            <a:xfrm>
              <a:off x="3910981" y="4687707"/>
              <a:ext cx="537970" cy="494224"/>
            </a:xfrm>
            <a:prstGeom prst="rect">
              <a:avLst/>
            </a:prstGeom>
            <a:solidFill>
              <a:srgbClr val="7F7F7F"/>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9" name="Rectangle 108"/>
            <p:cNvSpPr/>
            <p:nvPr/>
          </p:nvSpPr>
          <p:spPr>
            <a:xfrm>
              <a:off x="5523929" y="3200046"/>
              <a:ext cx="537970" cy="494224"/>
            </a:xfrm>
            <a:prstGeom prst="rect">
              <a:avLst/>
            </a:prstGeom>
            <a:solidFill>
              <a:schemeClr val="bg1">
                <a:lumMod val="50000"/>
              </a:schemeClr>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0" name="Rectangle 109"/>
            <p:cNvSpPr/>
            <p:nvPr/>
          </p:nvSpPr>
          <p:spPr>
            <a:xfrm>
              <a:off x="6061403" y="3200028"/>
              <a:ext cx="537970" cy="494224"/>
            </a:xfrm>
            <a:prstGeom prst="rect">
              <a:avLst/>
            </a:prstGeom>
            <a:solidFill>
              <a:schemeClr val="bg1">
                <a:lumMod val="50000"/>
              </a:schemeClr>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1" name="Rectangle 110"/>
            <p:cNvSpPr/>
            <p:nvPr/>
          </p:nvSpPr>
          <p:spPr>
            <a:xfrm>
              <a:off x="4987337" y="3200028"/>
              <a:ext cx="537970" cy="494224"/>
            </a:xfrm>
            <a:prstGeom prst="rect">
              <a:avLst/>
            </a:prstGeom>
            <a:solidFill>
              <a:schemeClr val="bg1">
                <a:lumMod val="50000"/>
              </a:schemeClr>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2" name="Rectangle 111"/>
            <p:cNvSpPr/>
            <p:nvPr/>
          </p:nvSpPr>
          <p:spPr>
            <a:xfrm>
              <a:off x="4448951" y="3198399"/>
              <a:ext cx="537970" cy="494224"/>
            </a:xfrm>
            <a:prstGeom prst="rect">
              <a:avLst/>
            </a:prstGeom>
            <a:solidFill>
              <a:schemeClr val="bg1">
                <a:lumMod val="50000"/>
              </a:schemeClr>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3" name="Rectangle 112"/>
            <p:cNvSpPr/>
            <p:nvPr/>
          </p:nvSpPr>
          <p:spPr>
            <a:xfrm>
              <a:off x="5524611" y="3697639"/>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4" name="Rectangle 113"/>
            <p:cNvSpPr/>
            <p:nvPr/>
          </p:nvSpPr>
          <p:spPr>
            <a:xfrm>
              <a:off x="6062085" y="3697621"/>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5" name="Rectangle 114"/>
            <p:cNvSpPr/>
            <p:nvPr/>
          </p:nvSpPr>
          <p:spPr>
            <a:xfrm>
              <a:off x="4988019" y="3697621"/>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6" name="Rectangle 115"/>
            <p:cNvSpPr/>
            <p:nvPr/>
          </p:nvSpPr>
          <p:spPr>
            <a:xfrm>
              <a:off x="3372825" y="3201693"/>
              <a:ext cx="537970" cy="494224"/>
            </a:xfrm>
            <a:prstGeom prst="rect">
              <a:avLst/>
            </a:prstGeom>
            <a:solidFill>
              <a:schemeClr val="bg1">
                <a:lumMod val="50000"/>
              </a:schemeClr>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p>
          </p:txBody>
        </p:sp>
        <p:sp>
          <p:nvSpPr>
            <p:cNvPr id="117" name="Rectangle 116"/>
            <p:cNvSpPr/>
            <p:nvPr/>
          </p:nvSpPr>
          <p:spPr>
            <a:xfrm>
              <a:off x="2836233" y="3201675"/>
              <a:ext cx="537970" cy="494224"/>
            </a:xfrm>
            <a:prstGeom prst="rect">
              <a:avLst/>
            </a:prstGeom>
            <a:solidFill>
              <a:schemeClr val="bg1">
                <a:lumMod val="50000"/>
              </a:schemeClr>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p>
          </p:txBody>
        </p:sp>
        <p:sp>
          <p:nvSpPr>
            <p:cNvPr id="118" name="Rectangle 117"/>
            <p:cNvSpPr/>
            <p:nvPr/>
          </p:nvSpPr>
          <p:spPr>
            <a:xfrm>
              <a:off x="2297847" y="3200046"/>
              <a:ext cx="537970" cy="494224"/>
            </a:xfrm>
            <a:prstGeom prst="rect">
              <a:avLst/>
            </a:prstGeom>
            <a:solidFill>
              <a:schemeClr val="bg1">
                <a:lumMod val="50000"/>
              </a:schemeClr>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9" name="Rectangle 118"/>
            <p:cNvSpPr/>
            <p:nvPr/>
          </p:nvSpPr>
          <p:spPr>
            <a:xfrm>
              <a:off x="3373507" y="3699286"/>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0" name="Rectangle 119"/>
            <p:cNvSpPr/>
            <p:nvPr/>
          </p:nvSpPr>
          <p:spPr>
            <a:xfrm>
              <a:off x="3910981" y="3699268"/>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1" name="Rectangle 120"/>
            <p:cNvSpPr/>
            <p:nvPr/>
          </p:nvSpPr>
          <p:spPr>
            <a:xfrm>
              <a:off x="2836915" y="3699268"/>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2" name="Rectangle 121"/>
            <p:cNvSpPr/>
            <p:nvPr/>
          </p:nvSpPr>
          <p:spPr>
            <a:xfrm>
              <a:off x="2298529" y="3697639"/>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3" name="Rectangle 122"/>
            <p:cNvSpPr/>
            <p:nvPr/>
          </p:nvSpPr>
          <p:spPr>
            <a:xfrm>
              <a:off x="3373507" y="4193505"/>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4" name="Rectangle 123"/>
            <p:cNvSpPr/>
            <p:nvPr/>
          </p:nvSpPr>
          <p:spPr>
            <a:xfrm>
              <a:off x="3910981" y="4193487"/>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5" name="Rectangle 124"/>
            <p:cNvSpPr/>
            <p:nvPr/>
          </p:nvSpPr>
          <p:spPr>
            <a:xfrm>
              <a:off x="2836915" y="4193487"/>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6" name="Rectangle 125"/>
            <p:cNvSpPr/>
            <p:nvPr/>
          </p:nvSpPr>
          <p:spPr>
            <a:xfrm>
              <a:off x="2298529" y="4191858"/>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7" name="Rectangle 126"/>
            <p:cNvSpPr/>
            <p:nvPr/>
          </p:nvSpPr>
          <p:spPr>
            <a:xfrm>
              <a:off x="3373507" y="4687725"/>
              <a:ext cx="537970" cy="494224"/>
            </a:xfrm>
            <a:prstGeom prst="rect">
              <a:avLst/>
            </a:prstGeom>
            <a:solidFill>
              <a:srgbClr val="7F7F7F"/>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8" name="Rectangle 127"/>
            <p:cNvSpPr/>
            <p:nvPr/>
          </p:nvSpPr>
          <p:spPr>
            <a:xfrm>
              <a:off x="2836915" y="4687707"/>
              <a:ext cx="537970" cy="494224"/>
            </a:xfrm>
            <a:prstGeom prst="rect">
              <a:avLst/>
            </a:prstGeom>
            <a:solidFill>
              <a:srgbClr val="7F7F7F"/>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9" name="Rectangle 128"/>
            <p:cNvSpPr/>
            <p:nvPr/>
          </p:nvSpPr>
          <p:spPr>
            <a:xfrm>
              <a:off x="2298529" y="4686078"/>
              <a:ext cx="537970" cy="494224"/>
            </a:xfrm>
            <a:prstGeom prst="rect">
              <a:avLst/>
            </a:prstGeom>
            <a:solidFill>
              <a:srgbClr val="7F7F7F"/>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0" name="Rectangle 129"/>
            <p:cNvSpPr/>
            <p:nvPr/>
          </p:nvSpPr>
          <p:spPr>
            <a:xfrm>
              <a:off x="4449633" y="3695992"/>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1" name="Rectangle 130"/>
            <p:cNvSpPr/>
            <p:nvPr/>
          </p:nvSpPr>
          <p:spPr>
            <a:xfrm>
              <a:off x="5524611" y="4191858"/>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2" name="Rectangle 131"/>
            <p:cNvSpPr/>
            <p:nvPr/>
          </p:nvSpPr>
          <p:spPr>
            <a:xfrm>
              <a:off x="6062085" y="4191840"/>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3" name="Rectangle 132"/>
            <p:cNvSpPr/>
            <p:nvPr/>
          </p:nvSpPr>
          <p:spPr>
            <a:xfrm>
              <a:off x="4988019" y="4191840"/>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4" name="Rectangle 133"/>
            <p:cNvSpPr/>
            <p:nvPr/>
          </p:nvSpPr>
          <p:spPr>
            <a:xfrm>
              <a:off x="4449633" y="4190211"/>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5" name="Rectangle 134"/>
            <p:cNvSpPr/>
            <p:nvPr/>
          </p:nvSpPr>
          <p:spPr>
            <a:xfrm>
              <a:off x="5524611" y="4686078"/>
              <a:ext cx="537970" cy="494224"/>
            </a:xfrm>
            <a:prstGeom prst="rect">
              <a:avLst/>
            </a:prstGeom>
            <a:solidFill>
              <a:srgbClr val="7F7F7F"/>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6" name="Rectangle 135"/>
            <p:cNvSpPr/>
            <p:nvPr/>
          </p:nvSpPr>
          <p:spPr>
            <a:xfrm>
              <a:off x="6062085" y="4686060"/>
              <a:ext cx="537970" cy="494224"/>
            </a:xfrm>
            <a:prstGeom prst="rect">
              <a:avLst/>
            </a:prstGeom>
            <a:solidFill>
              <a:srgbClr val="7F7F7F"/>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7" name="Rectangle 136"/>
            <p:cNvSpPr/>
            <p:nvPr/>
          </p:nvSpPr>
          <p:spPr>
            <a:xfrm>
              <a:off x="4988019" y="4686060"/>
              <a:ext cx="537970" cy="494224"/>
            </a:xfrm>
            <a:prstGeom prst="rect">
              <a:avLst/>
            </a:prstGeom>
            <a:solidFill>
              <a:srgbClr val="7F7F7F"/>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8" name="Rectangle 137"/>
            <p:cNvSpPr/>
            <p:nvPr/>
          </p:nvSpPr>
          <p:spPr>
            <a:xfrm>
              <a:off x="4449633" y="4684431"/>
              <a:ext cx="537970" cy="494224"/>
            </a:xfrm>
            <a:prstGeom prst="rect">
              <a:avLst/>
            </a:prstGeom>
            <a:solidFill>
              <a:srgbClr val="7F7F7F"/>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4" name="Group 3"/>
          <p:cNvGrpSpPr/>
          <p:nvPr/>
        </p:nvGrpSpPr>
        <p:grpSpPr>
          <a:xfrm>
            <a:off x="544562" y="4432667"/>
            <a:ext cx="3137947" cy="1284030"/>
            <a:chOff x="2297847" y="3198399"/>
            <a:chExt cx="4302208" cy="1983550"/>
          </a:xfrm>
        </p:grpSpPr>
        <p:sp>
          <p:nvSpPr>
            <p:cNvPr id="5" name="Rectangle 4"/>
            <p:cNvSpPr/>
            <p:nvPr/>
          </p:nvSpPr>
          <p:spPr>
            <a:xfrm>
              <a:off x="3910299" y="3201675"/>
              <a:ext cx="537970" cy="494224"/>
            </a:xfrm>
            <a:prstGeom prst="rect">
              <a:avLst/>
            </a:prstGeom>
            <a:solidFill>
              <a:srgbClr val="00000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a:t>
              </a:r>
              <a:endParaRPr lang="en-US" dirty="0"/>
            </a:p>
          </p:txBody>
        </p:sp>
        <p:sp>
          <p:nvSpPr>
            <p:cNvPr id="6" name="Rectangle 5"/>
            <p:cNvSpPr/>
            <p:nvPr/>
          </p:nvSpPr>
          <p:spPr>
            <a:xfrm>
              <a:off x="3910981" y="4687707"/>
              <a:ext cx="537970" cy="494224"/>
            </a:xfrm>
            <a:prstGeom prst="rect">
              <a:avLst/>
            </a:prstGeom>
            <a:solidFill>
              <a:srgbClr val="00000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E</a:t>
              </a:r>
              <a:endParaRPr lang="en-US" dirty="0"/>
            </a:p>
          </p:txBody>
        </p:sp>
        <p:sp>
          <p:nvSpPr>
            <p:cNvPr id="7" name="Rectangle 6"/>
            <p:cNvSpPr/>
            <p:nvPr/>
          </p:nvSpPr>
          <p:spPr>
            <a:xfrm>
              <a:off x="5523929" y="3200046"/>
              <a:ext cx="537970" cy="494224"/>
            </a:xfrm>
            <a:prstGeom prst="rect">
              <a:avLst/>
            </a:prstGeom>
            <a:solidFill>
              <a:srgbClr val="00000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D</a:t>
              </a:r>
              <a:endParaRPr lang="en-US" dirty="0"/>
            </a:p>
          </p:txBody>
        </p:sp>
        <p:sp>
          <p:nvSpPr>
            <p:cNvPr id="8" name="Rectangle 7"/>
            <p:cNvSpPr/>
            <p:nvPr/>
          </p:nvSpPr>
          <p:spPr>
            <a:xfrm>
              <a:off x="6061403" y="3200028"/>
              <a:ext cx="537970" cy="494224"/>
            </a:xfrm>
            <a:prstGeom prst="rect">
              <a:avLst/>
            </a:prstGeom>
            <a:solidFill>
              <a:srgbClr val="00000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p:cNvSpPr/>
            <p:nvPr/>
          </p:nvSpPr>
          <p:spPr>
            <a:xfrm>
              <a:off x="4987337" y="3200028"/>
              <a:ext cx="537970" cy="494224"/>
            </a:xfrm>
            <a:prstGeom prst="rect">
              <a:avLst/>
            </a:prstGeom>
            <a:solidFill>
              <a:srgbClr val="00000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E</a:t>
              </a:r>
              <a:endParaRPr lang="en-US" dirty="0"/>
            </a:p>
          </p:txBody>
        </p:sp>
        <p:sp>
          <p:nvSpPr>
            <p:cNvPr id="10" name="Rectangle 9"/>
            <p:cNvSpPr/>
            <p:nvPr/>
          </p:nvSpPr>
          <p:spPr>
            <a:xfrm>
              <a:off x="4448951" y="3198399"/>
              <a:ext cx="537970" cy="494224"/>
            </a:xfrm>
            <a:prstGeom prst="rect">
              <a:avLst/>
            </a:prstGeom>
            <a:solidFill>
              <a:srgbClr val="00000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L</a:t>
              </a:r>
              <a:endParaRPr lang="en-US" dirty="0"/>
            </a:p>
          </p:txBody>
        </p:sp>
        <p:sp>
          <p:nvSpPr>
            <p:cNvPr id="11" name="Rectangle 10"/>
            <p:cNvSpPr/>
            <p:nvPr/>
          </p:nvSpPr>
          <p:spPr>
            <a:xfrm>
              <a:off x="5524611" y="3697639"/>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6062085" y="3697621"/>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Rectangle 12"/>
            <p:cNvSpPr/>
            <p:nvPr/>
          </p:nvSpPr>
          <p:spPr>
            <a:xfrm>
              <a:off x="4988019" y="3697621"/>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3372825" y="3201693"/>
              <a:ext cx="537970" cy="494224"/>
            </a:xfrm>
            <a:prstGeom prst="rect">
              <a:avLst/>
            </a:prstGeom>
            <a:solidFill>
              <a:srgbClr val="00000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t>M</a:t>
              </a:r>
              <a:endParaRPr lang="en-US" sz="2000" dirty="0"/>
            </a:p>
          </p:txBody>
        </p:sp>
        <p:sp>
          <p:nvSpPr>
            <p:cNvPr id="15" name="Rectangle 14"/>
            <p:cNvSpPr/>
            <p:nvPr/>
          </p:nvSpPr>
          <p:spPr>
            <a:xfrm>
              <a:off x="2836233" y="3201675"/>
              <a:ext cx="537970" cy="494224"/>
            </a:xfrm>
            <a:prstGeom prst="rect">
              <a:avLst/>
            </a:prstGeom>
            <a:solidFill>
              <a:srgbClr val="00000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t>A</a:t>
              </a:r>
              <a:endParaRPr lang="en-US" sz="2000" dirty="0"/>
            </a:p>
          </p:txBody>
        </p:sp>
        <p:sp>
          <p:nvSpPr>
            <p:cNvPr id="16" name="Rectangle 15"/>
            <p:cNvSpPr/>
            <p:nvPr/>
          </p:nvSpPr>
          <p:spPr>
            <a:xfrm>
              <a:off x="2297847" y="3200046"/>
              <a:ext cx="537970" cy="494224"/>
            </a:xfrm>
            <a:prstGeom prst="rect">
              <a:avLst/>
            </a:prstGeom>
            <a:solidFill>
              <a:schemeClr val="tx1"/>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a:t>
              </a:r>
              <a:endParaRPr lang="en-US" dirty="0"/>
            </a:p>
          </p:txBody>
        </p:sp>
        <p:sp>
          <p:nvSpPr>
            <p:cNvPr id="17" name="Rectangle 16"/>
            <p:cNvSpPr/>
            <p:nvPr/>
          </p:nvSpPr>
          <p:spPr>
            <a:xfrm>
              <a:off x="3373507" y="3699286"/>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3910981" y="3699268"/>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2836915" y="3699268"/>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2298529" y="3697639"/>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3373507" y="4193505"/>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3910981" y="4193487"/>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2836915" y="4193487"/>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2298529" y="4191858"/>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3373507" y="4687725"/>
              <a:ext cx="537970" cy="494224"/>
            </a:xfrm>
            <a:prstGeom prst="rect">
              <a:avLst/>
            </a:prstGeom>
            <a:solidFill>
              <a:srgbClr val="00000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a:t>
              </a:r>
              <a:endParaRPr lang="en-US" dirty="0"/>
            </a:p>
          </p:txBody>
        </p:sp>
        <p:sp>
          <p:nvSpPr>
            <p:cNvPr id="26" name="Rectangle 25"/>
            <p:cNvSpPr/>
            <p:nvPr/>
          </p:nvSpPr>
          <p:spPr>
            <a:xfrm>
              <a:off x="2836915" y="4687707"/>
              <a:ext cx="537970" cy="494224"/>
            </a:xfrm>
            <a:prstGeom prst="rect">
              <a:avLst/>
            </a:prstGeom>
            <a:solidFill>
              <a:srgbClr val="00000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2298529" y="4686078"/>
              <a:ext cx="537970" cy="494224"/>
            </a:xfrm>
            <a:prstGeom prst="rect">
              <a:avLst/>
            </a:prstGeom>
            <a:solidFill>
              <a:srgbClr val="00000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4449633" y="3695992"/>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ectangle 28"/>
            <p:cNvSpPr/>
            <p:nvPr/>
          </p:nvSpPr>
          <p:spPr>
            <a:xfrm>
              <a:off x="5524611" y="4191858"/>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ectangle 29"/>
            <p:cNvSpPr/>
            <p:nvPr/>
          </p:nvSpPr>
          <p:spPr>
            <a:xfrm>
              <a:off x="6062085" y="4191840"/>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p:cNvSpPr/>
            <p:nvPr/>
          </p:nvSpPr>
          <p:spPr>
            <a:xfrm>
              <a:off x="4988019" y="4191840"/>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ectangle 31"/>
            <p:cNvSpPr/>
            <p:nvPr/>
          </p:nvSpPr>
          <p:spPr>
            <a:xfrm>
              <a:off x="4449633" y="4190211"/>
              <a:ext cx="537970" cy="494224"/>
            </a:xfrm>
            <a:prstGeom prst="rect">
              <a:avLst/>
            </a:prstGeom>
            <a:solidFill>
              <a:srgbClr val="80808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5524611" y="4686078"/>
              <a:ext cx="537970" cy="494224"/>
            </a:xfrm>
            <a:prstGeom prst="rect">
              <a:avLst/>
            </a:prstGeom>
            <a:solidFill>
              <a:srgbClr val="00000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p:cNvSpPr/>
            <p:nvPr/>
          </p:nvSpPr>
          <p:spPr>
            <a:xfrm>
              <a:off x="6062085" y="4686060"/>
              <a:ext cx="537970" cy="494224"/>
            </a:xfrm>
            <a:prstGeom prst="rect">
              <a:avLst/>
            </a:prstGeom>
            <a:solidFill>
              <a:srgbClr val="00000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ectangle 34"/>
            <p:cNvSpPr/>
            <p:nvPr/>
          </p:nvSpPr>
          <p:spPr>
            <a:xfrm>
              <a:off x="4988019" y="4686060"/>
              <a:ext cx="537970" cy="494224"/>
            </a:xfrm>
            <a:prstGeom prst="rect">
              <a:avLst/>
            </a:prstGeom>
            <a:solidFill>
              <a:srgbClr val="00000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a:t>
              </a:r>
              <a:endParaRPr lang="en-US" dirty="0"/>
            </a:p>
          </p:txBody>
        </p:sp>
        <p:sp>
          <p:nvSpPr>
            <p:cNvPr id="36" name="Rectangle 35"/>
            <p:cNvSpPr/>
            <p:nvPr/>
          </p:nvSpPr>
          <p:spPr>
            <a:xfrm>
              <a:off x="4449633" y="4684431"/>
              <a:ext cx="537970" cy="494224"/>
            </a:xfrm>
            <a:prstGeom prst="rect">
              <a:avLst/>
            </a:prstGeom>
            <a:solidFill>
              <a:srgbClr val="000000"/>
            </a:solidFill>
            <a:ln w="571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a:t>
              </a:r>
              <a:endParaRPr lang="en-US" dirty="0"/>
            </a:p>
          </p:txBody>
        </p:sp>
      </p:grpSp>
      <p:grpSp>
        <p:nvGrpSpPr>
          <p:cNvPr id="249" name="Group 248"/>
          <p:cNvGrpSpPr/>
          <p:nvPr/>
        </p:nvGrpSpPr>
        <p:grpSpPr>
          <a:xfrm>
            <a:off x="3825289" y="3980654"/>
            <a:ext cx="2570600" cy="239329"/>
            <a:chOff x="3205055" y="4824127"/>
            <a:chExt cx="2570600" cy="239329"/>
          </a:xfrm>
        </p:grpSpPr>
        <p:grpSp>
          <p:nvGrpSpPr>
            <p:cNvPr id="243" name="Group 242"/>
            <p:cNvGrpSpPr/>
            <p:nvPr/>
          </p:nvGrpSpPr>
          <p:grpSpPr>
            <a:xfrm>
              <a:off x="4490355" y="4824127"/>
              <a:ext cx="1285300" cy="235074"/>
              <a:chOff x="4490355" y="4824127"/>
              <a:chExt cx="1285300" cy="235074"/>
            </a:xfrm>
          </p:grpSpPr>
          <p:sp>
            <p:nvSpPr>
              <p:cNvPr id="239" name="Round Diagonal Corner Rectangle 238"/>
              <p:cNvSpPr/>
              <p:nvPr/>
            </p:nvSpPr>
            <p:spPr>
              <a:xfrm>
                <a:off x="4490355" y="4828382"/>
                <a:ext cx="318580" cy="230819"/>
              </a:xfrm>
              <a:prstGeom prst="round2DiagRect">
                <a:avLst/>
              </a:prstGeom>
              <a:solidFill>
                <a:srgbClr val="800000"/>
              </a:solidFill>
              <a:ln w="285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T</a:t>
                </a:r>
              </a:p>
            </p:txBody>
          </p:sp>
          <p:sp>
            <p:nvSpPr>
              <p:cNvPr id="240" name="Round Diagonal Corner Rectangle 239"/>
              <p:cNvSpPr/>
              <p:nvPr/>
            </p:nvSpPr>
            <p:spPr>
              <a:xfrm>
                <a:off x="4816455" y="4828127"/>
                <a:ext cx="318580" cy="230819"/>
              </a:xfrm>
              <a:prstGeom prst="round2DiagRect">
                <a:avLst/>
              </a:prstGeom>
              <a:solidFill>
                <a:srgbClr val="800000"/>
              </a:solidFill>
              <a:ln w="285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E</a:t>
                </a:r>
              </a:p>
            </p:txBody>
          </p:sp>
          <p:sp>
            <p:nvSpPr>
              <p:cNvPr id="241" name="Round Diagonal Corner Rectangle 240"/>
              <p:cNvSpPr/>
              <p:nvPr/>
            </p:nvSpPr>
            <p:spPr>
              <a:xfrm>
                <a:off x="5138695" y="4826127"/>
                <a:ext cx="318580" cy="230819"/>
              </a:xfrm>
              <a:prstGeom prst="round2DiagRect">
                <a:avLst/>
              </a:prstGeom>
              <a:solidFill>
                <a:srgbClr val="800000"/>
              </a:solidFill>
              <a:ln w="285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R</a:t>
                </a:r>
              </a:p>
            </p:txBody>
          </p:sp>
          <p:sp>
            <p:nvSpPr>
              <p:cNvPr id="242" name="Round Diagonal Corner Rectangle 241"/>
              <p:cNvSpPr/>
              <p:nvPr/>
            </p:nvSpPr>
            <p:spPr>
              <a:xfrm>
                <a:off x="5457075" y="4824127"/>
                <a:ext cx="318580" cy="230819"/>
              </a:xfrm>
              <a:prstGeom prst="round2DiagRect">
                <a:avLst/>
              </a:prstGeom>
              <a:solidFill>
                <a:srgbClr val="800000"/>
              </a:solidFill>
              <a:ln w="285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S</a:t>
                </a:r>
              </a:p>
            </p:txBody>
          </p:sp>
        </p:grpSp>
        <p:grpSp>
          <p:nvGrpSpPr>
            <p:cNvPr id="244" name="Group 243"/>
            <p:cNvGrpSpPr/>
            <p:nvPr/>
          </p:nvGrpSpPr>
          <p:grpSpPr>
            <a:xfrm>
              <a:off x="3205055" y="4828382"/>
              <a:ext cx="1285300" cy="235074"/>
              <a:chOff x="4490355" y="4824127"/>
              <a:chExt cx="1285300" cy="235074"/>
            </a:xfrm>
          </p:grpSpPr>
          <p:sp>
            <p:nvSpPr>
              <p:cNvPr id="245" name="Round Diagonal Corner Rectangle 244"/>
              <p:cNvSpPr/>
              <p:nvPr/>
            </p:nvSpPr>
            <p:spPr>
              <a:xfrm>
                <a:off x="4490355" y="4828382"/>
                <a:ext cx="318580" cy="230819"/>
              </a:xfrm>
              <a:prstGeom prst="round2DiagRect">
                <a:avLst/>
              </a:prstGeom>
              <a:solidFill>
                <a:srgbClr val="800000"/>
              </a:solidFill>
              <a:ln w="285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C</a:t>
                </a:r>
                <a:endParaRPr lang="en-US" dirty="0"/>
              </a:p>
            </p:txBody>
          </p:sp>
          <p:sp>
            <p:nvSpPr>
              <p:cNvPr id="246" name="Round Diagonal Corner Rectangle 245"/>
              <p:cNvSpPr/>
              <p:nvPr/>
            </p:nvSpPr>
            <p:spPr>
              <a:xfrm>
                <a:off x="4816455" y="4828127"/>
                <a:ext cx="318580" cy="230819"/>
              </a:xfrm>
              <a:prstGeom prst="round2DiagRect">
                <a:avLst/>
              </a:prstGeom>
              <a:solidFill>
                <a:srgbClr val="800000"/>
              </a:solidFill>
              <a:ln w="285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O</a:t>
                </a:r>
              </a:p>
            </p:txBody>
          </p:sp>
          <p:sp>
            <p:nvSpPr>
              <p:cNvPr id="247" name="Round Diagonal Corner Rectangle 246"/>
              <p:cNvSpPr/>
              <p:nvPr/>
            </p:nvSpPr>
            <p:spPr>
              <a:xfrm>
                <a:off x="5138695" y="4826127"/>
                <a:ext cx="318580" cy="230819"/>
              </a:xfrm>
              <a:prstGeom prst="round2DiagRect">
                <a:avLst/>
              </a:prstGeom>
              <a:solidFill>
                <a:srgbClr val="800000"/>
              </a:solidFill>
              <a:ln w="285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U</a:t>
                </a:r>
              </a:p>
            </p:txBody>
          </p:sp>
          <p:sp>
            <p:nvSpPr>
              <p:cNvPr id="248" name="Round Diagonal Corner Rectangle 247"/>
              <p:cNvSpPr/>
              <p:nvPr/>
            </p:nvSpPr>
            <p:spPr>
              <a:xfrm>
                <a:off x="5457075" y="4824127"/>
                <a:ext cx="318580" cy="230819"/>
              </a:xfrm>
              <a:prstGeom prst="round2DiagRect">
                <a:avLst/>
              </a:prstGeom>
              <a:solidFill>
                <a:srgbClr val="800000"/>
              </a:solidFill>
              <a:ln w="285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N</a:t>
                </a:r>
              </a:p>
            </p:txBody>
          </p:sp>
        </p:grpSp>
      </p:grpSp>
      <p:grpSp>
        <p:nvGrpSpPr>
          <p:cNvPr id="250" name="Group 249"/>
          <p:cNvGrpSpPr/>
          <p:nvPr/>
        </p:nvGrpSpPr>
        <p:grpSpPr>
          <a:xfrm>
            <a:off x="6505304" y="3972144"/>
            <a:ext cx="2570600" cy="239329"/>
            <a:chOff x="3205055" y="4824127"/>
            <a:chExt cx="2570600" cy="239329"/>
          </a:xfrm>
          <a:solidFill>
            <a:schemeClr val="tx2"/>
          </a:solidFill>
        </p:grpSpPr>
        <p:grpSp>
          <p:nvGrpSpPr>
            <p:cNvPr id="251" name="Group 250"/>
            <p:cNvGrpSpPr/>
            <p:nvPr/>
          </p:nvGrpSpPr>
          <p:grpSpPr>
            <a:xfrm>
              <a:off x="4490355" y="4824127"/>
              <a:ext cx="1285300" cy="235074"/>
              <a:chOff x="4490355" y="4824127"/>
              <a:chExt cx="1285300" cy="235074"/>
            </a:xfrm>
            <a:grpFill/>
          </p:grpSpPr>
          <p:sp>
            <p:nvSpPr>
              <p:cNvPr id="257" name="Round Diagonal Corner Rectangle 256"/>
              <p:cNvSpPr/>
              <p:nvPr/>
            </p:nvSpPr>
            <p:spPr>
              <a:xfrm>
                <a:off x="4490355" y="4828382"/>
                <a:ext cx="318580" cy="230819"/>
              </a:xfrm>
              <a:prstGeom prst="round2DiagRect">
                <a:avLst/>
              </a:prstGeom>
              <a:grpFill/>
              <a:ln w="285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T</a:t>
                </a:r>
              </a:p>
            </p:txBody>
          </p:sp>
          <p:sp>
            <p:nvSpPr>
              <p:cNvPr id="258" name="Round Diagonal Corner Rectangle 257"/>
              <p:cNvSpPr/>
              <p:nvPr/>
            </p:nvSpPr>
            <p:spPr>
              <a:xfrm>
                <a:off x="4816455" y="4828127"/>
                <a:ext cx="318580" cy="230819"/>
              </a:xfrm>
              <a:prstGeom prst="round2DiagRect">
                <a:avLst/>
              </a:prstGeom>
              <a:grpFill/>
              <a:ln w="285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E</a:t>
                </a:r>
              </a:p>
            </p:txBody>
          </p:sp>
          <p:sp>
            <p:nvSpPr>
              <p:cNvPr id="259" name="Round Diagonal Corner Rectangle 258"/>
              <p:cNvSpPr/>
              <p:nvPr/>
            </p:nvSpPr>
            <p:spPr>
              <a:xfrm>
                <a:off x="5138695" y="4826127"/>
                <a:ext cx="318580" cy="230819"/>
              </a:xfrm>
              <a:prstGeom prst="round2DiagRect">
                <a:avLst/>
              </a:prstGeom>
              <a:grpFill/>
              <a:ln w="285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R</a:t>
                </a:r>
              </a:p>
            </p:txBody>
          </p:sp>
          <p:sp>
            <p:nvSpPr>
              <p:cNvPr id="260" name="Round Diagonal Corner Rectangle 259"/>
              <p:cNvSpPr/>
              <p:nvPr/>
            </p:nvSpPr>
            <p:spPr>
              <a:xfrm>
                <a:off x="5457075" y="4824127"/>
                <a:ext cx="318580" cy="230819"/>
              </a:xfrm>
              <a:prstGeom prst="round2DiagRect">
                <a:avLst/>
              </a:prstGeom>
              <a:grpFill/>
              <a:ln w="285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S</a:t>
                </a:r>
              </a:p>
            </p:txBody>
          </p:sp>
        </p:grpSp>
        <p:grpSp>
          <p:nvGrpSpPr>
            <p:cNvPr id="252" name="Group 251"/>
            <p:cNvGrpSpPr/>
            <p:nvPr/>
          </p:nvGrpSpPr>
          <p:grpSpPr>
            <a:xfrm>
              <a:off x="3205055" y="4828382"/>
              <a:ext cx="1285300" cy="235074"/>
              <a:chOff x="4490355" y="4824127"/>
              <a:chExt cx="1285300" cy="235074"/>
            </a:xfrm>
            <a:grpFill/>
          </p:grpSpPr>
          <p:sp>
            <p:nvSpPr>
              <p:cNvPr id="253" name="Round Diagonal Corner Rectangle 252"/>
              <p:cNvSpPr/>
              <p:nvPr/>
            </p:nvSpPr>
            <p:spPr>
              <a:xfrm>
                <a:off x="4490355" y="4828382"/>
                <a:ext cx="318580" cy="230819"/>
              </a:xfrm>
              <a:prstGeom prst="round2DiagRect">
                <a:avLst/>
              </a:prstGeom>
              <a:grpFill/>
              <a:ln w="285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C</a:t>
                </a:r>
                <a:endParaRPr lang="en-US" dirty="0"/>
              </a:p>
            </p:txBody>
          </p:sp>
          <p:sp>
            <p:nvSpPr>
              <p:cNvPr id="254" name="Round Diagonal Corner Rectangle 253"/>
              <p:cNvSpPr/>
              <p:nvPr/>
            </p:nvSpPr>
            <p:spPr>
              <a:xfrm>
                <a:off x="4816455" y="4828127"/>
                <a:ext cx="318580" cy="230819"/>
              </a:xfrm>
              <a:prstGeom prst="round2DiagRect">
                <a:avLst/>
              </a:prstGeom>
              <a:grpFill/>
              <a:ln w="285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O</a:t>
                </a:r>
              </a:p>
            </p:txBody>
          </p:sp>
          <p:sp>
            <p:nvSpPr>
              <p:cNvPr id="255" name="Round Diagonal Corner Rectangle 254"/>
              <p:cNvSpPr/>
              <p:nvPr/>
            </p:nvSpPr>
            <p:spPr>
              <a:xfrm>
                <a:off x="5138695" y="4826127"/>
                <a:ext cx="318580" cy="230819"/>
              </a:xfrm>
              <a:prstGeom prst="round2DiagRect">
                <a:avLst/>
              </a:prstGeom>
              <a:grpFill/>
              <a:ln w="285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U</a:t>
                </a:r>
              </a:p>
            </p:txBody>
          </p:sp>
          <p:sp>
            <p:nvSpPr>
              <p:cNvPr id="256" name="Round Diagonal Corner Rectangle 255"/>
              <p:cNvSpPr/>
              <p:nvPr/>
            </p:nvSpPr>
            <p:spPr>
              <a:xfrm>
                <a:off x="5457075" y="4824127"/>
                <a:ext cx="318580" cy="230819"/>
              </a:xfrm>
              <a:prstGeom prst="round2DiagRect">
                <a:avLst/>
              </a:prstGeom>
              <a:grpFill/>
              <a:ln w="285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N</a:t>
                </a:r>
              </a:p>
            </p:txBody>
          </p:sp>
        </p:grpSp>
      </p:grpSp>
      <p:grpSp>
        <p:nvGrpSpPr>
          <p:cNvPr id="224" name="Group 223"/>
          <p:cNvGrpSpPr/>
          <p:nvPr/>
        </p:nvGrpSpPr>
        <p:grpSpPr>
          <a:xfrm>
            <a:off x="3781497" y="4443898"/>
            <a:ext cx="5309943" cy="1214053"/>
            <a:chOff x="3781497" y="4443898"/>
            <a:chExt cx="5309943" cy="1214053"/>
          </a:xfrm>
        </p:grpSpPr>
        <p:grpSp>
          <p:nvGrpSpPr>
            <p:cNvPr id="156" name="Group 155"/>
            <p:cNvGrpSpPr/>
            <p:nvPr/>
          </p:nvGrpSpPr>
          <p:grpSpPr>
            <a:xfrm>
              <a:off x="3872907" y="4443898"/>
              <a:ext cx="2487863" cy="263412"/>
              <a:chOff x="4279271" y="4163933"/>
              <a:chExt cx="2223642" cy="205732"/>
            </a:xfrm>
          </p:grpSpPr>
          <p:sp>
            <p:nvSpPr>
              <p:cNvPr id="157" name="Rounded Rectangle 156"/>
              <p:cNvSpPr/>
              <p:nvPr/>
            </p:nvSpPr>
            <p:spPr>
              <a:xfrm>
                <a:off x="4279271" y="4163933"/>
                <a:ext cx="250635" cy="197780"/>
              </a:xfrm>
              <a:prstGeom prst="roundRect">
                <a:avLst/>
              </a:prstGeom>
              <a:solidFill>
                <a:srgbClr val="800000"/>
              </a:solidFill>
              <a:ln w="28575" cmpd="sng">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8" name="Rounded Rectangle 157"/>
              <p:cNvSpPr/>
              <p:nvPr/>
            </p:nvSpPr>
            <p:spPr>
              <a:xfrm>
                <a:off x="4561893" y="4165925"/>
                <a:ext cx="250635" cy="197780"/>
              </a:xfrm>
              <a:prstGeom prst="roundRect">
                <a:avLst/>
              </a:prstGeom>
              <a:solidFill>
                <a:srgbClr val="800000"/>
              </a:solidFill>
              <a:ln w="28575" cmpd="sng">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S</a:t>
                </a:r>
              </a:p>
            </p:txBody>
          </p:sp>
          <p:sp>
            <p:nvSpPr>
              <p:cNvPr id="159" name="Rounded Rectangle 158"/>
              <p:cNvSpPr/>
              <p:nvPr/>
            </p:nvSpPr>
            <p:spPr>
              <a:xfrm>
                <a:off x="4843147" y="4166913"/>
                <a:ext cx="250635" cy="197780"/>
              </a:xfrm>
              <a:prstGeom prst="roundRect">
                <a:avLst/>
              </a:prstGeom>
              <a:solidFill>
                <a:srgbClr val="800000"/>
              </a:solidFill>
              <a:ln w="28575" cmpd="sng">
                <a:solidFill>
                  <a:schemeClr val="bg1"/>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US" dirty="0" smtClean="0"/>
                  <a:t>H</a:t>
                </a:r>
                <a:endParaRPr lang="en-US" dirty="0"/>
              </a:p>
            </p:txBody>
          </p:sp>
          <p:sp>
            <p:nvSpPr>
              <p:cNvPr id="160" name="Rounded Rectangle 159"/>
              <p:cNvSpPr/>
              <p:nvPr/>
            </p:nvSpPr>
            <p:spPr>
              <a:xfrm>
                <a:off x="5121748" y="4168905"/>
                <a:ext cx="250635" cy="197780"/>
              </a:xfrm>
              <a:prstGeom prst="roundRect">
                <a:avLst/>
              </a:prstGeom>
              <a:solidFill>
                <a:srgbClr val="800000"/>
              </a:solidFill>
              <a:ln w="28575" cmpd="sng">
                <a:solidFill>
                  <a:schemeClr val="bg1"/>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US" dirty="0" smtClean="0"/>
                  <a:t>A</a:t>
                </a:r>
                <a:endParaRPr lang="en-US" dirty="0"/>
              </a:p>
            </p:txBody>
          </p:sp>
          <p:sp>
            <p:nvSpPr>
              <p:cNvPr id="161" name="Rounded Rectangle 160"/>
              <p:cNvSpPr/>
              <p:nvPr/>
            </p:nvSpPr>
            <p:spPr>
              <a:xfrm>
                <a:off x="5406351" y="4166913"/>
                <a:ext cx="250635" cy="197780"/>
              </a:xfrm>
              <a:prstGeom prst="roundRect">
                <a:avLst/>
              </a:prstGeom>
              <a:solidFill>
                <a:srgbClr val="800000"/>
              </a:solidFill>
              <a:ln w="28575" cmpd="sng">
                <a:solidFill>
                  <a:schemeClr val="bg1"/>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US" dirty="0" smtClean="0"/>
                  <a:t>D</a:t>
                </a:r>
                <a:endParaRPr lang="en-US" dirty="0"/>
              </a:p>
            </p:txBody>
          </p:sp>
          <p:sp>
            <p:nvSpPr>
              <p:cNvPr id="162" name="Rounded Rectangle 161"/>
              <p:cNvSpPr/>
              <p:nvPr/>
            </p:nvSpPr>
            <p:spPr>
              <a:xfrm>
                <a:off x="5688973" y="4168905"/>
                <a:ext cx="250635" cy="197780"/>
              </a:xfrm>
              <a:prstGeom prst="roundRect">
                <a:avLst/>
              </a:prstGeom>
              <a:solidFill>
                <a:srgbClr val="800000"/>
              </a:solidFill>
              <a:ln w="28575" cmpd="sng">
                <a:solidFill>
                  <a:schemeClr val="bg1"/>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US" dirty="0" smtClean="0"/>
                  <a:t>O</a:t>
                </a:r>
                <a:endParaRPr lang="en-US" dirty="0"/>
              </a:p>
            </p:txBody>
          </p:sp>
          <p:sp>
            <p:nvSpPr>
              <p:cNvPr id="163" name="Rounded Rectangle 162"/>
              <p:cNvSpPr/>
              <p:nvPr/>
            </p:nvSpPr>
            <p:spPr>
              <a:xfrm>
                <a:off x="5973677" y="4169893"/>
                <a:ext cx="250635" cy="197780"/>
              </a:xfrm>
              <a:prstGeom prst="roundRect">
                <a:avLst/>
              </a:prstGeom>
              <a:solidFill>
                <a:srgbClr val="800000"/>
              </a:solidFill>
              <a:ln w="28575" cmpd="sng">
                <a:solidFill>
                  <a:schemeClr val="bg1"/>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US" dirty="0" smtClean="0"/>
                  <a:t>W</a:t>
                </a:r>
                <a:endParaRPr lang="en-US" dirty="0"/>
              </a:p>
            </p:txBody>
          </p:sp>
          <p:sp>
            <p:nvSpPr>
              <p:cNvPr id="164" name="Rounded Rectangle 163"/>
              <p:cNvSpPr/>
              <p:nvPr/>
            </p:nvSpPr>
            <p:spPr>
              <a:xfrm>
                <a:off x="6252278" y="4171885"/>
                <a:ext cx="250635" cy="197780"/>
              </a:xfrm>
              <a:prstGeom prst="roundRect">
                <a:avLst/>
              </a:prstGeom>
              <a:solidFill>
                <a:srgbClr val="800000"/>
              </a:solidFill>
              <a:ln w="28575" cmpd="sng">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65" name="Group 164"/>
            <p:cNvGrpSpPr/>
            <p:nvPr/>
          </p:nvGrpSpPr>
          <p:grpSpPr>
            <a:xfrm>
              <a:off x="6533460" y="4448294"/>
              <a:ext cx="2487863" cy="263412"/>
              <a:chOff x="4279271" y="4163933"/>
              <a:chExt cx="2223642" cy="205732"/>
            </a:xfrm>
            <a:solidFill>
              <a:schemeClr val="tx2"/>
            </a:solidFill>
          </p:grpSpPr>
          <p:sp>
            <p:nvSpPr>
              <p:cNvPr id="166" name="Rounded Rectangle 165"/>
              <p:cNvSpPr/>
              <p:nvPr/>
            </p:nvSpPr>
            <p:spPr>
              <a:xfrm>
                <a:off x="4279271" y="4163933"/>
                <a:ext cx="250635" cy="197780"/>
              </a:xfrm>
              <a:prstGeom prst="roundRect">
                <a:avLst/>
              </a:prstGeom>
              <a:grpFill/>
              <a:ln w="28575" cmpd="sng">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7" name="Rounded Rectangle 166"/>
              <p:cNvSpPr/>
              <p:nvPr/>
            </p:nvSpPr>
            <p:spPr>
              <a:xfrm>
                <a:off x="4565343" y="4165925"/>
                <a:ext cx="250635" cy="197780"/>
              </a:xfrm>
              <a:prstGeom prst="roundRect">
                <a:avLst/>
              </a:prstGeom>
              <a:grpFill/>
              <a:ln w="28575" cmpd="sng">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a:t>
                </a:r>
                <a:endParaRPr lang="en-US" dirty="0"/>
              </a:p>
            </p:txBody>
          </p:sp>
          <p:sp>
            <p:nvSpPr>
              <p:cNvPr id="168" name="Rounded Rectangle 167"/>
              <p:cNvSpPr/>
              <p:nvPr/>
            </p:nvSpPr>
            <p:spPr>
              <a:xfrm>
                <a:off x="4850047" y="4166913"/>
                <a:ext cx="250635" cy="197780"/>
              </a:xfrm>
              <a:prstGeom prst="roundRect">
                <a:avLst/>
              </a:prstGeom>
              <a:grpFill/>
              <a:ln w="28575" cmpd="sng">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a:t>
                </a:r>
                <a:endParaRPr lang="en-US" dirty="0"/>
              </a:p>
            </p:txBody>
          </p:sp>
          <p:sp>
            <p:nvSpPr>
              <p:cNvPr id="169" name="Rounded Rectangle 168"/>
              <p:cNvSpPr/>
              <p:nvPr/>
            </p:nvSpPr>
            <p:spPr>
              <a:xfrm>
                <a:off x="5128648" y="4168905"/>
                <a:ext cx="250635" cy="197780"/>
              </a:xfrm>
              <a:prstGeom prst="roundRect">
                <a:avLst/>
              </a:prstGeom>
              <a:grpFill/>
              <a:ln w="28575" cmpd="sng">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a:t>
                </a:r>
                <a:endParaRPr lang="en-US" dirty="0"/>
              </a:p>
            </p:txBody>
          </p:sp>
          <p:sp>
            <p:nvSpPr>
              <p:cNvPr id="170" name="Rounded Rectangle 169"/>
              <p:cNvSpPr/>
              <p:nvPr/>
            </p:nvSpPr>
            <p:spPr>
              <a:xfrm>
                <a:off x="5402901" y="4166913"/>
                <a:ext cx="250635" cy="197780"/>
              </a:xfrm>
              <a:prstGeom prst="roundRect">
                <a:avLst/>
              </a:prstGeom>
              <a:grpFill/>
              <a:ln w="28575" cmpd="sng">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D</a:t>
                </a:r>
                <a:endParaRPr lang="en-US" dirty="0"/>
              </a:p>
            </p:txBody>
          </p:sp>
          <p:sp>
            <p:nvSpPr>
              <p:cNvPr id="171" name="Rounded Rectangle 170"/>
              <p:cNvSpPr/>
              <p:nvPr/>
            </p:nvSpPr>
            <p:spPr>
              <a:xfrm>
                <a:off x="5688973" y="4168905"/>
                <a:ext cx="250635" cy="197780"/>
              </a:xfrm>
              <a:prstGeom prst="roundRect">
                <a:avLst/>
              </a:prstGeom>
              <a:grpFill/>
              <a:ln w="28575" cmpd="sng">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O</a:t>
                </a:r>
                <a:endParaRPr lang="en-US" dirty="0"/>
              </a:p>
            </p:txBody>
          </p:sp>
          <p:sp>
            <p:nvSpPr>
              <p:cNvPr id="172" name="Rounded Rectangle 171"/>
              <p:cNvSpPr/>
              <p:nvPr/>
            </p:nvSpPr>
            <p:spPr>
              <a:xfrm>
                <a:off x="5973677" y="4169893"/>
                <a:ext cx="250635" cy="197780"/>
              </a:xfrm>
              <a:prstGeom prst="roundRect">
                <a:avLst/>
              </a:prstGeom>
              <a:grpFill/>
              <a:ln w="28575" cmpd="sng">
                <a:solidFill>
                  <a:schemeClr val="bg1"/>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US" dirty="0" smtClean="0"/>
                  <a:t>W</a:t>
                </a:r>
                <a:endParaRPr lang="en-US" dirty="0"/>
              </a:p>
            </p:txBody>
          </p:sp>
          <p:sp>
            <p:nvSpPr>
              <p:cNvPr id="173" name="Rounded Rectangle 172"/>
              <p:cNvSpPr/>
              <p:nvPr/>
            </p:nvSpPr>
            <p:spPr>
              <a:xfrm>
                <a:off x="6252278" y="4171885"/>
                <a:ext cx="250635" cy="197780"/>
              </a:xfrm>
              <a:prstGeom prst="roundRect">
                <a:avLst/>
              </a:prstGeom>
              <a:grpFill/>
              <a:ln w="28575" cmpd="sng">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78" name="Group 177"/>
            <p:cNvGrpSpPr/>
            <p:nvPr/>
          </p:nvGrpSpPr>
          <p:grpSpPr>
            <a:xfrm>
              <a:off x="3866547" y="5390143"/>
              <a:ext cx="2487863" cy="263412"/>
              <a:chOff x="4279271" y="4163933"/>
              <a:chExt cx="2223642" cy="205732"/>
            </a:xfrm>
          </p:grpSpPr>
          <p:sp>
            <p:nvSpPr>
              <p:cNvPr id="179" name="Rounded Rectangle 178"/>
              <p:cNvSpPr/>
              <p:nvPr/>
            </p:nvSpPr>
            <p:spPr>
              <a:xfrm>
                <a:off x="4279271" y="4163933"/>
                <a:ext cx="250635" cy="197780"/>
              </a:xfrm>
              <a:prstGeom prst="roundRect">
                <a:avLst/>
              </a:prstGeom>
              <a:solidFill>
                <a:srgbClr val="800000"/>
              </a:solidFill>
              <a:ln w="28575" cmpd="sng">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0" name="Rounded Rectangle 179"/>
              <p:cNvSpPr/>
              <p:nvPr/>
            </p:nvSpPr>
            <p:spPr>
              <a:xfrm>
                <a:off x="4565343" y="4165925"/>
                <a:ext cx="250635" cy="197780"/>
              </a:xfrm>
              <a:prstGeom prst="roundRect">
                <a:avLst/>
              </a:prstGeom>
              <a:solidFill>
                <a:srgbClr val="800000"/>
              </a:solidFill>
              <a:ln w="28575" cmpd="sng">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1" name="Rounded Rectangle 180"/>
              <p:cNvSpPr/>
              <p:nvPr/>
            </p:nvSpPr>
            <p:spPr>
              <a:xfrm>
                <a:off x="4850047" y="4166913"/>
                <a:ext cx="250635" cy="197780"/>
              </a:xfrm>
              <a:prstGeom prst="roundRect">
                <a:avLst/>
              </a:prstGeom>
              <a:solidFill>
                <a:srgbClr val="800000"/>
              </a:solidFill>
              <a:ln w="28575" cmpd="sng">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a:t>
                </a:r>
                <a:endParaRPr lang="en-US" dirty="0"/>
              </a:p>
            </p:txBody>
          </p:sp>
          <p:sp>
            <p:nvSpPr>
              <p:cNvPr id="182" name="Rounded Rectangle 181"/>
              <p:cNvSpPr/>
              <p:nvPr/>
            </p:nvSpPr>
            <p:spPr>
              <a:xfrm>
                <a:off x="5128648" y="4168905"/>
                <a:ext cx="250635" cy="197780"/>
              </a:xfrm>
              <a:prstGeom prst="roundRect">
                <a:avLst/>
              </a:prstGeom>
              <a:solidFill>
                <a:srgbClr val="800000"/>
              </a:solidFill>
              <a:ln w="28575" cmpd="sng">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a:t>
                </a:r>
                <a:endParaRPr lang="en-US" dirty="0"/>
              </a:p>
            </p:txBody>
          </p:sp>
          <p:sp>
            <p:nvSpPr>
              <p:cNvPr id="183" name="Rounded Rectangle 182"/>
              <p:cNvSpPr/>
              <p:nvPr/>
            </p:nvSpPr>
            <p:spPr>
              <a:xfrm>
                <a:off x="5402901" y="4166913"/>
                <a:ext cx="250635" cy="197780"/>
              </a:xfrm>
              <a:prstGeom prst="roundRect">
                <a:avLst/>
              </a:prstGeom>
              <a:solidFill>
                <a:srgbClr val="800000"/>
              </a:solidFill>
              <a:ln w="28575" cmpd="sng">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G</a:t>
                </a:r>
                <a:endParaRPr lang="en-US" dirty="0"/>
              </a:p>
            </p:txBody>
          </p:sp>
          <p:sp>
            <p:nvSpPr>
              <p:cNvPr id="184" name="Rounded Rectangle 183"/>
              <p:cNvSpPr/>
              <p:nvPr/>
            </p:nvSpPr>
            <p:spPr>
              <a:xfrm>
                <a:off x="5688973" y="4168905"/>
                <a:ext cx="250635" cy="197780"/>
              </a:xfrm>
              <a:prstGeom prst="roundRect">
                <a:avLst/>
              </a:prstGeom>
              <a:solidFill>
                <a:srgbClr val="800000"/>
              </a:solidFill>
              <a:ln w="28575" cmpd="sng">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a:t>
                </a:r>
                <a:endParaRPr lang="en-US" dirty="0"/>
              </a:p>
            </p:txBody>
          </p:sp>
          <p:sp>
            <p:nvSpPr>
              <p:cNvPr id="185" name="Rounded Rectangle 184"/>
              <p:cNvSpPr/>
              <p:nvPr/>
            </p:nvSpPr>
            <p:spPr>
              <a:xfrm>
                <a:off x="5973677" y="4169893"/>
                <a:ext cx="250635" cy="197780"/>
              </a:xfrm>
              <a:prstGeom prst="roundRect">
                <a:avLst/>
              </a:prstGeom>
              <a:solidFill>
                <a:srgbClr val="800000"/>
              </a:solidFill>
              <a:ln w="28575" cmpd="sng">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6" name="Rounded Rectangle 185"/>
              <p:cNvSpPr/>
              <p:nvPr/>
            </p:nvSpPr>
            <p:spPr>
              <a:xfrm>
                <a:off x="6252278" y="4171885"/>
                <a:ext cx="250635" cy="197780"/>
              </a:xfrm>
              <a:prstGeom prst="roundRect">
                <a:avLst/>
              </a:prstGeom>
              <a:solidFill>
                <a:srgbClr val="800000"/>
              </a:solidFill>
              <a:ln w="28575" cmpd="sng">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87" name="Group 186"/>
            <p:cNvGrpSpPr/>
            <p:nvPr/>
          </p:nvGrpSpPr>
          <p:grpSpPr>
            <a:xfrm>
              <a:off x="6527100" y="5394539"/>
              <a:ext cx="2487863" cy="263412"/>
              <a:chOff x="4279271" y="4163933"/>
              <a:chExt cx="2223642" cy="205732"/>
            </a:xfrm>
            <a:solidFill>
              <a:schemeClr val="tx2"/>
            </a:solidFill>
          </p:grpSpPr>
          <p:sp>
            <p:nvSpPr>
              <p:cNvPr id="188" name="Rounded Rectangle 187"/>
              <p:cNvSpPr/>
              <p:nvPr/>
            </p:nvSpPr>
            <p:spPr>
              <a:xfrm>
                <a:off x="4279271" y="4163933"/>
                <a:ext cx="250635" cy="197780"/>
              </a:xfrm>
              <a:prstGeom prst="roundRect">
                <a:avLst/>
              </a:prstGeom>
              <a:grpFill/>
              <a:ln w="28575" cmpd="sng">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9" name="Rounded Rectangle 188"/>
              <p:cNvSpPr/>
              <p:nvPr/>
            </p:nvSpPr>
            <p:spPr>
              <a:xfrm>
                <a:off x="4565343" y="4165925"/>
                <a:ext cx="250635" cy="197780"/>
              </a:xfrm>
              <a:prstGeom prst="roundRect">
                <a:avLst/>
              </a:prstGeom>
              <a:grpFill/>
              <a:ln w="28575" cmpd="sng">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0" name="Rounded Rectangle 189"/>
              <p:cNvSpPr/>
              <p:nvPr/>
            </p:nvSpPr>
            <p:spPr>
              <a:xfrm>
                <a:off x="4850047" y="4166913"/>
                <a:ext cx="250635" cy="197780"/>
              </a:xfrm>
              <a:prstGeom prst="roundRect">
                <a:avLst/>
              </a:prstGeom>
              <a:grpFill/>
              <a:ln w="28575" cmpd="sng">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a:t>
                </a:r>
                <a:endParaRPr lang="en-US" dirty="0"/>
              </a:p>
            </p:txBody>
          </p:sp>
          <p:sp>
            <p:nvSpPr>
              <p:cNvPr id="191" name="Rounded Rectangle 190"/>
              <p:cNvSpPr/>
              <p:nvPr/>
            </p:nvSpPr>
            <p:spPr>
              <a:xfrm>
                <a:off x="5128648" y="4168905"/>
                <a:ext cx="250635" cy="197780"/>
              </a:xfrm>
              <a:prstGeom prst="roundRect">
                <a:avLst/>
              </a:prstGeom>
              <a:grpFill/>
              <a:ln w="28575" cmpd="sng">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a:t>
                </a:r>
                <a:endParaRPr lang="en-US" dirty="0"/>
              </a:p>
            </p:txBody>
          </p:sp>
          <p:sp>
            <p:nvSpPr>
              <p:cNvPr id="192" name="Rounded Rectangle 191"/>
              <p:cNvSpPr/>
              <p:nvPr/>
            </p:nvSpPr>
            <p:spPr>
              <a:xfrm>
                <a:off x="5402901" y="4166913"/>
                <a:ext cx="250635" cy="197780"/>
              </a:xfrm>
              <a:prstGeom prst="roundRect">
                <a:avLst/>
              </a:prstGeom>
              <a:grpFill/>
              <a:ln w="28575" cmpd="sng">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G</a:t>
                </a:r>
                <a:endParaRPr lang="en-US" dirty="0"/>
              </a:p>
            </p:txBody>
          </p:sp>
          <p:sp>
            <p:nvSpPr>
              <p:cNvPr id="193" name="Rounded Rectangle 192"/>
              <p:cNvSpPr/>
              <p:nvPr/>
            </p:nvSpPr>
            <p:spPr>
              <a:xfrm>
                <a:off x="5688973" y="4168905"/>
                <a:ext cx="250635" cy="197780"/>
              </a:xfrm>
              <a:prstGeom prst="roundRect">
                <a:avLst/>
              </a:prstGeom>
              <a:grpFill/>
              <a:ln w="28575" cmpd="sng">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a:t>
                </a:r>
                <a:endParaRPr lang="en-US" dirty="0"/>
              </a:p>
            </p:txBody>
          </p:sp>
          <p:sp>
            <p:nvSpPr>
              <p:cNvPr id="194" name="Rounded Rectangle 193"/>
              <p:cNvSpPr/>
              <p:nvPr/>
            </p:nvSpPr>
            <p:spPr>
              <a:xfrm>
                <a:off x="5973677" y="4169893"/>
                <a:ext cx="250635" cy="197780"/>
              </a:xfrm>
              <a:prstGeom prst="roundRect">
                <a:avLst/>
              </a:prstGeom>
              <a:grpFill/>
              <a:ln w="28575" cmpd="sng">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5" name="Rounded Rectangle 194"/>
              <p:cNvSpPr/>
              <p:nvPr/>
            </p:nvSpPr>
            <p:spPr>
              <a:xfrm>
                <a:off x="6252278" y="4171885"/>
                <a:ext cx="250635" cy="197780"/>
              </a:xfrm>
              <a:prstGeom prst="roundRect">
                <a:avLst/>
              </a:prstGeom>
              <a:grpFill/>
              <a:ln w="28575" cmpd="sng">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61" name="TextBox 260"/>
            <p:cNvSpPr txBox="1"/>
            <p:nvPr/>
          </p:nvSpPr>
          <p:spPr>
            <a:xfrm>
              <a:off x="3781497" y="4806983"/>
              <a:ext cx="430887" cy="510817"/>
            </a:xfrm>
            <a:prstGeom prst="rect">
              <a:avLst/>
            </a:prstGeom>
            <a:noFill/>
          </p:spPr>
          <p:txBody>
            <a:bodyPr vert="vert270" wrap="none" rtlCol="0" anchor="t" anchorCtr="0">
              <a:spAutoFit/>
            </a:bodyPr>
            <a:lstStyle/>
            <a:p>
              <a:r>
                <a:rPr lang="en-US" sz="1600" dirty="0" smtClean="0"/>
                <a:t>MRU</a:t>
              </a:r>
              <a:endParaRPr lang="en-US" sz="1600" dirty="0"/>
            </a:p>
          </p:txBody>
        </p:sp>
        <p:sp>
          <p:nvSpPr>
            <p:cNvPr id="262" name="TextBox 261"/>
            <p:cNvSpPr txBox="1"/>
            <p:nvPr/>
          </p:nvSpPr>
          <p:spPr>
            <a:xfrm>
              <a:off x="4098117" y="4726877"/>
              <a:ext cx="430887" cy="677629"/>
            </a:xfrm>
            <a:prstGeom prst="rect">
              <a:avLst/>
            </a:prstGeom>
            <a:noFill/>
          </p:spPr>
          <p:txBody>
            <a:bodyPr vert="vert270" wrap="none" rtlCol="0" anchor="t" anchorCtr="0">
              <a:spAutoFit/>
            </a:bodyPr>
            <a:lstStyle/>
            <a:p>
              <a:r>
                <a:rPr lang="en-US" sz="1600" dirty="0" smtClean="0"/>
                <a:t>MRU-1</a:t>
              </a:r>
              <a:endParaRPr lang="en-US" sz="1600" dirty="0"/>
            </a:p>
          </p:txBody>
        </p:sp>
        <p:sp>
          <p:nvSpPr>
            <p:cNvPr id="263" name="TextBox 262"/>
            <p:cNvSpPr txBox="1"/>
            <p:nvPr/>
          </p:nvSpPr>
          <p:spPr>
            <a:xfrm>
              <a:off x="5979165" y="4896150"/>
              <a:ext cx="430887" cy="421650"/>
            </a:xfrm>
            <a:prstGeom prst="rect">
              <a:avLst/>
            </a:prstGeom>
            <a:noFill/>
          </p:spPr>
          <p:txBody>
            <a:bodyPr vert="vert270" wrap="none" rtlCol="0" anchor="t" anchorCtr="0">
              <a:spAutoFit/>
            </a:bodyPr>
            <a:lstStyle/>
            <a:p>
              <a:r>
                <a:rPr lang="en-US" sz="1600" dirty="0"/>
                <a:t>L</a:t>
              </a:r>
              <a:r>
                <a:rPr lang="en-US" sz="1600" dirty="0" smtClean="0"/>
                <a:t>RU</a:t>
              </a:r>
              <a:endParaRPr lang="en-US" sz="1600" dirty="0"/>
            </a:p>
          </p:txBody>
        </p:sp>
        <p:sp>
          <p:nvSpPr>
            <p:cNvPr id="264" name="TextBox 263"/>
            <p:cNvSpPr txBox="1"/>
            <p:nvPr/>
          </p:nvSpPr>
          <p:spPr>
            <a:xfrm>
              <a:off x="5725755" y="4744709"/>
              <a:ext cx="430887" cy="627836"/>
            </a:xfrm>
            <a:prstGeom prst="rect">
              <a:avLst/>
            </a:prstGeom>
            <a:noFill/>
          </p:spPr>
          <p:txBody>
            <a:bodyPr vert="vert270" wrap="none" rtlCol="0" anchor="t" anchorCtr="0">
              <a:spAutoFit/>
            </a:bodyPr>
            <a:lstStyle/>
            <a:p>
              <a:r>
                <a:rPr lang="en-US" sz="1600" dirty="0" smtClean="0"/>
                <a:t>LRU+1</a:t>
              </a:r>
              <a:endParaRPr lang="en-US" sz="1600" dirty="0"/>
            </a:p>
          </p:txBody>
        </p:sp>
        <p:sp>
          <p:nvSpPr>
            <p:cNvPr id="265" name="TextBox 264"/>
            <p:cNvSpPr txBox="1"/>
            <p:nvPr/>
          </p:nvSpPr>
          <p:spPr>
            <a:xfrm>
              <a:off x="4871687" y="4632190"/>
              <a:ext cx="538829" cy="707886"/>
            </a:xfrm>
            <a:prstGeom prst="rect">
              <a:avLst/>
            </a:prstGeom>
            <a:noFill/>
          </p:spPr>
          <p:txBody>
            <a:bodyPr wrap="none" rtlCol="0">
              <a:spAutoFit/>
            </a:bodyPr>
            <a:lstStyle/>
            <a:p>
              <a:r>
                <a:rPr lang="en-US" sz="4000" dirty="0" smtClean="0"/>
                <a:t>…</a:t>
              </a:r>
              <a:endParaRPr lang="en-US" sz="4000" dirty="0"/>
            </a:p>
          </p:txBody>
        </p:sp>
        <p:sp>
          <p:nvSpPr>
            <p:cNvPr id="266" name="TextBox 265"/>
            <p:cNvSpPr txBox="1"/>
            <p:nvPr/>
          </p:nvSpPr>
          <p:spPr>
            <a:xfrm>
              <a:off x="6462885" y="4806097"/>
              <a:ext cx="430887" cy="510817"/>
            </a:xfrm>
            <a:prstGeom prst="rect">
              <a:avLst/>
            </a:prstGeom>
            <a:noFill/>
          </p:spPr>
          <p:txBody>
            <a:bodyPr vert="vert270" wrap="none" rtlCol="0" anchor="t" anchorCtr="0">
              <a:spAutoFit/>
            </a:bodyPr>
            <a:lstStyle/>
            <a:p>
              <a:r>
                <a:rPr lang="en-US" sz="1600" dirty="0" smtClean="0"/>
                <a:t>MRU</a:t>
              </a:r>
              <a:endParaRPr lang="en-US" sz="1600" dirty="0"/>
            </a:p>
          </p:txBody>
        </p:sp>
        <p:sp>
          <p:nvSpPr>
            <p:cNvPr id="267" name="TextBox 266"/>
            <p:cNvSpPr txBox="1"/>
            <p:nvPr/>
          </p:nvSpPr>
          <p:spPr>
            <a:xfrm>
              <a:off x="6779505" y="4725991"/>
              <a:ext cx="430887" cy="677629"/>
            </a:xfrm>
            <a:prstGeom prst="rect">
              <a:avLst/>
            </a:prstGeom>
            <a:noFill/>
          </p:spPr>
          <p:txBody>
            <a:bodyPr vert="vert270" wrap="none" rtlCol="0" anchor="t" anchorCtr="0">
              <a:spAutoFit/>
            </a:bodyPr>
            <a:lstStyle/>
            <a:p>
              <a:r>
                <a:rPr lang="en-US" sz="1600" dirty="0" smtClean="0"/>
                <a:t>MRU-1</a:t>
              </a:r>
              <a:endParaRPr lang="en-US" sz="1600" dirty="0"/>
            </a:p>
          </p:txBody>
        </p:sp>
        <p:sp>
          <p:nvSpPr>
            <p:cNvPr id="268" name="TextBox 267"/>
            <p:cNvSpPr txBox="1"/>
            <p:nvPr/>
          </p:nvSpPr>
          <p:spPr>
            <a:xfrm>
              <a:off x="8660553" y="4895264"/>
              <a:ext cx="430887" cy="421650"/>
            </a:xfrm>
            <a:prstGeom prst="rect">
              <a:avLst/>
            </a:prstGeom>
            <a:noFill/>
          </p:spPr>
          <p:txBody>
            <a:bodyPr vert="vert270" wrap="none" rtlCol="0" anchor="t" anchorCtr="0">
              <a:spAutoFit/>
            </a:bodyPr>
            <a:lstStyle/>
            <a:p>
              <a:r>
                <a:rPr lang="en-US" sz="1600" dirty="0"/>
                <a:t>L</a:t>
              </a:r>
              <a:r>
                <a:rPr lang="en-US" sz="1600" dirty="0" smtClean="0"/>
                <a:t>RU</a:t>
              </a:r>
              <a:endParaRPr lang="en-US" sz="1600" dirty="0"/>
            </a:p>
          </p:txBody>
        </p:sp>
        <p:sp>
          <p:nvSpPr>
            <p:cNvPr id="269" name="TextBox 268"/>
            <p:cNvSpPr txBox="1"/>
            <p:nvPr/>
          </p:nvSpPr>
          <p:spPr>
            <a:xfrm>
              <a:off x="8407143" y="4743823"/>
              <a:ext cx="430887" cy="627836"/>
            </a:xfrm>
            <a:prstGeom prst="rect">
              <a:avLst/>
            </a:prstGeom>
            <a:noFill/>
          </p:spPr>
          <p:txBody>
            <a:bodyPr vert="vert270" wrap="none" rtlCol="0" anchor="t" anchorCtr="0">
              <a:spAutoFit/>
            </a:bodyPr>
            <a:lstStyle/>
            <a:p>
              <a:r>
                <a:rPr lang="en-US" sz="1600" dirty="0" smtClean="0"/>
                <a:t>LRU+1</a:t>
              </a:r>
              <a:endParaRPr lang="en-US" sz="1600" dirty="0"/>
            </a:p>
          </p:txBody>
        </p:sp>
        <p:sp>
          <p:nvSpPr>
            <p:cNvPr id="270" name="TextBox 269"/>
            <p:cNvSpPr txBox="1"/>
            <p:nvPr/>
          </p:nvSpPr>
          <p:spPr>
            <a:xfrm>
              <a:off x="7553075" y="4631304"/>
              <a:ext cx="538829" cy="707886"/>
            </a:xfrm>
            <a:prstGeom prst="rect">
              <a:avLst/>
            </a:prstGeom>
            <a:noFill/>
          </p:spPr>
          <p:txBody>
            <a:bodyPr wrap="none" rtlCol="0">
              <a:spAutoFit/>
            </a:bodyPr>
            <a:lstStyle/>
            <a:p>
              <a:r>
                <a:rPr lang="en-US" sz="4000" dirty="0" smtClean="0"/>
                <a:t>…</a:t>
              </a:r>
              <a:endParaRPr lang="en-US" sz="4000" dirty="0"/>
            </a:p>
          </p:txBody>
        </p:sp>
      </p:grpSp>
      <p:sp>
        <p:nvSpPr>
          <p:cNvPr id="271" name="Slide Number Placeholder 270"/>
          <p:cNvSpPr>
            <a:spLocks noGrp="1"/>
          </p:cNvSpPr>
          <p:nvPr>
            <p:ph type="sldNum" sz="quarter" idx="12"/>
          </p:nvPr>
        </p:nvSpPr>
        <p:spPr/>
        <p:txBody>
          <a:bodyPr/>
          <a:lstStyle/>
          <a:p>
            <a:fld id="{6EBB8CA2-3A61-2F46-8EE5-4EEB6A798CF5}" type="slidenum">
              <a:rPr lang="en-US" smtClean="0"/>
              <a:t>14</a:t>
            </a:fld>
            <a:endParaRPr lang="en-US" dirty="0"/>
          </a:p>
        </p:txBody>
      </p:sp>
      <p:sp>
        <p:nvSpPr>
          <p:cNvPr id="225" name="TextBox 224"/>
          <p:cNvSpPr txBox="1"/>
          <p:nvPr/>
        </p:nvSpPr>
        <p:spPr>
          <a:xfrm>
            <a:off x="4846524" y="5805073"/>
            <a:ext cx="710902" cy="400110"/>
          </a:xfrm>
          <a:prstGeom prst="rect">
            <a:avLst/>
          </a:prstGeom>
          <a:noFill/>
        </p:spPr>
        <p:txBody>
          <a:bodyPr wrap="none" rtlCol="0">
            <a:spAutoFit/>
          </a:bodyPr>
          <a:lstStyle/>
          <a:p>
            <a:r>
              <a:rPr lang="en-US" sz="2000" b="1" dirty="0" smtClean="0"/>
              <a:t>Dirty</a:t>
            </a:r>
            <a:endParaRPr lang="en-US" sz="2000" b="1" dirty="0"/>
          </a:p>
        </p:txBody>
      </p:sp>
      <p:sp>
        <p:nvSpPr>
          <p:cNvPr id="141" name="TextBox 140"/>
          <p:cNvSpPr txBox="1"/>
          <p:nvPr/>
        </p:nvSpPr>
        <p:spPr>
          <a:xfrm>
            <a:off x="7522874" y="5805073"/>
            <a:ext cx="776775" cy="400110"/>
          </a:xfrm>
          <a:prstGeom prst="rect">
            <a:avLst/>
          </a:prstGeom>
          <a:noFill/>
        </p:spPr>
        <p:txBody>
          <a:bodyPr wrap="none" rtlCol="0">
            <a:spAutoFit/>
          </a:bodyPr>
          <a:lstStyle/>
          <a:p>
            <a:r>
              <a:rPr lang="en-US" sz="2000" b="1" dirty="0" smtClean="0"/>
              <a:t>Clean</a:t>
            </a:r>
            <a:endParaRPr lang="en-US" sz="2000" b="1" dirty="0"/>
          </a:p>
        </p:txBody>
      </p:sp>
      <p:sp>
        <p:nvSpPr>
          <p:cNvPr id="234" name="Rounded Rectangle 233"/>
          <p:cNvSpPr/>
          <p:nvPr/>
        </p:nvSpPr>
        <p:spPr>
          <a:xfrm>
            <a:off x="3781497" y="3855537"/>
            <a:ext cx="1090190" cy="482032"/>
          </a:xfrm>
          <a:prstGeom prst="roundRect">
            <a:avLst/>
          </a:prstGeom>
          <a:noFill/>
          <a:ln w="762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1" name="Rounded Rectangle 150"/>
          <p:cNvSpPr/>
          <p:nvPr/>
        </p:nvSpPr>
        <p:spPr>
          <a:xfrm>
            <a:off x="6462884" y="3855537"/>
            <a:ext cx="1629019" cy="482032"/>
          </a:xfrm>
          <a:prstGeom prst="roundRect">
            <a:avLst/>
          </a:prstGeom>
          <a:noFill/>
          <a:ln w="762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5" name="TextBox 234"/>
          <p:cNvSpPr txBox="1"/>
          <p:nvPr/>
        </p:nvSpPr>
        <p:spPr>
          <a:xfrm>
            <a:off x="4232823" y="3167613"/>
            <a:ext cx="3049107" cy="369332"/>
          </a:xfrm>
          <a:prstGeom prst="rect">
            <a:avLst/>
          </a:prstGeom>
          <a:noFill/>
          <a:ln w="76200" cmpd="sng">
            <a:solidFill>
              <a:srgbClr val="FF0000"/>
            </a:solidFill>
          </a:ln>
        </p:spPr>
        <p:txBody>
          <a:bodyPr wrap="none" rtlCol="0">
            <a:spAutoFit/>
          </a:bodyPr>
          <a:lstStyle/>
          <a:p>
            <a:r>
              <a:rPr lang="en-US" dirty="0" smtClean="0"/>
              <a:t>Maximum number of read hits</a:t>
            </a:r>
            <a:endParaRPr lang="en-US" dirty="0"/>
          </a:p>
        </p:txBody>
      </p:sp>
      <p:cxnSp>
        <p:nvCxnSpPr>
          <p:cNvPr id="237" name="Straight Arrow Connector 236"/>
          <p:cNvCxnSpPr>
            <a:stCxn id="234" idx="0"/>
          </p:cNvCxnSpPr>
          <p:nvPr/>
        </p:nvCxnSpPr>
        <p:spPr>
          <a:xfrm flipV="1">
            <a:off x="4326592" y="3536945"/>
            <a:ext cx="807319" cy="318592"/>
          </a:xfrm>
          <a:prstGeom prst="straightConnector1">
            <a:avLst/>
          </a:prstGeom>
          <a:ln w="5715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72" name="Straight Arrow Connector 271"/>
          <p:cNvCxnSpPr>
            <a:stCxn id="151" idx="0"/>
          </p:cNvCxnSpPr>
          <p:nvPr/>
        </p:nvCxnSpPr>
        <p:spPr>
          <a:xfrm flipH="1" flipV="1">
            <a:off x="6553200" y="3536945"/>
            <a:ext cx="724194" cy="318592"/>
          </a:xfrm>
          <a:prstGeom prst="straightConnector1">
            <a:avLst/>
          </a:prstGeom>
          <a:ln w="5715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spTree>
    <p:custDataLst>
      <p:tags r:id="rId1"/>
    </p:custDataLst>
    <p:extLst>
      <p:ext uri="{BB962C8B-B14F-4D97-AF65-F5344CB8AC3E}">
        <p14:creationId xmlns:p14="http://schemas.microsoft.com/office/powerpoint/2010/main" val="10633634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2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4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5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3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37"/>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7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5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 grpId="0"/>
      <p:bldP spid="141" grpId="0"/>
      <p:bldP spid="234" grpId="0" animBg="1"/>
      <p:bldP spid="151" grpId="0" animBg="1"/>
      <p:bldP spid="23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b="1" dirty="0" smtClean="0">
                <a:solidFill>
                  <a:srgbClr val="808080"/>
                </a:solidFill>
              </a:rPr>
              <a:t>Motivation</a:t>
            </a:r>
          </a:p>
          <a:p>
            <a:r>
              <a:rPr lang="en-US" b="1" dirty="0" smtClean="0">
                <a:solidFill>
                  <a:srgbClr val="808080"/>
                </a:solidFill>
              </a:rPr>
              <a:t>Reuse </a:t>
            </a:r>
            <a:r>
              <a:rPr lang="en-US" b="1" dirty="0">
                <a:solidFill>
                  <a:srgbClr val="808080"/>
                </a:solidFill>
              </a:rPr>
              <a:t>Behavior of Dirty </a:t>
            </a:r>
            <a:r>
              <a:rPr lang="en-US" b="1" dirty="0" smtClean="0">
                <a:solidFill>
                  <a:srgbClr val="808080"/>
                </a:solidFill>
              </a:rPr>
              <a:t>Lines</a:t>
            </a:r>
          </a:p>
          <a:p>
            <a:r>
              <a:rPr lang="en-US" b="1" dirty="0" smtClean="0">
                <a:solidFill>
                  <a:srgbClr val="808080"/>
                </a:solidFill>
              </a:rPr>
              <a:t>Read</a:t>
            </a:r>
            <a:r>
              <a:rPr lang="en-US" b="1" dirty="0">
                <a:solidFill>
                  <a:srgbClr val="808080"/>
                </a:solidFill>
              </a:rPr>
              <a:t>-Write Partitioning </a:t>
            </a:r>
            <a:endParaRPr lang="en-US" b="1" dirty="0" smtClean="0">
              <a:solidFill>
                <a:srgbClr val="808080"/>
              </a:solidFill>
            </a:endParaRPr>
          </a:p>
          <a:p>
            <a:r>
              <a:rPr lang="en-US" b="1" dirty="0" smtClean="0">
                <a:solidFill>
                  <a:srgbClr val="800000"/>
                </a:solidFill>
              </a:rPr>
              <a:t>Results </a:t>
            </a:r>
          </a:p>
          <a:p>
            <a:r>
              <a:rPr lang="en-US" b="1" dirty="0" smtClean="0">
                <a:solidFill>
                  <a:srgbClr val="808080"/>
                </a:solidFill>
              </a:rPr>
              <a:t>Conclusion</a:t>
            </a:r>
            <a:endParaRPr lang="en-US" b="1" dirty="0">
              <a:solidFill>
                <a:srgbClr val="808080"/>
              </a:solidFill>
            </a:endParaRPr>
          </a:p>
          <a:p>
            <a:endParaRPr lang="en-US" dirty="0" smtClean="0"/>
          </a:p>
          <a:p>
            <a:endParaRPr lang="en-US" dirty="0"/>
          </a:p>
        </p:txBody>
      </p:sp>
      <p:sp>
        <p:nvSpPr>
          <p:cNvPr id="4" name="Slide Number Placeholder 3"/>
          <p:cNvSpPr>
            <a:spLocks noGrp="1"/>
          </p:cNvSpPr>
          <p:nvPr>
            <p:ph type="sldNum" sz="quarter" idx="12"/>
          </p:nvPr>
        </p:nvSpPr>
        <p:spPr/>
        <p:txBody>
          <a:bodyPr/>
          <a:lstStyle/>
          <a:p>
            <a:fld id="{6EBB8CA2-3A61-2F46-8EE5-4EEB6A798CF5}" type="slidenum">
              <a:rPr lang="en-US" smtClean="0"/>
              <a:t>15</a:t>
            </a:fld>
            <a:endParaRPr lang="en-US"/>
          </a:p>
        </p:txBody>
      </p:sp>
    </p:spTree>
    <p:extLst>
      <p:ext uri="{BB962C8B-B14F-4D97-AF65-F5344CB8AC3E}">
        <p14:creationId xmlns:p14="http://schemas.microsoft.com/office/powerpoint/2010/main" val="18331804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1151"/>
            <a:ext cx="8229600" cy="1143000"/>
          </a:xfrm>
        </p:spPr>
        <p:txBody>
          <a:bodyPr/>
          <a:lstStyle/>
          <a:p>
            <a:r>
              <a:rPr lang="en-US" dirty="0" smtClean="0"/>
              <a:t>Methodology</a:t>
            </a:r>
            <a:endParaRPr lang="en-US" dirty="0"/>
          </a:p>
        </p:txBody>
      </p:sp>
      <p:sp>
        <p:nvSpPr>
          <p:cNvPr id="3" name="Content Placeholder 2"/>
          <p:cNvSpPr>
            <a:spLocks noGrp="1"/>
          </p:cNvSpPr>
          <p:nvPr>
            <p:ph idx="1"/>
          </p:nvPr>
        </p:nvSpPr>
        <p:spPr>
          <a:xfrm>
            <a:off x="0" y="1600200"/>
            <a:ext cx="9144000" cy="4525963"/>
          </a:xfrm>
        </p:spPr>
        <p:txBody>
          <a:bodyPr>
            <a:normAutofit lnSpcReduction="10000"/>
          </a:bodyPr>
          <a:lstStyle/>
          <a:p>
            <a:r>
              <a:rPr lang="en-US" dirty="0" err="1" smtClean="0"/>
              <a:t>CMP</a:t>
            </a:r>
            <a:r>
              <a:rPr lang="en-US" dirty="0" err="1"/>
              <a:t>$im</a:t>
            </a:r>
            <a:r>
              <a:rPr lang="en-US" dirty="0"/>
              <a:t> x86 </a:t>
            </a:r>
            <a:r>
              <a:rPr lang="en-US" dirty="0" smtClean="0"/>
              <a:t>cycle-accurate </a:t>
            </a:r>
            <a:r>
              <a:rPr lang="en-US" dirty="0"/>
              <a:t>simulator </a:t>
            </a:r>
            <a:r>
              <a:rPr lang="en-US" sz="2200" dirty="0"/>
              <a:t>[</a:t>
            </a:r>
            <a:r>
              <a:rPr lang="en-US" sz="2200" dirty="0" err="1"/>
              <a:t>Jaleel</a:t>
            </a:r>
            <a:r>
              <a:rPr lang="en-US" sz="2200" dirty="0"/>
              <a:t> </a:t>
            </a:r>
            <a:r>
              <a:rPr lang="en-US" sz="2200" i="1" dirty="0"/>
              <a:t>et al. </a:t>
            </a:r>
            <a:r>
              <a:rPr lang="en-US" sz="2200" dirty="0"/>
              <a:t>2008</a:t>
            </a:r>
            <a:r>
              <a:rPr lang="en-US" sz="2200" dirty="0" smtClean="0"/>
              <a:t>]</a:t>
            </a:r>
          </a:p>
          <a:p>
            <a:r>
              <a:rPr lang="en-US" dirty="0" smtClean="0"/>
              <a:t>4MB </a:t>
            </a:r>
            <a:r>
              <a:rPr lang="en-US" dirty="0"/>
              <a:t>16-way set-associative </a:t>
            </a:r>
            <a:r>
              <a:rPr lang="en-US" dirty="0" smtClean="0"/>
              <a:t>LLC</a:t>
            </a:r>
          </a:p>
          <a:p>
            <a:r>
              <a:rPr lang="en-US" dirty="0" smtClean="0"/>
              <a:t>32KB </a:t>
            </a:r>
            <a:r>
              <a:rPr lang="en-US" dirty="0"/>
              <a:t>I+D L1, 256KB </a:t>
            </a:r>
            <a:r>
              <a:rPr lang="en-US" dirty="0" smtClean="0"/>
              <a:t>L2</a:t>
            </a:r>
          </a:p>
          <a:p>
            <a:r>
              <a:rPr lang="en-US" dirty="0" smtClean="0"/>
              <a:t>200</a:t>
            </a:r>
            <a:r>
              <a:rPr lang="en-US" dirty="0"/>
              <a:t>-cycle DRAM access </a:t>
            </a:r>
            <a:r>
              <a:rPr lang="en-US" dirty="0" smtClean="0"/>
              <a:t>time</a:t>
            </a:r>
          </a:p>
          <a:p>
            <a:pPr marL="342900" lvl="1" indent="-342900">
              <a:buFont typeface="Arial"/>
              <a:buChar char="•"/>
            </a:pPr>
            <a:r>
              <a:rPr lang="en-US" sz="3200" dirty="0"/>
              <a:t>550m representative instructions</a:t>
            </a:r>
          </a:p>
          <a:p>
            <a:r>
              <a:rPr lang="en-US" dirty="0" smtClean="0"/>
              <a:t>Benchmarks</a:t>
            </a:r>
            <a:r>
              <a:rPr lang="en-US" dirty="0"/>
              <a:t>: </a:t>
            </a:r>
            <a:endParaRPr lang="en-US" dirty="0" smtClean="0"/>
          </a:p>
          <a:p>
            <a:pPr lvl="1"/>
            <a:r>
              <a:rPr lang="en-US" dirty="0" smtClean="0"/>
              <a:t>10 memory-intensive </a:t>
            </a:r>
            <a:r>
              <a:rPr lang="en-US" dirty="0"/>
              <a:t>SPEC </a:t>
            </a:r>
            <a:r>
              <a:rPr lang="en-US" dirty="0" smtClean="0"/>
              <a:t>benchmarks</a:t>
            </a:r>
          </a:p>
          <a:p>
            <a:pPr lvl="1"/>
            <a:r>
              <a:rPr lang="en-US" dirty="0" smtClean="0"/>
              <a:t>35 </a:t>
            </a:r>
            <a:r>
              <a:rPr lang="en-US" dirty="0"/>
              <a:t>multi-programmed </a:t>
            </a:r>
            <a:r>
              <a:rPr lang="en-US" dirty="0" smtClean="0"/>
              <a:t>applications</a:t>
            </a:r>
          </a:p>
        </p:txBody>
      </p:sp>
      <p:sp>
        <p:nvSpPr>
          <p:cNvPr id="4" name="Slide Number Placeholder 3"/>
          <p:cNvSpPr>
            <a:spLocks noGrp="1"/>
          </p:cNvSpPr>
          <p:nvPr>
            <p:ph type="sldNum" sz="quarter" idx="12"/>
          </p:nvPr>
        </p:nvSpPr>
        <p:spPr/>
        <p:txBody>
          <a:bodyPr/>
          <a:lstStyle/>
          <a:p>
            <a:fld id="{6EBB8CA2-3A61-2F46-8EE5-4EEB6A798CF5}" type="slidenum">
              <a:rPr lang="en-US" smtClean="0"/>
              <a:t>16</a:t>
            </a:fld>
            <a:endParaRPr lang="en-US"/>
          </a:p>
        </p:txBody>
      </p:sp>
    </p:spTree>
    <p:custDataLst>
      <p:tags r:id="rId1"/>
    </p:custDataLst>
    <p:extLst>
      <p:ext uri="{BB962C8B-B14F-4D97-AF65-F5344CB8AC3E}">
        <p14:creationId xmlns:p14="http://schemas.microsoft.com/office/powerpoint/2010/main" val="14323121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5823"/>
            <a:ext cx="8229600" cy="1143000"/>
          </a:xfrm>
        </p:spPr>
        <p:txBody>
          <a:bodyPr/>
          <a:lstStyle/>
          <a:p>
            <a:r>
              <a:rPr lang="en-US" dirty="0"/>
              <a:t>Comparison Points</a:t>
            </a:r>
          </a:p>
        </p:txBody>
      </p:sp>
      <p:sp>
        <p:nvSpPr>
          <p:cNvPr id="3" name="Content Placeholder 2"/>
          <p:cNvSpPr>
            <a:spLocks noGrp="1"/>
          </p:cNvSpPr>
          <p:nvPr>
            <p:ph idx="1"/>
          </p:nvPr>
        </p:nvSpPr>
        <p:spPr>
          <a:xfrm>
            <a:off x="0" y="941332"/>
            <a:ext cx="9144000" cy="5810822"/>
          </a:xfrm>
          <a:ln>
            <a:noFill/>
          </a:ln>
        </p:spPr>
        <p:txBody>
          <a:bodyPr>
            <a:normAutofit lnSpcReduction="10000"/>
          </a:bodyPr>
          <a:lstStyle/>
          <a:p>
            <a:r>
              <a:rPr lang="en-US" dirty="0" smtClean="0"/>
              <a:t>DIP</a:t>
            </a:r>
            <a:r>
              <a:rPr lang="en-US" dirty="0"/>
              <a:t>, RRIP: Insertion Policy </a:t>
            </a:r>
            <a:r>
              <a:rPr lang="en-US" sz="1800" dirty="0"/>
              <a:t>[</a:t>
            </a:r>
            <a:r>
              <a:rPr lang="en-US" sz="1800" dirty="0" err="1"/>
              <a:t>Qureshi</a:t>
            </a:r>
            <a:r>
              <a:rPr lang="en-US" sz="1800" dirty="0"/>
              <a:t> </a:t>
            </a:r>
            <a:r>
              <a:rPr lang="en-US" sz="1800" i="1" dirty="0"/>
              <a:t>et al</a:t>
            </a:r>
            <a:r>
              <a:rPr lang="en-US" sz="1800" i="1" dirty="0" smtClean="0"/>
              <a:t>. </a:t>
            </a:r>
            <a:r>
              <a:rPr lang="en-US" sz="1800" dirty="0" smtClean="0"/>
              <a:t>2007, </a:t>
            </a:r>
            <a:r>
              <a:rPr lang="en-US" sz="1800" dirty="0" err="1"/>
              <a:t>Jaleel</a:t>
            </a:r>
            <a:r>
              <a:rPr lang="en-US" sz="1800" dirty="0"/>
              <a:t> </a:t>
            </a:r>
            <a:r>
              <a:rPr lang="en-US" sz="1800" i="1" dirty="0"/>
              <a:t>et al. </a:t>
            </a:r>
            <a:r>
              <a:rPr lang="en-US" sz="1800" dirty="0"/>
              <a:t>2010]</a:t>
            </a:r>
          </a:p>
          <a:p>
            <a:pPr lvl="1"/>
            <a:r>
              <a:rPr lang="en-US" dirty="0" smtClean="0"/>
              <a:t>Avoid thrashing and cache pollution</a:t>
            </a:r>
          </a:p>
          <a:p>
            <a:pPr lvl="2"/>
            <a:r>
              <a:rPr lang="en-US" dirty="0" smtClean="0"/>
              <a:t>Dynamically insert lines at different stack positions</a:t>
            </a:r>
          </a:p>
          <a:p>
            <a:pPr lvl="1"/>
            <a:r>
              <a:rPr lang="en-US" dirty="0" smtClean="0">
                <a:solidFill>
                  <a:schemeClr val="tx2"/>
                </a:solidFill>
              </a:rPr>
              <a:t>Low overhead</a:t>
            </a:r>
          </a:p>
          <a:p>
            <a:pPr lvl="1"/>
            <a:r>
              <a:rPr lang="en-US" dirty="0" smtClean="0">
                <a:solidFill>
                  <a:srgbClr val="FF0000"/>
                </a:solidFill>
              </a:rPr>
              <a:t>Do </a:t>
            </a:r>
            <a:r>
              <a:rPr lang="en-US" dirty="0">
                <a:solidFill>
                  <a:srgbClr val="FF0000"/>
                </a:solidFill>
              </a:rPr>
              <a:t>not differentiate between read-write </a:t>
            </a:r>
            <a:r>
              <a:rPr lang="en-US" dirty="0" smtClean="0">
                <a:solidFill>
                  <a:srgbClr val="FF0000"/>
                </a:solidFill>
              </a:rPr>
              <a:t>accesses</a:t>
            </a:r>
          </a:p>
          <a:p>
            <a:r>
              <a:rPr lang="en-US" dirty="0" smtClean="0"/>
              <a:t>SUP</a:t>
            </a:r>
            <a:r>
              <a:rPr lang="en-US" dirty="0"/>
              <a:t>+: </a:t>
            </a:r>
            <a:r>
              <a:rPr lang="en-US" dirty="0" smtClean="0"/>
              <a:t>Single</a:t>
            </a:r>
            <a:r>
              <a:rPr lang="en-US" dirty="0"/>
              <a:t>-Use Reference Predictor </a:t>
            </a:r>
            <a:r>
              <a:rPr lang="en-US" sz="1800" dirty="0"/>
              <a:t>[</a:t>
            </a:r>
            <a:r>
              <a:rPr lang="en-US" altLang="ja-JP" sz="1800" dirty="0"/>
              <a:t>Piquet</a:t>
            </a:r>
            <a:r>
              <a:rPr lang="en-US" sz="1800" dirty="0"/>
              <a:t> </a:t>
            </a:r>
            <a:r>
              <a:rPr lang="en-US" sz="1800" i="1" dirty="0"/>
              <a:t>et al.</a:t>
            </a:r>
            <a:r>
              <a:rPr lang="en-US" sz="1800" dirty="0"/>
              <a:t> </a:t>
            </a:r>
            <a:r>
              <a:rPr lang="en-US" altLang="ja-JP" sz="1800" dirty="0"/>
              <a:t>2007</a:t>
            </a:r>
            <a:r>
              <a:rPr lang="en-US" sz="1800" dirty="0"/>
              <a:t>] </a:t>
            </a:r>
            <a:endParaRPr lang="en-US" sz="1800" dirty="0" smtClean="0"/>
          </a:p>
          <a:p>
            <a:pPr lvl="1"/>
            <a:r>
              <a:rPr lang="en-US" dirty="0" smtClean="0"/>
              <a:t>Avoids cache pollution</a:t>
            </a:r>
          </a:p>
          <a:p>
            <a:pPr lvl="2"/>
            <a:r>
              <a:rPr lang="en-US" dirty="0" smtClean="0"/>
              <a:t>Bypasses lines that do not receive re-references</a:t>
            </a:r>
          </a:p>
          <a:p>
            <a:pPr lvl="1"/>
            <a:r>
              <a:rPr lang="en-US" dirty="0">
                <a:solidFill>
                  <a:schemeClr val="tx2"/>
                </a:solidFill>
              </a:rPr>
              <a:t>H</a:t>
            </a:r>
            <a:r>
              <a:rPr lang="en-US" dirty="0" smtClean="0">
                <a:solidFill>
                  <a:schemeClr val="tx2"/>
                </a:solidFill>
              </a:rPr>
              <a:t>igh accuracy</a:t>
            </a:r>
          </a:p>
          <a:p>
            <a:pPr lvl="1"/>
            <a:r>
              <a:rPr lang="en-US" dirty="0" smtClean="0">
                <a:solidFill>
                  <a:srgbClr val="FF0000"/>
                </a:solidFill>
              </a:rPr>
              <a:t>Does </a:t>
            </a:r>
            <a:r>
              <a:rPr lang="en-US" dirty="0">
                <a:solidFill>
                  <a:srgbClr val="FF0000"/>
                </a:solidFill>
              </a:rPr>
              <a:t>not differentiate between read-write accesses</a:t>
            </a:r>
          </a:p>
          <a:p>
            <a:pPr lvl="2"/>
            <a:r>
              <a:rPr lang="en-US" dirty="0" smtClean="0">
                <a:solidFill>
                  <a:srgbClr val="FF0000"/>
                </a:solidFill>
              </a:rPr>
              <a:t>Does </a:t>
            </a:r>
            <a:r>
              <a:rPr lang="en-US" dirty="0">
                <a:solidFill>
                  <a:srgbClr val="FF0000"/>
                </a:solidFill>
              </a:rPr>
              <a:t>not bypass write-only </a:t>
            </a:r>
            <a:r>
              <a:rPr lang="en-US" dirty="0" smtClean="0">
                <a:solidFill>
                  <a:srgbClr val="FF0000"/>
                </a:solidFill>
              </a:rPr>
              <a:t>lines</a:t>
            </a:r>
          </a:p>
          <a:p>
            <a:pPr lvl="1"/>
            <a:r>
              <a:rPr lang="en-US" dirty="0" smtClean="0">
                <a:solidFill>
                  <a:srgbClr val="FF0000"/>
                </a:solidFill>
              </a:rPr>
              <a:t>High storage overhead</a:t>
            </a:r>
            <a:r>
              <a:rPr lang="en-US" dirty="0">
                <a:solidFill>
                  <a:srgbClr val="FF0000"/>
                </a:solidFill>
              </a:rPr>
              <a:t>, needs PC in </a:t>
            </a:r>
            <a:r>
              <a:rPr lang="en-US" dirty="0" smtClean="0">
                <a:solidFill>
                  <a:srgbClr val="FF0000"/>
                </a:solidFill>
              </a:rPr>
              <a:t>LLC</a:t>
            </a:r>
          </a:p>
        </p:txBody>
      </p:sp>
      <p:sp>
        <p:nvSpPr>
          <p:cNvPr id="4" name="Slide Number Placeholder 3"/>
          <p:cNvSpPr>
            <a:spLocks noGrp="1"/>
          </p:cNvSpPr>
          <p:nvPr>
            <p:ph type="sldNum" sz="quarter" idx="12"/>
          </p:nvPr>
        </p:nvSpPr>
        <p:spPr/>
        <p:txBody>
          <a:bodyPr/>
          <a:lstStyle/>
          <a:p>
            <a:fld id="{6EBB8CA2-3A61-2F46-8EE5-4EEB6A798CF5}" type="slidenum">
              <a:rPr lang="en-US" smtClean="0"/>
              <a:t>17</a:t>
            </a:fld>
            <a:endParaRPr lang="en-US"/>
          </a:p>
        </p:txBody>
      </p:sp>
    </p:spTree>
    <p:custDataLst>
      <p:tags r:id="rId1"/>
    </p:custDataLst>
    <p:extLst>
      <p:ext uri="{BB962C8B-B14F-4D97-AF65-F5344CB8AC3E}">
        <p14:creationId xmlns:p14="http://schemas.microsoft.com/office/powerpoint/2010/main" val="15731611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970"/>
            <a:ext cx="8229600" cy="1143000"/>
          </a:xfrm>
        </p:spPr>
        <p:txBody>
          <a:bodyPr>
            <a:normAutofit fontScale="90000"/>
          </a:bodyPr>
          <a:lstStyle/>
          <a:p>
            <a:r>
              <a:rPr lang="en-US" dirty="0" smtClean="0"/>
              <a:t>Comparison </a:t>
            </a:r>
            <a:r>
              <a:rPr lang="en-US" dirty="0"/>
              <a:t>Points: </a:t>
            </a:r>
            <a:r>
              <a:rPr lang="en-US" dirty="0" smtClean="0"/>
              <a:t/>
            </a:r>
            <a:br>
              <a:rPr lang="en-US" dirty="0" smtClean="0"/>
            </a:br>
            <a:r>
              <a:rPr lang="en-US" dirty="0" smtClean="0"/>
              <a:t>Read </a:t>
            </a:r>
            <a:r>
              <a:rPr lang="en-US" dirty="0"/>
              <a:t>Reference Predictor (RRP)</a:t>
            </a:r>
          </a:p>
        </p:txBody>
      </p:sp>
      <p:sp>
        <p:nvSpPr>
          <p:cNvPr id="3" name="Content Placeholder 2"/>
          <p:cNvSpPr>
            <a:spLocks noGrp="1"/>
          </p:cNvSpPr>
          <p:nvPr>
            <p:ph idx="1"/>
          </p:nvPr>
        </p:nvSpPr>
        <p:spPr>
          <a:xfrm>
            <a:off x="0" y="1150850"/>
            <a:ext cx="9144000" cy="2723983"/>
          </a:xfrm>
        </p:spPr>
        <p:txBody>
          <a:bodyPr>
            <a:normAutofit/>
          </a:bodyPr>
          <a:lstStyle/>
          <a:p>
            <a:r>
              <a:rPr lang="en-US" dirty="0" smtClean="0"/>
              <a:t>A new predictor inspired by prior works </a:t>
            </a:r>
            <a:r>
              <a:rPr lang="en-US" sz="2100" dirty="0" smtClean="0"/>
              <a:t>[Tyson </a:t>
            </a:r>
            <a:r>
              <a:rPr lang="en-US" sz="2100" i="1" dirty="0"/>
              <a:t>et </a:t>
            </a:r>
            <a:r>
              <a:rPr lang="en-US" sz="2100" i="1" dirty="0" smtClean="0"/>
              <a:t>al. </a:t>
            </a:r>
            <a:r>
              <a:rPr lang="en-US" sz="2100" dirty="0" smtClean="0"/>
              <a:t>1995</a:t>
            </a:r>
            <a:r>
              <a:rPr lang="en-US" sz="2100" i="1" dirty="0" smtClean="0"/>
              <a:t>, </a:t>
            </a:r>
            <a:r>
              <a:rPr lang="en-US" altLang="ja-JP" sz="2100" dirty="0" smtClean="0"/>
              <a:t>Piquet</a:t>
            </a:r>
            <a:r>
              <a:rPr lang="en-US" sz="2100" dirty="0" smtClean="0"/>
              <a:t> </a:t>
            </a:r>
            <a:r>
              <a:rPr lang="en-US" sz="2100" i="1" dirty="0"/>
              <a:t>et al.</a:t>
            </a:r>
            <a:r>
              <a:rPr lang="en-US" sz="2100" dirty="0"/>
              <a:t> </a:t>
            </a:r>
            <a:r>
              <a:rPr lang="en-US" altLang="ja-JP" sz="2100" dirty="0"/>
              <a:t>2007</a:t>
            </a:r>
            <a:r>
              <a:rPr lang="en-US" sz="2100" dirty="0" smtClean="0"/>
              <a:t>]</a:t>
            </a:r>
          </a:p>
          <a:p>
            <a:r>
              <a:rPr lang="en-US" dirty="0">
                <a:solidFill>
                  <a:schemeClr val="tx2"/>
                </a:solidFill>
              </a:rPr>
              <a:t>I</a:t>
            </a:r>
            <a:r>
              <a:rPr lang="en-US" dirty="0" smtClean="0">
                <a:solidFill>
                  <a:schemeClr val="tx2"/>
                </a:solidFill>
              </a:rPr>
              <a:t>dentifies read and write-only lines by allocating PC</a:t>
            </a:r>
          </a:p>
          <a:p>
            <a:pPr lvl="1"/>
            <a:r>
              <a:rPr lang="en-US" sz="2900" dirty="0" smtClean="0">
                <a:solidFill>
                  <a:schemeClr val="tx2"/>
                </a:solidFill>
              </a:rPr>
              <a:t>Bypasses write-only lines</a:t>
            </a:r>
          </a:p>
          <a:p>
            <a:r>
              <a:rPr lang="en-US" dirty="0" err="1" smtClean="0">
                <a:solidFill>
                  <a:srgbClr val="FF0000"/>
                </a:solidFill>
              </a:rPr>
              <a:t>Writebacks</a:t>
            </a:r>
            <a:r>
              <a:rPr lang="en-US" dirty="0" smtClean="0">
                <a:solidFill>
                  <a:srgbClr val="FF0000"/>
                </a:solidFill>
              </a:rPr>
              <a:t> are not associated with any PC</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6EBB8CA2-3A61-2F46-8EE5-4EEB6A798CF5}" type="slidenum">
              <a:rPr lang="en-US" smtClean="0"/>
              <a:t>18</a:t>
            </a:fld>
            <a:endParaRPr lang="en-US"/>
          </a:p>
        </p:txBody>
      </p:sp>
      <p:grpSp>
        <p:nvGrpSpPr>
          <p:cNvPr id="13" name="Group 12"/>
          <p:cNvGrpSpPr/>
          <p:nvPr/>
        </p:nvGrpSpPr>
        <p:grpSpPr>
          <a:xfrm>
            <a:off x="888120" y="4547079"/>
            <a:ext cx="2404673" cy="1258885"/>
            <a:chOff x="587358" y="3836124"/>
            <a:chExt cx="2404673" cy="1258885"/>
          </a:xfrm>
        </p:grpSpPr>
        <p:sp>
          <p:nvSpPr>
            <p:cNvPr id="6" name="Rectangle 5"/>
            <p:cNvSpPr/>
            <p:nvPr/>
          </p:nvSpPr>
          <p:spPr>
            <a:xfrm>
              <a:off x="591593" y="3836124"/>
              <a:ext cx="2400438" cy="423387"/>
            </a:xfrm>
            <a:prstGeom prst="rect">
              <a:avLst/>
            </a:prstGeom>
            <a:ln w="3810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r>
                <a:rPr lang="en-US" sz="2400" b="1" dirty="0" smtClean="0"/>
                <a:t>PC P: Rd A</a:t>
              </a:r>
              <a:endParaRPr lang="en-US" sz="2400" b="1" dirty="0"/>
            </a:p>
          </p:txBody>
        </p:sp>
        <p:sp>
          <p:nvSpPr>
            <p:cNvPr id="7" name="Rectangle 6"/>
            <p:cNvSpPr/>
            <p:nvPr/>
          </p:nvSpPr>
          <p:spPr>
            <a:xfrm>
              <a:off x="587358" y="4257194"/>
              <a:ext cx="2400438" cy="423387"/>
            </a:xfrm>
            <a:prstGeom prst="rect">
              <a:avLst/>
            </a:prstGeom>
            <a:ln w="38100" cmpd="sng">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r>
                <a:rPr lang="en-US" sz="2400" b="1" dirty="0" smtClean="0"/>
                <a:t>           </a:t>
              </a:r>
              <a:r>
                <a:rPr lang="en-US" sz="2400" b="1" dirty="0" err="1" smtClean="0"/>
                <a:t>Wb</a:t>
              </a:r>
              <a:r>
                <a:rPr lang="en-US" sz="2400" b="1" dirty="0" smtClean="0"/>
                <a:t> A</a:t>
              </a:r>
              <a:endParaRPr lang="en-US" sz="2400" b="1" dirty="0"/>
            </a:p>
          </p:txBody>
        </p:sp>
        <p:sp>
          <p:nvSpPr>
            <p:cNvPr id="8" name="Rectangle 7"/>
            <p:cNvSpPr/>
            <p:nvPr/>
          </p:nvSpPr>
          <p:spPr>
            <a:xfrm>
              <a:off x="587704" y="4671622"/>
              <a:ext cx="2400438" cy="423387"/>
            </a:xfrm>
            <a:prstGeom prst="rect">
              <a:avLst/>
            </a:prstGeom>
            <a:ln w="38100" cmpd="sng">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r>
                <a:rPr lang="en-US" sz="2400" b="1" dirty="0" smtClean="0"/>
                <a:t>           </a:t>
              </a:r>
              <a:r>
                <a:rPr lang="en-US" sz="2400" b="1" dirty="0" err="1" smtClean="0"/>
                <a:t>Wb</a:t>
              </a:r>
              <a:r>
                <a:rPr lang="en-US" sz="2400" b="1" dirty="0" smtClean="0"/>
                <a:t> A</a:t>
              </a:r>
              <a:endParaRPr lang="en-US" sz="2400" b="1" dirty="0"/>
            </a:p>
          </p:txBody>
        </p:sp>
      </p:grpSp>
      <p:grpSp>
        <p:nvGrpSpPr>
          <p:cNvPr id="14" name="Group 13"/>
          <p:cNvGrpSpPr/>
          <p:nvPr/>
        </p:nvGrpSpPr>
        <p:grpSpPr>
          <a:xfrm>
            <a:off x="4690726" y="4565696"/>
            <a:ext cx="2404673" cy="1258885"/>
            <a:chOff x="4690726" y="3786964"/>
            <a:chExt cx="2404673" cy="1258885"/>
          </a:xfrm>
        </p:grpSpPr>
        <p:sp>
          <p:nvSpPr>
            <p:cNvPr id="9" name="Rectangle 8"/>
            <p:cNvSpPr/>
            <p:nvPr/>
          </p:nvSpPr>
          <p:spPr>
            <a:xfrm>
              <a:off x="4694961" y="3786964"/>
              <a:ext cx="2400438" cy="423387"/>
            </a:xfrm>
            <a:prstGeom prst="rect">
              <a:avLst/>
            </a:prstGeom>
            <a:ln w="3810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r>
                <a:rPr lang="en-US" sz="2400" b="1" dirty="0"/>
                <a:t>	</a:t>
              </a:r>
              <a:r>
                <a:rPr lang="en-US" sz="2400" b="1" dirty="0" smtClean="0"/>
                <a:t>    </a:t>
              </a:r>
              <a:r>
                <a:rPr lang="en-US" sz="2400" b="1" dirty="0" err="1" smtClean="0"/>
                <a:t>Wb</a:t>
              </a:r>
              <a:r>
                <a:rPr lang="en-US" sz="2400" b="1" dirty="0" smtClean="0"/>
                <a:t> A</a:t>
              </a:r>
              <a:endParaRPr lang="en-US" sz="2400" b="1" dirty="0"/>
            </a:p>
          </p:txBody>
        </p:sp>
        <p:sp>
          <p:nvSpPr>
            <p:cNvPr id="10" name="Rectangle 9"/>
            <p:cNvSpPr/>
            <p:nvPr/>
          </p:nvSpPr>
          <p:spPr>
            <a:xfrm>
              <a:off x="4690726" y="4218983"/>
              <a:ext cx="2400438" cy="423387"/>
            </a:xfrm>
            <a:prstGeom prst="rect">
              <a:avLst/>
            </a:prstGeom>
            <a:ln w="38100" cmpd="sng">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r>
                <a:rPr lang="en-US" sz="2400" b="1" dirty="0" smtClean="0"/>
                <a:t>           </a:t>
              </a:r>
              <a:r>
                <a:rPr lang="en-US" sz="2400" b="1" dirty="0" err="1" smtClean="0"/>
                <a:t>Wb</a:t>
              </a:r>
              <a:r>
                <a:rPr lang="en-US" sz="2400" b="1" dirty="0" smtClean="0"/>
                <a:t> A</a:t>
              </a:r>
              <a:endParaRPr lang="en-US" sz="2400" b="1" dirty="0"/>
            </a:p>
          </p:txBody>
        </p:sp>
        <p:sp>
          <p:nvSpPr>
            <p:cNvPr id="11" name="Rectangle 10"/>
            <p:cNvSpPr/>
            <p:nvPr/>
          </p:nvSpPr>
          <p:spPr>
            <a:xfrm>
              <a:off x="4692810" y="4622462"/>
              <a:ext cx="2400438" cy="423387"/>
            </a:xfrm>
            <a:prstGeom prst="rect">
              <a:avLst/>
            </a:prstGeom>
            <a:ln w="38100" cmpd="sng">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r>
                <a:rPr lang="en-US" sz="2400" b="1" dirty="0" smtClean="0"/>
                <a:t>           </a:t>
              </a:r>
              <a:r>
                <a:rPr lang="en-US" sz="2400" b="1" dirty="0" err="1" smtClean="0"/>
                <a:t>Wb</a:t>
              </a:r>
              <a:r>
                <a:rPr lang="en-US" sz="2400" b="1" dirty="0" smtClean="0"/>
                <a:t> A</a:t>
              </a:r>
              <a:endParaRPr lang="en-US" sz="2400" b="1" dirty="0"/>
            </a:p>
          </p:txBody>
        </p:sp>
      </p:grpSp>
      <p:sp>
        <p:nvSpPr>
          <p:cNvPr id="12" name="TextBox 11"/>
          <p:cNvSpPr txBox="1"/>
          <p:nvPr/>
        </p:nvSpPr>
        <p:spPr>
          <a:xfrm>
            <a:off x="0" y="6009118"/>
            <a:ext cx="9143999" cy="523220"/>
          </a:xfrm>
          <a:prstGeom prst="rect">
            <a:avLst/>
          </a:prstGeom>
          <a:noFill/>
        </p:spPr>
        <p:txBody>
          <a:bodyPr wrap="square" rtlCol="0">
            <a:spAutoFit/>
          </a:bodyPr>
          <a:lstStyle/>
          <a:p>
            <a:pPr algn="ctr"/>
            <a:r>
              <a:rPr lang="en-US" sz="2800" b="1" dirty="0" smtClean="0">
                <a:solidFill>
                  <a:srgbClr val="FF0000"/>
                </a:solidFill>
              </a:rPr>
              <a:t>Marks P as a PC that allocates a line that is never read again</a:t>
            </a:r>
            <a:endParaRPr lang="en-US" sz="2800" b="1" dirty="0">
              <a:solidFill>
                <a:srgbClr val="FF0000"/>
              </a:solidFill>
            </a:endParaRPr>
          </a:p>
        </p:txBody>
      </p:sp>
      <p:sp>
        <p:nvSpPr>
          <p:cNvPr id="16" name="TextBox 15"/>
          <p:cNvSpPr txBox="1"/>
          <p:nvPr/>
        </p:nvSpPr>
        <p:spPr>
          <a:xfrm>
            <a:off x="-14690" y="6013030"/>
            <a:ext cx="9143999" cy="523220"/>
          </a:xfrm>
          <a:prstGeom prst="rect">
            <a:avLst/>
          </a:prstGeom>
          <a:noFill/>
        </p:spPr>
        <p:txBody>
          <a:bodyPr wrap="square" rtlCol="0">
            <a:spAutoFit/>
          </a:bodyPr>
          <a:lstStyle/>
          <a:p>
            <a:pPr algn="ctr"/>
            <a:r>
              <a:rPr lang="en-US" sz="2800" b="1" dirty="0" smtClean="0">
                <a:solidFill>
                  <a:srgbClr val="FF0000"/>
                </a:solidFill>
              </a:rPr>
              <a:t>Associates the allocating PC in L1 and passes PC in L2, LLC</a:t>
            </a:r>
            <a:endParaRPr lang="en-US" sz="2800" b="1" dirty="0">
              <a:solidFill>
                <a:srgbClr val="FF0000"/>
              </a:solidFill>
            </a:endParaRPr>
          </a:p>
        </p:txBody>
      </p:sp>
      <p:sp>
        <p:nvSpPr>
          <p:cNvPr id="17" name="TextBox 16"/>
          <p:cNvSpPr txBox="1"/>
          <p:nvPr/>
        </p:nvSpPr>
        <p:spPr>
          <a:xfrm>
            <a:off x="4038" y="6013498"/>
            <a:ext cx="9143999" cy="523220"/>
          </a:xfrm>
          <a:prstGeom prst="rect">
            <a:avLst/>
          </a:prstGeom>
          <a:noFill/>
        </p:spPr>
        <p:txBody>
          <a:bodyPr wrap="square" rtlCol="0">
            <a:spAutoFit/>
          </a:bodyPr>
          <a:lstStyle/>
          <a:p>
            <a:pPr algn="ctr"/>
            <a:r>
              <a:rPr lang="en-US" sz="2800" b="1" dirty="0">
                <a:solidFill>
                  <a:srgbClr val="FF0000"/>
                </a:solidFill>
              </a:rPr>
              <a:t>H</a:t>
            </a:r>
            <a:r>
              <a:rPr lang="en-US" sz="2800" b="1" dirty="0" smtClean="0">
                <a:solidFill>
                  <a:srgbClr val="FF0000"/>
                </a:solidFill>
              </a:rPr>
              <a:t>igh storage overhead</a:t>
            </a:r>
            <a:endParaRPr lang="en-US" sz="2800" b="1" dirty="0">
              <a:solidFill>
                <a:srgbClr val="FF0000"/>
              </a:solidFill>
            </a:endParaRPr>
          </a:p>
        </p:txBody>
      </p:sp>
      <p:sp>
        <p:nvSpPr>
          <p:cNvPr id="19" name="Rectangle 18"/>
          <p:cNvSpPr/>
          <p:nvPr/>
        </p:nvSpPr>
        <p:spPr>
          <a:xfrm>
            <a:off x="4692913" y="4573711"/>
            <a:ext cx="2400438" cy="423387"/>
          </a:xfrm>
          <a:prstGeom prst="rect">
            <a:avLst/>
          </a:prstGeom>
          <a:ln w="3810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r>
              <a:rPr lang="en-US" sz="2400" b="1" dirty="0" smtClean="0"/>
              <a:t>PC </a:t>
            </a:r>
            <a:r>
              <a:rPr lang="en-US" sz="2400" b="1" dirty="0"/>
              <a:t>Q</a:t>
            </a:r>
            <a:r>
              <a:rPr lang="en-US" sz="2400" b="1" dirty="0" smtClean="0"/>
              <a:t>: </a:t>
            </a:r>
            <a:r>
              <a:rPr lang="en-US" sz="2400" b="1" dirty="0" err="1" smtClean="0"/>
              <a:t>Wb</a:t>
            </a:r>
            <a:r>
              <a:rPr lang="en-US" sz="2400" b="1" dirty="0" smtClean="0"/>
              <a:t> A</a:t>
            </a:r>
            <a:endParaRPr lang="en-US" sz="2400" b="1" dirty="0"/>
          </a:p>
        </p:txBody>
      </p:sp>
      <p:sp>
        <p:nvSpPr>
          <p:cNvPr id="15" name="Oval Callout 14"/>
          <p:cNvSpPr/>
          <p:nvPr/>
        </p:nvSpPr>
        <p:spPr>
          <a:xfrm>
            <a:off x="6465000" y="3800136"/>
            <a:ext cx="2594836" cy="910026"/>
          </a:xfrm>
          <a:prstGeom prst="wedgeEllipseCallout">
            <a:avLst>
              <a:gd name="adj1" fmla="val -100971"/>
              <a:gd name="adj2" fmla="val 60909"/>
            </a:avLst>
          </a:prstGeom>
          <a:solidFill>
            <a:schemeClr val="bg1"/>
          </a:solidFill>
          <a:ln w="5715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tx1"/>
                </a:solidFill>
              </a:rPr>
              <a:t>No allocating PC</a:t>
            </a:r>
            <a:endParaRPr lang="en-US" sz="2400" b="1" dirty="0">
              <a:solidFill>
                <a:schemeClr val="tx1"/>
              </a:solidFill>
            </a:endParaRPr>
          </a:p>
        </p:txBody>
      </p:sp>
      <p:sp>
        <p:nvSpPr>
          <p:cNvPr id="18" name="Oval Callout 17"/>
          <p:cNvSpPr/>
          <p:nvPr/>
        </p:nvSpPr>
        <p:spPr>
          <a:xfrm>
            <a:off x="6553200" y="3651693"/>
            <a:ext cx="2410668" cy="922795"/>
          </a:xfrm>
          <a:prstGeom prst="wedgeEllipseCallout">
            <a:avLst>
              <a:gd name="adj1" fmla="val -102903"/>
              <a:gd name="adj2" fmla="val 59394"/>
            </a:avLst>
          </a:prstGeom>
          <a:solidFill>
            <a:schemeClr val="bg1"/>
          </a:solidFill>
          <a:ln w="5715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tx1"/>
                </a:solidFill>
              </a:rPr>
              <a:t>A</a:t>
            </a:r>
            <a:r>
              <a:rPr lang="en-US" sz="2400" b="1" dirty="0" smtClean="0">
                <a:solidFill>
                  <a:schemeClr val="tx1"/>
                </a:solidFill>
              </a:rPr>
              <a:t>llocating PC from L1</a:t>
            </a:r>
            <a:endParaRPr lang="en-US" sz="2400" b="1" dirty="0">
              <a:solidFill>
                <a:schemeClr val="tx1"/>
              </a:solidFill>
            </a:endParaRPr>
          </a:p>
        </p:txBody>
      </p:sp>
      <p:cxnSp>
        <p:nvCxnSpPr>
          <p:cNvPr id="21" name="Straight Arrow Connector 20"/>
          <p:cNvCxnSpPr/>
          <p:nvPr/>
        </p:nvCxnSpPr>
        <p:spPr>
          <a:xfrm>
            <a:off x="457200" y="4286773"/>
            <a:ext cx="0" cy="1460477"/>
          </a:xfrm>
          <a:prstGeom prst="straightConnector1">
            <a:avLst/>
          </a:prstGeom>
          <a:ln w="5715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4038" y="5659045"/>
            <a:ext cx="817952" cy="461665"/>
          </a:xfrm>
          <a:prstGeom prst="rect">
            <a:avLst/>
          </a:prstGeom>
          <a:noFill/>
        </p:spPr>
        <p:txBody>
          <a:bodyPr wrap="none" rtlCol="0">
            <a:spAutoFit/>
          </a:bodyPr>
          <a:lstStyle/>
          <a:p>
            <a:r>
              <a:rPr lang="en-US" sz="2400" b="1" dirty="0" smtClean="0"/>
              <a:t>Time</a:t>
            </a:r>
            <a:endParaRPr lang="en-US" sz="2400" b="1" dirty="0"/>
          </a:p>
        </p:txBody>
      </p:sp>
    </p:spTree>
    <p:custDataLst>
      <p:tags r:id="rId1"/>
    </p:custDataLst>
    <p:extLst>
      <p:ext uri="{BB962C8B-B14F-4D97-AF65-F5344CB8AC3E}">
        <p14:creationId xmlns:p14="http://schemas.microsoft.com/office/powerpoint/2010/main" val="14221020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3" presetClass="exit" presetSubtype="10" fill="hold" grpId="1" nodeType="withEffect">
                                  <p:stCondLst>
                                    <p:cond delay="0"/>
                                  </p:stCondLst>
                                  <p:childTnLst>
                                    <p:animEffect transition="out" filter="blinds(horizontal)">
                                      <p:cBhvr>
                                        <p:cTn id="30" dur="500"/>
                                        <p:tgtEl>
                                          <p:spTgt spid="12"/>
                                        </p:tgtEl>
                                      </p:cBhvr>
                                    </p:animEffect>
                                    <p:set>
                                      <p:cBhvr>
                                        <p:cTn id="31" dur="1" fill="hold">
                                          <p:stCondLst>
                                            <p:cond delay="499"/>
                                          </p:stCondLst>
                                        </p:cTn>
                                        <p:tgtEl>
                                          <p:spTgt spid="12"/>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childTnLst>
                                </p:cTn>
                              </p:par>
                              <p:par>
                                <p:cTn id="36" presetID="3" presetClass="exit" presetSubtype="10" fill="hold" grpId="1" nodeType="withEffect">
                                  <p:stCondLst>
                                    <p:cond delay="0"/>
                                  </p:stCondLst>
                                  <p:childTnLst>
                                    <p:animEffect transition="out" filter="blinds(horizontal)">
                                      <p:cBhvr>
                                        <p:cTn id="37" dur="500"/>
                                        <p:tgtEl>
                                          <p:spTgt spid="15"/>
                                        </p:tgtEl>
                                      </p:cBhvr>
                                    </p:animEffect>
                                    <p:set>
                                      <p:cBhvr>
                                        <p:cTn id="38" dur="1" fill="hold">
                                          <p:stCondLst>
                                            <p:cond delay="499"/>
                                          </p:stCondLst>
                                        </p:cTn>
                                        <p:tgtEl>
                                          <p:spTgt spid="15"/>
                                        </p:tgtEl>
                                        <p:attrNameLst>
                                          <p:attrName>style.visibility</p:attrName>
                                        </p:attrNameLst>
                                      </p:cBhvr>
                                      <p:to>
                                        <p:strVal val="hidden"/>
                                      </p:to>
                                    </p:set>
                                  </p:childTnLst>
                                </p:cTn>
                              </p:par>
                            </p:childTnLst>
                          </p:cTn>
                        </p:par>
                        <p:par>
                          <p:cTn id="39" fill="hold">
                            <p:stCondLst>
                              <p:cond delay="500"/>
                            </p:stCondLst>
                            <p:childTnLst>
                              <p:par>
                                <p:cTn id="40" presetID="1" presetClass="entr" presetSubtype="0" fill="hold" grpId="0" nodeType="afterEffect">
                                  <p:stCondLst>
                                    <p:cond delay="0"/>
                                  </p:stCondLst>
                                  <p:childTnLst>
                                    <p:set>
                                      <p:cBhvr>
                                        <p:cTn id="41" dur="1" fill="hold">
                                          <p:stCondLst>
                                            <p:cond delay="0"/>
                                          </p:stCondLst>
                                        </p:cTn>
                                        <p:tgtEl>
                                          <p:spTgt spid="18"/>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19"/>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7"/>
                                        </p:tgtEl>
                                        <p:attrNameLst>
                                          <p:attrName>style.visibility</p:attrName>
                                        </p:attrNameLst>
                                      </p:cBhvr>
                                      <p:to>
                                        <p:strVal val="visible"/>
                                      </p:to>
                                    </p:set>
                                  </p:childTnLst>
                                </p:cTn>
                              </p:par>
                              <p:par>
                                <p:cTn id="48" presetID="3" presetClass="exit" presetSubtype="10" fill="hold" grpId="1" nodeType="withEffect">
                                  <p:stCondLst>
                                    <p:cond delay="0"/>
                                  </p:stCondLst>
                                  <p:childTnLst>
                                    <p:animEffect transition="out" filter="blinds(horizontal)">
                                      <p:cBhvr>
                                        <p:cTn id="49" dur="500"/>
                                        <p:tgtEl>
                                          <p:spTgt spid="16"/>
                                        </p:tgtEl>
                                      </p:cBhvr>
                                    </p:animEffect>
                                    <p:set>
                                      <p:cBhvr>
                                        <p:cTn id="50" dur="1" fill="hold">
                                          <p:stCondLst>
                                            <p:cond delay="4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2" grpId="1"/>
      <p:bldP spid="16" grpId="0"/>
      <p:bldP spid="16" grpId="1"/>
      <p:bldP spid="17" grpId="0"/>
      <p:bldP spid="19" grpId="0" animBg="1"/>
      <p:bldP spid="15" grpId="0" animBg="1"/>
      <p:bldP spid="15" grpId="1" animBg="1"/>
      <p:bldP spid="18" grpId="0" animBg="1"/>
      <p:bldP spid="2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319" name="Rectangle 199"/>
          <p:cNvSpPr>
            <a:spLocks noGrp="1" noChangeArrowheads="1"/>
          </p:cNvSpPr>
          <p:nvPr>
            <p:ph type="title"/>
          </p:nvPr>
        </p:nvSpPr>
        <p:spPr>
          <a:xfrm>
            <a:off x="457200" y="-160868"/>
            <a:ext cx="8229600" cy="1164167"/>
          </a:xfrm>
        </p:spPr>
        <p:txBody>
          <a:bodyPr/>
          <a:lstStyle/>
          <a:p>
            <a:pPr>
              <a:defRPr/>
            </a:pPr>
            <a:r>
              <a:rPr lang="en-US" dirty="0" smtClean="0"/>
              <a:t>Single Core Performance</a:t>
            </a:r>
            <a:endParaRPr lang="en-US" dirty="0"/>
          </a:p>
        </p:txBody>
      </p:sp>
      <p:sp>
        <p:nvSpPr>
          <p:cNvPr id="5" name="TextBox 4"/>
          <p:cNvSpPr txBox="1"/>
          <p:nvPr/>
        </p:nvSpPr>
        <p:spPr>
          <a:xfrm>
            <a:off x="0" y="5490694"/>
            <a:ext cx="9144000" cy="1077218"/>
          </a:xfrm>
          <a:prstGeom prst="rect">
            <a:avLst/>
          </a:prstGeom>
          <a:noFill/>
        </p:spPr>
        <p:txBody>
          <a:bodyPr wrap="square" rtlCol="0">
            <a:spAutoFit/>
          </a:bodyPr>
          <a:lstStyle/>
          <a:p>
            <a:pPr algn="ctr"/>
            <a:r>
              <a:rPr lang="en-US" sz="3200" b="1" dirty="0" smtClean="0">
                <a:solidFill>
                  <a:srgbClr val="FF0000"/>
                </a:solidFill>
              </a:rPr>
              <a:t>Differentiating read vs. write-only lines </a:t>
            </a:r>
          </a:p>
          <a:p>
            <a:pPr algn="ctr"/>
            <a:r>
              <a:rPr lang="en-US" sz="3200" b="1" dirty="0" smtClean="0">
                <a:solidFill>
                  <a:srgbClr val="FF0000"/>
                </a:solidFill>
              </a:rPr>
              <a:t>improves performance over recent mechanisms</a:t>
            </a:r>
          </a:p>
        </p:txBody>
      </p:sp>
      <p:graphicFrame>
        <p:nvGraphicFramePr>
          <p:cNvPr id="6" name="Chart 5"/>
          <p:cNvGraphicFramePr/>
          <p:nvPr>
            <p:extLst>
              <p:ext uri="{D42A27DB-BD31-4B8C-83A1-F6EECF244321}">
                <p14:modId xmlns:p14="http://schemas.microsoft.com/office/powerpoint/2010/main" val="4182592944"/>
              </p:ext>
            </p:extLst>
          </p:nvPr>
        </p:nvGraphicFramePr>
        <p:xfrm>
          <a:off x="0" y="755757"/>
          <a:ext cx="9144000" cy="4847167"/>
        </p:xfrm>
        <a:graphic>
          <a:graphicData uri="http://schemas.openxmlformats.org/drawingml/2006/chart">
            <c:chart xmlns:c="http://schemas.openxmlformats.org/drawingml/2006/chart" xmlns:r="http://schemas.openxmlformats.org/officeDocument/2006/relationships" r:id="rId4"/>
          </a:graphicData>
        </a:graphic>
      </p:graphicFrame>
      <p:cxnSp>
        <p:nvCxnSpPr>
          <p:cNvPr id="15" name="Straight Connector 14"/>
          <p:cNvCxnSpPr/>
          <p:nvPr/>
        </p:nvCxnSpPr>
        <p:spPr>
          <a:xfrm flipH="1">
            <a:off x="7143144" y="2328025"/>
            <a:ext cx="640374" cy="0"/>
          </a:xfrm>
          <a:prstGeom prst="line">
            <a:avLst/>
          </a:prstGeom>
          <a:ln w="57150"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7663136" y="2346242"/>
            <a:ext cx="13653" cy="764319"/>
          </a:xfrm>
          <a:prstGeom prst="straightConnector1">
            <a:avLst/>
          </a:prstGeom>
          <a:ln w="57150" cmpd="sng">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7153816" y="1744669"/>
            <a:ext cx="640374" cy="0"/>
          </a:xfrm>
          <a:prstGeom prst="line">
            <a:avLst/>
          </a:prstGeom>
          <a:ln w="57150"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a:off x="7663136" y="1734447"/>
            <a:ext cx="16636" cy="575347"/>
          </a:xfrm>
          <a:prstGeom prst="straightConnector1">
            <a:avLst/>
          </a:prstGeom>
          <a:ln w="57150" cmpd="sng">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6EBB8CA2-3A61-2F46-8EE5-4EEB6A798CF5}" type="slidenum">
              <a:rPr lang="en-US" smtClean="0"/>
              <a:t>19</a:t>
            </a:fld>
            <a:endParaRPr lang="en-US"/>
          </a:p>
        </p:txBody>
      </p:sp>
      <p:cxnSp>
        <p:nvCxnSpPr>
          <p:cNvPr id="12" name="Straight Connector 11"/>
          <p:cNvCxnSpPr/>
          <p:nvPr/>
        </p:nvCxnSpPr>
        <p:spPr>
          <a:xfrm flipH="1">
            <a:off x="5845816" y="1318949"/>
            <a:ext cx="20157" cy="3810194"/>
          </a:xfrm>
          <a:prstGeom prst="line">
            <a:avLst/>
          </a:prstGeom>
          <a:ln w="38100" cmpd="sng">
            <a:solidFill>
              <a:srgbClr val="808080"/>
            </a:solidFill>
            <a:prstDash val="sysDash"/>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6037225" y="2309794"/>
            <a:ext cx="1213772" cy="523220"/>
          </a:xfrm>
          <a:prstGeom prst="rect">
            <a:avLst/>
          </a:prstGeom>
          <a:noFill/>
          <a:scene3d>
            <a:camera prst="orthographicFront">
              <a:rot lat="0" lon="0" rev="16200000"/>
            </a:camera>
            <a:lightRig rig="threePt" dir="t"/>
          </a:scene3d>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800" b="1" dirty="0" smtClean="0">
                <a:solidFill>
                  <a:srgbClr val="FFFFFF"/>
                </a:solidFill>
              </a:rPr>
              <a:t>+8%</a:t>
            </a:r>
          </a:p>
        </p:txBody>
      </p:sp>
      <p:sp>
        <p:nvSpPr>
          <p:cNvPr id="18" name="TextBox 17"/>
          <p:cNvSpPr txBox="1"/>
          <p:nvPr/>
        </p:nvSpPr>
        <p:spPr>
          <a:xfrm>
            <a:off x="7663136" y="2577135"/>
            <a:ext cx="1224707" cy="523220"/>
          </a:xfrm>
          <a:prstGeom prst="rect">
            <a:avLst/>
          </a:prstGeom>
          <a:noFill/>
          <a:scene3d>
            <a:camera prst="orthographicFront">
              <a:rot lat="0" lon="0" rev="16200000"/>
            </a:camera>
            <a:lightRig rig="threePt" dir="t"/>
          </a:scene3d>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800" b="1" dirty="0" smtClean="0">
                <a:solidFill>
                  <a:schemeClr val="bg1"/>
                </a:solidFill>
              </a:rPr>
              <a:t>+4.6%</a:t>
            </a:r>
          </a:p>
        </p:txBody>
      </p:sp>
      <p:sp>
        <p:nvSpPr>
          <p:cNvPr id="19" name="TextBox 18"/>
          <p:cNvSpPr txBox="1"/>
          <p:nvPr/>
        </p:nvSpPr>
        <p:spPr>
          <a:xfrm>
            <a:off x="7452177" y="1472837"/>
            <a:ext cx="1691823" cy="523220"/>
          </a:xfrm>
          <a:prstGeom prst="rect">
            <a:avLst/>
          </a:prstGeom>
          <a:noFill/>
          <a:scene3d>
            <a:camera prst="orthographicFront">
              <a:rot lat="0" lon="0" rev="16200000"/>
            </a:camera>
            <a:lightRig rig="threePt" dir="t"/>
          </a:scene3d>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800" b="1" dirty="0" smtClean="0">
                <a:solidFill>
                  <a:schemeClr val="tx1"/>
                </a:solidFill>
              </a:rPr>
              <a:t>-3.4%</a:t>
            </a:r>
          </a:p>
        </p:txBody>
      </p:sp>
      <p:sp>
        <p:nvSpPr>
          <p:cNvPr id="4" name="TextBox 3"/>
          <p:cNvSpPr txBox="1"/>
          <p:nvPr/>
        </p:nvSpPr>
        <p:spPr>
          <a:xfrm>
            <a:off x="7772646" y="773871"/>
            <a:ext cx="989803" cy="461665"/>
          </a:xfrm>
          <a:prstGeom prst="rect">
            <a:avLst/>
          </a:prstGeom>
          <a:solidFill>
            <a:srgbClr val="FFFFFF"/>
          </a:solidFill>
          <a:ln w="57150" cmpd="sng">
            <a:solidFill>
              <a:srgbClr val="FF0000"/>
            </a:solidFill>
          </a:ln>
        </p:spPr>
        <p:txBody>
          <a:bodyPr wrap="square" rtlCol="0">
            <a:spAutoFit/>
          </a:bodyPr>
          <a:lstStyle/>
          <a:p>
            <a:r>
              <a:rPr lang="en-US" sz="2400" b="1" dirty="0" smtClean="0">
                <a:solidFill>
                  <a:srgbClr val="FF0000"/>
                </a:solidFill>
              </a:rPr>
              <a:t>2.6KB</a:t>
            </a:r>
            <a:endParaRPr lang="en-US" sz="2400" b="1" dirty="0">
              <a:solidFill>
                <a:srgbClr val="FF0000"/>
              </a:solidFill>
            </a:endParaRPr>
          </a:p>
        </p:txBody>
      </p:sp>
      <p:sp>
        <p:nvSpPr>
          <p:cNvPr id="22" name="TextBox 21"/>
          <p:cNvSpPr txBox="1"/>
          <p:nvPr/>
        </p:nvSpPr>
        <p:spPr>
          <a:xfrm>
            <a:off x="6123337" y="773871"/>
            <a:ext cx="1136359" cy="461665"/>
          </a:xfrm>
          <a:prstGeom prst="rect">
            <a:avLst/>
          </a:prstGeom>
          <a:solidFill>
            <a:srgbClr val="FFFFFF"/>
          </a:solidFill>
          <a:ln w="57150" cmpd="sng">
            <a:solidFill>
              <a:srgbClr val="FF0000"/>
            </a:solidFill>
          </a:ln>
        </p:spPr>
        <p:txBody>
          <a:bodyPr wrap="square" rtlCol="0">
            <a:spAutoFit/>
          </a:bodyPr>
          <a:lstStyle/>
          <a:p>
            <a:pPr algn="ctr"/>
            <a:r>
              <a:rPr lang="en-US" sz="2400" b="1" dirty="0" smtClean="0">
                <a:solidFill>
                  <a:srgbClr val="FF0000"/>
                </a:solidFill>
              </a:rPr>
              <a:t>48.4KB</a:t>
            </a:r>
            <a:endParaRPr lang="en-US" sz="2400" b="1" dirty="0">
              <a:solidFill>
                <a:srgbClr val="FF0000"/>
              </a:solidFill>
            </a:endParaRPr>
          </a:p>
        </p:txBody>
      </p:sp>
      <p:cxnSp>
        <p:nvCxnSpPr>
          <p:cNvPr id="3" name="Straight Connector 2"/>
          <p:cNvCxnSpPr/>
          <p:nvPr/>
        </p:nvCxnSpPr>
        <p:spPr>
          <a:xfrm flipH="1">
            <a:off x="5592595" y="1740664"/>
            <a:ext cx="640374" cy="0"/>
          </a:xfrm>
          <a:prstGeom prst="line">
            <a:avLst/>
          </a:prstGeom>
          <a:ln w="57150"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6061118" y="1762903"/>
            <a:ext cx="0" cy="1337452"/>
          </a:xfrm>
          <a:prstGeom prst="straightConnector1">
            <a:avLst/>
          </a:prstGeom>
          <a:ln w="57150" cmpd="sng">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6246623" y="3100355"/>
            <a:ext cx="1539875" cy="10206"/>
          </a:xfrm>
          <a:prstGeom prst="line">
            <a:avLst/>
          </a:prstGeom>
          <a:ln w="57150"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flipV="1">
            <a:off x="3156162" y="3100355"/>
            <a:ext cx="3090461" cy="10206"/>
          </a:xfrm>
          <a:prstGeom prst="line">
            <a:avLst/>
          </a:prstGeom>
          <a:ln w="57150"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1668" y="5512376"/>
            <a:ext cx="9144000" cy="1077218"/>
          </a:xfrm>
          <a:prstGeom prst="rect">
            <a:avLst/>
          </a:prstGeom>
          <a:noFill/>
        </p:spPr>
        <p:txBody>
          <a:bodyPr wrap="square" rtlCol="0">
            <a:spAutoFit/>
          </a:bodyPr>
          <a:lstStyle/>
          <a:p>
            <a:pPr algn="ctr"/>
            <a:r>
              <a:rPr lang="en-US" sz="3200" b="1" dirty="0" smtClean="0">
                <a:solidFill>
                  <a:srgbClr val="FF0000"/>
                </a:solidFill>
              </a:rPr>
              <a:t>RWP performs within 3.4% of RRP,</a:t>
            </a:r>
          </a:p>
          <a:p>
            <a:pPr algn="ctr"/>
            <a:r>
              <a:rPr lang="en-US" sz="3200" b="1" dirty="0" smtClean="0">
                <a:solidFill>
                  <a:srgbClr val="FF0000"/>
                </a:solidFill>
              </a:rPr>
              <a:t>But requires 18X less storage overhead</a:t>
            </a:r>
          </a:p>
        </p:txBody>
      </p:sp>
    </p:spTree>
    <p:custDataLst>
      <p:tags r:id="rId1"/>
    </p:custDataLst>
    <p:extLst>
      <p:ext uri="{BB962C8B-B14F-4D97-AF65-F5344CB8AC3E}">
        <p14:creationId xmlns:p14="http://schemas.microsoft.com/office/powerpoint/2010/main" val="16890805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par>
                                <p:cTn id="41" presetID="3" presetClass="exit" presetSubtype="10" fill="hold" grpId="1" nodeType="withEffect">
                                  <p:stCondLst>
                                    <p:cond delay="0"/>
                                  </p:stCondLst>
                                  <p:childTnLst>
                                    <p:animEffect transition="out" filter="blinds(horizontal)">
                                      <p:cBhvr>
                                        <p:cTn id="42" dur="500"/>
                                        <p:tgtEl>
                                          <p:spTgt spid="5"/>
                                        </p:tgtEl>
                                      </p:cBhvr>
                                    </p:animEffect>
                                    <p:set>
                                      <p:cBhvr>
                                        <p:cTn id="43"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14" grpId="0"/>
      <p:bldP spid="18" grpId="0"/>
      <p:bldP spid="19" grpId="0"/>
      <p:bldP spid="4" grpId="0" animBg="1"/>
      <p:bldP spid="22" grpId="0" animBg="1"/>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5700"/>
            <a:ext cx="8229600" cy="1143000"/>
          </a:xfrm>
        </p:spPr>
        <p:txBody>
          <a:bodyPr/>
          <a:lstStyle/>
          <a:p>
            <a:r>
              <a:rPr lang="en-US" dirty="0" smtClean="0"/>
              <a:t>Summary</a:t>
            </a:r>
            <a:endParaRPr lang="en-US" dirty="0"/>
          </a:p>
        </p:txBody>
      </p:sp>
      <p:sp>
        <p:nvSpPr>
          <p:cNvPr id="3" name="Content Placeholder 2"/>
          <p:cNvSpPr>
            <a:spLocks noGrp="1"/>
          </p:cNvSpPr>
          <p:nvPr>
            <p:ph idx="1"/>
          </p:nvPr>
        </p:nvSpPr>
        <p:spPr>
          <a:xfrm>
            <a:off x="0" y="594889"/>
            <a:ext cx="9144000" cy="6132393"/>
          </a:xfrm>
        </p:spPr>
        <p:txBody>
          <a:bodyPr>
            <a:normAutofit fontScale="92500" lnSpcReduction="10000"/>
          </a:bodyPr>
          <a:lstStyle/>
          <a:p>
            <a:pPr marL="342900" lvl="1" indent="-342900">
              <a:buFont typeface="Arial"/>
              <a:buChar char="•"/>
            </a:pPr>
            <a:r>
              <a:rPr lang="en-US" sz="3000" dirty="0" smtClean="0"/>
              <a:t>Read misses are more critical than write misses</a:t>
            </a:r>
          </a:p>
          <a:p>
            <a:pPr marL="742950" lvl="2" indent="-342900"/>
            <a:r>
              <a:rPr lang="en-US" sz="2600" dirty="0" smtClean="0"/>
              <a:t>Read misses can stall processor, writes are not on the critical path</a:t>
            </a:r>
          </a:p>
          <a:p>
            <a:pPr marL="342900" lvl="1" indent="-342900">
              <a:buFont typeface="Arial"/>
              <a:buChar char="•"/>
            </a:pPr>
            <a:r>
              <a:rPr lang="en-US" sz="3000" b="1" dirty="0" smtClean="0">
                <a:solidFill>
                  <a:srgbClr val="FF0000"/>
                </a:solidFill>
              </a:rPr>
              <a:t>Problem: </a:t>
            </a:r>
            <a:r>
              <a:rPr lang="en-US" sz="3000" dirty="0" smtClean="0">
                <a:solidFill>
                  <a:srgbClr val="FF0000"/>
                </a:solidFill>
              </a:rPr>
              <a:t>Cache management does not exploit read-write disparity</a:t>
            </a:r>
          </a:p>
          <a:p>
            <a:pPr marL="342900" lvl="1" indent="-342900">
              <a:buFont typeface="Arial"/>
              <a:buChar char="•"/>
            </a:pPr>
            <a:r>
              <a:rPr lang="en-US" sz="3000" b="1" dirty="0" smtClean="0">
                <a:solidFill>
                  <a:srgbClr val="000090"/>
                </a:solidFill>
              </a:rPr>
              <a:t>Goal:</a:t>
            </a:r>
            <a:r>
              <a:rPr lang="en-US" sz="3000" dirty="0" smtClean="0">
                <a:solidFill>
                  <a:srgbClr val="000090"/>
                </a:solidFill>
              </a:rPr>
              <a:t> Design a cache that </a:t>
            </a:r>
            <a:r>
              <a:rPr lang="en-US" sz="3200" dirty="0" smtClean="0">
                <a:solidFill>
                  <a:srgbClr val="000090"/>
                </a:solidFill>
              </a:rPr>
              <a:t>favors reads over writes to improve performance</a:t>
            </a:r>
            <a:r>
              <a:rPr lang="en-US" sz="3200" dirty="0" smtClean="0">
                <a:solidFill>
                  <a:schemeClr val="tx2"/>
                </a:solidFill>
              </a:rPr>
              <a:t> </a:t>
            </a:r>
          </a:p>
          <a:p>
            <a:pPr marL="742950" lvl="2" indent="-342900"/>
            <a:r>
              <a:rPr lang="en-US" sz="2600" dirty="0"/>
              <a:t>Lines that ar</a:t>
            </a:r>
            <a:r>
              <a:rPr lang="en-US" sz="2600" dirty="0">
                <a:solidFill>
                  <a:srgbClr val="000000"/>
                </a:solidFill>
              </a:rPr>
              <a:t>e</a:t>
            </a:r>
            <a:r>
              <a:rPr lang="en-US" sz="2600" dirty="0">
                <a:solidFill>
                  <a:srgbClr val="000090"/>
                </a:solidFill>
              </a:rPr>
              <a:t> </a:t>
            </a:r>
            <a:r>
              <a:rPr lang="en-US" sz="2600" b="1" dirty="0">
                <a:solidFill>
                  <a:srgbClr val="000090"/>
                </a:solidFill>
              </a:rPr>
              <a:t>only written to </a:t>
            </a:r>
            <a:r>
              <a:rPr lang="en-US" sz="2600" dirty="0">
                <a:solidFill>
                  <a:srgbClr val="000000"/>
                </a:solidFill>
              </a:rPr>
              <a:t>are</a:t>
            </a:r>
            <a:r>
              <a:rPr lang="en-US" sz="2600" dirty="0">
                <a:solidFill>
                  <a:srgbClr val="000090"/>
                </a:solidFill>
              </a:rPr>
              <a:t> </a:t>
            </a:r>
            <a:r>
              <a:rPr lang="en-US" sz="2600" b="1" dirty="0">
                <a:solidFill>
                  <a:srgbClr val="000090"/>
                </a:solidFill>
              </a:rPr>
              <a:t>less critical</a:t>
            </a:r>
            <a:r>
              <a:rPr lang="en-US" sz="2600" dirty="0">
                <a:solidFill>
                  <a:srgbClr val="000090"/>
                </a:solidFill>
              </a:rPr>
              <a:t> </a:t>
            </a:r>
            <a:endParaRPr lang="en-US" sz="2600" dirty="0" smtClean="0">
              <a:solidFill>
                <a:srgbClr val="000090"/>
              </a:solidFill>
            </a:endParaRPr>
          </a:p>
          <a:p>
            <a:pPr marL="742950" lvl="2" indent="-342900"/>
            <a:r>
              <a:rPr lang="en-US" sz="2600" b="1" dirty="0" smtClean="0">
                <a:solidFill>
                  <a:srgbClr val="000090"/>
                </a:solidFill>
              </a:rPr>
              <a:t>Prioritize</a:t>
            </a:r>
            <a:r>
              <a:rPr lang="en-US" sz="2600" dirty="0" smtClean="0">
                <a:solidFill>
                  <a:srgbClr val="000090"/>
                </a:solidFill>
              </a:rPr>
              <a:t> </a:t>
            </a:r>
            <a:r>
              <a:rPr lang="en-US" sz="2600" dirty="0" smtClean="0">
                <a:solidFill>
                  <a:srgbClr val="000000"/>
                </a:solidFill>
              </a:rPr>
              <a:t>lines that service </a:t>
            </a:r>
            <a:r>
              <a:rPr lang="en-US" sz="2600" b="1" dirty="0" smtClean="0">
                <a:solidFill>
                  <a:srgbClr val="000090"/>
                </a:solidFill>
              </a:rPr>
              <a:t>read requests</a:t>
            </a:r>
          </a:p>
          <a:p>
            <a:pPr marL="342900" lvl="1" indent="-342900">
              <a:buFont typeface="Arial"/>
              <a:buChar char="•"/>
            </a:pPr>
            <a:r>
              <a:rPr lang="en-US" sz="3000" b="1" dirty="0" smtClean="0"/>
              <a:t>Key observation: </a:t>
            </a:r>
            <a:r>
              <a:rPr lang="en-US" sz="3000" dirty="0" smtClean="0"/>
              <a:t>Applications differ in their read reuse behavior in clean and dirty lines</a:t>
            </a:r>
          </a:p>
          <a:p>
            <a:pPr marL="342900" lvl="1" indent="-342900">
              <a:buFont typeface="Arial"/>
              <a:buChar char="•"/>
            </a:pPr>
            <a:r>
              <a:rPr lang="en-US" sz="3000" b="1" dirty="0"/>
              <a:t>Idea:</a:t>
            </a:r>
            <a:r>
              <a:rPr lang="en-US" sz="3000" dirty="0"/>
              <a:t> Read-Write Partitioning </a:t>
            </a:r>
          </a:p>
          <a:p>
            <a:pPr marL="742950" lvl="2" indent="-342900"/>
            <a:r>
              <a:rPr lang="en-US" sz="2600" dirty="0"/>
              <a:t>Dynamically partition the </a:t>
            </a:r>
            <a:r>
              <a:rPr lang="en-US" sz="2600" dirty="0">
                <a:solidFill>
                  <a:srgbClr val="000000"/>
                </a:solidFill>
              </a:rPr>
              <a:t>cache between clean and dirty lines</a:t>
            </a:r>
          </a:p>
          <a:p>
            <a:pPr marL="742950" lvl="2" indent="-342900"/>
            <a:r>
              <a:rPr lang="en-US" sz="2600" dirty="0">
                <a:solidFill>
                  <a:srgbClr val="000000"/>
                </a:solidFill>
              </a:rPr>
              <a:t>Protect the partition that has more read hits</a:t>
            </a:r>
          </a:p>
          <a:p>
            <a:pPr marL="342900" lvl="1" indent="-342900">
              <a:buFont typeface="Arial"/>
              <a:buChar char="•"/>
            </a:pPr>
            <a:r>
              <a:rPr lang="en-US" sz="3000" b="1" dirty="0" smtClean="0"/>
              <a:t>Improves performance over three recent mechanisms</a:t>
            </a:r>
          </a:p>
          <a:p>
            <a:pPr marL="342900" lvl="1" indent="-342900">
              <a:buFont typeface="Arial"/>
              <a:buChar char="•"/>
            </a:pPr>
            <a:endParaRPr lang="en-US" dirty="0" smtClean="0"/>
          </a:p>
          <a:p>
            <a:endParaRPr lang="en-US" dirty="0"/>
          </a:p>
        </p:txBody>
      </p:sp>
      <p:sp>
        <p:nvSpPr>
          <p:cNvPr id="4" name="Slide Number Placeholder 3"/>
          <p:cNvSpPr>
            <a:spLocks noGrp="1"/>
          </p:cNvSpPr>
          <p:nvPr>
            <p:ph type="sldNum" sz="quarter" idx="12"/>
          </p:nvPr>
        </p:nvSpPr>
        <p:spPr/>
        <p:txBody>
          <a:bodyPr/>
          <a:lstStyle/>
          <a:p>
            <a:fld id="{6EBB8CA2-3A61-2F46-8EE5-4EEB6A798CF5}" type="slidenum">
              <a:rPr lang="en-US" smtClean="0"/>
              <a:t>2</a:t>
            </a:fld>
            <a:endParaRPr lang="en-US"/>
          </a:p>
        </p:txBody>
      </p:sp>
    </p:spTree>
    <p:custDataLst>
      <p:tags r:id="rId1"/>
    </p:custDataLst>
    <p:extLst>
      <p:ext uri="{BB962C8B-B14F-4D97-AF65-F5344CB8AC3E}">
        <p14:creationId xmlns:p14="http://schemas.microsoft.com/office/powerpoint/2010/main" val="17493751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319" name="Rectangle 199"/>
          <p:cNvSpPr>
            <a:spLocks noGrp="1" noChangeArrowheads="1"/>
          </p:cNvSpPr>
          <p:nvPr>
            <p:ph type="title"/>
          </p:nvPr>
        </p:nvSpPr>
        <p:spPr>
          <a:xfrm>
            <a:off x="457200" y="-160868"/>
            <a:ext cx="8229600" cy="1164167"/>
          </a:xfrm>
        </p:spPr>
        <p:txBody>
          <a:bodyPr/>
          <a:lstStyle/>
          <a:p>
            <a:pPr>
              <a:defRPr/>
            </a:pPr>
            <a:r>
              <a:rPr lang="en-US" dirty="0" smtClean="0"/>
              <a:t>4 Core Performance</a:t>
            </a:r>
            <a:endParaRPr lang="en-US" dirty="0"/>
          </a:p>
        </p:txBody>
      </p:sp>
      <p:sp>
        <p:nvSpPr>
          <p:cNvPr id="5" name="TextBox 4"/>
          <p:cNvSpPr txBox="1"/>
          <p:nvPr/>
        </p:nvSpPr>
        <p:spPr>
          <a:xfrm>
            <a:off x="0" y="5281049"/>
            <a:ext cx="9144000" cy="1077218"/>
          </a:xfrm>
          <a:prstGeom prst="rect">
            <a:avLst/>
          </a:prstGeom>
          <a:noFill/>
        </p:spPr>
        <p:txBody>
          <a:bodyPr wrap="square" rtlCol="0">
            <a:spAutoFit/>
          </a:bodyPr>
          <a:lstStyle/>
          <a:p>
            <a:pPr algn="ctr"/>
            <a:r>
              <a:rPr lang="en-US" sz="3200" b="1" dirty="0" smtClean="0">
                <a:solidFill>
                  <a:srgbClr val="FF0000"/>
                </a:solidFill>
              </a:rPr>
              <a:t>Differentiating read vs. write-only lines </a:t>
            </a:r>
          </a:p>
          <a:p>
            <a:pPr algn="ctr"/>
            <a:r>
              <a:rPr lang="en-US" sz="3200" b="1" dirty="0" smtClean="0">
                <a:solidFill>
                  <a:srgbClr val="FF0000"/>
                </a:solidFill>
              </a:rPr>
              <a:t>improves performance over recent mechanisms</a:t>
            </a:r>
            <a:endParaRPr lang="en-US" sz="3200" b="1" dirty="0">
              <a:solidFill>
                <a:srgbClr val="FF0000"/>
              </a:solidFill>
            </a:endParaRPr>
          </a:p>
        </p:txBody>
      </p:sp>
      <p:graphicFrame>
        <p:nvGraphicFramePr>
          <p:cNvPr id="6" name="Chart 5"/>
          <p:cNvGraphicFramePr/>
          <p:nvPr>
            <p:extLst>
              <p:ext uri="{D42A27DB-BD31-4B8C-83A1-F6EECF244321}">
                <p14:modId xmlns:p14="http://schemas.microsoft.com/office/powerpoint/2010/main" val="2925950070"/>
              </p:ext>
            </p:extLst>
          </p:nvPr>
        </p:nvGraphicFramePr>
        <p:xfrm>
          <a:off x="0" y="994833"/>
          <a:ext cx="9144000" cy="4191000"/>
        </p:xfrm>
        <a:graphic>
          <a:graphicData uri="http://schemas.openxmlformats.org/drawingml/2006/chart">
            <c:chart xmlns:c="http://schemas.openxmlformats.org/drawingml/2006/chart" xmlns:r="http://schemas.openxmlformats.org/officeDocument/2006/relationships" r:id="rId4"/>
          </a:graphicData>
        </a:graphic>
      </p:graphicFrame>
      <p:cxnSp>
        <p:nvCxnSpPr>
          <p:cNvPr id="3" name="Straight Connector 2"/>
          <p:cNvCxnSpPr/>
          <p:nvPr/>
        </p:nvCxnSpPr>
        <p:spPr>
          <a:xfrm flipV="1">
            <a:off x="2445572" y="2644170"/>
            <a:ext cx="6467772" cy="697183"/>
          </a:xfrm>
          <a:prstGeom prst="line">
            <a:avLst/>
          </a:prstGeom>
          <a:ln w="76200"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6EBB8CA2-3A61-2F46-8EE5-4EEB6A798CF5}" type="slidenum">
              <a:rPr lang="en-US" smtClean="0"/>
              <a:t>20</a:t>
            </a:fld>
            <a:endParaRPr lang="en-US"/>
          </a:p>
        </p:txBody>
      </p:sp>
      <p:sp>
        <p:nvSpPr>
          <p:cNvPr id="7" name="TextBox 6"/>
          <p:cNvSpPr txBox="1"/>
          <p:nvPr/>
        </p:nvSpPr>
        <p:spPr>
          <a:xfrm>
            <a:off x="2225914" y="2644170"/>
            <a:ext cx="1164223" cy="52322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800" b="1" dirty="0" smtClean="0">
                <a:solidFill>
                  <a:srgbClr val="FF0000"/>
                </a:solidFill>
              </a:rPr>
              <a:t>+4.5%</a:t>
            </a:r>
          </a:p>
        </p:txBody>
      </p:sp>
      <p:sp>
        <p:nvSpPr>
          <p:cNvPr id="8" name="TextBox 7"/>
          <p:cNvSpPr txBox="1"/>
          <p:nvPr/>
        </p:nvSpPr>
        <p:spPr>
          <a:xfrm>
            <a:off x="7602728" y="2244438"/>
            <a:ext cx="1084072" cy="52322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800" b="1" dirty="0" smtClean="0">
                <a:solidFill>
                  <a:srgbClr val="FF0000"/>
                </a:solidFill>
              </a:rPr>
              <a:t>+8%</a:t>
            </a:r>
          </a:p>
        </p:txBody>
      </p:sp>
      <p:sp>
        <p:nvSpPr>
          <p:cNvPr id="9" name="TextBox 8"/>
          <p:cNvSpPr txBox="1"/>
          <p:nvPr/>
        </p:nvSpPr>
        <p:spPr>
          <a:xfrm>
            <a:off x="40344" y="5265383"/>
            <a:ext cx="9144000" cy="1077218"/>
          </a:xfrm>
          <a:prstGeom prst="rect">
            <a:avLst/>
          </a:prstGeom>
          <a:noFill/>
        </p:spPr>
        <p:txBody>
          <a:bodyPr wrap="square" rtlCol="0">
            <a:spAutoFit/>
          </a:bodyPr>
          <a:lstStyle/>
          <a:p>
            <a:pPr algn="ctr"/>
            <a:r>
              <a:rPr lang="en-US" sz="3200" b="1" dirty="0" smtClean="0">
                <a:solidFill>
                  <a:srgbClr val="FF0000"/>
                </a:solidFill>
              </a:rPr>
              <a:t>More benefit when more applications </a:t>
            </a:r>
          </a:p>
          <a:p>
            <a:pPr algn="ctr"/>
            <a:r>
              <a:rPr lang="en-US" sz="3200" b="1" dirty="0" smtClean="0">
                <a:solidFill>
                  <a:srgbClr val="FF0000"/>
                </a:solidFill>
              </a:rPr>
              <a:t>are memory intensive</a:t>
            </a:r>
            <a:endParaRPr lang="en-US" sz="3200" b="1" dirty="0">
              <a:solidFill>
                <a:srgbClr val="FF0000"/>
              </a:solidFill>
            </a:endParaRPr>
          </a:p>
        </p:txBody>
      </p:sp>
    </p:spTree>
    <p:custDataLst>
      <p:tags r:id="rId1"/>
    </p:custDataLst>
    <p:extLst>
      <p:ext uri="{BB962C8B-B14F-4D97-AF65-F5344CB8AC3E}">
        <p14:creationId xmlns:p14="http://schemas.microsoft.com/office/powerpoint/2010/main" val="13922644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3" presetClass="exit" presetSubtype="10" fill="hold" grpId="1" nodeType="withEffect">
                                  <p:stCondLst>
                                    <p:cond delay="0"/>
                                  </p:stCondLst>
                                  <p:childTnLst>
                                    <p:animEffect transition="out" filter="blinds(horizontal)">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par>
                                <p:cTn id="18" presetID="1" presetClass="entr" presetSubtype="0"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7" grpId="0"/>
      <p:bldP spid="8" grpId="0"/>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1757"/>
            <a:ext cx="8229600" cy="1164167"/>
          </a:xfrm>
        </p:spPr>
        <p:txBody>
          <a:bodyPr/>
          <a:lstStyle/>
          <a:p>
            <a:r>
              <a:rPr lang="en-US" dirty="0" smtClean="0"/>
              <a:t>Average Memory Traffic</a:t>
            </a:r>
            <a:endParaRPr lang="en-US" dirty="0"/>
          </a:p>
        </p:txBody>
      </p:sp>
      <p:graphicFrame>
        <p:nvGraphicFramePr>
          <p:cNvPr id="4" name="Chart 3"/>
          <p:cNvGraphicFramePr/>
          <p:nvPr>
            <p:extLst>
              <p:ext uri="{D42A27DB-BD31-4B8C-83A1-F6EECF244321}">
                <p14:modId xmlns:p14="http://schemas.microsoft.com/office/powerpoint/2010/main" val="3569082640"/>
              </p:ext>
            </p:extLst>
          </p:nvPr>
        </p:nvGraphicFramePr>
        <p:xfrm>
          <a:off x="1713399" y="1109801"/>
          <a:ext cx="5266674" cy="4069271"/>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0" y="5281049"/>
            <a:ext cx="9144000" cy="1077218"/>
          </a:xfrm>
          <a:prstGeom prst="rect">
            <a:avLst/>
          </a:prstGeom>
          <a:noFill/>
        </p:spPr>
        <p:txBody>
          <a:bodyPr wrap="square" rtlCol="0">
            <a:spAutoFit/>
          </a:bodyPr>
          <a:lstStyle/>
          <a:p>
            <a:pPr algn="ctr"/>
            <a:r>
              <a:rPr lang="en-US" sz="3200" b="1" dirty="0" smtClean="0">
                <a:solidFill>
                  <a:srgbClr val="FF0000"/>
                </a:solidFill>
              </a:rPr>
              <a:t>Increases </a:t>
            </a:r>
            <a:r>
              <a:rPr lang="en-US" sz="3200" b="1" dirty="0" err="1" smtClean="0">
                <a:solidFill>
                  <a:srgbClr val="FF0000"/>
                </a:solidFill>
              </a:rPr>
              <a:t>writeback</a:t>
            </a:r>
            <a:r>
              <a:rPr lang="en-US" sz="3200" b="1" dirty="0" smtClean="0">
                <a:solidFill>
                  <a:srgbClr val="FF0000"/>
                </a:solidFill>
              </a:rPr>
              <a:t> traffic by 2.5%, </a:t>
            </a:r>
          </a:p>
          <a:p>
            <a:pPr algn="ctr"/>
            <a:r>
              <a:rPr lang="en-US" sz="3200" b="1" dirty="0" smtClean="0">
                <a:solidFill>
                  <a:srgbClr val="FF0000"/>
                </a:solidFill>
              </a:rPr>
              <a:t>but reduces overall memory traffic by 16%</a:t>
            </a:r>
            <a:endParaRPr lang="en-US" sz="3200" b="1" dirty="0">
              <a:solidFill>
                <a:srgbClr val="FF0000"/>
              </a:solidFill>
            </a:endParaRPr>
          </a:p>
        </p:txBody>
      </p:sp>
      <p:sp>
        <p:nvSpPr>
          <p:cNvPr id="2" name="Slide Number Placeholder 1"/>
          <p:cNvSpPr>
            <a:spLocks noGrp="1"/>
          </p:cNvSpPr>
          <p:nvPr>
            <p:ph type="sldNum" sz="quarter" idx="12"/>
          </p:nvPr>
        </p:nvSpPr>
        <p:spPr/>
        <p:txBody>
          <a:bodyPr/>
          <a:lstStyle/>
          <a:p>
            <a:fld id="{6EBB8CA2-3A61-2F46-8EE5-4EEB6A798CF5}" type="slidenum">
              <a:rPr lang="en-US" smtClean="0"/>
              <a:t>21</a:t>
            </a:fld>
            <a:endParaRPr lang="en-US"/>
          </a:p>
        </p:txBody>
      </p:sp>
    </p:spTree>
    <p:custDataLst>
      <p:tags r:id="rId1"/>
    </p:custDataLst>
    <p:extLst>
      <p:ext uri="{BB962C8B-B14F-4D97-AF65-F5344CB8AC3E}">
        <p14:creationId xmlns:p14="http://schemas.microsoft.com/office/powerpoint/2010/main" val="6131676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chart seriesIdx="-4" categoryIdx="0" bldStep="category"/>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chart seriesIdx="-4" categoryIdx="1" bldStep="category"/>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category"/>
        </p:bldSub>
      </p:bldGraphic>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2185"/>
            <a:ext cx="8229600" cy="1143000"/>
          </a:xfrm>
        </p:spPr>
        <p:txBody>
          <a:bodyPr/>
          <a:lstStyle/>
          <a:p>
            <a:r>
              <a:rPr lang="en-US" dirty="0" smtClean="0"/>
              <a:t>Dirty Partition Sizes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57966419"/>
              </p:ext>
            </p:extLst>
          </p:nvPr>
        </p:nvGraphicFramePr>
        <p:xfrm>
          <a:off x="0" y="894705"/>
          <a:ext cx="91440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fld id="{6EBB8CA2-3A61-2F46-8EE5-4EEB6A798CF5}" type="slidenum">
              <a:rPr lang="en-US" smtClean="0"/>
              <a:t>22</a:t>
            </a:fld>
            <a:endParaRPr lang="en-US"/>
          </a:p>
        </p:txBody>
      </p:sp>
      <p:sp>
        <p:nvSpPr>
          <p:cNvPr id="11" name="Rounded Rectangle 10"/>
          <p:cNvSpPr/>
          <p:nvPr/>
        </p:nvSpPr>
        <p:spPr>
          <a:xfrm>
            <a:off x="4704311" y="1716706"/>
            <a:ext cx="488071" cy="1951867"/>
          </a:xfrm>
          <a:prstGeom prst="roundRect">
            <a:avLst/>
          </a:prstGeom>
          <a:noFill/>
          <a:ln w="762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ounded Rectangle 11"/>
          <p:cNvSpPr/>
          <p:nvPr/>
        </p:nvSpPr>
        <p:spPr>
          <a:xfrm>
            <a:off x="2115905" y="1324571"/>
            <a:ext cx="488071" cy="2340358"/>
          </a:xfrm>
          <a:prstGeom prst="roundRect">
            <a:avLst/>
          </a:prstGeom>
          <a:noFill/>
          <a:ln w="762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flipV="1">
            <a:off x="2218765" y="2210552"/>
            <a:ext cx="156911" cy="673095"/>
          </a:xfrm>
          <a:prstGeom prst="straightConnector1">
            <a:avLst/>
          </a:prstGeom>
          <a:ln w="57150" cmpd="sng">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flipV="1">
            <a:off x="4806576" y="1952071"/>
            <a:ext cx="156911" cy="819517"/>
          </a:xfrm>
          <a:prstGeom prst="straightConnector1">
            <a:avLst/>
          </a:prstGeom>
          <a:ln w="57150" cmpd="sng">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5" name="Rounded Rectangle 14"/>
          <p:cNvSpPr/>
          <p:nvPr/>
        </p:nvSpPr>
        <p:spPr>
          <a:xfrm>
            <a:off x="7292125" y="2017059"/>
            <a:ext cx="488071" cy="1651514"/>
          </a:xfrm>
          <a:prstGeom prst="roundRect">
            <a:avLst/>
          </a:prstGeom>
          <a:noFill/>
          <a:ln w="762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6" name="Straight Arrow Connector 15"/>
          <p:cNvCxnSpPr/>
          <p:nvPr/>
        </p:nvCxnSpPr>
        <p:spPr>
          <a:xfrm>
            <a:off x="7500471" y="2144059"/>
            <a:ext cx="119529" cy="1434353"/>
          </a:xfrm>
          <a:prstGeom prst="straightConnector1">
            <a:avLst/>
          </a:prstGeom>
          <a:ln w="57150" cmpd="sng">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7" name="Rounded Rectangle 16"/>
          <p:cNvSpPr/>
          <p:nvPr/>
        </p:nvSpPr>
        <p:spPr>
          <a:xfrm>
            <a:off x="2970540" y="1952071"/>
            <a:ext cx="488071" cy="1712858"/>
          </a:xfrm>
          <a:prstGeom prst="roundRect">
            <a:avLst/>
          </a:prstGeom>
          <a:noFill/>
          <a:ln w="762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8" name="Straight Arrow Connector 17"/>
          <p:cNvCxnSpPr/>
          <p:nvPr/>
        </p:nvCxnSpPr>
        <p:spPr>
          <a:xfrm>
            <a:off x="3148107" y="2271059"/>
            <a:ext cx="119529" cy="418353"/>
          </a:xfrm>
          <a:prstGeom prst="straightConnector1">
            <a:avLst/>
          </a:prstGeom>
          <a:ln w="57150" cmpd="sng">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6" y="5644446"/>
            <a:ext cx="9143994" cy="1077218"/>
          </a:xfrm>
          <a:prstGeom prst="rect">
            <a:avLst/>
          </a:prstGeom>
          <a:noFill/>
        </p:spPr>
        <p:txBody>
          <a:bodyPr wrap="square" rtlCol="0">
            <a:spAutoFit/>
          </a:bodyPr>
          <a:lstStyle/>
          <a:p>
            <a:pPr algn="ctr"/>
            <a:r>
              <a:rPr lang="en-US" sz="3200" b="1" dirty="0" smtClean="0">
                <a:solidFill>
                  <a:srgbClr val="FF0000"/>
                </a:solidFill>
              </a:rPr>
              <a:t>Partition size varies significantly </a:t>
            </a:r>
          </a:p>
          <a:p>
            <a:pPr algn="ctr"/>
            <a:r>
              <a:rPr lang="en-US" sz="3200" b="1" dirty="0" smtClean="0">
                <a:solidFill>
                  <a:srgbClr val="FF0000"/>
                </a:solidFill>
              </a:rPr>
              <a:t>for some benchmarks</a:t>
            </a:r>
            <a:endParaRPr lang="en-US" sz="3200" b="1" dirty="0">
              <a:solidFill>
                <a:srgbClr val="FF0000"/>
              </a:solidFill>
            </a:endParaRPr>
          </a:p>
        </p:txBody>
      </p:sp>
    </p:spTree>
    <p:extLst>
      <p:ext uri="{BB962C8B-B14F-4D97-AF65-F5344CB8AC3E}">
        <p14:creationId xmlns:p14="http://schemas.microsoft.com/office/powerpoint/2010/main" val="29752988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 presetClass="exit" presetSubtype="10" fill="hold" grpId="1" nodeType="clickEffect">
                                  <p:stCondLst>
                                    <p:cond delay="0"/>
                                  </p:stCondLst>
                                  <p:childTnLst>
                                    <p:animEffect transition="out" filter="blinds(horizontal)">
                                      <p:cBhvr>
                                        <p:cTn id="18" dur="500"/>
                                        <p:tgtEl>
                                          <p:spTgt spid="12"/>
                                        </p:tgtEl>
                                      </p:cBhvr>
                                    </p:animEffect>
                                    <p:set>
                                      <p:cBhvr>
                                        <p:cTn id="19" dur="1" fill="hold">
                                          <p:stCondLst>
                                            <p:cond delay="499"/>
                                          </p:stCondLst>
                                        </p:cTn>
                                        <p:tgtEl>
                                          <p:spTgt spid="12"/>
                                        </p:tgtEl>
                                        <p:attrNameLst>
                                          <p:attrName>style.visibility</p:attrName>
                                        </p:attrNameLst>
                                      </p:cBhvr>
                                      <p:to>
                                        <p:strVal val="hidden"/>
                                      </p:to>
                                    </p:set>
                                  </p:childTnLst>
                                </p:cTn>
                              </p:par>
                              <p:par>
                                <p:cTn id="20" presetID="3" presetClass="exit" presetSubtype="10" fill="hold" nodeType="withEffect">
                                  <p:stCondLst>
                                    <p:cond delay="0"/>
                                  </p:stCondLst>
                                  <p:childTnLst>
                                    <p:animEffect transition="out" filter="blinds(horizontal)">
                                      <p:cBhvr>
                                        <p:cTn id="21" dur="500"/>
                                        <p:tgtEl>
                                          <p:spTgt spid="13"/>
                                        </p:tgtEl>
                                      </p:cBhvr>
                                    </p:animEffect>
                                    <p:set>
                                      <p:cBhvr>
                                        <p:cTn id="22" dur="1" fill="hold">
                                          <p:stCondLst>
                                            <p:cond delay="499"/>
                                          </p:stCondLst>
                                        </p:cTn>
                                        <p:tgtEl>
                                          <p:spTgt spid="13"/>
                                        </p:tgtEl>
                                        <p:attrNameLst>
                                          <p:attrName>style.visibility</p:attrName>
                                        </p:attrNameLst>
                                      </p:cBhvr>
                                      <p:to>
                                        <p:strVal val="hidden"/>
                                      </p:to>
                                    </p:set>
                                  </p:childTnLst>
                                </p:cTn>
                              </p:par>
                              <p:par>
                                <p:cTn id="23" presetID="3" presetClass="exit" presetSubtype="10" fill="hold" nodeType="withEffect">
                                  <p:stCondLst>
                                    <p:cond delay="0"/>
                                  </p:stCondLst>
                                  <p:childTnLst>
                                    <p:animEffect transition="out" filter="blinds(horizontal)">
                                      <p:cBhvr>
                                        <p:cTn id="24" dur="500"/>
                                        <p:tgtEl>
                                          <p:spTgt spid="14"/>
                                        </p:tgtEl>
                                      </p:cBhvr>
                                    </p:animEffect>
                                    <p:set>
                                      <p:cBhvr>
                                        <p:cTn id="25" dur="1" fill="hold">
                                          <p:stCondLst>
                                            <p:cond delay="499"/>
                                          </p:stCondLst>
                                        </p:cTn>
                                        <p:tgtEl>
                                          <p:spTgt spid="14"/>
                                        </p:tgtEl>
                                        <p:attrNameLst>
                                          <p:attrName>style.visibility</p:attrName>
                                        </p:attrNameLst>
                                      </p:cBhvr>
                                      <p:to>
                                        <p:strVal val="hidden"/>
                                      </p:to>
                                    </p:set>
                                  </p:childTnLst>
                                </p:cTn>
                              </p:par>
                              <p:par>
                                <p:cTn id="26" presetID="3" presetClass="exit" presetSubtype="10" fill="hold" grpId="1" nodeType="withEffect">
                                  <p:stCondLst>
                                    <p:cond delay="0"/>
                                  </p:stCondLst>
                                  <p:childTnLst>
                                    <p:animEffect transition="out" filter="blinds(horizontal)">
                                      <p:cBhvr>
                                        <p:cTn id="27" dur="500"/>
                                        <p:tgtEl>
                                          <p:spTgt spid="11"/>
                                        </p:tgtEl>
                                      </p:cBhvr>
                                    </p:animEffect>
                                    <p:set>
                                      <p:cBhvr>
                                        <p:cTn id="28" dur="1" fill="hold">
                                          <p:stCondLst>
                                            <p:cond delay="499"/>
                                          </p:stCondLst>
                                        </p:cTn>
                                        <p:tgtEl>
                                          <p:spTgt spid="11"/>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2" grpId="0" animBg="1"/>
      <p:bldP spid="12" grpId="1" animBg="1"/>
      <p:bldP spid="15" grpId="0" animBg="1"/>
      <p:bldP spid="17" grpId="0" animBg="1"/>
      <p:bldP spid="1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2185"/>
            <a:ext cx="8229600" cy="1143000"/>
          </a:xfrm>
        </p:spPr>
        <p:txBody>
          <a:bodyPr/>
          <a:lstStyle/>
          <a:p>
            <a:r>
              <a:rPr lang="en-US" dirty="0" smtClean="0"/>
              <a:t>Dirty Partition Sizes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98655122"/>
              </p:ext>
            </p:extLst>
          </p:nvPr>
        </p:nvGraphicFramePr>
        <p:xfrm>
          <a:off x="0" y="894705"/>
          <a:ext cx="91440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fld id="{6EBB8CA2-3A61-2F46-8EE5-4EEB6A798CF5}" type="slidenum">
              <a:rPr lang="en-US" smtClean="0"/>
              <a:t>23</a:t>
            </a:fld>
            <a:endParaRPr lang="en-US"/>
          </a:p>
        </p:txBody>
      </p:sp>
      <p:sp>
        <p:nvSpPr>
          <p:cNvPr id="6" name="TextBox 5"/>
          <p:cNvSpPr txBox="1"/>
          <p:nvPr/>
        </p:nvSpPr>
        <p:spPr>
          <a:xfrm>
            <a:off x="6" y="5644446"/>
            <a:ext cx="9143994" cy="1077218"/>
          </a:xfrm>
          <a:prstGeom prst="rect">
            <a:avLst/>
          </a:prstGeom>
          <a:noFill/>
        </p:spPr>
        <p:txBody>
          <a:bodyPr wrap="square" rtlCol="0">
            <a:spAutoFit/>
          </a:bodyPr>
          <a:lstStyle/>
          <a:p>
            <a:pPr algn="ctr"/>
            <a:r>
              <a:rPr lang="en-US" sz="3200" b="1" dirty="0" smtClean="0">
                <a:solidFill>
                  <a:srgbClr val="FF0000"/>
                </a:solidFill>
              </a:rPr>
              <a:t>Partition size varies significantly during the runtime</a:t>
            </a:r>
          </a:p>
          <a:p>
            <a:pPr algn="ctr"/>
            <a:r>
              <a:rPr lang="en-US" sz="3200" b="1" dirty="0">
                <a:solidFill>
                  <a:srgbClr val="FF0000"/>
                </a:solidFill>
              </a:rPr>
              <a:t>f</a:t>
            </a:r>
            <a:r>
              <a:rPr lang="en-US" sz="3200" b="1" dirty="0" smtClean="0">
                <a:solidFill>
                  <a:srgbClr val="FF0000"/>
                </a:solidFill>
              </a:rPr>
              <a:t>or some benchmarks</a:t>
            </a:r>
            <a:endParaRPr lang="en-US" sz="3200" b="1" dirty="0">
              <a:solidFill>
                <a:srgbClr val="FF0000"/>
              </a:solidFill>
            </a:endParaRPr>
          </a:p>
        </p:txBody>
      </p:sp>
      <p:sp>
        <p:nvSpPr>
          <p:cNvPr id="7" name="Rounded Rectangle 6"/>
          <p:cNvSpPr/>
          <p:nvPr/>
        </p:nvSpPr>
        <p:spPr>
          <a:xfrm>
            <a:off x="2089058" y="1573779"/>
            <a:ext cx="488071" cy="2117685"/>
          </a:xfrm>
          <a:prstGeom prst="roundRect">
            <a:avLst/>
          </a:prstGeom>
          <a:noFill/>
          <a:ln w="76200" cmpd="sng">
            <a:solidFill>
              <a:srgbClr val="FF0000"/>
            </a:solid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p>
        </p:txBody>
      </p:sp>
      <p:sp>
        <p:nvSpPr>
          <p:cNvPr id="8" name="Rounded Rectangle 7"/>
          <p:cNvSpPr/>
          <p:nvPr/>
        </p:nvSpPr>
        <p:spPr>
          <a:xfrm>
            <a:off x="6459860" y="1573779"/>
            <a:ext cx="488071" cy="2117685"/>
          </a:xfrm>
          <a:prstGeom prst="roundRect">
            <a:avLst/>
          </a:prstGeom>
          <a:noFill/>
          <a:ln w="76200" cmpd="sng">
            <a:solidFill>
              <a:srgbClr val="FF0000"/>
            </a:solid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p>
        </p:txBody>
      </p:sp>
      <p:sp>
        <p:nvSpPr>
          <p:cNvPr id="9" name="Rounded Rectangle 8"/>
          <p:cNvSpPr/>
          <p:nvPr/>
        </p:nvSpPr>
        <p:spPr>
          <a:xfrm>
            <a:off x="641258" y="3048000"/>
            <a:ext cx="488071" cy="719664"/>
          </a:xfrm>
          <a:prstGeom prst="roundRect">
            <a:avLst/>
          </a:prstGeom>
          <a:noFill/>
          <a:ln w="76200" cmpd="sng">
            <a:solidFill>
              <a:srgbClr val="FF0000"/>
            </a:solid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p>
        </p:txBody>
      </p:sp>
      <p:sp>
        <p:nvSpPr>
          <p:cNvPr id="10" name="Rounded Rectangle 9"/>
          <p:cNvSpPr/>
          <p:nvPr/>
        </p:nvSpPr>
        <p:spPr>
          <a:xfrm>
            <a:off x="8686801" y="3048000"/>
            <a:ext cx="457199" cy="719664"/>
          </a:xfrm>
          <a:prstGeom prst="roundRect">
            <a:avLst/>
          </a:prstGeom>
          <a:noFill/>
          <a:ln w="76200" cmpd="sng">
            <a:solidFill>
              <a:srgbClr val="FF0000"/>
            </a:solid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p>
        </p:txBody>
      </p:sp>
    </p:spTree>
    <p:extLst>
      <p:ext uri="{BB962C8B-B14F-4D97-AF65-F5344CB8AC3E}">
        <p14:creationId xmlns:p14="http://schemas.microsoft.com/office/powerpoint/2010/main" val="26967180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3" presetClass="exit" presetSubtype="10" fill="hold" grpId="1" nodeType="clickEffect">
                                  <p:stCondLst>
                                    <p:cond delay="0"/>
                                  </p:stCondLst>
                                  <p:childTnLst>
                                    <p:animEffect transition="out" filter="blinds(horizontal)">
                                      <p:cBhvr>
                                        <p:cTn id="12" dur="500"/>
                                        <p:tgtEl>
                                          <p:spTgt spid="9"/>
                                        </p:tgtEl>
                                      </p:cBhvr>
                                    </p:animEffect>
                                    <p:set>
                                      <p:cBhvr>
                                        <p:cTn id="13" dur="1" fill="hold">
                                          <p:stCondLst>
                                            <p:cond delay="499"/>
                                          </p:stCondLst>
                                        </p:cTn>
                                        <p:tgtEl>
                                          <p:spTgt spid="9"/>
                                        </p:tgtEl>
                                        <p:attrNameLst>
                                          <p:attrName>style.visibility</p:attrName>
                                        </p:attrNameLst>
                                      </p:cBhvr>
                                      <p:to>
                                        <p:strVal val="hidden"/>
                                      </p:to>
                                    </p:set>
                                  </p:childTnLst>
                                </p:cTn>
                              </p:par>
                              <p:par>
                                <p:cTn id="14" presetID="3" presetClass="exit" presetSubtype="10" fill="hold" grpId="1" nodeType="withEffect">
                                  <p:stCondLst>
                                    <p:cond delay="0"/>
                                  </p:stCondLst>
                                  <p:childTnLst>
                                    <p:animEffect transition="out" filter="blinds(horizontal)">
                                      <p:cBhvr>
                                        <p:cTn id="15" dur="500"/>
                                        <p:tgtEl>
                                          <p:spTgt spid="10"/>
                                        </p:tgtEl>
                                      </p:cBhvr>
                                    </p:animEffect>
                                    <p:set>
                                      <p:cBhvr>
                                        <p:cTn id="16" dur="1" fill="hold">
                                          <p:stCondLst>
                                            <p:cond delay="499"/>
                                          </p:stCondLst>
                                        </p:cTn>
                                        <p:tgtEl>
                                          <p:spTgt spid="10"/>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animBg="1"/>
      <p:bldP spid="9" grpId="0" animBg="1"/>
      <p:bldP spid="9" grpId="1" animBg="1"/>
      <p:bldP spid="10" grpId="0" animBg="1"/>
      <p:bldP spid="10"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b="1" dirty="0" smtClean="0">
                <a:solidFill>
                  <a:srgbClr val="808080"/>
                </a:solidFill>
              </a:rPr>
              <a:t>Motivation</a:t>
            </a:r>
          </a:p>
          <a:p>
            <a:r>
              <a:rPr lang="en-US" b="1" dirty="0" smtClean="0">
                <a:solidFill>
                  <a:srgbClr val="808080"/>
                </a:solidFill>
              </a:rPr>
              <a:t>Reuse </a:t>
            </a:r>
            <a:r>
              <a:rPr lang="en-US" b="1" dirty="0">
                <a:solidFill>
                  <a:srgbClr val="808080"/>
                </a:solidFill>
              </a:rPr>
              <a:t>Behavior of Dirty </a:t>
            </a:r>
            <a:r>
              <a:rPr lang="en-US" b="1" dirty="0" smtClean="0">
                <a:solidFill>
                  <a:srgbClr val="808080"/>
                </a:solidFill>
              </a:rPr>
              <a:t>Lines</a:t>
            </a:r>
          </a:p>
          <a:p>
            <a:r>
              <a:rPr lang="en-US" b="1" dirty="0" smtClean="0">
                <a:solidFill>
                  <a:srgbClr val="808080"/>
                </a:solidFill>
              </a:rPr>
              <a:t>Read</a:t>
            </a:r>
            <a:r>
              <a:rPr lang="en-US" b="1" dirty="0">
                <a:solidFill>
                  <a:srgbClr val="808080"/>
                </a:solidFill>
              </a:rPr>
              <a:t>-Write Partitioning </a:t>
            </a:r>
            <a:endParaRPr lang="en-US" b="1" dirty="0" smtClean="0">
              <a:solidFill>
                <a:srgbClr val="808080"/>
              </a:solidFill>
            </a:endParaRPr>
          </a:p>
          <a:p>
            <a:r>
              <a:rPr lang="en-US" b="1" dirty="0" smtClean="0">
                <a:solidFill>
                  <a:srgbClr val="808080"/>
                </a:solidFill>
              </a:rPr>
              <a:t>Results </a:t>
            </a:r>
          </a:p>
          <a:p>
            <a:r>
              <a:rPr lang="en-US" b="1" dirty="0" smtClean="0">
                <a:solidFill>
                  <a:srgbClr val="800000"/>
                </a:solidFill>
              </a:rPr>
              <a:t>Conclusion</a:t>
            </a:r>
            <a:endParaRPr lang="en-US" b="1" dirty="0">
              <a:solidFill>
                <a:srgbClr val="800000"/>
              </a:solidFill>
            </a:endParaRPr>
          </a:p>
          <a:p>
            <a:endParaRPr lang="en-US" dirty="0" smtClean="0"/>
          </a:p>
          <a:p>
            <a:endParaRPr lang="en-US" dirty="0"/>
          </a:p>
        </p:txBody>
      </p:sp>
      <p:sp>
        <p:nvSpPr>
          <p:cNvPr id="4" name="Slide Number Placeholder 3"/>
          <p:cNvSpPr>
            <a:spLocks noGrp="1"/>
          </p:cNvSpPr>
          <p:nvPr>
            <p:ph type="sldNum" sz="quarter" idx="12"/>
          </p:nvPr>
        </p:nvSpPr>
        <p:spPr/>
        <p:txBody>
          <a:bodyPr/>
          <a:lstStyle/>
          <a:p>
            <a:fld id="{6EBB8CA2-3A61-2F46-8EE5-4EEB6A798CF5}" type="slidenum">
              <a:rPr lang="en-US" smtClean="0"/>
              <a:t>24</a:t>
            </a:fld>
            <a:endParaRPr lang="en-US"/>
          </a:p>
        </p:txBody>
      </p:sp>
    </p:spTree>
    <p:extLst>
      <p:ext uri="{BB962C8B-B14F-4D97-AF65-F5344CB8AC3E}">
        <p14:creationId xmlns:p14="http://schemas.microsoft.com/office/powerpoint/2010/main" val="11678649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3464"/>
            <a:ext cx="8229600" cy="1143000"/>
          </a:xfrm>
        </p:spPr>
        <p:txBody>
          <a:bodyPr/>
          <a:lstStyle/>
          <a:p>
            <a:r>
              <a:rPr lang="en-US" dirty="0" smtClean="0"/>
              <a:t>Conclusion</a:t>
            </a:r>
            <a:endParaRPr lang="en-US" dirty="0"/>
          </a:p>
        </p:txBody>
      </p:sp>
      <p:sp>
        <p:nvSpPr>
          <p:cNvPr id="3" name="Content Placeholder 2"/>
          <p:cNvSpPr>
            <a:spLocks noGrp="1"/>
          </p:cNvSpPr>
          <p:nvPr>
            <p:ph idx="1"/>
          </p:nvPr>
        </p:nvSpPr>
        <p:spPr>
          <a:xfrm>
            <a:off x="0" y="853126"/>
            <a:ext cx="9144000" cy="6004873"/>
          </a:xfrm>
        </p:spPr>
        <p:txBody>
          <a:bodyPr>
            <a:normAutofit fontScale="92500" lnSpcReduction="20000"/>
          </a:bodyPr>
          <a:lstStyle/>
          <a:p>
            <a:r>
              <a:rPr lang="en-US" sz="3500" b="1" dirty="0" smtClean="0">
                <a:solidFill>
                  <a:srgbClr val="FF0000"/>
                </a:solidFill>
              </a:rPr>
              <a:t>Problem</a:t>
            </a:r>
            <a:r>
              <a:rPr lang="en-US" sz="3500" b="1" dirty="0">
                <a:solidFill>
                  <a:srgbClr val="FF0000"/>
                </a:solidFill>
              </a:rPr>
              <a:t>:</a:t>
            </a:r>
            <a:r>
              <a:rPr lang="en-US" sz="3500" dirty="0"/>
              <a:t> </a:t>
            </a:r>
            <a:r>
              <a:rPr lang="en-US" sz="3500" dirty="0">
                <a:solidFill>
                  <a:srgbClr val="FF0000"/>
                </a:solidFill>
              </a:rPr>
              <a:t>Cache management does not exploit read-write </a:t>
            </a:r>
            <a:r>
              <a:rPr lang="en-US" sz="3500" dirty="0" smtClean="0">
                <a:solidFill>
                  <a:srgbClr val="FF0000"/>
                </a:solidFill>
              </a:rPr>
              <a:t>disparity</a:t>
            </a:r>
          </a:p>
          <a:p>
            <a:pPr marL="342900" lvl="1" indent="-342900">
              <a:buFont typeface="Arial"/>
              <a:buChar char="•"/>
            </a:pPr>
            <a:r>
              <a:rPr lang="en-US" sz="3500" b="1" dirty="0" smtClean="0">
                <a:solidFill>
                  <a:srgbClr val="000090"/>
                </a:solidFill>
              </a:rPr>
              <a:t>Goal</a:t>
            </a:r>
            <a:r>
              <a:rPr lang="en-US" sz="3500" b="1" dirty="0">
                <a:solidFill>
                  <a:srgbClr val="000090"/>
                </a:solidFill>
              </a:rPr>
              <a:t>:</a:t>
            </a:r>
            <a:r>
              <a:rPr lang="en-US" sz="3300" dirty="0">
                <a:solidFill>
                  <a:srgbClr val="000090"/>
                </a:solidFill>
              </a:rPr>
              <a:t> </a:t>
            </a:r>
            <a:r>
              <a:rPr lang="en-US" sz="3500" dirty="0">
                <a:solidFill>
                  <a:srgbClr val="000090"/>
                </a:solidFill>
              </a:rPr>
              <a:t>Design a cache that favors read requests over write requests </a:t>
            </a:r>
            <a:r>
              <a:rPr lang="en-US" sz="3500" dirty="0" smtClean="0">
                <a:solidFill>
                  <a:srgbClr val="000090"/>
                </a:solidFill>
              </a:rPr>
              <a:t>to improve performance</a:t>
            </a:r>
          </a:p>
          <a:p>
            <a:pPr lvl="1"/>
            <a:r>
              <a:rPr lang="en-US" dirty="0" smtClean="0"/>
              <a:t>Lines </a:t>
            </a:r>
            <a:r>
              <a:rPr lang="en-US" dirty="0"/>
              <a:t>that are </a:t>
            </a:r>
            <a:r>
              <a:rPr lang="en-US" b="1" dirty="0">
                <a:solidFill>
                  <a:srgbClr val="000090"/>
                </a:solidFill>
              </a:rPr>
              <a:t>only written </a:t>
            </a:r>
            <a:r>
              <a:rPr lang="en-US" b="1" dirty="0" smtClean="0">
                <a:solidFill>
                  <a:srgbClr val="000090"/>
                </a:solidFill>
              </a:rPr>
              <a:t>to </a:t>
            </a:r>
            <a:r>
              <a:rPr lang="en-US" dirty="0" smtClean="0">
                <a:solidFill>
                  <a:srgbClr val="000000"/>
                </a:solidFill>
              </a:rPr>
              <a:t>are</a:t>
            </a:r>
            <a:r>
              <a:rPr lang="en-US" dirty="0" smtClean="0">
                <a:solidFill>
                  <a:srgbClr val="000090"/>
                </a:solidFill>
              </a:rPr>
              <a:t> </a:t>
            </a:r>
            <a:r>
              <a:rPr lang="en-US" b="1" dirty="0">
                <a:solidFill>
                  <a:srgbClr val="000090"/>
                </a:solidFill>
              </a:rPr>
              <a:t>less critical </a:t>
            </a:r>
            <a:endParaRPr lang="en-US" b="1" dirty="0" smtClean="0">
              <a:solidFill>
                <a:srgbClr val="000090"/>
              </a:solidFill>
            </a:endParaRPr>
          </a:p>
          <a:p>
            <a:pPr lvl="1"/>
            <a:r>
              <a:rPr lang="en-US" b="1" dirty="0" smtClean="0">
                <a:solidFill>
                  <a:srgbClr val="000090"/>
                </a:solidFill>
              </a:rPr>
              <a:t>Protect</a:t>
            </a:r>
            <a:r>
              <a:rPr lang="en-US" dirty="0" smtClean="0">
                <a:solidFill>
                  <a:srgbClr val="000090"/>
                </a:solidFill>
              </a:rPr>
              <a:t> </a:t>
            </a:r>
            <a:r>
              <a:rPr lang="en-US" dirty="0">
                <a:solidFill>
                  <a:srgbClr val="000000"/>
                </a:solidFill>
              </a:rPr>
              <a:t>lines that serve </a:t>
            </a:r>
            <a:r>
              <a:rPr lang="en-US" b="1" dirty="0">
                <a:solidFill>
                  <a:srgbClr val="000090"/>
                </a:solidFill>
              </a:rPr>
              <a:t>read </a:t>
            </a:r>
            <a:r>
              <a:rPr lang="en-US" b="1" dirty="0" smtClean="0">
                <a:solidFill>
                  <a:srgbClr val="000090"/>
                </a:solidFill>
              </a:rPr>
              <a:t>requests</a:t>
            </a:r>
          </a:p>
          <a:p>
            <a:r>
              <a:rPr lang="en-US" sz="3500" b="1" dirty="0" smtClean="0"/>
              <a:t>Key </a:t>
            </a:r>
            <a:r>
              <a:rPr lang="en-US" sz="3500" b="1" dirty="0"/>
              <a:t>observation: </a:t>
            </a:r>
            <a:r>
              <a:rPr lang="en-US" sz="3500" dirty="0"/>
              <a:t>Applications differ in their </a:t>
            </a:r>
            <a:r>
              <a:rPr lang="en-US" sz="3500" dirty="0" smtClean="0"/>
              <a:t>read reuse </a:t>
            </a:r>
            <a:r>
              <a:rPr lang="en-US" sz="3500" dirty="0"/>
              <a:t>behavior in clean and dirty </a:t>
            </a:r>
            <a:r>
              <a:rPr lang="en-US" sz="3500" dirty="0" smtClean="0"/>
              <a:t>lines</a:t>
            </a:r>
          </a:p>
          <a:p>
            <a:r>
              <a:rPr lang="en-US" sz="3500" b="1" dirty="0" smtClean="0"/>
              <a:t>Idea</a:t>
            </a:r>
            <a:r>
              <a:rPr lang="en-US" sz="3500" b="1" dirty="0"/>
              <a:t>:</a:t>
            </a:r>
            <a:r>
              <a:rPr lang="en-US" sz="3500" dirty="0"/>
              <a:t> Read-Write Partitioning </a:t>
            </a:r>
            <a:endParaRPr lang="en-US" sz="3500" dirty="0" smtClean="0"/>
          </a:p>
          <a:p>
            <a:pPr lvl="1"/>
            <a:r>
              <a:rPr lang="en-US" dirty="0" smtClean="0"/>
              <a:t>Dynamically </a:t>
            </a:r>
            <a:r>
              <a:rPr lang="en-US" dirty="0"/>
              <a:t>partition the cache in clean and dirty </a:t>
            </a:r>
            <a:r>
              <a:rPr lang="en-US" dirty="0" smtClean="0"/>
              <a:t>lines</a:t>
            </a:r>
          </a:p>
          <a:p>
            <a:pPr lvl="1"/>
            <a:r>
              <a:rPr lang="en-US" dirty="0" smtClean="0"/>
              <a:t>Protect </a:t>
            </a:r>
            <a:r>
              <a:rPr lang="en-US" dirty="0"/>
              <a:t>the partition that has more read </a:t>
            </a:r>
            <a:r>
              <a:rPr lang="en-US" dirty="0" smtClean="0"/>
              <a:t>hits</a:t>
            </a:r>
          </a:p>
          <a:p>
            <a:r>
              <a:rPr lang="en-US" sz="3500" b="1" dirty="0" smtClean="0">
                <a:solidFill>
                  <a:srgbClr val="000000"/>
                </a:solidFill>
              </a:rPr>
              <a:t>Results: </a:t>
            </a:r>
            <a:r>
              <a:rPr lang="en-US" sz="3500" dirty="0" smtClean="0"/>
              <a:t>Improves performance over three recent mechanisms</a:t>
            </a:r>
            <a:endParaRPr lang="en-US" sz="3500" dirty="0"/>
          </a:p>
        </p:txBody>
      </p:sp>
      <p:sp>
        <p:nvSpPr>
          <p:cNvPr id="4" name="Slide Number Placeholder 3"/>
          <p:cNvSpPr>
            <a:spLocks noGrp="1"/>
          </p:cNvSpPr>
          <p:nvPr>
            <p:ph type="sldNum" sz="quarter" idx="12"/>
          </p:nvPr>
        </p:nvSpPr>
        <p:spPr/>
        <p:txBody>
          <a:bodyPr/>
          <a:lstStyle/>
          <a:p>
            <a:fld id="{6EBB8CA2-3A61-2F46-8EE5-4EEB6A798CF5}" type="slidenum">
              <a:rPr lang="en-US" smtClean="0"/>
              <a:t>25</a:t>
            </a:fld>
            <a:endParaRPr lang="en-US"/>
          </a:p>
        </p:txBody>
      </p:sp>
    </p:spTree>
    <p:custDataLst>
      <p:tags r:id="rId1"/>
    </p:custDataLst>
    <p:extLst>
      <p:ext uri="{BB962C8B-B14F-4D97-AF65-F5344CB8AC3E}">
        <p14:creationId xmlns:p14="http://schemas.microsoft.com/office/powerpoint/2010/main" val="10742816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lgn="ctr">
              <a:buNone/>
            </a:pPr>
            <a:r>
              <a:rPr lang="en-US" sz="4400" b="1" dirty="0" smtClean="0"/>
              <a:t>Thank you</a:t>
            </a:r>
            <a:endParaRPr lang="en-US" sz="4400" b="1" dirty="0"/>
          </a:p>
        </p:txBody>
      </p:sp>
      <p:sp>
        <p:nvSpPr>
          <p:cNvPr id="4" name="Slide Number Placeholder 3"/>
          <p:cNvSpPr>
            <a:spLocks noGrp="1"/>
          </p:cNvSpPr>
          <p:nvPr>
            <p:ph type="sldNum" sz="quarter" idx="12"/>
          </p:nvPr>
        </p:nvSpPr>
        <p:spPr/>
        <p:txBody>
          <a:bodyPr/>
          <a:lstStyle/>
          <a:p>
            <a:fld id="{6EBB8CA2-3A61-2F46-8EE5-4EEB6A798CF5}" type="slidenum">
              <a:rPr lang="en-US" smtClean="0"/>
              <a:t>26</a:t>
            </a:fld>
            <a:endParaRPr lang="en-US"/>
          </a:p>
        </p:txBody>
      </p:sp>
    </p:spTree>
    <p:extLst>
      <p:ext uri="{BB962C8B-B14F-4D97-AF65-F5344CB8AC3E}">
        <p14:creationId xmlns:p14="http://schemas.microsoft.com/office/powerpoint/2010/main" val="23277228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04345"/>
            <a:ext cx="7772400" cy="1470025"/>
          </a:xfrm>
        </p:spPr>
        <p:txBody>
          <a:bodyPr>
            <a:normAutofit fontScale="90000"/>
          </a:bodyPr>
          <a:lstStyle/>
          <a:p>
            <a:r>
              <a:rPr lang="en-US" b="1" dirty="0"/>
              <a:t>Improving Cache Performance </a:t>
            </a:r>
            <a:r>
              <a:rPr lang="en-US" b="1" dirty="0" smtClean="0"/>
              <a:t/>
            </a:r>
            <a:br>
              <a:rPr lang="en-US" b="1" dirty="0" smtClean="0"/>
            </a:br>
            <a:r>
              <a:rPr lang="en-US" b="1" dirty="0" smtClean="0"/>
              <a:t>by </a:t>
            </a:r>
            <a:r>
              <a:rPr lang="en-US" b="1" dirty="0"/>
              <a:t>Exploiting Read-Write Disparity</a:t>
            </a:r>
          </a:p>
        </p:txBody>
      </p:sp>
      <p:sp>
        <p:nvSpPr>
          <p:cNvPr id="3" name="Subtitle 2"/>
          <p:cNvSpPr>
            <a:spLocks noGrp="1"/>
          </p:cNvSpPr>
          <p:nvPr>
            <p:ph type="subTitle" idx="1"/>
          </p:nvPr>
        </p:nvSpPr>
        <p:spPr>
          <a:xfrm>
            <a:off x="232511" y="3886200"/>
            <a:ext cx="8638733" cy="1289101"/>
          </a:xfrm>
        </p:spPr>
        <p:txBody>
          <a:bodyPr>
            <a:normAutofit/>
          </a:bodyPr>
          <a:lstStyle/>
          <a:p>
            <a:r>
              <a:rPr lang="en-US" b="1" dirty="0">
                <a:solidFill>
                  <a:srgbClr val="800000"/>
                </a:solidFill>
              </a:rPr>
              <a:t>Samira </a:t>
            </a:r>
            <a:r>
              <a:rPr lang="en-US" b="1" dirty="0" smtClean="0">
                <a:solidFill>
                  <a:srgbClr val="800000"/>
                </a:solidFill>
              </a:rPr>
              <a:t>Khan</a:t>
            </a:r>
            <a:r>
              <a:rPr lang="en-US" dirty="0" smtClean="0">
                <a:solidFill>
                  <a:srgbClr val="800000"/>
                </a:solidFill>
              </a:rPr>
              <a:t>,</a:t>
            </a:r>
            <a:r>
              <a:rPr lang="en-US" dirty="0" smtClean="0"/>
              <a:t> </a:t>
            </a:r>
            <a:r>
              <a:rPr lang="en-US" dirty="0" err="1" smtClean="0">
                <a:solidFill>
                  <a:schemeClr val="tx1">
                    <a:lumMod val="95000"/>
                    <a:lumOff val="5000"/>
                  </a:schemeClr>
                </a:solidFill>
              </a:rPr>
              <a:t>Alaa</a:t>
            </a:r>
            <a:r>
              <a:rPr lang="en-US" dirty="0" smtClean="0">
                <a:solidFill>
                  <a:schemeClr val="tx1">
                    <a:lumMod val="95000"/>
                    <a:lumOff val="5000"/>
                  </a:schemeClr>
                </a:solidFill>
              </a:rPr>
              <a:t> </a:t>
            </a:r>
            <a:r>
              <a:rPr lang="en-US" dirty="0">
                <a:solidFill>
                  <a:schemeClr val="tx1">
                    <a:lumMod val="95000"/>
                    <a:lumOff val="5000"/>
                  </a:schemeClr>
                </a:solidFill>
              </a:rPr>
              <a:t>R. </a:t>
            </a:r>
            <a:r>
              <a:rPr lang="en-US" dirty="0" err="1" smtClean="0">
                <a:solidFill>
                  <a:schemeClr val="tx1">
                    <a:lumMod val="95000"/>
                    <a:lumOff val="5000"/>
                  </a:schemeClr>
                </a:solidFill>
              </a:rPr>
              <a:t>Alameldeen</a:t>
            </a:r>
            <a:r>
              <a:rPr lang="en-US" dirty="0" smtClean="0">
                <a:solidFill>
                  <a:schemeClr val="tx1">
                    <a:lumMod val="95000"/>
                    <a:lumOff val="5000"/>
                  </a:schemeClr>
                </a:solidFill>
              </a:rPr>
              <a:t>, Chris Wilkerson, </a:t>
            </a:r>
            <a:endParaRPr lang="en-US" dirty="0">
              <a:solidFill>
                <a:schemeClr val="tx1">
                  <a:lumMod val="95000"/>
                  <a:lumOff val="5000"/>
                </a:schemeClr>
              </a:solidFill>
            </a:endParaRPr>
          </a:p>
          <a:p>
            <a:r>
              <a:rPr lang="en-US" dirty="0" err="1" smtClean="0">
                <a:solidFill>
                  <a:schemeClr val="tx1">
                    <a:lumMod val="95000"/>
                    <a:lumOff val="5000"/>
                  </a:schemeClr>
                </a:solidFill>
              </a:rPr>
              <a:t>Onur</a:t>
            </a:r>
            <a:r>
              <a:rPr lang="en-US" dirty="0" smtClean="0">
                <a:solidFill>
                  <a:schemeClr val="tx1">
                    <a:lumMod val="95000"/>
                    <a:lumOff val="5000"/>
                  </a:schemeClr>
                </a:solidFill>
              </a:rPr>
              <a:t> </a:t>
            </a:r>
            <a:r>
              <a:rPr lang="en-US" dirty="0" err="1" smtClean="0">
                <a:solidFill>
                  <a:schemeClr val="tx1">
                    <a:lumMod val="95000"/>
                    <a:lumOff val="5000"/>
                  </a:schemeClr>
                </a:solidFill>
              </a:rPr>
              <a:t>Mutlu</a:t>
            </a:r>
            <a:r>
              <a:rPr lang="en-US" dirty="0" smtClean="0">
                <a:solidFill>
                  <a:schemeClr val="tx1">
                    <a:lumMod val="95000"/>
                    <a:lumOff val="5000"/>
                  </a:schemeClr>
                </a:solidFill>
              </a:rPr>
              <a:t>, and Daniel </a:t>
            </a:r>
            <a:r>
              <a:rPr lang="en-US" dirty="0">
                <a:solidFill>
                  <a:schemeClr val="tx1">
                    <a:lumMod val="95000"/>
                    <a:lumOff val="5000"/>
                  </a:schemeClr>
                </a:solidFill>
              </a:rPr>
              <a:t>A. Jiménez</a:t>
            </a:r>
            <a:endParaRPr lang="en-US" sz="2800" dirty="0"/>
          </a:p>
        </p:txBody>
      </p:sp>
      <p:pic>
        <p:nvPicPr>
          <p:cNvPr id="4" name="Picture 3"/>
          <p:cNvPicPr>
            <a:picLocks noChangeAspect="1"/>
          </p:cNvPicPr>
          <p:nvPr/>
        </p:nvPicPr>
        <p:blipFill>
          <a:blip r:embed="rId2"/>
          <a:stretch>
            <a:fillRect/>
          </a:stretch>
        </p:blipFill>
        <p:spPr>
          <a:xfrm>
            <a:off x="1690875" y="5269462"/>
            <a:ext cx="3051587" cy="1101962"/>
          </a:xfrm>
          <a:prstGeom prst="rect">
            <a:avLst/>
          </a:prstGeom>
        </p:spPr>
      </p:pic>
      <p:pic>
        <p:nvPicPr>
          <p:cNvPr id="5" name="Picture 4"/>
          <p:cNvPicPr>
            <a:picLocks noChangeAspect="1"/>
          </p:cNvPicPr>
          <p:nvPr/>
        </p:nvPicPr>
        <p:blipFill>
          <a:blip r:embed="rId3"/>
          <a:stretch>
            <a:fillRect/>
          </a:stretch>
        </p:blipFill>
        <p:spPr>
          <a:xfrm>
            <a:off x="4915574" y="5175301"/>
            <a:ext cx="1235016" cy="1235016"/>
          </a:xfrm>
          <a:prstGeom prst="rect">
            <a:avLst/>
          </a:prstGeom>
        </p:spPr>
      </p:pic>
      <p:pic>
        <p:nvPicPr>
          <p:cNvPr id="7" name="Picture 6"/>
          <p:cNvPicPr>
            <a:picLocks noChangeAspect="1"/>
          </p:cNvPicPr>
          <p:nvPr/>
        </p:nvPicPr>
        <p:blipFill>
          <a:blip r:embed="rId4"/>
          <a:stretch>
            <a:fillRect/>
          </a:stretch>
        </p:blipFill>
        <p:spPr>
          <a:xfrm>
            <a:off x="6515467" y="5417245"/>
            <a:ext cx="767784" cy="767784"/>
          </a:xfrm>
          <a:prstGeom prst="rect">
            <a:avLst/>
          </a:prstGeom>
        </p:spPr>
      </p:pic>
    </p:spTree>
    <p:extLst>
      <p:ext uri="{BB962C8B-B14F-4D97-AF65-F5344CB8AC3E}">
        <p14:creationId xmlns:p14="http://schemas.microsoft.com/office/powerpoint/2010/main" val="41251604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b="1" dirty="0" smtClean="0"/>
              <a:t>Motivation</a:t>
            </a:r>
          </a:p>
          <a:p>
            <a:r>
              <a:rPr lang="en-US" b="1" dirty="0" smtClean="0"/>
              <a:t>Reuse </a:t>
            </a:r>
            <a:r>
              <a:rPr lang="en-US" b="1" dirty="0"/>
              <a:t>Behavior of Dirty </a:t>
            </a:r>
            <a:r>
              <a:rPr lang="en-US" b="1" dirty="0" smtClean="0"/>
              <a:t>Lines</a:t>
            </a:r>
          </a:p>
          <a:p>
            <a:r>
              <a:rPr lang="en-US" b="1" dirty="0" smtClean="0"/>
              <a:t>Read</a:t>
            </a:r>
            <a:r>
              <a:rPr lang="en-US" b="1" dirty="0"/>
              <a:t>-Write Partitioning </a:t>
            </a:r>
            <a:endParaRPr lang="en-US" b="1" dirty="0" smtClean="0"/>
          </a:p>
          <a:p>
            <a:r>
              <a:rPr lang="en-US" b="1" dirty="0" smtClean="0"/>
              <a:t>Results </a:t>
            </a:r>
          </a:p>
          <a:p>
            <a:r>
              <a:rPr lang="en-US" b="1" dirty="0" smtClean="0"/>
              <a:t>Conclusion</a:t>
            </a:r>
            <a:endParaRPr lang="en-US" b="1" dirty="0"/>
          </a:p>
          <a:p>
            <a:endParaRPr lang="en-US" dirty="0" smtClean="0"/>
          </a:p>
          <a:p>
            <a:endParaRPr lang="en-US" dirty="0"/>
          </a:p>
        </p:txBody>
      </p:sp>
      <p:sp>
        <p:nvSpPr>
          <p:cNvPr id="4" name="Slide Number Placeholder 3"/>
          <p:cNvSpPr>
            <a:spLocks noGrp="1"/>
          </p:cNvSpPr>
          <p:nvPr>
            <p:ph type="sldNum" sz="quarter" idx="12"/>
          </p:nvPr>
        </p:nvSpPr>
        <p:spPr/>
        <p:txBody>
          <a:bodyPr/>
          <a:lstStyle/>
          <a:p>
            <a:fld id="{6EBB8CA2-3A61-2F46-8EE5-4EEB6A798CF5}" type="slidenum">
              <a:rPr lang="en-US" smtClean="0"/>
              <a:t>3</a:t>
            </a:fld>
            <a:endParaRPr lang="en-US"/>
          </a:p>
        </p:txBody>
      </p:sp>
      <p:sp>
        <p:nvSpPr>
          <p:cNvPr id="5" name="TextBox 4"/>
          <p:cNvSpPr txBox="1"/>
          <p:nvPr/>
        </p:nvSpPr>
        <p:spPr>
          <a:xfrm>
            <a:off x="-885577" y="2139078"/>
            <a:ext cx="184666" cy="369332"/>
          </a:xfrm>
          <a:prstGeom prst="rect">
            <a:avLst/>
          </a:prstGeom>
          <a:noFill/>
        </p:spPr>
        <p:txBody>
          <a:bodyPr wrap="none" rtlCol="0">
            <a:spAutoFit/>
          </a:bodyPr>
          <a:lstStyle/>
          <a:p>
            <a:endParaRPr lang="en-US" dirty="0"/>
          </a:p>
        </p:txBody>
      </p:sp>
    </p:spTree>
    <p:custDataLst>
      <p:tags r:id="rId1"/>
    </p:custDataLst>
    <p:extLst>
      <p:ext uri="{BB962C8B-B14F-4D97-AF65-F5344CB8AC3E}">
        <p14:creationId xmlns:p14="http://schemas.microsoft.com/office/powerpoint/2010/main" val="36700438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500" fill="hold"/>
                                        <p:tgtEl>
                                          <p:spTgt spid="3">
                                            <p:txEl>
                                              <p:pRg st="0" end="0"/>
                                            </p:txEl>
                                          </p:spTgt>
                                        </p:tgtEl>
                                        <p:attrNameLst>
                                          <p:attrName>style.color</p:attrName>
                                        </p:attrNameLst>
                                      </p:cBhvr>
                                      <p:to>
                                        <a:srgbClr val="800000"/>
                                      </p:to>
                                    </p:animClr>
                                  </p:childTnLst>
                                </p:cTn>
                              </p:par>
                              <p:par>
                                <p:cTn id="7" presetID="9" presetClass="emph" presetSubtype="0" nodeType="withEffect">
                                  <p:stCondLst>
                                    <p:cond delay="0"/>
                                  </p:stCondLst>
                                  <p:childTnLst>
                                    <p:set>
                                      <p:cBhvr rctx="PPT">
                                        <p:cTn id="8" dur="indefinite"/>
                                        <p:tgtEl>
                                          <p:spTgt spid="3">
                                            <p:txEl>
                                              <p:pRg st="1" end="1"/>
                                            </p:txEl>
                                          </p:spTgt>
                                        </p:tgtEl>
                                        <p:attrNameLst>
                                          <p:attrName>style.opacity</p:attrName>
                                        </p:attrNameLst>
                                      </p:cBhvr>
                                      <p:to>
                                        <p:strVal val="0.5"/>
                                      </p:to>
                                    </p:set>
                                    <p:animEffect filter="image" prLst="opacity: 0.5">
                                      <p:cBhvr rctx="IE">
                                        <p:cTn id="9" dur="indefinite"/>
                                        <p:tgtEl>
                                          <p:spTgt spid="3">
                                            <p:txEl>
                                              <p:pRg st="1" end="1"/>
                                            </p:txEl>
                                          </p:spTgt>
                                        </p:tgtEl>
                                      </p:cBhvr>
                                    </p:animEffect>
                                  </p:childTnLst>
                                </p:cTn>
                              </p:par>
                              <p:par>
                                <p:cTn id="10" presetID="9" presetClass="emph" presetSubtype="0" nodeType="withEffect">
                                  <p:stCondLst>
                                    <p:cond delay="0"/>
                                  </p:stCondLst>
                                  <p:childTnLst>
                                    <p:set>
                                      <p:cBhvr rctx="PPT">
                                        <p:cTn id="11" dur="indefinite"/>
                                        <p:tgtEl>
                                          <p:spTgt spid="3">
                                            <p:txEl>
                                              <p:pRg st="2" end="2"/>
                                            </p:txEl>
                                          </p:spTgt>
                                        </p:tgtEl>
                                        <p:attrNameLst>
                                          <p:attrName>style.opacity</p:attrName>
                                        </p:attrNameLst>
                                      </p:cBhvr>
                                      <p:to>
                                        <p:strVal val="0.5"/>
                                      </p:to>
                                    </p:set>
                                    <p:animEffect filter="image" prLst="opacity: 0.5">
                                      <p:cBhvr rctx="IE">
                                        <p:cTn id="12" dur="indefinite"/>
                                        <p:tgtEl>
                                          <p:spTgt spid="3">
                                            <p:txEl>
                                              <p:pRg st="2" end="2"/>
                                            </p:txEl>
                                          </p:spTgt>
                                        </p:tgtEl>
                                      </p:cBhvr>
                                    </p:animEffect>
                                  </p:childTnLst>
                                </p:cTn>
                              </p:par>
                              <p:par>
                                <p:cTn id="13" presetID="9" presetClass="emph" presetSubtype="0" nodeType="withEffect">
                                  <p:stCondLst>
                                    <p:cond delay="0"/>
                                  </p:stCondLst>
                                  <p:childTnLst>
                                    <p:set>
                                      <p:cBhvr rctx="PPT">
                                        <p:cTn id="14" dur="indefinite"/>
                                        <p:tgtEl>
                                          <p:spTgt spid="3">
                                            <p:txEl>
                                              <p:pRg st="3" end="3"/>
                                            </p:txEl>
                                          </p:spTgt>
                                        </p:tgtEl>
                                        <p:attrNameLst>
                                          <p:attrName>style.opacity</p:attrName>
                                        </p:attrNameLst>
                                      </p:cBhvr>
                                      <p:to>
                                        <p:strVal val="0.5"/>
                                      </p:to>
                                    </p:set>
                                    <p:animEffect filter="image" prLst="opacity: 0.5">
                                      <p:cBhvr rctx="IE">
                                        <p:cTn id="15" dur="indefinite"/>
                                        <p:tgtEl>
                                          <p:spTgt spid="3">
                                            <p:txEl>
                                              <p:pRg st="3" end="3"/>
                                            </p:txEl>
                                          </p:spTgt>
                                        </p:tgtEl>
                                      </p:cBhvr>
                                    </p:animEffect>
                                  </p:childTnLst>
                                </p:cTn>
                              </p:par>
                              <p:par>
                                <p:cTn id="16" presetID="9" presetClass="emph" presetSubtype="0" nodeType="withEffect">
                                  <p:stCondLst>
                                    <p:cond delay="0"/>
                                  </p:stCondLst>
                                  <p:childTnLst>
                                    <p:set>
                                      <p:cBhvr rctx="PPT">
                                        <p:cTn id="17" dur="indefinite"/>
                                        <p:tgtEl>
                                          <p:spTgt spid="3">
                                            <p:txEl>
                                              <p:pRg st="4" end="4"/>
                                            </p:txEl>
                                          </p:spTgt>
                                        </p:tgtEl>
                                        <p:attrNameLst>
                                          <p:attrName>style.opacity</p:attrName>
                                        </p:attrNameLst>
                                      </p:cBhvr>
                                      <p:to>
                                        <p:strVal val="0.5"/>
                                      </p:to>
                                    </p:set>
                                    <p:animEffect filter="image" prLst="opacity: 0.5">
                                      <p:cBhvr rctx="IE">
                                        <p:cTn id="18" dur="indefinite"/>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178"/>
            <a:ext cx="8229600" cy="1143000"/>
          </a:xfrm>
        </p:spPr>
        <p:txBody>
          <a:bodyPr/>
          <a:lstStyle/>
          <a:p>
            <a:r>
              <a:rPr lang="en-US" dirty="0" smtClean="0"/>
              <a:t>Motivation</a:t>
            </a:r>
            <a:endParaRPr lang="en-US" dirty="0"/>
          </a:p>
        </p:txBody>
      </p:sp>
      <p:cxnSp>
        <p:nvCxnSpPr>
          <p:cNvPr id="6" name="Straight Connector 5"/>
          <p:cNvCxnSpPr/>
          <p:nvPr/>
        </p:nvCxnSpPr>
        <p:spPr>
          <a:xfrm>
            <a:off x="1015611" y="5216032"/>
            <a:ext cx="6989044" cy="14515"/>
          </a:xfrm>
          <a:prstGeom prst="line">
            <a:avLst/>
          </a:prstGeom>
          <a:ln w="76200" cmpd="sng">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6716634" y="5225675"/>
            <a:ext cx="758429" cy="369332"/>
          </a:xfrm>
          <a:prstGeom prst="rect">
            <a:avLst/>
          </a:prstGeom>
          <a:noFill/>
        </p:spPr>
        <p:txBody>
          <a:bodyPr wrap="square" rtlCol="0">
            <a:spAutoFit/>
          </a:bodyPr>
          <a:lstStyle/>
          <a:p>
            <a:r>
              <a:rPr lang="en-US" dirty="0" smtClean="0"/>
              <a:t>time</a:t>
            </a:r>
          </a:p>
        </p:txBody>
      </p:sp>
      <p:sp>
        <p:nvSpPr>
          <p:cNvPr id="8" name="Parallelogram 7"/>
          <p:cNvSpPr/>
          <p:nvPr/>
        </p:nvSpPr>
        <p:spPr>
          <a:xfrm>
            <a:off x="2436548" y="4096788"/>
            <a:ext cx="1572535" cy="451555"/>
          </a:xfrm>
          <a:prstGeom prst="parallelogram">
            <a:avLst/>
          </a:prstGeom>
          <a:solidFill>
            <a:srgbClr val="FF0000"/>
          </a:solidFill>
          <a:ln w="57150" cap="flat" cmpd="sng" algn="ctr">
            <a:solidFill>
              <a:srgbClr val="FF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200" b="1" i="1" kern="1200" dirty="0" smtClean="0">
                <a:solidFill>
                  <a:schemeClr val="bg1"/>
                </a:solidFill>
                <a:latin typeface="Neo Sans Intel" pitchFamily="34" charset="0"/>
                <a:ea typeface="+mn-ea"/>
                <a:cs typeface="Arial" pitchFamily="34" charset="0"/>
              </a:rPr>
              <a:t>STALL</a:t>
            </a:r>
          </a:p>
        </p:txBody>
      </p:sp>
      <p:cxnSp>
        <p:nvCxnSpPr>
          <p:cNvPr id="9" name="Straight Connector 8"/>
          <p:cNvCxnSpPr>
            <a:stCxn id="8" idx="2"/>
          </p:cNvCxnSpPr>
          <p:nvPr/>
        </p:nvCxnSpPr>
        <p:spPr>
          <a:xfrm flipV="1">
            <a:off x="3952639" y="4318803"/>
            <a:ext cx="1107599" cy="3763"/>
          </a:xfrm>
          <a:prstGeom prst="line">
            <a:avLst/>
          </a:prstGeom>
          <a:ln w="28575"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Parallelogram 9"/>
          <p:cNvSpPr/>
          <p:nvPr/>
        </p:nvSpPr>
        <p:spPr>
          <a:xfrm>
            <a:off x="5284169" y="4093025"/>
            <a:ext cx="1572535" cy="451555"/>
          </a:xfrm>
          <a:prstGeom prst="parallelogram">
            <a:avLst/>
          </a:prstGeom>
          <a:solidFill>
            <a:srgbClr val="FF0000"/>
          </a:solidFill>
          <a:ln w="57150" cap="flat" cmpd="sng" algn="ctr">
            <a:solidFill>
              <a:srgbClr val="FF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200" b="1" i="1" kern="1200" dirty="0" smtClean="0">
                <a:solidFill>
                  <a:srgbClr val="FFFFFF"/>
                </a:solidFill>
                <a:latin typeface="Neo Sans Intel" pitchFamily="34" charset="0"/>
                <a:ea typeface="+mn-ea"/>
                <a:cs typeface="Arial" pitchFamily="34" charset="0"/>
              </a:rPr>
              <a:t>STALL</a:t>
            </a:r>
          </a:p>
        </p:txBody>
      </p:sp>
      <p:cxnSp>
        <p:nvCxnSpPr>
          <p:cNvPr id="11" name="Straight Connector 10"/>
          <p:cNvCxnSpPr>
            <a:stCxn id="8" idx="5"/>
          </p:cNvCxnSpPr>
          <p:nvPr/>
        </p:nvCxnSpPr>
        <p:spPr>
          <a:xfrm flipH="1" flipV="1">
            <a:off x="1015611" y="4318803"/>
            <a:ext cx="1477381" cy="3763"/>
          </a:xfrm>
          <a:prstGeom prst="line">
            <a:avLst/>
          </a:prstGeom>
          <a:ln w="28575"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226600" y="4172046"/>
            <a:ext cx="0" cy="319852"/>
          </a:xfrm>
          <a:prstGeom prst="line">
            <a:avLst/>
          </a:prstGeom>
          <a:ln w="28575"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230510" y="4168284"/>
            <a:ext cx="0" cy="319852"/>
          </a:xfrm>
          <a:prstGeom prst="line">
            <a:avLst/>
          </a:prstGeom>
          <a:ln w="28575"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060238" y="4164522"/>
            <a:ext cx="0" cy="319852"/>
          </a:xfrm>
          <a:prstGeom prst="line">
            <a:avLst/>
          </a:prstGeom>
          <a:ln w="28575"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804745" y="3607601"/>
            <a:ext cx="978470" cy="523220"/>
          </a:xfrm>
          <a:prstGeom prst="rect">
            <a:avLst/>
          </a:prstGeom>
          <a:noFill/>
        </p:spPr>
        <p:txBody>
          <a:bodyPr wrap="square" rtlCol="0">
            <a:spAutoFit/>
          </a:bodyPr>
          <a:lstStyle/>
          <a:p>
            <a:r>
              <a:rPr lang="en-US" sz="2800" b="1" dirty="0" smtClean="0"/>
              <a:t>Rd A</a:t>
            </a:r>
          </a:p>
        </p:txBody>
      </p:sp>
      <p:sp>
        <p:nvSpPr>
          <p:cNvPr id="16" name="TextBox 15"/>
          <p:cNvSpPr txBox="1"/>
          <p:nvPr/>
        </p:nvSpPr>
        <p:spPr>
          <a:xfrm>
            <a:off x="3872659" y="3585025"/>
            <a:ext cx="1045799" cy="523220"/>
          </a:xfrm>
          <a:prstGeom prst="rect">
            <a:avLst/>
          </a:prstGeom>
          <a:noFill/>
        </p:spPr>
        <p:txBody>
          <a:bodyPr wrap="square" rtlCol="0">
            <a:spAutoFit/>
          </a:bodyPr>
          <a:lstStyle/>
          <a:p>
            <a:r>
              <a:rPr lang="en-US" sz="2800" b="1" dirty="0" err="1" smtClean="0"/>
              <a:t>Wr</a:t>
            </a:r>
            <a:r>
              <a:rPr lang="en-US" sz="2800" b="1" dirty="0" smtClean="0"/>
              <a:t> B</a:t>
            </a:r>
          </a:p>
        </p:txBody>
      </p:sp>
      <p:sp>
        <p:nvSpPr>
          <p:cNvPr id="17" name="TextBox 16"/>
          <p:cNvSpPr txBox="1"/>
          <p:nvPr/>
        </p:nvSpPr>
        <p:spPr>
          <a:xfrm>
            <a:off x="4765349" y="3585024"/>
            <a:ext cx="981966" cy="523220"/>
          </a:xfrm>
          <a:prstGeom prst="rect">
            <a:avLst/>
          </a:prstGeom>
          <a:noFill/>
        </p:spPr>
        <p:txBody>
          <a:bodyPr wrap="square" rtlCol="0">
            <a:spAutoFit/>
          </a:bodyPr>
          <a:lstStyle/>
          <a:p>
            <a:r>
              <a:rPr lang="en-US" sz="2800" b="1" dirty="0" smtClean="0"/>
              <a:t>Rd C</a:t>
            </a:r>
          </a:p>
        </p:txBody>
      </p:sp>
      <p:cxnSp>
        <p:nvCxnSpPr>
          <p:cNvPr id="18" name="Straight Connector 17"/>
          <p:cNvCxnSpPr>
            <a:stCxn id="10" idx="2"/>
          </p:cNvCxnSpPr>
          <p:nvPr/>
        </p:nvCxnSpPr>
        <p:spPr>
          <a:xfrm>
            <a:off x="6800260" y="4318803"/>
            <a:ext cx="1204395" cy="3763"/>
          </a:xfrm>
          <a:prstGeom prst="line">
            <a:avLst/>
          </a:prstGeom>
          <a:ln w="28575" cmpd="sng">
            <a:solidFill>
              <a:srgbClr val="061922"/>
            </a:solidFill>
          </a:ln>
        </p:spPr>
        <p:style>
          <a:lnRef idx="1">
            <a:schemeClr val="accent1"/>
          </a:lnRef>
          <a:fillRef idx="0">
            <a:schemeClr val="accent1"/>
          </a:fillRef>
          <a:effectRef idx="0">
            <a:schemeClr val="accent1"/>
          </a:effectRef>
          <a:fontRef idx="minor">
            <a:schemeClr val="tx1"/>
          </a:fontRef>
        </p:style>
      </p:cxnSp>
      <p:cxnSp>
        <p:nvCxnSpPr>
          <p:cNvPr id="19" name="Elbow Connector 18"/>
          <p:cNvCxnSpPr/>
          <p:nvPr/>
        </p:nvCxnSpPr>
        <p:spPr>
          <a:xfrm rot="16200000" flipH="1">
            <a:off x="4273315" y="4480136"/>
            <a:ext cx="583259" cy="268111"/>
          </a:xfrm>
          <a:prstGeom prst="bentConnector3">
            <a:avLst>
              <a:gd name="adj1" fmla="val 50000"/>
            </a:avLst>
          </a:prstGeom>
          <a:ln w="57150" cmpd="sng">
            <a:solidFill>
              <a:srgbClr val="800000"/>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4030674" y="4745670"/>
            <a:ext cx="3444389" cy="523220"/>
          </a:xfrm>
          <a:prstGeom prst="rect">
            <a:avLst/>
          </a:prstGeom>
          <a:noFill/>
        </p:spPr>
        <p:txBody>
          <a:bodyPr wrap="square" rtlCol="0">
            <a:spAutoFit/>
          </a:bodyPr>
          <a:lstStyle/>
          <a:p>
            <a:r>
              <a:rPr lang="en-US" sz="2800" b="1" dirty="0" smtClean="0"/>
              <a:t>Buffer/</a:t>
            </a:r>
            <a:r>
              <a:rPr lang="en-US" sz="2800" b="1" dirty="0" err="1"/>
              <a:t>w</a:t>
            </a:r>
            <a:r>
              <a:rPr lang="en-US" sz="2800" b="1" dirty="0" err="1" smtClean="0"/>
              <a:t>riteback</a:t>
            </a:r>
            <a:r>
              <a:rPr lang="en-US" sz="2800" b="1" dirty="0" smtClean="0"/>
              <a:t> B</a:t>
            </a:r>
          </a:p>
        </p:txBody>
      </p:sp>
      <p:sp>
        <p:nvSpPr>
          <p:cNvPr id="21" name="TextBox 20"/>
          <p:cNvSpPr txBox="1"/>
          <p:nvPr/>
        </p:nvSpPr>
        <p:spPr>
          <a:xfrm>
            <a:off x="68378" y="5652781"/>
            <a:ext cx="8128389" cy="1077218"/>
          </a:xfrm>
          <a:prstGeom prst="rect">
            <a:avLst/>
          </a:prstGeom>
          <a:noFill/>
        </p:spPr>
        <p:txBody>
          <a:bodyPr wrap="square" rtlCol="0">
            <a:spAutoFit/>
          </a:bodyPr>
          <a:lstStyle/>
          <a:p>
            <a:pPr lvl="1" algn="ctr"/>
            <a:r>
              <a:rPr lang="en-US" sz="3200" b="1" dirty="0" smtClean="0">
                <a:solidFill>
                  <a:srgbClr val="FF0000"/>
                </a:solidFill>
              </a:rPr>
              <a:t>Cache management does not exploit </a:t>
            </a:r>
          </a:p>
          <a:p>
            <a:pPr lvl="1" algn="ctr"/>
            <a:r>
              <a:rPr lang="en-US" sz="3200" b="1" dirty="0">
                <a:solidFill>
                  <a:srgbClr val="FF0000"/>
                </a:solidFill>
              </a:rPr>
              <a:t>t</a:t>
            </a:r>
            <a:r>
              <a:rPr lang="en-US" sz="3200" b="1" dirty="0" smtClean="0">
                <a:solidFill>
                  <a:srgbClr val="FF0000"/>
                </a:solidFill>
              </a:rPr>
              <a:t>he disparity between read-write requests</a:t>
            </a:r>
            <a:endParaRPr lang="en-US" sz="3200" b="1" dirty="0">
              <a:solidFill>
                <a:srgbClr val="FF0000"/>
              </a:solidFill>
            </a:endParaRPr>
          </a:p>
        </p:txBody>
      </p:sp>
      <p:sp>
        <p:nvSpPr>
          <p:cNvPr id="22" name="Content Placeholder 2"/>
          <p:cNvSpPr>
            <a:spLocks noGrp="1"/>
          </p:cNvSpPr>
          <p:nvPr>
            <p:ph idx="1"/>
          </p:nvPr>
        </p:nvSpPr>
        <p:spPr>
          <a:xfrm>
            <a:off x="178856" y="1350411"/>
            <a:ext cx="8817588" cy="2130381"/>
          </a:xfrm>
        </p:spPr>
        <p:txBody>
          <a:bodyPr>
            <a:noAutofit/>
          </a:bodyPr>
          <a:lstStyle/>
          <a:p>
            <a:pPr marL="342900" lvl="1" indent="-342900">
              <a:buFont typeface="Arial"/>
              <a:buChar char="•"/>
            </a:pPr>
            <a:r>
              <a:rPr lang="en-US" sz="3200" dirty="0" smtClean="0"/>
              <a:t>Read and write misses are not equally critical</a:t>
            </a:r>
          </a:p>
          <a:p>
            <a:pPr marL="342900" lvl="1" indent="-342900">
              <a:buFont typeface="Arial"/>
              <a:buChar char="•"/>
            </a:pPr>
            <a:r>
              <a:rPr lang="en-US" sz="3200" dirty="0" smtClean="0"/>
              <a:t>Read misses are more critical than write misses</a:t>
            </a:r>
          </a:p>
          <a:p>
            <a:pPr marL="742950" lvl="2" indent="-342900"/>
            <a:r>
              <a:rPr lang="en-US" sz="2800" dirty="0" smtClean="0"/>
              <a:t>Read misses can stall the processor</a:t>
            </a:r>
            <a:endParaRPr lang="en-US" sz="2800" dirty="0"/>
          </a:p>
          <a:p>
            <a:pPr marL="742950" lvl="2" indent="-342900"/>
            <a:r>
              <a:rPr lang="en-US" sz="2800" dirty="0"/>
              <a:t>W</a:t>
            </a:r>
            <a:r>
              <a:rPr lang="en-US" sz="2800" dirty="0" smtClean="0"/>
              <a:t>rites are not on the critical path</a:t>
            </a:r>
            <a:endParaRPr lang="en-US" sz="2800" dirty="0"/>
          </a:p>
        </p:txBody>
      </p:sp>
      <p:sp>
        <p:nvSpPr>
          <p:cNvPr id="34" name="Slide Number Placeholder 33"/>
          <p:cNvSpPr>
            <a:spLocks noGrp="1"/>
          </p:cNvSpPr>
          <p:nvPr>
            <p:ph type="sldNum" sz="quarter" idx="12"/>
          </p:nvPr>
        </p:nvSpPr>
        <p:spPr/>
        <p:txBody>
          <a:bodyPr/>
          <a:lstStyle/>
          <a:p>
            <a:fld id="{6EBB8CA2-3A61-2F46-8EE5-4EEB6A798CF5}" type="slidenum">
              <a:rPr lang="en-US" smtClean="0"/>
              <a:t>4</a:t>
            </a:fld>
            <a:endParaRPr lang="en-US"/>
          </a:p>
        </p:txBody>
      </p:sp>
      <p:cxnSp>
        <p:nvCxnSpPr>
          <p:cNvPr id="23" name="Straight Connector 22"/>
          <p:cNvCxnSpPr/>
          <p:nvPr/>
        </p:nvCxnSpPr>
        <p:spPr>
          <a:xfrm>
            <a:off x="5019924" y="4318803"/>
            <a:ext cx="295584" cy="0"/>
          </a:xfrm>
          <a:prstGeom prst="line">
            <a:avLst/>
          </a:prstGeom>
          <a:ln w="28575" cmpd="sng">
            <a:solidFill>
              <a:srgbClr val="06192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04584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2">
                                            <p:txEl>
                                              <p:pRg st="3" end="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4"/>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0"/>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21">
                                            <p:txEl>
                                              <p:pRg st="0" end="0"/>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2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10" grpId="0" animBg="1"/>
      <p:bldP spid="15" grpId="0"/>
      <p:bldP spid="16" grpId="0"/>
      <p:bldP spid="17" grpId="0"/>
      <p:bldP spid="2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03791"/>
            <a:ext cx="8229600" cy="1164167"/>
          </a:xfrm>
        </p:spPr>
        <p:txBody>
          <a:bodyPr/>
          <a:lstStyle/>
          <a:p>
            <a:r>
              <a:rPr lang="en-US" dirty="0" smtClean="0"/>
              <a:t>Key Idea</a:t>
            </a:r>
            <a:endParaRPr lang="en-US" dirty="0"/>
          </a:p>
        </p:txBody>
      </p:sp>
      <p:sp>
        <p:nvSpPr>
          <p:cNvPr id="4" name="Rectangle 3"/>
          <p:cNvSpPr/>
          <p:nvPr/>
        </p:nvSpPr>
        <p:spPr>
          <a:xfrm>
            <a:off x="536223" y="4419268"/>
            <a:ext cx="7902222" cy="1219201"/>
          </a:xfrm>
          <a:prstGeom prst="rect">
            <a:avLst/>
          </a:prstGeom>
          <a:solidFill>
            <a:schemeClr val="bg1"/>
          </a:solidFill>
          <a:ln w="3175" cap="flat"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endParaRPr lang="en-US" sz="2000" b="1" kern="1200" dirty="0" smtClean="0">
              <a:solidFill>
                <a:schemeClr val="tx1"/>
              </a:solidFill>
              <a:latin typeface="Neo Sans Intel" pitchFamily="34" charset="0"/>
              <a:ea typeface="+mn-ea"/>
              <a:cs typeface="Arial" pitchFamily="34" charset="0"/>
            </a:endParaRPr>
          </a:p>
        </p:txBody>
      </p:sp>
      <p:sp>
        <p:nvSpPr>
          <p:cNvPr id="5" name="Rounded Rectangle 4"/>
          <p:cNvSpPr/>
          <p:nvPr/>
        </p:nvSpPr>
        <p:spPr>
          <a:xfrm>
            <a:off x="1171221" y="4964896"/>
            <a:ext cx="804334" cy="470371"/>
          </a:xfrm>
          <a:prstGeom prst="roundRect">
            <a:avLst/>
          </a:prstGeom>
          <a:solidFill>
            <a:schemeClr val="bg1"/>
          </a:solidFill>
          <a:ln w="57150" cap="flat" cmpd="sng" algn="ctr">
            <a:solidFill>
              <a:schemeClr val="tx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2400" b="1" dirty="0" smtClean="0">
                <a:latin typeface="Neo Sans Intel" pitchFamily="34" charset="0"/>
                <a:cs typeface="Arial" pitchFamily="34" charset="0"/>
              </a:rPr>
              <a:t>Rd</a:t>
            </a:r>
            <a:r>
              <a:rPr lang="en-US" sz="2400" b="1" kern="1200" dirty="0" smtClean="0">
                <a:solidFill>
                  <a:schemeClr val="tx1"/>
                </a:solidFill>
                <a:latin typeface="Neo Sans Intel" pitchFamily="34" charset="0"/>
                <a:ea typeface="+mn-ea"/>
                <a:cs typeface="Arial" pitchFamily="34" charset="0"/>
              </a:rPr>
              <a:t> A</a:t>
            </a:r>
          </a:p>
        </p:txBody>
      </p:sp>
      <p:sp>
        <p:nvSpPr>
          <p:cNvPr id="8" name="Rounded Rectangle 7"/>
          <p:cNvSpPr/>
          <p:nvPr/>
        </p:nvSpPr>
        <p:spPr>
          <a:xfrm>
            <a:off x="2664166" y="4961135"/>
            <a:ext cx="804334" cy="470371"/>
          </a:xfrm>
          <a:prstGeom prst="roundRect">
            <a:avLst/>
          </a:prstGeom>
          <a:noFill/>
          <a:ln w="57150" cap="flat" cmpd="sng" algn="ctr">
            <a:solidFill>
              <a:srgbClr val="1F497D"/>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2400" b="1" dirty="0" err="1" smtClean="0">
                <a:latin typeface="Neo Sans Intel" pitchFamily="34" charset="0"/>
                <a:cs typeface="Arial" pitchFamily="34" charset="0"/>
              </a:rPr>
              <a:t>Wr</a:t>
            </a:r>
            <a:r>
              <a:rPr lang="en-US" sz="2400" b="1" kern="1200" dirty="0" smtClean="0">
                <a:solidFill>
                  <a:schemeClr val="tx1"/>
                </a:solidFill>
                <a:latin typeface="Neo Sans Intel" pitchFamily="34" charset="0"/>
                <a:ea typeface="+mn-ea"/>
                <a:cs typeface="Arial" pitchFamily="34" charset="0"/>
              </a:rPr>
              <a:t> B</a:t>
            </a:r>
          </a:p>
        </p:txBody>
      </p:sp>
      <p:sp>
        <p:nvSpPr>
          <p:cNvPr id="9" name="Rounded Rectangle 8"/>
          <p:cNvSpPr/>
          <p:nvPr/>
        </p:nvSpPr>
        <p:spPr>
          <a:xfrm>
            <a:off x="4143000" y="4957374"/>
            <a:ext cx="804334" cy="470371"/>
          </a:xfrm>
          <a:prstGeom prst="roundRect">
            <a:avLst/>
          </a:prstGeom>
          <a:noFill/>
          <a:ln w="57150" cap="flat" cmpd="sng" algn="ctr">
            <a:solidFill>
              <a:schemeClr val="tx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2400" b="1" dirty="0" smtClean="0">
                <a:latin typeface="Neo Sans Intel" pitchFamily="34" charset="0"/>
                <a:cs typeface="Arial" pitchFamily="34" charset="0"/>
              </a:rPr>
              <a:t>Rd</a:t>
            </a:r>
            <a:r>
              <a:rPr lang="en-US" sz="2400" b="1" kern="1200" dirty="0" smtClean="0">
                <a:solidFill>
                  <a:schemeClr val="tx1"/>
                </a:solidFill>
                <a:latin typeface="Neo Sans Intel" pitchFamily="34" charset="0"/>
                <a:ea typeface="+mn-ea"/>
                <a:cs typeface="Arial" pitchFamily="34" charset="0"/>
              </a:rPr>
              <a:t> B</a:t>
            </a:r>
          </a:p>
        </p:txBody>
      </p:sp>
      <p:sp>
        <p:nvSpPr>
          <p:cNvPr id="10" name="Rounded Rectangle 9"/>
          <p:cNvSpPr/>
          <p:nvPr/>
        </p:nvSpPr>
        <p:spPr>
          <a:xfrm>
            <a:off x="5635945" y="4953612"/>
            <a:ext cx="804334" cy="470371"/>
          </a:xfrm>
          <a:prstGeom prst="roundRect">
            <a:avLst/>
          </a:prstGeom>
          <a:noFill/>
          <a:ln w="57150" cap="flat" cmpd="sng" algn="ctr">
            <a:solidFill>
              <a:srgbClr val="1F497D"/>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2400" b="1" dirty="0" err="1" smtClean="0">
                <a:latin typeface="Neo Sans Intel" pitchFamily="34" charset="0"/>
                <a:cs typeface="Arial" pitchFamily="34" charset="0"/>
              </a:rPr>
              <a:t>Wr</a:t>
            </a:r>
            <a:r>
              <a:rPr lang="en-US" sz="2400" b="1" kern="1200" dirty="0" smtClean="0">
                <a:solidFill>
                  <a:schemeClr val="tx1"/>
                </a:solidFill>
                <a:latin typeface="Neo Sans Intel" pitchFamily="34" charset="0"/>
                <a:ea typeface="+mn-ea"/>
                <a:cs typeface="Arial" pitchFamily="34" charset="0"/>
              </a:rPr>
              <a:t> C</a:t>
            </a:r>
          </a:p>
        </p:txBody>
      </p:sp>
      <p:sp>
        <p:nvSpPr>
          <p:cNvPr id="11" name="Rounded Rectangle 10"/>
          <p:cNvSpPr/>
          <p:nvPr/>
        </p:nvSpPr>
        <p:spPr>
          <a:xfrm>
            <a:off x="7143001" y="4949851"/>
            <a:ext cx="804334" cy="470371"/>
          </a:xfrm>
          <a:prstGeom prst="roundRect">
            <a:avLst/>
          </a:prstGeom>
          <a:noFill/>
          <a:ln w="57150" cap="flat" cmpd="sng" algn="ctr">
            <a:solidFill>
              <a:srgbClr val="1F497D"/>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2400" b="1" dirty="0" smtClean="0">
                <a:latin typeface="Neo Sans Intel" pitchFamily="34" charset="0"/>
                <a:cs typeface="Arial" pitchFamily="34" charset="0"/>
              </a:rPr>
              <a:t>Rd D</a:t>
            </a:r>
            <a:endParaRPr lang="en-US" sz="2400" b="1" kern="1200" dirty="0" smtClean="0">
              <a:solidFill>
                <a:schemeClr val="tx1"/>
              </a:solidFill>
              <a:latin typeface="Neo Sans Intel" pitchFamily="34" charset="0"/>
              <a:cs typeface="Arial" pitchFamily="34" charset="0"/>
            </a:endParaRPr>
          </a:p>
        </p:txBody>
      </p:sp>
      <p:cxnSp>
        <p:nvCxnSpPr>
          <p:cNvPr id="13" name="Straight Connector 12"/>
          <p:cNvCxnSpPr>
            <a:stCxn id="5" idx="3"/>
            <a:endCxn id="8" idx="1"/>
          </p:cNvCxnSpPr>
          <p:nvPr/>
        </p:nvCxnSpPr>
        <p:spPr>
          <a:xfrm flipV="1">
            <a:off x="1975555" y="5196321"/>
            <a:ext cx="688611" cy="3761"/>
          </a:xfrm>
          <a:prstGeom prst="line">
            <a:avLst/>
          </a:prstGeom>
          <a:ln w="38100" cmpd="sng">
            <a:solidFill>
              <a:schemeClr val="tx1"/>
            </a:solidFill>
            <a:headEnd type="oval"/>
            <a:tailEnd type="triangle"/>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3468510" y="5192558"/>
            <a:ext cx="688611" cy="3761"/>
          </a:xfrm>
          <a:prstGeom prst="line">
            <a:avLst/>
          </a:prstGeom>
          <a:ln w="38100" cmpd="sng">
            <a:solidFill>
              <a:srgbClr val="061922"/>
            </a:solidFill>
            <a:headEnd type="oval"/>
            <a:tailEnd type="triangle"/>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4950177" y="5173742"/>
            <a:ext cx="688611" cy="3761"/>
          </a:xfrm>
          <a:prstGeom prst="line">
            <a:avLst/>
          </a:prstGeom>
          <a:ln w="38100" cmpd="sng">
            <a:solidFill>
              <a:schemeClr val="tx1"/>
            </a:solidFill>
            <a:headEnd type="oval"/>
            <a:tailEnd type="triangle"/>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6443132" y="5188794"/>
            <a:ext cx="688611" cy="3761"/>
          </a:xfrm>
          <a:prstGeom prst="line">
            <a:avLst/>
          </a:prstGeom>
          <a:ln w="38100" cmpd="sng">
            <a:solidFill>
              <a:schemeClr val="tx1"/>
            </a:solidFill>
            <a:headEnd type="ova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11" idx="3"/>
          </p:cNvCxnSpPr>
          <p:nvPr/>
        </p:nvCxnSpPr>
        <p:spPr>
          <a:xfrm>
            <a:off x="7947335" y="5185038"/>
            <a:ext cx="293554" cy="7517"/>
          </a:xfrm>
          <a:prstGeom prst="straightConnector1">
            <a:avLst/>
          </a:prstGeom>
          <a:ln w="38100" cmpd="sng">
            <a:solidFill>
              <a:schemeClr val="tx1"/>
            </a:solidFill>
            <a:headEnd type="ova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903093" y="5186911"/>
            <a:ext cx="293548" cy="1635"/>
          </a:xfrm>
          <a:prstGeom prst="straightConnector1">
            <a:avLst/>
          </a:prstGeom>
          <a:ln w="38100" cmpd="sng">
            <a:solidFill>
              <a:schemeClr val="tx1"/>
            </a:solidFill>
            <a:headEnd type="oval"/>
            <a:tailEnd type="triangle"/>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889000" y="4626231"/>
            <a:ext cx="0" cy="526815"/>
          </a:xfrm>
          <a:prstGeom prst="line">
            <a:avLst/>
          </a:prstGeom>
          <a:ln w="381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8209845" y="4622470"/>
            <a:ext cx="0" cy="573851"/>
          </a:xfrm>
          <a:prstGeom prst="line">
            <a:avLst/>
          </a:prstGeom>
          <a:ln w="381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889000" y="4626231"/>
            <a:ext cx="7323667" cy="18815"/>
          </a:xfrm>
          <a:prstGeom prst="line">
            <a:avLst/>
          </a:prstGeom>
          <a:ln w="3810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Content Placeholder 2"/>
          <p:cNvSpPr>
            <a:spLocks noGrp="1"/>
          </p:cNvSpPr>
          <p:nvPr>
            <p:ph idx="1"/>
          </p:nvPr>
        </p:nvSpPr>
        <p:spPr>
          <a:xfrm>
            <a:off x="0" y="1021062"/>
            <a:ext cx="9143999" cy="3404576"/>
          </a:xfrm>
        </p:spPr>
        <p:txBody>
          <a:bodyPr>
            <a:noAutofit/>
          </a:bodyPr>
          <a:lstStyle/>
          <a:p>
            <a:pPr marL="342900" lvl="1" indent="-342900">
              <a:buFont typeface="Arial"/>
              <a:buChar char="•"/>
            </a:pPr>
            <a:r>
              <a:rPr lang="en-US" sz="3200" dirty="0"/>
              <a:t>F</a:t>
            </a:r>
            <a:r>
              <a:rPr lang="en-US" sz="3200" dirty="0" smtClean="0"/>
              <a:t>avor reads over writes in cache</a:t>
            </a:r>
          </a:p>
          <a:p>
            <a:pPr marL="342900" lvl="1" indent="-342900">
              <a:buFont typeface="Arial"/>
              <a:buChar char="•"/>
            </a:pPr>
            <a:r>
              <a:rPr lang="en-US" sz="3200" dirty="0" smtClean="0"/>
              <a:t>Differentiate between </a:t>
            </a:r>
            <a:r>
              <a:rPr lang="en-US" sz="3200" b="1" dirty="0" smtClean="0">
                <a:solidFill>
                  <a:srgbClr val="000090"/>
                </a:solidFill>
              </a:rPr>
              <a:t>read</a:t>
            </a:r>
            <a:r>
              <a:rPr lang="en-US" sz="3200" dirty="0" smtClean="0"/>
              <a:t> vs. </a:t>
            </a:r>
            <a:r>
              <a:rPr lang="en-US" sz="3200" b="1" dirty="0" smtClean="0">
                <a:solidFill>
                  <a:srgbClr val="000090"/>
                </a:solidFill>
              </a:rPr>
              <a:t>only written to</a:t>
            </a:r>
            <a:r>
              <a:rPr lang="en-US" sz="3200" dirty="0" smtClean="0">
                <a:solidFill>
                  <a:srgbClr val="000090"/>
                </a:solidFill>
              </a:rPr>
              <a:t> </a:t>
            </a:r>
            <a:r>
              <a:rPr lang="en-US" sz="3200" dirty="0" smtClean="0"/>
              <a:t>lines</a:t>
            </a:r>
          </a:p>
          <a:p>
            <a:pPr marL="342900" lvl="1" indent="-342900">
              <a:buFont typeface="Arial"/>
              <a:buChar char="•"/>
            </a:pPr>
            <a:r>
              <a:rPr lang="en-US" sz="3200" dirty="0" smtClean="0">
                <a:solidFill>
                  <a:srgbClr val="000090"/>
                </a:solidFill>
              </a:rPr>
              <a:t>Cache should protect lines that serve read requests</a:t>
            </a:r>
          </a:p>
          <a:p>
            <a:pPr marL="742950" lvl="2" indent="-342900"/>
            <a:r>
              <a:rPr lang="en-US" sz="2800" dirty="0"/>
              <a:t>Lines that are </a:t>
            </a:r>
            <a:r>
              <a:rPr lang="en-US" sz="2800" b="1" dirty="0">
                <a:solidFill>
                  <a:srgbClr val="000090"/>
                </a:solidFill>
              </a:rPr>
              <a:t>only written to </a:t>
            </a:r>
            <a:r>
              <a:rPr lang="en-US" sz="2800" dirty="0">
                <a:solidFill>
                  <a:srgbClr val="000000"/>
                </a:solidFill>
              </a:rPr>
              <a:t>are</a:t>
            </a:r>
            <a:r>
              <a:rPr lang="en-US" sz="2800" dirty="0">
                <a:solidFill>
                  <a:srgbClr val="000090"/>
                </a:solidFill>
              </a:rPr>
              <a:t> </a:t>
            </a:r>
            <a:r>
              <a:rPr lang="en-US" sz="2800" b="1" dirty="0">
                <a:solidFill>
                  <a:srgbClr val="000090"/>
                </a:solidFill>
              </a:rPr>
              <a:t>less critical</a:t>
            </a:r>
          </a:p>
          <a:p>
            <a:pPr marL="342900" lvl="1" indent="-342900">
              <a:buFont typeface="Arial"/>
              <a:buChar char="•"/>
            </a:pPr>
            <a:r>
              <a:rPr lang="en-US" sz="3200" dirty="0" smtClean="0"/>
              <a:t>Improve performance by maximizing </a:t>
            </a:r>
            <a:r>
              <a:rPr lang="en-US" sz="3200" b="1" dirty="0" smtClean="0">
                <a:solidFill>
                  <a:srgbClr val="000090"/>
                </a:solidFill>
              </a:rPr>
              <a:t>read hits</a:t>
            </a:r>
          </a:p>
          <a:p>
            <a:pPr marL="342900" lvl="1" indent="-342900">
              <a:buFont typeface="Arial"/>
              <a:buChar char="•"/>
            </a:pPr>
            <a:r>
              <a:rPr lang="en-US" sz="3200" dirty="0" smtClean="0"/>
              <a:t>An Example</a:t>
            </a:r>
          </a:p>
        </p:txBody>
      </p:sp>
      <p:sp>
        <p:nvSpPr>
          <p:cNvPr id="30" name="Rectangle 29"/>
          <p:cNvSpPr/>
          <p:nvPr/>
        </p:nvSpPr>
        <p:spPr>
          <a:xfrm>
            <a:off x="1413131" y="5785751"/>
            <a:ext cx="408151" cy="451555"/>
          </a:xfrm>
          <a:prstGeom prst="rect">
            <a:avLst/>
          </a:prstGeom>
          <a:solidFill>
            <a:schemeClr val="tx2"/>
          </a:solidFill>
          <a:ln w="57150" cap="flat" cmpd="sng" algn="ctr">
            <a:solidFill>
              <a:schemeClr val="tx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600" b="1" dirty="0" smtClean="0">
                <a:solidFill>
                  <a:schemeClr val="bg1"/>
                </a:solidFill>
                <a:latin typeface="Neo Sans Intel" pitchFamily="34" charset="0"/>
                <a:cs typeface="Arial" pitchFamily="34" charset="0"/>
              </a:rPr>
              <a:t>D</a:t>
            </a:r>
            <a:endParaRPr lang="en-US" sz="3600" b="1" kern="1200" dirty="0" smtClean="0">
              <a:solidFill>
                <a:schemeClr val="bg1"/>
              </a:solidFill>
              <a:latin typeface="Neo Sans Intel" pitchFamily="34" charset="0"/>
              <a:cs typeface="Arial" pitchFamily="34" charset="0"/>
            </a:endParaRPr>
          </a:p>
        </p:txBody>
      </p:sp>
      <p:sp>
        <p:nvSpPr>
          <p:cNvPr id="33" name="Rectangle 32"/>
          <p:cNvSpPr/>
          <p:nvPr/>
        </p:nvSpPr>
        <p:spPr>
          <a:xfrm>
            <a:off x="3436939" y="5787743"/>
            <a:ext cx="408151" cy="451555"/>
          </a:xfrm>
          <a:prstGeom prst="rect">
            <a:avLst/>
          </a:prstGeom>
          <a:solidFill>
            <a:srgbClr val="800000"/>
          </a:solidFill>
          <a:ln w="57150" cap="flat" cmpd="sng" algn="ctr">
            <a:solidFill>
              <a:srgbClr val="80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600" b="1" dirty="0" smtClean="0">
                <a:solidFill>
                  <a:schemeClr val="bg1"/>
                </a:solidFill>
                <a:latin typeface="Neo Sans Intel" pitchFamily="34" charset="0"/>
                <a:cs typeface="Arial" pitchFamily="34" charset="0"/>
              </a:rPr>
              <a:t>B</a:t>
            </a:r>
            <a:endParaRPr lang="en-US" sz="3600" b="1" kern="1200" dirty="0" smtClean="0">
              <a:solidFill>
                <a:schemeClr val="bg1"/>
              </a:solidFill>
              <a:latin typeface="Neo Sans Intel" pitchFamily="34" charset="0"/>
              <a:cs typeface="Arial" pitchFamily="34" charset="0"/>
            </a:endParaRPr>
          </a:p>
        </p:txBody>
      </p:sp>
      <p:sp>
        <p:nvSpPr>
          <p:cNvPr id="34" name="Rectangle 33"/>
          <p:cNvSpPr/>
          <p:nvPr/>
        </p:nvSpPr>
        <p:spPr>
          <a:xfrm>
            <a:off x="6413160" y="5789735"/>
            <a:ext cx="408151" cy="451555"/>
          </a:xfrm>
          <a:prstGeom prst="rect">
            <a:avLst/>
          </a:prstGeom>
          <a:solidFill>
            <a:srgbClr val="808080"/>
          </a:solidFill>
          <a:ln w="57150" cap="flat" cmpd="sng" algn="ctr">
            <a:solidFill>
              <a:srgbClr val="80808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600" b="1" dirty="0" smtClean="0">
                <a:solidFill>
                  <a:schemeClr val="bg1"/>
                </a:solidFill>
                <a:latin typeface="Neo Sans Intel" pitchFamily="34" charset="0"/>
                <a:cs typeface="Arial" pitchFamily="34" charset="0"/>
              </a:rPr>
              <a:t>C</a:t>
            </a:r>
            <a:endParaRPr lang="en-US" sz="3600" b="1" kern="1200" dirty="0" smtClean="0">
              <a:solidFill>
                <a:schemeClr val="bg1"/>
              </a:solidFill>
              <a:latin typeface="Neo Sans Intel" pitchFamily="34" charset="0"/>
              <a:cs typeface="Arial" pitchFamily="34" charset="0"/>
            </a:endParaRPr>
          </a:p>
        </p:txBody>
      </p:sp>
      <p:sp>
        <p:nvSpPr>
          <p:cNvPr id="35" name="Rectangle 34"/>
          <p:cNvSpPr/>
          <p:nvPr/>
        </p:nvSpPr>
        <p:spPr>
          <a:xfrm>
            <a:off x="847044" y="5787743"/>
            <a:ext cx="408151" cy="451555"/>
          </a:xfrm>
          <a:prstGeom prst="rect">
            <a:avLst/>
          </a:prstGeom>
          <a:solidFill>
            <a:schemeClr val="tx2"/>
          </a:solidFill>
          <a:ln w="57150" cap="flat" cmpd="sng" algn="ctr">
            <a:solidFill>
              <a:schemeClr val="tx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600" b="1" dirty="0">
                <a:solidFill>
                  <a:schemeClr val="bg1"/>
                </a:solidFill>
                <a:latin typeface="Neo Sans Intel" pitchFamily="34" charset="0"/>
                <a:cs typeface="Arial" pitchFamily="34" charset="0"/>
              </a:rPr>
              <a:t>A</a:t>
            </a:r>
            <a:endParaRPr lang="en-US" sz="3600" b="1" kern="1200" dirty="0" smtClean="0">
              <a:solidFill>
                <a:schemeClr val="bg1"/>
              </a:solidFill>
              <a:latin typeface="Neo Sans Intel" pitchFamily="34" charset="0"/>
              <a:cs typeface="Arial" pitchFamily="34" charset="0"/>
            </a:endParaRPr>
          </a:p>
        </p:txBody>
      </p:sp>
      <p:sp>
        <p:nvSpPr>
          <p:cNvPr id="2" name="TextBox 1"/>
          <p:cNvSpPr txBox="1"/>
          <p:nvPr/>
        </p:nvSpPr>
        <p:spPr>
          <a:xfrm>
            <a:off x="1841883" y="5765486"/>
            <a:ext cx="1518865" cy="461665"/>
          </a:xfrm>
          <a:prstGeom prst="rect">
            <a:avLst/>
          </a:prstGeom>
          <a:noFill/>
        </p:spPr>
        <p:txBody>
          <a:bodyPr wrap="none" rtlCol="0">
            <a:spAutoFit/>
          </a:bodyPr>
          <a:lstStyle/>
          <a:p>
            <a:r>
              <a:rPr lang="en-US" sz="2400" b="1" dirty="0" smtClean="0"/>
              <a:t>Read-Only</a:t>
            </a:r>
            <a:endParaRPr lang="en-US" sz="2400" b="1" dirty="0"/>
          </a:p>
        </p:txBody>
      </p:sp>
      <p:sp>
        <p:nvSpPr>
          <p:cNvPr id="36" name="TextBox 35"/>
          <p:cNvSpPr txBox="1"/>
          <p:nvPr/>
        </p:nvSpPr>
        <p:spPr>
          <a:xfrm>
            <a:off x="3882400" y="5750766"/>
            <a:ext cx="2437386" cy="461665"/>
          </a:xfrm>
          <a:prstGeom prst="rect">
            <a:avLst/>
          </a:prstGeom>
          <a:noFill/>
        </p:spPr>
        <p:txBody>
          <a:bodyPr wrap="none" rtlCol="0">
            <a:spAutoFit/>
          </a:bodyPr>
          <a:lstStyle/>
          <a:p>
            <a:r>
              <a:rPr lang="en-US" sz="2400" b="1" dirty="0" smtClean="0"/>
              <a:t>Read and Written</a:t>
            </a:r>
            <a:endParaRPr lang="en-US" sz="2400" b="1" dirty="0"/>
          </a:p>
        </p:txBody>
      </p:sp>
      <p:sp>
        <p:nvSpPr>
          <p:cNvPr id="38" name="TextBox 37"/>
          <p:cNvSpPr txBox="1"/>
          <p:nvPr/>
        </p:nvSpPr>
        <p:spPr>
          <a:xfrm>
            <a:off x="6856602" y="5750766"/>
            <a:ext cx="1599116" cy="461665"/>
          </a:xfrm>
          <a:prstGeom prst="rect">
            <a:avLst/>
          </a:prstGeom>
          <a:noFill/>
        </p:spPr>
        <p:txBody>
          <a:bodyPr wrap="none" rtlCol="0">
            <a:spAutoFit/>
          </a:bodyPr>
          <a:lstStyle/>
          <a:p>
            <a:r>
              <a:rPr lang="en-US" sz="2400" b="1" dirty="0" smtClean="0"/>
              <a:t>Write-Only</a:t>
            </a:r>
            <a:endParaRPr lang="en-US" sz="2400" b="1" dirty="0"/>
          </a:p>
        </p:txBody>
      </p:sp>
      <p:sp>
        <p:nvSpPr>
          <p:cNvPr id="6" name="Slide Number Placeholder 5"/>
          <p:cNvSpPr>
            <a:spLocks noGrp="1"/>
          </p:cNvSpPr>
          <p:nvPr>
            <p:ph type="sldNum" sz="quarter" idx="12"/>
          </p:nvPr>
        </p:nvSpPr>
        <p:spPr/>
        <p:txBody>
          <a:bodyPr/>
          <a:lstStyle/>
          <a:p>
            <a:fld id="{6EBB8CA2-3A61-2F46-8EE5-4EEB6A798CF5}" type="slidenum">
              <a:rPr lang="en-US" smtClean="0"/>
              <a:t>5</a:t>
            </a:fld>
            <a:endParaRPr lang="en-US" dirty="0"/>
          </a:p>
        </p:txBody>
      </p:sp>
    </p:spTree>
    <p:custDataLst>
      <p:tags r:id="rId1"/>
    </p:custDataLst>
    <p:extLst>
      <p:ext uri="{BB962C8B-B14F-4D97-AF65-F5344CB8AC3E}">
        <p14:creationId xmlns:p14="http://schemas.microsoft.com/office/powerpoint/2010/main" val="4259678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7">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par>
                                <p:cTn id="37" presetID="1" presetClass="entr" presetSubtype="0" fill="hold" grpId="1" nodeType="with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par>
                                <p:cTn id="39" presetID="1" presetClass="entr" presetSubtype="0" fill="hold" grpId="1" nodeType="withEffect">
                                  <p:stCondLst>
                                    <p:cond delay="0"/>
                                  </p:stCondLst>
                                  <p:childTnLst>
                                    <p:set>
                                      <p:cBhvr>
                                        <p:cTn id="40" dur="1" fill="hold">
                                          <p:stCondLst>
                                            <p:cond delay="0"/>
                                          </p:stCondLst>
                                        </p:cTn>
                                        <p:tgtEl>
                                          <p:spTgt spid="9"/>
                                        </p:tgtEl>
                                        <p:attrNameLst>
                                          <p:attrName>style.visibility</p:attrName>
                                        </p:attrNameLst>
                                      </p:cBhvr>
                                      <p:to>
                                        <p:strVal val="visible"/>
                                      </p:to>
                                    </p:set>
                                  </p:childTnLst>
                                </p:cTn>
                              </p:par>
                              <p:par>
                                <p:cTn id="41" presetID="1" presetClass="entr" presetSubtype="0" fill="hold" grpId="1" nodeType="withEffect">
                                  <p:stCondLst>
                                    <p:cond delay="0"/>
                                  </p:stCondLst>
                                  <p:childTnLst>
                                    <p:set>
                                      <p:cBhvr>
                                        <p:cTn id="42" dur="1" fill="hold">
                                          <p:stCondLst>
                                            <p:cond delay="0"/>
                                          </p:stCondLst>
                                        </p:cTn>
                                        <p:tgtEl>
                                          <p:spTgt spid="8"/>
                                        </p:tgtEl>
                                        <p:attrNameLst>
                                          <p:attrName>style.visibility</p:attrName>
                                        </p:attrNameLst>
                                      </p:cBhvr>
                                      <p:to>
                                        <p:strVal val="visible"/>
                                      </p:to>
                                    </p:set>
                                  </p:childTnLst>
                                </p:cTn>
                              </p:par>
                              <p:par>
                                <p:cTn id="43" presetID="1" presetClass="entr" presetSubtype="0" fill="hold" grpId="1" nodeType="withEffect">
                                  <p:stCondLst>
                                    <p:cond delay="0"/>
                                  </p:stCondLst>
                                  <p:childTnLst>
                                    <p:set>
                                      <p:cBhvr>
                                        <p:cTn id="44" dur="1" fill="hold">
                                          <p:stCondLst>
                                            <p:cond delay="0"/>
                                          </p:stCondLst>
                                        </p:cTn>
                                        <p:tgtEl>
                                          <p:spTgt spid="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9"/>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3"/>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7"/>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2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5"/>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0"/>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3"/>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6"/>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4"/>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8"/>
                                        </p:tgtEl>
                                        <p:attrNameLst>
                                          <p:attrName>style.visibility</p:attrName>
                                        </p:attrNameLst>
                                      </p:cBhvr>
                                      <p:to>
                                        <p:strVal val="visible"/>
                                      </p:to>
                                    </p:set>
                                  </p:childTnLst>
                                </p:cTn>
                              </p:par>
                              <p:par>
                                <p:cTn id="73" presetID="1" presetClass="emph" presetSubtype="2" fill="hold" nodeType="withEffect">
                                  <p:stCondLst>
                                    <p:cond delay="0"/>
                                  </p:stCondLst>
                                  <p:childTnLst>
                                    <p:animClr clrSpc="rgb" dir="cw">
                                      <p:cBhvr>
                                        <p:cTn id="74" dur="500" fill="hold"/>
                                        <p:tgtEl>
                                          <p:spTgt spid="5"/>
                                        </p:tgtEl>
                                        <p:attrNameLst>
                                          <p:attrName>fillcolor</p:attrName>
                                        </p:attrNameLst>
                                      </p:cBhvr>
                                      <p:to>
                                        <a:schemeClr val="tx2"/>
                                      </p:to>
                                    </p:animClr>
                                    <p:set>
                                      <p:cBhvr>
                                        <p:cTn id="75" dur="500" fill="hold"/>
                                        <p:tgtEl>
                                          <p:spTgt spid="5"/>
                                        </p:tgtEl>
                                        <p:attrNameLst>
                                          <p:attrName>fill.type</p:attrName>
                                        </p:attrNameLst>
                                      </p:cBhvr>
                                      <p:to>
                                        <p:strVal val="solid"/>
                                      </p:to>
                                    </p:set>
                                    <p:set>
                                      <p:cBhvr>
                                        <p:cTn id="76" dur="500" fill="hold"/>
                                        <p:tgtEl>
                                          <p:spTgt spid="5"/>
                                        </p:tgtEl>
                                        <p:attrNameLst>
                                          <p:attrName>fill.on</p:attrName>
                                        </p:attrNameLst>
                                      </p:cBhvr>
                                      <p:to>
                                        <p:strVal val="true"/>
                                      </p:to>
                                    </p:set>
                                  </p:childTnLst>
                                </p:cTn>
                              </p:par>
                              <p:par>
                                <p:cTn id="77" presetID="3" presetClass="emph" presetSubtype="2" fill="hold" grpId="0" nodeType="withEffect">
                                  <p:stCondLst>
                                    <p:cond delay="0"/>
                                  </p:stCondLst>
                                  <p:childTnLst>
                                    <p:animClr clrSpc="rgb" dir="cw">
                                      <p:cBhvr override="childStyle">
                                        <p:cTn id="78" dur="500" fill="hold"/>
                                        <p:tgtEl>
                                          <p:spTgt spid="5"/>
                                        </p:tgtEl>
                                        <p:attrNameLst>
                                          <p:attrName>style.color</p:attrName>
                                        </p:attrNameLst>
                                      </p:cBhvr>
                                      <p:to>
                                        <a:schemeClr val="bg1"/>
                                      </p:to>
                                    </p:animClr>
                                  </p:childTnLst>
                                </p:cTn>
                              </p:par>
                              <p:par>
                                <p:cTn id="79" presetID="1" presetClass="emph" presetSubtype="2" fill="hold" nodeType="withEffect">
                                  <p:stCondLst>
                                    <p:cond delay="0"/>
                                  </p:stCondLst>
                                  <p:childTnLst>
                                    <p:animClr clrSpc="rgb" dir="cw">
                                      <p:cBhvr>
                                        <p:cTn id="80" dur="500" fill="hold"/>
                                        <p:tgtEl>
                                          <p:spTgt spid="8"/>
                                        </p:tgtEl>
                                        <p:attrNameLst>
                                          <p:attrName>fillcolor</p:attrName>
                                        </p:attrNameLst>
                                      </p:cBhvr>
                                      <p:to>
                                        <a:srgbClr val="800000"/>
                                      </p:to>
                                    </p:animClr>
                                    <p:set>
                                      <p:cBhvr>
                                        <p:cTn id="81" dur="500" fill="hold"/>
                                        <p:tgtEl>
                                          <p:spTgt spid="8"/>
                                        </p:tgtEl>
                                        <p:attrNameLst>
                                          <p:attrName>fill.type</p:attrName>
                                        </p:attrNameLst>
                                      </p:cBhvr>
                                      <p:to>
                                        <p:strVal val="solid"/>
                                      </p:to>
                                    </p:set>
                                    <p:set>
                                      <p:cBhvr>
                                        <p:cTn id="82" dur="500" fill="hold"/>
                                        <p:tgtEl>
                                          <p:spTgt spid="8"/>
                                        </p:tgtEl>
                                        <p:attrNameLst>
                                          <p:attrName>fill.on</p:attrName>
                                        </p:attrNameLst>
                                      </p:cBhvr>
                                      <p:to>
                                        <p:strVal val="true"/>
                                      </p:to>
                                    </p:set>
                                  </p:childTnLst>
                                </p:cTn>
                              </p:par>
                              <p:par>
                                <p:cTn id="83" presetID="3" presetClass="emph" presetSubtype="2" fill="hold" grpId="0" nodeType="withEffect">
                                  <p:stCondLst>
                                    <p:cond delay="0"/>
                                  </p:stCondLst>
                                  <p:childTnLst>
                                    <p:animClr clrSpc="rgb" dir="cw">
                                      <p:cBhvr override="childStyle">
                                        <p:cTn id="84" dur="500" fill="hold"/>
                                        <p:tgtEl>
                                          <p:spTgt spid="8"/>
                                        </p:tgtEl>
                                        <p:attrNameLst>
                                          <p:attrName>style.color</p:attrName>
                                        </p:attrNameLst>
                                      </p:cBhvr>
                                      <p:to>
                                        <a:schemeClr val="bg1"/>
                                      </p:to>
                                    </p:animClr>
                                  </p:childTnLst>
                                </p:cTn>
                              </p:par>
                              <p:par>
                                <p:cTn id="85" presetID="7" presetClass="emph" presetSubtype="2" fill="hold" nodeType="withEffect">
                                  <p:stCondLst>
                                    <p:cond delay="0"/>
                                  </p:stCondLst>
                                  <p:childTnLst>
                                    <p:animClr clrSpc="rgb" dir="cw">
                                      <p:cBhvr>
                                        <p:cTn id="86" dur="500" fill="hold"/>
                                        <p:tgtEl>
                                          <p:spTgt spid="8"/>
                                        </p:tgtEl>
                                        <p:attrNameLst>
                                          <p:attrName>stroke.color</p:attrName>
                                        </p:attrNameLst>
                                      </p:cBhvr>
                                      <p:to>
                                        <a:srgbClr val="800000"/>
                                      </p:to>
                                    </p:animClr>
                                    <p:set>
                                      <p:cBhvr>
                                        <p:cTn id="87" dur="500" fill="hold"/>
                                        <p:tgtEl>
                                          <p:spTgt spid="8"/>
                                        </p:tgtEl>
                                        <p:attrNameLst>
                                          <p:attrName>stroke.on</p:attrName>
                                        </p:attrNameLst>
                                      </p:cBhvr>
                                      <p:to>
                                        <p:strVal val="true"/>
                                      </p:to>
                                    </p:set>
                                  </p:childTnLst>
                                </p:cTn>
                              </p:par>
                              <p:par>
                                <p:cTn id="88" presetID="1" presetClass="emph" presetSubtype="2" fill="hold" nodeType="withEffect">
                                  <p:stCondLst>
                                    <p:cond delay="0"/>
                                  </p:stCondLst>
                                  <p:childTnLst>
                                    <p:animClr clrSpc="rgb" dir="cw">
                                      <p:cBhvr>
                                        <p:cTn id="89" dur="500" fill="hold"/>
                                        <p:tgtEl>
                                          <p:spTgt spid="9"/>
                                        </p:tgtEl>
                                        <p:attrNameLst>
                                          <p:attrName>fillcolor</p:attrName>
                                        </p:attrNameLst>
                                      </p:cBhvr>
                                      <p:to>
                                        <a:srgbClr val="800000"/>
                                      </p:to>
                                    </p:animClr>
                                    <p:set>
                                      <p:cBhvr>
                                        <p:cTn id="90" dur="500" fill="hold"/>
                                        <p:tgtEl>
                                          <p:spTgt spid="9"/>
                                        </p:tgtEl>
                                        <p:attrNameLst>
                                          <p:attrName>fill.type</p:attrName>
                                        </p:attrNameLst>
                                      </p:cBhvr>
                                      <p:to>
                                        <p:strVal val="solid"/>
                                      </p:to>
                                    </p:set>
                                    <p:set>
                                      <p:cBhvr>
                                        <p:cTn id="91" dur="500" fill="hold"/>
                                        <p:tgtEl>
                                          <p:spTgt spid="9"/>
                                        </p:tgtEl>
                                        <p:attrNameLst>
                                          <p:attrName>fill.on</p:attrName>
                                        </p:attrNameLst>
                                      </p:cBhvr>
                                      <p:to>
                                        <p:strVal val="true"/>
                                      </p:to>
                                    </p:set>
                                  </p:childTnLst>
                                </p:cTn>
                              </p:par>
                              <p:par>
                                <p:cTn id="92" presetID="3" presetClass="emph" presetSubtype="2" fill="hold" grpId="0" nodeType="withEffect">
                                  <p:stCondLst>
                                    <p:cond delay="0"/>
                                  </p:stCondLst>
                                  <p:childTnLst>
                                    <p:animClr clrSpc="rgb" dir="cw">
                                      <p:cBhvr override="childStyle">
                                        <p:cTn id="93" dur="500" fill="hold"/>
                                        <p:tgtEl>
                                          <p:spTgt spid="9"/>
                                        </p:tgtEl>
                                        <p:attrNameLst>
                                          <p:attrName>style.color</p:attrName>
                                        </p:attrNameLst>
                                      </p:cBhvr>
                                      <p:to>
                                        <a:schemeClr val="bg1"/>
                                      </p:to>
                                    </p:animClr>
                                  </p:childTnLst>
                                </p:cTn>
                              </p:par>
                              <p:par>
                                <p:cTn id="94" presetID="7" presetClass="emph" presetSubtype="2" fill="hold" nodeType="withEffect">
                                  <p:stCondLst>
                                    <p:cond delay="0"/>
                                  </p:stCondLst>
                                  <p:childTnLst>
                                    <p:animClr clrSpc="rgb" dir="cw">
                                      <p:cBhvr>
                                        <p:cTn id="95" dur="500" fill="hold"/>
                                        <p:tgtEl>
                                          <p:spTgt spid="9"/>
                                        </p:tgtEl>
                                        <p:attrNameLst>
                                          <p:attrName>stroke.color</p:attrName>
                                        </p:attrNameLst>
                                      </p:cBhvr>
                                      <p:to>
                                        <a:srgbClr val="800000"/>
                                      </p:to>
                                    </p:animClr>
                                    <p:set>
                                      <p:cBhvr>
                                        <p:cTn id="96" dur="500" fill="hold"/>
                                        <p:tgtEl>
                                          <p:spTgt spid="9"/>
                                        </p:tgtEl>
                                        <p:attrNameLst>
                                          <p:attrName>stroke.on</p:attrName>
                                        </p:attrNameLst>
                                      </p:cBhvr>
                                      <p:to>
                                        <p:strVal val="true"/>
                                      </p:to>
                                    </p:set>
                                  </p:childTnLst>
                                </p:cTn>
                              </p:par>
                              <p:par>
                                <p:cTn id="97" presetID="1" presetClass="emph" presetSubtype="2" fill="hold" nodeType="withEffect">
                                  <p:stCondLst>
                                    <p:cond delay="0"/>
                                  </p:stCondLst>
                                  <p:childTnLst>
                                    <p:animClr clrSpc="rgb" dir="cw">
                                      <p:cBhvr>
                                        <p:cTn id="98" dur="500" fill="hold"/>
                                        <p:tgtEl>
                                          <p:spTgt spid="10"/>
                                        </p:tgtEl>
                                        <p:attrNameLst>
                                          <p:attrName>fillcolor</p:attrName>
                                        </p:attrNameLst>
                                      </p:cBhvr>
                                      <p:to>
                                        <a:srgbClr val="808080"/>
                                      </p:to>
                                    </p:animClr>
                                    <p:set>
                                      <p:cBhvr>
                                        <p:cTn id="99" dur="500" fill="hold"/>
                                        <p:tgtEl>
                                          <p:spTgt spid="10"/>
                                        </p:tgtEl>
                                        <p:attrNameLst>
                                          <p:attrName>fill.type</p:attrName>
                                        </p:attrNameLst>
                                      </p:cBhvr>
                                      <p:to>
                                        <p:strVal val="solid"/>
                                      </p:to>
                                    </p:set>
                                    <p:set>
                                      <p:cBhvr>
                                        <p:cTn id="100" dur="500" fill="hold"/>
                                        <p:tgtEl>
                                          <p:spTgt spid="10"/>
                                        </p:tgtEl>
                                        <p:attrNameLst>
                                          <p:attrName>fill.on</p:attrName>
                                        </p:attrNameLst>
                                      </p:cBhvr>
                                      <p:to>
                                        <p:strVal val="true"/>
                                      </p:to>
                                    </p:set>
                                  </p:childTnLst>
                                </p:cTn>
                              </p:par>
                              <p:par>
                                <p:cTn id="101" presetID="3" presetClass="emph" presetSubtype="2" fill="hold" grpId="0" nodeType="withEffect">
                                  <p:stCondLst>
                                    <p:cond delay="0"/>
                                  </p:stCondLst>
                                  <p:childTnLst>
                                    <p:animClr clrSpc="rgb" dir="cw">
                                      <p:cBhvr override="childStyle">
                                        <p:cTn id="102" dur="500" fill="hold"/>
                                        <p:tgtEl>
                                          <p:spTgt spid="10"/>
                                        </p:tgtEl>
                                        <p:attrNameLst>
                                          <p:attrName>style.color</p:attrName>
                                        </p:attrNameLst>
                                      </p:cBhvr>
                                      <p:to>
                                        <a:schemeClr val="bg1"/>
                                      </p:to>
                                    </p:animClr>
                                  </p:childTnLst>
                                </p:cTn>
                              </p:par>
                              <p:par>
                                <p:cTn id="103" presetID="7" presetClass="emph" presetSubtype="2" fill="hold" nodeType="withEffect">
                                  <p:stCondLst>
                                    <p:cond delay="0"/>
                                  </p:stCondLst>
                                  <p:childTnLst>
                                    <p:animClr clrSpc="rgb" dir="cw">
                                      <p:cBhvr>
                                        <p:cTn id="104" dur="500" fill="hold"/>
                                        <p:tgtEl>
                                          <p:spTgt spid="10"/>
                                        </p:tgtEl>
                                        <p:attrNameLst>
                                          <p:attrName>stroke.color</p:attrName>
                                        </p:attrNameLst>
                                      </p:cBhvr>
                                      <p:to>
                                        <a:srgbClr val="808080"/>
                                      </p:to>
                                    </p:animClr>
                                    <p:set>
                                      <p:cBhvr>
                                        <p:cTn id="105" dur="500" fill="hold"/>
                                        <p:tgtEl>
                                          <p:spTgt spid="10"/>
                                        </p:tgtEl>
                                        <p:attrNameLst>
                                          <p:attrName>stroke.on</p:attrName>
                                        </p:attrNameLst>
                                      </p:cBhvr>
                                      <p:to>
                                        <p:strVal val="true"/>
                                      </p:to>
                                    </p:set>
                                  </p:childTnLst>
                                </p:cTn>
                              </p:par>
                              <p:par>
                                <p:cTn id="106" presetID="1" presetClass="emph" presetSubtype="2" fill="hold" nodeType="withEffect">
                                  <p:stCondLst>
                                    <p:cond delay="0"/>
                                  </p:stCondLst>
                                  <p:childTnLst>
                                    <p:animClr clrSpc="rgb" dir="cw">
                                      <p:cBhvr>
                                        <p:cTn id="107" dur="500" fill="hold"/>
                                        <p:tgtEl>
                                          <p:spTgt spid="11"/>
                                        </p:tgtEl>
                                        <p:attrNameLst>
                                          <p:attrName>fillcolor</p:attrName>
                                        </p:attrNameLst>
                                      </p:cBhvr>
                                      <p:to>
                                        <a:schemeClr val="tx2"/>
                                      </p:to>
                                    </p:animClr>
                                    <p:set>
                                      <p:cBhvr>
                                        <p:cTn id="108" dur="500" fill="hold"/>
                                        <p:tgtEl>
                                          <p:spTgt spid="11"/>
                                        </p:tgtEl>
                                        <p:attrNameLst>
                                          <p:attrName>fill.type</p:attrName>
                                        </p:attrNameLst>
                                      </p:cBhvr>
                                      <p:to>
                                        <p:strVal val="solid"/>
                                      </p:to>
                                    </p:set>
                                    <p:set>
                                      <p:cBhvr>
                                        <p:cTn id="109" dur="500" fill="hold"/>
                                        <p:tgtEl>
                                          <p:spTgt spid="11"/>
                                        </p:tgtEl>
                                        <p:attrNameLst>
                                          <p:attrName>fill.on</p:attrName>
                                        </p:attrNameLst>
                                      </p:cBhvr>
                                      <p:to>
                                        <p:strVal val="true"/>
                                      </p:to>
                                    </p:set>
                                  </p:childTnLst>
                                </p:cTn>
                              </p:par>
                              <p:par>
                                <p:cTn id="110" presetID="3" presetClass="emph" presetSubtype="2" fill="hold" grpId="0" nodeType="withEffect">
                                  <p:stCondLst>
                                    <p:cond delay="0"/>
                                  </p:stCondLst>
                                  <p:childTnLst>
                                    <p:animClr clrSpc="rgb" dir="cw">
                                      <p:cBhvr override="childStyle">
                                        <p:cTn id="111" dur="500" fill="hold"/>
                                        <p:tgtEl>
                                          <p:spTgt spid="11"/>
                                        </p:tgtEl>
                                        <p:attrNameLst>
                                          <p:attrName>style.color</p:attrName>
                                        </p:attrNameLst>
                                      </p:cBhvr>
                                      <p:to>
                                        <a:schemeClr val="bg1"/>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5" grpId="1" animBg="1"/>
      <p:bldP spid="8" grpId="0" animBg="1"/>
      <p:bldP spid="8" grpId="1" animBg="1"/>
      <p:bldP spid="9" grpId="0" animBg="1"/>
      <p:bldP spid="9" grpId="1" animBg="1"/>
      <p:bldP spid="10" grpId="0" animBg="1"/>
      <p:bldP spid="10" grpId="1" animBg="1"/>
      <p:bldP spid="11" grpId="0" animBg="1"/>
      <p:bldP spid="11" grpId="1" animBg="1"/>
      <p:bldP spid="30" grpId="0" animBg="1"/>
      <p:bldP spid="33" grpId="0" animBg="1"/>
      <p:bldP spid="34" grpId="0" animBg="1"/>
      <p:bldP spid="35" grpId="0" animBg="1"/>
      <p:bldP spid="2" grpId="0"/>
      <p:bldP spid="36" grpId="0"/>
      <p:bldP spid="3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11475"/>
            <a:ext cx="8229600" cy="1164167"/>
          </a:xfrm>
        </p:spPr>
        <p:txBody>
          <a:bodyPr/>
          <a:lstStyle/>
          <a:p>
            <a:r>
              <a:rPr lang="en-US" dirty="0" smtClean="0"/>
              <a:t>An Example</a:t>
            </a:r>
            <a:endParaRPr lang="en-US" dirty="0"/>
          </a:p>
        </p:txBody>
      </p:sp>
      <p:sp>
        <p:nvSpPr>
          <p:cNvPr id="25" name="Rectangle 24"/>
          <p:cNvSpPr/>
          <p:nvPr/>
        </p:nvSpPr>
        <p:spPr>
          <a:xfrm>
            <a:off x="479778" y="1928294"/>
            <a:ext cx="8184444" cy="1580444"/>
          </a:xfrm>
          <a:prstGeom prst="rect">
            <a:avLst/>
          </a:prstGeom>
          <a:solidFill>
            <a:srgbClr val="FFFFFF"/>
          </a:solidFill>
          <a:ln w="3175" cap="flat"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endParaRPr lang="en-US" sz="2000" b="1" kern="1200" smtClean="0">
              <a:solidFill>
                <a:schemeClr val="tx1"/>
              </a:solidFill>
              <a:latin typeface="Neo Sans Intel" pitchFamily="34" charset="0"/>
              <a:ea typeface="+mn-ea"/>
              <a:cs typeface="Arial" pitchFamily="34" charset="0"/>
            </a:endParaRPr>
          </a:p>
        </p:txBody>
      </p:sp>
      <p:grpSp>
        <p:nvGrpSpPr>
          <p:cNvPr id="2" name="Group 1"/>
          <p:cNvGrpSpPr/>
          <p:nvPr/>
        </p:nvGrpSpPr>
        <p:grpSpPr>
          <a:xfrm>
            <a:off x="592668" y="2798871"/>
            <a:ext cx="1065131" cy="456855"/>
            <a:chOff x="592668" y="3229351"/>
            <a:chExt cx="1065131" cy="456855"/>
          </a:xfrm>
        </p:grpSpPr>
        <p:sp>
          <p:nvSpPr>
            <p:cNvPr id="46" name="Rectangle 45"/>
            <p:cNvSpPr/>
            <p:nvPr/>
          </p:nvSpPr>
          <p:spPr>
            <a:xfrm>
              <a:off x="948845" y="3230890"/>
              <a:ext cx="352778" cy="451555"/>
            </a:xfrm>
            <a:prstGeom prst="rect">
              <a:avLst/>
            </a:prstGeom>
            <a:solidFill>
              <a:srgbClr val="808080"/>
            </a:solidFill>
            <a:ln w="38100" cap="flat"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kern="1200" dirty="0" smtClean="0">
                  <a:solidFill>
                    <a:schemeClr val="bg1"/>
                  </a:solidFill>
                  <a:latin typeface="Neo Sans Intel" pitchFamily="34" charset="0"/>
                  <a:ea typeface="+mn-ea"/>
                  <a:cs typeface="Arial" pitchFamily="34" charset="0"/>
                </a:rPr>
                <a:t>C</a:t>
              </a:r>
            </a:p>
          </p:txBody>
        </p:sp>
        <p:sp>
          <p:nvSpPr>
            <p:cNvPr id="47" name="Rectangle 46"/>
            <p:cNvSpPr/>
            <p:nvPr/>
          </p:nvSpPr>
          <p:spPr>
            <a:xfrm>
              <a:off x="1305021" y="3229351"/>
              <a:ext cx="352778" cy="451555"/>
            </a:xfrm>
            <a:prstGeom prst="rect">
              <a:avLst/>
            </a:prstGeom>
            <a:solidFill>
              <a:srgbClr val="800000"/>
            </a:solidFill>
            <a:ln w="38100" cap="flat"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kern="1200" dirty="0" smtClean="0">
                  <a:solidFill>
                    <a:srgbClr val="FFFFFF"/>
                  </a:solidFill>
                  <a:latin typeface="Neo Sans Intel" pitchFamily="34" charset="0"/>
                  <a:ea typeface="+mn-ea"/>
                  <a:cs typeface="Arial" pitchFamily="34" charset="0"/>
                </a:rPr>
                <a:t>B</a:t>
              </a:r>
            </a:p>
          </p:txBody>
        </p:sp>
        <p:sp>
          <p:nvSpPr>
            <p:cNvPr id="45" name="Rectangle 44"/>
            <p:cNvSpPr/>
            <p:nvPr/>
          </p:nvSpPr>
          <p:spPr>
            <a:xfrm>
              <a:off x="592668" y="3234651"/>
              <a:ext cx="352778" cy="451555"/>
            </a:xfrm>
            <a:prstGeom prst="rect">
              <a:avLst/>
            </a:prstGeom>
            <a:solidFill>
              <a:schemeClr val="tx2"/>
            </a:solidFill>
            <a:ln w="38100" cap="flat"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kern="1200" dirty="0" smtClean="0">
                  <a:solidFill>
                    <a:srgbClr val="FFFFFF"/>
                  </a:solidFill>
                  <a:latin typeface="Neo Sans Intel" pitchFamily="34" charset="0"/>
                  <a:ea typeface="+mn-ea"/>
                  <a:cs typeface="Arial" pitchFamily="34" charset="0"/>
                </a:rPr>
                <a:t>D</a:t>
              </a:r>
            </a:p>
          </p:txBody>
        </p:sp>
      </p:grpSp>
      <p:sp>
        <p:nvSpPr>
          <p:cNvPr id="51" name="TextBox 50"/>
          <p:cNvSpPr txBox="1"/>
          <p:nvPr/>
        </p:nvSpPr>
        <p:spPr>
          <a:xfrm>
            <a:off x="986638" y="1915944"/>
            <a:ext cx="1242749" cy="461665"/>
          </a:xfrm>
          <a:prstGeom prst="rect">
            <a:avLst/>
          </a:prstGeom>
          <a:noFill/>
        </p:spPr>
        <p:txBody>
          <a:bodyPr wrap="square" rtlCol="0">
            <a:spAutoFit/>
          </a:bodyPr>
          <a:lstStyle/>
          <a:p>
            <a:r>
              <a:rPr lang="en-US" sz="2400" i="1" dirty="0" smtClean="0">
                <a:solidFill>
                  <a:srgbClr val="061922"/>
                </a:solidFill>
              </a:rPr>
              <a:t>Rd A </a:t>
            </a:r>
            <a:r>
              <a:rPr lang="en-US" sz="2400" b="1" i="1" dirty="0" smtClean="0">
                <a:solidFill>
                  <a:srgbClr val="FF0000"/>
                </a:solidFill>
              </a:rPr>
              <a:t>M</a:t>
            </a:r>
          </a:p>
        </p:txBody>
      </p:sp>
      <p:sp>
        <p:nvSpPr>
          <p:cNvPr id="52" name="Parallelogram 51"/>
          <p:cNvSpPr/>
          <p:nvPr/>
        </p:nvSpPr>
        <p:spPr>
          <a:xfrm>
            <a:off x="2340068" y="2336681"/>
            <a:ext cx="1504761" cy="325518"/>
          </a:xfrm>
          <a:prstGeom prst="parallelogram">
            <a:avLst/>
          </a:prstGeom>
          <a:solidFill>
            <a:srgbClr val="FF0000"/>
          </a:solidFill>
          <a:ln w="3175" cap="flat" cmpd="sng" algn="ctr">
            <a:solidFill>
              <a:srgbClr val="FF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2800" b="1" i="1" kern="1200" dirty="0" smtClean="0">
                <a:solidFill>
                  <a:srgbClr val="FFFFFF"/>
                </a:solidFill>
                <a:latin typeface="Neo Sans Intel" pitchFamily="34" charset="0"/>
                <a:ea typeface="+mn-ea"/>
                <a:cs typeface="Arial" pitchFamily="34" charset="0"/>
              </a:rPr>
              <a:t>STALL</a:t>
            </a:r>
          </a:p>
        </p:txBody>
      </p:sp>
      <p:sp>
        <p:nvSpPr>
          <p:cNvPr id="53" name="TextBox 52"/>
          <p:cNvSpPr txBox="1"/>
          <p:nvPr/>
        </p:nvSpPr>
        <p:spPr>
          <a:xfrm>
            <a:off x="3460325" y="1894607"/>
            <a:ext cx="1283192" cy="461665"/>
          </a:xfrm>
          <a:prstGeom prst="rect">
            <a:avLst/>
          </a:prstGeom>
          <a:noFill/>
        </p:spPr>
        <p:txBody>
          <a:bodyPr wrap="square" rtlCol="0">
            <a:spAutoFit/>
          </a:bodyPr>
          <a:lstStyle/>
          <a:p>
            <a:r>
              <a:rPr lang="en-US" sz="2400" i="1" dirty="0" smtClean="0">
                <a:solidFill>
                  <a:srgbClr val="061922"/>
                </a:solidFill>
              </a:rPr>
              <a:t>WR B </a:t>
            </a:r>
            <a:r>
              <a:rPr lang="en-US" sz="2400" b="1" i="1" dirty="0" smtClean="0">
                <a:solidFill>
                  <a:srgbClr val="FF0000"/>
                </a:solidFill>
              </a:rPr>
              <a:t>M</a:t>
            </a:r>
          </a:p>
        </p:txBody>
      </p:sp>
      <p:sp>
        <p:nvSpPr>
          <p:cNvPr id="55" name="TextBox 54"/>
          <p:cNvSpPr txBox="1"/>
          <p:nvPr/>
        </p:nvSpPr>
        <p:spPr>
          <a:xfrm>
            <a:off x="4567997" y="1898975"/>
            <a:ext cx="996540" cy="461665"/>
          </a:xfrm>
          <a:prstGeom prst="rect">
            <a:avLst/>
          </a:prstGeom>
          <a:noFill/>
        </p:spPr>
        <p:txBody>
          <a:bodyPr wrap="square" rtlCol="0">
            <a:spAutoFit/>
          </a:bodyPr>
          <a:lstStyle/>
          <a:p>
            <a:r>
              <a:rPr lang="en-US" sz="2400" i="1" dirty="0" smtClean="0">
                <a:solidFill>
                  <a:srgbClr val="061922"/>
                </a:solidFill>
              </a:rPr>
              <a:t>Rd B </a:t>
            </a:r>
            <a:r>
              <a:rPr lang="en-US" sz="2400" b="1" i="1" dirty="0" smtClean="0">
                <a:solidFill>
                  <a:srgbClr val="008000"/>
                </a:solidFill>
              </a:rPr>
              <a:t>H</a:t>
            </a:r>
          </a:p>
        </p:txBody>
      </p:sp>
      <p:sp>
        <p:nvSpPr>
          <p:cNvPr id="56" name="TextBox 55"/>
          <p:cNvSpPr txBox="1"/>
          <p:nvPr/>
        </p:nvSpPr>
        <p:spPr>
          <a:xfrm>
            <a:off x="5432502" y="1897788"/>
            <a:ext cx="1334688" cy="461665"/>
          </a:xfrm>
          <a:prstGeom prst="rect">
            <a:avLst/>
          </a:prstGeom>
          <a:noFill/>
        </p:spPr>
        <p:txBody>
          <a:bodyPr wrap="square" rtlCol="0">
            <a:spAutoFit/>
          </a:bodyPr>
          <a:lstStyle/>
          <a:p>
            <a:r>
              <a:rPr lang="en-US" sz="2400" i="1" dirty="0" err="1" smtClean="0">
                <a:solidFill>
                  <a:srgbClr val="061922"/>
                </a:solidFill>
              </a:rPr>
              <a:t>Wr</a:t>
            </a:r>
            <a:r>
              <a:rPr lang="en-US" sz="2400" i="1" dirty="0" smtClean="0">
                <a:solidFill>
                  <a:srgbClr val="061922"/>
                </a:solidFill>
              </a:rPr>
              <a:t> C </a:t>
            </a:r>
            <a:r>
              <a:rPr lang="en-US" sz="2400" b="1" i="1" dirty="0" smtClean="0">
                <a:solidFill>
                  <a:srgbClr val="FF0000"/>
                </a:solidFill>
              </a:rPr>
              <a:t>M</a:t>
            </a:r>
          </a:p>
        </p:txBody>
      </p:sp>
      <p:sp>
        <p:nvSpPr>
          <p:cNvPr id="57" name="TextBox 56"/>
          <p:cNvSpPr txBox="1"/>
          <p:nvPr/>
        </p:nvSpPr>
        <p:spPr>
          <a:xfrm>
            <a:off x="6443504" y="1882004"/>
            <a:ext cx="1144922" cy="461665"/>
          </a:xfrm>
          <a:prstGeom prst="rect">
            <a:avLst/>
          </a:prstGeom>
          <a:noFill/>
        </p:spPr>
        <p:txBody>
          <a:bodyPr wrap="square" rtlCol="0">
            <a:spAutoFit/>
          </a:bodyPr>
          <a:lstStyle/>
          <a:p>
            <a:r>
              <a:rPr lang="en-US" sz="2400" i="1" dirty="0" smtClean="0">
                <a:solidFill>
                  <a:srgbClr val="061922"/>
                </a:solidFill>
              </a:rPr>
              <a:t>Rd D </a:t>
            </a:r>
            <a:r>
              <a:rPr lang="en-US" sz="2400" b="1" i="1" dirty="0" smtClean="0">
                <a:solidFill>
                  <a:srgbClr val="FF0000"/>
                </a:solidFill>
              </a:rPr>
              <a:t>M</a:t>
            </a:r>
          </a:p>
        </p:txBody>
      </p:sp>
      <p:sp>
        <p:nvSpPr>
          <p:cNvPr id="60" name="Parallelogram 59"/>
          <p:cNvSpPr/>
          <p:nvPr/>
        </p:nvSpPr>
        <p:spPr>
          <a:xfrm>
            <a:off x="6725116" y="2334303"/>
            <a:ext cx="1557032" cy="327896"/>
          </a:xfrm>
          <a:prstGeom prst="parallelogram">
            <a:avLst/>
          </a:prstGeom>
          <a:solidFill>
            <a:srgbClr val="FF0000"/>
          </a:solidFill>
          <a:ln w="3175" cap="flat" cmpd="sng" algn="ctr">
            <a:solidFill>
              <a:srgbClr val="FF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2800" b="1" i="1" kern="1200" dirty="0" smtClean="0">
                <a:solidFill>
                  <a:srgbClr val="FFFFFF"/>
                </a:solidFill>
                <a:latin typeface="Neo Sans Intel" pitchFamily="34" charset="0"/>
                <a:ea typeface="+mn-ea"/>
                <a:cs typeface="Arial" pitchFamily="34" charset="0"/>
              </a:rPr>
              <a:t>STALL</a:t>
            </a:r>
          </a:p>
        </p:txBody>
      </p:sp>
      <p:cxnSp>
        <p:nvCxnSpPr>
          <p:cNvPr id="64" name="Straight Connector 63"/>
          <p:cNvCxnSpPr>
            <a:stCxn id="52" idx="5"/>
          </p:cNvCxnSpPr>
          <p:nvPr/>
        </p:nvCxnSpPr>
        <p:spPr>
          <a:xfrm flipH="1" flipV="1">
            <a:off x="1163415" y="2489386"/>
            <a:ext cx="1217343" cy="10054"/>
          </a:xfrm>
          <a:prstGeom prst="line">
            <a:avLst/>
          </a:prstGeom>
          <a:ln w="38100" cmpd="sng">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flipV="1">
            <a:off x="3823017" y="2499440"/>
            <a:ext cx="602652" cy="1189"/>
          </a:xfrm>
          <a:prstGeom prst="straightConnector1">
            <a:avLst/>
          </a:prstGeom>
          <a:ln w="381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a:off x="5191600" y="2503983"/>
            <a:ext cx="799176" cy="0"/>
          </a:xfrm>
          <a:prstGeom prst="straightConnector1">
            <a:avLst/>
          </a:prstGeom>
          <a:ln w="381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5" name="Straight Arrow Connector 84"/>
          <p:cNvCxnSpPr/>
          <p:nvPr/>
        </p:nvCxnSpPr>
        <p:spPr>
          <a:xfrm>
            <a:off x="4413457" y="2502793"/>
            <a:ext cx="799176" cy="0"/>
          </a:xfrm>
          <a:prstGeom prst="straightConnector1">
            <a:avLst/>
          </a:prstGeom>
          <a:ln w="381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6" name="Straight Arrow Connector 85"/>
          <p:cNvCxnSpPr/>
          <p:nvPr/>
        </p:nvCxnSpPr>
        <p:spPr>
          <a:xfrm>
            <a:off x="5968014" y="2502793"/>
            <a:ext cx="799176" cy="0"/>
          </a:xfrm>
          <a:prstGeom prst="straightConnector1">
            <a:avLst/>
          </a:prstGeom>
          <a:ln w="381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87" name="Group 86"/>
          <p:cNvGrpSpPr/>
          <p:nvPr/>
        </p:nvGrpSpPr>
        <p:grpSpPr>
          <a:xfrm>
            <a:off x="2828949" y="2797682"/>
            <a:ext cx="1065131" cy="456855"/>
            <a:chOff x="592667" y="2586248"/>
            <a:chExt cx="1065131" cy="342641"/>
          </a:xfrm>
        </p:grpSpPr>
        <p:sp>
          <p:nvSpPr>
            <p:cNvPr id="88" name="Rectangle 87"/>
            <p:cNvSpPr/>
            <p:nvPr/>
          </p:nvSpPr>
          <p:spPr>
            <a:xfrm>
              <a:off x="948844" y="2587402"/>
              <a:ext cx="352778" cy="338666"/>
            </a:xfrm>
            <a:prstGeom prst="rect">
              <a:avLst/>
            </a:prstGeom>
            <a:solidFill>
              <a:srgbClr val="1F497D"/>
            </a:solidFill>
            <a:ln w="28575" cap="flat" cmpd="sng" algn="ctr">
              <a:solidFill>
                <a:srgbClr val="FFFFFF"/>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kern="1200" dirty="0" smtClean="0">
                  <a:solidFill>
                    <a:srgbClr val="FFFFFF"/>
                  </a:solidFill>
                  <a:latin typeface="Neo Sans Intel" pitchFamily="34" charset="0"/>
                  <a:ea typeface="+mn-ea"/>
                  <a:cs typeface="Arial" pitchFamily="34" charset="0"/>
                </a:rPr>
                <a:t>D</a:t>
              </a:r>
            </a:p>
          </p:txBody>
        </p:sp>
        <p:sp>
          <p:nvSpPr>
            <p:cNvPr id="89" name="Rectangle 88"/>
            <p:cNvSpPr/>
            <p:nvPr/>
          </p:nvSpPr>
          <p:spPr>
            <a:xfrm>
              <a:off x="1305020" y="2586248"/>
              <a:ext cx="352778" cy="338666"/>
            </a:xfrm>
            <a:prstGeom prst="rect">
              <a:avLst/>
            </a:prstGeom>
            <a:solidFill>
              <a:srgbClr val="808080"/>
            </a:solidFill>
            <a:ln w="28575" cap="flat" cmpd="sng" algn="ctr">
              <a:solidFill>
                <a:srgbClr val="FFFFFF"/>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kern="1200" dirty="0" smtClean="0">
                  <a:solidFill>
                    <a:srgbClr val="FFFFFF"/>
                  </a:solidFill>
                  <a:latin typeface="Neo Sans Intel" pitchFamily="34" charset="0"/>
                  <a:ea typeface="+mn-ea"/>
                  <a:cs typeface="Arial" pitchFamily="34" charset="0"/>
                </a:rPr>
                <a:t>C</a:t>
              </a:r>
            </a:p>
          </p:txBody>
        </p:sp>
        <p:sp>
          <p:nvSpPr>
            <p:cNvPr id="90" name="Rectangle 89"/>
            <p:cNvSpPr/>
            <p:nvPr/>
          </p:nvSpPr>
          <p:spPr>
            <a:xfrm>
              <a:off x="592667" y="2590223"/>
              <a:ext cx="352778" cy="338666"/>
            </a:xfrm>
            <a:prstGeom prst="rect">
              <a:avLst/>
            </a:prstGeom>
            <a:solidFill>
              <a:schemeClr val="tx2"/>
            </a:solidFill>
            <a:ln w="28575" cap="flat" cmpd="sng" algn="ctr">
              <a:solidFill>
                <a:srgbClr val="FFFFFF"/>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dirty="0">
                  <a:solidFill>
                    <a:srgbClr val="FFFFFF"/>
                  </a:solidFill>
                  <a:latin typeface="Neo Sans Intel" pitchFamily="34" charset="0"/>
                  <a:cs typeface="Arial" pitchFamily="34" charset="0"/>
                </a:rPr>
                <a:t>A</a:t>
              </a:r>
              <a:endParaRPr lang="en-US" sz="3000" b="1" kern="1200" dirty="0" smtClean="0">
                <a:solidFill>
                  <a:srgbClr val="FFFFFF"/>
                </a:solidFill>
                <a:latin typeface="Neo Sans Intel" pitchFamily="34" charset="0"/>
                <a:cs typeface="Arial" pitchFamily="34" charset="0"/>
              </a:endParaRPr>
            </a:p>
          </p:txBody>
        </p:sp>
      </p:grpSp>
      <p:grpSp>
        <p:nvGrpSpPr>
          <p:cNvPr id="91" name="Group 90"/>
          <p:cNvGrpSpPr/>
          <p:nvPr/>
        </p:nvGrpSpPr>
        <p:grpSpPr>
          <a:xfrm>
            <a:off x="3908053" y="2796494"/>
            <a:ext cx="1065131" cy="456855"/>
            <a:chOff x="592667" y="2586248"/>
            <a:chExt cx="1065131" cy="342641"/>
          </a:xfrm>
        </p:grpSpPr>
        <p:sp>
          <p:nvSpPr>
            <p:cNvPr id="92" name="Rectangle 91"/>
            <p:cNvSpPr/>
            <p:nvPr/>
          </p:nvSpPr>
          <p:spPr>
            <a:xfrm>
              <a:off x="948844" y="2587402"/>
              <a:ext cx="352778" cy="338666"/>
            </a:xfrm>
            <a:prstGeom prst="rect">
              <a:avLst/>
            </a:prstGeom>
            <a:solidFill>
              <a:schemeClr val="tx2"/>
            </a:solidFill>
            <a:ln w="28575" cap="flat" cmpd="sng" algn="ctr">
              <a:solidFill>
                <a:srgbClr val="FFFFFF"/>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dirty="0">
                  <a:solidFill>
                    <a:srgbClr val="FFFFFF"/>
                  </a:solidFill>
                  <a:latin typeface="Neo Sans Intel" pitchFamily="34" charset="0"/>
                  <a:cs typeface="Arial" pitchFamily="34" charset="0"/>
                </a:rPr>
                <a:t>A</a:t>
              </a:r>
              <a:endParaRPr lang="en-US" sz="3000" b="1" kern="1200" dirty="0" smtClean="0">
                <a:solidFill>
                  <a:srgbClr val="FFFFFF"/>
                </a:solidFill>
                <a:latin typeface="Neo Sans Intel" pitchFamily="34" charset="0"/>
                <a:cs typeface="Arial" pitchFamily="34" charset="0"/>
              </a:endParaRPr>
            </a:p>
          </p:txBody>
        </p:sp>
        <p:sp>
          <p:nvSpPr>
            <p:cNvPr id="93" name="Rectangle 92"/>
            <p:cNvSpPr/>
            <p:nvPr/>
          </p:nvSpPr>
          <p:spPr>
            <a:xfrm>
              <a:off x="1305020" y="2586248"/>
              <a:ext cx="352778" cy="338666"/>
            </a:xfrm>
            <a:prstGeom prst="rect">
              <a:avLst/>
            </a:prstGeom>
            <a:solidFill>
              <a:schemeClr val="tx2"/>
            </a:solidFill>
            <a:ln w="28575" cap="flat" cmpd="sng" algn="ctr">
              <a:solidFill>
                <a:srgbClr val="FFFFFF"/>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kern="1200" dirty="0" smtClean="0">
                  <a:solidFill>
                    <a:srgbClr val="FFFFFF"/>
                  </a:solidFill>
                  <a:latin typeface="Neo Sans Intel" pitchFamily="34" charset="0"/>
                  <a:ea typeface="+mn-ea"/>
                  <a:cs typeface="Arial" pitchFamily="34" charset="0"/>
                </a:rPr>
                <a:t>D</a:t>
              </a:r>
            </a:p>
          </p:txBody>
        </p:sp>
        <p:sp>
          <p:nvSpPr>
            <p:cNvPr id="94" name="Rectangle 93"/>
            <p:cNvSpPr/>
            <p:nvPr/>
          </p:nvSpPr>
          <p:spPr>
            <a:xfrm>
              <a:off x="592667" y="2590223"/>
              <a:ext cx="352778" cy="338666"/>
            </a:xfrm>
            <a:prstGeom prst="rect">
              <a:avLst/>
            </a:prstGeom>
            <a:solidFill>
              <a:srgbClr val="800000"/>
            </a:solidFill>
            <a:ln w="28575" cap="flat" cmpd="sng" algn="ctr">
              <a:solidFill>
                <a:srgbClr val="FFFFFF"/>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dirty="0" smtClean="0">
                  <a:solidFill>
                    <a:srgbClr val="FFFFFF"/>
                  </a:solidFill>
                  <a:latin typeface="Neo Sans Intel" pitchFamily="34" charset="0"/>
                  <a:cs typeface="Arial" pitchFamily="34" charset="0"/>
                </a:rPr>
                <a:t>B</a:t>
              </a:r>
              <a:endParaRPr lang="en-US" sz="3000" b="1" kern="1200" dirty="0" smtClean="0">
                <a:solidFill>
                  <a:srgbClr val="FFFFFF"/>
                </a:solidFill>
                <a:latin typeface="Neo Sans Intel" pitchFamily="34" charset="0"/>
                <a:cs typeface="Arial" pitchFamily="34" charset="0"/>
              </a:endParaRPr>
            </a:p>
          </p:txBody>
        </p:sp>
      </p:grpSp>
      <p:grpSp>
        <p:nvGrpSpPr>
          <p:cNvPr id="95" name="Group 94"/>
          <p:cNvGrpSpPr/>
          <p:nvPr/>
        </p:nvGrpSpPr>
        <p:grpSpPr>
          <a:xfrm>
            <a:off x="4804917" y="2795313"/>
            <a:ext cx="1065131" cy="456855"/>
            <a:chOff x="592667" y="2586248"/>
            <a:chExt cx="1065131" cy="342641"/>
          </a:xfrm>
        </p:grpSpPr>
        <p:sp>
          <p:nvSpPr>
            <p:cNvPr id="96" name="Rectangle 95"/>
            <p:cNvSpPr/>
            <p:nvPr/>
          </p:nvSpPr>
          <p:spPr>
            <a:xfrm>
              <a:off x="948844" y="2587402"/>
              <a:ext cx="352778" cy="338666"/>
            </a:xfrm>
            <a:prstGeom prst="rect">
              <a:avLst/>
            </a:prstGeom>
            <a:solidFill>
              <a:srgbClr val="1F497D"/>
            </a:solidFill>
            <a:ln w="28575" cap="flat" cmpd="sng" algn="ctr">
              <a:solidFill>
                <a:srgbClr val="FFFFFF"/>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dirty="0">
                  <a:solidFill>
                    <a:srgbClr val="FFFFFF"/>
                  </a:solidFill>
                  <a:latin typeface="Neo Sans Intel" pitchFamily="34" charset="0"/>
                  <a:cs typeface="Arial" pitchFamily="34" charset="0"/>
                </a:rPr>
                <a:t>A</a:t>
              </a:r>
              <a:endParaRPr lang="en-US" sz="3000" b="1" kern="1200" dirty="0" smtClean="0">
                <a:solidFill>
                  <a:srgbClr val="FFFFFF"/>
                </a:solidFill>
                <a:latin typeface="Neo Sans Intel" pitchFamily="34" charset="0"/>
                <a:cs typeface="Arial" pitchFamily="34" charset="0"/>
              </a:endParaRPr>
            </a:p>
          </p:txBody>
        </p:sp>
        <p:sp>
          <p:nvSpPr>
            <p:cNvPr id="97" name="Rectangle 96"/>
            <p:cNvSpPr/>
            <p:nvPr/>
          </p:nvSpPr>
          <p:spPr>
            <a:xfrm>
              <a:off x="1305020" y="2586248"/>
              <a:ext cx="352778" cy="338666"/>
            </a:xfrm>
            <a:prstGeom prst="rect">
              <a:avLst/>
            </a:prstGeom>
            <a:solidFill>
              <a:schemeClr val="tx2"/>
            </a:solidFill>
            <a:ln w="28575" cap="flat"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dirty="0" smtClean="0">
                  <a:solidFill>
                    <a:srgbClr val="FFFFFF"/>
                  </a:solidFill>
                  <a:latin typeface="Neo Sans Intel" pitchFamily="34" charset="0"/>
                  <a:cs typeface="Arial" pitchFamily="34" charset="0"/>
                </a:rPr>
                <a:t>D</a:t>
              </a:r>
              <a:endParaRPr lang="en-US" sz="3000" b="1" kern="1200" dirty="0" smtClean="0">
                <a:solidFill>
                  <a:srgbClr val="FFFFFF"/>
                </a:solidFill>
                <a:latin typeface="Neo Sans Intel" pitchFamily="34" charset="0"/>
                <a:cs typeface="Arial" pitchFamily="34" charset="0"/>
              </a:endParaRPr>
            </a:p>
          </p:txBody>
        </p:sp>
        <p:sp>
          <p:nvSpPr>
            <p:cNvPr id="98" name="Rectangle 97"/>
            <p:cNvSpPr/>
            <p:nvPr/>
          </p:nvSpPr>
          <p:spPr>
            <a:xfrm>
              <a:off x="592667" y="2590223"/>
              <a:ext cx="352778" cy="338666"/>
            </a:xfrm>
            <a:prstGeom prst="rect">
              <a:avLst/>
            </a:prstGeom>
            <a:solidFill>
              <a:srgbClr val="800000"/>
            </a:solidFill>
            <a:ln w="28575" cap="flat" cmpd="sng" algn="ctr">
              <a:solidFill>
                <a:srgbClr val="FFFFFF"/>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dirty="0" smtClean="0">
                  <a:solidFill>
                    <a:srgbClr val="FFFFFF"/>
                  </a:solidFill>
                  <a:latin typeface="Neo Sans Intel" pitchFamily="34" charset="0"/>
                  <a:cs typeface="Arial" pitchFamily="34" charset="0"/>
                </a:rPr>
                <a:t>B</a:t>
              </a:r>
              <a:endParaRPr lang="en-US" sz="3000" b="1" kern="1200" dirty="0" smtClean="0">
                <a:solidFill>
                  <a:srgbClr val="FFFFFF"/>
                </a:solidFill>
                <a:latin typeface="Neo Sans Intel" pitchFamily="34" charset="0"/>
                <a:cs typeface="Arial" pitchFamily="34" charset="0"/>
              </a:endParaRPr>
            </a:p>
          </p:txBody>
        </p:sp>
      </p:grpSp>
      <p:grpSp>
        <p:nvGrpSpPr>
          <p:cNvPr id="99" name="Group 98"/>
          <p:cNvGrpSpPr/>
          <p:nvPr/>
        </p:nvGrpSpPr>
        <p:grpSpPr>
          <a:xfrm>
            <a:off x="5558082" y="2794131"/>
            <a:ext cx="1065131" cy="456855"/>
            <a:chOff x="592667" y="2586248"/>
            <a:chExt cx="1065131" cy="342641"/>
          </a:xfrm>
        </p:grpSpPr>
        <p:sp>
          <p:nvSpPr>
            <p:cNvPr id="100" name="Rectangle 99"/>
            <p:cNvSpPr/>
            <p:nvPr/>
          </p:nvSpPr>
          <p:spPr>
            <a:xfrm>
              <a:off x="948844" y="2587402"/>
              <a:ext cx="352778" cy="338666"/>
            </a:xfrm>
            <a:prstGeom prst="rect">
              <a:avLst/>
            </a:prstGeom>
            <a:solidFill>
              <a:srgbClr val="800000"/>
            </a:solidFill>
            <a:ln w="28575" cap="flat" cmpd="sng" algn="ctr">
              <a:solidFill>
                <a:srgbClr val="FFFFFF"/>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dirty="0" smtClean="0">
                  <a:solidFill>
                    <a:srgbClr val="FFFFFF"/>
                  </a:solidFill>
                  <a:latin typeface="Neo Sans Intel" pitchFamily="34" charset="0"/>
                  <a:cs typeface="Arial" pitchFamily="34" charset="0"/>
                </a:rPr>
                <a:t>B</a:t>
              </a:r>
              <a:endParaRPr lang="en-US" sz="3000" b="1" kern="1200" dirty="0" smtClean="0">
                <a:solidFill>
                  <a:srgbClr val="FFFFFF"/>
                </a:solidFill>
                <a:latin typeface="Neo Sans Intel" pitchFamily="34" charset="0"/>
                <a:cs typeface="Arial" pitchFamily="34" charset="0"/>
              </a:endParaRPr>
            </a:p>
          </p:txBody>
        </p:sp>
        <p:sp>
          <p:nvSpPr>
            <p:cNvPr id="101" name="Rectangle 100"/>
            <p:cNvSpPr/>
            <p:nvPr/>
          </p:nvSpPr>
          <p:spPr>
            <a:xfrm>
              <a:off x="1305020" y="2586248"/>
              <a:ext cx="352778" cy="338666"/>
            </a:xfrm>
            <a:prstGeom prst="rect">
              <a:avLst/>
            </a:prstGeom>
            <a:solidFill>
              <a:srgbClr val="1F497D"/>
            </a:solidFill>
            <a:ln w="28575" cap="flat" cmpd="sng" algn="ctr">
              <a:solidFill>
                <a:srgbClr val="FFFFFF"/>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dirty="0" smtClean="0">
                  <a:solidFill>
                    <a:srgbClr val="FFFFFF"/>
                  </a:solidFill>
                  <a:latin typeface="Neo Sans Intel" pitchFamily="34" charset="0"/>
                  <a:cs typeface="Arial" pitchFamily="34" charset="0"/>
                </a:rPr>
                <a:t>A</a:t>
              </a:r>
              <a:endParaRPr lang="en-US" sz="3000" b="1" kern="1200" dirty="0" smtClean="0">
                <a:solidFill>
                  <a:srgbClr val="FFFFFF"/>
                </a:solidFill>
                <a:latin typeface="Neo Sans Intel" pitchFamily="34" charset="0"/>
                <a:cs typeface="Arial" pitchFamily="34" charset="0"/>
              </a:endParaRPr>
            </a:p>
          </p:txBody>
        </p:sp>
        <p:sp>
          <p:nvSpPr>
            <p:cNvPr id="102" name="Rectangle 101"/>
            <p:cNvSpPr/>
            <p:nvPr/>
          </p:nvSpPr>
          <p:spPr>
            <a:xfrm>
              <a:off x="592667" y="2590223"/>
              <a:ext cx="352778" cy="338666"/>
            </a:xfrm>
            <a:prstGeom prst="rect">
              <a:avLst/>
            </a:prstGeom>
            <a:solidFill>
              <a:schemeClr val="bg1">
                <a:lumMod val="50000"/>
              </a:schemeClr>
            </a:solidFill>
            <a:ln w="28575" cap="flat" cmpd="sng" algn="ctr">
              <a:solidFill>
                <a:srgbClr val="FFFFFF"/>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dirty="0">
                  <a:solidFill>
                    <a:srgbClr val="FFFFFF"/>
                  </a:solidFill>
                  <a:latin typeface="Neo Sans Intel" pitchFamily="34" charset="0"/>
                  <a:cs typeface="Arial" pitchFamily="34" charset="0"/>
                </a:rPr>
                <a:t>C</a:t>
              </a:r>
              <a:endParaRPr lang="en-US" sz="3000" b="1" kern="1200" dirty="0" smtClean="0">
                <a:solidFill>
                  <a:srgbClr val="FFFFFF"/>
                </a:solidFill>
                <a:latin typeface="Neo Sans Intel" pitchFamily="34" charset="0"/>
                <a:cs typeface="Arial" pitchFamily="34" charset="0"/>
              </a:endParaRPr>
            </a:p>
          </p:txBody>
        </p:sp>
      </p:grpSp>
      <p:grpSp>
        <p:nvGrpSpPr>
          <p:cNvPr id="103" name="Group 102"/>
          <p:cNvGrpSpPr/>
          <p:nvPr/>
        </p:nvGrpSpPr>
        <p:grpSpPr>
          <a:xfrm>
            <a:off x="7354846" y="2794123"/>
            <a:ext cx="1065131" cy="456855"/>
            <a:chOff x="592667" y="2586248"/>
            <a:chExt cx="1065131" cy="342641"/>
          </a:xfrm>
          <a:solidFill>
            <a:srgbClr val="061922"/>
          </a:solidFill>
        </p:grpSpPr>
        <p:sp>
          <p:nvSpPr>
            <p:cNvPr id="104" name="Rectangle 103"/>
            <p:cNvSpPr/>
            <p:nvPr/>
          </p:nvSpPr>
          <p:spPr>
            <a:xfrm>
              <a:off x="948844" y="2587402"/>
              <a:ext cx="352778" cy="338666"/>
            </a:xfrm>
            <a:prstGeom prst="rect">
              <a:avLst/>
            </a:prstGeom>
            <a:solidFill>
              <a:srgbClr val="808080"/>
            </a:solidFill>
            <a:ln w="28575" cap="flat" cmpd="sng" algn="ctr">
              <a:solidFill>
                <a:srgbClr val="FFFFFF"/>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dirty="0" smtClean="0">
                  <a:solidFill>
                    <a:srgbClr val="FFFFFF"/>
                  </a:solidFill>
                  <a:latin typeface="Neo Sans Intel" pitchFamily="34" charset="0"/>
                  <a:cs typeface="Arial" pitchFamily="34" charset="0"/>
                </a:rPr>
                <a:t>C</a:t>
              </a:r>
              <a:endParaRPr lang="en-US" sz="3000" b="1" kern="1200" dirty="0" smtClean="0">
                <a:solidFill>
                  <a:srgbClr val="FFFFFF"/>
                </a:solidFill>
                <a:latin typeface="Neo Sans Intel" pitchFamily="34" charset="0"/>
                <a:cs typeface="Arial" pitchFamily="34" charset="0"/>
              </a:endParaRPr>
            </a:p>
          </p:txBody>
        </p:sp>
        <p:sp>
          <p:nvSpPr>
            <p:cNvPr id="105" name="Rectangle 104"/>
            <p:cNvSpPr/>
            <p:nvPr/>
          </p:nvSpPr>
          <p:spPr>
            <a:xfrm>
              <a:off x="1305020" y="2586248"/>
              <a:ext cx="352778" cy="338666"/>
            </a:xfrm>
            <a:prstGeom prst="rect">
              <a:avLst/>
            </a:prstGeom>
            <a:solidFill>
              <a:srgbClr val="800000"/>
            </a:solidFill>
            <a:ln w="28575" cap="flat" cmpd="sng" algn="ctr">
              <a:solidFill>
                <a:srgbClr val="FFFFFF"/>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dirty="0" smtClean="0">
                  <a:solidFill>
                    <a:srgbClr val="FFFFFF"/>
                  </a:solidFill>
                  <a:latin typeface="Neo Sans Intel" pitchFamily="34" charset="0"/>
                  <a:cs typeface="Arial" pitchFamily="34" charset="0"/>
                </a:rPr>
                <a:t>B</a:t>
              </a:r>
              <a:endParaRPr lang="en-US" sz="3000" b="1" kern="1200" dirty="0" smtClean="0">
                <a:solidFill>
                  <a:srgbClr val="FFFFFF"/>
                </a:solidFill>
                <a:latin typeface="Neo Sans Intel" pitchFamily="34" charset="0"/>
                <a:cs typeface="Arial" pitchFamily="34" charset="0"/>
              </a:endParaRPr>
            </a:p>
          </p:txBody>
        </p:sp>
        <p:sp>
          <p:nvSpPr>
            <p:cNvPr id="106" name="Rectangle 105"/>
            <p:cNvSpPr/>
            <p:nvPr/>
          </p:nvSpPr>
          <p:spPr>
            <a:xfrm>
              <a:off x="592667" y="2590223"/>
              <a:ext cx="352778" cy="338666"/>
            </a:xfrm>
            <a:prstGeom prst="rect">
              <a:avLst/>
            </a:prstGeom>
            <a:solidFill>
              <a:srgbClr val="1F497D"/>
            </a:solidFill>
            <a:ln w="28575" cap="flat" cmpd="sng" algn="ctr">
              <a:solidFill>
                <a:srgbClr val="FFFFFF"/>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dirty="0" smtClean="0">
                  <a:solidFill>
                    <a:srgbClr val="FFFFFF"/>
                  </a:solidFill>
                  <a:latin typeface="Neo Sans Intel" pitchFamily="34" charset="0"/>
                  <a:cs typeface="Arial" pitchFamily="34" charset="0"/>
                </a:rPr>
                <a:t>D</a:t>
              </a:r>
              <a:endParaRPr lang="en-US" sz="3000" b="1" kern="1200" dirty="0" smtClean="0">
                <a:solidFill>
                  <a:srgbClr val="FFFFFF"/>
                </a:solidFill>
                <a:latin typeface="Neo Sans Intel" pitchFamily="34" charset="0"/>
                <a:cs typeface="Arial" pitchFamily="34" charset="0"/>
              </a:endParaRPr>
            </a:p>
          </p:txBody>
        </p:sp>
      </p:grpSp>
      <p:sp>
        <p:nvSpPr>
          <p:cNvPr id="109" name="Rectangle 108"/>
          <p:cNvSpPr/>
          <p:nvPr/>
        </p:nvSpPr>
        <p:spPr>
          <a:xfrm>
            <a:off x="500806" y="3895935"/>
            <a:ext cx="8184444" cy="1580444"/>
          </a:xfrm>
          <a:prstGeom prst="rect">
            <a:avLst/>
          </a:prstGeom>
          <a:solidFill>
            <a:srgbClr val="FFFFFF"/>
          </a:solidFill>
          <a:ln w="3175" cap="flat" cmpd="sng" algn="ctr">
            <a:solidFill>
              <a:srgbClr val="FFFFFF"/>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endParaRPr lang="en-US" sz="2000" b="1" kern="1200" dirty="0" smtClean="0">
              <a:solidFill>
                <a:schemeClr val="tx1"/>
              </a:solidFill>
              <a:latin typeface="Neo Sans Intel" pitchFamily="34" charset="0"/>
              <a:ea typeface="+mn-ea"/>
              <a:cs typeface="Arial" pitchFamily="34" charset="0"/>
            </a:endParaRPr>
          </a:p>
        </p:txBody>
      </p:sp>
      <p:grpSp>
        <p:nvGrpSpPr>
          <p:cNvPr id="110" name="Group 109"/>
          <p:cNvGrpSpPr/>
          <p:nvPr/>
        </p:nvGrpSpPr>
        <p:grpSpPr>
          <a:xfrm>
            <a:off x="613696" y="4855437"/>
            <a:ext cx="1065131" cy="456855"/>
            <a:chOff x="592667" y="2586248"/>
            <a:chExt cx="1065131" cy="342641"/>
          </a:xfrm>
        </p:grpSpPr>
        <p:sp>
          <p:nvSpPr>
            <p:cNvPr id="144" name="Rectangle 143"/>
            <p:cNvSpPr/>
            <p:nvPr/>
          </p:nvSpPr>
          <p:spPr>
            <a:xfrm>
              <a:off x="948844" y="2587402"/>
              <a:ext cx="352778" cy="338666"/>
            </a:xfrm>
            <a:prstGeom prst="rect">
              <a:avLst/>
            </a:prstGeom>
            <a:solidFill>
              <a:srgbClr val="800000"/>
            </a:solidFill>
            <a:ln w="28575" cap="flat"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dirty="0">
                  <a:solidFill>
                    <a:srgbClr val="FFFFFF"/>
                  </a:solidFill>
                  <a:latin typeface="Neo Sans Intel" pitchFamily="34" charset="0"/>
                  <a:cs typeface="Arial" pitchFamily="34" charset="0"/>
                </a:rPr>
                <a:t>B</a:t>
              </a:r>
              <a:endParaRPr lang="en-US" sz="3000" b="1" kern="1200" dirty="0" smtClean="0">
                <a:solidFill>
                  <a:srgbClr val="FFFFFF"/>
                </a:solidFill>
                <a:latin typeface="Neo Sans Intel" pitchFamily="34" charset="0"/>
                <a:cs typeface="Arial" pitchFamily="34" charset="0"/>
              </a:endParaRPr>
            </a:p>
          </p:txBody>
        </p:sp>
        <p:sp>
          <p:nvSpPr>
            <p:cNvPr id="145" name="Rectangle 144"/>
            <p:cNvSpPr/>
            <p:nvPr/>
          </p:nvSpPr>
          <p:spPr>
            <a:xfrm>
              <a:off x="1305020" y="2586248"/>
              <a:ext cx="352778" cy="338666"/>
            </a:xfrm>
            <a:prstGeom prst="rect">
              <a:avLst/>
            </a:prstGeom>
            <a:solidFill>
              <a:srgbClr val="1F497D"/>
            </a:solidFill>
            <a:ln w="28575" cap="flat"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dirty="0">
                  <a:solidFill>
                    <a:srgbClr val="FFFFFF"/>
                  </a:solidFill>
                  <a:latin typeface="Neo Sans Intel" pitchFamily="34" charset="0"/>
                  <a:cs typeface="Arial" pitchFamily="34" charset="0"/>
                </a:rPr>
                <a:t>A</a:t>
              </a:r>
              <a:endParaRPr lang="en-US" sz="3000" b="1" kern="1200" dirty="0" smtClean="0">
                <a:solidFill>
                  <a:srgbClr val="FFFFFF"/>
                </a:solidFill>
                <a:latin typeface="Neo Sans Intel" pitchFamily="34" charset="0"/>
                <a:cs typeface="Arial" pitchFamily="34" charset="0"/>
              </a:endParaRPr>
            </a:p>
          </p:txBody>
        </p:sp>
        <p:sp>
          <p:nvSpPr>
            <p:cNvPr id="146" name="Rectangle 145"/>
            <p:cNvSpPr/>
            <p:nvPr/>
          </p:nvSpPr>
          <p:spPr>
            <a:xfrm>
              <a:off x="592667" y="2590223"/>
              <a:ext cx="352778" cy="338666"/>
            </a:xfrm>
            <a:prstGeom prst="rect">
              <a:avLst/>
            </a:prstGeom>
            <a:solidFill>
              <a:srgbClr val="1F497D"/>
            </a:solidFill>
            <a:ln w="28575" cap="flat"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kern="1200" dirty="0" smtClean="0">
                  <a:solidFill>
                    <a:srgbClr val="FFFFFF"/>
                  </a:solidFill>
                  <a:latin typeface="Neo Sans Intel" pitchFamily="34" charset="0"/>
                  <a:ea typeface="+mn-ea"/>
                  <a:cs typeface="Arial" pitchFamily="34" charset="0"/>
                </a:rPr>
                <a:t>D</a:t>
              </a:r>
            </a:p>
          </p:txBody>
        </p:sp>
      </p:grpSp>
      <p:sp>
        <p:nvSpPr>
          <p:cNvPr id="111" name="TextBox 110"/>
          <p:cNvSpPr txBox="1"/>
          <p:nvPr/>
        </p:nvSpPr>
        <p:spPr>
          <a:xfrm>
            <a:off x="457200" y="3944054"/>
            <a:ext cx="1406977" cy="461665"/>
          </a:xfrm>
          <a:prstGeom prst="rect">
            <a:avLst/>
          </a:prstGeom>
          <a:noFill/>
        </p:spPr>
        <p:txBody>
          <a:bodyPr wrap="square" rtlCol="0">
            <a:spAutoFit/>
          </a:bodyPr>
          <a:lstStyle/>
          <a:p>
            <a:r>
              <a:rPr lang="en-US" sz="2400" i="1" dirty="0" smtClean="0">
                <a:solidFill>
                  <a:srgbClr val="061922"/>
                </a:solidFill>
              </a:rPr>
              <a:t>Rd A </a:t>
            </a:r>
            <a:r>
              <a:rPr lang="en-US" sz="2400" b="1" i="1" dirty="0" smtClean="0">
                <a:solidFill>
                  <a:srgbClr val="008000"/>
                </a:solidFill>
              </a:rPr>
              <a:t>H</a:t>
            </a:r>
          </a:p>
        </p:txBody>
      </p:sp>
      <p:sp>
        <p:nvSpPr>
          <p:cNvPr id="113" name="TextBox 112"/>
          <p:cNvSpPr txBox="1"/>
          <p:nvPr/>
        </p:nvSpPr>
        <p:spPr>
          <a:xfrm>
            <a:off x="1668519" y="3942872"/>
            <a:ext cx="1278517" cy="461665"/>
          </a:xfrm>
          <a:prstGeom prst="rect">
            <a:avLst/>
          </a:prstGeom>
          <a:noFill/>
        </p:spPr>
        <p:txBody>
          <a:bodyPr wrap="square" rtlCol="0">
            <a:spAutoFit/>
          </a:bodyPr>
          <a:lstStyle/>
          <a:p>
            <a:r>
              <a:rPr lang="en-US" sz="2400" i="1" dirty="0" err="1" smtClean="0">
                <a:solidFill>
                  <a:srgbClr val="061922"/>
                </a:solidFill>
              </a:rPr>
              <a:t>Wr</a:t>
            </a:r>
            <a:r>
              <a:rPr lang="en-US" sz="2400" i="1" dirty="0" smtClean="0">
                <a:solidFill>
                  <a:srgbClr val="061922"/>
                </a:solidFill>
              </a:rPr>
              <a:t> B </a:t>
            </a:r>
            <a:r>
              <a:rPr lang="en-US" sz="2400" b="1" i="1" dirty="0" smtClean="0">
                <a:solidFill>
                  <a:srgbClr val="008000"/>
                </a:solidFill>
              </a:rPr>
              <a:t>H</a:t>
            </a:r>
          </a:p>
        </p:txBody>
      </p:sp>
      <p:sp>
        <p:nvSpPr>
          <p:cNvPr id="114" name="TextBox 113"/>
          <p:cNvSpPr txBox="1"/>
          <p:nvPr/>
        </p:nvSpPr>
        <p:spPr>
          <a:xfrm>
            <a:off x="2602982" y="3955540"/>
            <a:ext cx="1056616" cy="461665"/>
          </a:xfrm>
          <a:prstGeom prst="rect">
            <a:avLst/>
          </a:prstGeom>
          <a:noFill/>
        </p:spPr>
        <p:txBody>
          <a:bodyPr wrap="square" rtlCol="0">
            <a:spAutoFit/>
          </a:bodyPr>
          <a:lstStyle/>
          <a:p>
            <a:r>
              <a:rPr lang="en-US" sz="2400" i="1" dirty="0" smtClean="0">
                <a:solidFill>
                  <a:srgbClr val="061922"/>
                </a:solidFill>
              </a:rPr>
              <a:t>Rd B </a:t>
            </a:r>
            <a:r>
              <a:rPr lang="en-US" sz="2400" b="1" i="1" dirty="0" smtClean="0">
                <a:solidFill>
                  <a:srgbClr val="008000"/>
                </a:solidFill>
              </a:rPr>
              <a:t>H</a:t>
            </a:r>
          </a:p>
        </p:txBody>
      </p:sp>
      <p:sp>
        <p:nvSpPr>
          <p:cNvPr id="115" name="TextBox 114"/>
          <p:cNvSpPr txBox="1"/>
          <p:nvPr/>
        </p:nvSpPr>
        <p:spPr>
          <a:xfrm>
            <a:off x="3454436" y="3954354"/>
            <a:ext cx="1289081" cy="461665"/>
          </a:xfrm>
          <a:prstGeom prst="rect">
            <a:avLst/>
          </a:prstGeom>
          <a:noFill/>
        </p:spPr>
        <p:txBody>
          <a:bodyPr wrap="square" rtlCol="0">
            <a:spAutoFit/>
          </a:bodyPr>
          <a:lstStyle/>
          <a:p>
            <a:r>
              <a:rPr lang="en-US" sz="2400" i="1" dirty="0" smtClean="0">
                <a:solidFill>
                  <a:srgbClr val="061922"/>
                </a:solidFill>
              </a:rPr>
              <a:t>WR C </a:t>
            </a:r>
            <a:r>
              <a:rPr lang="en-US" sz="2400" b="1" i="1" dirty="0" smtClean="0">
                <a:solidFill>
                  <a:srgbClr val="FF0000"/>
                </a:solidFill>
              </a:rPr>
              <a:t>M</a:t>
            </a:r>
          </a:p>
        </p:txBody>
      </p:sp>
      <p:sp>
        <p:nvSpPr>
          <p:cNvPr id="116" name="TextBox 115"/>
          <p:cNvSpPr txBox="1"/>
          <p:nvPr/>
        </p:nvSpPr>
        <p:spPr>
          <a:xfrm>
            <a:off x="4591028" y="3952798"/>
            <a:ext cx="1541074" cy="461665"/>
          </a:xfrm>
          <a:prstGeom prst="rect">
            <a:avLst/>
          </a:prstGeom>
          <a:noFill/>
        </p:spPr>
        <p:txBody>
          <a:bodyPr wrap="square" rtlCol="0">
            <a:spAutoFit/>
          </a:bodyPr>
          <a:lstStyle/>
          <a:p>
            <a:r>
              <a:rPr lang="en-US" sz="2400" i="1" dirty="0" smtClean="0">
                <a:solidFill>
                  <a:srgbClr val="061922"/>
                </a:solidFill>
              </a:rPr>
              <a:t>Rd D </a:t>
            </a:r>
            <a:r>
              <a:rPr lang="en-US" sz="2400" b="1" i="1" dirty="0" smtClean="0">
                <a:solidFill>
                  <a:srgbClr val="FF0000"/>
                </a:solidFill>
              </a:rPr>
              <a:t>M</a:t>
            </a:r>
          </a:p>
        </p:txBody>
      </p:sp>
      <p:sp>
        <p:nvSpPr>
          <p:cNvPr id="118" name="Parallelogram 117"/>
          <p:cNvSpPr/>
          <p:nvPr/>
        </p:nvSpPr>
        <p:spPr>
          <a:xfrm>
            <a:off x="5164672" y="4362412"/>
            <a:ext cx="1592742" cy="327896"/>
          </a:xfrm>
          <a:prstGeom prst="parallelogram">
            <a:avLst/>
          </a:prstGeom>
          <a:solidFill>
            <a:srgbClr val="FF0000"/>
          </a:solidFill>
          <a:ln w="3175" cap="flat" cmpd="sng" algn="ctr">
            <a:solidFill>
              <a:srgbClr val="FF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2800" b="1" i="1" kern="1200" dirty="0" smtClean="0">
                <a:solidFill>
                  <a:srgbClr val="FFFFFF"/>
                </a:solidFill>
                <a:latin typeface="Neo Sans Intel" pitchFamily="34" charset="0"/>
                <a:ea typeface="+mn-ea"/>
                <a:cs typeface="Arial" pitchFamily="34" charset="0"/>
              </a:rPr>
              <a:t>STALL</a:t>
            </a:r>
          </a:p>
        </p:txBody>
      </p:sp>
      <p:cxnSp>
        <p:nvCxnSpPr>
          <p:cNvPr id="119" name="Straight Connector 118"/>
          <p:cNvCxnSpPr/>
          <p:nvPr/>
        </p:nvCxnSpPr>
        <p:spPr>
          <a:xfrm flipH="1" flipV="1">
            <a:off x="1183573" y="4517494"/>
            <a:ext cx="1087317" cy="11245"/>
          </a:xfrm>
          <a:prstGeom prst="line">
            <a:avLst/>
          </a:prstGeom>
          <a:ln w="38100" cmpd="sng">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20" name="Straight Arrow Connector 119"/>
          <p:cNvCxnSpPr/>
          <p:nvPr/>
        </p:nvCxnSpPr>
        <p:spPr>
          <a:xfrm flipV="1">
            <a:off x="2258501" y="4527550"/>
            <a:ext cx="602652" cy="1189"/>
          </a:xfrm>
          <a:prstGeom prst="straightConnector1">
            <a:avLst/>
          </a:prstGeom>
          <a:ln w="381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1" name="Straight Arrow Connector 120"/>
          <p:cNvCxnSpPr/>
          <p:nvPr/>
        </p:nvCxnSpPr>
        <p:spPr>
          <a:xfrm>
            <a:off x="3624812" y="4532092"/>
            <a:ext cx="799176" cy="0"/>
          </a:xfrm>
          <a:prstGeom prst="straightConnector1">
            <a:avLst/>
          </a:prstGeom>
          <a:ln w="381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2" name="Straight Arrow Connector 121"/>
          <p:cNvCxnSpPr/>
          <p:nvPr/>
        </p:nvCxnSpPr>
        <p:spPr>
          <a:xfrm>
            <a:off x="2846669" y="4530903"/>
            <a:ext cx="799176" cy="0"/>
          </a:xfrm>
          <a:prstGeom prst="straightConnector1">
            <a:avLst/>
          </a:prstGeom>
          <a:ln w="381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3" name="Straight Arrow Connector 122"/>
          <p:cNvCxnSpPr/>
          <p:nvPr/>
        </p:nvCxnSpPr>
        <p:spPr>
          <a:xfrm>
            <a:off x="4412174" y="4530903"/>
            <a:ext cx="799176" cy="0"/>
          </a:xfrm>
          <a:prstGeom prst="straightConnector1">
            <a:avLst/>
          </a:prstGeom>
          <a:ln w="381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124" name="Group 123"/>
          <p:cNvGrpSpPr/>
          <p:nvPr/>
        </p:nvGrpSpPr>
        <p:grpSpPr>
          <a:xfrm>
            <a:off x="1247751" y="4854247"/>
            <a:ext cx="1065131" cy="456855"/>
            <a:chOff x="592667" y="2586248"/>
            <a:chExt cx="1065131" cy="342641"/>
          </a:xfrm>
        </p:grpSpPr>
        <p:sp>
          <p:nvSpPr>
            <p:cNvPr id="141" name="Rectangle 140"/>
            <p:cNvSpPr/>
            <p:nvPr/>
          </p:nvSpPr>
          <p:spPr>
            <a:xfrm>
              <a:off x="948844" y="2587402"/>
              <a:ext cx="352778" cy="338666"/>
            </a:xfrm>
            <a:prstGeom prst="rect">
              <a:avLst/>
            </a:prstGeom>
            <a:solidFill>
              <a:srgbClr val="1F497D"/>
            </a:solidFill>
            <a:ln w="28575" cap="flat" cmpd="sng" algn="ctr">
              <a:solidFill>
                <a:srgbClr val="FFFFFF"/>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dirty="0">
                  <a:solidFill>
                    <a:srgbClr val="FFFFFF"/>
                  </a:solidFill>
                  <a:latin typeface="Neo Sans Intel" pitchFamily="34" charset="0"/>
                  <a:cs typeface="Arial" pitchFamily="34" charset="0"/>
                </a:rPr>
                <a:t>D</a:t>
              </a:r>
              <a:endParaRPr lang="en-US" sz="3000" b="1" kern="1200" dirty="0" smtClean="0">
                <a:solidFill>
                  <a:srgbClr val="FFFFFF"/>
                </a:solidFill>
                <a:latin typeface="Neo Sans Intel" pitchFamily="34" charset="0"/>
                <a:cs typeface="Arial" pitchFamily="34" charset="0"/>
              </a:endParaRPr>
            </a:p>
          </p:txBody>
        </p:sp>
        <p:sp>
          <p:nvSpPr>
            <p:cNvPr id="142" name="Rectangle 141"/>
            <p:cNvSpPr/>
            <p:nvPr/>
          </p:nvSpPr>
          <p:spPr>
            <a:xfrm>
              <a:off x="1305020" y="2586248"/>
              <a:ext cx="352778" cy="338666"/>
            </a:xfrm>
            <a:prstGeom prst="rect">
              <a:avLst/>
            </a:prstGeom>
            <a:solidFill>
              <a:srgbClr val="800000"/>
            </a:solidFill>
            <a:ln w="28575" cap="flat" cmpd="sng" algn="ctr">
              <a:solidFill>
                <a:srgbClr val="FFFFFF"/>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kern="1200" dirty="0" smtClean="0">
                  <a:solidFill>
                    <a:srgbClr val="FFFFFF"/>
                  </a:solidFill>
                  <a:latin typeface="Neo Sans Intel" pitchFamily="34" charset="0"/>
                  <a:ea typeface="+mn-ea"/>
                  <a:cs typeface="Arial" pitchFamily="34" charset="0"/>
                </a:rPr>
                <a:t>B</a:t>
              </a:r>
            </a:p>
          </p:txBody>
        </p:sp>
        <p:sp>
          <p:nvSpPr>
            <p:cNvPr id="143" name="Rectangle 142"/>
            <p:cNvSpPr/>
            <p:nvPr/>
          </p:nvSpPr>
          <p:spPr>
            <a:xfrm>
              <a:off x="592667" y="2590223"/>
              <a:ext cx="352778" cy="338666"/>
            </a:xfrm>
            <a:prstGeom prst="rect">
              <a:avLst/>
            </a:prstGeom>
            <a:solidFill>
              <a:srgbClr val="1F497D"/>
            </a:solidFill>
            <a:ln w="28575" cap="flat" cmpd="sng" algn="ctr">
              <a:solidFill>
                <a:srgbClr val="FFFFFF"/>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dirty="0">
                  <a:solidFill>
                    <a:srgbClr val="FFFFFF"/>
                  </a:solidFill>
                  <a:latin typeface="Neo Sans Intel" pitchFamily="34" charset="0"/>
                  <a:cs typeface="Arial" pitchFamily="34" charset="0"/>
                </a:rPr>
                <a:t>A</a:t>
              </a:r>
              <a:endParaRPr lang="en-US" sz="3000" b="1" kern="1200" dirty="0" smtClean="0">
                <a:solidFill>
                  <a:srgbClr val="FFFFFF"/>
                </a:solidFill>
                <a:latin typeface="Neo Sans Intel" pitchFamily="34" charset="0"/>
                <a:cs typeface="Arial" pitchFamily="34" charset="0"/>
              </a:endParaRPr>
            </a:p>
          </p:txBody>
        </p:sp>
      </p:grpSp>
      <p:grpSp>
        <p:nvGrpSpPr>
          <p:cNvPr id="125" name="Group 124"/>
          <p:cNvGrpSpPr/>
          <p:nvPr/>
        </p:nvGrpSpPr>
        <p:grpSpPr>
          <a:xfrm>
            <a:off x="2527737" y="4867287"/>
            <a:ext cx="1065131" cy="456855"/>
            <a:chOff x="592667" y="2586248"/>
            <a:chExt cx="1065131" cy="342641"/>
          </a:xfrm>
          <a:solidFill>
            <a:srgbClr val="061922"/>
          </a:solidFill>
        </p:grpSpPr>
        <p:sp>
          <p:nvSpPr>
            <p:cNvPr id="138" name="Rectangle 137"/>
            <p:cNvSpPr/>
            <p:nvPr/>
          </p:nvSpPr>
          <p:spPr>
            <a:xfrm>
              <a:off x="948844" y="2587402"/>
              <a:ext cx="352778" cy="338666"/>
            </a:xfrm>
            <a:prstGeom prst="rect">
              <a:avLst/>
            </a:prstGeom>
            <a:solidFill>
              <a:srgbClr val="1F497D"/>
            </a:solidFill>
            <a:ln w="28575" cap="flat" cmpd="sng" algn="ctr">
              <a:solidFill>
                <a:srgbClr val="FFFFFF"/>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dirty="0">
                  <a:solidFill>
                    <a:schemeClr val="bg1"/>
                  </a:solidFill>
                  <a:latin typeface="Neo Sans Intel" pitchFamily="34" charset="0"/>
                  <a:cs typeface="Arial" pitchFamily="34" charset="0"/>
                </a:rPr>
                <a:t>A</a:t>
              </a:r>
              <a:endParaRPr lang="en-US" sz="3000" b="1" kern="1200" dirty="0" smtClean="0">
                <a:solidFill>
                  <a:schemeClr val="bg1"/>
                </a:solidFill>
                <a:latin typeface="Neo Sans Intel" pitchFamily="34" charset="0"/>
                <a:cs typeface="Arial" pitchFamily="34" charset="0"/>
              </a:endParaRPr>
            </a:p>
          </p:txBody>
        </p:sp>
        <p:sp>
          <p:nvSpPr>
            <p:cNvPr id="139" name="Rectangle 138"/>
            <p:cNvSpPr/>
            <p:nvPr/>
          </p:nvSpPr>
          <p:spPr>
            <a:xfrm>
              <a:off x="1305020" y="2586248"/>
              <a:ext cx="352778" cy="338666"/>
            </a:xfrm>
            <a:prstGeom prst="rect">
              <a:avLst/>
            </a:prstGeom>
            <a:solidFill>
              <a:srgbClr val="1F497D"/>
            </a:solidFill>
            <a:ln w="28575" cap="flat" cmpd="sng" algn="ctr">
              <a:solidFill>
                <a:srgbClr val="FFFFFF"/>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dirty="0" smtClean="0">
                  <a:solidFill>
                    <a:schemeClr val="bg1"/>
                  </a:solidFill>
                  <a:latin typeface="Neo Sans Intel" pitchFamily="34" charset="0"/>
                  <a:cs typeface="Arial" pitchFamily="34" charset="0"/>
                </a:rPr>
                <a:t>D</a:t>
              </a:r>
              <a:endParaRPr lang="en-US" sz="3000" b="1" kern="1200" dirty="0" smtClean="0">
                <a:solidFill>
                  <a:schemeClr val="bg1"/>
                </a:solidFill>
                <a:latin typeface="Neo Sans Intel" pitchFamily="34" charset="0"/>
                <a:cs typeface="Arial" pitchFamily="34" charset="0"/>
              </a:endParaRPr>
            </a:p>
          </p:txBody>
        </p:sp>
        <p:sp>
          <p:nvSpPr>
            <p:cNvPr id="140" name="Rectangle 139"/>
            <p:cNvSpPr/>
            <p:nvPr/>
          </p:nvSpPr>
          <p:spPr>
            <a:xfrm>
              <a:off x="592667" y="2590223"/>
              <a:ext cx="352778" cy="338666"/>
            </a:xfrm>
            <a:prstGeom prst="rect">
              <a:avLst/>
            </a:prstGeom>
            <a:solidFill>
              <a:srgbClr val="800000"/>
            </a:solidFill>
            <a:ln w="28575" cap="flat" cmpd="sng" algn="ctr">
              <a:solidFill>
                <a:srgbClr val="FFFFFF"/>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dirty="0" smtClean="0">
                  <a:solidFill>
                    <a:schemeClr val="bg1"/>
                  </a:solidFill>
                  <a:latin typeface="Neo Sans Intel" pitchFamily="34" charset="0"/>
                  <a:cs typeface="Arial" pitchFamily="34" charset="0"/>
                </a:rPr>
                <a:t>B</a:t>
              </a:r>
              <a:endParaRPr lang="en-US" sz="3000" b="1" kern="1200" dirty="0" smtClean="0">
                <a:solidFill>
                  <a:schemeClr val="bg1"/>
                </a:solidFill>
                <a:latin typeface="Neo Sans Intel" pitchFamily="34" charset="0"/>
                <a:cs typeface="Arial" pitchFamily="34" charset="0"/>
              </a:endParaRPr>
            </a:p>
          </p:txBody>
        </p:sp>
      </p:grpSp>
      <p:grpSp>
        <p:nvGrpSpPr>
          <p:cNvPr id="126" name="Group 125"/>
          <p:cNvGrpSpPr/>
          <p:nvPr/>
        </p:nvGrpSpPr>
        <p:grpSpPr>
          <a:xfrm>
            <a:off x="3490289" y="4880334"/>
            <a:ext cx="1065131" cy="456855"/>
            <a:chOff x="592667" y="2586248"/>
            <a:chExt cx="1065131" cy="342641"/>
          </a:xfrm>
          <a:solidFill>
            <a:schemeClr val="tx1"/>
          </a:solidFill>
        </p:grpSpPr>
        <p:sp>
          <p:nvSpPr>
            <p:cNvPr id="135" name="Rectangle 134"/>
            <p:cNvSpPr/>
            <p:nvPr/>
          </p:nvSpPr>
          <p:spPr>
            <a:xfrm>
              <a:off x="948844" y="2587402"/>
              <a:ext cx="352778" cy="338666"/>
            </a:xfrm>
            <a:prstGeom prst="rect">
              <a:avLst/>
            </a:prstGeom>
            <a:solidFill>
              <a:srgbClr val="800000"/>
            </a:solidFill>
            <a:ln w="28575" cap="flat" cmpd="sng" algn="ctr">
              <a:solidFill>
                <a:srgbClr val="FFFFFF"/>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dirty="0" smtClean="0">
                  <a:solidFill>
                    <a:srgbClr val="FFFFFF"/>
                  </a:solidFill>
                  <a:latin typeface="Neo Sans Intel" pitchFamily="34" charset="0"/>
                  <a:cs typeface="Arial" pitchFamily="34" charset="0"/>
                </a:rPr>
                <a:t>B</a:t>
              </a:r>
              <a:endParaRPr lang="en-US" sz="3000" b="1" kern="1200" dirty="0" smtClean="0">
                <a:solidFill>
                  <a:srgbClr val="FFFFFF"/>
                </a:solidFill>
                <a:latin typeface="Neo Sans Intel" pitchFamily="34" charset="0"/>
                <a:cs typeface="Arial" pitchFamily="34" charset="0"/>
              </a:endParaRPr>
            </a:p>
          </p:txBody>
        </p:sp>
        <p:sp>
          <p:nvSpPr>
            <p:cNvPr id="136" name="Rectangle 135"/>
            <p:cNvSpPr/>
            <p:nvPr/>
          </p:nvSpPr>
          <p:spPr>
            <a:xfrm>
              <a:off x="1305020" y="2586248"/>
              <a:ext cx="352778" cy="338666"/>
            </a:xfrm>
            <a:prstGeom prst="rect">
              <a:avLst/>
            </a:prstGeom>
            <a:solidFill>
              <a:srgbClr val="1F497D"/>
            </a:solidFill>
            <a:ln w="28575" cap="flat" cmpd="sng" algn="ctr">
              <a:solidFill>
                <a:srgbClr val="FFFFFF"/>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dirty="0" smtClean="0">
                  <a:solidFill>
                    <a:srgbClr val="FFFFFF"/>
                  </a:solidFill>
                  <a:latin typeface="Neo Sans Intel" pitchFamily="34" charset="0"/>
                  <a:cs typeface="Arial" pitchFamily="34" charset="0"/>
                </a:rPr>
                <a:t>A</a:t>
              </a:r>
              <a:endParaRPr lang="en-US" sz="3000" b="1" kern="1200" dirty="0" smtClean="0">
                <a:solidFill>
                  <a:srgbClr val="FFFFFF"/>
                </a:solidFill>
                <a:latin typeface="Neo Sans Intel" pitchFamily="34" charset="0"/>
                <a:cs typeface="Arial" pitchFamily="34" charset="0"/>
              </a:endParaRPr>
            </a:p>
          </p:txBody>
        </p:sp>
        <p:sp>
          <p:nvSpPr>
            <p:cNvPr id="137" name="Rectangle 136"/>
            <p:cNvSpPr/>
            <p:nvPr/>
          </p:nvSpPr>
          <p:spPr>
            <a:xfrm>
              <a:off x="592667" y="2590223"/>
              <a:ext cx="352778" cy="338666"/>
            </a:xfrm>
            <a:prstGeom prst="rect">
              <a:avLst/>
            </a:prstGeom>
            <a:solidFill>
              <a:schemeClr val="tx1"/>
            </a:solidFill>
            <a:ln w="28575" cap="flat" cmpd="sng" algn="ctr">
              <a:solidFill>
                <a:srgbClr val="FFFFFF"/>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dirty="0">
                  <a:solidFill>
                    <a:srgbClr val="FFFFFF"/>
                  </a:solidFill>
                  <a:latin typeface="Neo Sans Intel" pitchFamily="34" charset="0"/>
                  <a:cs typeface="Arial" pitchFamily="34" charset="0"/>
                </a:rPr>
                <a:t>C</a:t>
              </a:r>
              <a:endParaRPr lang="en-US" sz="3000" b="1" kern="1200" dirty="0" smtClean="0">
                <a:solidFill>
                  <a:srgbClr val="FFFFFF"/>
                </a:solidFill>
                <a:latin typeface="Neo Sans Intel" pitchFamily="34" charset="0"/>
                <a:cs typeface="Arial" pitchFamily="34" charset="0"/>
              </a:endParaRPr>
            </a:p>
          </p:txBody>
        </p:sp>
      </p:grpSp>
      <p:grpSp>
        <p:nvGrpSpPr>
          <p:cNvPr id="128" name="Group 127"/>
          <p:cNvGrpSpPr/>
          <p:nvPr/>
        </p:nvGrpSpPr>
        <p:grpSpPr>
          <a:xfrm>
            <a:off x="6001284" y="4879145"/>
            <a:ext cx="1065131" cy="456855"/>
            <a:chOff x="592667" y="2586248"/>
            <a:chExt cx="1065131" cy="342641"/>
          </a:xfrm>
          <a:solidFill>
            <a:schemeClr val="tx1"/>
          </a:solidFill>
        </p:grpSpPr>
        <p:sp>
          <p:nvSpPr>
            <p:cNvPr id="129" name="Rectangle 128"/>
            <p:cNvSpPr/>
            <p:nvPr/>
          </p:nvSpPr>
          <p:spPr>
            <a:xfrm>
              <a:off x="948844" y="2587402"/>
              <a:ext cx="352778" cy="338666"/>
            </a:xfrm>
            <a:prstGeom prst="rect">
              <a:avLst/>
            </a:prstGeom>
            <a:solidFill>
              <a:srgbClr val="800000"/>
            </a:solidFill>
            <a:ln w="28575" cap="flat" cmpd="sng" algn="ctr">
              <a:solidFill>
                <a:srgbClr val="FFFFFF"/>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dirty="0">
                  <a:solidFill>
                    <a:srgbClr val="FFFFFF"/>
                  </a:solidFill>
                  <a:latin typeface="Neo Sans Intel" pitchFamily="34" charset="0"/>
                  <a:cs typeface="Arial" pitchFamily="34" charset="0"/>
                </a:rPr>
                <a:t>B</a:t>
              </a:r>
              <a:endParaRPr lang="en-US" sz="3000" b="1" kern="1200" dirty="0" smtClean="0">
                <a:solidFill>
                  <a:srgbClr val="FFFFFF"/>
                </a:solidFill>
                <a:latin typeface="Neo Sans Intel" pitchFamily="34" charset="0"/>
                <a:cs typeface="Arial" pitchFamily="34" charset="0"/>
              </a:endParaRPr>
            </a:p>
          </p:txBody>
        </p:sp>
        <p:sp>
          <p:nvSpPr>
            <p:cNvPr id="130" name="Rectangle 129"/>
            <p:cNvSpPr/>
            <p:nvPr/>
          </p:nvSpPr>
          <p:spPr>
            <a:xfrm>
              <a:off x="1305020" y="2586248"/>
              <a:ext cx="352778" cy="338666"/>
            </a:xfrm>
            <a:prstGeom prst="rect">
              <a:avLst/>
            </a:prstGeom>
            <a:solidFill>
              <a:srgbClr val="1F497D"/>
            </a:solidFill>
            <a:ln w="28575" cap="flat" cmpd="sng" algn="ctr">
              <a:solidFill>
                <a:srgbClr val="FFFFFF"/>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dirty="0">
                  <a:solidFill>
                    <a:srgbClr val="FFFFFF"/>
                  </a:solidFill>
                  <a:latin typeface="Neo Sans Intel" pitchFamily="34" charset="0"/>
                  <a:cs typeface="Arial" pitchFamily="34" charset="0"/>
                </a:rPr>
                <a:t>A</a:t>
              </a:r>
              <a:endParaRPr lang="en-US" sz="3000" b="1" kern="1200" dirty="0" smtClean="0">
                <a:solidFill>
                  <a:srgbClr val="FFFFFF"/>
                </a:solidFill>
                <a:latin typeface="Neo Sans Intel" pitchFamily="34" charset="0"/>
                <a:cs typeface="Arial" pitchFamily="34" charset="0"/>
              </a:endParaRPr>
            </a:p>
          </p:txBody>
        </p:sp>
        <p:sp>
          <p:nvSpPr>
            <p:cNvPr id="131" name="Rectangle 130"/>
            <p:cNvSpPr/>
            <p:nvPr/>
          </p:nvSpPr>
          <p:spPr>
            <a:xfrm>
              <a:off x="592667" y="2590223"/>
              <a:ext cx="352778" cy="338666"/>
            </a:xfrm>
            <a:prstGeom prst="rect">
              <a:avLst/>
            </a:prstGeom>
            <a:solidFill>
              <a:srgbClr val="1F497D"/>
            </a:solidFill>
            <a:ln w="28575" cap="flat" cmpd="sng" algn="ctr">
              <a:solidFill>
                <a:srgbClr val="FFFFFF"/>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dirty="0" smtClean="0">
                  <a:solidFill>
                    <a:srgbClr val="FFFFFF"/>
                  </a:solidFill>
                  <a:latin typeface="Neo Sans Intel" pitchFamily="34" charset="0"/>
                  <a:cs typeface="Arial" pitchFamily="34" charset="0"/>
                </a:rPr>
                <a:t>D</a:t>
              </a:r>
              <a:endParaRPr lang="en-US" sz="3000" b="1" kern="1200" dirty="0" smtClean="0">
                <a:solidFill>
                  <a:srgbClr val="FFFFFF"/>
                </a:solidFill>
                <a:latin typeface="Neo Sans Intel" pitchFamily="34" charset="0"/>
                <a:cs typeface="Arial" pitchFamily="34" charset="0"/>
              </a:endParaRPr>
            </a:p>
          </p:txBody>
        </p:sp>
      </p:grpSp>
      <p:grpSp>
        <p:nvGrpSpPr>
          <p:cNvPr id="147" name="Group 146"/>
          <p:cNvGrpSpPr/>
          <p:nvPr/>
        </p:nvGrpSpPr>
        <p:grpSpPr>
          <a:xfrm>
            <a:off x="1763693" y="4856773"/>
            <a:ext cx="1065131" cy="456855"/>
            <a:chOff x="592667" y="2586248"/>
            <a:chExt cx="1065131" cy="342641"/>
          </a:xfrm>
          <a:solidFill>
            <a:srgbClr val="061922"/>
          </a:solidFill>
        </p:grpSpPr>
        <p:sp>
          <p:nvSpPr>
            <p:cNvPr id="148" name="Rectangle 147"/>
            <p:cNvSpPr/>
            <p:nvPr/>
          </p:nvSpPr>
          <p:spPr>
            <a:xfrm>
              <a:off x="948844" y="2587402"/>
              <a:ext cx="352778" cy="338666"/>
            </a:xfrm>
            <a:prstGeom prst="rect">
              <a:avLst/>
            </a:prstGeom>
            <a:solidFill>
              <a:srgbClr val="1F497D"/>
            </a:solidFill>
            <a:ln w="28575" cap="flat" cmpd="sng" algn="ctr">
              <a:solidFill>
                <a:srgbClr val="FFFFFF"/>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dirty="0" smtClean="0">
                  <a:solidFill>
                    <a:srgbClr val="FFFFFF"/>
                  </a:solidFill>
                  <a:latin typeface="Neo Sans Intel" pitchFamily="34" charset="0"/>
                  <a:cs typeface="Arial" pitchFamily="34" charset="0"/>
                </a:rPr>
                <a:t>A</a:t>
              </a:r>
              <a:endParaRPr lang="en-US" sz="3000" b="1" kern="1200" dirty="0" smtClean="0">
                <a:solidFill>
                  <a:srgbClr val="FFFFFF"/>
                </a:solidFill>
                <a:latin typeface="Neo Sans Intel" pitchFamily="34" charset="0"/>
                <a:cs typeface="Arial" pitchFamily="34" charset="0"/>
              </a:endParaRPr>
            </a:p>
          </p:txBody>
        </p:sp>
        <p:sp>
          <p:nvSpPr>
            <p:cNvPr id="149" name="Rectangle 148"/>
            <p:cNvSpPr/>
            <p:nvPr/>
          </p:nvSpPr>
          <p:spPr>
            <a:xfrm>
              <a:off x="1305020" y="2586248"/>
              <a:ext cx="352778" cy="338666"/>
            </a:xfrm>
            <a:prstGeom prst="rect">
              <a:avLst/>
            </a:prstGeom>
            <a:solidFill>
              <a:srgbClr val="1F497D"/>
            </a:solidFill>
            <a:ln w="28575" cap="flat" cmpd="sng" algn="ctr">
              <a:solidFill>
                <a:srgbClr val="FFFFFF"/>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dirty="0">
                  <a:solidFill>
                    <a:srgbClr val="FFFFFF"/>
                  </a:solidFill>
                  <a:latin typeface="Neo Sans Intel" pitchFamily="34" charset="0"/>
                  <a:cs typeface="Arial" pitchFamily="34" charset="0"/>
                </a:rPr>
                <a:t>D</a:t>
              </a:r>
              <a:endParaRPr lang="en-US" sz="3000" b="1" kern="1200" dirty="0" smtClean="0">
                <a:solidFill>
                  <a:srgbClr val="FFFFFF"/>
                </a:solidFill>
                <a:latin typeface="Neo Sans Intel" pitchFamily="34" charset="0"/>
                <a:cs typeface="Arial" pitchFamily="34" charset="0"/>
              </a:endParaRPr>
            </a:p>
          </p:txBody>
        </p:sp>
        <p:sp>
          <p:nvSpPr>
            <p:cNvPr id="150" name="Rectangle 149"/>
            <p:cNvSpPr/>
            <p:nvPr/>
          </p:nvSpPr>
          <p:spPr>
            <a:xfrm>
              <a:off x="592667" y="2590223"/>
              <a:ext cx="352778" cy="338666"/>
            </a:xfrm>
            <a:prstGeom prst="rect">
              <a:avLst/>
            </a:prstGeom>
            <a:solidFill>
              <a:srgbClr val="800000"/>
            </a:solidFill>
            <a:ln w="28575" cap="flat" cmpd="sng" algn="ctr">
              <a:solidFill>
                <a:srgbClr val="FFFFFF"/>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3000" b="1" dirty="0" smtClean="0">
                  <a:solidFill>
                    <a:srgbClr val="FFFFFF"/>
                  </a:solidFill>
                  <a:latin typeface="Neo Sans Intel" pitchFamily="34" charset="0"/>
                  <a:cs typeface="Arial" pitchFamily="34" charset="0"/>
                </a:rPr>
                <a:t>B</a:t>
              </a:r>
              <a:endParaRPr lang="en-US" sz="3000" b="1" kern="1200" dirty="0" smtClean="0">
                <a:solidFill>
                  <a:srgbClr val="FFFFFF"/>
                </a:solidFill>
                <a:latin typeface="Neo Sans Intel" pitchFamily="34" charset="0"/>
                <a:cs typeface="Arial" pitchFamily="34" charset="0"/>
              </a:endParaRPr>
            </a:p>
          </p:txBody>
        </p:sp>
      </p:grpSp>
      <p:cxnSp>
        <p:nvCxnSpPr>
          <p:cNvPr id="157" name="Elbow Connector 156"/>
          <p:cNvCxnSpPr/>
          <p:nvPr/>
        </p:nvCxnSpPr>
        <p:spPr>
          <a:xfrm>
            <a:off x="3948344" y="2497886"/>
            <a:ext cx="384506" cy="206897"/>
          </a:xfrm>
          <a:prstGeom prst="bentConnector3">
            <a:avLst>
              <a:gd name="adj1" fmla="val 50000"/>
            </a:avLst>
          </a:prstGeom>
          <a:ln w="38100" cmpd="sng">
            <a:solidFill>
              <a:srgbClr val="800000"/>
            </a:solidFill>
            <a:tailEnd type="arrow"/>
          </a:ln>
        </p:spPr>
        <p:style>
          <a:lnRef idx="1">
            <a:schemeClr val="accent1"/>
          </a:lnRef>
          <a:fillRef idx="0">
            <a:schemeClr val="accent1"/>
          </a:fillRef>
          <a:effectRef idx="0">
            <a:schemeClr val="accent1"/>
          </a:effectRef>
          <a:fontRef idx="minor">
            <a:schemeClr val="tx1"/>
          </a:fontRef>
        </p:style>
      </p:cxnSp>
      <p:sp>
        <p:nvSpPr>
          <p:cNvPr id="158" name="TextBox 157"/>
          <p:cNvSpPr txBox="1"/>
          <p:nvPr/>
        </p:nvSpPr>
        <p:spPr>
          <a:xfrm>
            <a:off x="4388572" y="2534345"/>
            <a:ext cx="947960" cy="276999"/>
          </a:xfrm>
          <a:prstGeom prst="rect">
            <a:avLst/>
          </a:prstGeom>
          <a:noFill/>
        </p:spPr>
        <p:txBody>
          <a:bodyPr wrap="square" rtlCol="0">
            <a:spAutoFit/>
          </a:bodyPr>
          <a:lstStyle/>
          <a:p>
            <a:r>
              <a:rPr lang="en-US" sz="1200" dirty="0" smtClean="0"/>
              <a:t>Write B</a:t>
            </a:r>
          </a:p>
        </p:txBody>
      </p:sp>
      <p:sp>
        <p:nvSpPr>
          <p:cNvPr id="161" name="TextBox 160"/>
          <p:cNvSpPr txBox="1"/>
          <p:nvPr/>
        </p:nvSpPr>
        <p:spPr>
          <a:xfrm>
            <a:off x="5962781" y="2544281"/>
            <a:ext cx="947960" cy="276999"/>
          </a:xfrm>
          <a:prstGeom prst="rect">
            <a:avLst/>
          </a:prstGeom>
          <a:noFill/>
        </p:spPr>
        <p:txBody>
          <a:bodyPr wrap="square" rtlCol="0">
            <a:spAutoFit/>
          </a:bodyPr>
          <a:lstStyle/>
          <a:p>
            <a:r>
              <a:rPr lang="en-US" sz="1200" dirty="0" smtClean="0"/>
              <a:t>Write C</a:t>
            </a:r>
          </a:p>
        </p:txBody>
      </p:sp>
      <p:cxnSp>
        <p:nvCxnSpPr>
          <p:cNvPr id="162" name="Elbow Connector 161"/>
          <p:cNvCxnSpPr/>
          <p:nvPr/>
        </p:nvCxnSpPr>
        <p:spPr>
          <a:xfrm>
            <a:off x="5491722" y="2501894"/>
            <a:ext cx="384506" cy="206897"/>
          </a:xfrm>
          <a:prstGeom prst="bentConnector3">
            <a:avLst>
              <a:gd name="adj1" fmla="val 50000"/>
            </a:avLst>
          </a:prstGeom>
          <a:ln w="38100" cmpd="sng">
            <a:solidFill>
              <a:srgbClr val="800000"/>
            </a:solidFill>
            <a:tailEnd type="arrow"/>
          </a:ln>
        </p:spPr>
        <p:style>
          <a:lnRef idx="1">
            <a:schemeClr val="accent1"/>
          </a:lnRef>
          <a:fillRef idx="0">
            <a:schemeClr val="accent1"/>
          </a:fillRef>
          <a:effectRef idx="0">
            <a:schemeClr val="accent1"/>
          </a:effectRef>
          <a:fontRef idx="minor">
            <a:schemeClr val="tx1"/>
          </a:fontRef>
        </p:style>
      </p:cxnSp>
      <p:sp>
        <p:nvSpPr>
          <p:cNvPr id="163" name="TextBox 162"/>
          <p:cNvSpPr txBox="1"/>
          <p:nvPr/>
        </p:nvSpPr>
        <p:spPr>
          <a:xfrm>
            <a:off x="3201872" y="3396915"/>
            <a:ext cx="3264986" cy="461665"/>
          </a:xfrm>
          <a:prstGeom prst="rect">
            <a:avLst/>
          </a:prstGeom>
          <a:noFill/>
        </p:spPr>
        <p:txBody>
          <a:bodyPr wrap="none" rtlCol="0">
            <a:spAutoFit/>
          </a:bodyPr>
          <a:lstStyle/>
          <a:p>
            <a:r>
              <a:rPr lang="en-US" sz="2400" b="1" dirty="0" smtClean="0"/>
              <a:t>LRU Replacement Policy</a:t>
            </a:r>
          </a:p>
        </p:txBody>
      </p:sp>
      <p:sp>
        <p:nvSpPr>
          <p:cNvPr id="164" name="TextBox 163"/>
          <p:cNvSpPr txBox="1"/>
          <p:nvPr/>
        </p:nvSpPr>
        <p:spPr>
          <a:xfrm>
            <a:off x="4037453" y="4568665"/>
            <a:ext cx="947960" cy="276999"/>
          </a:xfrm>
          <a:prstGeom prst="rect">
            <a:avLst/>
          </a:prstGeom>
          <a:noFill/>
        </p:spPr>
        <p:txBody>
          <a:bodyPr wrap="square" rtlCol="0">
            <a:spAutoFit/>
          </a:bodyPr>
          <a:lstStyle/>
          <a:p>
            <a:r>
              <a:rPr lang="en-US" sz="1200" dirty="0" smtClean="0"/>
              <a:t>Write C</a:t>
            </a:r>
          </a:p>
        </p:txBody>
      </p:sp>
      <p:cxnSp>
        <p:nvCxnSpPr>
          <p:cNvPr id="165" name="Elbow Connector 164"/>
          <p:cNvCxnSpPr/>
          <p:nvPr/>
        </p:nvCxnSpPr>
        <p:spPr>
          <a:xfrm>
            <a:off x="3707500" y="4526278"/>
            <a:ext cx="384506" cy="206897"/>
          </a:xfrm>
          <a:prstGeom prst="bentConnector3">
            <a:avLst>
              <a:gd name="adj1" fmla="val 50000"/>
            </a:avLst>
          </a:prstGeom>
          <a:ln w="38100" cmpd="sng">
            <a:solidFill>
              <a:srgbClr val="800000"/>
            </a:solidFill>
            <a:tailEnd type="arrow"/>
          </a:ln>
        </p:spPr>
        <p:style>
          <a:lnRef idx="1">
            <a:schemeClr val="accent1"/>
          </a:lnRef>
          <a:fillRef idx="0">
            <a:schemeClr val="accent1"/>
          </a:fillRef>
          <a:effectRef idx="0">
            <a:schemeClr val="accent1"/>
          </a:effectRef>
          <a:fontRef idx="minor">
            <a:schemeClr val="tx1"/>
          </a:fontRef>
        </p:style>
      </p:cxnSp>
      <p:sp>
        <p:nvSpPr>
          <p:cNvPr id="166" name="TextBox 165"/>
          <p:cNvSpPr txBox="1"/>
          <p:nvPr/>
        </p:nvSpPr>
        <p:spPr>
          <a:xfrm>
            <a:off x="2644701" y="4580973"/>
            <a:ext cx="947960" cy="276999"/>
          </a:xfrm>
          <a:prstGeom prst="rect">
            <a:avLst/>
          </a:prstGeom>
          <a:noFill/>
        </p:spPr>
        <p:txBody>
          <a:bodyPr wrap="square" rtlCol="0">
            <a:spAutoFit/>
          </a:bodyPr>
          <a:lstStyle/>
          <a:p>
            <a:r>
              <a:rPr lang="en-US" sz="1200" dirty="0" smtClean="0"/>
              <a:t>Write B</a:t>
            </a:r>
          </a:p>
        </p:txBody>
      </p:sp>
      <p:cxnSp>
        <p:nvCxnSpPr>
          <p:cNvPr id="167" name="Elbow Connector 166"/>
          <p:cNvCxnSpPr/>
          <p:nvPr/>
        </p:nvCxnSpPr>
        <p:spPr>
          <a:xfrm>
            <a:off x="2254274" y="4530286"/>
            <a:ext cx="384506" cy="206897"/>
          </a:xfrm>
          <a:prstGeom prst="bentConnector3">
            <a:avLst>
              <a:gd name="adj1" fmla="val 50000"/>
            </a:avLst>
          </a:prstGeom>
          <a:ln w="38100" cmpd="sng">
            <a:solidFill>
              <a:srgbClr val="800000"/>
            </a:solidFill>
            <a:tailEnd type="arrow"/>
          </a:ln>
        </p:spPr>
        <p:style>
          <a:lnRef idx="1">
            <a:schemeClr val="accent1"/>
          </a:lnRef>
          <a:fillRef idx="0">
            <a:schemeClr val="accent1"/>
          </a:fillRef>
          <a:effectRef idx="0">
            <a:schemeClr val="accent1"/>
          </a:effectRef>
          <a:fontRef idx="minor">
            <a:schemeClr val="tx1"/>
          </a:fontRef>
        </p:style>
      </p:cxnSp>
      <p:sp>
        <p:nvSpPr>
          <p:cNvPr id="168" name="TextBox 167"/>
          <p:cNvSpPr txBox="1"/>
          <p:nvPr/>
        </p:nvSpPr>
        <p:spPr>
          <a:xfrm>
            <a:off x="2700237" y="5416957"/>
            <a:ext cx="4343106" cy="461665"/>
          </a:xfrm>
          <a:prstGeom prst="rect">
            <a:avLst/>
          </a:prstGeom>
          <a:noFill/>
        </p:spPr>
        <p:txBody>
          <a:bodyPr wrap="none" rtlCol="0">
            <a:spAutoFit/>
          </a:bodyPr>
          <a:lstStyle/>
          <a:p>
            <a:r>
              <a:rPr lang="en-US" sz="2400" b="1" dirty="0" smtClean="0">
                <a:solidFill>
                  <a:srgbClr val="000000"/>
                </a:solidFill>
              </a:rPr>
              <a:t>Read-Biased Replacement Policy</a:t>
            </a:r>
          </a:p>
        </p:txBody>
      </p:sp>
      <p:sp>
        <p:nvSpPr>
          <p:cNvPr id="172" name="TextBox 171"/>
          <p:cNvSpPr txBox="1"/>
          <p:nvPr/>
        </p:nvSpPr>
        <p:spPr>
          <a:xfrm>
            <a:off x="4608414" y="4826057"/>
            <a:ext cx="1421783" cy="461665"/>
          </a:xfrm>
          <a:prstGeom prst="rect">
            <a:avLst/>
          </a:prstGeom>
          <a:noFill/>
          <a:ln w="57150" cmpd="sng">
            <a:solidFill>
              <a:srgbClr val="FF0000"/>
            </a:solidFill>
          </a:ln>
        </p:spPr>
        <p:txBody>
          <a:bodyPr wrap="none" rtlCol="0">
            <a:spAutoFit/>
          </a:bodyPr>
          <a:lstStyle/>
          <a:p>
            <a:r>
              <a:rPr lang="en-US" sz="2400" b="1" dirty="0" smtClean="0"/>
              <a:t>Replace C</a:t>
            </a:r>
          </a:p>
        </p:txBody>
      </p:sp>
      <p:sp>
        <p:nvSpPr>
          <p:cNvPr id="127" name="Rectangle 126"/>
          <p:cNvSpPr/>
          <p:nvPr/>
        </p:nvSpPr>
        <p:spPr>
          <a:xfrm>
            <a:off x="619768" y="782256"/>
            <a:ext cx="7902222" cy="1219201"/>
          </a:xfrm>
          <a:prstGeom prst="rect">
            <a:avLst/>
          </a:prstGeom>
          <a:solidFill>
            <a:schemeClr val="bg1"/>
          </a:solidFill>
          <a:ln w="3175" cap="flat"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endParaRPr lang="en-US" sz="2000" b="1" kern="1200" dirty="0" smtClean="0">
              <a:solidFill>
                <a:schemeClr val="tx1"/>
              </a:solidFill>
              <a:latin typeface="Neo Sans Intel" pitchFamily="34" charset="0"/>
              <a:ea typeface="+mn-ea"/>
              <a:cs typeface="Arial" pitchFamily="34" charset="0"/>
            </a:endParaRPr>
          </a:p>
        </p:txBody>
      </p:sp>
      <p:sp>
        <p:nvSpPr>
          <p:cNvPr id="132" name="Rounded Rectangle 131"/>
          <p:cNvSpPr/>
          <p:nvPr/>
        </p:nvSpPr>
        <p:spPr>
          <a:xfrm>
            <a:off x="1254766" y="1327884"/>
            <a:ext cx="804334" cy="470371"/>
          </a:xfrm>
          <a:prstGeom prst="roundRect">
            <a:avLst/>
          </a:prstGeom>
          <a:noFill/>
          <a:ln w="57150" cap="flat" cmpd="sng" algn="ctr">
            <a:solidFill>
              <a:schemeClr val="tx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2400" b="1" dirty="0" smtClean="0">
                <a:solidFill>
                  <a:schemeClr val="tx2"/>
                </a:solidFill>
                <a:latin typeface="Neo Sans Intel" pitchFamily="34" charset="0"/>
                <a:cs typeface="Arial" pitchFamily="34" charset="0"/>
              </a:rPr>
              <a:t>Rd</a:t>
            </a:r>
            <a:r>
              <a:rPr lang="en-US" sz="2400" b="1" kern="1200" dirty="0" smtClean="0">
                <a:solidFill>
                  <a:schemeClr val="tx2"/>
                </a:solidFill>
                <a:latin typeface="Neo Sans Intel" pitchFamily="34" charset="0"/>
                <a:ea typeface="+mn-ea"/>
                <a:cs typeface="Arial" pitchFamily="34" charset="0"/>
              </a:rPr>
              <a:t> A</a:t>
            </a:r>
          </a:p>
        </p:txBody>
      </p:sp>
      <p:sp>
        <p:nvSpPr>
          <p:cNvPr id="133" name="Rounded Rectangle 132"/>
          <p:cNvSpPr/>
          <p:nvPr/>
        </p:nvSpPr>
        <p:spPr>
          <a:xfrm>
            <a:off x="2747711" y="1324123"/>
            <a:ext cx="804334" cy="470371"/>
          </a:xfrm>
          <a:prstGeom prst="roundRect">
            <a:avLst/>
          </a:prstGeom>
          <a:noFill/>
          <a:ln w="57150" cap="flat" cmpd="sng" algn="ctr">
            <a:solidFill>
              <a:srgbClr val="80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2400" b="1" dirty="0" err="1" smtClean="0">
                <a:solidFill>
                  <a:srgbClr val="800000"/>
                </a:solidFill>
                <a:latin typeface="Neo Sans Intel" pitchFamily="34" charset="0"/>
                <a:cs typeface="Arial" pitchFamily="34" charset="0"/>
              </a:rPr>
              <a:t>Wr</a:t>
            </a:r>
            <a:r>
              <a:rPr lang="en-US" sz="2400" b="1" kern="1200" dirty="0" smtClean="0">
                <a:solidFill>
                  <a:srgbClr val="800000"/>
                </a:solidFill>
                <a:latin typeface="Neo Sans Intel" pitchFamily="34" charset="0"/>
                <a:ea typeface="+mn-ea"/>
                <a:cs typeface="Arial" pitchFamily="34" charset="0"/>
              </a:rPr>
              <a:t> B</a:t>
            </a:r>
          </a:p>
        </p:txBody>
      </p:sp>
      <p:sp>
        <p:nvSpPr>
          <p:cNvPr id="134" name="Rounded Rectangle 133"/>
          <p:cNvSpPr/>
          <p:nvPr/>
        </p:nvSpPr>
        <p:spPr>
          <a:xfrm>
            <a:off x="4226545" y="1320362"/>
            <a:ext cx="804334" cy="470371"/>
          </a:xfrm>
          <a:prstGeom prst="roundRect">
            <a:avLst/>
          </a:prstGeom>
          <a:noFill/>
          <a:ln w="57150" cap="flat" cmpd="sng" algn="ctr">
            <a:solidFill>
              <a:srgbClr val="80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2400" b="1" dirty="0" smtClean="0">
                <a:solidFill>
                  <a:srgbClr val="800000"/>
                </a:solidFill>
                <a:latin typeface="Neo Sans Intel" pitchFamily="34" charset="0"/>
                <a:cs typeface="Arial" pitchFamily="34" charset="0"/>
              </a:rPr>
              <a:t>Rd</a:t>
            </a:r>
            <a:r>
              <a:rPr lang="en-US" sz="2400" b="1" kern="1200" dirty="0" smtClean="0">
                <a:solidFill>
                  <a:srgbClr val="800000"/>
                </a:solidFill>
                <a:latin typeface="Neo Sans Intel" pitchFamily="34" charset="0"/>
                <a:ea typeface="+mn-ea"/>
                <a:cs typeface="Arial" pitchFamily="34" charset="0"/>
              </a:rPr>
              <a:t> B</a:t>
            </a:r>
          </a:p>
        </p:txBody>
      </p:sp>
      <p:sp>
        <p:nvSpPr>
          <p:cNvPr id="152" name="Rounded Rectangle 151"/>
          <p:cNvSpPr/>
          <p:nvPr/>
        </p:nvSpPr>
        <p:spPr>
          <a:xfrm>
            <a:off x="5719490" y="1316600"/>
            <a:ext cx="804334" cy="470371"/>
          </a:xfrm>
          <a:prstGeom prst="roundRect">
            <a:avLst/>
          </a:prstGeom>
          <a:noFill/>
          <a:ln w="57150" cap="flat" cmpd="sng" algn="ctr">
            <a:solidFill>
              <a:srgbClr val="80808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2400" b="1" dirty="0" err="1" smtClean="0">
                <a:solidFill>
                  <a:srgbClr val="808080"/>
                </a:solidFill>
                <a:latin typeface="Neo Sans Intel" pitchFamily="34" charset="0"/>
                <a:cs typeface="Arial" pitchFamily="34" charset="0"/>
              </a:rPr>
              <a:t>Wr</a:t>
            </a:r>
            <a:r>
              <a:rPr lang="en-US" sz="2400" b="1" kern="1200" dirty="0" smtClean="0">
                <a:solidFill>
                  <a:srgbClr val="808080"/>
                </a:solidFill>
                <a:latin typeface="Neo Sans Intel" pitchFamily="34" charset="0"/>
                <a:ea typeface="+mn-ea"/>
                <a:cs typeface="Arial" pitchFamily="34" charset="0"/>
              </a:rPr>
              <a:t> C</a:t>
            </a:r>
          </a:p>
        </p:txBody>
      </p:sp>
      <p:sp>
        <p:nvSpPr>
          <p:cNvPr id="153" name="Rounded Rectangle 152"/>
          <p:cNvSpPr/>
          <p:nvPr/>
        </p:nvSpPr>
        <p:spPr>
          <a:xfrm>
            <a:off x="7226546" y="1312839"/>
            <a:ext cx="804334" cy="470371"/>
          </a:xfrm>
          <a:prstGeom prst="roundRect">
            <a:avLst/>
          </a:prstGeom>
          <a:noFill/>
          <a:ln w="57150" cap="flat" cmpd="sng" algn="ctr">
            <a:solidFill>
              <a:srgbClr val="1F497D"/>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rtl="0" eaLnBrk="0" fontAlgn="base" hangingPunct="0">
              <a:spcBef>
                <a:spcPct val="0"/>
              </a:spcBef>
              <a:spcAft>
                <a:spcPct val="0"/>
              </a:spcAft>
            </a:pPr>
            <a:r>
              <a:rPr lang="en-US" sz="2400" b="1" dirty="0" smtClean="0">
                <a:solidFill>
                  <a:schemeClr val="tx2"/>
                </a:solidFill>
                <a:latin typeface="Neo Sans Intel" pitchFamily="34" charset="0"/>
                <a:cs typeface="Arial" pitchFamily="34" charset="0"/>
              </a:rPr>
              <a:t>Rd D</a:t>
            </a:r>
            <a:endParaRPr lang="en-US" sz="2400" b="1" kern="1200" dirty="0" smtClean="0">
              <a:solidFill>
                <a:schemeClr val="tx2"/>
              </a:solidFill>
              <a:latin typeface="Neo Sans Intel" pitchFamily="34" charset="0"/>
              <a:cs typeface="Arial" pitchFamily="34" charset="0"/>
            </a:endParaRPr>
          </a:p>
        </p:txBody>
      </p:sp>
      <p:cxnSp>
        <p:nvCxnSpPr>
          <p:cNvPr id="154" name="Straight Connector 153"/>
          <p:cNvCxnSpPr>
            <a:stCxn id="132" idx="3"/>
            <a:endCxn id="133" idx="1"/>
          </p:cNvCxnSpPr>
          <p:nvPr/>
        </p:nvCxnSpPr>
        <p:spPr>
          <a:xfrm flipV="1">
            <a:off x="2059100" y="1559309"/>
            <a:ext cx="688611" cy="3761"/>
          </a:xfrm>
          <a:prstGeom prst="line">
            <a:avLst/>
          </a:prstGeom>
          <a:ln w="38100" cmpd="sng">
            <a:solidFill>
              <a:schemeClr val="tx1"/>
            </a:solidFill>
            <a:headEnd type="oval"/>
            <a:tailEnd type="triangle"/>
          </a:ln>
        </p:spPr>
        <p:style>
          <a:lnRef idx="1">
            <a:schemeClr val="accent1"/>
          </a:lnRef>
          <a:fillRef idx="0">
            <a:schemeClr val="accent1"/>
          </a:fillRef>
          <a:effectRef idx="0">
            <a:schemeClr val="accent1"/>
          </a:effectRef>
          <a:fontRef idx="minor">
            <a:schemeClr val="tx1"/>
          </a:fontRef>
        </p:style>
      </p:cxnSp>
      <p:cxnSp>
        <p:nvCxnSpPr>
          <p:cNvPr id="156" name="Straight Connector 155"/>
          <p:cNvCxnSpPr/>
          <p:nvPr/>
        </p:nvCxnSpPr>
        <p:spPr>
          <a:xfrm flipV="1">
            <a:off x="3552055" y="1555546"/>
            <a:ext cx="688611" cy="3761"/>
          </a:xfrm>
          <a:prstGeom prst="line">
            <a:avLst/>
          </a:prstGeom>
          <a:ln w="38100" cmpd="sng">
            <a:solidFill>
              <a:srgbClr val="061922"/>
            </a:solidFill>
            <a:headEnd type="oval"/>
            <a:tailEnd type="triangle"/>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flipV="1">
            <a:off x="5033722" y="1536730"/>
            <a:ext cx="688611" cy="3761"/>
          </a:xfrm>
          <a:prstGeom prst="line">
            <a:avLst/>
          </a:prstGeom>
          <a:ln w="38100" cmpd="sng">
            <a:solidFill>
              <a:schemeClr val="tx1"/>
            </a:solidFill>
            <a:headEnd type="oval"/>
            <a:tailEnd type="triangle"/>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flipV="1">
            <a:off x="6526677" y="1551782"/>
            <a:ext cx="688611" cy="3761"/>
          </a:xfrm>
          <a:prstGeom prst="line">
            <a:avLst/>
          </a:prstGeom>
          <a:ln w="38100" cmpd="sng">
            <a:solidFill>
              <a:schemeClr val="tx1"/>
            </a:solidFill>
            <a:headEnd type="oval"/>
            <a:tailEnd type="triangle"/>
          </a:ln>
        </p:spPr>
        <p:style>
          <a:lnRef idx="1">
            <a:schemeClr val="accent1"/>
          </a:lnRef>
          <a:fillRef idx="0">
            <a:schemeClr val="accent1"/>
          </a:fillRef>
          <a:effectRef idx="0">
            <a:schemeClr val="accent1"/>
          </a:effectRef>
          <a:fontRef idx="minor">
            <a:schemeClr val="tx1"/>
          </a:fontRef>
        </p:style>
      </p:cxnSp>
      <p:cxnSp>
        <p:nvCxnSpPr>
          <p:cNvPr id="169" name="Straight Arrow Connector 168"/>
          <p:cNvCxnSpPr>
            <a:stCxn id="153" idx="3"/>
          </p:cNvCxnSpPr>
          <p:nvPr/>
        </p:nvCxnSpPr>
        <p:spPr>
          <a:xfrm>
            <a:off x="8030880" y="1548026"/>
            <a:ext cx="293554" cy="7517"/>
          </a:xfrm>
          <a:prstGeom prst="straightConnector1">
            <a:avLst/>
          </a:prstGeom>
          <a:ln w="38100" cmpd="sng">
            <a:solidFill>
              <a:schemeClr val="tx1"/>
            </a:solidFill>
            <a:headEnd type="oval"/>
            <a:tailEnd type="triangle"/>
          </a:ln>
        </p:spPr>
        <p:style>
          <a:lnRef idx="1">
            <a:schemeClr val="accent1"/>
          </a:lnRef>
          <a:fillRef idx="0">
            <a:schemeClr val="accent1"/>
          </a:fillRef>
          <a:effectRef idx="0">
            <a:schemeClr val="accent1"/>
          </a:effectRef>
          <a:fontRef idx="minor">
            <a:schemeClr val="tx1"/>
          </a:fontRef>
        </p:style>
      </p:cxnSp>
      <p:cxnSp>
        <p:nvCxnSpPr>
          <p:cNvPr id="173" name="Straight Arrow Connector 172"/>
          <p:cNvCxnSpPr/>
          <p:nvPr/>
        </p:nvCxnSpPr>
        <p:spPr>
          <a:xfrm flipV="1">
            <a:off x="986638" y="1549899"/>
            <a:ext cx="293548" cy="1635"/>
          </a:xfrm>
          <a:prstGeom prst="straightConnector1">
            <a:avLst/>
          </a:prstGeom>
          <a:ln w="38100" cmpd="sng">
            <a:solidFill>
              <a:schemeClr val="tx1"/>
            </a:solidFill>
            <a:headEnd type="oval"/>
            <a:tailEnd type="triangle"/>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a:xfrm flipV="1">
            <a:off x="972545" y="989219"/>
            <a:ext cx="0" cy="526815"/>
          </a:xfrm>
          <a:prstGeom prst="line">
            <a:avLst/>
          </a:prstGeom>
          <a:ln w="381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a:xfrm flipV="1">
            <a:off x="8293390" y="985458"/>
            <a:ext cx="0" cy="573851"/>
          </a:xfrm>
          <a:prstGeom prst="line">
            <a:avLst/>
          </a:prstGeom>
          <a:ln w="381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a:xfrm>
            <a:off x="972545" y="989219"/>
            <a:ext cx="7323667" cy="18815"/>
          </a:xfrm>
          <a:prstGeom prst="line">
            <a:avLst/>
          </a:prstGeom>
          <a:ln w="3810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479778" y="1882003"/>
            <a:ext cx="8207022" cy="1611733"/>
          </a:xfrm>
          <a:prstGeom prst="rect">
            <a:avLst/>
          </a:prstGeom>
          <a:solidFill>
            <a:schemeClr val="bg1">
              <a:alpha val="48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6EBB8CA2-3A61-2F46-8EE5-4EEB6A798CF5}" type="slidenum">
              <a:rPr lang="en-US" smtClean="0"/>
              <a:t>6</a:t>
            </a:fld>
            <a:endParaRPr lang="en-US"/>
          </a:p>
        </p:txBody>
      </p:sp>
      <p:sp>
        <p:nvSpPr>
          <p:cNvPr id="170" name="TextBox 169"/>
          <p:cNvSpPr txBox="1"/>
          <p:nvPr/>
        </p:nvSpPr>
        <p:spPr>
          <a:xfrm>
            <a:off x="3088142" y="2832527"/>
            <a:ext cx="3596658" cy="584776"/>
          </a:xfrm>
          <a:prstGeom prst="rect">
            <a:avLst/>
          </a:prstGeom>
          <a:noFill/>
          <a:ln w="57150" cmpd="sng">
            <a:solidFill>
              <a:srgbClr val="FF0000"/>
            </a:solidFill>
          </a:ln>
        </p:spPr>
        <p:txBody>
          <a:bodyPr wrap="none" rtlCol="0">
            <a:spAutoFit/>
          </a:bodyPr>
          <a:lstStyle/>
          <a:p>
            <a:r>
              <a:rPr lang="en-US" sz="3200" b="1" dirty="0">
                <a:solidFill>
                  <a:srgbClr val="FF0000"/>
                </a:solidFill>
              </a:rPr>
              <a:t>2</a:t>
            </a:r>
            <a:r>
              <a:rPr lang="en-US" sz="3200" b="1" dirty="0" smtClean="0">
                <a:solidFill>
                  <a:srgbClr val="FF0000"/>
                </a:solidFill>
              </a:rPr>
              <a:t> stalls per iteration </a:t>
            </a:r>
          </a:p>
        </p:txBody>
      </p:sp>
      <p:sp>
        <p:nvSpPr>
          <p:cNvPr id="108" name="Rectangle 107"/>
          <p:cNvSpPr/>
          <p:nvPr/>
        </p:nvSpPr>
        <p:spPr>
          <a:xfrm>
            <a:off x="493339" y="3895935"/>
            <a:ext cx="8207022" cy="1611733"/>
          </a:xfrm>
          <a:prstGeom prst="rect">
            <a:avLst/>
          </a:prstGeom>
          <a:solidFill>
            <a:schemeClr val="bg1">
              <a:alpha val="48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1" name="TextBox 170"/>
          <p:cNvSpPr txBox="1"/>
          <p:nvPr/>
        </p:nvSpPr>
        <p:spPr>
          <a:xfrm>
            <a:off x="3088142" y="4856799"/>
            <a:ext cx="3596658" cy="584776"/>
          </a:xfrm>
          <a:prstGeom prst="rect">
            <a:avLst/>
          </a:prstGeom>
          <a:noFill/>
          <a:ln w="57150" cmpd="sng">
            <a:solidFill>
              <a:srgbClr val="FF0000"/>
            </a:solidFill>
          </a:ln>
        </p:spPr>
        <p:txBody>
          <a:bodyPr wrap="square" rtlCol="0">
            <a:spAutoFit/>
          </a:bodyPr>
          <a:lstStyle/>
          <a:p>
            <a:r>
              <a:rPr lang="en-US" sz="3200" b="1" dirty="0" smtClean="0">
                <a:solidFill>
                  <a:srgbClr val="FF0000"/>
                </a:solidFill>
              </a:rPr>
              <a:t>1 stall per iteration </a:t>
            </a:r>
          </a:p>
        </p:txBody>
      </p:sp>
      <p:sp>
        <p:nvSpPr>
          <p:cNvPr id="6" name="TextBox 5"/>
          <p:cNvSpPr txBox="1"/>
          <p:nvPr/>
        </p:nvSpPr>
        <p:spPr>
          <a:xfrm>
            <a:off x="21528" y="5689106"/>
            <a:ext cx="9122472" cy="1077218"/>
          </a:xfrm>
          <a:prstGeom prst="rect">
            <a:avLst/>
          </a:prstGeom>
          <a:noFill/>
        </p:spPr>
        <p:txBody>
          <a:bodyPr wrap="square" rtlCol="0">
            <a:spAutoFit/>
          </a:bodyPr>
          <a:lstStyle/>
          <a:p>
            <a:pPr algn="ctr"/>
            <a:r>
              <a:rPr lang="en-US" sz="3200" b="1" dirty="0" smtClean="0">
                <a:solidFill>
                  <a:srgbClr val="FF0000"/>
                </a:solidFill>
              </a:rPr>
              <a:t>Evicting lines that are only written to</a:t>
            </a:r>
          </a:p>
          <a:p>
            <a:pPr algn="ctr"/>
            <a:r>
              <a:rPr lang="en-US" sz="3200" b="1" dirty="0" smtClean="0">
                <a:solidFill>
                  <a:srgbClr val="FF0000"/>
                </a:solidFill>
              </a:rPr>
              <a:t> can improve performance</a:t>
            </a:r>
            <a:endParaRPr lang="en-US" sz="3200" b="1" dirty="0">
              <a:solidFill>
                <a:srgbClr val="FF0000"/>
              </a:solidFill>
            </a:endParaRPr>
          </a:p>
        </p:txBody>
      </p:sp>
      <p:cxnSp>
        <p:nvCxnSpPr>
          <p:cNvPr id="8" name="Straight Connector 7"/>
          <p:cNvCxnSpPr/>
          <p:nvPr/>
        </p:nvCxnSpPr>
        <p:spPr>
          <a:xfrm>
            <a:off x="6710239" y="2334303"/>
            <a:ext cx="0" cy="2183191"/>
          </a:xfrm>
          <a:prstGeom prst="line">
            <a:avLst/>
          </a:prstGeom>
          <a:ln w="76200" cmpd="sng">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117" name="Straight Connector 116"/>
          <p:cNvCxnSpPr/>
          <p:nvPr/>
        </p:nvCxnSpPr>
        <p:spPr>
          <a:xfrm>
            <a:off x="8282015" y="2355985"/>
            <a:ext cx="0" cy="2183191"/>
          </a:xfrm>
          <a:prstGeom prst="line">
            <a:avLst/>
          </a:prstGeom>
          <a:ln w="76200" cmpd="sng">
            <a:solidFill>
              <a:srgbClr val="FF0000"/>
            </a:solidFill>
            <a:prstDash val="dash"/>
          </a:ln>
        </p:spPr>
        <p:style>
          <a:lnRef idx="2">
            <a:schemeClr val="accent1"/>
          </a:lnRef>
          <a:fillRef idx="0">
            <a:schemeClr val="accent1"/>
          </a:fillRef>
          <a:effectRef idx="1">
            <a:schemeClr val="accent1"/>
          </a:effectRef>
          <a:fontRef idx="minor">
            <a:schemeClr val="tx1"/>
          </a:fontRef>
        </p:style>
      </p:cxnSp>
      <p:sp>
        <p:nvSpPr>
          <p:cNvPr id="155" name="TextBox 154"/>
          <p:cNvSpPr txBox="1"/>
          <p:nvPr/>
        </p:nvSpPr>
        <p:spPr>
          <a:xfrm>
            <a:off x="6835362" y="3359459"/>
            <a:ext cx="1286330" cy="1077218"/>
          </a:xfrm>
          <a:prstGeom prst="rect">
            <a:avLst/>
          </a:prstGeom>
          <a:noFill/>
        </p:spPr>
        <p:txBody>
          <a:bodyPr wrap="none" rtlCol="0">
            <a:spAutoFit/>
          </a:bodyPr>
          <a:lstStyle/>
          <a:p>
            <a:pPr algn="ctr"/>
            <a:r>
              <a:rPr lang="en-US" sz="3200" b="1" dirty="0" smtClean="0">
                <a:solidFill>
                  <a:srgbClr val="FF0000"/>
                </a:solidFill>
              </a:rPr>
              <a:t> cycles </a:t>
            </a:r>
          </a:p>
          <a:p>
            <a:pPr algn="ctr"/>
            <a:r>
              <a:rPr lang="en-US" sz="3200" b="1" dirty="0" smtClean="0">
                <a:solidFill>
                  <a:srgbClr val="FF0000"/>
                </a:solidFill>
              </a:rPr>
              <a:t>saved</a:t>
            </a:r>
          </a:p>
        </p:txBody>
      </p:sp>
      <p:cxnSp>
        <p:nvCxnSpPr>
          <p:cNvPr id="151" name="Straight Arrow Connector 150"/>
          <p:cNvCxnSpPr/>
          <p:nvPr/>
        </p:nvCxnSpPr>
        <p:spPr>
          <a:xfrm>
            <a:off x="6725116" y="4517494"/>
            <a:ext cx="1562233" cy="1179"/>
          </a:xfrm>
          <a:prstGeom prst="straightConnector1">
            <a:avLst/>
          </a:prstGeom>
          <a:ln w="76200" cmpd="sng">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177" name="TextBox 176"/>
          <p:cNvSpPr txBox="1"/>
          <p:nvPr/>
        </p:nvSpPr>
        <p:spPr>
          <a:xfrm>
            <a:off x="43196" y="5673440"/>
            <a:ext cx="9122472" cy="1077218"/>
          </a:xfrm>
          <a:prstGeom prst="rect">
            <a:avLst/>
          </a:prstGeom>
          <a:noFill/>
        </p:spPr>
        <p:txBody>
          <a:bodyPr wrap="square" rtlCol="0">
            <a:spAutoFit/>
          </a:bodyPr>
          <a:lstStyle/>
          <a:p>
            <a:pPr algn="ctr"/>
            <a:r>
              <a:rPr lang="en-US" sz="3200" b="1" dirty="0" smtClean="0">
                <a:solidFill>
                  <a:srgbClr val="FF0000"/>
                </a:solidFill>
              </a:rPr>
              <a:t>Dirty lines are treated differently </a:t>
            </a:r>
          </a:p>
          <a:p>
            <a:pPr algn="ctr"/>
            <a:r>
              <a:rPr lang="en-US" sz="3200" b="1" dirty="0" smtClean="0">
                <a:solidFill>
                  <a:srgbClr val="FF0000"/>
                </a:solidFill>
              </a:rPr>
              <a:t>depending on read requests</a:t>
            </a:r>
            <a:endParaRPr lang="en-US" sz="3200" b="1" dirty="0">
              <a:solidFill>
                <a:srgbClr val="FF0000"/>
              </a:solidFill>
            </a:endParaRPr>
          </a:p>
        </p:txBody>
      </p:sp>
    </p:spTree>
    <p:custDataLst>
      <p:tags r:id="rId1"/>
    </p:custDataLst>
    <p:extLst>
      <p:ext uri="{BB962C8B-B14F-4D97-AF65-F5344CB8AC3E}">
        <p14:creationId xmlns:p14="http://schemas.microsoft.com/office/powerpoint/2010/main" val="39344811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
                                        </p:tgtEl>
                                        <p:attrNameLst>
                                          <p:attrName>style.visibility</p:attrName>
                                        </p:attrNameLst>
                                      </p:cBhvr>
                                      <p:to>
                                        <p:strVal val="visible"/>
                                      </p:to>
                                    </p:set>
                                  </p:childTnLst>
                                </p:cTn>
                              </p:par>
                              <p:par>
                                <p:cTn id="15" presetID="1" presetClass="emph" presetSubtype="2" fill="hold" nodeType="withEffect">
                                  <p:stCondLst>
                                    <p:cond delay="0"/>
                                  </p:stCondLst>
                                  <p:childTnLst>
                                    <p:animClr clrSpc="rgb" dir="cw">
                                      <p:cBhvr>
                                        <p:cTn id="16" dur="500" fill="hold"/>
                                        <p:tgtEl>
                                          <p:spTgt spid="132"/>
                                        </p:tgtEl>
                                        <p:attrNameLst>
                                          <p:attrName>fillcolor</p:attrName>
                                        </p:attrNameLst>
                                      </p:cBhvr>
                                      <p:to>
                                        <a:schemeClr val="tx2"/>
                                      </p:to>
                                    </p:animClr>
                                    <p:set>
                                      <p:cBhvr>
                                        <p:cTn id="17" dur="500" fill="hold"/>
                                        <p:tgtEl>
                                          <p:spTgt spid="132"/>
                                        </p:tgtEl>
                                        <p:attrNameLst>
                                          <p:attrName>fill.type</p:attrName>
                                        </p:attrNameLst>
                                      </p:cBhvr>
                                      <p:to>
                                        <p:strVal val="solid"/>
                                      </p:to>
                                    </p:set>
                                    <p:set>
                                      <p:cBhvr>
                                        <p:cTn id="18" dur="500" fill="hold"/>
                                        <p:tgtEl>
                                          <p:spTgt spid="132"/>
                                        </p:tgtEl>
                                        <p:attrNameLst>
                                          <p:attrName>fill.on</p:attrName>
                                        </p:attrNameLst>
                                      </p:cBhvr>
                                      <p:to>
                                        <p:strVal val="true"/>
                                      </p:to>
                                    </p:set>
                                  </p:childTnLst>
                                </p:cTn>
                              </p:par>
                              <p:par>
                                <p:cTn id="19" presetID="3" presetClass="emph" presetSubtype="2" fill="hold" grpId="0" nodeType="withEffect">
                                  <p:stCondLst>
                                    <p:cond delay="0"/>
                                  </p:stCondLst>
                                  <p:childTnLst>
                                    <p:animClr clrSpc="rgb" dir="cw">
                                      <p:cBhvr override="childStyle">
                                        <p:cTn id="20" dur="500" fill="hold"/>
                                        <p:tgtEl>
                                          <p:spTgt spid="132"/>
                                        </p:tgtEl>
                                        <p:attrNameLst>
                                          <p:attrName>style.color</p:attrName>
                                        </p:attrNameLst>
                                      </p:cBhvr>
                                      <p:to>
                                        <a:schemeClr val="bg1"/>
                                      </p:to>
                                    </p:animClr>
                                  </p:childTnLst>
                                </p:cTn>
                              </p:par>
                              <p:par>
                                <p:cTn id="21" presetID="1" presetClass="entr" presetSubtype="0" fill="hold" nodeType="withEffect">
                                  <p:stCondLst>
                                    <p:cond delay="0"/>
                                  </p:stCondLst>
                                  <p:childTnLst>
                                    <p:set>
                                      <p:cBhvr>
                                        <p:cTn id="22" dur="1" fill="hold">
                                          <p:stCondLst>
                                            <p:cond delay="0"/>
                                          </p:stCondLst>
                                        </p:cTn>
                                        <p:tgtEl>
                                          <p:spTgt spid="6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3"/>
                                        </p:tgtEl>
                                        <p:attrNameLst>
                                          <p:attrName>style.visibility</p:attrName>
                                        </p:attrNameLst>
                                      </p:cBhvr>
                                      <p:to>
                                        <p:strVal val="visible"/>
                                      </p:to>
                                    </p:set>
                                  </p:childTnLst>
                                </p:cTn>
                              </p:par>
                              <p:par>
                                <p:cTn id="31" presetID="1" presetClass="emph" presetSubtype="2" fill="hold" nodeType="withEffect">
                                  <p:stCondLst>
                                    <p:cond delay="0"/>
                                  </p:stCondLst>
                                  <p:childTnLst>
                                    <p:animClr clrSpc="rgb" dir="cw">
                                      <p:cBhvr>
                                        <p:cTn id="32" dur="500" fill="hold"/>
                                        <p:tgtEl>
                                          <p:spTgt spid="132"/>
                                        </p:tgtEl>
                                        <p:attrNameLst>
                                          <p:attrName>fillcolor</p:attrName>
                                        </p:attrNameLst>
                                      </p:cBhvr>
                                      <p:to>
                                        <a:schemeClr val="bg1"/>
                                      </p:to>
                                    </p:animClr>
                                    <p:set>
                                      <p:cBhvr>
                                        <p:cTn id="33" dur="500" fill="hold"/>
                                        <p:tgtEl>
                                          <p:spTgt spid="132"/>
                                        </p:tgtEl>
                                        <p:attrNameLst>
                                          <p:attrName>fill.type</p:attrName>
                                        </p:attrNameLst>
                                      </p:cBhvr>
                                      <p:to>
                                        <p:strVal val="solid"/>
                                      </p:to>
                                    </p:set>
                                    <p:set>
                                      <p:cBhvr>
                                        <p:cTn id="34" dur="500" fill="hold"/>
                                        <p:tgtEl>
                                          <p:spTgt spid="132"/>
                                        </p:tgtEl>
                                        <p:attrNameLst>
                                          <p:attrName>fill.on</p:attrName>
                                        </p:attrNameLst>
                                      </p:cBhvr>
                                      <p:to>
                                        <p:strVal val="true"/>
                                      </p:to>
                                    </p:set>
                                  </p:childTnLst>
                                </p:cTn>
                              </p:par>
                              <p:par>
                                <p:cTn id="35" presetID="3" presetClass="emph" presetSubtype="2" fill="hold" grpId="1" nodeType="withEffect">
                                  <p:stCondLst>
                                    <p:cond delay="0"/>
                                  </p:stCondLst>
                                  <p:childTnLst>
                                    <p:animClr clrSpc="rgb" dir="cw">
                                      <p:cBhvr override="childStyle">
                                        <p:cTn id="36" dur="500" fill="hold"/>
                                        <p:tgtEl>
                                          <p:spTgt spid="132"/>
                                        </p:tgtEl>
                                        <p:attrNameLst>
                                          <p:attrName>style.color</p:attrName>
                                        </p:attrNameLst>
                                      </p:cBhvr>
                                      <p:to>
                                        <a:schemeClr val="tx2"/>
                                      </p:to>
                                    </p:animClr>
                                  </p:childTnLst>
                                </p:cTn>
                              </p:par>
                              <p:par>
                                <p:cTn id="37" presetID="1" presetClass="emph" presetSubtype="2" fill="hold" nodeType="withEffect">
                                  <p:stCondLst>
                                    <p:cond delay="0"/>
                                  </p:stCondLst>
                                  <p:childTnLst>
                                    <p:animClr clrSpc="rgb" dir="cw">
                                      <p:cBhvr>
                                        <p:cTn id="38" dur="500" fill="hold"/>
                                        <p:tgtEl>
                                          <p:spTgt spid="133"/>
                                        </p:tgtEl>
                                        <p:attrNameLst>
                                          <p:attrName>fillcolor</p:attrName>
                                        </p:attrNameLst>
                                      </p:cBhvr>
                                      <p:to>
                                        <a:srgbClr val="800000"/>
                                      </p:to>
                                    </p:animClr>
                                    <p:set>
                                      <p:cBhvr>
                                        <p:cTn id="39" dur="500" fill="hold"/>
                                        <p:tgtEl>
                                          <p:spTgt spid="133"/>
                                        </p:tgtEl>
                                        <p:attrNameLst>
                                          <p:attrName>fill.type</p:attrName>
                                        </p:attrNameLst>
                                      </p:cBhvr>
                                      <p:to>
                                        <p:strVal val="solid"/>
                                      </p:to>
                                    </p:set>
                                    <p:set>
                                      <p:cBhvr>
                                        <p:cTn id="40" dur="500" fill="hold"/>
                                        <p:tgtEl>
                                          <p:spTgt spid="133"/>
                                        </p:tgtEl>
                                        <p:attrNameLst>
                                          <p:attrName>fill.on</p:attrName>
                                        </p:attrNameLst>
                                      </p:cBhvr>
                                      <p:to>
                                        <p:strVal val="true"/>
                                      </p:to>
                                    </p:set>
                                  </p:childTnLst>
                                </p:cTn>
                              </p:par>
                              <p:par>
                                <p:cTn id="41" presetID="3" presetClass="emph" presetSubtype="2" fill="hold" grpId="0" nodeType="withEffect">
                                  <p:stCondLst>
                                    <p:cond delay="0"/>
                                  </p:stCondLst>
                                  <p:childTnLst>
                                    <p:animClr clrSpc="rgb" dir="cw">
                                      <p:cBhvr override="childStyle">
                                        <p:cTn id="42" dur="500" fill="hold"/>
                                        <p:tgtEl>
                                          <p:spTgt spid="133"/>
                                        </p:tgtEl>
                                        <p:attrNameLst>
                                          <p:attrName>style.color</p:attrName>
                                        </p:attrNameLst>
                                      </p:cBhvr>
                                      <p:to>
                                        <a:schemeClr val="bg1"/>
                                      </p:to>
                                    </p:animClr>
                                  </p:childTnLst>
                                </p:cTn>
                              </p:par>
                              <p:par>
                                <p:cTn id="43" presetID="7" presetClass="emph" presetSubtype="2" fill="hold" nodeType="withEffect">
                                  <p:stCondLst>
                                    <p:cond delay="0"/>
                                  </p:stCondLst>
                                  <p:childTnLst>
                                    <p:animClr clrSpc="rgb" dir="cw">
                                      <p:cBhvr>
                                        <p:cTn id="44" dur="500" fill="hold"/>
                                        <p:tgtEl>
                                          <p:spTgt spid="133"/>
                                        </p:tgtEl>
                                        <p:attrNameLst>
                                          <p:attrName>stroke.color</p:attrName>
                                        </p:attrNameLst>
                                      </p:cBhvr>
                                      <p:to>
                                        <a:srgbClr val="800000"/>
                                      </p:to>
                                    </p:animClr>
                                    <p:set>
                                      <p:cBhvr>
                                        <p:cTn id="45" dur="500" fill="hold"/>
                                        <p:tgtEl>
                                          <p:spTgt spid="133"/>
                                        </p:tgtEl>
                                        <p:attrNameLst>
                                          <p:attrName>stroke.on</p:attrName>
                                        </p:attrNameLst>
                                      </p:cBhvr>
                                      <p:to>
                                        <p:strVal val="true"/>
                                      </p:to>
                                    </p:set>
                                  </p:childTnLst>
                                </p:cTn>
                              </p:par>
                              <p:par>
                                <p:cTn id="46" presetID="1" presetClass="entr" presetSubtype="0" fill="hold" nodeType="withEffect">
                                  <p:stCondLst>
                                    <p:cond delay="0"/>
                                  </p:stCondLst>
                                  <p:childTnLst>
                                    <p:set>
                                      <p:cBhvr>
                                        <p:cTn id="47" dur="1" fill="hold">
                                          <p:stCondLst>
                                            <p:cond delay="0"/>
                                          </p:stCondLst>
                                        </p:cTn>
                                        <p:tgtEl>
                                          <p:spTgt spid="68"/>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158"/>
                                        </p:tgtEl>
                                        <p:attrNameLst>
                                          <p:attrName>style.visibility</p:attrName>
                                        </p:attrNameLst>
                                      </p:cBhvr>
                                      <p:to>
                                        <p:strVal val="visible"/>
                                      </p:to>
                                    </p:set>
                                  </p:childTnLst>
                                </p:cTn>
                              </p:par>
                              <p:par>
                                <p:cTn id="50" presetID="1" presetClass="entr" presetSubtype="0" fill="hold" nodeType="withEffect">
                                  <p:stCondLst>
                                    <p:cond delay="0"/>
                                  </p:stCondLst>
                                  <p:childTnLst>
                                    <p:set>
                                      <p:cBhvr>
                                        <p:cTn id="51" dur="1" fill="hold">
                                          <p:stCondLst>
                                            <p:cond delay="0"/>
                                          </p:stCondLst>
                                        </p:cTn>
                                        <p:tgtEl>
                                          <p:spTgt spid="157"/>
                                        </p:tgtEl>
                                        <p:attrNameLst>
                                          <p:attrName>style.visibility</p:attrName>
                                        </p:attrNameLst>
                                      </p:cBhvr>
                                      <p:to>
                                        <p:strVal val="visible"/>
                                      </p:to>
                                    </p:set>
                                  </p:childTnLst>
                                </p:cTn>
                              </p:par>
                              <p:par>
                                <p:cTn id="52" presetID="3" presetClass="exit" presetSubtype="10" fill="hold" grpId="1" nodeType="withEffect">
                                  <p:stCondLst>
                                    <p:cond delay="0"/>
                                  </p:stCondLst>
                                  <p:childTnLst>
                                    <p:animEffect transition="out" filter="blinds(horizontal)">
                                      <p:cBhvr>
                                        <p:cTn id="53" dur="500"/>
                                        <p:tgtEl>
                                          <p:spTgt spid="51"/>
                                        </p:tgtEl>
                                      </p:cBhvr>
                                    </p:animEffect>
                                    <p:set>
                                      <p:cBhvr>
                                        <p:cTn id="54" dur="1" fill="hold">
                                          <p:stCondLst>
                                            <p:cond delay="499"/>
                                          </p:stCondLst>
                                        </p:cTn>
                                        <p:tgtEl>
                                          <p:spTgt spid="51"/>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3" presetClass="exit" presetSubtype="10" fill="hold" nodeType="clickEffect">
                                  <p:stCondLst>
                                    <p:cond delay="0"/>
                                  </p:stCondLst>
                                  <p:childTnLst>
                                    <p:animEffect transition="out" filter="blinds(horizontal)">
                                      <p:cBhvr>
                                        <p:cTn id="58" dur="500"/>
                                        <p:tgtEl>
                                          <p:spTgt spid="87"/>
                                        </p:tgtEl>
                                      </p:cBhvr>
                                    </p:animEffect>
                                    <p:set>
                                      <p:cBhvr>
                                        <p:cTn id="59" dur="1" fill="hold">
                                          <p:stCondLst>
                                            <p:cond delay="499"/>
                                          </p:stCondLst>
                                        </p:cTn>
                                        <p:tgtEl>
                                          <p:spTgt spid="87"/>
                                        </p:tgtEl>
                                        <p:attrNameLst>
                                          <p:attrName>style.visibility</p:attrName>
                                        </p:attrNameLst>
                                      </p:cBhvr>
                                      <p:to>
                                        <p:strVal val="hidden"/>
                                      </p:to>
                                    </p:set>
                                  </p:childTnLst>
                                </p:cTn>
                              </p:par>
                              <p:par>
                                <p:cTn id="60" presetID="1" presetClass="entr" presetSubtype="0" fill="hold" nodeType="withEffect">
                                  <p:stCondLst>
                                    <p:cond delay="0"/>
                                  </p:stCondLst>
                                  <p:childTnLst>
                                    <p:set>
                                      <p:cBhvr>
                                        <p:cTn id="61" dur="1" fill="hold">
                                          <p:stCondLst>
                                            <p:cond delay="0"/>
                                          </p:stCondLst>
                                        </p:cTn>
                                        <p:tgtEl>
                                          <p:spTgt spid="91"/>
                                        </p:tgtEl>
                                        <p:attrNameLst>
                                          <p:attrName>style.visibility</p:attrName>
                                        </p:attrNameLst>
                                      </p:cBhvr>
                                      <p:to>
                                        <p:strVal val="visible"/>
                                      </p:to>
                                    </p:set>
                                  </p:childTnLst>
                                </p:cTn>
                              </p:par>
                              <p:par>
                                <p:cTn id="62" presetID="3" presetClass="exit" presetSubtype="10" fill="hold" grpId="1" nodeType="withEffect">
                                  <p:stCondLst>
                                    <p:cond delay="0"/>
                                  </p:stCondLst>
                                  <p:childTnLst>
                                    <p:animEffect transition="out" filter="blinds(horizontal)">
                                      <p:cBhvr>
                                        <p:cTn id="63" dur="500"/>
                                        <p:tgtEl>
                                          <p:spTgt spid="158"/>
                                        </p:tgtEl>
                                      </p:cBhvr>
                                    </p:animEffect>
                                    <p:set>
                                      <p:cBhvr>
                                        <p:cTn id="64" dur="1" fill="hold">
                                          <p:stCondLst>
                                            <p:cond delay="499"/>
                                          </p:stCondLst>
                                        </p:cTn>
                                        <p:tgtEl>
                                          <p:spTgt spid="158"/>
                                        </p:tgtEl>
                                        <p:attrNameLst>
                                          <p:attrName>style.visibility</p:attrName>
                                        </p:attrNameLst>
                                      </p:cBhvr>
                                      <p:to>
                                        <p:strVal val="hidden"/>
                                      </p:to>
                                    </p:set>
                                  </p:childTnLst>
                                </p:cTn>
                              </p:par>
                              <p:par>
                                <p:cTn id="65" presetID="3" presetClass="exit" presetSubtype="10" fill="hold" nodeType="withEffect">
                                  <p:stCondLst>
                                    <p:cond delay="0"/>
                                  </p:stCondLst>
                                  <p:childTnLst>
                                    <p:animEffect transition="out" filter="blinds(horizontal)">
                                      <p:cBhvr>
                                        <p:cTn id="66" dur="500"/>
                                        <p:tgtEl>
                                          <p:spTgt spid="157"/>
                                        </p:tgtEl>
                                      </p:cBhvr>
                                    </p:animEffect>
                                    <p:set>
                                      <p:cBhvr>
                                        <p:cTn id="67" dur="1" fill="hold">
                                          <p:stCondLst>
                                            <p:cond delay="499"/>
                                          </p:stCondLst>
                                        </p:cTn>
                                        <p:tgtEl>
                                          <p:spTgt spid="157"/>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nodeType="clickEffect">
                                  <p:stCondLst>
                                    <p:cond delay="0"/>
                                  </p:stCondLst>
                                  <p:childTnLst>
                                    <p:set>
                                      <p:cBhvr>
                                        <p:cTn id="71" dur="1" fill="hold">
                                          <p:stCondLst>
                                            <p:cond delay="0"/>
                                          </p:stCondLst>
                                        </p:cTn>
                                        <p:tgtEl>
                                          <p:spTgt spid="85"/>
                                        </p:tgtEl>
                                        <p:attrNameLst>
                                          <p:attrName>style.visibility</p:attrName>
                                        </p:attrNameLst>
                                      </p:cBhvr>
                                      <p:to>
                                        <p:strVal val="visible"/>
                                      </p:to>
                                    </p:set>
                                  </p:childTnLst>
                                </p:cTn>
                              </p:par>
                              <p:par>
                                <p:cTn id="72" presetID="1" presetClass="entr" presetSubtype="0" fill="hold" grpId="0" nodeType="withEffect">
                                  <p:stCondLst>
                                    <p:cond delay="0"/>
                                  </p:stCondLst>
                                  <p:childTnLst>
                                    <p:set>
                                      <p:cBhvr>
                                        <p:cTn id="73" dur="1" fill="hold">
                                          <p:stCondLst>
                                            <p:cond delay="0"/>
                                          </p:stCondLst>
                                        </p:cTn>
                                        <p:tgtEl>
                                          <p:spTgt spid="55"/>
                                        </p:tgtEl>
                                        <p:attrNameLst>
                                          <p:attrName>style.visibility</p:attrName>
                                        </p:attrNameLst>
                                      </p:cBhvr>
                                      <p:to>
                                        <p:strVal val="visible"/>
                                      </p:to>
                                    </p:set>
                                  </p:childTnLst>
                                </p:cTn>
                              </p:par>
                              <p:par>
                                <p:cTn id="74" presetID="1" presetClass="emph" presetSubtype="2" fill="hold" nodeType="withEffect">
                                  <p:stCondLst>
                                    <p:cond delay="0"/>
                                  </p:stCondLst>
                                  <p:childTnLst>
                                    <p:animClr clrSpc="rgb" dir="cw">
                                      <p:cBhvr>
                                        <p:cTn id="75" dur="500" fill="hold"/>
                                        <p:tgtEl>
                                          <p:spTgt spid="133"/>
                                        </p:tgtEl>
                                        <p:attrNameLst>
                                          <p:attrName>fillcolor</p:attrName>
                                        </p:attrNameLst>
                                      </p:cBhvr>
                                      <p:to>
                                        <a:schemeClr val="bg1"/>
                                      </p:to>
                                    </p:animClr>
                                    <p:set>
                                      <p:cBhvr>
                                        <p:cTn id="76" dur="500" fill="hold"/>
                                        <p:tgtEl>
                                          <p:spTgt spid="133"/>
                                        </p:tgtEl>
                                        <p:attrNameLst>
                                          <p:attrName>fill.type</p:attrName>
                                        </p:attrNameLst>
                                      </p:cBhvr>
                                      <p:to>
                                        <p:strVal val="solid"/>
                                      </p:to>
                                    </p:set>
                                    <p:set>
                                      <p:cBhvr>
                                        <p:cTn id="77" dur="500" fill="hold"/>
                                        <p:tgtEl>
                                          <p:spTgt spid="133"/>
                                        </p:tgtEl>
                                        <p:attrNameLst>
                                          <p:attrName>fill.on</p:attrName>
                                        </p:attrNameLst>
                                      </p:cBhvr>
                                      <p:to>
                                        <p:strVal val="true"/>
                                      </p:to>
                                    </p:set>
                                  </p:childTnLst>
                                </p:cTn>
                              </p:par>
                              <p:par>
                                <p:cTn id="78" presetID="3" presetClass="emph" presetSubtype="2" fill="hold" grpId="1" nodeType="withEffect">
                                  <p:stCondLst>
                                    <p:cond delay="0"/>
                                  </p:stCondLst>
                                  <p:childTnLst>
                                    <p:animClr clrSpc="rgb" dir="cw">
                                      <p:cBhvr override="childStyle">
                                        <p:cTn id="79" dur="500" fill="hold"/>
                                        <p:tgtEl>
                                          <p:spTgt spid="133"/>
                                        </p:tgtEl>
                                        <p:attrNameLst>
                                          <p:attrName>style.color</p:attrName>
                                        </p:attrNameLst>
                                      </p:cBhvr>
                                      <p:to>
                                        <a:srgbClr val="800000"/>
                                      </p:to>
                                    </p:animClr>
                                  </p:childTnLst>
                                </p:cTn>
                              </p:par>
                              <p:par>
                                <p:cTn id="80" presetID="1" presetClass="emph" presetSubtype="2" fill="hold" nodeType="withEffect">
                                  <p:stCondLst>
                                    <p:cond delay="0"/>
                                  </p:stCondLst>
                                  <p:childTnLst>
                                    <p:animClr clrSpc="rgb" dir="cw">
                                      <p:cBhvr>
                                        <p:cTn id="81" dur="500" fill="hold"/>
                                        <p:tgtEl>
                                          <p:spTgt spid="134"/>
                                        </p:tgtEl>
                                        <p:attrNameLst>
                                          <p:attrName>fillcolor</p:attrName>
                                        </p:attrNameLst>
                                      </p:cBhvr>
                                      <p:to>
                                        <a:srgbClr val="800000"/>
                                      </p:to>
                                    </p:animClr>
                                    <p:set>
                                      <p:cBhvr>
                                        <p:cTn id="82" dur="500" fill="hold"/>
                                        <p:tgtEl>
                                          <p:spTgt spid="134"/>
                                        </p:tgtEl>
                                        <p:attrNameLst>
                                          <p:attrName>fill.type</p:attrName>
                                        </p:attrNameLst>
                                      </p:cBhvr>
                                      <p:to>
                                        <p:strVal val="solid"/>
                                      </p:to>
                                    </p:set>
                                    <p:set>
                                      <p:cBhvr>
                                        <p:cTn id="83" dur="500" fill="hold"/>
                                        <p:tgtEl>
                                          <p:spTgt spid="134"/>
                                        </p:tgtEl>
                                        <p:attrNameLst>
                                          <p:attrName>fill.on</p:attrName>
                                        </p:attrNameLst>
                                      </p:cBhvr>
                                      <p:to>
                                        <p:strVal val="true"/>
                                      </p:to>
                                    </p:set>
                                  </p:childTnLst>
                                </p:cTn>
                              </p:par>
                              <p:par>
                                <p:cTn id="84" presetID="3" presetClass="emph" presetSubtype="2" fill="hold" grpId="0" nodeType="withEffect">
                                  <p:stCondLst>
                                    <p:cond delay="0"/>
                                  </p:stCondLst>
                                  <p:childTnLst>
                                    <p:animClr clrSpc="rgb" dir="cw">
                                      <p:cBhvr override="childStyle">
                                        <p:cTn id="85" dur="500" fill="hold"/>
                                        <p:tgtEl>
                                          <p:spTgt spid="134"/>
                                        </p:tgtEl>
                                        <p:attrNameLst>
                                          <p:attrName>style.color</p:attrName>
                                        </p:attrNameLst>
                                      </p:cBhvr>
                                      <p:to>
                                        <a:schemeClr val="bg1"/>
                                      </p:to>
                                    </p:animClr>
                                  </p:childTnLst>
                                </p:cTn>
                              </p:par>
                              <p:par>
                                <p:cTn id="86" presetID="3" presetClass="exit" presetSubtype="10" fill="hold" grpId="1" nodeType="withEffect">
                                  <p:stCondLst>
                                    <p:cond delay="0"/>
                                  </p:stCondLst>
                                  <p:childTnLst>
                                    <p:animEffect transition="out" filter="blinds(horizontal)">
                                      <p:cBhvr>
                                        <p:cTn id="87" dur="500"/>
                                        <p:tgtEl>
                                          <p:spTgt spid="53"/>
                                        </p:tgtEl>
                                      </p:cBhvr>
                                    </p:animEffect>
                                    <p:set>
                                      <p:cBhvr>
                                        <p:cTn id="88" dur="1" fill="hold">
                                          <p:stCondLst>
                                            <p:cond delay="499"/>
                                          </p:stCondLst>
                                        </p:cTn>
                                        <p:tgtEl>
                                          <p:spTgt spid="53"/>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3" presetClass="exit" presetSubtype="10" fill="hold" nodeType="clickEffect">
                                  <p:stCondLst>
                                    <p:cond delay="0"/>
                                  </p:stCondLst>
                                  <p:childTnLst>
                                    <p:animEffect transition="out" filter="blinds(horizontal)">
                                      <p:cBhvr>
                                        <p:cTn id="92" dur="500"/>
                                        <p:tgtEl>
                                          <p:spTgt spid="91"/>
                                        </p:tgtEl>
                                      </p:cBhvr>
                                    </p:animEffect>
                                    <p:set>
                                      <p:cBhvr>
                                        <p:cTn id="93" dur="1" fill="hold">
                                          <p:stCondLst>
                                            <p:cond delay="499"/>
                                          </p:stCondLst>
                                        </p:cTn>
                                        <p:tgtEl>
                                          <p:spTgt spid="91"/>
                                        </p:tgtEl>
                                        <p:attrNameLst>
                                          <p:attrName>style.visibility</p:attrName>
                                        </p:attrNameLst>
                                      </p:cBhvr>
                                      <p:to>
                                        <p:strVal val="hidden"/>
                                      </p:to>
                                    </p:set>
                                  </p:childTnLst>
                                </p:cTn>
                              </p:par>
                              <p:par>
                                <p:cTn id="94" presetID="1" presetClass="entr" presetSubtype="0" fill="hold" nodeType="withEffect">
                                  <p:stCondLst>
                                    <p:cond delay="0"/>
                                  </p:stCondLst>
                                  <p:childTnLst>
                                    <p:set>
                                      <p:cBhvr>
                                        <p:cTn id="95" dur="1" fill="hold">
                                          <p:stCondLst>
                                            <p:cond delay="0"/>
                                          </p:stCondLst>
                                        </p:cTn>
                                        <p:tgtEl>
                                          <p:spTgt spid="95"/>
                                        </p:tgtEl>
                                        <p:attrNameLst>
                                          <p:attrName>style.visibility</p:attrName>
                                        </p:attrNameLst>
                                      </p:cBhvr>
                                      <p:to>
                                        <p:strVal val="visible"/>
                                      </p:to>
                                    </p:set>
                                  </p:childTnLst>
                                </p:cTn>
                              </p:par>
                            </p:childTnLst>
                          </p:cTn>
                        </p:par>
                      </p:childTnLst>
                    </p:cTn>
                  </p:par>
                  <p:par>
                    <p:cTn id="96" fill="hold">
                      <p:stCondLst>
                        <p:cond delay="indefinite"/>
                      </p:stCondLst>
                      <p:childTnLst>
                        <p:par>
                          <p:cTn id="97" fill="hold">
                            <p:stCondLst>
                              <p:cond delay="0"/>
                            </p:stCondLst>
                            <p:childTnLst>
                              <p:par>
                                <p:cTn id="98" presetID="1" presetClass="entr" presetSubtype="0" fill="hold" nodeType="clickEffect">
                                  <p:stCondLst>
                                    <p:cond delay="0"/>
                                  </p:stCondLst>
                                  <p:childTnLst>
                                    <p:set>
                                      <p:cBhvr>
                                        <p:cTn id="99" dur="1" fill="hold">
                                          <p:stCondLst>
                                            <p:cond delay="0"/>
                                          </p:stCondLst>
                                        </p:cTn>
                                        <p:tgtEl>
                                          <p:spTgt spid="84"/>
                                        </p:tgtEl>
                                        <p:attrNameLst>
                                          <p:attrName>style.visibility</p:attrName>
                                        </p:attrNameLst>
                                      </p:cBhvr>
                                      <p:to>
                                        <p:strVal val="visible"/>
                                      </p:to>
                                    </p:set>
                                  </p:childTnLst>
                                </p:cTn>
                              </p:par>
                              <p:par>
                                <p:cTn id="100" presetID="1" presetClass="entr" presetSubtype="0" fill="hold" grpId="0" nodeType="withEffect">
                                  <p:stCondLst>
                                    <p:cond delay="0"/>
                                  </p:stCondLst>
                                  <p:childTnLst>
                                    <p:set>
                                      <p:cBhvr>
                                        <p:cTn id="101" dur="1" fill="hold">
                                          <p:stCondLst>
                                            <p:cond delay="0"/>
                                          </p:stCondLst>
                                        </p:cTn>
                                        <p:tgtEl>
                                          <p:spTgt spid="56"/>
                                        </p:tgtEl>
                                        <p:attrNameLst>
                                          <p:attrName>style.visibility</p:attrName>
                                        </p:attrNameLst>
                                      </p:cBhvr>
                                      <p:to>
                                        <p:strVal val="visible"/>
                                      </p:to>
                                    </p:set>
                                  </p:childTnLst>
                                </p:cTn>
                              </p:par>
                              <p:par>
                                <p:cTn id="102" presetID="1" presetClass="emph" presetSubtype="2" fill="hold" nodeType="withEffect">
                                  <p:stCondLst>
                                    <p:cond delay="0"/>
                                  </p:stCondLst>
                                  <p:childTnLst>
                                    <p:animClr clrSpc="rgb" dir="cw">
                                      <p:cBhvr>
                                        <p:cTn id="103" dur="500" fill="hold"/>
                                        <p:tgtEl>
                                          <p:spTgt spid="134"/>
                                        </p:tgtEl>
                                        <p:attrNameLst>
                                          <p:attrName>fillcolor</p:attrName>
                                        </p:attrNameLst>
                                      </p:cBhvr>
                                      <p:to>
                                        <a:schemeClr val="bg1"/>
                                      </p:to>
                                    </p:animClr>
                                    <p:set>
                                      <p:cBhvr>
                                        <p:cTn id="104" dur="500" fill="hold"/>
                                        <p:tgtEl>
                                          <p:spTgt spid="134"/>
                                        </p:tgtEl>
                                        <p:attrNameLst>
                                          <p:attrName>fill.type</p:attrName>
                                        </p:attrNameLst>
                                      </p:cBhvr>
                                      <p:to>
                                        <p:strVal val="solid"/>
                                      </p:to>
                                    </p:set>
                                    <p:set>
                                      <p:cBhvr>
                                        <p:cTn id="105" dur="500" fill="hold"/>
                                        <p:tgtEl>
                                          <p:spTgt spid="134"/>
                                        </p:tgtEl>
                                        <p:attrNameLst>
                                          <p:attrName>fill.on</p:attrName>
                                        </p:attrNameLst>
                                      </p:cBhvr>
                                      <p:to>
                                        <p:strVal val="true"/>
                                      </p:to>
                                    </p:set>
                                  </p:childTnLst>
                                </p:cTn>
                              </p:par>
                              <p:par>
                                <p:cTn id="106" presetID="3" presetClass="emph" presetSubtype="2" fill="hold" grpId="1" nodeType="withEffect">
                                  <p:stCondLst>
                                    <p:cond delay="0"/>
                                  </p:stCondLst>
                                  <p:childTnLst>
                                    <p:animClr clrSpc="rgb" dir="cw">
                                      <p:cBhvr override="childStyle">
                                        <p:cTn id="107" dur="500" fill="hold"/>
                                        <p:tgtEl>
                                          <p:spTgt spid="134"/>
                                        </p:tgtEl>
                                        <p:attrNameLst>
                                          <p:attrName>style.color</p:attrName>
                                        </p:attrNameLst>
                                      </p:cBhvr>
                                      <p:to>
                                        <a:srgbClr val="800000"/>
                                      </p:to>
                                    </p:animClr>
                                  </p:childTnLst>
                                </p:cTn>
                              </p:par>
                              <p:par>
                                <p:cTn id="108" presetID="1" presetClass="emph" presetSubtype="2" fill="hold" nodeType="withEffect">
                                  <p:stCondLst>
                                    <p:cond delay="0"/>
                                  </p:stCondLst>
                                  <p:childTnLst>
                                    <p:animClr clrSpc="rgb" dir="cw">
                                      <p:cBhvr>
                                        <p:cTn id="109" dur="500" fill="hold"/>
                                        <p:tgtEl>
                                          <p:spTgt spid="152"/>
                                        </p:tgtEl>
                                        <p:attrNameLst>
                                          <p:attrName>fillcolor</p:attrName>
                                        </p:attrNameLst>
                                      </p:cBhvr>
                                      <p:to>
                                        <a:srgbClr val="808080"/>
                                      </p:to>
                                    </p:animClr>
                                    <p:set>
                                      <p:cBhvr>
                                        <p:cTn id="110" dur="500" fill="hold"/>
                                        <p:tgtEl>
                                          <p:spTgt spid="152"/>
                                        </p:tgtEl>
                                        <p:attrNameLst>
                                          <p:attrName>fill.type</p:attrName>
                                        </p:attrNameLst>
                                      </p:cBhvr>
                                      <p:to>
                                        <p:strVal val="solid"/>
                                      </p:to>
                                    </p:set>
                                    <p:set>
                                      <p:cBhvr>
                                        <p:cTn id="111" dur="500" fill="hold"/>
                                        <p:tgtEl>
                                          <p:spTgt spid="152"/>
                                        </p:tgtEl>
                                        <p:attrNameLst>
                                          <p:attrName>fill.on</p:attrName>
                                        </p:attrNameLst>
                                      </p:cBhvr>
                                      <p:to>
                                        <p:strVal val="true"/>
                                      </p:to>
                                    </p:set>
                                  </p:childTnLst>
                                </p:cTn>
                              </p:par>
                              <p:par>
                                <p:cTn id="112" presetID="3" presetClass="emph" presetSubtype="2" fill="hold" grpId="0" nodeType="withEffect">
                                  <p:stCondLst>
                                    <p:cond delay="0"/>
                                  </p:stCondLst>
                                  <p:childTnLst>
                                    <p:animClr clrSpc="rgb" dir="cw">
                                      <p:cBhvr override="childStyle">
                                        <p:cTn id="113" dur="500" fill="hold"/>
                                        <p:tgtEl>
                                          <p:spTgt spid="152"/>
                                        </p:tgtEl>
                                        <p:attrNameLst>
                                          <p:attrName>style.color</p:attrName>
                                        </p:attrNameLst>
                                      </p:cBhvr>
                                      <p:to>
                                        <a:schemeClr val="bg1"/>
                                      </p:to>
                                    </p:animClr>
                                  </p:childTnLst>
                                </p:cTn>
                              </p:par>
                              <p:par>
                                <p:cTn id="114" presetID="1" presetClass="entr" presetSubtype="0" fill="hold" grpId="0" nodeType="withEffect">
                                  <p:stCondLst>
                                    <p:cond delay="0"/>
                                  </p:stCondLst>
                                  <p:childTnLst>
                                    <p:set>
                                      <p:cBhvr>
                                        <p:cTn id="115" dur="1" fill="hold">
                                          <p:stCondLst>
                                            <p:cond delay="0"/>
                                          </p:stCondLst>
                                        </p:cTn>
                                        <p:tgtEl>
                                          <p:spTgt spid="161"/>
                                        </p:tgtEl>
                                        <p:attrNameLst>
                                          <p:attrName>style.visibility</p:attrName>
                                        </p:attrNameLst>
                                      </p:cBhvr>
                                      <p:to>
                                        <p:strVal val="visible"/>
                                      </p:to>
                                    </p:set>
                                  </p:childTnLst>
                                </p:cTn>
                              </p:par>
                              <p:par>
                                <p:cTn id="116" presetID="1" presetClass="entr" presetSubtype="0" fill="hold" nodeType="withEffect">
                                  <p:stCondLst>
                                    <p:cond delay="0"/>
                                  </p:stCondLst>
                                  <p:childTnLst>
                                    <p:set>
                                      <p:cBhvr>
                                        <p:cTn id="117" dur="1" fill="hold">
                                          <p:stCondLst>
                                            <p:cond delay="0"/>
                                          </p:stCondLst>
                                        </p:cTn>
                                        <p:tgtEl>
                                          <p:spTgt spid="162"/>
                                        </p:tgtEl>
                                        <p:attrNameLst>
                                          <p:attrName>style.visibility</p:attrName>
                                        </p:attrNameLst>
                                      </p:cBhvr>
                                      <p:to>
                                        <p:strVal val="visible"/>
                                      </p:to>
                                    </p:set>
                                  </p:childTnLst>
                                </p:cTn>
                              </p:par>
                              <p:par>
                                <p:cTn id="118" presetID="3" presetClass="exit" presetSubtype="10" fill="hold" grpId="1" nodeType="withEffect">
                                  <p:stCondLst>
                                    <p:cond delay="0"/>
                                  </p:stCondLst>
                                  <p:childTnLst>
                                    <p:animEffect transition="out" filter="blinds(horizontal)">
                                      <p:cBhvr>
                                        <p:cTn id="119" dur="500"/>
                                        <p:tgtEl>
                                          <p:spTgt spid="55"/>
                                        </p:tgtEl>
                                      </p:cBhvr>
                                    </p:animEffect>
                                    <p:set>
                                      <p:cBhvr>
                                        <p:cTn id="120" dur="1" fill="hold">
                                          <p:stCondLst>
                                            <p:cond delay="499"/>
                                          </p:stCondLst>
                                        </p:cTn>
                                        <p:tgtEl>
                                          <p:spTgt spid="55"/>
                                        </p:tgtEl>
                                        <p:attrNameLst>
                                          <p:attrName>style.visibility</p:attrName>
                                        </p:attrNameLst>
                                      </p:cBhvr>
                                      <p:to>
                                        <p:strVal val="hidden"/>
                                      </p:to>
                                    </p:set>
                                  </p:childTnLst>
                                </p:cTn>
                              </p:par>
                            </p:childTnLst>
                          </p:cTn>
                        </p:par>
                      </p:childTnLst>
                    </p:cTn>
                  </p:par>
                  <p:par>
                    <p:cTn id="121" fill="hold">
                      <p:stCondLst>
                        <p:cond delay="indefinite"/>
                      </p:stCondLst>
                      <p:childTnLst>
                        <p:par>
                          <p:cTn id="122" fill="hold">
                            <p:stCondLst>
                              <p:cond delay="0"/>
                            </p:stCondLst>
                            <p:childTnLst>
                              <p:par>
                                <p:cTn id="123" presetID="3" presetClass="exit" presetSubtype="10" fill="hold" nodeType="clickEffect">
                                  <p:stCondLst>
                                    <p:cond delay="0"/>
                                  </p:stCondLst>
                                  <p:childTnLst>
                                    <p:animEffect transition="out" filter="blinds(horizontal)">
                                      <p:cBhvr>
                                        <p:cTn id="124" dur="500"/>
                                        <p:tgtEl>
                                          <p:spTgt spid="95"/>
                                        </p:tgtEl>
                                      </p:cBhvr>
                                    </p:animEffect>
                                    <p:set>
                                      <p:cBhvr>
                                        <p:cTn id="125" dur="1" fill="hold">
                                          <p:stCondLst>
                                            <p:cond delay="499"/>
                                          </p:stCondLst>
                                        </p:cTn>
                                        <p:tgtEl>
                                          <p:spTgt spid="95"/>
                                        </p:tgtEl>
                                        <p:attrNameLst>
                                          <p:attrName>style.visibility</p:attrName>
                                        </p:attrNameLst>
                                      </p:cBhvr>
                                      <p:to>
                                        <p:strVal val="hidden"/>
                                      </p:to>
                                    </p:set>
                                  </p:childTnLst>
                                </p:cTn>
                              </p:par>
                              <p:par>
                                <p:cTn id="126" presetID="1" presetClass="entr" presetSubtype="0" fill="hold" nodeType="withEffect">
                                  <p:stCondLst>
                                    <p:cond delay="0"/>
                                  </p:stCondLst>
                                  <p:childTnLst>
                                    <p:set>
                                      <p:cBhvr>
                                        <p:cTn id="127" dur="1" fill="hold">
                                          <p:stCondLst>
                                            <p:cond delay="0"/>
                                          </p:stCondLst>
                                        </p:cTn>
                                        <p:tgtEl>
                                          <p:spTgt spid="99"/>
                                        </p:tgtEl>
                                        <p:attrNameLst>
                                          <p:attrName>style.visibility</p:attrName>
                                        </p:attrNameLst>
                                      </p:cBhvr>
                                      <p:to>
                                        <p:strVal val="visible"/>
                                      </p:to>
                                    </p:set>
                                  </p:childTnLst>
                                </p:cTn>
                              </p:par>
                              <p:par>
                                <p:cTn id="128" presetID="3" presetClass="exit" presetSubtype="10" fill="hold" nodeType="withEffect">
                                  <p:stCondLst>
                                    <p:cond delay="0"/>
                                  </p:stCondLst>
                                  <p:childTnLst>
                                    <p:animEffect transition="out" filter="blinds(horizontal)">
                                      <p:cBhvr>
                                        <p:cTn id="129" dur="500"/>
                                        <p:tgtEl>
                                          <p:spTgt spid="162"/>
                                        </p:tgtEl>
                                      </p:cBhvr>
                                    </p:animEffect>
                                    <p:set>
                                      <p:cBhvr>
                                        <p:cTn id="130" dur="1" fill="hold">
                                          <p:stCondLst>
                                            <p:cond delay="499"/>
                                          </p:stCondLst>
                                        </p:cTn>
                                        <p:tgtEl>
                                          <p:spTgt spid="162"/>
                                        </p:tgtEl>
                                        <p:attrNameLst>
                                          <p:attrName>style.visibility</p:attrName>
                                        </p:attrNameLst>
                                      </p:cBhvr>
                                      <p:to>
                                        <p:strVal val="hidden"/>
                                      </p:to>
                                    </p:set>
                                  </p:childTnLst>
                                </p:cTn>
                              </p:par>
                              <p:par>
                                <p:cTn id="131" presetID="3" presetClass="exit" presetSubtype="10" fill="hold" grpId="1" nodeType="withEffect">
                                  <p:stCondLst>
                                    <p:cond delay="0"/>
                                  </p:stCondLst>
                                  <p:childTnLst>
                                    <p:animEffect transition="out" filter="blinds(horizontal)">
                                      <p:cBhvr>
                                        <p:cTn id="132" dur="500"/>
                                        <p:tgtEl>
                                          <p:spTgt spid="161"/>
                                        </p:tgtEl>
                                      </p:cBhvr>
                                    </p:animEffect>
                                    <p:set>
                                      <p:cBhvr>
                                        <p:cTn id="133" dur="1" fill="hold">
                                          <p:stCondLst>
                                            <p:cond delay="499"/>
                                          </p:stCondLst>
                                        </p:cTn>
                                        <p:tgtEl>
                                          <p:spTgt spid="161"/>
                                        </p:tgtEl>
                                        <p:attrNameLst>
                                          <p:attrName>style.visibility</p:attrName>
                                        </p:attrNameLst>
                                      </p:cBhvr>
                                      <p:to>
                                        <p:strVal val="hidden"/>
                                      </p:to>
                                    </p:set>
                                  </p:childTnLst>
                                </p:cTn>
                              </p:par>
                            </p:childTnLst>
                          </p:cTn>
                        </p:par>
                      </p:childTnLst>
                    </p:cTn>
                  </p:par>
                  <p:par>
                    <p:cTn id="134" fill="hold">
                      <p:stCondLst>
                        <p:cond delay="indefinite"/>
                      </p:stCondLst>
                      <p:childTnLst>
                        <p:par>
                          <p:cTn id="135" fill="hold">
                            <p:stCondLst>
                              <p:cond delay="0"/>
                            </p:stCondLst>
                            <p:childTnLst>
                              <p:par>
                                <p:cTn id="136" presetID="1" presetClass="entr" presetSubtype="0" fill="hold" nodeType="clickEffect">
                                  <p:stCondLst>
                                    <p:cond delay="0"/>
                                  </p:stCondLst>
                                  <p:childTnLst>
                                    <p:set>
                                      <p:cBhvr>
                                        <p:cTn id="137" dur="1" fill="hold">
                                          <p:stCondLst>
                                            <p:cond delay="0"/>
                                          </p:stCondLst>
                                        </p:cTn>
                                        <p:tgtEl>
                                          <p:spTgt spid="86"/>
                                        </p:tgtEl>
                                        <p:attrNameLst>
                                          <p:attrName>style.visibility</p:attrName>
                                        </p:attrNameLst>
                                      </p:cBhvr>
                                      <p:to>
                                        <p:strVal val="visible"/>
                                      </p:to>
                                    </p:set>
                                  </p:childTnLst>
                                </p:cTn>
                              </p:par>
                              <p:par>
                                <p:cTn id="138" presetID="1" presetClass="entr" presetSubtype="0" fill="hold" grpId="0" nodeType="withEffect">
                                  <p:stCondLst>
                                    <p:cond delay="0"/>
                                  </p:stCondLst>
                                  <p:childTnLst>
                                    <p:set>
                                      <p:cBhvr>
                                        <p:cTn id="139" dur="1" fill="hold">
                                          <p:stCondLst>
                                            <p:cond delay="0"/>
                                          </p:stCondLst>
                                        </p:cTn>
                                        <p:tgtEl>
                                          <p:spTgt spid="57"/>
                                        </p:tgtEl>
                                        <p:attrNameLst>
                                          <p:attrName>style.visibility</p:attrName>
                                        </p:attrNameLst>
                                      </p:cBhvr>
                                      <p:to>
                                        <p:strVal val="visible"/>
                                      </p:to>
                                    </p:set>
                                  </p:childTnLst>
                                </p:cTn>
                              </p:par>
                              <p:par>
                                <p:cTn id="140" presetID="1" presetClass="emph" presetSubtype="2" fill="hold" nodeType="withEffect">
                                  <p:stCondLst>
                                    <p:cond delay="0"/>
                                  </p:stCondLst>
                                  <p:childTnLst>
                                    <p:animClr clrSpc="rgb" dir="cw">
                                      <p:cBhvr>
                                        <p:cTn id="141" dur="500" fill="hold"/>
                                        <p:tgtEl>
                                          <p:spTgt spid="152"/>
                                        </p:tgtEl>
                                        <p:attrNameLst>
                                          <p:attrName>fillcolor</p:attrName>
                                        </p:attrNameLst>
                                      </p:cBhvr>
                                      <p:to>
                                        <a:schemeClr val="bg1"/>
                                      </p:to>
                                    </p:animClr>
                                    <p:set>
                                      <p:cBhvr>
                                        <p:cTn id="142" dur="500" fill="hold"/>
                                        <p:tgtEl>
                                          <p:spTgt spid="152"/>
                                        </p:tgtEl>
                                        <p:attrNameLst>
                                          <p:attrName>fill.type</p:attrName>
                                        </p:attrNameLst>
                                      </p:cBhvr>
                                      <p:to>
                                        <p:strVal val="solid"/>
                                      </p:to>
                                    </p:set>
                                    <p:set>
                                      <p:cBhvr>
                                        <p:cTn id="143" dur="500" fill="hold"/>
                                        <p:tgtEl>
                                          <p:spTgt spid="152"/>
                                        </p:tgtEl>
                                        <p:attrNameLst>
                                          <p:attrName>fill.on</p:attrName>
                                        </p:attrNameLst>
                                      </p:cBhvr>
                                      <p:to>
                                        <p:strVal val="true"/>
                                      </p:to>
                                    </p:set>
                                  </p:childTnLst>
                                </p:cTn>
                              </p:par>
                              <p:par>
                                <p:cTn id="144" presetID="3" presetClass="emph" presetSubtype="2" fill="hold" grpId="1" nodeType="withEffect">
                                  <p:stCondLst>
                                    <p:cond delay="0"/>
                                  </p:stCondLst>
                                  <p:childTnLst>
                                    <p:animClr clrSpc="rgb" dir="cw">
                                      <p:cBhvr override="childStyle">
                                        <p:cTn id="145" dur="500" fill="hold"/>
                                        <p:tgtEl>
                                          <p:spTgt spid="152"/>
                                        </p:tgtEl>
                                        <p:attrNameLst>
                                          <p:attrName>style.color</p:attrName>
                                        </p:attrNameLst>
                                      </p:cBhvr>
                                      <p:to>
                                        <a:srgbClr val="808080"/>
                                      </p:to>
                                    </p:animClr>
                                  </p:childTnLst>
                                </p:cTn>
                              </p:par>
                              <p:par>
                                <p:cTn id="146" presetID="1" presetClass="emph" presetSubtype="2" fill="hold" nodeType="withEffect">
                                  <p:stCondLst>
                                    <p:cond delay="0"/>
                                  </p:stCondLst>
                                  <p:childTnLst>
                                    <p:animClr clrSpc="rgb" dir="cw">
                                      <p:cBhvr>
                                        <p:cTn id="147" dur="500" fill="hold"/>
                                        <p:tgtEl>
                                          <p:spTgt spid="153"/>
                                        </p:tgtEl>
                                        <p:attrNameLst>
                                          <p:attrName>fillcolor</p:attrName>
                                        </p:attrNameLst>
                                      </p:cBhvr>
                                      <p:to>
                                        <a:schemeClr val="tx2"/>
                                      </p:to>
                                    </p:animClr>
                                    <p:set>
                                      <p:cBhvr>
                                        <p:cTn id="148" dur="500" fill="hold"/>
                                        <p:tgtEl>
                                          <p:spTgt spid="153"/>
                                        </p:tgtEl>
                                        <p:attrNameLst>
                                          <p:attrName>fill.type</p:attrName>
                                        </p:attrNameLst>
                                      </p:cBhvr>
                                      <p:to>
                                        <p:strVal val="solid"/>
                                      </p:to>
                                    </p:set>
                                    <p:set>
                                      <p:cBhvr>
                                        <p:cTn id="149" dur="500" fill="hold"/>
                                        <p:tgtEl>
                                          <p:spTgt spid="153"/>
                                        </p:tgtEl>
                                        <p:attrNameLst>
                                          <p:attrName>fill.on</p:attrName>
                                        </p:attrNameLst>
                                      </p:cBhvr>
                                      <p:to>
                                        <p:strVal val="true"/>
                                      </p:to>
                                    </p:set>
                                  </p:childTnLst>
                                </p:cTn>
                              </p:par>
                              <p:par>
                                <p:cTn id="150" presetID="3" presetClass="emph" presetSubtype="2" fill="hold" grpId="0" nodeType="withEffect">
                                  <p:stCondLst>
                                    <p:cond delay="0"/>
                                  </p:stCondLst>
                                  <p:childTnLst>
                                    <p:animClr clrSpc="rgb" dir="cw">
                                      <p:cBhvr override="childStyle">
                                        <p:cTn id="151" dur="500" fill="hold"/>
                                        <p:tgtEl>
                                          <p:spTgt spid="153"/>
                                        </p:tgtEl>
                                        <p:attrNameLst>
                                          <p:attrName>style.color</p:attrName>
                                        </p:attrNameLst>
                                      </p:cBhvr>
                                      <p:to>
                                        <a:schemeClr val="bg1"/>
                                      </p:to>
                                    </p:animClr>
                                  </p:childTnLst>
                                </p:cTn>
                              </p:par>
                              <p:par>
                                <p:cTn id="152" presetID="1" presetClass="entr" presetSubtype="0" fill="hold" grpId="0" nodeType="withEffect">
                                  <p:stCondLst>
                                    <p:cond delay="0"/>
                                  </p:stCondLst>
                                  <p:childTnLst>
                                    <p:set>
                                      <p:cBhvr>
                                        <p:cTn id="153" dur="1" fill="hold">
                                          <p:stCondLst>
                                            <p:cond delay="0"/>
                                          </p:stCondLst>
                                        </p:cTn>
                                        <p:tgtEl>
                                          <p:spTgt spid="60"/>
                                        </p:tgtEl>
                                        <p:attrNameLst>
                                          <p:attrName>style.visibility</p:attrName>
                                        </p:attrNameLst>
                                      </p:cBhvr>
                                      <p:to>
                                        <p:strVal val="visible"/>
                                      </p:to>
                                    </p:set>
                                  </p:childTnLst>
                                </p:cTn>
                              </p:par>
                              <p:par>
                                <p:cTn id="154" presetID="3" presetClass="exit" presetSubtype="10" fill="hold" grpId="1" nodeType="withEffect">
                                  <p:stCondLst>
                                    <p:cond delay="0"/>
                                  </p:stCondLst>
                                  <p:childTnLst>
                                    <p:animEffect transition="out" filter="blinds(horizontal)">
                                      <p:cBhvr>
                                        <p:cTn id="155" dur="500"/>
                                        <p:tgtEl>
                                          <p:spTgt spid="56"/>
                                        </p:tgtEl>
                                      </p:cBhvr>
                                    </p:animEffect>
                                    <p:set>
                                      <p:cBhvr>
                                        <p:cTn id="156" dur="1" fill="hold">
                                          <p:stCondLst>
                                            <p:cond delay="499"/>
                                          </p:stCondLst>
                                        </p:cTn>
                                        <p:tgtEl>
                                          <p:spTgt spid="56"/>
                                        </p:tgtEl>
                                        <p:attrNameLst>
                                          <p:attrName>style.visibility</p:attrName>
                                        </p:attrNameLst>
                                      </p:cBhvr>
                                      <p:to>
                                        <p:strVal val="hidden"/>
                                      </p:to>
                                    </p:set>
                                  </p:childTnLst>
                                </p:cTn>
                              </p:par>
                            </p:childTnLst>
                          </p:cTn>
                        </p:par>
                      </p:childTnLst>
                    </p:cTn>
                  </p:par>
                  <p:par>
                    <p:cTn id="157" fill="hold">
                      <p:stCondLst>
                        <p:cond delay="indefinite"/>
                      </p:stCondLst>
                      <p:childTnLst>
                        <p:par>
                          <p:cTn id="158" fill="hold">
                            <p:stCondLst>
                              <p:cond delay="0"/>
                            </p:stCondLst>
                            <p:childTnLst>
                              <p:par>
                                <p:cTn id="159" presetID="3" presetClass="exit" presetSubtype="10" fill="hold" nodeType="clickEffect">
                                  <p:stCondLst>
                                    <p:cond delay="0"/>
                                  </p:stCondLst>
                                  <p:childTnLst>
                                    <p:animEffect transition="out" filter="blinds(horizontal)">
                                      <p:cBhvr>
                                        <p:cTn id="160" dur="500"/>
                                        <p:tgtEl>
                                          <p:spTgt spid="99"/>
                                        </p:tgtEl>
                                      </p:cBhvr>
                                    </p:animEffect>
                                    <p:set>
                                      <p:cBhvr>
                                        <p:cTn id="161" dur="1" fill="hold">
                                          <p:stCondLst>
                                            <p:cond delay="499"/>
                                          </p:stCondLst>
                                        </p:cTn>
                                        <p:tgtEl>
                                          <p:spTgt spid="99"/>
                                        </p:tgtEl>
                                        <p:attrNameLst>
                                          <p:attrName>style.visibility</p:attrName>
                                        </p:attrNameLst>
                                      </p:cBhvr>
                                      <p:to>
                                        <p:strVal val="hidden"/>
                                      </p:to>
                                    </p:set>
                                  </p:childTnLst>
                                </p:cTn>
                              </p:par>
                              <p:par>
                                <p:cTn id="162" presetID="1" presetClass="entr" presetSubtype="0" fill="hold" nodeType="withEffect">
                                  <p:stCondLst>
                                    <p:cond delay="0"/>
                                  </p:stCondLst>
                                  <p:childTnLst>
                                    <p:set>
                                      <p:cBhvr>
                                        <p:cTn id="163" dur="1" fill="hold">
                                          <p:stCondLst>
                                            <p:cond delay="0"/>
                                          </p:stCondLst>
                                        </p:cTn>
                                        <p:tgtEl>
                                          <p:spTgt spid="103"/>
                                        </p:tgtEl>
                                        <p:attrNameLst>
                                          <p:attrName>style.visibility</p:attrName>
                                        </p:attrNameLst>
                                      </p:cBhvr>
                                      <p:to>
                                        <p:strVal val="visible"/>
                                      </p:to>
                                    </p:set>
                                  </p:childTnLst>
                                </p:cTn>
                              </p:par>
                              <p:par>
                                <p:cTn id="164" presetID="1" presetClass="emph" presetSubtype="2" fill="hold" nodeType="withEffect">
                                  <p:stCondLst>
                                    <p:cond delay="0"/>
                                  </p:stCondLst>
                                  <p:childTnLst>
                                    <p:animClr clrSpc="rgb" dir="cw">
                                      <p:cBhvr>
                                        <p:cTn id="165" dur="500" fill="hold"/>
                                        <p:tgtEl>
                                          <p:spTgt spid="153"/>
                                        </p:tgtEl>
                                        <p:attrNameLst>
                                          <p:attrName>fillcolor</p:attrName>
                                        </p:attrNameLst>
                                      </p:cBhvr>
                                      <p:to>
                                        <a:schemeClr val="bg1"/>
                                      </p:to>
                                    </p:animClr>
                                    <p:set>
                                      <p:cBhvr>
                                        <p:cTn id="166" dur="500" fill="hold"/>
                                        <p:tgtEl>
                                          <p:spTgt spid="153"/>
                                        </p:tgtEl>
                                        <p:attrNameLst>
                                          <p:attrName>fill.type</p:attrName>
                                        </p:attrNameLst>
                                      </p:cBhvr>
                                      <p:to>
                                        <p:strVal val="solid"/>
                                      </p:to>
                                    </p:set>
                                    <p:set>
                                      <p:cBhvr>
                                        <p:cTn id="167" dur="500" fill="hold"/>
                                        <p:tgtEl>
                                          <p:spTgt spid="153"/>
                                        </p:tgtEl>
                                        <p:attrNameLst>
                                          <p:attrName>fill.on</p:attrName>
                                        </p:attrNameLst>
                                      </p:cBhvr>
                                      <p:to>
                                        <p:strVal val="true"/>
                                      </p:to>
                                    </p:set>
                                  </p:childTnLst>
                                </p:cTn>
                              </p:par>
                              <p:par>
                                <p:cTn id="168" presetID="3" presetClass="emph" presetSubtype="2" fill="hold" grpId="1" nodeType="withEffect">
                                  <p:stCondLst>
                                    <p:cond delay="0"/>
                                  </p:stCondLst>
                                  <p:childTnLst>
                                    <p:animClr clrSpc="rgb" dir="cw">
                                      <p:cBhvr override="childStyle">
                                        <p:cTn id="169" dur="500" fill="hold"/>
                                        <p:tgtEl>
                                          <p:spTgt spid="153"/>
                                        </p:tgtEl>
                                        <p:attrNameLst>
                                          <p:attrName>style.color</p:attrName>
                                        </p:attrNameLst>
                                      </p:cBhvr>
                                      <p:to>
                                        <a:schemeClr val="tx2"/>
                                      </p:to>
                                    </p:animClr>
                                  </p:childTnLst>
                                </p:cTn>
                              </p:par>
                              <p:par>
                                <p:cTn id="170" presetID="3" presetClass="exit" presetSubtype="10" fill="hold" grpId="1" nodeType="withEffect">
                                  <p:stCondLst>
                                    <p:cond delay="0"/>
                                  </p:stCondLst>
                                  <p:childTnLst>
                                    <p:animEffect transition="out" filter="blinds(horizontal)">
                                      <p:cBhvr>
                                        <p:cTn id="171" dur="500"/>
                                        <p:tgtEl>
                                          <p:spTgt spid="57"/>
                                        </p:tgtEl>
                                      </p:cBhvr>
                                    </p:animEffect>
                                    <p:set>
                                      <p:cBhvr>
                                        <p:cTn id="172" dur="1" fill="hold">
                                          <p:stCondLst>
                                            <p:cond delay="499"/>
                                          </p:stCondLst>
                                        </p:cTn>
                                        <p:tgtEl>
                                          <p:spTgt spid="57"/>
                                        </p:tgtEl>
                                        <p:attrNameLst>
                                          <p:attrName>style.visibility</p:attrName>
                                        </p:attrNameLst>
                                      </p:cBhvr>
                                      <p:to>
                                        <p:strVal val="hidden"/>
                                      </p:to>
                                    </p:set>
                                  </p:childTnLst>
                                </p:cTn>
                              </p:par>
                            </p:childTnLst>
                          </p:cTn>
                        </p:par>
                      </p:childTnLst>
                    </p:cTn>
                  </p:par>
                  <p:par>
                    <p:cTn id="173" fill="hold">
                      <p:stCondLst>
                        <p:cond delay="indefinite"/>
                      </p:stCondLst>
                      <p:childTnLst>
                        <p:par>
                          <p:cTn id="174" fill="hold">
                            <p:stCondLst>
                              <p:cond delay="0"/>
                            </p:stCondLst>
                            <p:childTnLst>
                              <p:par>
                                <p:cTn id="175" presetID="1" presetClass="entr" presetSubtype="0" fill="hold" grpId="0" nodeType="clickEffect">
                                  <p:stCondLst>
                                    <p:cond delay="0"/>
                                  </p:stCondLst>
                                  <p:childTnLst>
                                    <p:set>
                                      <p:cBhvr>
                                        <p:cTn id="176" dur="1" fill="hold">
                                          <p:stCondLst>
                                            <p:cond delay="0"/>
                                          </p:stCondLst>
                                        </p:cTn>
                                        <p:tgtEl>
                                          <p:spTgt spid="109"/>
                                        </p:tgtEl>
                                        <p:attrNameLst>
                                          <p:attrName>style.visibility</p:attrName>
                                        </p:attrNameLst>
                                      </p:cBhvr>
                                      <p:to>
                                        <p:strVal val="visible"/>
                                      </p:to>
                                    </p:set>
                                  </p:childTnLst>
                                </p:cTn>
                              </p:par>
                              <p:par>
                                <p:cTn id="177" presetID="1" presetClass="entr" presetSubtype="0" fill="hold" grpId="0" nodeType="withEffect">
                                  <p:stCondLst>
                                    <p:cond delay="0"/>
                                  </p:stCondLst>
                                  <p:childTnLst>
                                    <p:set>
                                      <p:cBhvr>
                                        <p:cTn id="178" dur="1" fill="hold">
                                          <p:stCondLst>
                                            <p:cond delay="0"/>
                                          </p:stCondLst>
                                        </p:cTn>
                                        <p:tgtEl>
                                          <p:spTgt spid="5"/>
                                        </p:tgtEl>
                                        <p:attrNameLst>
                                          <p:attrName>style.visibility</p:attrName>
                                        </p:attrNameLst>
                                      </p:cBhvr>
                                      <p:to>
                                        <p:strVal val="visible"/>
                                      </p:to>
                                    </p:set>
                                  </p:childTnLst>
                                </p:cTn>
                              </p:par>
                              <p:par>
                                <p:cTn id="179" presetID="1" presetClass="entr" presetSubtype="0" fill="hold" grpId="0" nodeType="withEffect">
                                  <p:stCondLst>
                                    <p:cond delay="0"/>
                                  </p:stCondLst>
                                  <p:childTnLst>
                                    <p:set>
                                      <p:cBhvr>
                                        <p:cTn id="180" dur="1" fill="hold">
                                          <p:stCondLst>
                                            <p:cond delay="0"/>
                                          </p:stCondLst>
                                        </p:cTn>
                                        <p:tgtEl>
                                          <p:spTgt spid="168"/>
                                        </p:tgtEl>
                                        <p:attrNameLst>
                                          <p:attrName>style.visibility</p:attrName>
                                        </p:attrNameLst>
                                      </p:cBhvr>
                                      <p:to>
                                        <p:strVal val="visible"/>
                                      </p:to>
                                    </p:set>
                                  </p:childTnLst>
                                </p:cTn>
                              </p:par>
                            </p:childTnLst>
                          </p:cTn>
                        </p:par>
                      </p:childTnLst>
                    </p:cTn>
                  </p:par>
                  <p:par>
                    <p:cTn id="181" fill="hold">
                      <p:stCondLst>
                        <p:cond delay="indefinite"/>
                      </p:stCondLst>
                      <p:childTnLst>
                        <p:par>
                          <p:cTn id="182" fill="hold">
                            <p:stCondLst>
                              <p:cond delay="0"/>
                            </p:stCondLst>
                            <p:childTnLst>
                              <p:par>
                                <p:cTn id="183" presetID="1" presetClass="entr" presetSubtype="0" fill="hold" nodeType="clickEffect">
                                  <p:stCondLst>
                                    <p:cond delay="0"/>
                                  </p:stCondLst>
                                  <p:childTnLst>
                                    <p:set>
                                      <p:cBhvr>
                                        <p:cTn id="184" dur="1" fill="hold">
                                          <p:stCondLst>
                                            <p:cond delay="0"/>
                                          </p:stCondLst>
                                        </p:cTn>
                                        <p:tgtEl>
                                          <p:spTgt spid="110"/>
                                        </p:tgtEl>
                                        <p:attrNameLst>
                                          <p:attrName>style.visibility</p:attrName>
                                        </p:attrNameLst>
                                      </p:cBhvr>
                                      <p:to>
                                        <p:strVal val="visible"/>
                                      </p:to>
                                    </p:set>
                                  </p:childTnLst>
                                </p:cTn>
                              </p:par>
                            </p:childTnLst>
                          </p:cTn>
                        </p:par>
                      </p:childTnLst>
                    </p:cTn>
                  </p:par>
                  <p:par>
                    <p:cTn id="185" fill="hold">
                      <p:stCondLst>
                        <p:cond delay="indefinite"/>
                      </p:stCondLst>
                      <p:childTnLst>
                        <p:par>
                          <p:cTn id="186" fill="hold">
                            <p:stCondLst>
                              <p:cond delay="0"/>
                            </p:stCondLst>
                            <p:childTnLst>
                              <p:par>
                                <p:cTn id="187" presetID="1" presetClass="entr" presetSubtype="0" fill="hold" grpId="0" nodeType="clickEffect">
                                  <p:stCondLst>
                                    <p:cond delay="0"/>
                                  </p:stCondLst>
                                  <p:childTnLst>
                                    <p:set>
                                      <p:cBhvr>
                                        <p:cTn id="188" dur="1" fill="hold">
                                          <p:stCondLst>
                                            <p:cond delay="0"/>
                                          </p:stCondLst>
                                        </p:cTn>
                                        <p:tgtEl>
                                          <p:spTgt spid="111"/>
                                        </p:tgtEl>
                                        <p:attrNameLst>
                                          <p:attrName>style.visibility</p:attrName>
                                        </p:attrNameLst>
                                      </p:cBhvr>
                                      <p:to>
                                        <p:strVal val="visible"/>
                                      </p:to>
                                    </p:set>
                                  </p:childTnLst>
                                </p:cTn>
                              </p:par>
                              <p:par>
                                <p:cTn id="189" presetID="1" presetClass="emph" presetSubtype="2" fill="hold" nodeType="withEffect">
                                  <p:stCondLst>
                                    <p:cond delay="0"/>
                                  </p:stCondLst>
                                  <p:childTnLst>
                                    <p:animClr clrSpc="rgb" dir="cw">
                                      <p:cBhvr>
                                        <p:cTn id="190" dur="500" fill="hold"/>
                                        <p:tgtEl>
                                          <p:spTgt spid="132"/>
                                        </p:tgtEl>
                                        <p:attrNameLst>
                                          <p:attrName>fillcolor</p:attrName>
                                        </p:attrNameLst>
                                      </p:cBhvr>
                                      <p:to>
                                        <a:schemeClr val="tx2"/>
                                      </p:to>
                                    </p:animClr>
                                    <p:set>
                                      <p:cBhvr>
                                        <p:cTn id="191" dur="500" fill="hold"/>
                                        <p:tgtEl>
                                          <p:spTgt spid="132"/>
                                        </p:tgtEl>
                                        <p:attrNameLst>
                                          <p:attrName>fill.type</p:attrName>
                                        </p:attrNameLst>
                                      </p:cBhvr>
                                      <p:to>
                                        <p:strVal val="solid"/>
                                      </p:to>
                                    </p:set>
                                    <p:set>
                                      <p:cBhvr>
                                        <p:cTn id="192" dur="500" fill="hold"/>
                                        <p:tgtEl>
                                          <p:spTgt spid="132"/>
                                        </p:tgtEl>
                                        <p:attrNameLst>
                                          <p:attrName>fill.on</p:attrName>
                                        </p:attrNameLst>
                                      </p:cBhvr>
                                      <p:to>
                                        <p:strVal val="true"/>
                                      </p:to>
                                    </p:set>
                                  </p:childTnLst>
                                </p:cTn>
                              </p:par>
                              <p:par>
                                <p:cTn id="193" presetID="3" presetClass="emph" presetSubtype="2" fill="hold" grpId="2" nodeType="withEffect">
                                  <p:stCondLst>
                                    <p:cond delay="0"/>
                                  </p:stCondLst>
                                  <p:childTnLst>
                                    <p:animClr clrSpc="rgb" dir="cw">
                                      <p:cBhvr override="childStyle">
                                        <p:cTn id="194" dur="500" fill="hold"/>
                                        <p:tgtEl>
                                          <p:spTgt spid="132"/>
                                        </p:tgtEl>
                                        <p:attrNameLst>
                                          <p:attrName>style.color</p:attrName>
                                        </p:attrNameLst>
                                      </p:cBhvr>
                                      <p:to>
                                        <a:schemeClr val="bg1"/>
                                      </p:to>
                                    </p:animClr>
                                  </p:childTnLst>
                                </p:cTn>
                              </p:par>
                              <p:par>
                                <p:cTn id="195" presetID="1" presetClass="entr" presetSubtype="0" fill="hold" nodeType="withEffect">
                                  <p:stCondLst>
                                    <p:cond delay="0"/>
                                  </p:stCondLst>
                                  <p:childTnLst>
                                    <p:set>
                                      <p:cBhvr>
                                        <p:cTn id="196" dur="1" fill="hold">
                                          <p:stCondLst>
                                            <p:cond delay="0"/>
                                          </p:stCondLst>
                                        </p:cTn>
                                        <p:tgtEl>
                                          <p:spTgt spid="119"/>
                                        </p:tgtEl>
                                        <p:attrNameLst>
                                          <p:attrName>style.visibility</p:attrName>
                                        </p:attrNameLst>
                                      </p:cBhvr>
                                      <p:to>
                                        <p:strVal val="visible"/>
                                      </p:to>
                                    </p:set>
                                  </p:childTnLst>
                                </p:cTn>
                              </p:par>
                            </p:childTnLst>
                          </p:cTn>
                        </p:par>
                      </p:childTnLst>
                    </p:cTn>
                  </p:par>
                  <p:par>
                    <p:cTn id="197" fill="hold">
                      <p:stCondLst>
                        <p:cond delay="indefinite"/>
                      </p:stCondLst>
                      <p:childTnLst>
                        <p:par>
                          <p:cTn id="198" fill="hold">
                            <p:stCondLst>
                              <p:cond delay="0"/>
                            </p:stCondLst>
                            <p:childTnLst>
                              <p:par>
                                <p:cTn id="199" presetID="3" presetClass="exit" presetSubtype="10" fill="hold" nodeType="clickEffect">
                                  <p:stCondLst>
                                    <p:cond delay="0"/>
                                  </p:stCondLst>
                                  <p:childTnLst>
                                    <p:animEffect transition="out" filter="blinds(horizontal)">
                                      <p:cBhvr>
                                        <p:cTn id="200" dur="500"/>
                                        <p:tgtEl>
                                          <p:spTgt spid="110"/>
                                        </p:tgtEl>
                                      </p:cBhvr>
                                    </p:animEffect>
                                    <p:set>
                                      <p:cBhvr>
                                        <p:cTn id="201" dur="1" fill="hold">
                                          <p:stCondLst>
                                            <p:cond delay="499"/>
                                          </p:stCondLst>
                                        </p:cTn>
                                        <p:tgtEl>
                                          <p:spTgt spid="110"/>
                                        </p:tgtEl>
                                        <p:attrNameLst>
                                          <p:attrName>style.visibility</p:attrName>
                                        </p:attrNameLst>
                                      </p:cBhvr>
                                      <p:to>
                                        <p:strVal val="hidden"/>
                                      </p:to>
                                    </p:set>
                                  </p:childTnLst>
                                </p:cTn>
                              </p:par>
                              <p:par>
                                <p:cTn id="202" presetID="1" presetClass="entr" presetSubtype="0" fill="hold" nodeType="withEffect">
                                  <p:stCondLst>
                                    <p:cond delay="0"/>
                                  </p:stCondLst>
                                  <p:childTnLst>
                                    <p:set>
                                      <p:cBhvr>
                                        <p:cTn id="203" dur="1" fill="hold">
                                          <p:stCondLst>
                                            <p:cond delay="0"/>
                                          </p:stCondLst>
                                        </p:cTn>
                                        <p:tgtEl>
                                          <p:spTgt spid="124"/>
                                        </p:tgtEl>
                                        <p:attrNameLst>
                                          <p:attrName>style.visibility</p:attrName>
                                        </p:attrNameLst>
                                      </p:cBhvr>
                                      <p:to>
                                        <p:strVal val="visible"/>
                                      </p:to>
                                    </p:set>
                                  </p:childTnLst>
                                </p:cTn>
                              </p:par>
                            </p:childTnLst>
                          </p:cTn>
                        </p:par>
                      </p:childTnLst>
                    </p:cTn>
                  </p:par>
                  <p:par>
                    <p:cTn id="204" fill="hold">
                      <p:stCondLst>
                        <p:cond delay="indefinite"/>
                      </p:stCondLst>
                      <p:childTnLst>
                        <p:par>
                          <p:cTn id="205" fill="hold">
                            <p:stCondLst>
                              <p:cond delay="0"/>
                            </p:stCondLst>
                            <p:childTnLst>
                              <p:par>
                                <p:cTn id="206" presetID="1" presetClass="entr" presetSubtype="0" fill="hold" grpId="0" nodeType="clickEffect">
                                  <p:stCondLst>
                                    <p:cond delay="0"/>
                                  </p:stCondLst>
                                  <p:childTnLst>
                                    <p:set>
                                      <p:cBhvr>
                                        <p:cTn id="207" dur="1" fill="hold">
                                          <p:stCondLst>
                                            <p:cond delay="0"/>
                                          </p:stCondLst>
                                        </p:cTn>
                                        <p:tgtEl>
                                          <p:spTgt spid="113"/>
                                        </p:tgtEl>
                                        <p:attrNameLst>
                                          <p:attrName>style.visibility</p:attrName>
                                        </p:attrNameLst>
                                      </p:cBhvr>
                                      <p:to>
                                        <p:strVal val="visible"/>
                                      </p:to>
                                    </p:set>
                                  </p:childTnLst>
                                </p:cTn>
                              </p:par>
                              <p:par>
                                <p:cTn id="208" presetID="1" presetClass="emph" presetSubtype="2" fill="hold" nodeType="withEffect">
                                  <p:stCondLst>
                                    <p:cond delay="0"/>
                                  </p:stCondLst>
                                  <p:childTnLst>
                                    <p:animClr clrSpc="rgb" dir="cw">
                                      <p:cBhvr>
                                        <p:cTn id="209" dur="500" fill="hold"/>
                                        <p:tgtEl>
                                          <p:spTgt spid="132"/>
                                        </p:tgtEl>
                                        <p:attrNameLst>
                                          <p:attrName>fillcolor</p:attrName>
                                        </p:attrNameLst>
                                      </p:cBhvr>
                                      <p:to>
                                        <a:schemeClr val="bg1"/>
                                      </p:to>
                                    </p:animClr>
                                    <p:set>
                                      <p:cBhvr>
                                        <p:cTn id="210" dur="500" fill="hold"/>
                                        <p:tgtEl>
                                          <p:spTgt spid="132"/>
                                        </p:tgtEl>
                                        <p:attrNameLst>
                                          <p:attrName>fill.type</p:attrName>
                                        </p:attrNameLst>
                                      </p:cBhvr>
                                      <p:to>
                                        <p:strVal val="solid"/>
                                      </p:to>
                                    </p:set>
                                    <p:set>
                                      <p:cBhvr>
                                        <p:cTn id="211" dur="500" fill="hold"/>
                                        <p:tgtEl>
                                          <p:spTgt spid="132"/>
                                        </p:tgtEl>
                                        <p:attrNameLst>
                                          <p:attrName>fill.on</p:attrName>
                                        </p:attrNameLst>
                                      </p:cBhvr>
                                      <p:to>
                                        <p:strVal val="true"/>
                                      </p:to>
                                    </p:set>
                                  </p:childTnLst>
                                </p:cTn>
                              </p:par>
                              <p:par>
                                <p:cTn id="212" presetID="3" presetClass="emph" presetSubtype="2" fill="hold" grpId="3" nodeType="withEffect">
                                  <p:stCondLst>
                                    <p:cond delay="0"/>
                                  </p:stCondLst>
                                  <p:childTnLst>
                                    <p:animClr clrSpc="rgb" dir="cw">
                                      <p:cBhvr override="childStyle">
                                        <p:cTn id="213" dur="500" fill="hold"/>
                                        <p:tgtEl>
                                          <p:spTgt spid="132"/>
                                        </p:tgtEl>
                                        <p:attrNameLst>
                                          <p:attrName>style.color</p:attrName>
                                        </p:attrNameLst>
                                      </p:cBhvr>
                                      <p:to>
                                        <a:schemeClr val="tx2"/>
                                      </p:to>
                                    </p:animClr>
                                  </p:childTnLst>
                                </p:cTn>
                              </p:par>
                              <p:par>
                                <p:cTn id="214" presetID="1" presetClass="emph" presetSubtype="2" fill="hold" nodeType="withEffect">
                                  <p:stCondLst>
                                    <p:cond delay="0"/>
                                  </p:stCondLst>
                                  <p:childTnLst>
                                    <p:animClr clrSpc="rgb" dir="cw">
                                      <p:cBhvr>
                                        <p:cTn id="215" dur="500" fill="hold"/>
                                        <p:tgtEl>
                                          <p:spTgt spid="133"/>
                                        </p:tgtEl>
                                        <p:attrNameLst>
                                          <p:attrName>fillcolor</p:attrName>
                                        </p:attrNameLst>
                                      </p:cBhvr>
                                      <p:to>
                                        <a:srgbClr val="800000"/>
                                      </p:to>
                                    </p:animClr>
                                    <p:set>
                                      <p:cBhvr>
                                        <p:cTn id="216" dur="500" fill="hold"/>
                                        <p:tgtEl>
                                          <p:spTgt spid="133"/>
                                        </p:tgtEl>
                                        <p:attrNameLst>
                                          <p:attrName>fill.type</p:attrName>
                                        </p:attrNameLst>
                                      </p:cBhvr>
                                      <p:to>
                                        <p:strVal val="solid"/>
                                      </p:to>
                                    </p:set>
                                    <p:set>
                                      <p:cBhvr>
                                        <p:cTn id="217" dur="500" fill="hold"/>
                                        <p:tgtEl>
                                          <p:spTgt spid="133"/>
                                        </p:tgtEl>
                                        <p:attrNameLst>
                                          <p:attrName>fill.on</p:attrName>
                                        </p:attrNameLst>
                                      </p:cBhvr>
                                      <p:to>
                                        <p:strVal val="true"/>
                                      </p:to>
                                    </p:set>
                                  </p:childTnLst>
                                </p:cTn>
                              </p:par>
                              <p:par>
                                <p:cTn id="218" presetID="3" presetClass="emph" presetSubtype="2" fill="hold" grpId="2" nodeType="withEffect">
                                  <p:stCondLst>
                                    <p:cond delay="0"/>
                                  </p:stCondLst>
                                  <p:childTnLst>
                                    <p:animClr clrSpc="rgb" dir="cw">
                                      <p:cBhvr override="childStyle">
                                        <p:cTn id="219" dur="500" fill="hold"/>
                                        <p:tgtEl>
                                          <p:spTgt spid="133"/>
                                        </p:tgtEl>
                                        <p:attrNameLst>
                                          <p:attrName>style.color</p:attrName>
                                        </p:attrNameLst>
                                      </p:cBhvr>
                                      <p:to>
                                        <a:schemeClr val="bg1"/>
                                      </p:to>
                                    </p:animClr>
                                  </p:childTnLst>
                                </p:cTn>
                              </p:par>
                              <p:par>
                                <p:cTn id="220" presetID="1" presetClass="entr" presetSubtype="0" fill="hold" nodeType="withEffect">
                                  <p:stCondLst>
                                    <p:cond delay="0"/>
                                  </p:stCondLst>
                                  <p:childTnLst>
                                    <p:set>
                                      <p:cBhvr>
                                        <p:cTn id="221" dur="1" fill="hold">
                                          <p:stCondLst>
                                            <p:cond delay="0"/>
                                          </p:stCondLst>
                                        </p:cTn>
                                        <p:tgtEl>
                                          <p:spTgt spid="120"/>
                                        </p:tgtEl>
                                        <p:attrNameLst>
                                          <p:attrName>style.visibility</p:attrName>
                                        </p:attrNameLst>
                                      </p:cBhvr>
                                      <p:to>
                                        <p:strVal val="visible"/>
                                      </p:to>
                                    </p:set>
                                  </p:childTnLst>
                                </p:cTn>
                              </p:par>
                              <p:par>
                                <p:cTn id="222" presetID="1" presetClass="entr" presetSubtype="0" fill="hold" nodeType="withEffect">
                                  <p:stCondLst>
                                    <p:cond delay="0"/>
                                  </p:stCondLst>
                                  <p:childTnLst>
                                    <p:set>
                                      <p:cBhvr>
                                        <p:cTn id="223" dur="1" fill="hold">
                                          <p:stCondLst>
                                            <p:cond delay="0"/>
                                          </p:stCondLst>
                                        </p:cTn>
                                        <p:tgtEl>
                                          <p:spTgt spid="167"/>
                                        </p:tgtEl>
                                        <p:attrNameLst>
                                          <p:attrName>style.visibility</p:attrName>
                                        </p:attrNameLst>
                                      </p:cBhvr>
                                      <p:to>
                                        <p:strVal val="visible"/>
                                      </p:to>
                                    </p:set>
                                  </p:childTnLst>
                                </p:cTn>
                              </p:par>
                              <p:par>
                                <p:cTn id="224" presetID="1" presetClass="entr" presetSubtype="0" fill="hold" grpId="0" nodeType="withEffect">
                                  <p:stCondLst>
                                    <p:cond delay="0"/>
                                  </p:stCondLst>
                                  <p:childTnLst>
                                    <p:set>
                                      <p:cBhvr>
                                        <p:cTn id="225" dur="1" fill="hold">
                                          <p:stCondLst>
                                            <p:cond delay="0"/>
                                          </p:stCondLst>
                                        </p:cTn>
                                        <p:tgtEl>
                                          <p:spTgt spid="166"/>
                                        </p:tgtEl>
                                        <p:attrNameLst>
                                          <p:attrName>style.visibility</p:attrName>
                                        </p:attrNameLst>
                                      </p:cBhvr>
                                      <p:to>
                                        <p:strVal val="visible"/>
                                      </p:to>
                                    </p:set>
                                  </p:childTnLst>
                                </p:cTn>
                              </p:par>
                              <p:par>
                                <p:cTn id="226" presetID="3" presetClass="exit" presetSubtype="10" fill="hold" grpId="1" nodeType="withEffect">
                                  <p:stCondLst>
                                    <p:cond delay="0"/>
                                  </p:stCondLst>
                                  <p:childTnLst>
                                    <p:animEffect transition="out" filter="blinds(horizontal)">
                                      <p:cBhvr>
                                        <p:cTn id="227" dur="500"/>
                                        <p:tgtEl>
                                          <p:spTgt spid="111"/>
                                        </p:tgtEl>
                                      </p:cBhvr>
                                    </p:animEffect>
                                    <p:set>
                                      <p:cBhvr>
                                        <p:cTn id="228" dur="1" fill="hold">
                                          <p:stCondLst>
                                            <p:cond delay="499"/>
                                          </p:stCondLst>
                                        </p:cTn>
                                        <p:tgtEl>
                                          <p:spTgt spid="111"/>
                                        </p:tgtEl>
                                        <p:attrNameLst>
                                          <p:attrName>style.visibility</p:attrName>
                                        </p:attrNameLst>
                                      </p:cBhvr>
                                      <p:to>
                                        <p:strVal val="hidden"/>
                                      </p:to>
                                    </p:set>
                                  </p:childTnLst>
                                </p:cTn>
                              </p:par>
                            </p:childTnLst>
                          </p:cTn>
                        </p:par>
                      </p:childTnLst>
                    </p:cTn>
                  </p:par>
                  <p:par>
                    <p:cTn id="229" fill="hold">
                      <p:stCondLst>
                        <p:cond delay="indefinite"/>
                      </p:stCondLst>
                      <p:childTnLst>
                        <p:par>
                          <p:cTn id="230" fill="hold">
                            <p:stCondLst>
                              <p:cond delay="0"/>
                            </p:stCondLst>
                            <p:childTnLst>
                              <p:par>
                                <p:cTn id="231" presetID="3" presetClass="exit" presetSubtype="10" fill="hold" nodeType="clickEffect">
                                  <p:stCondLst>
                                    <p:cond delay="0"/>
                                  </p:stCondLst>
                                  <p:childTnLst>
                                    <p:animEffect transition="out" filter="blinds(horizontal)">
                                      <p:cBhvr>
                                        <p:cTn id="232" dur="500"/>
                                        <p:tgtEl>
                                          <p:spTgt spid="124"/>
                                        </p:tgtEl>
                                      </p:cBhvr>
                                    </p:animEffect>
                                    <p:set>
                                      <p:cBhvr>
                                        <p:cTn id="233" dur="1" fill="hold">
                                          <p:stCondLst>
                                            <p:cond delay="499"/>
                                          </p:stCondLst>
                                        </p:cTn>
                                        <p:tgtEl>
                                          <p:spTgt spid="124"/>
                                        </p:tgtEl>
                                        <p:attrNameLst>
                                          <p:attrName>style.visibility</p:attrName>
                                        </p:attrNameLst>
                                      </p:cBhvr>
                                      <p:to>
                                        <p:strVal val="hidden"/>
                                      </p:to>
                                    </p:set>
                                  </p:childTnLst>
                                </p:cTn>
                              </p:par>
                              <p:par>
                                <p:cTn id="234" presetID="1" presetClass="entr" presetSubtype="0" fill="hold" nodeType="withEffect">
                                  <p:stCondLst>
                                    <p:cond delay="0"/>
                                  </p:stCondLst>
                                  <p:childTnLst>
                                    <p:set>
                                      <p:cBhvr>
                                        <p:cTn id="235" dur="1" fill="hold">
                                          <p:stCondLst>
                                            <p:cond delay="0"/>
                                          </p:stCondLst>
                                        </p:cTn>
                                        <p:tgtEl>
                                          <p:spTgt spid="147"/>
                                        </p:tgtEl>
                                        <p:attrNameLst>
                                          <p:attrName>style.visibility</p:attrName>
                                        </p:attrNameLst>
                                      </p:cBhvr>
                                      <p:to>
                                        <p:strVal val="visible"/>
                                      </p:to>
                                    </p:set>
                                  </p:childTnLst>
                                </p:cTn>
                              </p:par>
                              <p:par>
                                <p:cTn id="236" presetID="3" presetClass="exit" presetSubtype="10" fill="hold" grpId="1" nodeType="withEffect">
                                  <p:stCondLst>
                                    <p:cond delay="0"/>
                                  </p:stCondLst>
                                  <p:childTnLst>
                                    <p:animEffect transition="out" filter="blinds(horizontal)">
                                      <p:cBhvr>
                                        <p:cTn id="237" dur="500"/>
                                        <p:tgtEl>
                                          <p:spTgt spid="166"/>
                                        </p:tgtEl>
                                      </p:cBhvr>
                                    </p:animEffect>
                                    <p:set>
                                      <p:cBhvr>
                                        <p:cTn id="238" dur="1" fill="hold">
                                          <p:stCondLst>
                                            <p:cond delay="499"/>
                                          </p:stCondLst>
                                        </p:cTn>
                                        <p:tgtEl>
                                          <p:spTgt spid="166"/>
                                        </p:tgtEl>
                                        <p:attrNameLst>
                                          <p:attrName>style.visibility</p:attrName>
                                        </p:attrNameLst>
                                      </p:cBhvr>
                                      <p:to>
                                        <p:strVal val="hidden"/>
                                      </p:to>
                                    </p:set>
                                  </p:childTnLst>
                                </p:cTn>
                              </p:par>
                              <p:par>
                                <p:cTn id="239" presetID="3" presetClass="exit" presetSubtype="10" fill="hold" nodeType="withEffect">
                                  <p:stCondLst>
                                    <p:cond delay="0"/>
                                  </p:stCondLst>
                                  <p:childTnLst>
                                    <p:animEffect transition="out" filter="blinds(horizontal)">
                                      <p:cBhvr>
                                        <p:cTn id="240" dur="500"/>
                                        <p:tgtEl>
                                          <p:spTgt spid="167"/>
                                        </p:tgtEl>
                                      </p:cBhvr>
                                    </p:animEffect>
                                    <p:set>
                                      <p:cBhvr>
                                        <p:cTn id="241" dur="1" fill="hold">
                                          <p:stCondLst>
                                            <p:cond delay="499"/>
                                          </p:stCondLst>
                                        </p:cTn>
                                        <p:tgtEl>
                                          <p:spTgt spid="167"/>
                                        </p:tgtEl>
                                        <p:attrNameLst>
                                          <p:attrName>style.visibility</p:attrName>
                                        </p:attrNameLst>
                                      </p:cBhvr>
                                      <p:to>
                                        <p:strVal val="hidden"/>
                                      </p:to>
                                    </p:set>
                                  </p:childTnLst>
                                </p:cTn>
                              </p:par>
                            </p:childTnLst>
                          </p:cTn>
                        </p:par>
                      </p:childTnLst>
                    </p:cTn>
                  </p:par>
                  <p:par>
                    <p:cTn id="242" fill="hold">
                      <p:stCondLst>
                        <p:cond delay="indefinite"/>
                      </p:stCondLst>
                      <p:childTnLst>
                        <p:par>
                          <p:cTn id="243" fill="hold">
                            <p:stCondLst>
                              <p:cond delay="0"/>
                            </p:stCondLst>
                            <p:childTnLst>
                              <p:par>
                                <p:cTn id="244" presetID="1" presetClass="entr" presetSubtype="0" fill="hold" nodeType="clickEffect">
                                  <p:stCondLst>
                                    <p:cond delay="0"/>
                                  </p:stCondLst>
                                  <p:childTnLst>
                                    <p:set>
                                      <p:cBhvr>
                                        <p:cTn id="245" dur="1" fill="hold">
                                          <p:stCondLst>
                                            <p:cond delay="0"/>
                                          </p:stCondLst>
                                        </p:cTn>
                                        <p:tgtEl>
                                          <p:spTgt spid="122"/>
                                        </p:tgtEl>
                                        <p:attrNameLst>
                                          <p:attrName>style.visibility</p:attrName>
                                        </p:attrNameLst>
                                      </p:cBhvr>
                                      <p:to>
                                        <p:strVal val="visible"/>
                                      </p:to>
                                    </p:set>
                                  </p:childTnLst>
                                </p:cTn>
                              </p:par>
                              <p:par>
                                <p:cTn id="246" presetID="1" presetClass="entr" presetSubtype="0" fill="hold" grpId="0" nodeType="withEffect">
                                  <p:stCondLst>
                                    <p:cond delay="0"/>
                                  </p:stCondLst>
                                  <p:childTnLst>
                                    <p:set>
                                      <p:cBhvr>
                                        <p:cTn id="247" dur="1" fill="hold">
                                          <p:stCondLst>
                                            <p:cond delay="0"/>
                                          </p:stCondLst>
                                        </p:cTn>
                                        <p:tgtEl>
                                          <p:spTgt spid="114"/>
                                        </p:tgtEl>
                                        <p:attrNameLst>
                                          <p:attrName>style.visibility</p:attrName>
                                        </p:attrNameLst>
                                      </p:cBhvr>
                                      <p:to>
                                        <p:strVal val="visible"/>
                                      </p:to>
                                    </p:set>
                                  </p:childTnLst>
                                </p:cTn>
                              </p:par>
                              <p:par>
                                <p:cTn id="248" presetID="1" presetClass="emph" presetSubtype="2" fill="hold" nodeType="withEffect">
                                  <p:stCondLst>
                                    <p:cond delay="0"/>
                                  </p:stCondLst>
                                  <p:childTnLst>
                                    <p:animClr clrSpc="rgb" dir="cw">
                                      <p:cBhvr>
                                        <p:cTn id="249" dur="500" fill="hold"/>
                                        <p:tgtEl>
                                          <p:spTgt spid="133"/>
                                        </p:tgtEl>
                                        <p:attrNameLst>
                                          <p:attrName>fillcolor</p:attrName>
                                        </p:attrNameLst>
                                      </p:cBhvr>
                                      <p:to>
                                        <a:schemeClr val="bg1"/>
                                      </p:to>
                                    </p:animClr>
                                    <p:set>
                                      <p:cBhvr>
                                        <p:cTn id="250" dur="500" fill="hold"/>
                                        <p:tgtEl>
                                          <p:spTgt spid="133"/>
                                        </p:tgtEl>
                                        <p:attrNameLst>
                                          <p:attrName>fill.type</p:attrName>
                                        </p:attrNameLst>
                                      </p:cBhvr>
                                      <p:to>
                                        <p:strVal val="solid"/>
                                      </p:to>
                                    </p:set>
                                    <p:set>
                                      <p:cBhvr>
                                        <p:cTn id="251" dur="500" fill="hold"/>
                                        <p:tgtEl>
                                          <p:spTgt spid="133"/>
                                        </p:tgtEl>
                                        <p:attrNameLst>
                                          <p:attrName>fill.on</p:attrName>
                                        </p:attrNameLst>
                                      </p:cBhvr>
                                      <p:to>
                                        <p:strVal val="true"/>
                                      </p:to>
                                    </p:set>
                                  </p:childTnLst>
                                </p:cTn>
                              </p:par>
                              <p:par>
                                <p:cTn id="252" presetID="3" presetClass="emph" presetSubtype="2" fill="hold" grpId="3" nodeType="withEffect">
                                  <p:stCondLst>
                                    <p:cond delay="0"/>
                                  </p:stCondLst>
                                  <p:childTnLst>
                                    <p:animClr clrSpc="rgb" dir="cw">
                                      <p:cBhvr override="childStyle">
                                        <p:cTn id="253" dur="500" fill="hold"/>
                                        <p:tgtEl>
                                          <p:spTgt spid="133"/>
                                        </p:tgtEl>
                                        <p:attrNameLst>
                                          <p:attrName>style.color</p:attrName>
                                        </p:attrNameLst>
                                      </p:cBhvr>
                                      <p:to>
                                        <a:srgbClr val="800000"/>
                                      </p:to>
                                    </p:animClr>
                                  </p:childTnLst>
                                </p:cTn>
                              </p:par>
                              <p:par>
                                <p:cTn id="254" presetID="1" presetClass="emph" presetSubtype="2" fill="hold" nodeType="withEffect">
                                  <p:stCondLst>
                                    <p:cond delay="0"/>
                                  </p:stCondLst>
                                  <p:childTnLst>
                                    <p:animClr clrSpc="rgb" dir="cw">
                                      <p:cBhvr>
                                        <p:cTn id="255" dur="500" fill="hold"/>
                                        <p:tgtEl>
                                          <p:spTgt spid="134"/>
                                        </p:tgtEl>
                                        <p:attrNameLst>
                                          <p:attrName>fillcolor</p:attrName>
                                        </p:attrNameLst>
                                      </p:cBhvr>
                                      <p:to>
                                        <a:srgbClr val="800000"/>
                                      </p:to>
                                    </p:animClr>
                                    <p:set>
                                      <p:cBhvr>
                                        <p:cTn id="256" dur="500" fill="hold"/>
                                        <p:tgtEl>
                                          <p:spTgt spid="134"/>
                                        </p:tgtEl>
                                        <p:attrNameLst>
                                          <p:attrName>fill.type</p:attrName>
                                        </p:attrNameLst>
                                      </p:cBhvr>
                                      <p:to>
                                        <p:strVal val="solid"/>
                                      </p:to>
                                    </p:set>
                                    <p:set>
                                      <p:cBhvr>
                                        <p:cTn id="257" dur="500" fill="hold"/>
                                        <p:tgtEl>
                                          <p:spTgt spid="134"/>
                                        </p:tgtEl>
                                        <p:attrNameLst>
                                          <p:attrName>fill.on</p:attrName>
                                        </p:attrNameLst>
                                      </p:cBhvr>
                                      <p:to>
                                        <p:strVal val="true"/>
                                      </p:to>
                                    </p:set>
                                  </p:childTnLst>
                                </p:cTn>
                              </p:par>
                              <p:par>
                                <p:cTn id="258" presetID="3" presetClass="emph" presetSubtype="2" fill="hold" grpId="2" nodeType="withEffect">
                                  <p:stCondLst>
                                    <p:cond delay="0"/>
                                  </p:stCondLst>
                                  <p:childTnLst>
                                    <p:animClr clrSpc="rgb" dir="cw">
                                      <p:cBhvr override="childStyle">
                                        <p:cTn id="259" dur="500" fill="hold"/>
                                        <p:tgtEl>
                                          <p:spTgt spid="134"/>
                                        </p:tgtEl>
                                        <p:attrNameLst>
                                          <p:attrName>style.color</p:attrName>
                                        </p:attrNameLst>
                                      </p:cBhvr>
                                      <p:to>
                                        <a:schemeClr val="bg1"/>
                                      </p:to>
                                    </p:animClr>
                                  </p:childTnLst>
                                </p:cTn>
                              </p:par>
                              <p:par>
                                <p:cTn id="260" presetID="3" presetClass="exit" presetSubtype="10" fill="hold" grpId="1" nodeType="withEffect">
                                  <p:stCondLst>
                                    <p:cond delay="0"/>
                                  </p:stCondLst>
                                  <p:childTnLst>
                                    <p:animEffect transition="out" filter="blinds(horizontal)">
                                      <p:cBhvr>
                                        <p:cTn id="261" dur="500"/>
                                        <p:tgtEl>
                                          <p:spTgt spid="113"/>
                                        </p:tgtEl>
                                      </p:cBhvr>
                                    </p:animEffect>
                                    <p:set>
                                      <p:cBhvr>
                                        <p:cTn id="262" dur="1" fill="hold">
                                          <p:stCondLst>
                                            <p:cond delay="499"/>
                                          </p:stCondLst>
                                        </p:cTn>
                                        <p:tgtEl>
                                          <p:spTgt spid="113"/>
                                        </p:tgtEl>
                                        <p:attrNameLst>
                                          <p:attrName>style.visibility</p:attrName>
                                        </p:attrNameLst>
                                      </p:cBhvr>
                                      <p:to>
                                        <p:strVal val="hidden"/>
                                      </p:to>
                                    </p:set>
                                  </p:childTnLst>
                                </p:cTn>
                              </p:par>
                            </p:childTnLst>
                          </p:cTn>
                        </p:par>
                      </p:childTnLst>
                    </p:cTn>
                  </p:par>
                  <p:par>
                    <p:cTn id="263" fill="hold">
                      <p:stCondLst>
                        <p:cond delay="indefinite"/>
                      </p:stCondLst>
                      <p:childTnLst>
                        <p:par>
                          <p:cTn id="264" fill="hold">
                            <p:stCondLst>
                              <p:cond delay="0"/>
                            </p:stCondLst>
                            <p:childTnLst>
                              <p:par>
                                <p:cTn id="265" presetID="3" presetClass="exit" presetSubtype="10" fill="hold" nodeType="clickEffect">
                                  <p:stCondLst>
                                    <p:cond delay="0"/>
                                  </p:stCondLst>
                                  <p:childTnLst>
                                    <p:animEffect transition="out" filter="blinds(horizontal)">
                                      <p:cBhvr>
                                        <p:cTn id="266" dur="500"/>
                                        <p:tgtEl>
                                          <p:spTgt spid="147"/>
                                        </p:tgtEl>
                                      </p:cBhvr>
                                    </p:animEffect>
                                    <p:set>
                                      <p:cBhvr>
                                        <p:cTn id="267" dur="1" fill="hold">
                                          <p:stCondLst>
                                            <p:cond delay="499"/>
                                          </p:stCondLst>
                                        </p:cTn>
                                        <p:tgtEl>
                                          <p:spTgt spid="147"/>
                                        </p:tgtEl>
                                        <p:attrNameLst>
                                          <p:attrName>style.visibility</p:attrName>
                                        </p:attrNameLst>
                                      </p:cBhvr>
                                      <p:to>
                                        <p:strVal val="hidden"/>
                                      </p:to>
                                    </p:set>
                                  </p:childTnLst>
                                </p:cTn>
                              </p:par>
                              <p:par>
                                <p:cTn id="268" presetID="1" presetClass="entr" presetSubtype="0" fill="hold" nodeType="withEffect">
                                  <p:stCondLst>
                                    <p:cond delay="0"/>
                                  </p:stCondLst>
                                  <p:childTnLst>
                                    <p:set>
                                      <p:cBhvr>
                                        <p:cTn id="269" dur="1" fill="hold">
                                          <p:stCondLst>
                                            <p:cond delay="0"/>
                                          </p:stCondLst>
                                        </p:cTn>
                                        <p:tgtEl>
                                          <p:spTgt spid="125"/>
                                        </p:tgtEl>
                                        <p:attrNameLst>
                                          <p:attrName>style.visibility</p:attrName>
                                        </p:attrNameLst>
                                      </p:cBhvr>
                                      <p:to>
                                        <p:strVal val="visible"/>
                                      </p:to>
                                    </p:set>
                                  </p:childTnLst>
                                </p:cTn>
                              </p:par>
                            </p:childTnLst>
                          </p:cTn>
                        </p:par>
                      </p:childTnLst>
                    </p:cTn>
                  </p:par>
                  <p:par>
                    <p:cTn id="270" fill="hold">
                      <p:stCondLst>
                        <p:cond delay="indefinite"/>
                      </p:stCondLst>
                      <p:childTnLst>
                        <p:par>
                          <p:cTn id="271" fill="hold">
                            <p:stCondLst>
                              <p:cond delay="0"/>
                            </p:stCondLst>
                            <p:childTnLst>
                              <p:par>
                                <p:cTn id="272" presetID="1" presetClass="entr" presetSubtype="0" fill="hold" grpId="0" nodeType="clickEffect">
                                  <p:stCondLst>
                                    <p:cond delay="0"/>
                                  </p:stCondLst>
                                  <p:childTnLst>
                                    <p:set>
                                      <p:cBhvr>
                                        <p:cTn id="273" dur="1" fill="hold">
                                          <p:stCondLst>
                                            <p:cond delay="0"/>
                                          </p:stCondLst>
                                        </p:cTn>
                                        <p:tgtEl>
                                          <p:spTgt spid="164"/>
                                        </p:tgtEl>
                                        <p:attrNameLst>
                                          <p:attrName>style.visibility</p:attrName>
                                        </p:attrNameLst>
                                      </p:cBhvr>
                                      <p:to>
                                        <p:strVal val="visible"/>
                                      </p:to>
                                    </p:set>
                                  </p:childTnLst>
                                </p:cTn>
                              </p:par>
                              <p:par>
                                <p:cTn id="274" presetID="1" presetClass="entr" presetSubtype="0" fill="hold" grpId="0" nodeType="withEffect">
                                  <p:stCondLst>
                                    <p:cond delay="0"/>
                                  </p:stCondLst>
                                  <p:childTnLst>
                                    <p:set>
                                      <p:cBhvr>
                                        <p:cTn id="275" dur="1" fill="hold">
                                          <p:stCondLst>
                                            <p:cond delay="0"/>
                                          </p:stCondLst>
                                        </p:cTn>
                                        <p:tgtEl>
                                          <p:spTgt spid="115"/>
                                        </p:tgtEl>
                                        <p:attrNameLst>
                                          <p:attrName>style.visibility</p:attrName>
                                        </p:attrNameLst>
                                      </p:cBhvr>
                                      <p:to>
                                        <p:strVal val="visible"/>
                                      </p:to>
                                    </p:set>
                                  </p:childTnLst>
                                </p:cTn>
                              </p:par>
                            </p:childTnLst>
                          </p:cTn>
                        </p:par>
                        <p:par>
                          <p:cTn id="276" fill="hold">
                            <p:stCondLst>
                              <p:cond delay="0"/>
                            </p:stCondLst>
                            <p:childTnLst>
                              <p:par>
                                <p:cTn id="277" presetID="1" presetClass="emph" presetSubtype="2" fill="hold" nodeType="afterEffect">
                                  <p:stCondLst>
                                    <p:cond delay="0"/>
                                  </p:stCondLst>
                                  <p:childTnLst>
                                    <p:animClr clrSpc="rgb" dir="cw">
                                      <p:cBhvr>
                                        <p:cTn id="278" dur="500" fill="hold"/>
                                        <p:tgtEl>
                                          <p:spTgt spid="134"/>
                                        </p:tgtEl>
                                        <p:attrNameLst>
                                          <p:attrName>fillcolor</p:attrName>
                                        </p:attrNameLst>
                                      </p:cBhvr>
                                      <p:to>
                                        <a:schemeClr val="bg1"/>
                                      </p:to>
                                    </p:animClr>
                                    <p:set>
                                      <p:cBhvr>
                                        <p:cTn id="279" dur="500" fill="hold"/>
                                        <p:tgtEl>
                                          <p:spTgt spid="134"/>
                                        </p:tgtEl>
                                        <p:attrNameLst>
                                          <p:attrName>fill.type</p:attrName>
                                        </p:attrNameLst>
                                      </p:cBhvr>
                                      <p:to>
                                        <p:strVal val="solid"/>
                                      </p:to>
                                    </p:set>
                                    <p:set>
                                      <p:cBhvr>
                                        <p:cTn id="280" dur="500" fill="hold"/>
                                        <p:tgtEl>
                                          <p:spTgt spid="134"/>
                                        </p:tgtEl>
                                        <p:attrNameLst>
                                          <p:attrName>fill.on</p:attrName>
                                        </p:attrNameLst>
                                      </p:cBhvr>
                                      <p:to>
                                        <p:strVal val="true"/>
                                      </p:to>
                                    </p:set>
                                  </p:childTnLst>
                                </p:cTn>
                              </p:par>
                              <p:par>
                                <p:cTn id="281" presetID="3" presetClass="emph" presetSubtype="2" fill="hold" grpId="3" nodeType="withEffect">
                                  <p:stCondLst>
                                    <p:cond delay="0"/>
                                  </p:stCondLst>
                                  <p:childTnLst>
                                    <p:animClr clrSpc="rgb" dir="cw">
                                      <p:cBhvr override="childStyle">
                                        <p:cTn id="282" dur="500" fill="hold"/>
                                        <p:tgtEl>
                                          <p:spTgt spid="134"/>
                                        </p:tgtEl>
                                        <p:attrNameLst>
                                          <p:attrName>style.color</p:attrName>
                                        </p:attrNameLst>
                                      </p:cBhvr>
                                      <p:to>
                                        <a:srgbClr val="800000"/>
                                      </p:to>
                                    </p:animClr>
                                  </p:childTnLst>
                                </p:cTn>
                              </p:par>
                              <p:par>
                                <p:cTn id="283" presetID="1" presetClass="emph" presetSubtype="2" fill="hold" nodeType="withEffect">
                                  <p:stCondLst>
                                    <p:cond delay="0"/>
                                  </p:stCondLst>
                                  <p:childTnLst>
                                    <p:animClr clrSpc="rgb" dir="cw">
                                      <p:cBhvr>
                                        <p:cTn id="284" dur="500" fill="hold"/>
                                        <p:tgtEl>
                                          <p:spTgt spid="152"/>
                                        </p:tgtEl>
                                        <p:attrNameLst>
                                          <p:attrName>fillcolor</p:attrName>
                                        </p:attrNameLst>
                                      </p:cBhvr>
                                      <p:to>
                                        <a:srgbClr val="808080"/>
                                      </p:to>
                                    </p:animClr>
                                    <p:set>
                                      <p:cBhvr>
                                        <p:cTn id="285" dur="500" fill="hold"/>
                                        <p:tgtEl>
                                          <p:spTgt spid="152"/>
                                        </p:tgtEl>
                                        <p:attrNameLst>
                                          <p:attrName>fill.type</p:attrName>
                                        </p:attrNameLst>
                                      </p:cBhvr>
                                      <p:to>
                                        <p:strVal val="solid"/>
                                      </p:to>
                                    </p:set>
                                    <p:set>
                                      <p:cBhvr>
                                        <p:cTn id="286" dur="500" fill="hold"/>
                                        <p:tgtEl>
                                          <p:spTgt spid="152"/>
                                        </p:tgtEl>
                                        <p:attrNameLst>
                                          <p:attrName>fill.on</p:attrName>
                                        </p:attrNameLst>
                                      </p:cBhvr>
                                      <p:to>
                                        <p:strVal val="true"/>
                                      </p:to>
                                    </p:set>
                                  </p:childTnLst>
                                </p:cTn>
                              </p:par>
                              <p:par>
                                <p:cTn id="287" presetID="3" presetClass="emph" presetSubtype="2" fill="hold" grpId="2" nodeType="withEffect">
                                  <p:stCondLst>
                                    <p:cond delay="0"/>
                                  </p:stCondLst>
                                  <p:childTnLst>
                                    <p:animClr clrSpc="rgb" dir="cw">
                                      <p:cBhvr override="childStyle">
                                        <p:cTn id="288" dur="500" fill="hold"/>
                                        <p:tgtEl>
                                          <p:spTgt spid="152"/>
                                        </p:tgtEl>
                                        <p:attrNameLst>
                                          <p:attrName>style.color</p:attrName>
                                        </p:attrNameLst>
                                      </p:cBhvr>
                                      <p:to>
                                        <a:schemeClr val="bg1"/>
                                      </p:to>
                                    </p:animClr>
                                  </p:childTnLst>
                                </p:cTn>
                              </p:par>
                              <p:par>
                                <p:cTn id="289" presetID="1" presetClass="entr" presetSubtype="0" fill="hold" nodeType="withEffect">
                                  <p:stCondLst>
                                    <p:cond delay="0"/>
                                  </p:stCondLst>
                                  <p:childTnLst>
                                    <p:set>
                                      <p:cBhvr>
                                        <p:cTn id="290" dur="1" fill="hold">
                                          <p:stCondLst>
                                            <p:cond delay="0"/>
                                          </p:stCondLst>
                                        </p:cTn>
                                        <p:tgtEl>
                                          <p:spTgt spid="121"/>
                                        </p:tgtEl>
                                        <p:attrNameLst>
                                          <p:attrName>style.visibility</p:attrName>
                                        </p:attrNameLst>
                                      </p:cBhvr>
                                      <p:to>
                                        <p:strVal val="visible"/>
                                      </p:to>
                                    </p:set>
                                  </p:childTnLst>
                                </p:cTn>
                              </p:par>
                              <p:par>
                                <p:cTn id="291" presetID="1" presetClass="entr" presetSubtype="0" fill="hold" nodeType="withEffect">
                                  <p:stCondLst>
                                    <p:cond delay="0"/>
                                  </p:stCondLst>
                                  <p:childTnLst>
                                    <p:set>
                                      <p:cBhvr>
                                        <p:cTn id="292" dur="1" fill="hold">
                                          <p:stCondLst>
                                            <p:cond delay="0"/>
                                          </p:stCondLst>
                                        </p:cTn>
                                        <p:tgtEl>
                                          <p:spTgt spid="165"/>
                                        </p:tgtEl>
                                        <p:attrNameLst>
                                          <p:attrName>style.visibility</p:attrName>
                                        </p:attrNameLst>
                                      </p:cBhvr>
                                      <p:to>
                                        <p:strVal val="visible"/>
                                      </p:to>
                                    </p:set>
                                  </p:childTnLst>
                                </p:cTn>
                              </p:par>
                              <p:par>
                                <p:cTn id="293" presetID="3" presetClass="exit" presetSubtype="10" fill="hold" grpId="1" nodeType="withEffect">
                                  <p:stCondLst>
                                    <p:cond delay="0"/>
                                  </p:stCondLst>
                                  <p:childTnLst>
                                    <p:animEffect transition="out" filter="blinds(horizontal)">
                                      <p:cBhvr>
                                        <p:cTn id="294" dur="500"/>
                                        <p:tgtEl>
                                          <p:spTgt spid="114"/>
                                        </p:tgtEl>
                                      </p:cBhvr>
                                    </p:animEffect>
                                    <p:set>
                                      <p:cBhvr>
                                        <p:cTn id="295" dur="1" fill="hold">
                                          <p:stCondLst>
                                            <p:cond delay="499"/>
                                          </p:stCondLst>
                                        </p:cTn>
                                        <p:tgtEl>
                                          <p:spTgt spid="114"/>
                                        </p:tgtEl>
                                        <p:attrNameLst>
                                          <p:attrName>style.visibility</p:attrName>
                                        </p:attrNameLst>
                                      </p:cBhvr>
                                      <p:to>
                                        <p:strVal val="hidden"/>
                                      </p:to>
                                    </p:set>
                                  </p:childTnLst>
                                </p:cTn>
                              </p:par>
                            </p:childTnLst>
                          </p:cTn>
                        </p:par>
                      </p:childTnLst>
                    </p:cTn>
                  </p:par>
                  <p:par>
                    <p:cTn id="296" fill="hold">
                      <p:stCondLst>
                        <p:cond delay="indefinite"/>
                      </p:stCondLst>
                      <p:childTnLst>
                        <p:par>
                          <p:cTn id="297" fill="hold">
                            <p:stCondLst>
                              <p:cond delay="0"/>
                            </p:stCondLst>
                            <p:childTnLst>
                              <p:par>
                                <p:cTn id="298" presetID="3" presetClass="exit" presetSubtype="10" fill="hold" nodeType="clickEffect">
                                  <p:stCondLst>
                                    <p:cond delay="0"/>
                                  </p:stCondLst>
                                  <p:childTnLst>
                                    <p:animEffect transition="out" filter="blinds(horizontal)">
                                      <p:cBhvr>
                                        <p:cTn id="299" dur="500"/>
                                        <p:tgtEl>
                                          <p:spTgt spid="125"/>
                                        </p:tgtEl>
                                      </p:cBhvr>
                                    </p:animEffect>
                                    <p:set>
                                      <p:cBhvr>
                                        <p:cTn id="300" dur="1" fill="hold">
                                          <p:stCondLst>
                                            <p:cond delay="499"/>
                                          </p:stCondLst>
                                        </p:cTn>
                                        <p:tgtEl>
                                          <p:spTgt spid="125"/>
                                        </p:tgtEl>
                                        <p:attrNameLst>
                                          <p:attrName>style.visibility</p:attrName>
                                        </p:attrNameLst>
                                      </p:cBhvr>
                                      <p:to>
                                        <p:strVal val="hidden"/>
                                      </p:to>
                                    </p:set>
                                  </p:childTnLst>
                                </p:cTn>
                              </p:par>
                              <p:par>
                                <p:cTn id="301" presetID="1" presetClass="entr" presetSubtype="0" fill="hold" nodeType="withEffect">
                                  <p:stCondLst>
                                    <p:cond delay="0"/>
                                  </p:stCondLst>
                                  <p:childTnLst>
                                    <p:set>
                                      <p:cBhvr>
                                        <p:cTn id="302" dur="1" fill="hold">
                                          <p:stCondLst>
                                            <p:cond delay="0"/>
                                          </p:stCondLst>
                                        </p:cTn>
                                        <p:tgtEl>
                                          <p:spTgt spid="126"/>
                                        </p:tgtEl>
                                        <p:attrNameLst>
                                          <p:attrName>style.visibility</p:attrName>
                                        </p:attrNameLst>
                                      </p:cBhvr>
                                      <p:to>
                                        <p:strVal val="visible"/>
                                      </p:to>
                                    </p:set>
                                  </p:childTnLst>
                                </p:cTn>
                              </p:par>
                              <p:par>
                                <p:cTn id="303" presetID="3" presetClass="exit" presetSubtype="10" fill="hold" grpId="1" nodeType="withEffect">
                                  <p:stCondLst>
                                    <p:cond delay="0"/>
                                  </p:stCondLst>
                                  <p:childTnLst>
                                    <p:animEffect transition="out" filter="blinds(horizontal)">
                                      <p:cBhvr>
                                        <p:cTn id="304" dur="500"/>
                                        <p:tgtEl>
                                          <p:spTgt spid="164"/>
                                        </p:tgtEl>
                                      </p:cBhvr>
                                    </p:animEffect>
                                    <p:set>
                                      <p:cBhvr>
                                        <p:cTn id="305" dur="1" fill="hold">
                                          <p:stCondLst>
                                            <p:cond delay="499"/>
                                          </p:stCondLst>
                                        </p:cTn>
                                        <p:tgtEl>
                                          <p:spTgt spid="164"/>
                                        </p:tgtEl>
                                        <p:attrNameLst>
                                          <p:attrName>style.visibility</p:attrName>
                                        </p:attrNameLst>
                                      </p:cBhvr>
                                      <p:to>
                                        <p:strVal val="hidden"/>
                                      </p:to>
                                    </p:set>
                                  </p:childTnLst>
                                </p:cTn>
                              </p:par>
                              <p:par>
                                <p:cTn id="306" presetID="3" presetClass="exit" presetSubtype="10" fill="hold" nodeType="withEffect">
                                  <p:stCondLst>
                                    <p:cond delay="0"/>
                                  </p:stCondLst>
                                  <p:childTnLst>
                                    <p:animEffect transition="out" filter="blinds(horizontal)">
                                      <p:cBhvr>
                                        <p:cTn id="307" dur="500"/>
                                        <p:tgtEl>
                                          <p:spTgt spid="165"/>
                                        </p:tgtEl>
                                      </p:cBhvr>
                                    </p:animEffect>
                                    <p:set>
                                      <p:cBhvr>
                                        <p:cTn id="308" dur="1" fill="hold">
                                          <p:stCondLst>
                                            <p:cond delay="499"/>
                                          </p:stCondLst>
                                        </p:cTn>
                                        <p:tgtEl>
                                          <p:spTgt spid="165"/>
                                        </p:tgtEl>
                                        <p:attrNameLst>
                                          <p:attrName>style.visibility</p:attrName>
                                        </p:attrNameLst>
                                      </p:cBhvr>
                                      <p:to>
                                        <p:strVal val="hidden"/>
                                      </p:to>
                                    </p:set>
                                  </p:childTnLst>
                                </p:cTn>
                              </p:par>
                            </p:childTnLst>
                          </p:cTn>
                        </p:par>
                      </p:childTnLst>
                    </p:cTn>
                  </p:par>
                  <p:par>
                    <p:cTn id="309" fill="hold">
                      <p:stCondLst>
                        <p:cond delay="indefinite"/>
                      </p:stCondLst>
                      <p:childTnLst>
                        <p:par>
                          <p:cTn id="310" fill="hold">
                            <p:stCondLst>
                              <p:cond delay="0"/>
                            </p:stCondLst>
                            <p:childTnLst>
                              <p:par>
                                <p:cTn id="311" presetID="1" presetClass="entr" presetSubtype="0" fill="hold" grpId="0" nodeType="clickEffect">
                                  <p:stCondLst>
                                    <p:cond delay="0"/>
                                  </p:stCondLst>
                                  <p:childTnLst>
                                    <p:set>
                                      <p:cBhvr>
                                        <p:cTn id="312" dur="1" fill="hold">
                                          <p:stCondLst>
                                            <p:cond delay="0"/>
                                          </p:stCondLst>
                                        </p:cTn>
                                        <p:tgtEl>
                                          <p:spTgt spid="116"/>
                                        </p:tgtEl>
                                        <p:attrNameLst>
                                          <p:attrName>style.visibility</p:attrName>
                                        </p:attrNameLst>
                                      </p:cBhvr>
                                      <p:to>
                                        <p:strVal val="visible"/>
                                      </p:to>
                                    </p:set>
                                  </p:childTnLst>
                                </p:cTn>
                              </p:par>
                              <p:par>
                                <p:cTn id="313" presetID="1" presetClass="emph" presetSubtype="2" fill="hold" nodeType="withEffect">
                                  <p:stCondLst>
                                    <p:cond delay="0"/>
                                  </p:stCondLst>
                                  <p:childTnLst>
                                    <p:animClr clrSpc="rgb" dir="cw">
                                      <p:cBhvr>
                                        <p:cTn id="314" dur="500" fill="hold"/>
                                        <p:tgtEl>
                                          <p:spTgt spid="152"/>
                                        </p:tgtEl>
                                        <p:attrNameLst>
                                          <p:attrName>fillcolor</p:attrName>
                                        </p:attrNameLst>
                                      </p:cBhvr>
                                      <p:to>
                                        <a:schemeClr val="bg1"/>
                                      </p:to>
                                    </p:animClr>
                                    <p:set>
                                      <p:cBhvr>
                                        <p:cTn id="315" dur="500" fill="hold"/>
                                        <p:tgtEl>
                                          <p:spTgt spid="152"/>
                                        </p:tgtEl>
                                        <p:attrNameLst>
                                          <p:attrName>fill.type</p:attrName>
                                        </p:attrNameLst>
                                      </p:cBhvr>
                                      <p:to>
                                        <p:strVal val="solid"/>
                                      </p:to>
                                    </p:set>
                                    <p:set>
                                      <p:cBhvr>
                                        <p:cTn id="316" dur="500" fill="hold"/>
                                        <p:tgtEl>
                                          <p:spTgt spid="152"/>
                                        </p:tgtEl>
                                        <p:attrNameLst>
                                          <p:attrName>fill.on</p:attrName>
                                        </p:attrNameLst>
                                      </p:cBhvr>
                                      <p:to>
                                        <p:strVal val="true"/>
                                      </p:to>
                                    </p:set>
                                  </p:childTnLst>
                                </p:cTn>
                              </p:par>
                              <p:par>
                                <p:cTn id="317" presetID="3" presetClass="emph" presetSubtype="2" fill="hold" grpId="3" nodeType="withEffect">
                                  <p:stCondLst>
                                    <p:cond delay="0"/>
                                  </p:stCondLst>
                                  <p:childTnLst>
                                    <p:animClr clrSpc="rgb" dir="cw">
                                      <p:cBhvr override="childStyle">
                                        <p:cTn id="318" dur="500" fill="hold"/>
                                        <p:tgtEl>
                                          <p:spTgt spid="152"/>
                                        </p:tgtEl>
                                        <p:attrNameLst>
                                          <p:attrName>style.color</p:attrName>
                                        </p:attrNameLst>
                                      </p:cBhvr>
                                      <p:to>
                                        <a:srgbClr val="808080"/>
                                      </p:to>
                                    </p:animClr>
                                  </p:childTnLst>
                                </p:cTn>
                              </p:par>
                              <p:par>
                                <p:cTn id="319" presetID="1" presetClass="emph" presetSubtype="2" fill="hold" nodeType="withEffect">
                                  <p:stCondLst>
                                    <p:cond delay="0"/>
                                  </p:stCondLst>
                                  <p:childTnLst>
                                    <p:animClr clrSpc="rgb" dir="cw">
                                      <p:cBhvr>
                                        <p:cTn id="320" dur="500" fill="hold"/>
                                        <p:tgtEl>
                                          <p:spTgt spid="153"/>
                                        </p:tgtEl>
                                        <p:attrNameLst>
                                          <p:attrName>fillcolor</p:attrName>
                                        </p:attrNameLst>
                                      </p:cBhvr>
                                      <p:to>
                                        <a:schemeClr val="tx2"/>
                                      </p:to>
                                    </p:animClr>
                                    <p:set>
                                      <p:cBhvr>
                                        <p:cTn id="321" dur="500" fill="hold"/>
                                        <p:tgtEl>
                                          <p:spTgt spid="153"/>
                                        </p:tgtEl>
                                        <p:attrNameLst>
                                          <p:attrName>fill.type</p:attrName>
                                        </p:attrNameLst>
                                      </p:cBhvr>
                                      <p:to>
                                        <p:strVal val="solid"/>
                                      </p:to>
                                    </p:set>
                                    <p:set>
                                      <p:cBhvr>
                                        <p:cTn id="322" dur="500" fill="hold"/>
                                        <p:tgtEl>
                                          <p:spTgt spid="153"/>
                                        </p:tgtEl>
                                        <p:attrNameLst>
                                          <p:attrName>fill.on</p:attrName>
                                        </p:attrNameLst>
                                      </p:cBhvr>
                                      <p:to>
                                        <p:strVal val="true"/>
                                      </p:to>
                                    </p:set>
                                  </p:childTnLst>
                                </p:cTn>
                              </p:par>
                              <p:par>
                                <p:cTn id="323" presetID="3" presetClass="emph" presetSubtype="2" fill="hold" grpId="2" nodeType="withEffect">
                                  <p:stCondLst>
                                    <p:cond delay="0"/>
                                  </p:stCondLst>
                                  <p:childTnLst>
                                    <p:animClr clrSpc="rgb" dir="cw">
                                      <p:cBhvr override="childStyle">
                                        <p:cTn id="324" dur="500" fill="hold"/>
                                        <p:tgtEl>
                                          <p:spTgt spid="153"/>
                                        </p:tgtEl>
                                        <p:attrNameLst>
                                          <p:attrName>style.color</p:attrName>
                                        </p:attrNameLst>
                                      </p:cBhvr>
                                      <p:to>
                                        <a:schemeClr val="bg1"/>
                                      </p:to>
                                    </p:animClr>
                                  </p:childTnLst>
                                </p:cTn>
                              </p:par>
                              <p:par>
                                <p:cTn id="325" presetID="1" presetClass="entr" presetSubtype="0" fill="hold" nodeType="withEffect">
                                  <p:stCondLst>
                                    <p:cond delay="0"/>
                                  </p:stCondLst>
                                  <p:childTnLst>
                                    <p:set>
                                      <p:cBhvr>
                                        <p:cTn id="326" dur="1" fill="hold">
                                          <p:stCondLst>
                                            <p:cond delay="0"/>
                                          </p:stCondLst>
                                        </p:cTn>
                                        <p:tgtEl>
                                          <p:spTgt spid="123"/>
                                        </p:tgtEl>
                                        <p:attrNameLst>
                                          <p:attrName>style.visibility</p:attrName>
                                        </p:attrNameLst>
                                      </p:cBhvr>
                                      <p:to>
                                        <p:strVal val="visible"/>
                                      </p:to>
                                    </p:set>
                                  </p:childTnLst>
                                </p:cTn>
                              </p:par>
                              <p:par>
                                <p:cTn id="327" presetID="1" presetClass="entr" presetSubtype="0" fill="hold" grpId="0" nodeType="withEffect">
                                  <p:stCondLst>
                                    <p:cond delay="0"/>
                                  </p:stCondLst>
                                  <p:childTnLst>
                                    <p:set>
                                      <p:cBhvr>
                                        <p:cTn id="328" dur="1" fill="hold">
                                          <p:stCondLst>
                                            <p:cond delay="0"/>
                                          </p:stCondLst>
                                        </p:cTn>
                                        <p:tgtEl>
                                          <p:spTgt spid="118"/>
                                        </p:tgtEl>
                                        <p:attrNameLst>
                                          <p:attrName>style.visibility</p:attrName>
                                        </p:attrNameLst>
                                      </p:cBhvr>
                                      <p:to>
                                        <p:strVal val="visible"/>
                                      </p:to>
                                    </p:set>
                                  </p:childTnLst>
                                </p:cTn>
                              </p:par>
                              <p:par>
                                <p:cTn id="329" presetID="1" presetClass="entr" presetSubtype="0" fill="hold" grpId="0" nodeType="withEffect">
                                  <p:stCondLst>
                                    <p:cond delay="0"/>
                                  </p:stCondLst>
                                  <p:childTnLst>
                                    <p:set>
                                      <p:cBhvr>
                                        <p:cTn id="330" dur="1" fill="hold">
                                          <p:stCondLst>
                                            <p:cond delay="0"/>
                                          </p:stCondLst>
                                        </p:cTn>
                                        <p:tgtEl>
                                          <p:spTgt spid="172"/>
                                        </p:tgtEl>
                                        <p:attrNameLst>
                                          <p:attrName>style.visibility</p:attrName>
                                        </p:attrNameLst>
                                      </p:cBhvr>
                                      <p:to>
                                        <p:strVal val="visible"/>
                                      </p:to>
                                    </p:set>
                                  </p:childTnLst>
                                </p:cTn>
                              </p:par>
                              <p:par>
                                <p:cTn id="331" presetID="3" presetClass="exit" presetSubtype="10" fill="hold" grpId="1" nodeType="withEffect">
                                  <p:stCondLst>
                                    <p:cond delay="0"/>
                                  </p:stCondLst>
                                  <p:childTnLst>
                                    <p:animEffect transition="out" filter="blinds(horizontal)">
                                      <p:cBhvr>
                                        <p:cTn id="332" dur="500"/>
                                        <p:tgtEl>
                                          <p:spTgt spid="115"/>
                                        </p:tgtEl>
                                      </p:cBhvr>
                                    </p:animEffect>
                                    <p:set>
                                      <p:cBhvr>
                                        <p:cTn id="333" dur="1" fill="hold">
                                          <p:stCondLst>
                                            <p:cond delay="499"/>
                                          </p:stCondLst>
                                        </p:cTn>
                                        <p:tgtEl>
                                          <p:spTgt spid="115"/>
                                        </p:tgtEl>
                                        <p:attrNameLst>
                                          <p:attrName>style.visibility</p:attrName>
                                        </p:attrNameLst>
                                      </p:cBhvr>
                                      <p:to>
                                        <p:strVal val="hidden"/>
                                      </p:to>
                                    </p:set>
                                  </p:childTnLst>
                                </p:cTn>
                              </p:par>
                            </p:childTnLst>
                          </p:cTn>
                        </p:par>
                      </p:childTnLst>
                    </p:cTn>
                  </p:par>
                  <p:par>
                    <p:cTn id="334" fill="hold">
                      <p:stCondLst>
                        <p:cond delay="indefinite"/>
                      </p:stCondLst>
                      <p:childTnLst>
                        <p:par>
                          <p:cTn id="335" fill="hold">
                            <p:stCondLst>
                              <p:cond delay="0"/>
                            </p:stCondLst>
                            <p:childTnLst>
                              <p:par>
                                <p:cTn id="336" presetID="3" presetClass="exit" presetSubtype="10" fill="hold" nodeType="clickEffect">
                                  <p:stCondLst>
                                    <p:cond delay="0"/>
                                  </p:stCondLst>
                                  <p:childTnLst>
                                    <p:animEffect transition="out" filter="blinds(horizontal)">
                                      <p:cBhvr>
                                        <p:cTn id="337" dur="500"/>
                                        <p:tgtEl>
                                          <p:spTgt spid="126"/>
                                        </p:tgtEl>
                                      </p:cBhvr>
                                    </p:animEffect>
                                    <p:set>
                                      <p:cBhvr>
                                        <p:cTn id="338" dur="1" fill="hold">
                                          <p:stCondLst>
                                            <p:cond delay="499"/>
                                          </p:stCondLst>
                                        </p:cTn>
                                        <p:tgtEl>
                                          <p:spTgt spid="126"/>
                                        </p:tgtEl>
                                        <p:attrNameLst>
                                          <p:attrName>style.visibility</p:attrName>
                                        </p:attrNameLst>
                                      </p:cBhvr>
                                      <p:to>
                                        <p:strVal val="hidden"/>
                                      </p:to>
                                    </p:set>
                                  </p:childTnLst>
                                </p:cTn>
                              </p:par>
                              <p:par>
                                <p:cTn id="339" presetID="1" presetClass="entr" presetSubtype="0" fill="hold" nodeType="withEffect">
                                  <p:stCondLst>
                                    <p:cond delay="0"/>
                                  </p:stCondLst>
                                  <p:childTnLst>
                                    <p:set>
                                      <p:cBhvr>
                                        <p:cTn id="340" dur="1" fill="hold">
                                          <p:stCondLst>
                                            <p:cond delay="0"/>
                                          </p:stCondLst>
                                        </p:cTn>
                                        <p:tgtEl>
                                          <p:spTgt spid="128"/>
                                        </p:tgtEl>
                                        <p:attrNameLst>
                                          <p:attrName>style.visibility</p:attrName>
                                        </p:attrNameLst>
                                      </p:cBhvr>
                                      <p:to>
                                        <p:strVal val="visible"/>
                                      </p:to>
                                    </p:set>
                                  </p:childTnLst>
                                </p:cTn>
                              </p:par>
                              <p:par>
                                <p:cTn id="341" presetID="3" presetClass="exit" presetSubtype="10" fill="hold" grpId="1" nodeType="withEffect">
                                  <p:stCondLst>
                                    <p:cond delay="0"/>
                                  </p:stCondLst>
                                  <p:childTnLst>
                                    <p:animEffect transition="out" filter="blinds(horizontal)">
                                      <p:cBhvr>
                                        <p:cTn id="342" dur="500"/>
                                        <p:tgtEl>
                                          <p:spTgt spid="172"/>
                                        </p:tgtEl>
                                      </p:cBhvr>
                                    </p:animEffect>
                                    <p:set>
                                      <p:cBhvr>
                                        <p:cTn id="343" dur="1" fill="hold">
                                          <p:stCondLst>
                                            <p:cond delay="499"/>
                                          </p:stCondLst>
                                        </p:cTn>
                                        <p:tgtEl>
                                          <p:spTgt spid="172"/>
                                        </p:tgtEl>
                                        <p:attrNameLst>
                                          <p:attrName>style.visibility</p:attrName>
                                        </p:attrNameLst>
                                      </p:cBhvr>
                                      <p:to>
                                        <p:strVal val="hidden"/>
                                      </p:to>
                                    </p:set>
                                  </p:childTnLst>
                                </p:cTn>
                              </p:par>
                            </p:childTnLst>
                          </p:cTn>
                        </p:par>
                      </p:childTnLst>
                    </p:cTn>
                  </p:par>
                  <p:par>
                    <p:cTn id="344" fill="hold">
                      <p:stCondLst>
                        <p:cond delay="indefinite"/>
                      </p:stCondLst>
                      <p:childTnLst>
                        <p:par>
                          <p:cTn id="345" fill="hold">
                            <p:stCondLst>
                              <p:cond delay="0"/>
                            </p:stCondLst>
                            <p:childTnLst>
                              <p:par>
                                <p:cTn id="346" presetID="1" presetClass="entr" presetSubtype="0" fill="hold" nodeType="clickEffect">
                                  <p:stCondLst>
                                    <p:cond delay="0"/>
                                  </p:stCondLst>
                                  <p:childTnLst>
                                    <p:set>
                                      <p:cBhvr>
                                        <p:cTn id="347" dur="1" fill="hold">
                                          <p:stCondLst>
                                            <p:cond delay="0"/>
                                          </p:stCondLst>
                                        </p:cTn>
                                        <p:tgtEl>
                                          <p:spTgt spid="151"/>
                                        </p:tgtEl>
                                        <p:attrNameLst>
                                          <p:attrName>style.visibility</p:attrName>
                                        </p:attrNameLst>
                                      </p:cBhvr>
                                      <p:to>
                                        <p:strVal val="visible"/>
                                      </p:to>
                                    </p:set>
                                  </p:childTnLst>
                                </p:cTn>
                              </p:par>
                              <p:par>
                                <p:cTn id="348" presetID="1" presetClass="entr" presetSubtype="0" fill="hold" grpId="0" nodeType="withEffect">
                                  <p:stCondLst>
                                    <p:cond delay="0"/>
                                  </p:stCondLst>
                                  <p:childTnLst>
                                    <p:set>
                                      <p:cBhvr>
                                        <p:cTn id="349" dur="1" fill="hold">
                                          <p:stCondLst>
                                            <p:cond delay="0"/>
                                          </p:stCondLst>
                                        </p:cTn>
                                        <p:tgtEl>
                                          <p:spTgt spid="155"/>
                                        </p:tgtEl>
                                        <p:attrNameLst>
                                          <p:attrName>style.visibility</p:attrName>
                                        </p:attrNameLst>
                                      </p:cBhvr>
                                      <p:to>
                                        <p:strVal val="visible"/>
                                      </p:to>
                                    </p:set>
                                  </p:childTnLst>
                                </p:cTn>
                              </p:par>
                              <p:par>
                                <p:cTn id="350" presetID="1" presetClass="entr" presetSubtype="0" fill="hold" nodeType="withEffect">
                                  <p:stCondLst>
                                    <p:cond delay="0"/>
                                  </p:stCondLst>
                                  <p:childTnLst>
                                    <p:set>
                                      <p:cBhvr>
                                        <p:cTn id="351" dur="1" fill="hold">
                                          <p:stCondLst>
                                            <p:cond delay="0"/>
                                          </p:stCondLst>
                                        </p:cTn>
                                        <p:tgtEl>
                                          <p:spTgt spid="117"/>
                                        </p:tgtEl>
                                        <p:attrNameLst>
                                          <p:attrName>style.visibility</p:attrName>
                                        </p:attrNameLst>
                                      </p:cBhvr>
                                      <p:to>
                                        <p:strVal val="visible"/>
                                      </p:to>
                                    </p:set>
                                  </p:childTnLst>
                                </p:cTn>
                              </p:par>
                              <p:par>
                                <p:cTn id="352" presetID="1" presetClass="entr" presetSubtype="0" fill="hold" nodeType="withEffect">
                                  <p:stCondLst>
                                    <p:cond delay="0"/>
                                  </p:stCondLst>
                                  <p:childTnLst>
                                    <p:set>
                                      <p:cBhvr>
                                        <p:cTn id="353" dur="1" fill="hold">
                                          <p:stCondLst>
                                            <p:cond delay="0"/>
                                          </p:stCondLst>
                                        </p:cTn>
                                        <p:tgtEl>
                                          <p:spTgt spid="8"/>
                                        </p:tgtEl>
                                        <p:attrNameLst>
                                          <p:attrName>style.visibility</p:attrName>
                                        </p:attrNameLst>
                                      </p:cBhvr>
                                      <p:to>
                                        <p:strVal val="visible"/>
                                      </p:to>
                                    </p:set>
                                  </p:childTnLst>
                                </p:cTn>
                              </p:par>
                              <p:par>
                                <p:cTn id="354" presetID="1" presetClass="entr" presetSubtype="0" fill="hold" nodeType="withEffect">
                                  <p:stCondLst>
                                    <p:cond delay="0"/>
                                  </p:stCondLst>
                                  <p:childTnLst>
                                    <p:set>
                                      <p:cBhvr>
                                        <p:cTn id="355" dur="1" fill="hold">
                                          <p:stCondLst>
                                            <p:cond delay="0"/>
                                          </p:stCondLst>
                                        </p:cTn>
                                        <p:tgtEl>
                                          <p:spTgt spid="110"/>
                                        </p:tgtEl>
                                        <p:attrNameLst>
                                          <p:attrName>style.visibility</p:attrName>
                                        </p:attrNameLst>
                                      </p:cBhvr>
                                      <p:to>
                                        <p:strVal val="visible"/>
                                      </p:to>
                                    </p:set>
                                  </p:childTnLst>
                                </p:cTn>
                              </p:par>
                              <p:par>
                                <p:cTn id="356" presetID="1" presetClass="emph" presetSubtype="2" fill="hold" nodeType="withEffect">
                                  <p:stCondLst>
                                    <p:cond delay="0"/>
                                  </p:stCondLst>
                                  <p:childTnLst>
                                    <p:animClr clrSpc="rgb" dir="cw">
                                      <p:cBhvr>
                                        <p:cTn id="357" dur="500" fill="hold"/>
                                        <p:tgtEl>
                                          <p:spTgt spid="153"/>
                                        </p:tgtEl>
                                        <p:attrNameLst>
                                          <p:attrName>fillcolor</p:attrName>
                                        </p:attrNameLst>
                                      </p:cBhvr>
                                      <p:to>
                                        <a:schemeClr val="bg1"/>
                                      </p:to>
                                    </p:animClr>
                                    <p:set>
                                      <p:cBhvr>
                                        <p:cTn id="358" dur="500" fill="hold"/>
                                        <p:tgtEl>
                                          <p:spTgt spid="153"/>
                                        </p:tgtEl>
                                        <p:attrNameLst>
                                          <p:attrName>fill.type</p:attrName>
                                        </p:attrNameLst>
                                      </p:cBhvr>
                                      <p:to>
                                        <p:strVal val="solid"/>
                                      </p:to>
                                    </p:set>
                                    <p:set>
                                      <p:cBhvr>
                                        <p:cTn id="359" dur="500" fill="hold"/>
                                        <p:tgtEl>
                                          <p:spTgt spid="153"/>
                                        </p:tgtEl>
                                        <p:attrNameLst>
                                          <p:attrName>fill.on</p:attrName>
                                        </p:attrNameLst>
                                      </p:cBhvr>
                                      <p:to>
                                        <p:strVal val="true"/>
                                      </p:to>
                                    </p:set>
                                  </p:childTnLst>
                                </p:cTn>
                              </p:par>
                              <p:par>
                                <p:cTn id="360" presetID="3" presetClass="exit" presetSubtype="10" fill="hold" grpId="1" nodeType="withEffect">
                                  <p:stCondLst>
                                    <p:cond delay="0"/>
                                  </p:stCondLst>
                                  <p:childTnLst>
                                    <p:animEffect transition="out" filter="blinds(horizontal)">
                                      <p:cBhvr>
                                        <p:cTn id="361" dur="500"/>
                                        <p:tgtEl>
                                          <p:spTgt spid="116"/>
                                        </p:tgtEl>
                                      </p:cBhvr>
                                    </p:animEffect>
                                    <p:set>
                                      <p:cBhvr>
                                        <p:cTn id="362" dur="1" fill="hold">
                                          <p:stCondLst>
                                            <p:cond delay="499"/>
                                          </p:stCondLst>
                                        </p:cTn>
                                        <p:tgtEl>
                                          <p:spTgt spid="116"/>
                                        </p:tgtEl>
                                        <p:attrNameLst>
                                          <p:attrName>style.visibility</p:attrName>
                                        </p:attrNameLst>
                                      </p:cBhvr>
                                      <p:to>
                                        <p:strVal val="hidden"/>
                                      </p:to>
                                    </p:set>
                                  </p:childTnLst>
                                </p:cTn>
                              </p:par>
                              <p:par>
                                <p:cTn id="363" presetID="3" presetClass="emph" presetSubtype="2" fill="hold" grpId="3" nodeType="withEffect">
                                  <p:stCondLst>
                                    <p:cond delay="0"/>
                                  </p:stCondLst>
                                  <p:childTnLst>
                                    <p:animClr clrSpc="rgb" dir="cw">
                                      <p:cBhvr override="childStyle">
                                        <p:cTn id="364" dur="500" fill="hold"/>
                                        <p:tgtEl>
                                          <p:spTgt spid="153"/>
                                        </p:tgtEl>
                                        <p:attrNameLst>
                                          <p:attrName>style.color</p:attrName>
                                        </p:attrNameLst>
                                      </p:cBhvr>
                                      <p:to>
                                        <a:schemeClr val="tx2"/>
                                      </p:to>
                                    </p:animClr>
                                  </p:childTnLst>
                                </p:cTn>
                              </p:par>
                            </p:childTnLst>
                          </p:cTn>
                        </p:par>
                      </p:childTnLst>
                    </p:cTn>
                  </p:par>
                  <p:par>
                    <p:cTn id="365" fill="hold">
                      <p:stCondLst>
                        <p:cond delay="indefinite"/>
                      </p:stCondLst>
                      <p:childTnLst>
                        <p:par>
                          <p:cTn id="366" fill="hold">
                            <p:stCondLst>
                              <p:cond delay="0"/>
                            </p:stCondLst>
                            <p:childTnLst>
                              <p:par>
                                <p:cTn id="367" presetID="1" presetClass="entr" presetSubtype="0" fill="hold" grpId="1" nodeType="clickEffect">
                                  <p:stCondLst>
                                    <p:cond delay="0"/>
                                  </p:stCondLst>
                                  <p:childTnLst>
                                    <p:set>
                                      <p:cBhvr>
                                        <p:cTn id="368" dur="1" fill="hold">
                                          <p:stCondLst>
                                            <p:cond delay="0"/>
                                          </p:stCondLst>
                                        </p:cTn>
                                        <p:tgtEl>
                                          <p:spTgt spid="108"/>
                                        </p:tgtEl>
                                        <p:attrNameLst>
                                          <p:attrName>style.visibility</p:attrName>
                                        </p:attrNameLst>
                                      </p:cBhvr>
                                      <p:to>
                                        <p:strVal val="visible"/>
                                      </p:to>
                                    </p:set>
                                  </p:childTnLst>
                                </p:cTn>
                              </p:par>
                            </p:childTnLst>
                          </p:cTn>
                        </p:par>
                        <p:par>
                          <p:cTn id="369" fill="hold">
                            <p:stCondLst>
                              <p:cond delay="0"/>
                            </p:stCondLst>
                            <p:childTnLst>
                              <p:par>
                                <p:cTn id="370" presetID="1" presetClass="entr" presetSubtype="0" fill="hold" grpId="0" nodeType="afterEffect">
                                  <p:stCondLst>
                                    <p:cond delay="0"/>
                                  </p:stCondLst>
                                  <p:childTnLst>
                                    <p:set>
                                      <p:cBhvr>
                                        <p:cTn id="371" dur="1" fill="hold">
                                          <p:stCondLst>
                                            <p:cond delay="0"/>
                                          </p:stCondLst>
                                        </p:cTn>
                                        <p:tgtEl>
                                          <p:spTgt spid="170"/>
                                        </p:tgtEl>
                                        <p:attrNameLst>
                                          <p:attrName>style.visibility</p:attrName>
                                        </p:attrNameLst>
                                      </p:cBhvr>
                                      <p:to>
                                        <p:strVal val="visible"/>
                                      </p:to>
                                    </p:set>
                                  </p:childTnLst>
                                </p:cTn>
                              </p:par>
                              <p:par>
                                <p:cTn id="372" presetID="1" presetClass="entr" presetSubtype="0" fill="hold" grpId="0" nodeType="withEffect">
                                  <p:stCondLst>
                                    <p:cond delay="0"/>
                                  </p:stCondLst>
                                  <p:childTnLst>
                                    <p:set>
                                      <p:cBhvr>
                                        <p:cTn id="373" dur="1" fill="hold">
                                          <p:stCondLst>
                                            <p:cond delay="0"/>
                                          </p:stCondLst>
                                        </p:cTn>
                                        <p:tgtEl>
                                          <p:spTgt spid="171"/>
                                        </p:tgtEl>
                                        <p:attrNameLst>
                                          <p:attrName>style.visibility</p:attrName>
                                        </p:attrNameLst>
                                      </p:cBhvr>
                                      <p:to>
                                        <p:strVal val="visible"/>
                                      </p:to>
                                    </p:set>
                                  </p:childTnLst>
                                </p:cTn>
                              </p:par>
                              <p:par>
                                <p:cTn id="374" presetID="1" presetClass="entr" presetSubtype="0" fill="hold" grpId="0" nodeType="withEffect">
                                  <p:stCondLst>
                                    <p:cond delay="0"/>
                                  </p:stCondLst>
                                  <p:childTnLst>
                                    <p:set>
                                      <p:cBhvr>
                                        <p:cTn id="375" dur="1" fill="hold">
                                          <p:stCondLst>
                                            <p:cond delay="0"/>
                                          </p:stCondLst>
                                        </p:cTn>
                                        <p:tgtEl>
                                          <p:spTgt spid="6"/>
                                        </p:tgtEl>
                                        <p:attrNameLst>
                                          <p:attrName>style.visibility</p:attrName>
                                        </p:attrNameLst>
                                      </p:cBhvr>
                                      <p:to>
                                        <p:strVal val="visible"/>
                                      </p:to>
                                    </p:set>
                                  </p:childTnLst>
                                </p:cTn>
                              </p:par>
                            </p:childTnLst>
                          </p:cTn>
                        </p:par>
                      </p:childTnLst>
                    </p:cTn>
                  </p:par>
                  <p:par>
                    <p:cTn id="376" fill="hold">
                      <p:stCondLst>
                        <p:cond delay="indefinite"/>
                      </p:stCondLst>
                      <p:childTnLst>
                        <p:par>
                          <p:cTn id="377" fill="hold">
                            <p:stCondLst>
                              <p:cond delay="0"/>
                            </p:stCondLst>
                            <p:childTnLst>
                              <p:par>
                                <p:cTn id="378" presetID="1" presetClass="entr" presetSubtype="0" fill="hold" grpId="0" nodeType="clickEffect">
                                  <p:stCondLst>
                                    <p:cond delay="0"/>
                                  </p:stCondLst>
                                  <p:childTnLst>
                                    <p:set>
                                      <p:cBhvr>
                                        <p:cTn id="379" dur="1" fill="hold">
                                          <p:stCondLst>
                                            <p:cond delay="0"/>
                                          </p:stCondLst>
                                        </p:cTn>
                                        <p:tgtEl>
                                          <p:spTgt spid="177"/>
                                        </p:tgtEl>
                                        <p:attrNameLst>
                                          <p:attrName>style.visibility</p:attrName>
                                        </p:attrNameLst>
                                      </p:cBhvr>
                                      <p:to>
                                        <p:strVal val="visible"/>
                                      </p:to>
                                    </p:set>
                                  </p:childTnLst>
                                </p:cTn>
                              </p:par>
                              <p:par>
                                <p:cTn id="380" presetID="3" presetClass="exit" presetSubtype="10" fill="hold" grpId="1" nodeType="withEffect">
                                  <p:stCondLst>
                                    <p:cond delay="0"/>
                                  </p:stCondLst>
                                  <p:childTnLst>
                                    <p:animEffect transition="out" filter="blinds(horizontal)">
                                      <p:cBhvr>
                                        <p:cTn id="381" dur="500"/>
                                        <p:tgtEl>
                                          <p:spTgt spid="171"/>
                                        </p:tgtEl>
                                      </p:cBhvr>
                                    </p:animEffect>
                                    <p:set>
                                      <p:cBhvr>
                                        <p:cTn id="382" dur="1" fill="hold">
                                          <p:stCondLst>
                                            <p:cond delay="499"/>
                                          </p:stCondLst>
                                        </p:cTn>
                                        <p:tgtEl>
                                          <p:spTgt spid="171"/>
                                        </p:tgtEl>
                                        <p:attrNameLst>
                                          <p:attrName>style.visibility</p:attrName>
                                        </p:attrNameLst>
                                      </p:cBhvr>
                                      <p:to>
                                        <p:strVal val="hidden"/>
                                      </p:to>
                                    </p:set>
                                  </p:childTnLst>
                                </p:cTn>
                              </p:par>
                              <p:par>
                                <p:cTn id="383" presetID="3" presetClass="exit" presetSubtype="10" fill="hold" grpId="1" nodeType="withEffect">
                                  <p:stCondLst>
                                    <p:cond delay="0"/>
                                  </p:stCondLst>
                                  <p:childTnLst>
                                    <p:animEffect transition="out" filter="blinds(horizontal)">
                                      <p:cBhvr>
                                        <p:cTn id="384" dur="500"/>
                                        <p:tgtEl>
                                          <p:spTgt spid="170"/>
                                        </p:tgtEl>
                                      </p:cBhvr>
                                    </p:animEffect>
                                    <p:set>
                                      <p:cBhvr>
                                        <p:cTn id="385" dur="1" fill="hold">
                                          <p:stCondLst>
                                            <p:cond delay="499"/>
                                          </p:stCondLst>
                                        </p:cTn>
                                        <p:tgtEl>
                                          <p:spTgt spid="170"/>
                                        </p:tgtEl>
                                        <p:attrNameLst>
                                          <p:attrName>style.visibility</p:attrName>
                                        </p:attrNameLst>
                                      </p:cBhvr>
                                      <p:to>
                                        <p:strVal val="hidden"/>
                                      </p:to>
                                    </p:set>
                                  </p:childTnLst>
                                </p:cTn>
                              </p:par>
                              <p:par>
                                <p:cTn id="386" presetID="1" presetClass="emph" presetSubtype="2" fill="hold" nodeType="withEffect">
                                  <p:stCondLst>
                                    <p:cond delay="0"/>
                                  </p:stCondLst>
                                  <p:childTnLst>
                                    <p:animClr clrSpc="rgb" dir="cw">
                                      <p:cBhvr>
                                        <p:cTn id="387" dur="1000" fill="hold"/>
                                        <p:tgtEl>
                                          <p:spTgt spid="133"/>
                                        </p:tgtEl>
                                        <p:attrNameLst>
                                          <p:attrName>fillcolor</p:attrName>
                                        </p:attrNameLst>
                                      </p:cBhvr>
                                      <p:to>
                                        <a:schemeClr val="tx1"/>
                                      </p:to>
                                    </p:animClr>
                                    <p:set>
                                      <p:cBhvr>
                                        <p:cTn id="388" dur="1000" fill="hold"/>
                                        <p:tgtEl>
                                          <p:spTgt spid="133"/>
                                        </p:tgtEl>
                                        <p:attrNameLst>
                                          <p:attrName>fill.type</p:attrName>
                                        </p:attrNameLst>
                                      </p:cBhvr>
                                      <p:to>
                                        <p:strVal val="solid"/>
                                      </p:to>
                                    </p:set>
                                    <p:set>
                                      <p:cBhvr>
                                        <p:cTn id="389" dur="1000" fill="hold"/>
                                        <p:tgtEl>
                                          <p:spTgt spid="133"/>
                                        </p:tgtEl>
                                        <p:attrNameLst>
                                          <p:attrName>fill.on</p:attrName>
                                        </p:attrNameLst>
                                      </p:cBhvr>
                                      <p:to>
                                        <p:strVal val="true"/>
                                      </p:to>
                                    </p:set>
                                  </p:childTnLst>
                                </p:cTn>
                              </p:par>
                              <p:par>
                                <p:cTn id="390" presetID="3" presetClass="emph" presetSubtype="2" fill="hold" grpId="4" nodeType="withEffect">
                                  <p:stCondLst>
                                    <p:cond delay="0"/>
                                  </p:stCondLst>
                                  <p:childTnLst>
                                    <p:animClr clrSpc="rgb" dir="cw">
                                      <p:cBhvr override="childStyle">
                                        <p:cTn id="391" dur="500" fill="hold"/>
                                        <p:tgtEl>
                                          <p:spTgt spid="133"/>
                                        </p:tgtEl>
                                        <p:attrNameLst>
                                          <p:attrName>style.color</p:attrName>
                                        </p:attrNameLst>
                                      </p:cBhvr>
                                      <p:to>
                                        <a:schemeClr val="bg1"/>
                                      </p:to>
                                    </p:animClr>
                                  </p:childTnLst>
                                </p:cTn>
                              </p:par>
                              <p:par>
                                <p:cTn id="392" presetID="1" presetClass="emph" presetSubtype="2" fill="hold" nodeType="withEffect">
                                  <p:stCondLst>
                                    <p:cond delay="0"/>
                                  </p:stCondLst>
                                  <p:childTnLst>
                                    <p:animClr clrSpc="rgb" dir="cw">
                                      <p:cBhvr>
                                        <p:cTn id="393" dur="500" fill="hold"/>
                                        <p:tgtEl>
                                          <p:spTgt spid="152"/>
                                        </p:tgtEl>
                                        <p:attrNameLst>
                                          <p:attrName>fillcolor</p:attrName>
                                        </p:attrNameLst>
                                      </p:cBhvr>
                                      <p:to>
                                        <a:schemeClr val="tx1"/>
                                      </p:to>
                                    </p:animClr>
                                    <p:set>
                                      <p:cBhvr>
                                        <p:cTn id="394" dur="500" fill="hold"/>
                                        <p:tgtEl>
                                          <p:spTgt spid="152"/>
                                        </p:tgtEl>
                                        <p:attrNameLst>
                                          <p:attrName>fill.type</p:attrName>
                                        </p:attrNameLst>
                                      </p:cBhvr>
                                      <p:to>
                                        <p:strVal val="solid"/>
                                      </p:to>
                                    </p:set>
                                    <p:set>
                                      <p:cBhvr>
                                        <p:cTn id="395" dur="500" fill="hold"/>
                                        <p:tgtEl>
                                          <p:spTgt spid="152"/>
                                        </p:tgtEl>
                                        <p:attrNameLst>
                                          <p:attrName>fill.on</p:attrName>
                                        </p:attrNameLst>
                                      </p:cBhvr>
                                      <p:to>
                                        <p:strVal val="true"/>
                                      </p:to>
                                    </p:set>
                                  </p:childTnLst>
                                </p:cTn>
                              </p:par>
                              <p:par>
                                <p:cTn id="396" presetID="3" presetClass="emph" presetSubtype="2" fill="hold" grpId="4" nodeType="withEffect">
                                  <p:stCondLst>
                                    <p:cond delay="0"/>
                                  </p:stCondLst>
                                  <p:childTnLst>
                                    <p:animClr clrSpc="rgb" dir="cw">
                                      <p:cBhvr override="childStyle">
                                        <p:cTn id="397" dur="500" fill="hold"/>
                                        <p:tgtEl>
                                          <p:spTgt spid="152"/>
                                        </p:tgtEl>
                                        <p:attrNameLst>
                                          <p:attrName>style.color</p:attrName>
                                        </p:attrNameLst>
                                      </p:cBhvr>
                                      <p:to>
                                        <a:schemeClr val="bg1"/>
                                      </p:to>
                                    </p:animClr>
                                  </p:childTnLst>
                                </p:cTn>
                              </p:par>
                              <p:par>
                                <p:cTn id="398" presetID="7" presetClass="emph" presetSubtype="2" fill="hold" nodeType="withEffect">
                                  <p:stCondLst>
                                    <p:cond delay="0"/>
                                  </p:stCondLst>
                                  <p:childTnLst>
                                    <p:animClr clrSpc="rgb" dir="cw">
                                      <p:cBhvr>
                                        <p:cTn id="399" dur="500" fill="hold"/>
                                        <p:tgtEl>
                                          <p:spTgt spid="133"/>
                                        </p:tgtEl>
                                        <p:attrNameLst>
                                          <p:attrName>stroke.color</p:attrName>
                                        </p:attrNameLst>
                                      </p:cBhvr>
                                      <p:to>
                                        <a:schemeClr val="tx1"/>
                                      </p:to>
                                    </p:animClr>
                                    <p:set>
                                      <p:cBhvr>
                                        <p:cTn id="400" dur="500" fill="hold"/>
                                        <p:tgtEl>
                                          <p:spTgt spid="133"/>
                                        </p:tgtEl>
                                        <p:attrNameLst>
                                          <p:attrName>stroke.on</p:attrName>
                                        </p:attrNameLst>
                                      </p:cBhvr>
                                      <p:to>
                                        <p:strVal val="true"/>
                                      </p:to>
                                    </p:set>
                                  </p:childTnLst>
                                </p:cTn>
                              </p:par>
                              <p:par>
                                <p:cTn id="401" presetID="7" presetClass="emph" presetSubtype="2" fill="hold" nodeType="withEffect">
                                  <p:stCondLst>
                                    <p:cond delay="0"/>
                                  </p:stCondLst>
                                  <p:childTnLst>
                                    <p:animClr clrSpc="rgb" dir="cw">
                                      <p:cBhvr>
                                        <p:cTn id="402" dur="500" fill="hold"/>
                                        <p:tgtEl>
                                          <p:spTgt spid="152"/>
                                        </p:tgtEl>
                                        <p:attrNameLst>
                                          <p:attrName>stroke.color</p:attrName>
                                        </p:attrNameLst>
                                      </p:cBhvr>
                                      <p:to>
                                        <a:schemeClr val="tx1"/>
                                      </p:to>
                                    </p:animClr>
                                    <p:set>
                                      <p:cBhvr>
                                        <p:cTn id="403" dur="500" fill="hold"/>
                                        <p:tgtEl>
                                          <p:spTgt spid="152"/>
                                        </p:tgtEl>
                                        <p:attrNameLst>
                                          <p:attrName>stroke.on</p:attrName>
                                        </p:attrNameLst>
                                      </p:cBhvr>
                                      <p:to>
                                        <p:strVal val="true"/>
                                      </p:to>
                                    </p:set>
                                  </p:childTnLst>
                                </p:cTn>
                              </p:par>
                              <p:par>
                                <p:cTn id="404" presetID="3" presetClass="exit" presetSubtype="10" fill="hold" grpId="1" nodeType="withEffect">
                                  <p:stCondLst>
                                    <p:cond delay="0"/>
                                  </p:stCondLst>
                                  <p:childTnLst>
                                    <p:animEffect transition="out" filter="blinds(horizontal)">
                                      <p:cBhvr>
                                        <p:cTn id="405" dur="500"/>
                                        <p:tgtEl>
                                          <p:spTgt spid="6"/>
                                        </p:tgtEl>
                                      </p:cBhvr>
                                    </p:animEffect>
                                    <p:set>
                                      <p:cBhvr>
                                        <p:cTn id="406" dur="1" fill="hold">
                                          <p:stCondLst>
                                            <p:cond delay="499"/>
                                          </p:stCondLst>
                                        </p:cTn>
                                        <p:tgtEl>
                                          <p:spTgt spid="6"/>
                                        </p:tgtEl>
                                        <p:attrNameLst>
                                          <p:attrName>style.visibility</p:attrName>
                                        </p:attrNameLst>
                                      </p:cBhvr>
                                      <p:to>
                                        <p:strVal val="hidden"/>
                                      </p:to>
                                    </p:set>
                                  </p:childTnLst>
                                </p:cTn>
                              </p:par>
                            </p:childTnLst>
                          </p:cTn>
                        </p:par>
                      </p:childTnLst>
                    </p:cTn>
                  </p:par>
                  <p:par>
                    <p:cTn id="407" fill="hold">
                      <p:stCondLst>
                        <p:cond delay="indefinite"/>
                      </p:stCondLst>
                      <p:childTnLst>
                        <p:par>
                          <p:cTn id="408" fill="hold">
                            <p:stCondLst>
                              <p:cond delay="0"/>
                            </p:stCondLst>
                            <p:childTnLst>
                              <p:par>
                                <p:cTn id="409" presetID="1" presetClass="emph" presetSubtype="2" fill="hold" nodeType="clickEffect">
                                  <p:stCondLst>
                                    <p:cond delay="0"/>
                                  </p:stCondLst>
                                  <p:childTnLst>
                                    <p:animClr clrSpc="rgb" dir="cw">
                                      <p:cBhvr>
                                        <p:cTn id="410" dur="500" fill="hold"/>
                                        <p:tgtEl>
                                          <p:spTgt spid="134"/>
                                        </p:tgtEl>
                                        <p:attrNameLst>
                                          <p:attrName>fillcolor</p:attrName>
                                        </p:attrNameLst>
                                      </p:cBhvr>
                                      <p:to>
                                        <a:srgbClr val="800000"/>
                                      </p:to>
                                    </p:animClr>
                                    <p:set>
                                      <p:cBhvr>
                                        <p:cTn id="411" dur="500" fill="hold"/>
                                        <p:tgtEl>
                                          <p:spTgt spid="134"/>
                                        </p:tgtEl>
                                        <p:attrNameLst>
                                          <p:attrName>fill.type</p:attrName>
                                        </p:attrNameLst>
                                      </p:cBhvr>
                                      <p:to>
                                        <p:strVal val="solid"/>
                                      </p:to>
                                    </p:set>
                                    <p:set>
                                      <p:cBhvr>
                                        <p:cTn id="412" dur="500" fill="hold"/>
                                        <p:tgtEl>
                                          <p:spTgt spid="134"/>
                                        </p:tgtEl>
                                        <p:attrNameLst>
                                          <p:attrName>fill.on</p:attrName>
                                        </p:attrNameLst>
                                      </p:cBhvr>
                                      <p:to>
                                        <p:strVal val="true"/>
                                      </p:to>
                                    </p:set>
                                  </p:childTnLst>
                                </p:cTn>
                              </p:par>
                              <p:par>
                                <p:cTn id="413" presetID="3" presetClass="emph" presetSubtype="2" fill="hold" grpId="4" nodeType="withEffect">
                                  <p:stCondLst>
                                    <p:cond delay="0"/>
                                  </p:stCondLst>
                                  <p:childTnLst>
                                    <p:animClr clrSpc="rgb" dir="cw">
                                      <p:cBhvr override="childStyle">
                                        <p:cTn id="414" dur="500" fill="hold"/>
                                        <p:tgtEl>
                                          <p:spTgt spid="134"/>
                                        </p:tgtEl>
                                        <p:attrNameLst>
                                          <p:attrName>style.color</p:attrName>
                                        </p:attrNameLst>
                                      </p:cBhvr>
                                      <p:to>
                                        <a:schemeClr val="bg1"/>
                                      </p:to>
                                    </p:animClr>
                                  </p:childTnLst>
                                </p:cTn>
                              </p:par>
                            </p:childTnLst>
                          </p:cTn>
                        </p:par>
                      </p:childTnLst>
                    </p:cTn>
                  </p:par>
                  <p:par>
                    <p:cTn id="415" fill="hold">
                      <p:stCondLst>
                        <p:cond delay="indefinite"/>
                      </p:stCondLst>
                      <p:childTnLst>
                        <p:par>
                          <p:cTn id="416" fill="hold">
                            <p:stCondLst>
                              <p:cond delay="0"/>
                            </p:stCondLst>
                            <p:childTnLst>
                              <p:par>
                                <p:cTn id="417" presetID="1" presetClass="emph" presetSubtype="2" fill="hold" nodeType="clickEffect">
                                  <p:stCondLst>
                                    <p:cond delay="0"/>
                                  </p:stCondLst>
                                  <p:childTnLst>
                                    <p:animClr clrSpc="rgb" dir="cw">
                                      <p:cBhvr>
                                        <p:cTn id="418" dur="500" fill="hold"/>
                                        <p:tgtEl>
                                          <p:spTgt spid="133"/>
                                        </p:tgtEl>
                                        <p:attrNameLst>
                                          <p:attrName>fillcolor</p:attrName>
                                        </p:attrNameLst>
                                      </p:cBhvr>
                                      <p:to>
                                        <a:srgbClr val="800000"/>
                                      </p:to>
                                    </p:animClr>
                                    <p:set>
                                      <p:cBhvr>
                                        <p:cTn id="419" dur="500" fill="hold"/>
                                        <p:tgtEl>
                                          <p:spTgt spid="133"/>
                                        </p:tgtEl>
                                        <p:attrNameLst>
                                          <p:attrName>fill.type</p:attrName>
                                        </p:attrNameLst>
                                      </p:cBhvr>
                                      <p:to>
                                        <p:strVal val="solid"/>
                                      </p:to>
                                    </p:set>
                                    <p:set>
                                      <p:cBhvr>
                                        <p:cTn id="420" dur="500" fill="hold"/>
                                        <p:tgtEl>
                                          <p:spTgt spid="133"/>
                                        </p:tgtEl>
                                        <p:attrNameLst>
                                          <p:attrName>fill.on</p:attrName>
                                        </p:attrNameLst>
                                      </p:cBhvr>
                                      <p:to>
                                        <p:strVal val="true"/>
                                      </p:to>
                                    </p:set>
                                  </p:childTnLst>
                                </p:cTn>
                              </p:par>
                              <p:par>
                                <p:cTn id="421" presetID="7" presetClass="emph" presetSubtype="2" fill="hold" nodeType="withEffect">
                                  <p:stCondLst>
                                    <p:cond delay="0"/>
                                  </p:stCondLst>
                                  <p:childTnLst>
                                    <p:animClr clrSpc="rgb" dir="cw">
                                      <p:cBhvr>
                                        <p:cTn id="422" dur="500" fill="hold"/>
                                        <p:tgtEl>
                                          <p:spTgt spid="133"/>
                                        </p:tgtEl>
                                        <p:attrNameLst>
                                          <p:attrName>stroke.color</p:attrName>
                                        </p:attrNameLst>
                                      </p:cBhvr>
                                      <p:to>
                                        <a:srgbClr val="800000"/>
                                      </p:to>
                                    </p:animClr>
                                    <p:set>
                                      <p:cBhvr>
                                        <p:cTn id="423" dur="500" fill="hold"/>
                                        <p:tgtEl>
                                          <p:spTgt spid="133"/>
                                        </p:tgtEl>
                                        <p:attrNameLst>
                                          <p:attrName>stroke.on</p:attrName>
                                        </p:attrNameLst>
                                      </p:cBhvr>
                                      <p:to>
                                        <p:strVal val="true"/>
                                      </p:to>
                                    </p:set>
                                  </p:childTnLst>
                                </p:cTn>
                              </p:par>
                              <p:par>
                                <p:cTn id="424" presetID="7" presetClass="emph" presetSubtype="2" fill="hold" nodeType="withEffect">
                                  <p:stCondLst>
                                    <p:cond delay="0"/>
                                  </p:stCondLst>
                                  <p:childTnLst>
                                    <p:animClr clrSpc="rgb" dir="cw">
                                      <p:cBhvr>
                                        <p:cTn id="425" dur="500" fill="hold"/>
                                        <p:tgtEl>
                                          <p:spTgt spid="152"/>
                                        </p:tgtEl>
                                        <p:attrNameLst>
                                          <p:attrName>stroke.color</p:attrName>
                                        </p:attrNameLst>
                                      </p:cBhvr>
                                      <p:to>
                                        <a:srgbClr val="808080"/>
                                      </p:to>
                                    </p:animClr>
                                    <p:set>
                                      <p:cBhvr>
                                        <p:cTn id="426" dur="500" fill="hold"/>
                                        <p:tgtEl>
                                          <p:spTgt spid="152"/>
                                        </p:tgtEl>
                                        <p:attrNameLst>
                                          <p:attrName>stroke.on</p:attrName>
                                        </p:attrNameLst>
                                      </p:cBhvr>
                                      <p:to>
                                        <p:strVal val="true"/>
                                      </p:to>
                                    </p:set>
                                  </p:childTnLst>
                                </p:cTn>
                              </p:par>
                              <p:par>
                                <p:cTn id="427" presetID="1" presetClass="emph" presetSubtype="2" fill="hold" nodeType="withEffect">
                                  <p:stCondLst>
                                    <p:cond delay="0"/>
                                  </p:stCondLst>
                                  <p:childTnLst>
                                    <p:animClr clrSpc="rgb" dir="cw">
                                      <p:cBhvr>
                                        <p:cTn id="428" dur="500" fill="hold"/>
                                        <p:tgtEl>
                                          <p:spTgt spid="152"/>
                                        </p:tgtEl>
                                        <p:attrNameLst>
                                          <p:attrName>fillcolor</p:attrName>
                                        </p:attrNameLst>
                                      </p:cBhvr>
                                      <p:to>
                                        <a:srgbClr val="808080"/>
                                      </p:to>
                                    </p:animClr>
                                    <p:set>
                                      <p:cBhvr>
                                        <p:cTn id="429" dur="500" fill="hold"/>
                                        <p:tgtEl>
                                          <p:spTgt spid="152"/>
                                        </p:tgtEl>
                                        <p:attrNameLst>
                                          <p:attrName>fill.type</p:attrName>
                                        </p:attrNameLst>
                                      </p:cBhvr>
                                      <p:to>
                                        <p:strVal val="solid"/>
                                      </p:to>
                                    </p:set>
                                    <p:set>
                                      <p:cBhvr>
                                        <p:cTn id="430" dur="500" fill="hold"/>
                                        <p:tgtEl>
                                          <p:spTgt spid="152"/>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51" grpId="0"/>
      <p:bldP spid="51" grpId="1"/>
      <p:bldP spid="52" grpId="0" animBg="1"/>
      <p:bldP spid="53" grpId="0"/>
      <p:bldP spid="53" grpId="1"/>
      <p:bldP spid="55" grpId="0"/>
      <p:bldP spid="55" grpId="1"/>
      <p:bldP spid="56" grpId="0"/>
      <p:bldP spid="56" grpId="1"/>
      <p:bldP spid="57" grpId="0"/>
      <p:bldP spid="57" grpId="1"/>
      <p:bldP spid="60" grpId="0" animBg="1"/>
      <p:bldP spid="109" grpId="0" animBg="1"/>
      <p:bldP spid="111" grpId="0"/>
      <p:bldP spid="111" grpId="1"/>
      <p:bldP spid="113" grpId="0"/>
      <p:bldP spid="113" grpId="1"/>
      <p:bldP spid="114" grpId="0"/>
      <p:bldP spid="114" grpId="1"/>
      <p:bldP spid="115" grpId="0"/>
      <p:bldP spid="115" grpId="1"/>
      <p:bldP spid="116" grpId="0"/>
      <p:bldP spid="116" grpId="1"/>
      <p:bldP spid="118" grpId="0" animBg="1"/>
      <p:bldP spid="158" grpId="0"/>
      <p:bldP spid="158" grpId="1"/>
      <p:bldP spid="161" grpId="0"/>
      <p:bldP spid="161" grpId="1"/>
      <p:bldP spid="163" grpId="0"/>
      <p:bldP spid="164" grpId="0"/>
      <p:bldP spid="164" grpId="1"/>
      <p:bldP spid="166" grpId="0"/>
      <p:bldP spid="166" grpId="1"/>
      <p:bldP spid="168" grpId="0"/>
      <p:bldP spid="172" grpId="0" animBg="1"/>
      <p:bldP spid="172" grpId="1" animBg="1"/>
      <p:bldP spid="132" grpId="0" animBg="1"/>
      <p:bldP spid="132" grpId="1" animBg="1"/>
      <p:bldP spid="132" grpId="2" animBg="1"/>
      <p:bldP spid="132" grpId="3" animBg="1"/>
      <p:bldP spid="133" grpId="0" animBg="1"/>
      <p:bldP spid="133" grpId="1" animBg="1"/>
      <p:bldP spid="133" grpId="2" animBg="1"/>
      <p:bldP spid="133" grpId="3" animBg="1"/>
      <p:bldP spid="133" grpId="4" animBg="1"/>
      <p:bldP spid="134" grpId="0" animBg="1"/>
      <p:bldP spid="134" grpId="1" animBg="1"/>
      <p:bldP spid="134" grpId="2" animBg="1"/>
      <p:bldP spid="134" grpId="3" animBg="1"/>
      <p:bldP spid="134" grpId="4" animBg="1"/>
      <p:bldP spid="152" grpId="0" animBg="1"/>
      <p:bldP spid="152" grpId="1" animBg="1"/>
      <p:bldP spid="152" grpId="2" animBg="1"/>
      <p:bldP spid="152" grpId="3" animBg="1"/>
      <p:bldP spid="152" grpId="4" animBg="1"/>
      <p:bldP spid="153" grpId="0" animBg="1"/>
      <p:bldP spid="153" grpId="1" animBg="1"/>
      <p:bldP spid="153" grpId="2" animBg="1"/>
      <p:bldP spid="153" grpId="3" animBg="1"/>
      <p:bldP spid="5" grpId="0" animBg="1"/>
      <p:bldP spid="170" grpId="0" animBg="1"/>
      <p:bldP spid="170" grpId="1" animBg="1"/>
      <p:bldP spid="108" grpId="1" animBg="1"/>
      <p:bldP spid="171" grpId="0" animBg="1"/>
      <p:bldP spid="171" grpId="1" animBg="1"/>
      <p:bldP spid="6" grpId="0"/>
      <p:bldP spid="6" grpId="1"/>
      <p:bldP spid="155" grpId="0"/>
      <p:bldP spid="17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b="1" dirty="0" smtClean="0">
                <a:solidFill>
                  <a:schemeClr val="bg1">
                    <a:lumMod val="50000"/>
                  </a:schemeClr>
                </a:solidFill>
              </a:rPr>
              <a:t>Motivation</a:t>
            </a:r>
          </a:p>
          <a:p>
            <a:r>
              <a:rPr lang="en-US" b="1" dirty="0" smtClean="0">
                <a:solidFill>
                  <a:srgbClr val="800000"/>
                </a:solidFill>
              </a:rPr>
              <a:t>Reuse </a:t>
            </a:r>
            <a:r>
              <a:rPr lang="en-US" b="1" dirty="0">
                <a:solidFill>
                  <a:srgbClr val="800000"/>
                </a:solidFill>
              </a:rPr>
              <a:t>Behavior of Dirty </a:t>
            </a:r>
            <a:r>
              <a:rPr lang="en-US" b="1" dirty="0" smtClean="0">
                <a:solidFill>
                  <a:srgbClr val="800000"/>
                </a:solidFill>
              </a:rPr>
              <a:t>Lines</a:t>
            </a:r>
          </a:p>
          <a:p>
            <a:r>
              <a:rPr lang="en-US" b="1" dirty="0" smtClean="0">
                <a:solidFill>
                  <a:schemeClr val="bg1">
                    <a:lumMod val="50000"/>
                  </a:schemeClr>
                </a:solidFill>
              </a:rPr>
              <a:t>Read</a:t>
            </a:r>
            <a:r>
              <a:rPr lang="en-US" b="1" dirty="0">
                <a:solidFill>
                  <a:schemeClr val="bg1">
                    <a:lumMod val="50000"/>
                  </a:schemeClr>
                </a:solidFill>
              </a:rPr>
              <a:t>-Write Partitioning </a:t>
            </a:r>
            <a:endParaRPr lang="en-US" b="1" dirty="0" smtClean="0">
              <a:solidFill>
                <a:schemeClr val="bg1">
                  <a:lumMod val="50000"/>
                </a:schemeClr>
              </a:solidFill>
            </a:endParaRPr>
          </a:p>
          <a:p>
            <a:r>
              <a:rPr lang="en-US" b="1" dirty="0" smtClean="0">
                <a:solidFill>
                  <a:schemeClr val="bg1">
                    <a:lumMod val="50000"/>
                  </a:schemeClr>
                </a:solidFill>
              </a:rPr>
              <a:t>Results </a:t>
            </a:r>
          </a:p>
          <a:p>
            <a:r>
              <a:rPr lang="en-US" b="1" dirty="0" smtClean="0">
                <a:solidFill>
                  <a:schemeClr val="bg1">
                    <a:lumMod val="50000"/>
                  </a:schemeClr>
                </a:solidFill>
              </a:rPr>
              <a:t>Conclusion</a:t>
            </a:r>
            <a:endParaRPr lang="en-US" b="1" dirty="0">
              <a:solidFill>
                <a:schemeClr val="bg1">
                  <a:lumMod val="50000"/>
                </a:schemeClr>
              </a:solidFill>
            </a:endParaRPr>
          </a:p>
          <a:p>
            <a:endParaRPr lang="en-US" b="1" dirty="0" smtClean="0"/>
          </a:p>
          <a:p>
            <a:endParaRPr lang="en-US" b="1" dirty="0"/>
          </a:p>
        </p:txBody>
      </p:sp>
      <p:sp>
        <p:nvSpPr>
          <p:cNvPr id="4" name="Slide Number Placeholder 3"/>
          <p:cNvSpPr>
            <a:spLocks noGrp="1"/>
          </p:cNvSpPr>
          <p:nvPr>
            <p:ph type="sldNum" sz="quarter" idx="12"/>
          </p:nvPr>
        </p:nvSpPr>
        <p:spPr/>
        <p:txBody>
          <a:bodyPr/>
          <a:lstStyle/>
          <a:p>
            <a:fld id="{6EBB8CA2-3A61-2F46-8EE5-4EEB6A798CF5}" type="slidenum">
              <a:rPr lang="en-US" smtClean="0"/>
              <a:t>7</a:t>
            </a:fld>
            <a:endParaRPr lang="en-US"/>
          </a:p>
        </p:txBody>
      </p:sp>
    </p:spTree>
    <p:extLst>
      <p:ext uri="{BB962C8B-B14F-4D97-AF65-F5344CB8AC3E}">
        <p14:creationId xmlns:p14="http://schemas.microsoft.com/office/powerpoint/2010/main" val="13126280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Reuse Behavior of Dirty Lines</a:t>
            </a:r>
            <a:endParaRPr lang="en-US" dirty="0"/>
          </a:p>
        </p:txBody>
      </p:sp>
      <p:sp>
        <p:nvSpPr>
          <p:cNvPr id="4" name="Slide Number Placeholder 3"/>
          <p:cNvSpPr>
            <a:spLocks noGrp="1"/>
          </p:cNvSpPr>
          <p:nvPr>
            <p:ph type="sldNum" sz="quarter" idx="12"/>
          </p:nvPr>
        </p:nvSpPr>
        <p:spPr/>
        <p:txBody>
          <a:bodyPr/>
          <a:lstStyle/>
          <a:p>
            <a:fld id="{6EBB8CA2-3A61-2F46-8EE5-4EEB6A798CF5}" type="slidenum">
              <a:rPr lang="en-US" smtClean="0"/>
              <a:t>8</a:t>
            </a:fld>
            <a:endParaRPr lang="en-US"/>
          </a:p>
        </p:txBody>
      </p:sp>
      <p:sp>
        <p:nvSpPr>
          <p:cNvPr id="6" name="Content Placeholder 2"/>
          <p:cNvSpPr>
            <a:spLocks noGrp="1"/>
          </p:cNvSpPr>
          <p:nvPr>
            <p:ph idx="1"/>
          </p:nvPr>
        </p:nvSpPr>
        <p:spPr>
          <a:xfrm>
            <a:off x="0" y="1394466"/>
            <a:ext cx="9144000" cy="5102976"/>
          </a:xfrm>
        </p:spPr>
        <p:txBody>
          <a:bodyPr>
            <a:noAutofit/>
          </a:bodyPr>
          <a:lstStyle/>
          <a:p>
            <a:pPr marL="342900" lvl="1" indent="-342900">
              <a:buFont typeface="Arial"/>
              <a:buChar char="•"/>
            </a:pPr>
            <a:r>
              <a:rPr lang="en-US" sz="3200" dirty="0" smtClean="0">
                <a:solidFill>
                  <a:srgbClr val="000000"/>
                </a:solidFill>
              </a:rPr>
              <a:t>Not </a:t>
            </a:r>
            <a:r>
              <a:rPr lang="en-US" sz="3200" dirty="0">
                <a:solidFill>
                  <a:srgbClr val="000000"/>
                </a:solidFill>
              </a:rPr>
              <a:t>all dirty lines are the </a:t>
            </a:r>
            <a:r>
              <a:rPr lang="en-US" sz="3200" dirty="0" smtClean="0">
                <a:solidFill>
                  <a:srgbClr val="000000"/>
                </a:solidFill>
              </a:rPr>
              <a:t>same</a:t>
            </a:r>
          </a:p>
          <a:p>
            <a:pPr marL="342900" lvl="1" indent="-342900">
              <a:buFont typeface="Arial"/>
              <a:buChar char="•"/>
            </a:pPr>
            <a:r>
              <a:rPr lang="en-US" sz="3200" dirty="0" smtClean="0">
                <a:solidFill>
                  <a:srgbClr val="000000"/>
                </a:solidFill>
              </a:rPr>
              <a:t>Write-only Lines</a:t>
            </a:r>
          </a:p>
          <a:p>
            <a:pPr marL="742950" lvl="2" indent="-342900"/>
            <a:r>
              <a:rPr lang="en-US" sz="2800" dirty="0">
                <a:solidFill>
                  <a:srgbClr val="000000"/>
                </a:solidFill>
              </a:rPr>
              <a:t>Do not receive read requests, can be </a:t>
            </a:r>
            <a:r>
              <a:rPr lang="en-US" sz="2800" dirty="0" smtClean="0">
                <a:solidFill>
                  <a:srgbClr val="000000"/>
                </a:solidFill>
              </a:rPr>
              <a:t>evicted</a:t>
            </a:r>
          </a:p>
          <a:p>
            <a:pPr marL="342900" lvl="1" indent="-342900">
              <a:buFont typeface="Arial"/>
              <a:buChar char="•"/>
            </a:pPr>
            <a:r>
              <a:rPr lang="en-US" sz="3200" dirty="0" smtClean="0">
                <a:solidFill>
                  <a:srgbClr val="000000"/>
                </a:solidFill>
              </a:rPr>
              <a:t>Read-Write Lines</a:t>
            </a:r>
          </a:p>
          <a:p>
            <a:pPr marL="742950" lvl="2" indent="-342900"/>
            <a:r>
              <a:rPr lang="en-US" sz="2800" dirty="0">
                <a:solidFill>
                  <a:srgbClr val="000000"/>
                </a:solidFill>
              </a:rPr>
              <a:t>Receive read </a:t>
            </a:r>
            <a:r>
              <a:rPr lang="en-US" sz="2800" dirty="0" smtClean="0">
                <a:solidFill>
                  <a:srgbClr val="000000"/>
                </a:solidFill>
              </a:rPr>
              <a:t>requests, </a:t>
            </a:r>
            <a:r>
              <a:rPr lang="en-US" sz="2800" dirty="0">
                <a:solidFill>
                  <a:srgbClr val="000000"/>
                </a:solidFill>
              </a:rPr>
              <a:t>should be kept in the </a:t>
            </a:r>
            <a:r>
              <a:rPr lang="en-US" sz="2800" dirty="0" smtClean="0">
                <a:solidFill>
                  <a:srgbClr val="000000"/>
                </a:solidFill>
              </a:rPr>
              <a:t>cache</a:t>
            </a:r>
            <a:endParaRPr lang="en-US" sz="2800" dirty="0">
              <a:solidFill>
                <a:srgbClr val="000000"/>
              </a:solidFill>
            </a:endParaRPr>
          </a:p>
          <a:p>
            <a:pPr marL="400050" lvl="2" indent="0">
              <a:buNone/>
            </a:pPr>
            <a:endParaRPr lang="en-US" dirty="0" smtClean="0"/>
          </a:p>
        </p:txBody>
      </p:sp>
      <p:sp>
        <p:nvSpPr>
          <p:cNvPr id="5" name="TextBox 4"/>
          <p:cNvSpPr txBox="1"/>
          <p:nvPr/>
        </p:nvSpPr>
        <p:spPr>
          <a:xfrm>
            <a:off x="0" y="5350578"/>
            <a:ext cx="9135136" cy="1077218"/>
          </a:xfrm>
          <a:prstGeom prst="rect">
            <a:avLst/>
          </a:prstGeom>
          <a:noFill/>
        </p:spPr>
        <p:txBody>
          <a:bodyPr wrap="square" rtlCol="0">
            <a:spAutoFit/>
          </a:bodyPr>
          <a:lstStyle/>
          <a:p>
            <a:pPr algn="ctr"/>
            <a:r>
              <a:rPr lang="en-US" sz="3200" b="1" dirty="0" smtClean="0">
                <a:solidFill>
                  <a:srgbClr val="FF0000"/>
                </a:solidFill>
              </a:rPr>
              <a:t>Evicting write-only lines provides more space </a:t>
            </a:r>
          </a:p>
          <a:p>
            <a:pPr algn="ctr"/>
            <a:r>
              <a:rPr lang="en-US" sz="3200" b="1" dirty="0">
                <a:solidFill>
                  <a:srgbClr val="FF0000"/>
                </a:solidFill>
              </a:rPr>
              <a:t>f</a:t>
            </a:r>
            <a:r>
              <a:rPr lang="en-US" sz="3200" b="1" dirty="0" smtClean="0">
                <a:solidFill>
                  <a:srgbClr val="FF0000"/>
                </a:solidFill>
              </a:rPr>
              <a:t>or read lines and can improve performance</a:t>
            </a:r>
            <a:endParaRPr lang="en-US" sz="3200" b="1" dirty="0">
              <a:solidFill>
                <a:srgbClr val="FF0000"/>
              </a:solidFill>
            </a:endParaRPr>
          </a:p>
        </p:txBody>
      </p:sp>
    </p:spTree>
    <p:custDataLst>
      <p:tags r:id="rId1"/>
    </p:custDataLst>
    <p:extLst>
      <p:ext uri="{BB962C8B-B14F-4D97-AF65-F5344CB8AC3E}">
        <p14:creationId xmlns:p14="http://schemas.microsoft.com/office/powerpoint/2010/main" val="21790329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319" name="Rectangle 199"/>
          <p:cNvSpPr>
            <a:spLocks noGrp="1" noChangeArrowheads="1"/>
          </p:cNvSpPr>
          <p:nvPr>
            <p:ph type="title"/>
          </p:nvPr>
        </p:nvSpPr>
        <p:spPr>
          <a:xfrm>
            <a:off x="457200" y="-160868"/>
            <a:ext cx="8229600" cy="1164167"/>
          </a:xfrm>
        </p:spPr>
        <p:txBody>
          <a:bodyPr/>
          <a:lstStyle/>
          <a:p>
            <a:pPr>
              <a:defRPr/>
            </a:pPr>
            <a:r>
              <a:rPr lang="en-US" smtClean="0"/>
              <a:t>Reuse </a:t>
            </a:r>
            <a:r>
              <a:rPr lang="en-US" dirty="0" smtClean="0"/>
              <a:t>Behavior of Dirty Lines</a:t>
            </a:r>
            <a:endParaRPr lang="en-US" dirty="0"/>
          </a:p>
        </p:txBody>
      </p:sp>
      <p:graphicFrame>
        <p:nvGraphicFramePr>
          <p:cNvPr id="4" name="Content Placeholder 3"/>
          <p:cNvGraphicFramePr>
            <a:graphicFrameLocks/>
          </p:cNvGraphicFramePr>
          <p:nvPr>
            <p:extLst>
              <p:ext uri="{D42A27DB-BD31-4B8C-83A1-F6EECF244321}">
                <p14:modId xmlns:p14="http://schemas.microsoft.com/office/powerpoint/2010/main" val="623536935"/>
              </p:ext>
            </p:extLst>
          </p:nvPr>
        </p:nvGraphicFramePr>
        <p:xfrm>
          <a:off x="0" y="659247"/>
          <a:ext cx="9144000" cy="5013420"/>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p:cNvSpPr txBox="1"/>
          <p:nvPr/>
        </p:nvSpPr>
        <p:spPr>
          <a:xfrm>
            <a:off x="160582" y="5500518"/>
            <a:ext cx="8983418" cy="1077218"/>
          </a:xfrm>
          <a:prstGeom prst="rect">
            <a:avLst/>
          </a:prstGeom>
          <a:noFill/>
        </p:spPr>
        <p:txBody>
          <a:bodyPr wrap="square" rtlCol="0">
            <a:spAutoFit/>
          </a:bodyPr>
          <a:lstStyle/>
          <a:p>
            <a:pPr algn="ctr"/>
            <a:r>
              <a:rPr lang="en-US" sz="3200" b="1" dirty="0" smtClean="0">
                <a:solidFill>
                  <a:srgbClr val="FF0000"/>
                </a:solidFill>
              </a:rPr>
              <a:t>On average 37.4% lines are write-only,</a:t>
            </a:r>
          </a:p>
          <a:p>
            <a:pPr algn="ctr"/>
            <a:r>
              <a:rPr lang="en-US" sz="3200" b="1" dirty="0" smtClean="0">
                <a:solidFill>
                  <a:srgbClr val="FF0000"/>
                </a:solidFill>
              </a:rPr>
              <a:t>9.4% lines are both read and written</a:t>
            </a:r>
            <a:endParaRPr lang="en-US" sz="3200" b="1" dirty="0">
              <a:solidFill>
                <a:srgbClr val="FF0000"/>
              </a:solidFill>
            </a:endParaRPr>
          </a:p>
        </p:txBody>
      </p:sp>
      <p:sp>
        <p:nvSpPr>
          <p:cNvPr id="2" name="Slide Number Placeholder 1"/>
          <p:cNvSpPr>
            <a:spLocks noGrp="1"/>
          </p:cNvSpPr>
          <p:nvPr>
            <p:ph type="sldNum" sz="quarter" idx="12"/>
          </p:nvPr>
        </p:nvSpPr>
        <p:spPr/>
        <p:txBody>
          <a:bodyPr/>
          <a:lstStyle/>
          <a:p>
            <a:fld id="{6EBB8CA2-3A61-2F46-8EE5-4EEB6A798CF5}" type="slidenum">
              <a:rPr lang="en-US" smtClean="0"/>
              <a:t>9</a:t>
            </a:fld>
            <a:endParaRPr lang="en-US"/>
          </a:p>
        </p:txBody>
      </p:sp>
      <p:sp>
        <p:nvSpPr>
          <p:cNvPr id="6" name="TextBox 5"/>
          <p:cNvSpPr txBox="1"/>
          <p:nvPr/>
        </p:nvSpPr>
        <p:spPr>
          <a:xfrm>
            <a:off x="151718" y="5491670"/>
            <a:ext cx="8983418" cy="1077218"/>
          </a:xfrm>
          <a:prstGeom prst="rect">
            <a:avLst/>
          </a:prstGeom>
          <a:noFill/>
        </p:spPr>
        <p:txBody>
          <a:bodyPr wrap="square" rtlCol="0">
            <a:spAutoFit/>
          </a:bodyPr>
          <a:lstStyle/>
          <a:p>
            <a:pPr algn="ctr"/>
            <a:r>
              <a:rPr lang="en-US" sz="3200" b="1" dirty="0" smtClean="0">
                <a:solidFill>
                  <a:srgbClr val="FF0000"/>
                </a:solidFill>
              </a:rPr>
              <a:t>Applications have different read reuse behavior</a:t>
            </a:r>
          </a:p>
          <a:p>
            <a:pPr algn="ctr"/>
            <a:r>
              <a:rPr lang="en-US" sz="3200" b="1" dirty="0">
                <a:solidFill>
                  <a:srgbClr val="FF0000"/>
                </a:solidFill>
              </a:rPr>
              <a:t>i</a:t>
            </a:r>
            <a:r>
              <a:rPr lang="en-US" sz="3200" b="1" dirty="0" smtClean="0">
                <a:solidFill>
                  <a:srgbClr val="FF0000"/>
                </a:solidFill>
              </a:rPr>
              <a:t>n dirty lines </a:t>
            </a:r>
            <a:endParaRPr lang="en-US" sz="3200" b="1" dirty="0">
              <a:solidFill>
                <a:srgbClr val="FF0000"/>
              </a:solidFill>
            </a:endParaRPr>
          </a:p>
        </p:txBody>
      </p:sp>
      <p:sp>
        <p:nvSpPr>
          <p:cNvPr id="3" name="Rounded Rectangle 2"/>
          <p:cNvSpPr/>
          <p:nvPr/>
        </p:nvSpPr>
        <p:spPr>
          <a:xfrm>
            <a:off x="8686800" y="3486948"/>
            <a:ext cx="283341" cy="866698"/>
          </a:xfrm>
          <a:prstGeom prst="roundRect">
            <a:avLst/>
          </a:prstGeom>
          <a:noFill/>
          <a:ln w="762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ounded Rectangle 7"/>
          <p:cNvSpPr/>
          <p:nvPr/>
        </p:nvSpPr>
        <p:spPr>
          <a:xfrm>
            <a:off x="5190671" y="826387"/>
            <a:ext cx="283341" cy="3527260"/>
          </a:xfrm>
          <a:prstGeom prst="roundRect">
            <a:avLst/>
          </a:prstGeom>
          <a:noFill/>
          <a:ln w="762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ounded Rectangle 8"/>
          <p:cNvSpPr/>
          <p:nvPr/>
        </p:nvSpPr>
        <p:spPr>
          <a:xfrm>
            <a:off x="4879437" y="3023365"/>
            <a:ext cx="283341" cy="1321434"/>
          </a:xfrm>
          <a:prstGeom prst="roundRect">
            <a:avLst/>
          </a:prstGeom>
          <a:noFill/>
          <a:ln w="762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1794328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xit" presetSubtype="10" fill="hold" grpId="1" nodeType="clickEffect">
                                  <p:stCondLst>
                                    <p:cond delay="0"/>
                                  </p:stCondLst>
                                  <p:childTnLst>
                                    <p:animEffect transition="out" filter="blinds(horizontal)">
                                      <p:cBhvr>
                                        <p:cTn id="10" dur="500"/>
                                        <p:tgtEl>
                                          <p:spTgt spid="5"/>
                                        </p:tgtEl>
                                      </p:cBhvr>
                                    </p:animEffect>
                                    <p:set>
                                      <p:cBhvr>
                                        <p:cTn id="11" dur="1" fill="hold">
                                          <p:stCondLst>
                                            <p:cond delay="499"/>
                                          </p:stCondLst>
                                        </p:cTn>
                                        <p:tgtEl>
                                          <p:spTgt spid="5"/>
                                        </p:tgtEl>
                                        <p:attrNameLst>
                                          <p:attrName>style.visibility</p:attrName>
                                        </p:attrNameLst>
                                      </p:cBhvr>
                                      <p:to>
                                        <p:strVal val="hidden"/>
                                      </p:to>
                                    </p:se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p:bldP spid="3" grpId="0" animBg="1"/>
      <p:bldP spid="8" grpId="0" animBg="1"/>
      <p:bldP spid="9"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4.6|10.1|9.7|16.3|14.3|3.9|3.1|4.7"/>
</p:tagLst>
</file>

<file path=ppt/tags/tag10.xml><?xml version="1.0" encoding="utf-8"?>
<p:tagLst xmlns:a="http://schemas.openxmlformats.org/drawingml/2006/main" xmlns:r="http://schemas.openxmlformats.org/officeDocument/2006/relationships" xmlns:p="http://schemas.openxmlformats.org/presentationml/2006/main">
  <p:tag name="TIMING" val="|6.6|16.3|10.3|6.7"/>
</p:tagLst>
</file>

<file path=ppt/tags/tag11.xml><?xml version="1.0" encoding="utf-8"?>
<p:tagLst xmlns:a="http://schemas.openxmlformats.org/drawingml/2006/main" xmlns:r="http://schemas.openxmlformats.org/officeDocument/2006/relationships" xmlns:p="http://schemas.openxmlformats.org/presentationml/2006/main">
  <p:tag name="TIMING" val="|0.8|6.2|10.2|5.8"/>
</p:tagLst>
</file>

<file path=ppt/tags/tag12.xml><?xml version="1.0" encoding="utf-8"?>
<p:tagLst xmlns:a="http://schemas.openxmlformats.org/drawingml/2006/main" xmlns:r="http://schemas.openxmlformats.org/officeDocument/2006/relationships" xmlns:p="http://schemas.openxmlformats.org/presentationml/2006/main">
  <p:tag name="TIMING" val="|0.9|6.2|3.4|2|3.4|3.9|6.2|4.4|7.7"/>
</p:tagLst>
</file>

<file path=ppt/tags/tag13.xml><?xml version="1.0" encoding="utf-8"?>
<p:tagLst xmlns:a="http://schemas.openxmlformats.org/drawingml/2006/main" xmlns:r="http://schemas.openxmlformats.org/officeDocument/2006/relationships" xmlns:p="http://schemas.openxmlformats.org/presentationml/2006/main">
  <p:tag name="TIMING" val="|18.2|8|23.3|10.9|9.3"/>
</p:tagLst>
</file>

<file path=ppt/tags/tag14.xml><?xml version="1.0" encoding="utf-8"?>
<p:tagLst xmlns:a="http://schemas.openxmlformats.org/drawingml/2006/main" xmlns:r="http://schemas.openxmlformats.org/officeDocument/2006/relationships" xmlns:p="http://schemas.openxmlformats.org/presentationml/2006/main">
  <p:tag name="TIMING" val="|17.1|6.1|6|10.8"/>
</p:tagLst>
</file>

<file path=ppt/tags/tag15.xml><?xml version="1.0" encoding="utf-8"?>
<p:tagLst xmlns:a="http://schemas.openxmlformats.org/drawingml/2006/main" xmlns:r="http://schemas.openxmlformats.org/officeDocument/2006/relationships" xmlns:p="http://schemas.openxmlformats.org/presentationml/2006/main">
  <p:tag name="TIMING" val="|17.6|13.1"/>
</p:tagLst>
</file>

<file path=ppt/tags/tag16.xml><?xml version="1.0" encoding="utf-8"?>
<p:tagLst xmlns:a="http://schemas.openxmlformats.org/drawingml/2006/main" xmlns:r="http://schemas.openxmlformats.org/officeDocument/2006/relationships" xmlns:p="http://schemas.openxmlformats.org/presentationml/2006/main">
  <p:tag name="TIMING" val="|37.8"/>
</p:tagLst>
</file>

<file path=ppt/tags/tag17.xml><?xml version="1.0" encoding="utf-8"?>
<p:tagLst xmlns:a="http://schemas.openxmlformats.org/drawingml/2006/main" xmlns:r="http://schemas.openxmlformats.org/officeDocument/2006/relationships" xmlns:p="http://schemas.openxmlformats.org/presentationml/2006/main">
  <p:tag name="TIMING" val="|0.5|5.2|13.7|6.2|8.4"/>
</p:tagLst>
</file>

<file path=ppt/tags/tag2.xml><?xml version="1.0" encoding="utf-8"?>
<p:tagLst xmlns:a="http://schemas.openxmlformats.org/drawingml/2006/main" xmlns:r="http://schemas.openxmlformats.org/officeDocument/2006/relationships" xmlns:p="http://schemas.openxmlformats.org/presentationml/2006/main">
  <p:tag name="TIMING" val="|24.4"/>
</p:tagLst>
</file>

<file path=ppt/tags/tag3.xml><?xml version="1.0" encoding="utf-8"?>
<p:tagLst xmlns:a="http://schemas.openxmlformats.org/drawingml/2006/main" xmlns:r="http://schemas.openxmlformats.org/officeDocument/2006/relationships" xmlns:p="http://schemas.openxmlformats.org/presentationml/2006/main">
  <p:tag name="TIMING" val="|1.8|5.5|6.5|4|8.5"/>
</p:tagLst>
</file>

<file path=ppt/tags/tag4.xml><?xml version="1.0" encoding="utf-8"?>
<p:tagLst xmlns:a="http://schemas.openxmlformats.org/drawingml/2006/main" xmlns:r="http://schemas.openxmlformats.org/officeDocument/2006/relationships" xmlns:p="http://schemas.openxmlformats.org/presentationml/2006/main">
  <p:tag name="TIMING" val="|2.1|20.4|10.8|7.2|1|6.9|0.8|6.6|0.7|10.5|5.3|20.2|4.5|5.7|0.6|2.8|0.5|1.3|0.8|6.4|1|18.7|0.8|4"/>
</p:tagLst>
</file>

<file path=ppt/tags/tag5.xml><?xml version="1.0" encoding="utf-8"?>
<p:tagLst xmlns:a="http://schemas.openxmlformats.org/drawingml/2006/main" xmlns:r="http://schemas.openxmlformats.org/officeDocument/2006/relationships" xmlns:p="http://schemas.openxmlformats.org/presentationml/2006/main">
  <p:tag name="TIMING" val="|1.4|8.7|4.5|7.5"/>
</p:tagLst>
</file>

<file path=ppt/tags/tag6.xml><?xml version="1.0" encoding="utf-8"?>
<p:tagLst xmlns:a="http://schemas.openxmlformats.org/drawingml/2006/main" xmlns:r="http://schemas.openxmlformats.org/officeDocument/2006/relationships" xmlns:p="http://schemas.openxmlformats.org/presentationml/2006/main">
  <p:tag name="TIMING" val="|21.7|9.9|7.2|10.8|9.8"/>
</p:tagLst>
</file>

<file path=ppt/tags/tag7.xml><?xml version="1.0" encoding="utf-8"?>
<p:tagLst xmlns:a="http://schemas.openxmlformats.org/drawingml/2006/main" xmlns:r="http://schemas.openxmlformats.org/officeDocument/2006/relationships" xmlns:p="http://schemas.openxmlformats.org/presentationml/2006/main">
  <p:tag name="TIMING" val="|1|6.5|11.1|12.2"/>
</p:tagLst>
</file>

<file path=ppt/tags/tag8.xml><?xml version="1.0" encoding="utf-8"?>
<p:tagLst xmlns:a="http://schemas.openxmlformats.org/drawingml/2006/main" xmlns:r="http://schemas.openxmlformats.org/officeDocument/2006/relationships" xmlns:p="http://schemas.openxmlformats.org/presentationml/2006/main">
  <p:tag name="TIMING" val="|48.5"/>
</p:tagLst>
</file>

<file path=ppt/tags/tag9.xml><?xml version="1.0" encoding="utf-8"?>
<p:tagLst xmlns:a="http://schemas.openxmlformats.org/drawingml/2006/main" xmlns:r="http://schemas.openxmlformats.org/officeDocument/2006/relationships" xmlns:p="http://schemas.openxmlformats.org/presentationml/2006/main">
  <p:tag name="TIMING" val="|6.6|5.9|9.3|13.2|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10855</TotalTime>
  <Words>2982</Words>
  <Application>Microsoft Macintosh PowerPoint</Application>
  <PresentationFormat>On-screen Show (4:3)</PresentationFormat>
  <Paragraphs>429</Paragraphs>
  <Slides>27</Slides>
  <Notes>19</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Improving Cache Performance  by Exploiting Read-Write Disparity</vt:lpstr>
      <vt:lpstr>Summary</vt:lpstr>
      <vt:lpstr>Outline</vt:lpstr>
      <vt:lpstr>Motivation</vt:lpstr>
      <vt:lpstr>Key Idea</vt:lpstr>
      <vt:lpstr>An Example</vt:lpstr>
      <vt:lpstr>Outline</vt:lpstr>
      <vt:lpstr>Reuse Behavior of Dirty Lines</vt:lpstr>
      <vt:lpstr>Reuse Behavior of Dirty Lines</vt:lpstr>
      <vt:lpstr>Outline</vt:lpstr>
      <vt:lpstr>Read-Write Partitioning</vt:lpstr>
      <vt:lpstr>Read-Write Partitioning</vt:lpstr>
      <vt:lpstr>Read-Write Partitioning</vt:lpstr>
      <vt:lpstr>Predicting Partition Size</vt:lpstr>
      <vt:lpstr>Outline</vt:lpstr>
      <vt:lpstr>Methodology</vt:lpstr>
      <vt:lpstr>Comparison Points</vt:lpstr>
      <vt:lpstr>Comparison Points:  Read Reference Predictor (RRP)</vt:lpstr>
      <vt:lpstr>Single Core Performance</vt:lpstr>
      <vt:lpstr>4 Core Performance</vt:lpstr>
      <vt:lpstr>Average Memory Traffic</vt:lpstr>
      <vt:lpstr>Dirty Partition Sizes</vt:lpstr>
      <vt:lpstr>Dirty Partition Sizes</vt:lpstr>
      <vt:lpstr>Outline</vt:lpstr>
      <vt:lpstr>Conclusion</vt:lpstr>
      <vt:lpstr>PowerPoint Presentation</vt:lpstr>
      <vt:lpstr>Improving Cache Performance  by Exploiting Read-Write Disparity</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Samira Khan</dc:creator>
  <cp:lastModifiedBy>Samira Khan</cp:lastModifiedBy>
  <cp:revision>1310</cp:revision>
  <dcterms:created xsi:type="dcterms:W3CDTF">2014-01-31T18:41:41Z</dcterms:created>
  <dcterms:modified xsi:type="dcterms:W3CDTF">2014-02-22T21:54:12Z</dcterms:modified>
</cp:coreProperties>
</file>