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4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1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42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43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44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45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7"/>
  </p:notesMasterIdLst>
  <p:sldIdLst>
    <p:sldId id="257" r:id="rId2"/>
    <p:sldId id="348" r:id="rId3"/>
    <p:sldId id="259" r:id="rId4"/>
    <p:sldId id="352" r:id="rId5"/>
    <p:sldId id="357" r:id="rId6"/>
    <p:sldId id="360" r:id="rId7"/>
    <p:sldId id="362" r:id="rId8"/>
    <p:sldId id="365" r:id="rId9"/>
    <p:sldId id="367" r:id="rId10"/>
    <p:sldId id="368" r:id="rId11"/>
    <p:sldId id="302" r:id="rId12"/>
    <p:sldId id="260" r:id="rId13"/>
    <p:sldId id="370" r:id="rId14"/>
    <p:sldId id="371" r:id="rId15"/>
    <p:sldId id="372" r:id="rId16"/>
    <p:sldId id="376" r:id="rId17"/>
    <p:sldId id="297" r:id="rId18"/>
    <p:sldId id="378" r:id="rId19"/>
    <p:sldId id="379" r:id="rId20"/>
    <p:sldId id="380" r:id="rId21"/>
    <p:sldId id="303" r:id="rId22"/>
    <p:sldId id="382" r:id="rId23"/>
    <p:sldId id="383" r:id="rId24"/>
    <p:sldId id="322" r:id="rId25"/>
    <p:sldId id="387" r:id="rId26"/>
    <p:sldId id="391" r:id="rId27"/>
    <p:sldId id="392" r:id="rId28"/>
    <p:sldId id="314" r:id="rId29"/>
    <p:sldId id="271" r:id="rId30"/>
    <p:sldId id="394" r:id="rId31"/>
    <p:sldId id="397" r:id="rId32"/>
    <p:sldId id="398" r:id="rId33"/>
    <p:sldId id="278" r:id="rId34"/>
    <p:sldId id="400" r:id="rId35"/>
    <p:sldId id="313" r:id="rId36"/>
    <p:sldId id="402" r:id="rId37"/>
    <p:sldId id="403" r:id="rId38"/>
    <p:sldId id="404" r:id="rId39"/>
    <p:sldId id="405" r:id="rId40"/>
    <p:sldId id="406" r:id="rId41"/>
    <p:sldId id="407" r:id="rId42"/>
    <p:sldId id="408" r:id="rId43"/>
    <p:sldId id="409" r:id="rId44"/>
    <p:sldId id="410" r:id="rId45"/>
    <p:sldId id="411" r:id="rId46"/>
    <p:sldId id="315" r:id="rId47"/>
    <p:sldId id="311" r:id="rId48"/>
    <p:sldId id="413" r:id="rId49"/>
    <p:sldId id="415" r:id="rId50"/>
    <p:sldId id="420" r:id="rId51"/>
    <p:sldId id="424" r:id="rId52"/>
    <p:sldId id="457" r:id="rId53"/>
    <p:sldId id="430" r:id="rId54"/>
    <p:sldId id="433" r:id="rId55"/>
    <p:sldId id="436" r:id="rId56"/>
    <p:sldId id="316" r:id="rId57"/>
    <p:sldId id="438" r:id="rId58"/>
    <p:sldId id="441" r:id="rId59"/>
    <p:sldId id="328" r:id="rId60"/>
    <p:sldId id="444" r:id="rId61"/>
    <p:sldId id="445" r:id="rId62"/>
    <p:sldId id="447" r:id="rId63"/>
    <p:sldId id="290" r:id="rId64"/>
    <p:sldId id="452" r:id="rId65"/>
    <p:sldId id="323" r:id="rId66"/>
    <p:sldId id="331" r:id="rId67"/>
    <p:sldId id="332" r:id="rId68"/>
    <p:sldId id="308" r:id="rId69"/>
    <p:sldId id="333" r:id="rId70"/>
    <p:sldId id="334" r:id="rId71"/>
    <p:sldId id="335" r:id="rId72"/>
    <p:sldId id="336" r:id="rId73"/>
    <p:sldId id="286" r:id="rId74"/>
    <p:sldId id="320" r:id="rId75"/>
    <p:sldId id="282" r:id="rId76"/>
    <p:sldId id="274" r:id="rId77"/>
    <p:sldId id="337" r:id="rId78"/>
    <p:sldId id="338" r:id="rId79"/>
    <p:sldId id="324" r:id="rId80"/>
    <p:sldId id="339" r:id="rId81"/>
    <p:sldId id="455" r:id="rId82"/>
    <p:sldId id="456" r:id="rId83"/>
    <p:sldId id="340" r:id="rId84"/>
    <p:sldId id="341" r:id="rId85"/>
    <p:sldId id="342" r:id="rId86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88"/>
      <p:italic r:id="rId89"/>
    </p:embeddedFont>
    <p:embeddedFont>
      <p:font typeface="Cambria" panose="02040503050406030204" pitchFamily="18" charset="0"/>
      <p:regular r:id="rId90"/>
      <p:bold r:id="rId91"/>
      <p:italic r:id="rId92"/>
      <p:boldItalic r:id="rId93"/>
    </p:embeddedFont>
    <p:embeddedFont>
      <p:font typeface="Calibri" panose="020F0502020204030204" pitchFamily="34" charset="0"/>
      <p:regular r:id="rId94"/>
      <p:bold r:id="rId95"/>
      <p:italic r:id="rId96"/>
      <p:boldItalic r:id="rId97"/>
    </p:embeddedFont>
    <p:embeddedFont>
      <p:font typeface="Cambria Math" panose="02040503050406030204" pitchFamily="18" charset="0"/>
      <p:regular r:id="rId9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70AD47"/>
    <a:srgbClr val="5B9BD5"/>
    <a:srgbClr val="000000"/>
    <a:srgbClr val="FF7171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85206" autoAdjust="0"/>
  </p:normalViewPr>
  <p:slideViewPr>
    <p:cSldViewPr snapToGrid="0">
      <p:cViewPr varScale="1">
        <p:scale>
          <a:sx n="112" d="100"/>
          <a:sy n="112" d="100"/>
        </p:scale>
        <p:origin x="144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84"/>
    </p:cViewPr>
  </p:sorterViewPr>
  <p:notesViewPr>
    <p:cSldViewPr snapToGrid="0">
      <p:cViewPr varScale="1">
        <p:scale>
          <a:sx n="91" d="100"/>
          <a:sy n="91" d="100"/>
        </p:scale>
        <p:origin x="211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font" Target="fonts/font3.fntdata"/><Relationship Id="rId95" Type="http://schemas.openxmlformats.org/officeDocument/2006/relationships/font" Target="fonts/font8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1.fntdata"/><Relationship Id="rId91" Type="http://schemas.openxmlformats.org/officeDocument/2006/relationships/font" Target="fonts/font4.fntdata"/><Relationship Id="rId9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7.fntdata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6.fntdata"/><Relationship Id="rId98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DRAM Performance Overhead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2.9604659999999949E-2</c:v>
                </c:pt>
                <c:pt idx="1">
                  <c:v>4.6556170000000008E-2</c:v>
                </c:pt>
                <c:pt idx="2">
                  <c:v>8.1891750000000041E-2</c:v>
                </c:pt>
                <c:pt idx="3">
                  <c:v>0.15845317000000003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4F-4951-8FE7-869B6BB30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80705776"/>
        <c:axId val="1380704112"/>
      </c:barChart>
      <c:catAx>
        <c:axId val="1380705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DRAM Chip Size (Gb)</a:t>
                </a:r>
                <a:endParaRPr lang="en-US" sz="24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380704112"/>
        <c:crosses val="autoZero"/>
        <c:auto val="1"/>
        <c:lblAlgn val="ctr"/>
        <c:lblOffset val="100"/>
        <c:noMultiLvlLbl val="0"/>
      </c:catAx>
      <c:valAx>
        <c:axId val="1380704112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Average</a:t>
                </a:r>
                <a:r>
                  <a:rPr lang="en-US" sz="2400" b="1" baseline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System Performance</a:t>
                </a:r>
                <a:r>
                  <a:rPr lang="en-US" sz="2400" b="1" baseline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Overhead</a:t>
                </a:r>
              </a:p>
            </c:rich>
          </c:tx>
          <c:layout>
            <c:manualLayout>
              <c:xMode val="edge"/>
              <c:yMode val="edge"/>
              <c:x val="1.7288381363723857E-3"/>
              <c:y val="2.411084109006984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38070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6.3158000000000006E-2</c:v>
                </c:pt>
                <c:pt idx="20">
                  <c:v>0.78947400000000001</c:v>
                </c:pt>
                <c:pt idx="21">
                  <c:v>0.98947399999999897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DE-4FE1-9F17-C1D63C5A3A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1.0526000000000001E-2</c:v>
                </c:pt>
                <c:pt idx="18">
                  <c:v>1.0526000000000001E-2</c:v>
                </c:pt>
                <c:pt idx="19">
                  <c:v>1.0526000000000001E-2</c:v>
                </c:pt>
                <c:pt idx="20">
                  <c:v>0.16842099999999899</c:v>
                </c:pt>
                <c:pt idx="21">
                  <c:v>0.484211</c:v>
                </c:pt>
                <c:pt idx="22">
                  <c:v>0.91578899999999896</c:v>
                </c:pt>
                <c:pt idx="23">
                  <c:v>0.98947399999999897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ADE-4FE1-9F17-C1D63C5A3A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1.0526000000000001E-2</c:v>
                </c:pt>
                <c:pt idx="19">
                  <c:v>1.0526000000000001E-2</c:v>
                </c:pt>
                <c:pt idx="20">
                  <c:v>1.0526000000000001E-2</c:v>
                </c:pt>
                <c:pt idx="21">
                  <c:v>0.16842099999999899</c:v>
                </c:pt>
                <c:pt idx="22">
                  <c:v>0.52631600000000001</c:v>
                </c:pt>
                <c:pt idx="23">
                  <c:v>0.85263199999999895</c:v>
                </c:pt>
                <c:pt idx="24">
                  <c:v>0.98947399999999897</c:v>
                </c:pt>
                <c:pt idx="25">
                  <c:v>0.98947399999999897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ADE-4FE1-9F17-C1D63C5A3A2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1.0526000000000001E-2</c:v>
                </c:pt>
                <c:pt idx="20">
                  <c:v>1.0526000000000001E-2</c:v>
                </c:pt>
                <c:pt idx="21">
                  <c:v>0.15789500000000001</c:v>
                </c:pt>
                <c:pt idx="22">
                  <c:v>0.42105300000000001</c:v>
                </c:pt>
                <c:pt idx="23">
                  <c:v>0.56842099999999895</c:v>
                </c:pt>
                <c:pt idx="24">
                  <c:v>0.81052599999999897</c:v>
                </c:pt>
                <c:pt idx="25">
                  <c:v>0.98947399999999897</c:v>
                </c:pt>
                <c:pt idx="26">
                  <c:v>0.98947399999999897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ADE-4FE1-9F17-C1D63C5A3A2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Sheet1!$F$2:$F$62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1.0526000000000001E-2</c:v>
                </c:pt>
                <c:pt idx="22">
                  <c:v>5.2631999999999901E-2</c:v>
                </c:pt>
                <c:pt idx="23">
                  <c:v>0.30526300000000001</c:v>
                </c:pt>
                <c:pt idx="24">
                  <c:v>0.58947400000000005</c:v>
                </c:pt>
                <c:pt idx="25">
                  <c:v>0.85263199999999895</c:v>
                </c:pt>
                <c:pt idx="26">
                  <c:v>0.98947399999999897</c:v>
                </c:pt>
                <c:pt idx="27">
                  <c:v>0.98947399999999897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ADE-4FE1-9F17-C1D63C5A3A2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Column5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Sheet1!$G$2:$G$62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1.0526000000000001E-2</c:v>
                </c:pt>
                <c:pt idx="22">
                  <c:v>1.0526000000000001E-2</c:v>
                </c:pt>
                <c:pt idx="23">
                  <c:v>0.27368399999999898</c:v>
                </c:pt>
                <c:pt idx="24">
                  <c:v>0.410526</c:v>
                </c:pt>
                <c:pt idx="25">
                  <c:v>0.62105299999999897</c:v>
                </c:pt>
                <c:pt idx="26">
                  <c:v>0.87368400000000002</c:v>
                </c:pt>
                <c:pt idx="27">
                  <c:v>0.98947399999999897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ADE-4FE1-9F17-C1D63C5A3A2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Column6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Sheet1!$H$2:$H$62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1.0526000000000001E-2</c:v>
                </c:pt>
                <c:pt idx="22">
                  <c:v>1.0526000000000001E-2</c:v>
                </c:pt>
                <c:pt idx="23">
                  <c:v>1.0526000000000001E-2</c:v>
                </c:pt>
                <c:pt idx="24">
                  <c:v>3.1579000000000003E-2</c:v>
                </c:pt>
                <c:pt idx="25">
                  <c:v>0.54736799999999897</c:v>
                </c:pt>
                <c:pt idx="26">
                  <c:v>0.88421099999999897</c:v>
                </c:pt>
                <c:pt idx="27">
                  <c:v>0.98947399999999897</c:v>
                </c:pt>
                <c:pt idx="28">
                  <c:v>0.98947399999999897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ADE-4FE1-9F17-C1D63C5A3A21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Column7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Sheet1!$I$2:$I$62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1.0526000000000001E-2</c:v>
                </c:pt>
                <c:pt idx="24">
                  <c:v>1.0526000000000001E-2</c:v>
                </c:pt>
                <c:pt idx="25">
                  <c:v>2.1052999999999902E-2</c:v>
                </c:pt>
                <c:pt idx="26">
                  <c:v>0.23157900000000001</c:v>
                </c:pt>
                <c:pt idx="27">
                  <c:v>0.91578899999999896</c:v>
                </c:pt>
                <c:pt idx="28">
                  <c:v>0.98947399999999897</c:v>
                </c:pt>
                <c:pt idx="29">
                  <c:v>0.98947399999999897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AADE-4FE1-9F17-C1D63C5A3A21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Column8</c:v>
                </c:pt>
              </c:strCache>
            </c:strRef>
          </c:tx>
          <c:spPr>
            <a:ln w="571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Sheet1!$J$2:$J$62</c:f>
              <c:numCache>
                <c:formatCode>General</c:formatCode>
                <c:ptCount val="6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ADE-4FE1-9F17-C1D63C5A3A21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Column9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Sheet1!$K$2:$K$62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AADE-4FE1-9F17-C1D63C5A3A21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Column10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Sheet1!$L$2:$L$62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AADE-4FE1-9F17-C1D63C5A3A21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Column11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Sheet1!$M$2:$M$62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AADE-4FE1-9F17-C1D63C5A3A21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Column12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Sheet1!$N$2:$N$62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AADE-4FE1-9F17-C1D63C5A3A21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Column13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Sheet1!$O$2:$O$62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AADE-4FE1-9F17-C1D63C5A3A21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Column14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Sheet1!$P$2:$P$62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AADE-4FE1-9F17-C1D63C5A3A21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Column15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Sheet1!$Q$2:$Q$62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AADE-4FE1-9F17-C1D63C5A3A21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Column16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Sheet1!$R$2:$R$62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AADE-4FE1-9F17-C1D63C5A3A21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Column17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Sheet1!$S$2:$S$62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AADE-4FE1-9F17-C1D63C5A3A21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Column18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Sheet1!$T$2:$T$62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2-AADE-4FE1-9F17-C1D63C5A3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86687"/>
        <c:axId val="180884607"/>
      </c:scatterChart>
      <c:valAx>
        <c:axId val="180886687"/>
        <c:scaling>
          <c:orientation val="minMax"/>
          <c:max val="2"/>
          <c:min val="1.5"/>
        </c:scaling>
        <c:delete val="1"/>
        <c:axPos val="b"/>
        <c:numFmt formatCode="#,##0.0" sourceLinked="0"/>
        <c:majorTickMark val="out"/>
        <c:minorTickMark val="none"/>
        <c:tickLblPos val="nextTo"/>
        <c:crossAx val="180884607"/>
        <c:crosses val="autoZero"/>
        <c:crossBetween val="midCat"/>
      </c:valAx>
      <c:valAx>
        <c:axId val="180884607"/>
        <c:scaling>
          <c:orientation val="minMax"/>
          <c:max val="1.01"/>
          <c:min val="-1.0000000000000002E-2"/>
        </c:scaling>
        <c:delete val="1"/>
        <c:axPos val="l"/>
        <c:numFmt formatCode="#,##0.00" sourceLinked="0"/>
        <c:majorTickMark val="out"/>
        <c:minorTickMark val="none"/>
        <c:tickLblPos val="nextTo"/>
        <c:crossAx val="180886687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C58-4F61-8CE2-0D3283FBA0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625-4DA6-A2C5-C9D0756BAB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625-4DA6-A2C5-C9D0756BAB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625-4DA6-A2C5-C9D0756BAB8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Sheet1!$F$2:$F$62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625-4DA6-A2C5-C9D0756BAB8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Column5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Sheet1!$G$2:$G$62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625-4DA6-A2C5-C9D0756BAB8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Column6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Sheet1!$H$2:$H$62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625-4DA6-A2C5-C9D0756BAB85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Column7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Sheet1!$I$2:$I$62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625-4DA6-A2C5-C9D0756BAB85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Column8</c:v>
                </c:pt>
              </c:strCache>
            </c:strRef>
          </c:tx>
          <c:spPr>
            <a:ln w="571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Sheet1!$J$2:$J$62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3625-4DA6-A2C5-C9D0756BAB85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Column9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Sheet1!$K$2:$K$62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3625-4DA6-A2C5-C9D0756BAB85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Column10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Sheet1!$L$2:$L$62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3625-4DA6-A2C5-C9D0756BAB85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Column11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Sheet1!$M$2:$M$62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3625-4DA6-A2C5-C9D0756BAB85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Column12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Sheet1!$N$2:$N$62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3625-4DA6-A2C5-C9D0756BAB85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Column13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Sheet1!$O$2:$O$62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3625-4DA6-A2C5-C9D0756BAB85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Column14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Sheet1!$P$2:$P$62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3625-4DA6-A2C5-C9D0756BAB85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Column15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Sheet1!$Q$2:$Q$62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3625-4DA6-A2C5-C9D0756BAB85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Column16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Sheet1!$R$2:$R$62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3625-4DA6-A2C5-C9D0756BAB85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Column17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Sheet1!$S$2:$S$62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3625-4DA6-A2C5-C9D0756BAB85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Column18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Sheet1!$T$2:$T$62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3625-4DA6-A2C5-C9D0756BA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86687"/>
        <c:axId val="180884607"/>
      </c:scatterChart>
      <c:valAx>
        <c:axId val="180886687"/>
        <c:scaling>
          <c:orientation val="minMax"/>
          <c:max val="2"/>
          <c:min val="1.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Refresh</a:t>
                </a:r>
                <a:r>
                  <a:rPr lang="en-US" sz="2800" baseline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Interval (s)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4607"/>
        <c:crosses val="autoZero"/>
        <c:crossBetween val="midCat"/>
        <c:majorUnit val="0.1"/>
      </c:valAx>
      <c:valAx>
        <c:axId val="180884607"/>
        <c:scaling>
          <c:orientation val="minMax"/>
          <c:max val="1"/>
          <c:min val="0"/>
        </c:scaling>
        <c:delete val="0"/>
        <c:axPos val="l"/>
        <c:majorGridlines>
          <c:spPr>
            <a:ln w="1587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Read Failure Probability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1.6955199666741225E-2"/>
              <c:y val="7.31657649854481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6687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7.9573204188370659E-292</c:v>
                </c:pt>
                <c:pt idx="5">
                  <c:v>4.8762809088011108E-256</c:v>
                </c:pt>
                <c:pt idx="6">
                  <c:v>1.3119314185306079E-222</c:v>
                </c:pt>
                <c:pt idx="7">
                  <c:v>1.5507409549096489E-191</c:v>
                </c:pt>
                <c:pt idx="8">
                  <c:v>8.0603341898688897E-163</c:v>
                </c:pt>
                <c:pt idx="9">
                  <c:v>1.8443096120078821E-136</c:v>
                </c:pt>
                <c:pt idx="10">
                  <c:v>1.8603889272908711E-112</c:v>
                </c:pt>
                <c:pt idx="11">
                  <c:v>8.2887002587012317E-91</c:v>
                </c:pt>
                <c:pt idx="12">
                  <c:v>1.6353252735710395E-71</c:v>
                </c:pt>
                <c:pt idx="13">
                  <c:v>1.4339732592919344E-54</c:v>
                </c:pt>
                <c:pt idx="14">
                  <c:v>5.6186872156016569E-40</c:v>
                </c:pt>
                <c:pt idx="15">
                  <c:v>9.9206213131683569E-28</c:v>
                </c:pt>
                <c:pt idx="16">
                  <c:v>8.0060441707773178E-18</c:v>
                </c:pt>
                <c:pt idx="17">
                  <c:v>3.0328884153377354E-10</c:v>
                </c:pt>
                <c:pt idx="18">
                  <c:v>5.7197827313023665E-5</c:v>
                </c:pt>
                <c:pt idx="19">
                  <c:v>6.3385642286705998E-2</c:v>
                </c:pt>
                <c:pt idx="20">
                  <c:v>0.78927783203263213</c:v>
                </c:pt>
                <c:pt idx="21">
                  <c:v>0.98</c:v>
                </c:pt>
                <c:pt idx="22">
                  <c:v>0.99999997694209841</c:v>
                </c:pt>
                <c:pt idx="23">
                  <c:v>0.99999999999999678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E09-4274-B8D2-2432A9E71C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61"/>
                <c:pt idx="0">
                  <c:v>4.523482417812425E-126</c:v>
                </c:pt>
                <c:pt idx="1">
                  <c:v>1.5348950472333874E-114</c:v>
                </c:pt>
                <c:pt idx="2">
                  <c:v>1.4296533818841025E-103</c:v>
                </c:pt>
                <c:pt idx="3">
                  <c:v>3.6563235004272554E-93</c:v>
                </c:pt>
                <c:pt idx="4">
                  <c:v>2.5683561926964525E-83</c:v>
                </c:pt>
                <c:pt idx="5">
                  <c:v>4.9570328976686204E-74</c:v>
                </c:pt>
                <c:pt idx="6">
                  <c:v>2.6298658207866195E-65</c:v>
                </c:pt>
                <c:pt idx="7">
                  <c:v>3.8372339254361108E-57</c:v>
                </c:pt>
                <c:pt idx="8">
                  <c:v>1.5408232698344886E-49</c:v>
                </c:pt>
                <c:pt idx="9">
                  <c:v>1.7040359921045269E-42</c:v>
                </c:pt>
                <c:pt idx="10">
                  <c:v>5.1954557116850918E-36</c:v>
                </c:pt>
                <c:pt idx="11">
                  <c:v>4.3725246979056288E-30</c:v>
                </c:pt>
                <c:pt idx="12">
                  <c:v>1.0174500866977073E-24</c:v>
                </c:pt>
                <c:pt idx="13">
                  <c:v>6.5600911573122469E-20</c:v>
                </c:pt>
                <c:pt idx="14">
                  <c:v>1.1754817518295022E-15</c:v>
                </c:pt>
                <c:pt idx="15">
                  <c:v>5.8784848632246803E-12</c:v>
                </c:pt>
                <c:pt idx="16">
                  <c:v>8.2560139419403656E-9</c:v>
                </c:pt>
                <c:pt idx="17">
                  <c:v>3.2881488991022728E-6</c:v>
                </c:pt>
                <c:pt idx="18">
                  <c:v>3.7740318119135202E-4</c:v>
                </c:pt>
                <c:pt idx="19">
                  <c:v>1.2848733317716424E-2</c:v>
                </c:pt>
                <c:pt idx="20">
                  <c:v>0.13727373683503322</c:v>
                </c:pt>
                <c:pt idx="21">
                  <c:v>0.51812700193899275</c:v>
                </c:pt>
                <c:pt idx="22">
                  <c:v>0.88170569845872815</c:v>
                </c:pt>
                <c:pt idx="23">
                  <c:v>0.98987437557399227</c:v>
                </c:pt>
                <c:pt idx="24">
                  <c:v>0.99972967488573716</c:v>
                </c:pt>
                <c:pt idx="25">
                  <c:v>0.99999786580590311</c:v>
                </c:pt>
                <c:pt idx="26">
                  <c:v>0.99999999515221216</c:v>
                </c:pt>
                <c:pt idx="27">
                  <c:v>0.99999999999688027</c:v>
                </c:pt>
                <c:pt idx="28">
                  <c:v>0.99999999999999944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E09-4274-B8D2-2432A9E71C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61"/>
                <c:pt idx="0">
                  <c:v>1.1257474879458222E-111</c:v>
                </c:pt>
                <c:pt idx="1">
                  <c:v>6.2630127136528167E-102</c:v>
                </c:pt>
                <c:pt idx="2">
                  <c:v>1.2291710103165333E-92</c:v>
                </c:pt>
                <c:pt idx="3">
                  <c:v>8.5119153294149084E-84</c:v>
                </c:pt>
                <c:pt idx="4">
                  <c:v>2.0803832272808076E-75</c:v>
                </c:pt>
                <c:pt idx="5">
                  <c:v>1.7951259049478231E-67</c:v>
                </c:pt>
                <c:pt idx="6">
                  <c:v>5.4706685677888436E-60</c:v>
                </c:pt>
                <c:pt idx="7">
                  <c:v>5.8907168735060984E-53</c:v>
                </c:pt>
                <c:pt idx="8">
                  <c:v>2.2423551857763343E-46</c:v>
                </c:pt>
                <c:pt idx="9">
                  <c:v>3.0194243736592871E-40</c:v>
                </c:pt>
                <c:pt idx="10">
                  <c:v>1.439348723211731E-34</c:v>
                </c:pt>
                <c:pt idx="11">
                  <c:v>2.4313824799978769E-29</c:v>
                </c:pt>
                <c:pt idx="12">
                  <c:v>1.4572166941654634E-24</c:v>
                </c:pt>
                <c:pt idx="13">
                  <c:v>3.1036781474976835E-20</c:v>
                </c:pt>
                <c:pt idx="14">
                  <c:v>2.3541686429759747E-16</c:v>
                </c:pt>
                <c:pt idx="15">
                  <c:v>6.3778010107848761E-13</c:v>
                </c:pt>
                <c:pt idx="16">
                  <c:v>6.1966705258975927E-10</c:v>
                </c:pt>
                <c:pt idx="17">
                  <c:v>2.1722539714510717E-7</c:v>
                </c:pt>
                <c:pt idx="18">
                  <c:v>2.7729250700352901E-5</c:v>
                </c:pt>
                <c:pt idx="19">
                  <c:v>1.3084646686054237E-3</c:v>
                </c:pt>
                <c:pt idx="20">
                  <c:v>2.3426853101589956E-2</c:v>
                </c:pt>
                <c:pt idx="21">
                  <c:v>0.16708271415228457</c:v>
                </c:pt>
                <c:pt idx="22">
                  <c:v>0.52237083770361026</c:v>
                </c:pt>
                <c:pt idx="23">
                  <c:v>0.85947582778773102</c:v>
                </c:pt>
                <c:pt idx="24">
                  <c:v>0.98212809331705164</c:v>
                </c:pt>
                <c:pt idx="25">
                  <c:v>0.99910092628820035</c:v>
                </c:pt>
                <c:pt idx="26">
                  <c:v>0.99998290183919758</c:v>
                </c:pt>
                <c:pt idx="27">
                  <c:v>0.99999988004850837</c:v>
                </c:pt>
                <c:pt idx="28">
                  <c:v>0.99999999969394382</c:v>
                </c:pt>
                <c:pt idx="29">
                  <c:v>0.99999999999971845</c:v>
                </c:pt>
                <c:pt idx="30">
                  <c:v>0.99999999999999989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E09-4274-B8D2-2432A9E71C7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61"/>
                <c:pt idx="0">
                  <c:v>7.3568478988856595E-48</c:v>
                </c:pt>
                <c:pt idx="1">
                  <c:v>6.9137877832094546E-44</c:v>
                </c:pt>
                <c:pt idx="2">
                  <c:v>4.3081225000758965E-40</c:v>
                </c:pt>
                <c:pt idx="3">
                  <c:v>1.7803096376662537E-36</c:v>
                </c:pt>
                <c:pt idx="4">
                  <c:v>4.8802212379187377E-33</c:v>
                </c:pt>
                <c:pt idx="5">
                  <c:v>8.876399993845305E-30</c:v>
                </c:pt>
                <c:pt idx="6">
                  <c:v>1.0715784334363556E-26</c:v>
                </c:pt>
                <c:pt idx="7">
                  <c:v>8.5893658478244612E-24</c:v>
                </c:pt>
                <c:pt idx="8">
                  <c:v>4.5733910026551064E-21</c:v>
                </c:pt>
                <c:pt idx="9">
                  <c:v>1.6183899757492443E-18</c:v>
                </c:pt>
                <c:pt idx="10">
                  <c:v>3.8086486268031324E-16</c:v>
                </c:pt>
                <c:pt idx="11">
                  <c:v>5.9653853654696716E-14</c:v>
                </c:pt>
                <c:pt idx="12">
                  <c:v>6.2244930939332825E-12</c:v>
                </c:pt>
                <c:pt idx="13">
                  <c:v>4.3320515981998631E-10</c:v>
                </c:pt>
                <c:pt idx="14">
                  <c:v>2.0140999303843342E-8</c:v>
                </c:pt>
                <c:pt idx="15">
                  <c:v>6.2682263971207724E-7</c:v>
                </c:pt>
                <c:pt idx="16">
                  <c:v>1.3093466624000991E-5</c:v>
                </c:pt>
                <c:pt idx="17">
                  <c:v>1.8424951588771212E-4</c:v>
                </c:pt>
                <c:pt idx="18">
                  <c:v>1.7556282423011097E-3</c:v>
                </c:pt>
                <c:pt idx="19">
                  <c:v>1.1411602310965982E-2</c:v>
                </c:pt>
                <c:pt idx="20">
                  <c:v>5.1157228511273321E-2</c:v>
                </c:pt>
                <c:pt idx="21">
                  <c:v>0.16082099421940274</c:v>
                </c:pt>
                <c:pt idx="22">
                  <c:v>0.36375363622310586</c:v>
                </c:pt>
                <c:pt idx="23">
                  <c:v>0.61569846584343635</c:v>
                </c:pt>
                <c:pt idx="24">
                  <c:v>0.82558177622289497</c:v>
                </c:pt>
                <c:pt idx="25">
                  <c:v>0.9428886665582239</c:v>
                </c:pt>
                <c:pt idx="26">
                  <c:v>0.98686309399466654</c:v>
                </c:pt>
                <c:pt idx="27">
                  <c:v>0.99791354729309822</c:v>
                </c:pt>
                <c:pt idx="28">
                  <c:v>0.9997737733619837</c:v>
                </c:pt>
                <c:pt idx="29">
                  <c:v>0.9999833819267504</c:v>
                </c:pt>
                <c:pt idx="30">
                  <c:v>0.99999917734179611</c:v>
                </c:pt>
                <c:pt idx="31">
                  <c:v>0.99999997265862173</c:v>
                </c:pt>
                <c:pt idx="32">
                  <c:v>0.99999999939160777</c:v>
                </c:pt>
                <c:pt idx="33">
                  <c:v>0.99999999999095501</c:v>
                </c:pt>
                <c:pt idx="34">
                  <c:v>0.99999999999991029</c:v>
                </c:pt>
                <c:pt idx="35">
                  <c:v>0.99999999999999944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E09-4274-B8D2-2432A9E71C7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Sheet1!$F$2:$F$62</c:f>
              <c:numCache>
                <c:formatCode>General</c:formatCode>
                <c:ptCount val="61"/>
                <c:pt idx="0">
                  <c:v>1.1054324828098461E-86</c:v>
                </c:pt>
                <c:pt idx="1">
                  <c:v>1.0550084887555623E-79</c:v>
                </c:pt>
                <c:pt idx="2">
                  <c:v>5.0552609649323436E-73</c:v>
                </c:pt>
                <c:pt idx="3">
                  <c:v>1.2163877156900867E-66</c:v>
                </c:pt>
                <c:pt idx="4">
                  <c:v>1.4700407035247151E-60</c:v>
                </c:pt>
                <c:pt idx="5">
                  <c:v>8.9251811474743026E-55</c:v>
                </c:pt>
                <c:pt idx="6">
                  <c:v>2.723031986914463E-49</c:v>
                </c:pt>
                <c:pt idx="7">
                  <c:v>4.1761298416453575E-44</c:v>
                </c:pt>
                <c:pt idx="8">
                  <c:v>3.2206448404920196E-39</c:v>
                </c:pt>
                <c:pt idx="9">
                  <c:v>1.2495451910994956E-34</c:v>
                </c:pt>
                <c:pt idx="10">
                  <c:v>2.4402419292416653E-30</c:v>
                </c:pt>
                <c:pt idx="11">
                  <c:v>2.4003074996380139E-26</c:v>
                </c:pt>
                <c:pt idx="12">
                  <c:v>1.1901458246287058E-22</c:v>
                </c:pt>
                <c:pt idx="13">
                  <c:v>2.9775916211097318E-19</c:v>
                </c:pt>
                <c:pt idx="14">
                  <c:v>3.7636627159446077E-16</c:v>
                </c:pt>
                <c:pt idx="15">
                  <c:v>2.4073939804339322E-13</c:v>
                </c:pt>
                <c:pt idx="16">
                  <c:v>7.8093334260598429E-11</c:v>
                </c:pt>
                <c:pt idx="17">
                  <c:v>1.2885029660552902E-8</c:v>
                </c:pt>
                <c:pt idx="18">
                  <c:v>1.0857805489263161E-6</c:v>
                </c:pt>
                <c:pt idx="19">
                  <c:v>4.7006591088948197E-5</c:v>
                </c:pt>
                <c:pt idx="20">
                  <c:v>1.0548979073203015E-3</c:v>
                </c:pt>
                <c:pt idx="21">
                  <c:v>1.2445039878136275E-2</c:v>
                </c:pt>
                <c:pt idx="22">
                  <c:v>7.8992048768208936E-2</c:v>
                </c:pt>
                <c:pt idx="23">
                  <c:v>0.28073356590392962</c:v>
                </c:pt>
                <c:pt idx="24">
                  <c:v>0.59892155969820249</c:v>
                </c:pt>
                <c:pt idx="25">
                  <c:v>0.86032419710563557</c:v>
                </c:pt>
                <c:pt idx="26">
                  <c:v>0.97212580911707425</c:v>
                </c:pt>
                <c:pt idx="27">
                  <c:v>0.9969672360248395</c:v>
                </c:pt>
                <c:pt idx="28">
                  <c:v>0.99982517910342072</c:v>
                </c:pt>
                <c:pt idx="29">
                  <c:v>0.9999947511263948</c:v>
                </c:pt>
                <c:pt idx="30">
                  <c:v>0.99999991878372196</c:v>
                </c:pt>
                <c:pt idx="31">
                  <c:v>0.99999999935685202</c:v>
                </c:pt>
                <c:pt idx="32">
                  <c:v>0.99999999999740574</c:v>
                </c:pt>
                <c:pt idx="33">
                  <c:v>0.99999999999999467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E09-4274-B8D2-2432A9E71C7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Column5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Sheet1!$G$2:$G$62</c:f>
              <c:numCache>
                <c:formatCode>General</c:formatCode>
                <c:ptCount val="61"/>
                <c:pt idx="0">
                  <c:v>9.757393279336034E-54</c:v>
                </c:pt>
                <c:pt idx="1">
                  <c:v>1.4084100161186386E-49</c:v>
                </c:pt>
                <c:pt idx="2">
                  <c:v>1.3647972584653684E-45</c:v>
                </c:pt>
                <c:pt idx="3">
                  <c:v>8.880147789248363E-42</c:v>
                </c:pt>
                <c:pt idx="4">
                  <c:v>3.8802894157922719E-38</c:v>
                </c:pt>
                <c:pt idx="5">
                  <c:v>1.138912056430251E-34</c:v>
                </c:pt>
                <c:pt idx="6">
                  <c:v>2.2459618762956137E-31</c:v>
                </c:pt>
                <c:pt idx="7">
                  <c:v>2.9766052302693461E-28</c:v>
                </c:pt>
                <c:pt idx="8">
                  <c:v>2.6520857855223007E-25</c:v>
                </c:pt>
                <c:pt idx="9">
                  <c:v>1.5891581527528942E-22</c:v>
                </c:pt>
                <c:pt idx="10">
                  <c:v>6.4070301343299406E-20</c:v>
                </c:pt>
                <c:pt idx="11">
                  <c:v>1.7389720728181997E-17</c:v>
                </c:pt>
                <c:pt idx="12">
                  <c:v>3.1795148644575447E-15</c:v>
                </c:pt>
                <c:pt idx="13">
                  <c:v>3.9193376485407436E-13</c:v>
                </c:pt>
                <c:pt idx="14">
                  <c:v>3.2605037410636175E-11</c:v>
                </c:pt>
                <c:pt idx="15">
                  <c:v>1.8328547974959611E-9</c:v>
                </c:pt>
                <c:pt idx="16">
                  <c:v>6.9734904841468554E-8</c:v>
                </c:pt>
                <c:pt idx="17">
                  <c:v>1.7996026986518075E-6</c:v>
                </c:pt>
                <c:pt idx="18">
                  <c:v>3.1589588140031562E-5</c:v>
                </c:pt>
                <c:pt idx="19">
                  <c:v>3.7865534917388597E-4</c:v>
                </c:pt>
                <c:pt idx="20">
                  <c:v>3.1163953243129269E-3</c:v>
                </c:pt>
                <c:pt idx="21">
                  <c:v>1.774997101658431E-2</c:v>
                </c:pt>
                <c:pt idx="22">
                  <c:v>7.0788728701945039E-2</c:v>
                </c:pt>
                <c:pt idx="23">
                  <c:v>0.20121905818688995</c:v>
                </c:pt>
                <c:pt idx="24">
                  <c:v>0.41893936070679516</c:v>
                </c:pt>
                <c:pt idx="25">
                  <c:v>0.66569614235110786</c:v>
                </c:pt>
                <c:pt idx="26">
                  <c:v>0.85559296892129844</c:v>
                </c:pt>
                <c:pt idx="27">
                  <c:v>0.95480975624449971</c:v>
                </c:pt>
                <c:pt idx="28">
                  <c:v>0.98999235854889622</c:v>
                </c:pt>
                <c:pt idx="29">
                  <c:v>0.99845544421865073</c:v>
                </c:pt>
                <c:pt idx="30">
                  <c:v>0.99983554408831765</c:v>
                </c:pt>
                <c:pt idx="31">
                  <c:v>0.99998800314813441</c:v>
                </c:pt>
                <c:pt idx="32">
                  <c:v>0.99999940329961656</c:v>
                </c:pt>
                <c:pt idx="33">
                  <c:v>0.9999999798346263</c:v>
                </c:pt>
                <c:pt idx="34">
                  <c:v>0.999999999538147</c:v>
                </c:pt>
                <c:pt idx="35">
                  <c:v>0.99999999999284506</c:v>
                </c:pt>
                <c:pt idx="36">
                  <c:v>0.99999999999992517</c:v>
                </c:pt>
                <c:pt idx="37">
                  <c:v>0.99999999999999944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4E09-4274-B8D2-2432A9E71C7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Column6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Sheet1!$H$2:$H$62</c:f>
              <c:numCache>
                <c:formatCode>General</c:formatCode>
                <c:ptCount val="61"/>
                <c:pt idx="0">
                  <c:v>8.4361816427816553E-293</c:v>
                </c:pt>
                <c:pt idx="1">
                  <c:v>5.1472155099405947E-270</c:v>
                </c:pt>
                <c:pt idx="2">
                  <c:v>3.6938555968217086E-248</c:v>
                </c:pt>
                <c:pt idx="3">
                  <c:v>3.1184246772644545E-227</c:v>
                </c:pt>
                <c:pt idx="4">
                  <c:v>3.0975211941030643E-207</c:v>
                </c:pt>
                <c:pt idx="5">
                  <c:v>3.6207949892721574E-188</c:v>
                </c:pt>
                <c:pt idx="6">
                  <c:v>4.9820080542555081E-170</c:v>
                </c:pt>
                <c:pt idx="7">
                  <c:v>8.0710883551841053E-153</c:v>
                </c:pt>
                <c:pt idx="8">
                  <c:v>1.5400083731103738E-136</c:v>
                </c:pt>
                <c:pt idx="9">
                  <c:v>3.4620871071492661E-121</c:v>
                </c:pt>
                <c:pt idx="10">
                  <c:v>9.1741997884536843E-107</c:v>
                </c:pt>
                <c:pt idx="11">
                  <c:v>2.8671086219466529E-93</c:v>
                </c:pt>
                <c:pt idx="12">
                  <c:v>1.0574181650902695E-80</c:v>
                </c:pt>
                <c:pt idx="13">
                  <c:v>4.6059926339977536E-69</c:v>
                </c:pt>
                <c:pt idx="14">
                  <c:v>2.3719716797110329E-58</c:v>
                </c:pt>
                <c:pt idx="15">
                  <c:v>1.4459825593125681E-48</c:v>
                </c:pt>
                <c:pt idx="16">
                  <c:v>1.0452312144537817E-39</c:v>
                </c:pt>
                <c:pt idx="17">
                  <c:v>8.9791217968678236E-32</c:v>
                </c:pt>
                <c:pt idx="18">
                  <c:v>9.1955356273203195E-25</c:v>
                </c:pt>
                <c:pt idx="19">
                  <c:v>1.1276602785352488E-18</c:v>
                </c:pt>
                <c:pt idx="20">
                  <c:v>1.6670517388568042E-13</c:v>
                </c:pt>
                <c:pt idx="21">
                  <c:v>3.0028591198868859E-9</c:v>
                </c:pt>
                <c:pt idx="22">
                  <c:v>6.7134031736894106E-6</c:v>
                </c:pt>
                <c:pt idx="23">
                  <c:v>1.9294967832240426E-3</c:v>
                </c:pt>
                <c:pt idx="24">
                  <c:v>7.694909860170894E-2</c:v>
                </c:pt>
                <c:pt idx="25">
                  <c:v>0.51502488424077941</c:v>
                </c:pt>
                <c:pt idx="26">
                  <c:v>0.93335299182226894</c:v>
                </c:pt>
                <c:pt idx="27">
                  <c:v>0.99848562714924316</c:v>
                </c:pt>
                <c:pt idx="28">
                  <c:v>0.99999525266047506</c:v>
                </c:pt>
                <c:pt idx="29">
                  <c:v>0.99999999809155937</c:v>
                </c:pt>
                <c:pt idx="30">
                  <c:v>0.99999999999990485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4E09-4274-B8D2-2432A9E71C7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Column7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Sheet1!$I$2:$I$62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2.7206911156214057E-291</c:v>
                </c:pt>
                <c:pt idx="10">
                  <c:v>5.9479686870223225E-259</c:v>
                </c:pt>
                <c:pt idx="11">
                  <c:v>1.576418980421206E-228</c:v>
                </c:pt>
                <c:pt idx="12">
                  <c:v>5.0676353549358374E-200</c:v>
                </c:pt>
                <c:pt idx="13">
                  <c:v>1.9771229477310974E-173</c:v>
                </c:pt>
                <c:pt idx="14">
                  <c:v>9.3687497664399636E-149</c:v>
                </c:pt>
                <c:pt idx="15">
                  <c:v>5.3970421029155598E-126</c:v>
                </c:pt>
                <c:pt idx="16">
                  <c:v>3.7841987759737025E-105</c:v>
                </c:pt>
                <c:pt idx="17">
                  <c:v>3.234517212300499E-86</c:v>
                </c:pt>
                <c:pt idx="18">
                  <c:v>3.3772288216375471E-69</c:v>
                </c:pt>
                <c:pt idx="19">
                  <c:v>4.3197795419998518E-54</c:v>
                </c:pt>
                <c:pt idx="20">
                  <c:v>6.7963292647367151E-41</c:v>
                </c:pt>
                <c:pt idx="21">
                  <c:v>1.3232255201928876E-29</c:v>
                </c:pt>
                <c:pt idx="22">
                  <c:v>3.2190608936994066E-20</c:v>
                </c:pt>
                <c:pt idx="23">
                  <c:v>9.9492631178298483E-13</c:v>
                </c:pt>
                <c:pt idx="24">
                  <c:v>4.034806674984143E-7</c:v>
                </c:pt>
                <c:pt idx="25">
                  <c:v>0.03</c:v>
                </c:pt>
                <c:pt idx="26">
                  <c:v>0.23249869475556045</c:v>
                </c:pt>
                <c:pt idx="27">
                  <c:v>0.91479288427035044</c:v>
                </c:pt>
                <c:pt idx="28">
                  <c:v>0.99974207758363709</c:v>
                </c:pt>
                <c:pt idx="29">
                  <c:v>0.9999999875456036</c:v>
                </c:pt>
                <c:pt idx="30">
                  <c:v>0.99999999999999178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4E09-4274-B8D2-2432A9E71C7C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Column8</c:v>
                </c:pt>
              </c:strCache>
            </c:strRef>
          </c:tx>
          <c:spPr>
            <a:ln w="571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Sheet1!$J$2:$J$62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4E09-4274-B8D2-2432A9E71C7C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Column9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Sheet1!$K$2:$K$62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4E09-4274-B8D2-2432A9E71C7C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Column10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Sheet1!$L$2:$L$62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4E09-4274-B8D2-2432A9E71C7C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Column11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Sheet1!$M$2:$M$62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4E09-4274-B8D2-2432A9E71C7C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Column12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Sheet1!$N$2:$N$62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4E09-4274-B8D2-2432A9E71C7C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Column13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Sheet1!$O$2:$O$62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4E09-4274-B8D2-2432A9E71C7C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Column14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Sheet1!$P$2:$P$62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4E09-4274-B8D2-2432A9E71C7C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Column15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Sheet1!$Q$2:$Q$62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4E09-4274-B8D2-2432A9E71C7C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Column16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Sheet1!$R$2:$R$62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4E09-4274-B8D2-2432A9E71C7C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Column17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Sheet1!$S$2:$S$62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4E09-4274-B8D2-2432A9E71C7C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Column18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Sheet1!$T$2:$T$62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2-4E09-4274-B8D2-2432A9E71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86687"/>
        <c:axId val="180884607"/>
      </c:scatterChart>
      <c:valAx>
        <c:axId val="180886687"/>
        <c:scaling>
          <c:orientation val="minMax"/>
          <c:max val="2"/>
          <c:min val="1.5"/>
        </c:scaling>
        <c:delete val="1"/>
        <c:axPos val="b"/>
        <c:numFmt formatCode="#,##0" sourceLinked="0"/>
        <c:majorTickMark val="out"/>
        <c:minorTickMark val="none"/>
        <c:tickLblPos val="nextTo"/>
        <c:crossAx val="180884607"/>
        <c:crosses val="autoZero"/>
        <c:crossBetween val="midCat"/>
      </c:valAx>
      <c:valAx>
        <c:axId val="180884607"/>
        <c:scaling>
          <c:orientation val="minMax"/>
          <c:max val="1.01"/>
          <c:min val="-1.0000000000000002E-2"/>
        </c:scaling>
        <c:delete val="1"/>
        <c:axPos val="l"/>
        <c:numFmt formatCode="#,##0.00" sourceLinked="0"/>
        <c:majorTickMark val="out"/>
        <c:minorTickMark val="none"/>
        <c:tickLblPos val="nextTo"/>
        <c:crossAx val="180886687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C58-4F61-8CE2-0D3283FBA0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625-4DA6-A2C5-C9D0756BAB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625-4DA6-A2C5-C9D0756BAB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625-4DA6-A2C5-C9D0756BAB8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Sheet1!$F$2:$F$62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625-4DA6-A2C5-C9D0756BAB8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Column5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Sheet1!$G$2:$G$62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625-4DA6-A2C5-C9D0756BAB8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Column6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Sheet1!$H$2:$H$62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625-4DA6-A2C5-C9D0756BAB85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Column7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Sheet1!$I$2:$I$62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625-4DA6-A2C5-C9D0756BAB85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Column8</c:v>
                </c:pt>
              </c:strCache>
            </c:strRef>
          </c:tx>
          <c:spPr>
            <a:ln w="571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Sheet1!$J$2:$J$62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3625-4DA6-A2C5-C9D0756BAB85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Column9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Sheet1!$K$2:$K$62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3625-4DA6-A2C5-C9D0756BAB85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Column10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Sheet1!$L$2:$L$62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3625-4DA6-A2C5-C9D0756BAB85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Column11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Sheet1!$M$2:$M$62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3625-4DA6-A2C5-C9D0756BAB85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Column12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Sheet1!$N$2:$N$62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3625-4DA6-A2C5-C9D0756BAB85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Column13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Sheet1!$O$2:$O$62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3625-4DA6-A2C5-C9D0756BAB85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Column14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Sheet1!$P$2:$P$62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3625-4DA6-A2C5-C9D0756BAB85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Column15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Sheet1!$Q$2:$Q$62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3625-4DA6-A2C5-C9D0756BAB85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Column16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Sheet1!$R$2:$R$62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3625-4DA6-A2C5-C9D0756BAB85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Column17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Sheet1!$S$2:$S$62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3625-4DA6-A2C5-C9D0756BAB85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Column18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Sheet1!$T$2:$T$62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3625-4DA6-A2C5-C9D0756BA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86687"/>
        <c:axId val="180884607"/>
      </c:scatterChart>
      <c:valAx>
        <c:axId val="180886687"/>
        <c:scaling>
          <c:orientation val="minMax"/>
          <c:max val="2"/>
          <c:min val="1.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Refresh</a:t>
                </a:r>
                <a:r>
                  <a:rPr lang="en-US" sz="2800" baseline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Interval (s)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4607"/>
        <c:crosses val="autoZero"/>
        <c:crossBetween val="midCat"/>
        <c:majorUnit val="0.1"/>
      </c:valAx>
      <c:valAx>
        <c:axId val="180884607"/>
        <c:scaling>
          <c:orientation val="minMax"/>
          <c:max val="1"/>
          <c:min val="0"/>
        </c:scaling>
        <c:delete val="0"/>
        <c:axPos val="l"/>
        <c:majorGridlines>
          <c:spPr>
            <a:ln w="1587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Read Failure Probability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1.6955199666741225E-2"/>
              <c:y val="7.31657649854481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6687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7.9573204188370659E-292</c:v>
                </c:pt>
                <c:pt idx="5">
                  <c:v>4.8762809088011108E-256</c:v>
                </c:pt>
                <c:pt idx="6">
                  <c:v>1.3119314185306079E-222</c:v>
                </c:pt>
                <c:pt idx="7">
                  <c:v>1.5507409549096489E-191</c:v>
                </c:pt>
                <c:pt idx="8">
                  <c:v>8.0603341898688897E-163</c:v>
                </c:pt>
                <c:pt idx="9">
                  <c:v>1.8443096120078821E-136</c:v>
                </c:pt>
                <c:pt idx="10">
                  <c:v>1.8603889272908711E-112</c:v>
                </c:pt>
                <c:pt idx="11">
                  <c:v>8.2887002587012317E-91</c:v>
                </c:pt>
                <c:pt idx="12">
                  <c:v>1.6353252735710395E-71</c:v>
                </c:pt>
                <c:pt idx="13">
                  <c:v>1.4339732592919344E-54</c:v>
                </c:pt>
                <c:pt idx="14">
                  <c:v>5.6186872156016569E-40</c:v>
                </c:pt>
                <c:pt idx="15">
                  <c:v>9.9206213131683569E-28</c:v>
                </c:pt>
                <c:pt idx="16">
                  <c:v>8.0060441707773178E-18</c:v>
                </c:pt>
                <c:pt idx="17">
                  <c:v>3.0328884153377354E-10</c:v>
                </c:pt>
                <c:pt idx="18">
                  <c:v>5.7197827313023665E-5</c:v>
                </c:pt>
                <c:pt idx="19">
                  <c:v>6.3385642286705998E-2</c:v>
                </c:pt>
                <c:pt idx="20">
                  <c:v>0.78927783203263213</c:v>
                </c:pt>
                <c:pt idx="21">
                  <c:v>0.98</c:v>
                </c:pt>
                <c:pt idx="22">
                  <c:v>0.99999997694209841</c:v>
                </c:pt>
                <c:pt idx="23">
                  <c:v>0.99999999999999678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E09-4274-B8D2-2432A9E71C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61"/>
                <c:pt idx="0">
                  <c:v>4.523482417812425E-126</c:v>
                </c:pt>
                <c:pt idx="1">
                  <c:v>1.5348950472333874E-114</c:v>
                </c:pt>
                <c:pt idx="2">
                  <c:v>1.4296533818841025E-103</c:v>
                </c:pt>
                <c:pt idx="3">
                  <c:v>3.6563235004272554E-93</c:v>
                </c:pt>
                <c:pt idx="4">
                  <c:v>2.5683561926964525E-83</c:v>
                </c:pt>
                <c:pt idx="5">
                  <c:v>4.9570328976686204E-74</c:v>
                </c:pt>
                <c:pt idx="6">
                  <c:v>2.6298658207866195E-65</c:v>
                </c:pt>
                <c:pt idx="7">
                  <c:v>3.8372339254361108E-57</c:v>
                </c:pt>
                <c:pt idx="8">
                  <c:v>1.5408232698344886E-49</c:v>
                </c:pt>
                <c:pt idx="9">
                  <c:v>1.7040359921045269E-42</c:v>
                </c:pt>
                <c:pt idx="10">
                  <c:v>5.1954557116850918E-36</c:v>
                </c:pt>
                <c:pt idx="11">
                  <c:v>4.3725246979056288E-30</c:v>
                </c:pt>
                <c:pt idx="12">
                  <c:v>1.0174500866977073E-24</c:v>
                </c:pt>
                <c:pt idx="13">
                  <c:v>6.5600911573122469E-20</c:v>
                </c:pt>
                <c:pt idx="14">
                  <c:v>1.1754817518295022E-15</c:v>
                </c:pt>
                <c:pt idx="15">
                  <c:v>5.8784848632246803E-12</c:v>
                </c:pt>
                <c:pt idx="16">
                  <c:v>8.2560139419403656E-9</c:v>
                </c:pt>
                <c:pt idx="17">
                  <c:v>3.2881488991022728E-6</c:v>
                </c:pt>
                <c:pt idx="18">
                  <c:v>3.7740318119135202E-4</c:v>
                </c:pt>
                <c:pt idx="19">
                  <c:v>1.2848733317716424E-2</c:v>
                </c:pt>
                <c:pt idx="20">
                  <c:v>0.13727373683503322</c:v>
                </c:pt>
                <c:pt idx="21">
                  <c:v>0.51812700193899275</c:v>
                </c:pt>
                <c:pt idx="22">
                  <c:v>0.88170569845872815</c:v>
                </c:pt>
                <c:pt idx="23">
                  <c:v>0.98987437557399227</c:v>
                </c:pt>
                <c:pt idx="24">
                  <c:v>0.99972967488573716</c:v>
                </c:pt>
                <c:pt idx="25">
                  <c:v>0.99999786580590311</c:v>
                </c:pt>
                <c:pt idx="26">
                  <c:v>0.99999999515221216</c:v>
                </c:pt>
                <c:pt idx="27">
                  <c:v>0.99999999999688027</c:v>
                </c:pt>
                <c:pt idx="28">
                  <c:v>0.99999999999999944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E09-4274-B8D2-2432A9E71C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61"/>
                <c:pt idx="0">
                  <c:v>1.1257474879458222E-111</c:v>
                </c:pt>
                <c:pt idx="1">
                  <c:v>6.2630127136528167E-102</c:v>
                </c:pt>
                <c:pt idx="2">
                  <c:v>1.2291710103165333E-92</c:v>
                </c:pt>
                <c:pt idx="3">
                  <c:v>8.5119153294149084E-84</c:v>
                </c:pt>
                <c:pt idx="4">
                  <c:v>2.0803832272808076E-75</c:v>
                </c:pt>
                <c:pt idx="5">
                  <c:v>1.7951259049478231E-67</c:v>
                </c:pt>
                <c:pt idx="6">
                  <c:v>5.4706685677888436E-60</c:v>
                </c:pt>
                <c:pt idx="7">
                  <c:v>5.8907168735060984E-53</c:v>
                </c:pt>
                <c:pt idx="8">
                  <c:v>2.2423551857763343E-46</c:v>
                </c:pt>
                <c:pt idx="9">
                  <c:v>3.0194243736592871E-40</c:v>
                </c:pt>
                <c:pt idx="10">
                  <c:v>1.439348723211731E-34</c:v>
                </c:pt>
                <c:pt idx="11">
                  <c:v>2.4313824799978769E-29</c:v>
                </c:pt>
                <c:pt idx="12">
                  <c:v>1.4572166941654634E-24</c:v>
                </c:pt>
                <c:pt idx="13">
                  <c:v>3.1036781474976835E-20</c:v>
                </c:pt>
                <c:pt idx="14">
                  <c:v>2.3541686429759747E-16</c:v>
                </c:pt>
                <c:pt idx="15">
                  <c:v>6.3778010107848761E-13</c:v>
                </c:pt>
                <c:pt idx="16">
                  <c:v>6.1966705258975927E-10</c:v>
                </c:pt>
                <c:pt idx="17">
                  <c:v>2.1722539714510717E-7</c:v>
                </c:pt>
                <c:pt idx="18">
                  <c:v>2.7729250700352901E-5</c:v>
                </c:pt>
                <c:pt idx="19">
                  <c:v>1.3084646686054237E-3</c:v>
                </c:pt>
                <c:pt idx="20">
                  <c:v>2.3426853101589956E-2</c:v>
                </c:pt>
                <c:pt idx="21">
                  <c:v>0.16708271415228457</c:v>
                </c:pt>
                <c:pt idx="22">
                  <c:v>0.52237083770361026</c:v>
                </c:pt>
                <c:pt idx="23">
                  <c:v>0.85947582778773102</c:v>
                </c:pt>
                <c:pt idx="24">
                  <c:v>0.98212809331705164</c:v>
                </c:pt>
                <c:pt idx="25">
                  <c:v>0.99910092628820035</c:v>
                </c:pt>
                <c:pt idx="26">
                  <c:v>0.99998290183919758</c:v>
                </c:pt>
                <c:pt idx="27">
                  <c:v>0.99999988004850837</c:v>
                </c:pt>
                <c:pt idx="28">
                  <c:v>0.99999999969394382</c:v>
                </c:pt>
                <c:pt idx="29">
                  <c:v>0.99999999999971845</c:v>
                </c:pt>
                <c:pt idx="30">
                  <c:v>0.99999999999999989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E09-4274-B8D2-2432A9E71C7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61"/>
                <c:pt idx="0">
                  <c:v>7.3568478988856595E-48</c:v>
                </c:pt>
                <c:pt idx="1">
                  <c:v>6.9137877832094546E-44</c:v>
                </c:pt>
                <c:pt idx="2">
                  <c:v>4.3081225000758965E-40</c:v>
                </c:pt>
                <c:pt idx="3">
                  <c:v>1.7803096376662537E-36</c:v>
                </c:pt>
                <c:pt idx="4">
                  <c:v>4.8802212379187377E-33</c:v>
                </c:pt>
                <c:pt idx="5">
                  <c:v>8.876399993845305E-30</c:v>
                </c:pt>
                <c:pt idx="6">
                  <c:v>1.0715784334363556E-26</c:v>
                </c:pt>
                <c:pt idx="7">
                  <c:v>8.5893658478244612E-24</c:v>
                </c:pt>
                <c:pt idx="8">
                  <c:v>4.5733910026551064E-21</c:v>
                </c:pt>
                <c:pt idx="9">
                  <c:v>1.6183899757492443E-18</c:v>
                </c:pt>
                <c:pt idx="10">
                  <c:v>3.8086486268031324E-16</c:v>
                </c:pt>
                <c:pt idx="11">
                  <c:v>5.9653853654696716E-14</c:v>
                </c:pt>
                <c:pt idx="12">
                  <c:v>6.2244930939332825E-12</c:v>
                </c:pt>
                <c:pt idx="13">
                  <c:v>4.3320515981998631E-10</c:v>
                </c:pt>
                <c:pt idx="14">
                  <c:v>2.0140999303843342E-8</c:v>
                </c:pt>
                <c:pt idx="15">
                  <c:v>6.2682263971207724E-7</c:v>
                </c:pt>
                <c:pt idx="16">
                  <c:v>1.3093466624000991E-5</c:v>
                </c:pt>
                <c:pt idx="17">
                  <c:v>1.8424951588771212E-4</c:v>
                </c:pt>
                <c:pt idx="18">
                  <c:v>1.7556282423011097E-3</c:v>
                </c:pt>
                <c:pt idx="19">
                  <c:v>1.1411602310965982E-2</c:v>
                </c:pt>
                <c:pt idx="20">
                  <c:v>5.1157228511273321E-2</c:v>
                </c:pt>
                <c:pt idx="21">
                  <c:v>0.16082099421940274</c:v>
                </c:pt>
                <c:pt idx="22">
                  <c:v>0.36375363622310586</c:v>
                </c:pt>
                <c:pt idx="23">
                  <c:v>0.61569846584343635</c:v>
                </c:pt>
                <c:pt idx="24">
                  <c:v>0.82558177622289497</c:v>
                </c:pt>
                <c:pt idx="25">
                  <c:v>0.9428886665582239</c:v>
                </c:pt>
                <c:pt idx="26">
                  <c:v>0.98686309399466654</c:v>
                </c:pt>
                <c:pt idx="27">
                  <c:v>0.99791354729309822</c:v>
                </c:pt>
                <c:pt idx="28">
                  <c:v>0.9997737733619837</c:v>
                </c:pt>
                <c:pt idx="29">
                  <c:v>0.9999833819267504</c:v>
                </c:pt>
                <c:pt idx="30">
                  <c:v>0.99999917734179611</c:v>
                </c:pt>
                <c:pt idx="31">
                  <c:v>0.99999997265862173</c:v>
                </c:pt>
                <c:pt idx="32">
                  <c:v>0.99999999939160777</c:v>
                </c:pt>
                <c:pt idx="33">
                  <c:v>0.99999999999095501</c:v>
                </c:pt>
                <c:pt idx="34">
                  <c:v>0.99999999999991029</c:v>
                </c:pt>
                <c:pt idx="35">
                  <c:v>0.99999999999999944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E09-4274-B8D2-2432A9E71C7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Sheet1!$F$2:$F$62</c:f>
              <c:numCache>
                <c:formatCode>General</c:formatCode>
                <c:ptCount val="61"/>
                <c:pt idx="0">
                  <c:v>1.1054324828098461E-86</c:v>
                </c:pt>
                <c:pt idx="1">
                  <c:v>1.0550084887555623E-79</c:v>
                </c:pt>
                <c:pt idx="2">
                  <c:v>5.0552609649323436E-73</c:v>
                </c:pt>
                <c:pt idx="3">
                  <c:v>1.2163877156900867E-66</c:v>
                </c:pt>
                <c:pt idx="4">
                  <c:v>1.4700407035247151E-60</c:v>
                </c:pt>
                <c:pt idx="5">
                  <c:v>8.9251811474743026E-55</c:v>
                </c:pt>
                <c:pt idx="6">
                  <c:v>2.723031986914463E-49</c:v>
                </c:pt>
                <c:pt idx="7">
                  <c:v>4.1761298416453575E-44</c:v>
                </c:pt>
                <c:pt idx="8">
                  <c:v>3.2206448404920196E-39</c:v>
                </c:pt>
                <c:pt idx="9">
                  <c:v>1.2495451910994956E-34</c:v>
                </c:pt>
                <c:pt idx="10">
                  <c:v>2.4402419292416653E-30</c:v>
                </c:pt>
                <c:pt idx="11">
                  <c:v>2.4003074996380139E-26</c:v>
                </c:pt>
                <c:pt idx="12">
                  <c:v>1.1901458246287058E-22</c:v>
                </c:pt>
                <c:pt idx="13">
                  <c:v>2.9775916211097318E-19</c:v>
                </c:pt>
                <c:pt idx="14">
                  <c:v>3.7636627159446077E-16</c:v>
                </c:pt>
                <c:pt idx="15">
                  <c:v>2.4073939804339322E-13</c:v>
                </c:pt>
                <c:pt idx="16">
                  <c:v>7.8093334260598429E-11</c:v>
                </c:pt>
                <c:pt idx="17">
                  <c:v>1.2885029660552902E-8</c:v>
                </c:pt>
                <c:pt idx="18">
                  <c:v>1.0857805489263161E-6</c:v>
                </c:pt>
                <c:pt idx="19">
                  <c:v>4.7006591088948197E-5</c:v>
                </c:pt>
                <c:pt idx="20">
                  <c:v>1.0548979073203015E-3</c:v>
                </c:pt>
                <c:pt idx="21">
                  <c:v>1.2445039878136275E-2</c:v>
                </c:pt>
                <c:pt idx="22">
                  <c:v>7.8992048768208936E-2</c:v>
                </c:pt>
                <c:pt idx="23">
                  <c:v>0.28073356590392962</c:v>
                </c:pt>
                <c:pt idx="24">
                  <c:v>0.59892155969820249</c:v>
                </c:pt>
                <c:pt idx="25">
                  <c:v>0.86032419710563557</c:v>
                </c:pt>
                <c:pt idx="26">
                  <c:v>0.97212580911707425</c:v>
                </c:pt>
                <c:pt idx="27">
                  <c:v>0.9969672360248395</c:v>
                </c:pt>
                <c:pt idx="28">
                  <c:v>0.99982517910342072</c:v>
                </c:pt>
                <c:pt idx="29">
                  <c:v>0.9999947511263948</c:v>
                </c:pt>
                <c:pt idx="30">
                  <c:v>0.99999991878372196</c:v>
                </c:pt>
                <c:pt idx="31">
                  <c:v>0.99999999935685202</c:v>
                </c:pt>
                <c:pt idx="32">
                  <c:v>0.99999999999740574</c:v>
                </c:pt>
                <c:pt idx="33">
                  <c:v>0.99999999999999467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E09-4274-B8D2-2432A9E71C7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Column5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Sheet1!$G$2:$G$62</c:f>
              <c:numCache>
                <c:formatCode>General</c:formatCode>
                <c:ptCount val="61"/>
                <c:pt idx="0">
                  <c:v>9.757393279336034E-54</c:v>
                </c:pt>
                <c:pt idx="1">
                  <c:v>1.4084100161186386E-49</c:v>
                </c:pt>
                <c:pt idx="2">
                  <c:v>1.3647972584653684E-45</c:v>
                </c:pt>
                <c:pt idx="3">
                  <c:v>8.880147789248363E-42</c:v>
                </c:pt>
                <c:pt idx="4">
                  <c:v>3.8802894157922719E-38</c:v>
                </c:pt>
                <c:pt idx="5">
                  <c:v>1.138912056430251E-34</c:v>
                </c:pt>
                <c:pt idx="6">
                  <c:v>2.2459618762956137E-31</c:v>
                </c:pt>
                <c:pt idx="7">
                  <c:v>2.9766052302693461E-28</c:v>
                </c:pt>
                <c:pt idx="8">
                  <c:v>2.6520857855223007E-25</c:v>
                </c:pt>
                <c:pt idx="9">
                  <c:v>1.5891581527528942E-22</c:v>
                </c:pt>
                <c:pt idx="10">
                  <c:v>6.4070301343299406E-20</c:v>
                </c:pt>
                <c:pt idx="11">
                  <c:v>1.7389720728181997E-17</c:v>
                </c:pt>
                <c:pt idx="12">
                  <c:v>3.1795148644575447E-15</c:v>
                </c:pt>
                <c:pt idx="13">
                  <c:v>3.9193376485407436E-13</c:v>
                </c:pt>
                <c:pt idx="14">
                  <c:v>3.2605037410636175E-11</c:v>
                </c:pt>
                <c:pt idx="15">
                  <c:v>1.8328547974959611E-9</c:v>
                </c:pt>
                <c:pt idx="16">
                  <c:v>6.9734904841468554E-8</c:v>
                </c:pt>
                <c:pt idx="17">
                  <c:v>1.7996026986518075E-6</c:v>
                </c:pt>
                <c:pt idx="18">
                  <c:v>3.1589588140031562E-5</c:v>
                </c:pt>
                <c:pt idx="19">
                  <c:v>3.7865534917388597E-4</c:v>
                </c:pt>
                <c:pt idx="20">
                  <c:v>3.1163953243129269E-3</c:v>
                </c:pt>
                <c:pt idx="21">
                  <c:v>1.774997101658431E-2</c:v>
                </c:pt>
                <c:pt idx="22">
                  <c:v>7.0788728701945039E-2</c:v>
                </c:pt>
                <c:pt idx="23">
                  <c:v>0.20121905818688995</c:v>
                </c:pt>
                <c:pt idx="24">
                  <c:v>0.41893936070679516</c:v>
                </c:pt>
                <c:pt idx="25">
                  <c:v>0.66569614235110786</c:v>
                </c:pt>
                <c:pt idx="26">
                  <c:v>0.85559296892129844</c:v>
                </c:pt>
                <c:pt idx="27">
                  <c:v>0.95480975624449971</c:v>
                </c:pt>
                <c:pt idx="28">
                  <c:v>0.98999235854889622</c:v>
                </c:pt>
                <c:pt idx="29">
                  <c:v>0.99845544421865073</c:v>
                </c:pt>
                <c:pt idx="30">
                  <c:v>0.99983554408831765</c:v>
                </c:pt>
                <c:pt idx="31">
                  <c:v>0.99998800314813441</c:v>
                </c:pt>
                <c:pt idx="32">
                  <c:v>0.99999940329961656</c:v>
                </c:pt>
                <c:pt idx="33">
                  <c:v>0.9999999798346263</c:v>
                </c:pt>
                <c:pt idx="34">
                  <c:v>0.999999999538147</c:v>
                </c:pt>
                <c:pt idx="35">
                  <c:v>0.99999999999284506</c:v>
                </c:pt>
                <c:pt idx="36">
                  <c:v>0.99999999999992517</c:v>
                </c:pt>
                <c:pt idx="37">
                  <c:v>0.99999999999999944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4E09-4274-B8D2-2432A9E71C7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Column6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Sheet1!$H$2:$H$62</c:f>
              <c:numCache>
                <c:formatCode>General</c:formatCode>
                <c:ptCount val="61"/>
                <c:pt idx="0">
                  <c:v>8.4361816427816553E-293</c:v>
                </c:pt>
                <c:pt idx="1">
                  <c:v>5.1472155099405947E-270</c:v>
                </c:pt>
                <c:pt idx="2">
                  <c:v>3.6938555968217086E-248</c:v>
                </c:pt>
                <c:pt idx="3">
                  <c:v>3.1184246772644545E-227</c:v>
                </c:pt>
                <c:pt idx="4">
                  <c:v>3.0975211941030643E-207</c:v>
                </c:pt>
                <c:pt idx="5">
                  <c:v>3.6207949892721574E-188</c:v>
                </c:pt>
                <c:pt idx="6">
                  <c:v>4.9820080542555081E-170</c:v>
                </c:pt>
                <c:pt idx="7">
                  <c:v>8.0710883551841053E-153</c:v>
                </c:pt>
                <c:pt idx="8">
                  <c:v>1.5400083731103738E-136</c:v>
                </c:pt>
                <c:pt idx="9">
                  <c:v>3.4620871071492661E-121</c:v>
                </c:pt>
                <c:pt idx="10">
                  <c:v>9.1741997884536843E-107</c:v>
                </c:pt>
                <c:pt idx="11">
                  <c:v>2.8671086219466529E-93</c:v>
                </c:pt>
                <c:pt idx="12">
                  <c:v>1.0574181650902695E-80</c:v>
                </c:pt>
                <c:pt idx="13">
                  <c:v>4.6059926339977536E-69</c:v>
                </c:pt>
                <c:pt idx="14">
                  <c:v>2.3719716797110329E-58</c:v>
                </c:pt>
                <c:pt idx="15">
                  <c:v>1.4459825593125681E-48</c:v>
                </c:pt>
                <c:pt idx="16">
                  <c:v>1.0452312144537817E-39</c:v>
                </c:pt>
                <c:pt idx="17">
                  <c:v>8.9791217968678236E-32</c:v>
                </c:pt>
                <c:pt idx="18">
                  <c:v>9.1955356273203195E-25</c:v>
                </c:pt>
                <c:pt idx="19">
                  <c:v>1.1276602785352488E-18</c:v>
                </c:pt>
                <c:pt idx="20">
                  <c:v>1.6670517388568042E-13</c:v>
                </c:pt>
                <c:pt idx="21">
                  <c:v>3.0028591198868859E-9</c:v>
                </c:pt>
                <c:pt idx="22">
                  <c:v>6.7134031736894106E-6</c:v>
                </c:pt>
                <c:pt idx="23">
                  <c:v>1.9294967832240426E-3</c:v>
                </c:pt>
                <c:pt idx="24">
                  <c:v>7.694909860170894E-2</c:v>
                </c:pt>
                <c:pt idx="25">
                  <c:v>0.51502488424077941</c:v>
                </c:pt>
                <c:pt idx="26">
                  <c:v>0.93335299182226894</c:v>
                </c:pt>
                <c:pt idx="27">
                  <c:v>0.99848562714924316</c:v>
                </c:pt>
                <c:pt idx="28">
                  <c:v>0.99999525266047506</c:v>
                </c:pt>
                <c:pt idx="29">
                  <c:v>0.99999999809155937</c:v>
                </c:pt>
                <c:pt idx="30">
                  <c:v>0.99999999999990485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4E09-4274-B8D2-2432A9E71C7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Column7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Sheet1!$I$2:$I$62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2.7206911156214057E-291</c:v>
                </c:pt>
                <c:pt idx="10">
                  <c:v>5.9479686870223225E-259</c:v>
                </c:pt>
                <c:pt idx="11">
                  <c:v>1.576418980421206E-228</c:v>
                </c:pt>
                <c:pt idx="12">
                  <c:v>5.0676353549358374E-200</c:v>
                </c:pt>
                <c:pt idx="13">
                  <c:v>1.9771229477310974E-173</c:v>
                </c:pt>
                <c:pt idx="14">
                  <c:v>9.3687497664399636E-149</c:v>
                </c:pt>
                <c:pt idx="15">
                  <c:v>5.3970421029155598E-126</c:v>
                </c:pt>
                <c:pt idx="16">
                  <c:v>3.7841987759737025E-105</c:v>
                </c:pt>
                <c:pt idx="17">
                  <c:v>3.234517212300499E-86</c:v>
                </c:pt>
                <c:pt idx="18">
                  <c:v>3.3772288216375471E-69</c:v>
                </c:pt>
                <c:pt idx="19">
                  <c:v>4.3197795419998518E-54</c:v>
                </c:pt>
                <c:pt idx="20">
                  <c:v>6.7963292647367151E-41</c:v>
                </c:pt>
                <c:pt idx="21">
                  <c:v>1.3232255201928876E-29</c:v>
                </c:pt>
                <c:pt idx="22">
                  <c:v>3.2190608936994066E-20</c:v>
                </c:pt>
                <c:pt idx="23">
                  <c:v>9.9492631178298483E-13</c:v>
                </c:pt>
                <c:pt idx="24">
                  <c:v>4.034806674984143E-7</c:v>
                </c:pt>
                <c:pt idx="25">
                  <c:v>0.03</c:v>
                </c:pt>
                <c:pt idx="26">
                  <c:v>0.23249869475556045</c:v>
                </c:pt>
                <c:pt idx="27">
                  <c:v>0.91479288427035044</c:v>
                </c:pt>
                <c:pt idx="28">
                  <c:v>0.99974207758363709</c:v>
                </c:pt>
                <c:pt idx="29">
                  <c:v>0.9999999875456036</c:v>
                </c:pt>
                <c:pt idx="30">
                  <c:v>0.99999999999999178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4E09-4274-B8D2-2432A9E71C7C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Column8</c:v>
                </c:pt>
              </c:strCache>
            </c:strRef>
          </c:tx>
          <c:spPr>
            <a:ln w="571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Sheet1!$J$2:$J$62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4E09-4274-B8D2-2432A9E71C7C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Column9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Sheet1!$K$2:$K$62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4E09-4274-B8D2-2432A9E71C7C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Column10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Sheet1!$L$2:$L$62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4E09-4274-B8D2-2432A9E71C7C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Column11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Sheet1!$M$2:$M$62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4E09-4274-B8D2-2432A9E71C7C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Column12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Sheet1!$N$2:$N$62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4E09-4274-B8D2-2432A9E71C7C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Column13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Sheet1!$O$2:$O$62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4E09-4274-B8D2-2432A9E71C7C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Column14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Sheet1!$P$2:$P$62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4E09-4274-B8D2-2432A9E71C7C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Column15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Sheet1!$Q$2:$Q$62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4E09-4274-B8D2-2432A9E71C7C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Column16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Sheet1!$R$2:$R$62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4E09-4274-B8D2-2432A9E71C7C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Column17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Sheet1!$S$2:$S$62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4E09-4274-B8D2-2432A9E71C7C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Column18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Sheet1!$T$2:$T$62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2-4E09-4274-B8D2-2432A9E71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86687"/>
        <c:axId val="180884607"/>
      </c:scatterChart>
      <c:valAx>
        <c:axId val="180886687"/>
        <c:scaling>
          <c:orientation val="minMax"/>
          <c:max val="2"/>
          <c:min val="1.5"/>
        </c:scaling>
        <c:delete val="1"/>
        <c:axPos val="b"/>
        <c:numFmt formatCode="#,##0" sourceLinked="0"/>
        <c:majorTickMark val="out"/>
        <c:minorTickMark val="none"/>
        <c:tickLblPos val="nextTo"/>
        <c:crossAx val="180884607"/>
        <c:crosses val="autoZero"/>
        <c:crossBetween val="midCat"/>
      </c:valAx>
      <c:valAx>
        <c:axId val="180884607"/>
        <c:scaling>
          <c:orientation val="minMax"/>
          <c:max val="1.01"/>
          <c:min val="-1.0000000000000002E-2"/>
        </c:scaling>
        <c:delete val="1"/>
        <c:axPos val="l"/>
        <c:numFmt formatCode="#,##0.00" sourceLinked="0"/>
        <c:majorTickMark val="out"/>
        <c:minorTickMark val="none"/>
        <c:tickLblPos val="nextTo"/>
        <c:crossAx val="180886687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C58-4F61-8CE2-0D3283FBA0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625-4DA6-A2C5-C9D0756BAB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625-4DA6-A2C5-C9D0756BAB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625-4DA6-A2C5-C9D0756BAB8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Sheet1!$F$2:$F$62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625-4DA6-A2C5-C9D0756BAB8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Column5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Sheet1!$G$2:$G$62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625-4DA6-A2C5-C9D0756BAB8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Column6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Sheet1!$H$2:$H$62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625-4DA6-A2C5-C9D0756BAB85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Column7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Sheet1!$I$2:$I$62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625-4DA6-A2C5-C9D0756BAB85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Column8</c:v>
                </c:pt>
              </c:strCache>
            </c:strRef>
          </c:tx>
          <c:spPr>
            <a:ln w="571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Sheet1!$J$2:$J$62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3625-4DA6-A2C5-C9D0756BAB85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Column9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Sheet1!$K$2:$K$62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3625-4DA6-A2C5-C9D0756BAB85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Column10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Sheet1!$L$2:$L$62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3625-4DA6-A2C5-C9D0756BAB85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Column11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Sheet1!$M$2:$M$62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3625-4DA6-A2C5-C9D0756BAB85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Column12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Sheet1!$N$2:$N$62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3625-4DA6-A2C5-C9D0756BAB85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Column13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Sheet1!$O$2:$O$62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3625-4DA6-A2C5-C9D0756BAB85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Column14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Sheet1!$P$2:$P$62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3625-4DA6-A2C5-C9D0756BAB85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Column15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Sheet1!$Q$2:$Q$62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3625-4DA6-A2C5-C9D0756BAB85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Column16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Sheet1!$R$2:$R$62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3625-4DA6-A2C5-C9D0756BAB85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Column17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Sheet1!$S$2:$S$62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3625-4DA6-A2C5-C9D0756BAB85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Column18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Sheet1!$T$2:$T$62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3625-4DA6-A2C5-C9D0756BA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86687"/>
        <c:axId val="180884607"/>
      </c:scatterChart>
      <c:valAx>
        <c:axId val="180886687"/>
        <c:scaling>
          <c:orientation val="minMax"/>
          <c:max val="2"/>
          <c:min val="1.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Refresh</a:t>
                </a:r>
                <a:r>
                  <a:rPr lang="en-US" sz="2800" baseline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Interval (s)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4607"/>
        <c:crosses val="autoZero"/>
        <c:crossBetween val="midCat"/>
        <c:majorUnit val="0.1"/>
      </c:valAx>
      <c:valAx>
        <c:axId val="180884607"/>
        <c:scaling>
          <c:orientation val="minMax"/>
          <c:max val="1"/>
          <c:min val="0"/>
        </c:scaling>
        <c:delete val="0"/>
        <c:axPos val="l"/>
        <c:majorGridlines>
          <c:spPr>
            <a:ln w="1587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Read Failure Probability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1.6955199666741225E-2"/>
              <c:y val="7.31657649854481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6687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7.9573204188370659E-292</c:v>
                </c:pt>
                <c:pt idx="5">
                  <c:v>4.8762809088011108E-256</c:v>
                </c:pt>
                <c:pt idx="6">
                  <c:v>1.3119314185306079E-222</c:v>
                </c:pt>
                <c:pt idx="7">
                  <c:v>1.5507409549096489E-191</c:v>
                </c:pt>
                <c:pt idx="8">
                  <c:v>8.0603341898688897E-163</c:v>
                </c:pt>
                <c:pt idx="9">
                  <c:v>1.8443096120078821E-136</c:v>
                </c:pt>
                <c:pt idx="10">
                  <c:v>1.8603889272908711E-112</c:v>
                </c:pt>
                <c:pt idx="11">
                  <c:v>8.2887002587012317E-91</c:v>
                </c:pt>
                <c:pt idx="12">
                  <c:v>1.6353252735710395E-71</c:v>
                </c:pt>
                <c:pt idx="13">
                  <c:v>1.4339732592919344E-54</c:v>
                </c:pt>
                <c:pt idx="14">
                  <c:v>5.6186872156016569E-40</c:v>
                </c:pt>
                <c:pt idx="15">
                  <c:v>9.9206213131683569E-28</c:v>
                </c:pt>
                <c:pt idx="16">
                  <c:v>8.0060441707773178E-18</c:v>
                </c:pt>
                <c:pt idx="17">
                  <c:v>3.0328884153377354E-10</c:v>
                </c:pt>
                <c:pt idx="18">
                  <c:v>5.7197827313023665E-5</c:v>
                </c:pt>
                <c:pt idx="19">
                  <c:v>6.3385642286705998E-2</c:v>
                </c:pt>
                <c:pt idx="20">
                  <c:v>0.78927783203263213</c:v>
                </c:pt>
                <c:pt idx="21">
                  <c:v>0.98</c:v>
                </c:pt>
                <c:pt idx="22">
                  <c:v>0.99999997694209841</c:v>
                </c:pt>
                <c:pt idx="23">
                  <c:v>0.99999999999999678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E09-4274-B8D2-2432A9E71C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61"/>
                <c:pt idx="0">
                  <c:v>4.523482417812425E-126</c:v>
                </c:pt>
                <c:pt idx="1">
                  <c:v>1.5348950472333874E-114</c:v>
                </c:pt>
                <c:pt idx="2">
                  <c:v>1.4296533818841025E-103</c:v>
                </c:pt>
                <c:pt idx="3">
                  <c:v>3.6563235004272554E-93</c:v>
                </c:pt>
                <c:pt idx="4">
                  <c:v>2.5683561926964525E-83</c:v>
                </c:pt>
                <c:pt idx="5">
                  <c:v>4.9570328976686204E-74</c:v>
                </c:pt>
                <c:pt idx="6">
                  <c:v>2.6298658207866195E-65</c:v>
                </c:pt>
                <c:pt idx="7">
                  <c:v>3.8372339254361108E-57</c:v>
                </c:pt>
                <c:pt idx="8">
                  <c:v>1.5408232698344886E-49</c:v>
                </c:pt>
                <c:pt idx="9">
                  <c:v>1.7040359921045269E-42</c:v>
                </c:pt>
                <c:pt idx="10">
                  <c:v>5.1954557116850918E-36</c:v>
                </c:pt>
                <c:pt idx="11">
                  <c:v>4.3725246979056288E-30</c:v>
                </c:pt>
                <c:pt idx="12">
                  <c:v>1.0174500866977073E-24</c:v>
                </c:pt>
                <c:pt idx="13">
                  <c:v>6.5600911573122469E-20</c:v>
                </c:pt>
                <c:pt idx="14">
                  <c:v>1.1754817518295022E-15</c:v>
                </c:pt>
                <c:pt idx="15">
                  <c:v>5.8784848632246803E-12</c:v>
                </c:pt>
                <c:pt idx="16">
                  <c:v>8.2560139419403656E-9</c:v>
                </c:pt>
                <c:pt idx="17">
                  <c:v>3.2881488991022728E-6</c:v>
                </c:pt>
                <c:pt idx="18">
                  <c:v>3.7740318119135202E-4</c:v>
                </c:pt>
                <c:pt idx="19">
                  <c:v>1.2848733317716424E-2</c:v>
                </c:pt>
                <c:pt idx="20">
                  <c:v>0.13727373683503322</c:v>
                </c:pt>
                <c:pt idx="21">
                  <c:v>0.51812700193899275</c:v>
                </c:pt>
                <c:pt idx="22">
                  <c:v>0.88170569845872815</c:v>
                </c:pt>
                <c:pt idx="23">
                  <c:v>0.98987437557399227</c:v>
                </c:pt>
                <c:pt idx="24">
                  <c:v>0.99972967488573716</c:v>
                </c:pt>
                <c:pt idx="25">
                  <c:v>0.99999786580590311</c:v>
                </c:pt>
                <c:pt idx="26">
                  <c:v>0.99999999515221216</c:v>
                </c:pt>
                <c:pt idx="27">
                  <c:v>0.99999999999688027</c:v>
                </c:pt>
                <c:pt idx="28">
                  <c:v>0.99999999999999944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E09-4274-B8D2-2432A9E71C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61"/>
                <c:pt idx="0">
                  <c:v>1.1257474879458222E-111</c:v>
                </c:pt>
                <c:pt idx="1">
                  <c:v>6.2630127136528167E-102</c:v>
                </c:pt>
                <c:pt idx="2">
                  <c:v>1.2291710103165333E-92</c:v>
                </c:pt>
                <c:pt idx="3">
                  <c:v>8.5119153294149084E-84</c:v>
                </c:pt>
                <c:pt idx="4">
                  <c:v>2.0803832272808076E-75</c:v>
                </c:pt>
                <c:pt idx="5">
                  <c:v>1.7951259049478231E-67</c:v>
                </c:pt>
                <c:pt idx="6">
                  <c:v>5.4706685677888436E-60</c:v>
                </c:pt>
                <c:pt idx="7">
                  <c:v>5.8907168735060984E-53</c:v>
                </c:pt>
                <c:pt idx="8">
                  <c:v>2.2423551857763343E-46</c:v>
                </c:pt>
                <c:pt idx="9">
                  <c:v>3.0194243736592871E-40</c:v>
                </c:pt>
                <c:pt idx="10">
                  <c:v>1.439348723211731E-34</c:v>
                </c:pt>
                <c:pt idx="11">
                  <c:v>2.4313824799978769E-29</c:v>
                </c:pt>
                <c:pt idx="12">
                  <c:v>1.4572166941654634E-24</c:v>
                </c:pt>
                <c:pt idx="13">
                  <c:v>3.1036781474976835E-20</c:v>
                </c:pt>
                <c:pt idx="14">
                  <c:v>2.3541686429759747E-16</c:v>
                </c:pt>
                <c:pt idx="15">
                  <c:v>6.3778010107848761E-13</c:v>
                </c:pt>
                <c:pt idx="16">
                  <c:v>6.1966705258975927E-10</c:v>
                </c:pt>
                <c:pt idx="17">
                  <c:v>2.1722539714510717E-7</c:v>
                </c:pt>
                <c:pt idx="18">
                  <c:v>2.7729250700352901E-5</c:v>
                </c:pt>
                <c:pt idx="19">
                  <c:v>1.3084646686054237E-3</c:v>
                </c:pt>
                <c:pt idx="20">
                  <c:v>2.3426853101589956E-2</c:v>
                </c:pt>
                <c:pt idx="21">
                  <c:v>0.16708271415228457</c:v>
                </c:pt>
                <c:pt idx="22">
                  <c:v>0.52237083770361026</c:v>
                </c:pt>
                <c:pt idx="23">
                  <c:v>0.85947582778773102</c:v>
                </c:pt>
                <c:pt idx="24">
                  <c:v>0.98212809331705164</c:v>
                </c:pt>
                <c:pt idx="25">
                  <c:v>0.99910092628820035</c:v>
                </c:pt>
                <c:pt idx="26">
                  <c:v>0.99998290183919758</c:v>
                </c:pt>
                <c:pt idx="27">
                  <c:v>0.99999988004850837</c:v>
                </c:pt>
                <c:pt idx="28">
                  <c:v>0.99999999969394382</c:v>
                </c:pt>
                <c:pt idx="29">
                  <c:v>0.99999999999971845</c:v>
                </c:pt>
                <c:pt idx="30">
                  <c:v>0.99999999999999989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E09-4274-B8D2-2432A9E71C7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61"/>
                <c:pt idx="0">
                  <c:v>7.3568478988856595E-48</c:v>
                </c:pt>
                <c:pt idx="1">
                  <c:v>6.9137877832094546E-44</c:v>
                </c:pt>
                <c:pt idx="2">
                  <c:v>4.3081225000758965E-40</c:v>
                </c:pt>
                <c:pt idx="3">
                  <c:v>1.7803096376662537E-36</c:v>
                </c:pt>
                <c:pt idx="4">
                  <c:v>4.8802212379187377E-33</c:v>
                </c:pt>
                <c:pt idx="5">
                  <c:v>8.876399993845305E-30</c:v>
                </c:pt>
                <c:pt idx="6">
                  <c:v>1.0715784334363556E-26</c:v>
                </c:pt>
                <c:pt idx="7">
                  <c:v>8.5893658478244612E-24</c:v>
                </c:pt>
                <c:pt idx="8">
                  <c:v>4.5733910026551064E-21</c:v>
                </c:pt>
                <c:pt idx="9">
                  <c:v>1.6183899757492443E-18</c:v>
                </c:pt>
                <c:pt idx="10">
                  <c:v>3.8086486268031324E-16</c:v>
                </c:pt>
                <c:pt idx="11">
                  <c:v>5.9653853654696716E-14</c:v>
                </c:pt>
                <c:pt idx="12">
                  <c:v>6.2244930939332825E-12</c:v>
                </c:pt>
                <c:pt idx="13">
                  <c:v>4.3320515981998631E-10</c:v>
                </c:pt>
                <c:pt idx="14">
                  <c:v>2.0140999303843342E-8</c:v>
                </c:pt>
                <c:pt idx="15">
                  <c:v>6.2682263971207724E-7</c:v>
                </c:pt>
                <c:pt idx="16">
                  <c:v>1.3093466624000991E-5</c:v>
                </c:pt>
                <c:pt idx="17">
                  <c:v>1.8424951588771212E-4</c:v>
                </c:pt>
                <c:pt idx="18">
                  <c:v>1.7556282423011097E-3</c:v>
                </c:pt>
                <c:pt idx="19">
                  <c:v>1.1411602310965982E-2</c:v>
                </c:pt>
                <c:pt idx="20">
                  <c:v>5.1157228511273321E-2</c:v>
                </c:pt>
                <c:pt idx="21">
                  <c:v>0.16082099421940274</c:v>
                </c:pt>
                <c:pt idx="22">
                  <c:v>0.36375363622310586</c:v>
                </c:pt>
                <c:pt idx="23">
                  <c:v>0.61569846584343635</c:v>
                </c:pt>
                <c:pt idx="24">
                  <c:v>0.82558177622289497</c:v>
                </c:pt>
                <c:pt idx="25">
                  <c:v>0.9428886665582239</c:v>
                </c:pt>
                <c:pt idx="26">
                  <c:v>0.98686309399466654</c:v>
                </c:pt>
                <c:pt idx="27">
                  <c:v>0.99791354729309822</c:v>
                </c:pt>
                <c:pt idx="28">
                  <c:v>0.9997737733619837</c:v>
                </c:pt>
                <c:pt idx="29">
                  <c:v>0.9999833819267504</c:v>
                </c:pt>
                <c:pt idx="30">
                  <c:v>0.99999917734179611</c:v>
                </c:pt>
                <c:pt idx="31">
                  <c:v>0.99999997265862173</c:v>
                </c:pt>
                <c:pt idx="32">
                  <c:v>0.99999999939160777</c:v>
                </c:pt>
                <c:pt idx="33">
                  <c:v>0.99999999999095501</c:v>
                </c:pt>
                <c:pt idx="34">
                  <c:v>0.99999999999991029</c:v>
                </c:pt>
                <c:pt idx="35">
                  <c:v>0.99999999999999944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E09-4274-B8D2-2432A9E71C7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Sheet1!$F$2:$F$62</c:f>
              <c:numCache>
                <c:formatCode>General</c:formatCode>
                <c:ptCount val="61"/>
                <c:pt idx="0">
                  <c:v>1.1054324828098461E-86</c:v>
                </c:pt>
                <c:pt idx="1">
                  <c:v>1.0550084887555623E-79</c:v>
                </c:pt>
                <c:pt idx="2">
                  <c:v>5.0552609649323436E-73</c:v>
                </c:pt>
                <c:pt idx="3">
                  <c:v>1.2163877156900867E-66</c:v>
                </c:pt>
                <c:pt idx="4">
                  <c:v>1.4700407035247151E-60</c:v>
                </c:pt>
                <c:pt idx="5">
                  <c:v>8.9251811474743026E-55</c:v>
                </c:pt>
                <c:pt idx="6">
                  <c:v>2.723031986914463E-49</c:v>
                </c:pt>
                <c:pt idx="7">
                  <c:v>4.1761298416453575E-44</c:v>
                </c:pt>
                <c:pt idx="8">
                  <c:v>3.2206448404920196E-39</c:v>
                </c:pt>
                <c:pt idx="9">
                  <c:v>1.2495451910994956E-34</c:v>
                </c:pt>
                <c:pt idx="10">
                  <c:v>2.4402419292416653E-30</c:v>
                </c:pt>
                <c:pt idx="11">
                  <c:v>2.4003074996380139E-26</c:v>
                </c:pt>
                <c:pt idx="12">
                  <c:v>1.1901458246287058E-22</c:v>
                </c:pt>
                <c:pt idx="13">
                  <c:v>2.9775916211097318E-19</c:v>
                </c:pt>
                <c:pt idx="14">
                  <c:v>3.7636627159446077E-16</c:v>
                </c:pt>
                <c:pt idx="15">
                  <c:v>2.4073939804339322E-13</c:v>
                </c:pt>
                <c:pt idx="16">
                  <c:v>7.8093334260598429E-11</c:v>
                </c:pt>
                <c:pt idx="17">
                  <c:v>1.2885029660552902E-8</c:v>
                </c:pt>
                <c:pt idx="18">
                  <c:v>1.0857805489263161E-6</c:v>
                </c:pt>
                <c:pt idx="19">
                  <c:v>4.7006591088948197E-5</c:v>
                </c:pt>
                <c:pt idx="20">
                  <c:v>1.0548979073203015E-3</c:v>
                </c:pt>
                <c:pt idx="21">
                  <c:v>1.2445039878136275E-2</c:v>
                </c:pt>
                <c:pt idx="22">
                  <c:v>7.8992048768208936E-2</c:v>
                </c:pt>
                <c:pt idx="23">
                  <c:v>0.28073356590392962</c:v>
                </c:pt>
                <c:pt idx="24">
                  <c:v>0.59892155969820249</c:v>
                </c:pt>
                <c:pt idx="25">
                  <c:v>0.86032419710563557</c:v>
                </c:pt>
                <c:pt idx="26">
                  <c:v>0.97212580911707425</c:v>
                </c:pt>
                <c:pt idx="27">
                  <c:v>0.9969672360248395</c:v>
                </c:pt>
                <c:pt idx="28">
                  <c:v>0.99982517910342072</c:v>
                </c:pt>
                <c:pt idx="29">
                  <c:v>0.9999947511263948</c:v>
                </c:pt>
                <c:pt idx="30">
                  <c:v>0.99999991878372196</c:v>
                </c:pt>
                <c:pt idx="31">
                  <c:v>0.99999999935685202</c:v>
                </c:pt>
                <c:pt idx="32">
                  <c:v>0.99999999999740574</c:v>
                </c:pt>
                <c:pt idx="33">
                  <c:v>0.99999999999999467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E09-4274-B8D2-2432A9E71C7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Column5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Sheet1!$G$2:$G$62</c:f>
              <c:numCache>
                <c:formatCode>General</c:formatCode>
                <c:ptCount val="61"/>
                <c:pt idx="0">
                  <c:v>9.757393279336034E-54</c:v>
                </c:pt>
                <c:pt idx="1">
                  <c:v>1.4084100161186386E-49</c:v>
                </c:pt>
                <c:pt idx="2">
                  <c:v>1.3647972584653684E-45</c:v>
                </c:pt>
                <c:pt idx="3">
                  <c:v>8.880147789248363E-42</c:v>
                </c:pt>
                <c:pt idx="4">
                  <c:v>3.8802894157922719E-38</c:v>
                </c:pt>
                <c:pt idx="5">
                  <c:v>1.138912056430251E-34</c:v>
                </c:pt>
                <c:pt idx="6">
                  <c:v>2.2459618762956137E-31</c:v>
                </c:pt>
                <c:pt idx="7">
                  <c:v>2.9766052302693461E-28</c:v>
                </c:pt>
                <c:pt idx="8">
                  <c:v>2.6520857855223007E-25</c:v>
                </c:pt>
                <c:pt idx="9">
                  <c:v>1.5891581527528942E-22</c:v>
                </c:pt>
                <c:pt idx="10">
                  <c:v>6.4070301343299406E-20</c:v>
                </c:pt>
                <c:pt idx="11">
                  <c:v>1.7389720728181997E-17</c:v>
                </c:pt>
                <c:pt idx="12">
                  <c:v>3.1795148644575447E-15</c:v>
                </c:pt>
                <c:pt idx="13">
                  <c:v>3.9193376485407436E-13</c:v>
                </c:pt>
                <c:pt idx="14">
                  <c:v>3.2605037410636175E-11</c:v>
                </c:pt>
                <c:pt idx="15">
                  <c:v>1.8328547974959611E-9</c:v>
                </c:pt>
                <c:pt idx="16">
                  <c:v>6.9734904841468554E-8</c:v>
                </c:pt>
                <c:pt idx="17">
                  <c:v>1.7996026986518075E-6</c:v>
                </c:pt>
                <c:pt idx="18">
                  <c:v>3.1589588140031562E-5</c:v>
                </c:pt>
                <c:pt idx="19">
                  <c:v>3.7865534917388597E-4</c:v>
                </c:pt>
                <c:pt idx="20">
                  <c:v>3.1163953243129269E-3</c:v>
                </c:pt>
                <c:pt idx="21">
                  <c:v>1.774997101658431E-2</c:v>
                </c:pt>
                <c:pt idx="22">
                  <c:v>7.0788728701945039E-2</c:v>
                </c:pt>
                <c:pt idx="23">
                  <c:v>0.20121905818688995</c:v>
                </c:pt>
                <c:pt idx="24">
                  <c:v>0.41893936070679516</c:v>
                </c:pt>
                <c:pt idx="25">
                  <c:v>0.66569614235110786</c:v>
                </c:pt>
                <c:pt idx="26">
                  <c:v>0.85559296892129844</c:v>
                </c:pt>
                <c:pt idx="27">
                  <c:v>0.95480975624449971</c:v>
                </c:pt>
                <c:pt idx="28">
                  <c:v>0.98999235854889622</c:v>
                </c:pt>
                <c:pt idx="29">
                  <c:v>0.99845544421865073</c:v>
                </c:pt>
                <c:pt idx="30">
                  <c:v>0.99983554408831765</c:v>
                </c:pt>
                <c:pt idx="31">
                  <c:v>0.99998800314813441</c:v>
                </c:pt>
                <c:pt idx="32">
                  <c:v>0.99999940329961656</c:v>
                </c:pt>
                <c:pt idx="33">
                  <c:v>0.9999999798346263</c:v>
                </c:pt>
                <c:pt idx="34">
                  <c:v>0.999999999538147</c:v>
                </c:pt>
                <c:pt idx="35">
                  <c:v>0.99999999999284506</c:v>
                </c:pt>
                <c:pt idx="36">
                  <c:v>0.99999999999992517</c:v>
                </c:pt>
                <c:pt idx="37">
                  <c:v>0.99999999999999944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4E09-4274-B8D2-2432A9E71C7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Column6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Sheet1!$H$2:$H$62</c:f>
              <c:numCache>
                <c:formatCode>General</c:formatCode>
                <c:ptCount val="61"/>
                <c:pt idx="0">
                  <c:v>8.4361816427816553E-293</c:v>
                </c:pt>
                <c:pt idx="1">
                  <c:v>5.1472155099405947E-270</c:v>
                </c:pt>
                <c:pt idx="2">
                  <c:v>3.6938555968217086E-248</c:v>
                </c:pt>
                <c:pt idx="3">
                  <c:v>3.1184246772644545E-227</c:v>
                </c:pt>
                <c:pt idx="4">
                  <c:v>3.0975211941030643E-207</c:v>
                </c:pt>
                <c:pt idx="5">
                  <c:v>3.6207949892721574E-188</c:v>
                </c:pt>
                <c:pt idx="6">
                  <c:v>4.9820080542555081E-170</c:v>
                </c:pt>
                <c:pt idx="7">
                  <c:v>8.0710883551841053E-153</c:v>
                </c:pt>
                <c:pt idx="8">
                  <c:v>1.5400083731103738E-136</c:v>
                </c:pt>
                <c:pt idx="9">
                  <c:v>3.4620871071492661E-121</c:v>
                </c:pt>
                <c:pt idx="10">
                  <c:v>9.1741997884536843E-107</c:v>
                </c:pt>
                <c:pt idx="11">
                  <c:v>2.8671086219466529E-93</c:v>
                </c:pt>
                <c:pt idx="12">
                  <c:v>1.0574181650902695E-80</c:v>
                </c:pt>
                <c:pt idx="13">
                  <c:v>4.6059926339977536E-69</c:v>
                </c:pt>
                <c:pt idx="14">
                  <c:v>2.3719716797110329E-58</c:v>
                </c:pt>
                <c:pt idx="15">
                  <c:v>1.4459825593125681E-48</c:v>
                </c:pt>
                <c:pt idx="16">
                  <c:v>1.0452312144537817E-39</c:v>
                </c:pt>
                <c:pt idx="17">
                  <c:v>8.9791217968678236E-32</c:v>
                </c:pt>
                <c:pt idx="18">
                  <c:v>9.1955356273203195E-25</c:v>
                </c:pt>
                <c:pt idx="19">
                  <c:v>1.1276602785352488E-18</c:v>
                </c:pt>
                <c:pt idx="20">
                  <c:v>1.6670517388568042E-13</c:v>
                </c:pt>
                <c:pt idx="21">
                  <c:v>3.0028591198868859E-9</c:v>
                </c:pt>
                <c:pt idx="22">
                  <c:v>6.7134031736894106E-6</c:v>
                </c:pt>
                <c:pt idx="23">
                  <c:v>1.9294967832240426E-3</c:v>
                </c:pt>
                <c:pt idx="24">
                  <c:v>7.694909860170894E-2</c:v>
                </c:pt>
                <c:pt idx="25">
                  <c:v>0.51502488424077941</c:v>
                </c:pt>
                <c:pt idx="26">
                  <c:v>0.93335299182226894</c:v>
                </c:pt>
                <c:pt idx="27">
                  <c:v>0.99848562714924316</c:v>
                </c:pt>
                <c:pt idx="28">
                  <c:v>0.99999525266047506</c:v>
                </c:pt>
                <c:pt idx="29">
                  <c:v>0.99999999809155937</c:v>
                </c:pt>
                <c:pt idx="30">
                  <c:v>0.99999999999990485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4E09-4274-B8D2-2432A9E71C7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Column7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Sheet1!$I$2:$I$62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2.7206911156214057E-291</c:v>
                </c:pt>
                <c:pt idx="10">
                  <c:v>5.9479686870223225E-259</c:v>
                </c:pt>
                <c:pt idx="11">
                  <c:v>1.576418980421206E-228</c:v>
                </c:pt>
                <c:pt idx="12">
                  <c:v>5.0676353549358374E-200</c:v>
                </c:pt>
                <c:pt idx="13">
                  <c:v>1.9771229477310974E-173</c:v>
                </c:pt>
                <c:pt idx="14">
                  <c:v>9.3687497664399636E-149</c:v>
                </c:pt>
                <c:pt idx="15">
                  <c:v>5.3970421029155598E-126</c:v>
                </c:pt>
                <c:pt idx="16">
                  <c:v>3.7841987759737025E-105</c:v>
                </c:pt>
                <c:pt idx="17">
                  <c:v>3.234517212300499E-86</c:v>
                </c:pt>
                <c:pt idx="18">
                  <c:v>3.3772288216375471E-69</c:v>
                </c:pt>
                <c:pt idx="19">
                  <c:v>4.3197795419998518E-54</c:v>
                </c:pt>
                <c:pt idx="20">
                  <c:v>6.7963292647367151E-41</c:v>
                </c:pt>
                <c:pt idx="21">
                  <c:v>1.3232255201928876E-29</c:v>
                </c:pt>
                <c:pt idx="22">
                  <c:v>3.2190608936994066E-20</c:v>
                </c:pt>
                <c:pt idx="23">
                  <c:v>9.9492631178298483E-13</c:v>
                </c:pt>
                <c:pt idx="24">
                  <c:v>4.034806674984143E-7</c:v>
                </c:pt>
                <c:pt idx="25">
                  <c:v>0.03</c:v>
                </c:pt>
                <c:pt idx="26">
                  <c:v>0.23249869475556045</c:v>
                </c:pt>
                <c:pt idx="27">
                  <c:v>0.91479288427035044</c:v>
                </c:pt>
                <c:pt idx="28">
                  <c:v>0.99974207758363709</c:v>
                </c:pt>
                <c:pt idx="29">
                  <c:v>0.9999999875456036</c:v>
                </c:pt>
                <c:pt idx="30">
                  <c:v>0.99999999999999178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4E09-4274-B8D2-2432A9E71C7C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Column8</c:v>
                </c:pt>
              </c:strCache>
            </c:strRef>
          </c:tx>
          <c:spPr>
            <a:ln w="571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Sheet1!$J$2:$J$62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4E09-4274-B8D2-2432A9E71C7C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Column9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Sheet1!$K$2:$K$62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4E09-4274-B8D2-2432A9E71C7C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Column10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Sheet1!$L$2:$L$62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4E09-4274-B8D2-2432A9E71C7C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Column11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Sheet1!$M$2:$M$62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4E09-4274-B8D2-2432A9E71C7C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Column12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Sheet1!$N$2:$N$62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4E09-4274-B8D2-2432A9E71C7C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Column13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Sheet1!$O$2:$O$62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4E09-4274-B8D2-2432A9E71C7C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Column14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Sheet1!$P$2:$P$62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4E09-4274-B8D2-2432A9E71C7C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Column15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Sheet1!$Q$2:$Q$62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4E09-4274-B8D2-2432A9E71C7C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Column16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Sheet1!$R$2:$R$62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4E09-4274-B8D2-2432A9E71C7C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Column17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Sheet1!$S$2:$S$62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4E09-4274-B8D2-2432A9E71C7C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Column18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Sheet1!$T$2:$T$62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2-4E09-4274-B8D2-2432A9E71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86687"/>
        <c:axId val="180884607"/>
      </c:scatterChart>
      <c:valAx>
        <c:axId val="180886687"/>
        <c:scaling>
          <c:orientation val="minMax"/>
          <c:max val="2"/>
          <c:min val="1.5"/>
        </c:scaling>
        <c:delete val="1"/>
        <c:axPos val="b"/>
        <c:numFmt formatCode="#,##0" sourceLinked="0"/>
        <c:majorTickMark val="out"/>
        <c:minorTickMark val="none"/>
        <c:tickLblPos val="nextTo"/>
        <c:crossAx val="180884607"/>
        <c:crosses val="autoZero"/>
        <c:crossBetween val="midCat"/>
      </c:valAx>
      <c:valAx>
        <c:axId val="180884607"/>
        <c:scaling>
          <c:orientation val="minMax"/>
          <c:max val="1.01"/>
          <c:min val="-1.0000000000000002E-2"/>
        </c:scaling>
        <c:delete val="1"/>
        <c:axPos val="l"/>
        <c:numFmt formatCode="#,##0.00" sourceLinked="0"/>
        <c:majorTickMark val="out"/>
        <c:minorTickMark val="none"/>
        <c:tickLblPos val="nextTo"/>
        <c:crossAx val="180886687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C58-4F61-8CE2-0D3283FBA0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625-4DA6-A2C5-C9D0756BAB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625-4DA6-A2C5-C9D0756BAB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625-4DA6-A2C5-C9D0756BAB8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Sheet1!$F$2:$F$62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625-4DA6-A2C5-C9D0756BAB8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Column5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Sheet1!$G$2:$G$62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625-4DA6-A2C5-C9D0756BAB8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Column6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Sheet1!$H$2:$H$62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625-4DA6-A2C5-C9D0756BAB85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Column7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Sheet1!$I$2:$I$62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625-4DA6-A2C5-C9D0756BAB85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Column8</c:v>
                </c:pt>
              </c:strCache>
            </c:strRef>
          </c:tx>
          <c:spPr>
            <a:ln w="571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Sheet1!$J$2:$J$62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3625-4DA6-A2C5-C9D0756BAB85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Column9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Sheet1!$K$2:$K$62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3625-4DA6-A2C5-C9D0756BAB85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Column10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Sheet1!$L$2:$L$62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3625-4DA6-A2C5-C9D0756BAB85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Column11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Sheet1!$M$2:$M$62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3625-4DA6-A2C5-C9D0756BAB85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Column12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Sheet1!$N$2:$N$62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3625-4DA6-A2C5-C9D0756BAB85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Column13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Sheet1!$O$2:$O$62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3625-4DA6-A2C5-C9D0756BAB85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Column14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Sheet1!$P$2:$P$62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3625-4DA6-A2C5-C9D0756BAB85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Column15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Sheet1!$Q$2:$Q$62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3625-4DA6-A2C5-C9D0756BAB85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Column16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Sheet1!$R$2:$R$62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3625-4DA6-A2C5-C9D0756BAB85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Column17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Sheet1!$S$2:$S$62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3625-4DA6-A2C5-C9D0756BAB85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Column18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Sheet1!$T$2:$T$62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3625-4DA6-A2C5-C9D0756BA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86687"/>
        <c:axId val="180884607"/>
      </c:scatterChart>
      <c:valAx>
        <c:axId val="180886687"/>
        <c:scaling>
          <c:orientation val="minMax"/>
          <c:max val="2"/>
          <c:min val="1.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Refresh</a:t>
                </a:r>
                <a:r>
                  <a:rPr lang="en-US" sz="2800" baseline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Interval (s)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4607"/>
        <c:crosses val="autoZero"/>
        <c:crossBetween val="midCat"/>
        <c:majorUnit val="0.1"/>
      </c:valAx>
      <c:valAx>
        <c:axId val="180884607"/>
        <c:scaling>
          <c:orientation val="minMax"/>
          <c:max val="1"/>
          <c:min val="0"/>
        </c:scaling>
        <c:delete val="0"/>
        <c:axPos val="l"/>
        <c:majorGridlines>
          <c:spPr>
            <a:ln w="1587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Read Failure Probability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1.6955199666741225E-2"/>
              <c:y val="7.31657649854481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6687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7.9573204188370659E-292</c:v>
                </c:pt>
                <c:pt idx="5">
                  <c:v>4.8762809088011108E-256</c:v>
                </c:pt>
                <c:pt idx="6">
                  <c:v>1.3119314185306079E-222</c:v>
                </c:pt>
                <c:pt idx="7">
                  <c:v>1.5507409549096489E-191</c:v>
                </c:pt>
                <c:pt idx="8">
                  <c:v>8.0603341898688897E-163</c:v>
                </c:pt>
                <c:pt idx="9">
                  <c:v>1.8443096120078821E-136</c:v>
                </c:pt>
                <c:pt idx="10">
                  <c:v>1.8603889272908711E-112</c:v>
                </c:pt>
                <c:pt idx="11">
                  <c:v>8.2887002587012317E-91</c:v>
                </c:pt>
                <c:pt idx="12">
                  <c:v>1.6353252735710395E-71</c:v>
                </c:pt>
                <c:pt idx="13">
                  <c:v>1.4339732592919344E-54</c:v>
                </c:pt>
                <c:pt idx="14">
                  <c:v>5.6186872156016569E-40</c:v>
                </c:pt>
                <c:pt idx="15">
                  <c:v>9.9206213131683569E-28</c:v>
                </c:pt>
                <c:pt idx="16">
                  <c:v>8.0060441707773178E-18</c:v>
                </c:pt>
                <c:pt idx="17">
                  <c:v>3.0328884153377354E-10</c:v>
                </c:pt>
                <c:pt idx="18">
                  <c:v>5.7197827313023665E-5</c:v>
                </c:pt>
                <c:pt idx="19">
                  <c:v>6.3385642286705998E-2</c:v>
                </c:pt>
                <c:pt idx="20">
                  <c:v>0.78927783203263213</c:v>
                </c:pt>
                <c:pt idx="21">
                  <c:v>0.98</c:v>
                </c:pt>
                <c:pt idx="22">
                  <c:v>0.99999997694209841</c:v>
                </c:pt>
                <c:pt idx="23">
                  <c:v>0.99999999999999678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E09-4274-B8D2-2432A9E71C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61"/>
                <c:pt idx="0">
                  <c:v>4.523482417812425E-126</c:v>
                </c:pt>
                <c:pt idx="1">
                  <c:v>1.5348950472333874E-114</c:v>
                </c:pt>
                <c:pt idx="2">
                  <c:v>1.4296533818841025E-103</c:v>
                </c:pt>
                <c:pt idx="3">
                  <c:v>3.6563235004272554E-93</c:v>
                </c:pt>
                <c:pt idx="4">
                  <c:v>2.5683561926964525E-83</c:v>
                </c:pt>
                <c:pt idx="5">
                  <c:v>4.9570328976686204E-74</c:v>
                </c:pt>
                <c:pt idx="6">
                  <c:v>2.6298658207866195E-65</c:v>
                </c:pt>
                <c:pt idx="7">
                  <c:v>3.8372339254361108E-57</c:v>
                </c:pt>
                <c:pt idx="8">
                  <c:v>1.5408232698344886E-49</c:v>
                </c:pt>
                <c:pt idx="9">
                  <c:v>1.7040359921045269E-42</c:v>
                </c:pt>
                <c:pt idx="10">
                  <c:v>5.1954557116850918E-36</c:v>
                </c:pt>
                <c:pt idx="11">
                  <c:v>4.3725246979056288E-30</c:v>
                </c:pt>
                <c:pt idx="12">
                  <c:v>1.0174500866977073E-24</c:v>
                </c:pt>
                <c:pt idx="13">
                  <c:v>6.5600911573122469E-20</c:v>
                </c:pt>
                <c:pt idx="14">
                  <c:v>1.1754817518295022E-15</c:v>
                </c:pt>
                <c:pt idx="15">
                  <c:v>5.8784848632246803E-12</c:v>
                </c:pt>
                <c:pt idx="16">
                  <c:v>8.2560139419403656E-9</c:v>
                </c:pt>
                <c:pt idx="17">
                  <c:v>3.2881488991022728E-6</c:v>
                </c:pt>
                <c:pt idx="18">
                  <c:v>3.7740318119135202E-4</c:v>
                </c:pt>
                <c:pt idx="19">
                  <c:v>1.2848733317716424E-2</c:v>
                </c:pt>
                <c:pt idx="20">
                  <c:v>0.13727373683503322</c:v>
                </c:pt>
                <c:pt idx="21">
                  <c:v>0.51812700193899275</c:v>
                </c:pt>
                <c:pt idx="22">
                  <c:v>0.88170569845872815</c:v>
                </c:pt>
                <c:pt idx="23">
                  <c:v>0.98987437557399227</c:v>
                </c:pt>
                <c:pt idx="24">
                  <c:v>0.99972967488573716</c:v>
                </c:pt>
                <c:pt idx="25">
                  <c:v>0.99999786580590311</c:v>
                </c:pt>
                <c:pt idx="26">
                  <c:v>0.99999999515221216</c:v>
                </c:pt>
                <c:pt idx="27">
                  <c:v>0.99999999999688027</c:v>
                </c:pt>
                <c:pt idx="28">
                  <c:v>0.99999999999999944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E09-4274-B8D2-2432A9E71C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61"/>
                <c:pt idx="0">
                  <c:v>1.1257474879458222E-111</c:v>
                </c:pt>
                <c:pt idx="1">
                  <c:v>6.2630127136528167E-102</c:v>
                </c:pt>
                <c:pt idx="2">
                  <c:v>1.2291710103165333E-92</c:v>
                </c:pt>
                <c:pt idx="3">
                  <c:v>8.5119153294149084E-84</c:v>
                </c:pt>
                <c:pt idx="4">
                  <c:v>2.0803832272808076E-75</c:v>
                </c:pt>
                <c:pt idx="5">
                  <c:v>1.7951259049478231E-67</c:v>
                </c:pt>
                <c:pt idx="6">
                  <c:v>5.4706685677888436E-60</c:v>
                </c:pt>
                <c:pt idx="7">
                  <c:v>5.8907168735060984E-53</c:v>
                </c:pt>
                <c:pt idx="8">
                  <c:v>2.2423551857763343E-46</c:v>
                </c:pt>
                <c:pt idx="9">
                  <c:v>3.0194243736592871E-40</c:v>
                </c:pt>
                <c:pt idx="10">
                  <c:v>1.439348723211731E-34</c:v>
                </c:pt>
                <c:pt idx="11">
                  <c:v>2.4313824799978769E-29</c:v>
                </c:pt>
                <c:pt idx="12">
                  <c:v>1.4572166941654634E-24</c:v>
                </c:pt>
                <c:pt idx="13">
                  <c:v>3.1036781474976835E-20</c:v>
                </c:pt>
                <c:pt idx="14">
                  <c:v>2.3541686429759747E-16</c:v>
                </c:pt>
                <c:pt idx="15">
                  <c:v>6.3778010107848761E-13</c:v>
                </c:pt>
                <c:pt idx="16">
                  <c:v>6.1966705258975927E-10</c:v>
                </c:pt>
                <c:pt idx="17">
                  <c:v>2.1722539714510717E-7</c:v>
                </c:pt>
                <c:pt idx="18">
                  <c:v>2.7729250700352901E-5</c:v>
                </c:pt>
                <c:pt idx="19">
                  <c:v>1.3084646686054237E-3</c:v>
                </c:pt>
                <c:pt idx="20">
                  <c:v>2.3426853101589956E-2</c:v>
                </c:pt>
                <c:pt idx="21">
                  <c:v>0.16708271415228457</c:v>
                </c:pt>
                <c:pt idx="22">
                  <c:v>0.52237083770361026</c:v>
                </c:pt>
                <c:pt idx="23">
                  <c:v>0.85947582778773102</c:v>
                </c:pt>
                <c:pt idx="24">
                  <c:v>0.98212809331705164</c:v>
                </c:pt>
                <c:pt idx="25">
                  <c:v>0.99910092628820035</c:v>
                </c:pt>
                <c:pt idx="26">
                  <c:v>0.99998290183919758</c:v>
                </c:pt>
                <c:pt idx="27">
                  <c:v>0.99999988004850837</c:v>
                </c:pt>
                <c:pt idx="28">
                  <c:v>0.99999999969394382</c:v>
                </c:pt>
                <c:pt idx="29">
                  <c:v>0.99999999999971845</c:v>
                </c:pt>
                <c:pt idx="30">
                  <c:v>0.99999999999999989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E09-4274-B8D2-2432A9E71C7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61"/>
                <c:pt idx="0">
                  <c:v>7.3568478988856595E-48</c:v>
                </c:pt>
                <c:pt idx="1">
                  <c:v>6.9137877832094546E-44</c:v>
                </c:pt>
                <c:pt idx="2">
                  <c:v>4.3081225000758965E-40</c:v>
                </c:pt>
                <c:pt idx="3">
                  <c:v>1.7803096376662537E-36</c:v>
                </c:pt>
                <c:pt idx="4">
                  <c:v>4.8802212379187377E-33</c:v>
                </c:pt>
                <c:pt idx="5">
                  <c:v>8.876399993845305E-30</c:v>
                </c:pt>
                <c:pt idx="6">
                  <c:v>1.0715784334363556E-26</c:v>
                </c:pt>
                <c:pt idx="7">
                  <c:v>8.5893658478244612E-24</c:v>
                </c:pt>
                <c:pt idx="8">
                  <c:v>4.5733910026551064E-21</c:v>
                </c:pt>
                <c:pt idx="9">
                  <c:v>1.6183899757492443E-18</c:v>
                </c:pt>
                <c:pt idx="10">
                  <c:v>3.8086486268031324E-16</c:v>
                </c:pt>
                <c:pt idx="11">
                  <c:v>5.9653853654696716E-14</c:v>
                </c:pt>
                <c:pt idx="12">
                  <c:v>6.2244930939332825E-12</c:v>
                </c:pt>
                <c:pt idx="13">
                  <c:v>4.3320515981998631E-10</c:v>
                </c:pt>
                <c:pt idx="14">
                  <c:v>2.0140999303843342E-8</c:v>
                </c:pt>
                <c:pt idx="15">
                  <c:v>6.2682263971207724E-7</c:v>
                </c:pt>
                <c:pt idx="16">
                  <c:v>1.3093466624000991E-5</c:v>
                </c:pt>
                <c:pt idx="17">
                  <c:v>1.8424951588771212E-4</c:v>
                </c:pt>
                <c:pt idx="18">
                  <c:v>1.7556282423011097E-3</c:v>
                </c:pt>
                <c:pt idx="19">
                  <c:v>1.1411602310965982E-2</c:v>
                </c:pt>
                <c:pt idx="20">
                  <c:v>5.1157228511273321E-2</c:v>
                </c:pt>
                <c:pt idx="21">
                  <c:v>0.16082099421940274</c:v>
                </c:pt>
                <c:pt idx="22">
                  <c:v>0.36375363622310586</c:v>
                </c:pt>
                <c:pt idx="23">
                  <c:v>0.61569846584343635</c:v>
                </c:pt>
                <c:pt idx="24">
                  <c:v>0.82558177622289497</c:v>
                </c:pt>
                <c:pt idx="25">
                  <c:v>0.9428886665582239</c:v>
                </c:pt>
                <c:pt idx="26">
                  <c:v>0.98686309399466654</c:v>
                </c:pt>
                <c:pt idx="27">
                  <c:v>0.99791354729309822</c:v>
                </c:pt>
                <c:pt idx="28">
                  <c:v>0.9997737733619837</c:v>
                </c:pt>
                <c:pt idx="29">
                  <c:v>0.9999833819267504</c:v>
                </c:pt>
                <c:pt idx="30">
                  <c:v>0.99999917734179611</c:v>
                </c:pt>
                <c:pt idx="31">
                  <c:v>0.99999997265862173</c:v>
                </c:pt>
                <c:pt idx="32">
                  <c:v>0.99999999939160777</c:v>
                </c:pt>
                <c:pt idx="33">
                  <c:v>0.99999999999095501</c:v>
                </c:pt>
                <c:pt idx="34">
                  <c:v>0.99999999999991029</c:v>
                </c:pt>
                <c:pt idx="35">
                  <c:v>0.99999999999999944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E09-4274-B8D2-2432A9E71C7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Sheet1!$F$2:$F$62</c:f>
              <c:numCache>
                <c:formatCode>General</c:formatCode>
                <c:ptCount val="61"/>
                <c:pt idx="0">
                  <c:v>1.1054324828098461E-86</c:v>
                </c:pt>
                <c:pt idx="1">
                  <c:v>1.0550084887555623E-79</c:v>
                </c:pt>
                <c:pt idx="2">
                  <c:v>5.0552609649323436E-73</c:v>
                </c:pt>
                <c:pt idx="3">
                  <c:v>1.2163877156900867E-66</c:v>
                </c:pt>
                <c:pt idx="4">
                  <c:v>1.4700407035247151E-60</c:v>
                </c:pt>
                <c:pt idx="5">
                  <c:v>8.9251811474743026E-55</c:v>
                </c:pt>
                <c:pt idx="6">
                  <c:v>2.723031986914463E-49</c:v>
                </c:pt>
                <c:pt idx="7">
                  <c:v>4.1761298416453575E-44</c:v>
                </c:pt>
                <c:pt idx="8">
                  <c:v>3.2206448404920196E-39</c:v>
                </c:pt>
                <c:pt idx="9">
                  <c:v>1.2495451910994956E-34</c:v>
                </c:pt>
                <c:pt idx="10">
                  <c:v>2.4402419292416653E-30</c:v>
                </c:pt>
                <c:pt idx="11">
                  <c:v>2.4003074996380139E-26</c:v>
                </c:pt>
                <c:pt idx="12">
                  <c:v>1.1901458246287058E-22</c:v>
                </c:pt>
                <c:pt idx="13">
                  <c:v>2.9775916211097318E-19</c:v>
                </c:pt>
                <c:pt idx="14">
                  <c:v>3.7636627159446077E-16</c:v>
                </c:pt>
                <c:pt idx="15">
                  <c:v>2.4073939804339322E-13</c:v>
                </c:pt>
                <c:pt idx="16">
                  <c:v>7.8093334260598429E-11</c:v>
                </c:pt>
                <c:pt idx="17">
                  <c:v>1.2885029660552902E-8</c:v>
                </c:pt>
                <c:pt idx="18">
                  <c:v>1.0857805489263161E-6</c:v>
                </c:pt>
                <c:pt idx="19">
                  <c:v>4.7006591088948197E-5</c:v>
                </c:pt>
                <c:pt idx="20">
                  <c:v>1.0548979073203015E-3</c:v>
                </c:pt>
                <c:pt idx="21">
                  <c:v>1.2445039878136275E-2</c:v>
                </c:pt>
                <c:pt idx="22">
                  <c:v>7.8992048768208936E-2</c:v>
                </c:pt>
                <c:pt idx="23">
                  <c:v>0.28073356590392962</c:v>
                </c:pt>
                <c:pt idx="24">
                  <c:v>0.59892155969820249</c:v>
                </c:pt>
                <c:pt idx="25">
                  <c:v>0.86032419710563557</c:v>
                </c:pt>
                <c:pt idx="26">
                  <c:v>0.97212580911707425</c:v>
                </c:pt>
                <c:pt idx="27">
                  <c:v>0.9969672360248395</c:v>
                </c:pt>
                <c:pt idx="28">
                  <c:v>0.99982517910342072</c:v>
                </c:pt>
                <c:pt idx="29">
                  <c:v>0.9999947511263948</c:v>
                </c:pt>
                <c:pt idx="30">
                  <c:v>0.99999991878372196</c:v>
                </c:pt>
                <c:pt idx="31">
                  <c:v>0.99999999935685202</c:v>
                </c:pt>
                <c:pt idx="32">
                  <c:v>0.99999999999740574</c:v>
                </c:pt>
                <c:pt idx="33">
                  <c:v>0.99999999999999467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E09-4274-B8D2-2432A9E71C7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Column5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Sheet1!$G$2:$G$62</c:f>
              <c:numCache>
                <c:formatCode>General</c:formatCode>
                <c:ptCount val="61"/>
                <c:pt idx="0">
                  <c:v>9.757393279336034E-54</c:v>
                </c:pt>
                <c:pt idx="1">
                  <c:v>1.4084100161186386E-49</c:v>
                </c:pt>
                <c:pt idx="2">
                  <c:v>1.3647972584653684E-45</c:v>
                </c:pt>
                <c:pt idx="3">
                  <c:v>8.880147789248363E-42</c:v>
                </c:pt>
                <c:pt idx="4">
                  <c:v>3.8802894157922719E-38</c:v>
                </c:pt>
                <c:pt idx="5">
                  <c:v>1.138912056430251E-34</c:v>
                </c:pt>
                <c:pt idx="6">
                  <c:v>2.2459618762956137E-31</c:v>
                </c:pt>
                <c:pt idx="7">
                  <c:v>2.9766052302693461E-28</c:v>
                </c:pt>
                <c:pt idx="8">
                  <c:v>2.6520857855223007E-25</c:v>
                </c:pt>
                <c:pt idx="9">
                  <c:v>1.5891581527528942E-22</c:v>
                </c:pt>
                <c:pt idx="10">
                  <c:v>6.4070301343299406E-20</c:v>
                </c:pt>
                <c:pt idx="11">
                  <c:v>1.7389720728181997E-17</c:v>
                </c:pt>
                <c:pt idx="12">
                  <c:v>3.1795148644575447E-15</c:v>
                </c:pt>
                <c:pt idx="13">
                  <c:v>3.9193376485407436E-13</c:v>
                </c:pt>
                <c:pt idx="14">
                  <c:v>3.2605037410636175E-11</c:v>
                </c:pt>
                <c:pt idx="15">
                  <c:v>1.8328547974959611E-9</c:v>
                </c:pt>
                <c:pt idx="16">
                  <c:v>6.9734904841468554E-8</c:v>
                </c:pt>
                <c:pt idx="17">
                  <c:v>1.7996026986518075E-6</c:v>
                </c:pt>
                <c:pt idx="18">
                  <c:v>3.1589588140031562E-5</c:v>
                </c:pt>
                <c:pt idx="19">
                  <c:v>3.7865534917388597E-4</c:v>
                </c:pt>
                <c:pt idx="20">
                  <c:v>3.1163953243129269E-3</c:v>
                </c:pt>
                <c:pt idx="21">
                  <c:v>1.774997101658431E-2</c:v>
                </c:pt>
                <c:pt idx="22">
                  <c:v>7.0788728701945039E-2</c:v>
                </c:pt>
                <c:pt idx="23">
                  <c:v>0.20121905818688995</c:v>
                </c:pt>
                <c:pt idx="24">
                  <c:v>0.41893936070679516</c:v>
                </c:pt>
                <c:pt idx="25">
                  <c:v>0.66569614235110786</c:v>
                </c:pt>
                <c:pt idx="26">
                  <c:v>0.85559296892129844</c:v>
                </c:pt>
                <c:pt idx="27">
                  <c:v>0.95480975624449971</c:v>
                </c:pt>
                <c:pt idx="28">
                  <c:v>0.98999235854889622</c:v>
                </c:pt>
                <c:pt idx="29">
                  <c:v>0.99845544421865073</c:v>
                </c:pt>
                <c:pt idx="30">
                  <c:v>0.99983554408831765</c:v>
                </c:pt>
                <c:pt idx="31">
                  <c:v>0.99998800314813441</c:v>
                </c:pt>
                <c:pt idx="32">
                  <c:v>0.99999940329961656</c:v>
                </c:pt>
                <c:pt idx="33">
                  <c:v>0.9999999798346263</c:v>
                </c:pt>
                <c:pt idx="34">
                  <c:v>0.999999999538147</c:v>
                </c:pt>
                <c:pt idx="35">
                  <c:v>0.99999999999284506</c:v>
                </c:pt>
                <c:pt idx="36">
                  <c:v>0.99999999999992517</c:v>
                </c:pt>
                <c:pt idx="37">
                  <c:v>0.99999999999999944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4E09-4274-B8D2-2432A9E71C7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Column6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Sheet1!$H$2:$H$62</c:f>
              <c:numCache>
                <c:formatCode>General</c:formatCode>
                <c:ptCount val="61"/>
                <c:pt idx="0">
                  <c:v>8.4361816427816553E-293</c:v>
                </c:pt>
                <c:pt idx="1">
                  <c:v>5.1472155099405947E-270</c:v>
                </c:pt>
                <c:pt idx="2">
                  <c:v>3.6938555968217086E-248</c:v>
                </c:pt>
                <c:pt idx="3">
                  <c:v>3.1184246772644545E-227</c:v>
                </c:pt>
                <c:pt idx="4">
                  <c:v>3.0975211941030643E-207</c:v>
                </c:pt>
                <c:pt idx="5">
                  <c:v>3.6207949892721574E-188</c:v>
                </c:pt>
                <c:pt idx="6">
                  <c:v>4.9820080542555081E-170</c:v>
                </c:pt>
                <c:pt idx="7">
                  <c:v>8.0710883551841053E-153</c:v>
                </c:pt>
                <c:pt idx="8">
                  <c:v>1.5400083731103738E-136</c:v>
                </c:pt>
                <c:pt idx="9">
                  <c:v>3.4620871071492661E-121</c:v>
                </c:pt>
                <c:pt idx="10">
                  <c:v>9.1741997884536843E-107</c:v>
                </c:pt>
                <c:pt idx="11">
                  <c:v>2.8671086219466529E-93</c:v>
                </c:pt>
                <c:pt idx="12">
                  <c:v>1.0574181650902695E-80</c:v>
                </c:pt>
                <c:pt idx="13">
                  <c:v>4.6059926339977536E-69</c:v>
                </c:pt>
                <c:pt idx="14">
                  <c:v>2.3719716797110329E-58</c:v>
                </c:pt>
                <c:pt idx="15">
                  <c:v>1.4459825593125681E-48</c:v>
                </c:pt>
                <c:pt idx="16">
                  <c:v>1.0452312144537817E-39</c:v>
                </c:pt>
                <c:pt idx="17">
                  <c:v>8.9791217968678236E-32</c:v>
                </c:pt>
                <c:pt idx="18">
                  <c:v>9.1955356273203195E-25</c:v>
                </c:pt>
                <c:pt idx="19">
                  <c:v>1.1276602785352488E-18</c:v>
                </c:pt>
                <c:pt idx="20">
                  <c:v>1.6670517388568042E-13</c:v>
                </c:pt>
                <c:pt idx="21">
                  <c:v>3.0028591198868859E-9</c:v>
                </c:pt>
                <c:pt idx="22">
                  <c:v>6.7134031736894106E-6</c:v>
                </c:pt>
                <c:pt idx="23">
                  <c:v>1.9294967832240426E-3</c:v>
                </c:pt>
                <c:pt idx="24">
                  <c:v>7.694909860170894E-2</c:v>
                </c:pt>
                <c:pt idx="25">
                  <c:v>0.51502488424077941</c:v>
                </c:pt>
                <c:pt idx="26">
                  <c:v>0.93335299182226894</c:v>
                </c:pt>
                <c:pt idx="27">
                  <c:v>0.99848562714924316</c:v>
                </c:pt>
                <c:pt idx="28">
                  <c:v>0.99999525266047506</c:v>
                </c:pt>
                <c:pt idx="29">
                  <c:v>0.99999999809155937</c:v>
                </c:pt>
                <c:pt idx="30">
                  <c:v>0.99999999999990485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4E09-4274-B8D2-2432A9E71C7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Column7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Sheet1!$I$2:$I$62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2.7206911156214057E-291</c:v>
                </c:pt>
                <c:pt idx="10">
                  <c:v>5.9479686870223225E-259</c:v>
                </c:pt>
                <c:pt idx="11">
                  <c:v>1.576418980421206E-228</c:v>
                </c:pt>
                <c:pt idx="12">
                  <c:v>5.0676353549358374E-200</c:v>
                </c:pt>
                <c:pt idx="13">
                  <c:v>1.9771229477310974E-173</c:v>
                </c:pt>
                <c:pt idx="14">
                  <c:v>9.3687497664399636E-149</c:v>
                </c:pt>
                <c:pt idx="15">
                  <c:v>5.3970421029155598E-126</c:v>
                </c:pt>
                <c:pt idx="16">
                  <c:v>3.7841987759737025E-105</c:v>
                </c:pt>
                <c:pt idx="17">
                  <c:v>3.234517212300499E-86</c:v>
                </c:pt>
                <c:pt idx="18">
                  <c:v>3.3772288216375471E-69</c:v>
                </c:pt>
                <c:pt idx="19">
                  <c:v>4.3197795419998518E-54</c:v>
                </c:pt>
                <c:pt idx="20">
                  <c:v>6.7963292647367151E-41</c:v>
                </c:pt>
                <c:pt idx="21">
                  <c:v>1.3232255201928876E-29</c:v>
                </c:pt>
                <c:pt idx="22">
                  <c:v>3.2190608936994066E-20</c:v>
                </c:pt>
                <c:pt idx="23">
                  <c:v>9.9492631178298483E-13</c:v>
                </c:pt>
                <c:pt idx="24">
                  <c:v>4.034806674984143E-7</c:v>
                </c:pt>
                <c:pt idx="25">
                  <c:v>0.03</c:v>
                </c:pt>
                <c:pt idx="26">
                  <c:v>0.23249869475556045</c:v>
                </c:pt>
                <c:pt idx="27">
                  <c:v>0.91479288427035044</c:v>
                </c:pt>
                <c:pt idx="28">
                  <c:v>0.99974207758363709</c:v>
                </c:pt>
                <c:pt idx="29">
                  <c:v>0.9999999875456036</c:v>
                </c:pt>
                <c:pt idx="30">
                  <c:v>0.99999999999999178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4E09-4274-B8D2-2432A9E71C7C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Column8</c:v>
                </c:pt>
              </c:strCache>
            </c:strRef>
          </c:tx>
          <c:spPr>
            <a:ln w="571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Sheet1!$J$2:$J$62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4E09-4274-B8D2-2432A9E71C7C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Column9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Sheet1!$K$2:$K$62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4E09-4274-B8D2-2432A9E71C7C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Column10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Sheet1!$L$2:$L$62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4E09-4274-B8D2-2432A9E71C7C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Column11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Sheet1!$M$2:$M$62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4E09-4274-B8D2-2432A9E71C7C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Column12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Sheet1!$N$2:$N$62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4E09-4274-B8D2-2432A9E71C7C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Column13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Sheet1!$O$2:$O$62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4E09-4274-B8D2-2432A9E71C7C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Column14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Sheet1!$P$2:$P$62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4E09-4274-B8D2-2432A9E71C7C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Column15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Sheet1!$Q$2:$Q$62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4E09-4274-B8D2-2432A9E71C7C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Column16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Sheet1!$R$2:$R$62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4E09-4274-B8D2-2432A9E71C7C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Column17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Sheet1!$S$2:$S$62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4E09-4274-B8D2-2432A9E71C7C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Column18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Sheet1!$T$2:$T$62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2-4E09-4274-B8D2-2432A9E71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86687"/>
        <c:axId val="180884607"/>
      </c:scatterChart>
      <c:valAx>
        <c:axId val="180886687"/>
        <c:scaling>
          <c:orientation val="minMax"/>
          <c:max val="2"/>
          <c:min val="1.5"/>
        </c:scaling>
        <c:delete val="1"/>
        <c:axPos val="b"/>
        <c:numFmt formatCode="#,##0" sourceLinked="0"/>
        <c:majorTickMark val="out"/>
        <c:minorTickMark val="none"/>
        <c:tickLblPos val="nextTo"/>
        <c:crossAx val="180884607"/>
        <c:crosses val="autoZero"/>
        <c:crossBetween val="midCat"/>
      </c:valAx>
      <c:valAx>
        <c:axId val="180884607"/>
        <c:scaling>
          <c:orientation val="minMax"/>
          <c:max val="1.01"/>
          <c:min val="-1.0000000000000002E-2"/>
        </c:scaling>
        <c:delete val="1"/>
        <c:axPos val="l"/>
        <c:numFmt formatCode="#,##0.00" sourceLinked="0"/>
        <c:majorTickMark val="out"/>
        <c:minorTickMark val="none"/>
        <c:tickLblPos val="nextTo"/>
        <c:crossAx val="180886687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C58-4F61-8CE2-0D3283FBA0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625-4DA6-A2C5-C9D0756BAB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625-4DA6-A2C5-C9D0756BAB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625-4DA6-A2C5-C9D0756BAB8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Sheet1!$F$2:$F$62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625-4DA6-A2C5-C9D0756BAB8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Column5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Sheet1!$G$2:$G$62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625-4DA6-A2C5-C9D0756BAB8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Column6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Sheet1!$H$2:$H$62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625-4DA6-A2C5-C9D0756BAB85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Column7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Sheet1!$I$2:$I$62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625-4DA6-A2C5-C9D0756BAB85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Column8</c:v>
                </c:pt>
              </c:strCache>
            </c:strRef>
          </c:tx>
          <c:spPr>
            <a:ln w="571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Sheet1!$J$2:$J$62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3625-4DA6-A2C5-C9D0756BAB85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Column9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Sheet1!$K$2:$K$62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3625-4DA6-A2C5-C9D0756BAB85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Column10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Sheet1!$L$2:$L$62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3625-4DA6-A2C5-C9D0756BAB85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Column11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Sheet1!$M$2:$M$62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3625-4DA6-A2C5-C9D0756BAB85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Column12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Sheet1!$N$2:$N$62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3625-4DA6-A2C5-C9D0756BAB85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Column13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Sheet1!$O$2:$O$62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3625-4DA6-A2C5-C9D0756BAB85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Column14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Sheet1!$P$2:$P$62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3625-4DA6-A2C5-C9D0756BAB85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Column15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Sheet1!$Q$2:$Q$62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3625-4DA6-A2C5-C9D0756BAB85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Column16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Sheet1!$R$2:$R$62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3625-4DA6-A2C5-C9D0756BAB85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Column17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Sheet1!$S$2:$S$62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3625-4DA6-A2C5-C9D0756BAB85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Column18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Sheet1!$T$2:$T$62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3625-4DA6-A2C5-C9D0756BA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86687"/>
        <c:axId val="180884607"/>
      </c:scatterChart>
      <c:valAx>
        <c:axId val="180886687"/>
        <c:scaling>
          <c:orientation val="minMax"/>
          <c:max val="2"/>
          <c:min val="1.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Refresh</a:t>
                </a:r>
                <a:r>
                  <a:rPr lang="en-US" sz="2800" baseline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Interval (s)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4607"/>
        <c:crosses val="autoZero"/>
        <c:crossBetween val="midCat"/>
        <c:majorUnit val="0.1"/>
      </c:valAx>
      <c:valAx>
        <c:axId val="180884607"/>
        <c:scaling>
          <c:orientation val="minMax"/>
          <c:max val="1"/>
          <c:min val="0"/>
        </c:scaling>
        <c:delete val="0"/>
        <c:axPos val="l"/>
        <c:majorGridlines>
          <c:spPr>
            <a:ln w="1587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Read Failure Probability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1.6955199666741225E-2"/>
              <c:y val="7.31657649854481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6687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Refresh Interval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Sheet1!$A$2:$A$34</c:f>
              <c:numCache>
                <c:formatCode>General</c:formatCode>
                <c:ptCount val="33"/>
                <c:pt idx="0">
                  <c:v>64</c:v>
                </c:pt>
                <c:pt idx="1">
                  <c:v>256</c:v>
                </c:pt>
                <c:pt idx="2">
                  <c:v>512</c:v>
                </c:pt>
                <c:pt idx="3">
                  <c:v>768</c:v>
                </c:pt>
                <c:pt idx="4">
                  <c:v>1024</c:v>
                </c:pt>
                <c:pt idx="5">
                  <c:v>1280</c:v>
                </c:pt>
                <c:pt idx="6">
                  <c:v>1536</c:v>
                </c:pt>
                <c:pt idx="7">
                  <c:v>1792</c:v>
                </c:pt>
                <c:pt idx="8">
                  <c:v>2048</c:v>
                </c:pt>
                <c:pt idx="9">
                  <c:v>2304</c:v>
                </c:pt>
                <c:pt idx="10">
                  <c:v>2560</c:v>
                </c:pt>
                <c:pt idx="11">
                  <c:v>2816</c:v>
                </c:pt>
                <c:pt idx="12">
                  <c:v>3072</c:v>
                </c:pt>
                <c:pt idx="13">
                  <c:v>3328</c:v>
                </c:pt>
                <c:pt idx="14">
                  <c:v>3584</c:v>
                </c:pt>
                <c:pt idx="15">
                  <c:v>3840</c:v>
                </c:pt>
                <c:pt idx="16">
                  <c:v>4096</c:v>
                </c:pt>
                <c:pt idx="17">
                  <c:v>4352</c:v>
                </c:pt>
                <c:pt idx="18">
                  <c:v>4608</c:v>
                </c:pt>
                <c:pt idx="19">
                  <c:v>4864</c:v>
                </c:pt>
                <c:pt idx="20">
                  <c:v>5120</c:v>
                </c:pt>
                <c:pt idx="21">
                  <c:v>5376</c:v>
                </c:pt>
                <c:pt idx="22">
                  <c:v>5632</c:v>
                </c:pt>
                <c:pt idx="23">
                  <c:v>5888</c:v>
                </c:pt>
                <c:pt idx="24">
                  <c:v>6144</c:v>
                </c:pt>
                <c:pt idx="25">
                  <c:v>6400</c:v>
                </c:pt>
                <c:pt idx="26">
                  <c:v>6656</c:v>
                </c:pt>
                <c:pt idx="27">
                  <c:v>6912</c:v>
                </c:pt>
                <c:pt idx="28">
                  <c:v>7168</c:v>
                </c:pt>
                <c:pt idx="29">
                  <c:v>7424</c:v>
                </c:pt>
                <c:pt idx="30">
                  <c:v>7680</c:v>
                </c:pt>
                <c:pt idx="31">
                  <c:v>7936</c:v>
                </c:pt>
                <c:pt idx="32">
                  <c:v>8192</c:v>
                </c:pt>
              </c:numCache>
            </c:numRef>
          </c:cat>
          <c:val>
            <c:numRef>
              <c:f>Sheet1!$B$2:$B$34</c:f>
              <c:numCache>
                <c:formatCode>General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15</c:v>
                </c:pt>
                <c:pt idx="4">
                  <c:v>77</c:v>
                </c:pt>
                <c:pt idx="5">
                  <c:v>200</c:v>
                </c:pt>
                <c:pt idx="6">
                  <c:v>386</c:v>
                </c:pt>
                <c:pt idx="7">
                  <c:v>682</c:v>
                </c:pt>
                <c:pt idx="8">
                  <c:v>1130</c:v>
                </c:pt>
                <c:pt idx="9">
                  <c:v>1738</c:v>
                </c:pt>
                <c:pt idx="10">
                  <c:v>2526</c:v>
                </c:pt>
                <c:pt idx="11">
                  <c:v>3552</c:v>
                </c:pt>
                <c:pt idx="12">
                  <c:v>4779</c:v>
                </c:pt>
                <c:pt idx="13">
                  <c:v>6192</c:v>
                </c:pt>
                <c:pt idx="14">
                  <c:v>7730</c:v>
                </c:pt>
                <c:pt idx="15">
                  <c:v>9468</c:v>
                </c:pt>
                <c:pt idx="16">
                  <c:v>11450</c:v>
                </c:pt>
                <c:pt idx="17">
                  <c:v>13635</c:v>
                </c:pt>
                <c:pt idx="18">
                  <c:v>16084</c:v>
                </c:pt>
                <c:pt idx="19">
                  <c:v>18895</c:v>
                </c:pt>
                <c:pt idx="20">
                  <c:v>21935</c:v>
                </c:pt>
                <c:pt idx="21">
                  <c:v>25343</c:v>
                </c:pt>
                <c:pt idx="22">
                  <c:v>28963</c:v>
                </c:pt>
                <c:pt idx="23">
                  <c:v>32868</c:v>
                </c:pt>
                <c:pt idx="24">
                  <c:v>37171</c:v>
                </c:pt>
                <c:pt idx="25">
                  <c:v>41893</c:v>
                </c:pt>
                <c:pt idx="26">
                  <c:v>47341</c:v>
                </c:pt>
                <c:pt idx="27">
                  <c:v>53031</c:v>
                </c:pt>
                <c:pt idx="28">
                  <c:v>59454</c:v>
                </c:pt>
                <c:pt idx="29">
                  <c:v>66372</c:v>
                </c:pt>
                <c:pt idx="30">
                  <c:v>72648</c:v>
                </c:pt>
                <c:pt idx="31">
                  <c:v>80671</c:v>
                </c:pt>
                <c:pt idx="32">
                  <c:v>89334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EF-46E8-863E-1BBC4D416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380705776"/>
        <c:axId val="1380704112"/>
      </c:barChart>
      <c:catAx>
        <c:axId val="1380705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Refresh Interval</a:t>
                </a:r>
                <a:r>
                  <a:rPr lang="en-US" sz="2400" b="1" baseline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(</a:t>
                </a:r>
                <a:r>
                  <a:rPr lang="en-US" sz="2400" b="1" baseline="0" dirty="0" err="1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ms</a:t>
                </a:r>
                <a:r>
                  <a:rPr lang="en-US" sz="2400" b="1" baseline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)</a:t>
                </a:r>
                <a:endParaRPr lang="en-US" sz="24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38070411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38070411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# Failing</a:t>
                </a:r>
                <a:r>
                  <a:rPr lang="en-US" sz="2400" b="1" baseline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Cells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@</a:t>
                </a:r>
                <a:r>
                  <a:rPr lang="en-US" sz="2400" b="1" baseline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45°C</a:t>
                </a:r>
                <a:endParaRPr lang="en-US" sz="24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38070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7.9573204188370659E-292</c:v>
                </c:pt>
                <c:pt idx="5">
                  <c:v>4.8762809088011108E-256</c:v>
                </c:pt>
                <c:pt idx="6">
                  <c:v>1.3119314185306079E-222</c:v>
                </c:pt>
                <c:pt idx="7">
                  <c:v>1.5507409549096489E-191</c:v>
                </c:pt>
                <c:pt idx="8">
                  <c:v>8.0603341898688897E-163</c:v>
                </c:pt>
                <c:pt idx="9">
                  <c:v>1.8443096120078821E-136</c:v>
                </c:pt>
                <c:pt idx="10">
                  <c:v>1.8603889272908711E-112</c:v>
                </c:pt>
                <c:pt idx="11">
                  <c:v>8.2887002587012317E-91</c:v>
                </c:pt>
                <c:pt idx="12">
                  <c:v>1.6353252735710395E-71</c:v>
                </c:pt>
                <c:pt idx="13">
                  <c:v>1.4339732592919344E-54</c:v>
                </c:pt>
                <c:pt idx="14">
                  <c:v>5.6186872156016569E-40</c:v>
                </c:pt>
                <c:pt idx="15">
                  <c:v>9.9206213131683569E-28</c:v>
                </c:pt>
                <c:pt idx="16">
                  <c:v>8.0060441707773178E-18</c:v>
                </c:pt>
                <c:pt idx="17">
                  <c:v>3.0328884153377354E-10</c:v>
                </c:pt>
                <c:pt idx="18">
                  <c:v>5.7197827313023665E-5</c:v>
                </c:pt>
                <c:pt idx="19">
                  <c:v>6.3385642286705998E-2</c:v>
                </c:pt>
                <c:pt idx="20">
                  <c:v>0.78927783203263213</c:v>
                </c:pt>
                <c:pt idx="21">
                  <c:v>0.98</c:v>
                </c:pt>
                <c:pt idx="22">
                  <c:v>0.99999997694209841</c:v>
                </c:pt>
                <c:pt idx="23">
                  <c:v>0.99999999999999678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E09-4274-B8D2-2432A9E71C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61"/>
                <c:pt idx="0">
                  <c:v>4.523482417812425E-126</c:v>
                </c:pt>
                <c:pt idx="1">
                  <c:v>1.5348950472333874E-114</c:v>
                </c:pt>
                <c:pt idx="2">
                  <c:v>1.4296533818841025E-103</c:v>
                </c:pt>
                <c:pt idx="3">
                  <c:v>3.6563235004272554E-93</c:v>
                </c:pt>
                <c:pt idx="4">
                  <c:v>2.5683561926964525E-83</c:v>
                </c:pt>
                <c:pt idx="5">
                  <c:v>4.9570328976686204E-74</c:v>
                </c:pt>
                <c:pt idx="6">
                  <c:v>2.6298658207866195E-65</c:v>
                </c:pt>
                <c:pt idx="7">
                  <c:v>3.8372339254361108E-57</c:v>
                </c:pt>
                <c:pt idx="8">
                  <c:v>1.5408232698344886E-49</c:v>
                </c:pt>
                <c:pt idx="9">
                  <c:v>1.7040359921045269E-42</c:v>
                </c:pt>
                <c:pt idx="10">
                  <c:v>5.1954557116850918E-36</c:v>
                </c:pt>
                <c:pt idx="11">
                  <c:v>4.3725246979056288E-30</c:v>
                </c:pt>
                <c:pt idx="12">
                  <c:v>1.0174500866977073E-24</c:v>
                </c:pt>
                <c:pt idx="13">
                  <c:v>6.5600911573122469E-20</c:v>
                </c:pt>
                <c:pt idx="14">
                  <c:v>1.1754817518295022E-15</c:v>
                </c:pt>
                <c:pt idx="15">
                  <c:v>5.8784848632246803E-12</c:v>
                </c:pt>
                <c:pt idx="16">
                  <c:v>8.2560139419403656E-9</c:v>
                </c:pt>
                <c:pt idx="17">
                  <c:v>3.2881488991022728E-6</c:v>
                </c:pt>
                <c:pt idx="18">
                  <c:v>3.7740318119135202E-4</c:v>
                </c:pt>
                <c:pt idx="19">
                  <c:v>1.2848733317716424E-2</c:v>
                </c:pt>
                <c:pt idx="20">
                  <c:v>0.13727373683503322</c:v>
                </c:pt>
                <c:pt idx="21">
                  <c:v>0.51812700193899275</c:v>
                </c:pt>
                <c:pt idx="22">
                  <c:v>0.88170569845872815</c:v>
                </c:pt>
                <c:pt idx="23">
                  <c:v>0.98987437557399227</c:v>
                </c:pt>
                <c:pt idx="24">
                  <c:v>0.99972967488573716</c:v>
                </c:pt>
                <c:pt idx="25">
                  <c:v>0.99999786580590311</c:v>
                </c:pt>
                <c:pt idx="26">
                  <c:v>0.99999999515221216</c:v>
                </c:pt>
                <c:pt idx="27">
                  <c:v>0.99999999999688027</c:v>
                </c:pt>
                <c:pt idx="28">
                  <c:v>0.99999999999999944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E09-4274-B8D2-2432A9E71C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61"/>
                <c:pt idx="0">
                  <c:v>1.1257474879458222E-111</c:v>
                </c:pt>
                <c:pt idx="1">
                  <c:v>6.2630127136528167E-102</c:v>
                </c:pt>
                <c:pt idx="2">
                  <c:v>1.2291710103165333E-92</c:v>
                </c:pt>
                <c:pt idx="3">
                  <c:v>8.5119153294149084E-84</c:v>
                </c:pt>
                <c:pt idx="4">
                  <c:v>2.0803832272808076E-75</c:v>
                </c:pt>
                <c:pt idx="5">
                  <c:v>1.7951259049478231E-67</c:v>
                </c:pt>
                <c:pt idx="6">
                  <c:v>5.4706685677888436E-60</c:v>
                </c:pt>
                <c:pt idx="7">
                  <c:v>5.8907168735060984E-53</c:v>
                </c:pt>
                <c:pt idx="8">
                  <c:v>2.2423551857763343E-46</c:v>
                </c:pt>
                <c:pt idx="9">
                  <c:v>3.0194243736592871E-40</c:v>
                </c:pt>
                <c:pt idx="10">
                  <c:v>1.439348723211731E-34</c:v>
                </c:pt>
                <c:pt idx="11">
                  <c:v>2.4313824799978769E-29</c:v>
                </c:pt>
                <c:pt idx="12">
                  <c:v>1.4572166941654634E-24</c:v>
                </c:pt>
                <c:pt idx="13">
                  <c:v>3.1036781474976835E-20</c:v>
                </c:pt>
                <c:pt idx="14">
                  <c:v>2.3541686429759747E-16</c:v>
                </c:pt>
                <c:pt idx="15">
                  <c:v>6.3778010107848761E-13</c:v>
                </c:pt>
                <c:pt idx="16">
                  <c:v>6.1966705258975927E-10</c:v>
                </c:pt>
                <c:pt idx="17">
                  <c:v>2.1722539714510717E-7</c:v>
                </c:pt>
                <c:pt idx="18">
                  <c:v>2.7729250700352901E-5</c:v>
                </c:pt>
                <c:pt idx="19">
                  <c:v>1.3084646686054237E-3</c:v>
                </c:pt>
                <c:pt idx="20">
                  <c:v>2.3426853101589956E-2</c:v>
                </c:pt>
                <c:pt idx="21">
                  <c:v>0.16708271415228457</c:v>
                </c:pt>
                <c:pt idx="22">
                  <c:v>0.52237083770361026</c:v>
                </c:pt>
                <c:pt idx="23">
                  <c:v>0.85947582778773102</c:v>
                </c:pt>
                <c:pt idx="24">
                  <c:v>0.98212809331705164</c:v>
                </c:pt>
                <c:pt idx="25">
                  <c:v>0.99910092628820035</c:v>
                </c:pt>
                <c:pt idx="26">
                  <c:v>0.99998290183919758</c:v>
                </c:pt>
                <c:pt idx="27">
                  <c:v>0.99999988004850837</c:v>
                </c:pt>
                <c:pt idx="28">
                  <c:v>0.99999999969394382</c:v>
                </c:pt>
                <c:pt idx="29">
                  <c:v>0.99999999999971845</c:v>
                </c:pt>
                <c:pt idx="30">
                  <c:v>0.99999999999999989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E09-4274-B8D2-2432A9E71C7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61"/>
                <c:pt idx="0">
                  <c:v>7.3568478988856595E-48</c:v>
                </c:pt>
                <c:pt idx="1">
                  <c:v>6.9137877832094546E-44</c:v>
                </c:pt>
                <c:pt idx="2">
                  <c:v>4.3081225000758965E-40</c:v>
                </c:pt>
                <c:pt idx="3">
                  <c:v>1.7803096376662537E-36</c:v>
                </c:pt>
                <c:pt idx="4">
                  <c:v>4.8802212379187377E-33</c:v>
                </c:pt>
                <c:pt idx="5">
                  <c:v>8.876399993845305E-30</c:v>
                </c:pt>
                <c:pt idx="6">
                  <c:v>1.0715784334363556E-26</c:v>
                </c:pt>
                <c:pt idx="7">
                  <c:v>8.5893658478244612E-24</c:v>
                </c:pt>
                <c:pt idx="8">
                  <c:v>4.5733910026551064E-21</c:v>
                </c:pt>
                <c:pt idx="9">
                  <c:v>1.6183899757492443E-18</c:v>
                </c:pt>
                <c:pt idx="10">
                  <c:v>3.8086486268031324E-16</c:v>
                </c:pt>
                <c:pt idx="11">
                  <c:v>5.9653853654696716E-14</c:v>
                </c:pt>
                <c:pt idx="12">
                  <c:v>6.2244930939332825E-12</c:v>
                </c:pt>
                <c:pt idx="13">
                  <c:v>4.3320515981998631E-10</c:v>
                </c:pt>
                <c:pt idx="14">
                  <c:v>2.0140999303843342E-8</c:v>
                </c:pt>
                <c:pt idx="15">
                  <c:v>6.2682263971207724E-7</c:v>
                </c:pt>
                <c:pt idx="16">
                  <c:v>1.3093466624000991E-5</c:v>
                </c:pt>
                <c:pt idx="17">
                  <c:v>1.8424951588771212E-4</c:v>
                </c:pt>
                <c:pt idx="18">
                  <c:v>1.7556282423011097E-3</c:v>
                </c:pt>
                <c:pt idx="19">
                  <c:v>1.1411602310965982E-2</c:v>
                </c:pt>
                <c:pt idx="20">
                  <c:v>5.1157228511273321E-2</c:v>
                </c:pt>
                <c:pt idx="21">
                  <c:v>0.16082099421940274</c:v>
                </c:pt>
                <c:pt idx="22">
                  <c:v>0.36375363622310586</c:v>
                </c:pt>
                <c:pt idx="23">
                  <c:v>0.61569846584343635</c:v>
                </c:pt>
                <c:pt idx="24">
                  <c:v>0.82558177622289497</c:v>
                </c:pt>
                <c:pt idx="25">
                  <c:v>0.9428886665582239</c:v>
                </c:pt>
                <c:pt idx="26">
                  <c:v>0.98686309399466654</c:v>
                </c:pt>
                <c:pt idx="27">
                  <c:v>0.99791354729309822</c:v>
                </c:pt>
                <c:pt idx="28">
                  <c:v>0.9997737733619837</c:v>
                </c:pt>
                <c:pt idx="29">
                  <c:v>0.9999833819267504</c:v>
                </c:pt>
                <c:pt idx="30">
                  <c:v>0.99999917734179611</c:v>
                </c:pt>
                <c:pt idx="31">
                  <c:v>0.99999997265862173</c:v>
                </c:pt>
                <c:pt idx="32">
                  <c:v>0.99999999939160777</c:v>
                </c:pt>
                <c:pt idx="33">
                  <c:v>0.99999999999095501</c:v>
                </c:pt>
                <c:pt idx="34">
                  <c:v>0.99999999999991029</c:v>
                </c:pt>
                <c:pt idx="35">
                  <c:v>0.99999999999999944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E09-4274-B8D2-2432A9E71C7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Sheet1!$F$2:$F$62</c:f>
              <c:numCache>
                <c:formatCode>General</c:formatCode>
                <c:ptCount val="61"/>
                <c:pt idx="0">
                  <c:v>1.1054324828098461E-86</c:v>
                </c:pt>
                <c:pt idx="1">
                  <c:v>1.0550084887555623E-79</c:v>
                </c:pt>
                <c:pt idx="2">
                  <c:v>5.0552609649323436E-73</c:v>
                </c:pt>
                <c:pt idx="3">
                  <c:v>1.2163877156900867E-66</c:v>
                </c:pt>
                <c:pt idx="4">
                  <c:v>1.4700407035247151E-60</c:v>
                </c:pt>
                <c:pt idx="5">
                  <c:v>8.9251811474743026E-55</c:v>
                </c:pt>
                <c:pt idx="6">
                  <c:v>2.723031986914463E-49</c:v>
                </c:pt>
                <c:pt idx="7">
                  <c:v>4.1761298416453575E-44</c:v>
                </c:pt>
                <c:pt idx="8">
                  <c:v>3.2206448404920196E-39</c:v>
                </c:pt>
                <c:pt idx="9">
                  <c:v>1.2495451910994956E-34</c:v>
                </c:pt>
                <c:pt idx="10">
                  <c:v>2.4402419292416653E-30</c:v>
                </c:pt>
                <c:pt idx="11">
                  <c:v>2.4003074996380139E-26</c:v>
                </c:pt>
                <c:pt idx="12">
                  <c:v>1.1901458246287058E-22</c:v>
                </c:pt>
                <c:pt idx="13">
                  <c:v>2.9775916211097318E-19</c:v>
                </c:pt>
                <c:pt idx="14">
                  <c:v>3.7636627159446077E-16</c:v>
                </c:pt>
                <c:pt idx="15">
                  <c:v>2.4073939804339322E-13</c:v>
                </c:pt>
                <c:pt idx="16">
                  <c:v>7.8093334260598429E-11</c:v>
                </c:pt>
                <c:pt idx="17">
                  <c:v>1.2885029660552902E-8</c:v>
                </c:pt>
                <c:pt idx="18">
                  <c:v>1.0857805489263161E-6</c:v>
                </c:pt>
                <c:pt idx="19">
                  <c:v>4.7006591088948197E-5</c:v>
                </c:pt>
                <c:pt idx="20">
                  <c:v>1.0548979073203015E-3</c:v>
                </c:pt>
                <c:pt idx="21">
                  <c:v>1.2445039878136275E-2</c:v>
                </c:pt>
                <c:pt idx="22">
                  <c:v>7.8992048768208936E-2</c:v>
                </c:pt>
                <c:pt idx="23">
                  <c:v>0.28073356590392962</c:v>
                </c:pt>
                <c:pt idx="24">
                  <c:v>0.59892155969820249</c:v>
                </c:pt>
                <c:pt idx="25">
                  <c:v>0.86032419710563557</c:v>
                </c:pt>
                <c:pt idx="26">
                  <c:v>0.97212580911707425</c:v>
                </c:pt>
                <c:pt idx="27">
                  <c:v>0.9969672360248395</c:v>
                </c:pt>
                <c:pt idx="28">
                  <c:v>0.99982517910342072</c:v>
                </c:pt>
                <c:pt idx="29">
                  <c:v>0.9999947511263948</c:v>
                </c:pt>
                <c:pt idx="30">
                  <c:v>0.99999991878372196</c:v>
                </c:pt>
                <c:pt idx="31">
                  <c:v>0.99999999935685202</c:v>
                </c:pt>
                <c:pt idx="32">
                  <c:v>0.99999999999740574</c:v>
                </c:pt>
                <c:pt idx="33">
                  <c:v>0.99999999999999467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E09-4274-B8D2-2432A9E71C7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Column5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Sheet1!$G$2:$G$62</c:f>
              <c:numCache>
                <c:formatCode>General</c:formatCode>
                <c:ptCount val="61"/>
                <c:pt idx="0">
                  <c:v>9.757393279336034E-54</c:v>
                </c:pt>
                <c:pt idx="1">
                  <c:v>1.4084100161186386E-49</c:v>
                </c:pt>
                <c:pt idx="2">
                  <c:v>1.3647972584653684E-45</c:v>
                </c:pt>
                <c:pt idx="3">
                  <c:v>8.880147789248363E-42</c:v>
                </c:pt>
                <c:pt idx="4">
                  <c:v>3.8802894157922719E-38</c:v>
                </c:pt>
                <c:pt idx="5">
                  <c:v>1.138912056430251E-34</c:v>
                </c:pt>
                <c:pt idx="6">
                  <c:v>2.2459618762956137E-31</c:v>
                </c:pt>
                <c:pt idx="7">
                  <c:v>2.9766052302693461E-28</c:v>
                </c:pt>
                <c:pt idx="8">
                  <c:v>2.6520857855223007E-25</c:v>
                </c:pt>
                <c:pt idx="9">
                  <c:v>1.5891581527528942E-22</c:v>
                </c:pt>
                <c:pt idx="10">
                  <c:v>6.4070301343299406E-20</c:v>
                </c:pt>
                <c:pt idx="11">
                  <c:v>1.7389720728181997E-17</c:v>
                </c:pt>
                <c:pt idx="12">
                  <c:v>3.1795148644575447E-15</c:v>
                </c:pt>
                <c:pt idx="13">
                  <c:v>3.9193376485407436E-13</c:v>
                </c:pt>
                <c:pt idx="14">
                  <c:v>3.2605037410636175E-11</c:v>
                </c:pt>
                <c:pt idx="15">
                  <c:v>1.8328547974959611E-9</c:v>
                </c:pt>
                <c:pt idx="16">
                  <c:v>6.9734904841468554E-8</c:v>
                </c:pt>
                <c:pt idx="17">
                  <c:v>1.7996026986518075E-6</c:v>
                </c:pt>
                <c:pt idx="18">
                  <c:v>3.1589588140031562E-5</c:v>
                </c:pt>
                <c:pt idx="19">
                  <c:v>3.7865534917388597E-4</c:v>
                </c:pt>
                <c:pt idx="20">
                  <c:v>3.1163953243129269E-3</c:v>
                </c:pt>
                <c:pt idx="21">
                  <c:v>1.774997101658431E-2</c:v>
                </c:pt>
                <c:pt idx="22">
                  <c:v>7.0788728701945039E-2</c:v>
                </c:pt>
                <c:pt idx="23">
                  <c:v>0.20121905818688995</c:v>
                </c:pt>
                <c:pt idx="24">
                  <c:v>0.41893936070679516</c:v>
                </c:pt>
                <c:pt idx="25">
                  <c:v>0.66569614235110786</c:v>
                </c:pt>
                <c:pt idx="26">
                  <c:v>0.85559296892129844</c:v>
                </c:pt>
                <c:pt idx="27">
                  <c:v>0.95480975624449971</c:v>
                </c:pt>
                <c:pt idx="28">
                  <c:v>0.98999235854889622</c:v>
                </c:pt>
                <c:pt idx="29">
                  <c:v>0.99845544421865073</c:v>
                </c:pt>
                <c:pt idx="30">
                  <c:v>0.99983554408831765</c:v>
                </c:pt>
                <c:pt idx="31">
                  <c:v>0.99998800314813441</c:v>
                </c:pt>
                <c:pt idx="32">
                  <c:v>0.99999940329961656</c:v>
                </c:pt>
                <c:pt idx="33">
                  <c:v>0.9999999798346263</c:v>
                </c:pt>
                <c:pt idx="34">
                  <c:v>0.999999999538147</c:v>
                </c:pt>
                <c:pt idx="35">
                  <c:v>0.99999999999284506</c:v>
                </c:pt>
                <c:pt idx="36">
                  <c:v>0.99999999999992517</c:v>
                </c:pt>
                <c:pt idx="37">
                  <c:v>0.99999999999999944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4E09-4274-B8D2-2432A9E71C7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Column6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Sheet1!$H$2:$H$62</c:f>
              <c:numCache>
                <c:formatCode>General</c:formatCode>
                <c:ptCount val="61"/>
                <c:pt idx="0">
                  <c:v>8.4361816427816553E-293</c:v>
                </c:pt>
                <c:pt idx="1">
                  <c:v>5.1472155099405947E-270</c:v>
                </c:pt>
                <c:pt idx="2">
                  <c:v>3.6938555968217086E-248</c:v>
                </c:pt>
                <c:pt idx="3">
                  <c:v>3.1184246772644545E-227</c:v>
                </c:pt>
                <c:pt idx="4">
                  <c:v>3.0975211941030643E-207</c:v>
                </c:pt>
                <c:pt idx="5">
                  <c:v>3.6207949892721574E-188</c:v>
                </c:pt>
                <c:pt idx="6">
                  <c:v>4.9820080542555081E-170</c:v>
                </c:pt>
                <c:pt idx="7">
                  <c:v>8.0710883551841053E-153</c:v>
                </c:pt>
                <c:pt idx="8">
                  <c:v>1.5400083731103738E-136</c:v>
                </c:pt>
                <c:pt idx="9">
                  <c:v>3.4620871071492661E-121</c:v>
                </c:pt>
                <c:pt idx="10">
                  <c:v>9.1741997884536843E-107</c:v>
                </c:pt>
                <c:pt idx="11">
                  <c:v>2.8671086219466529E-93</c:v>
                </c:pt>
                <c:pt idx="12">
                  <c:v>1.0574181650902695E-80</c:v>
                </c:pt>
                <c:pt idx="13">
                  <c:v>4.6059926339977536E-69</c:v>
                </c:pt>
                <c:pt idx="14">
                  <c:v>2.3719716797110329E-58</c:v>
                </c:pt>
                <c:pt idx="15">
                  <c:v>1.4459825593125681E-48</c:v>
                </c:pt>
                <c:pt idx="16">
                  <c:v>1.0452312144537817E-39</c:v>
                </c:pt>
                <c:pt idx="17">
                  <c:v>8.9791217968678236E-32</c:v>
                </c:pt>
                <c:pt idx="18">
                  <c:v>9.1955356273203195E-25</c:v>
                </c:pt>
                <c:pt idx="19">
                  <c:v>1.1276602785352488E-18</c:v>
                </c:pt>
                <c:pt idx="20">
                  <c:v>1.6670517388568042E-13</c:v>
                </c:pt>
                <c:pt idx="21">
                  <c:v>3.0028591198868859E-9</c:v>
                </c:pt>
                <c:pt idx="22">
                  <c:v>6.7134031736894106E-6</c:v>
                </c:pt>
                <c:pt idx="23">
                  <c:v>1.9294967832240426E-3</c:v>
                </c:pt>
                <c:pt idx="24">
                  <c:v>7.694909860170894E-2</c:v>
                </c:pt>
                <c:pt idx="25">
                  <c:v>0.51502488424077941</c:v>
                </c:pt>
                <c:pt idx="26">
                  <c:v>0.93335299182226894</c:v>
                </c:pt>
                <c:pt idx="27">
                  <c:v>0.99848562714924316</c:v>
                </c:pt>
                <c:pt idx="28">
                  <c:v>0.99999525266047506</c:v>
                </c:pt>
                <c:pt idx="29">
                  <c:v>0.99999999809155937</c:v>
                </c:pt>
                <c:pt idx="30">
                  <c:v>0.99999999999990485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4E09-4274-B8D2-2432A9E71C7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Column7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Sheet1!$I$2:$I$62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2.7206911156214057E-291</c:v>
                </c:pt>
                <c:pt idx="10">
                  <c:v>5.9479686870223225E-259</c:v>
                </c:pt>
                <c:pt idx="11">
                  <c:v>1.576418980421206E-228</c:v>
                </c:pt>
                <c:pt idx="12">
                  <c:v>5.0676353549358374E-200</c:v>
                </c:pt>
                <c:pt idx="13">
                  <c:v>1.9771229477310974E-173</c:v>
                </c:pt>
                <c:pt idx="14">
                  <c:v>9.3687497664399636E-149</c:v>
                </c:pt>
                <c:pt idx="15">
                  <c:v>5.3970421029155598E-126</c:v>
                </c:pt>
                <c:pt idx="16">
                  <c:v>3.7841987759737025E-105</c:v>
                </c:pt>
                <c:pt idx="17">
                  <c:v>3.234517212300499E-86</c:v>
                </c:pt>
                <c:pt idx="18">
                  <c:v>3.3772288216375471E-69</c:v>
                </c:pt>
                <c:pt idx="19">
                  <c:v>4.3197795419998518E-54</c:v>
                </c:pt>
                <c:pt idx="20">
                  <c:v>6.7963292647367151E-41</c:v>
                </c:pt>
                <c:pt idx="21">
                  <c:v>1.3232255201928876E-29</c:v>
                </c:pt>
                <c:pt idx="22">
                  <c:v>3.2190608936994066E-20</c:v>
                </c:pt>
                <c:pt idx="23">
                  <c:v>9.9492631178298483E-13</c:v>
                </c:pt>
                <c:pt idx="24">
                  <c:v>4.034806674984143E-7</c:v>
                </c:pt>
                <c:pt idx="25">
                  <c:v>0.03</c:v>
                </c:pt>
                <c:pt idx="26">
                  <c:v>0.23249869475556045</c:v>
                </c:pt>
                <c:pt idx="27">
                  <c:v>0.91479288427035044</c:v>
                </c:pt>
                <c:pt idx="28">
                  <c:v>0.99974207758363709</c:v>
                </c:pt>
                <c:pt idx="29">
                  <c:v>0.9999999875456036</c:v>
                </c:pt>
                <c:pt idx="30">
                  <c:v>0.99999999999999178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4E09-4274-B8D2-2432A9E71C7C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Column8</c:v>
                </c:pt>
              </c:strCache>
            </c:strRef>
          </c:tx>
          <c:spPr>
            <a:ln w="571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Sheet1!$J$2:$J$62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4E09-4274-B8D2-2432A9E71C7C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Column9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Sheet1!$K$2:$K$62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4E09-4274-B8D2-2432A9E71C7C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Column10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Sheet1!$L$2:$L$62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4E09-4274-B8D2-2432A9E71C7C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Column11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Sheet1!$M$2:$M$62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4E09-4274-B8D2-2432A9E71C7C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Column12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Sheet1!$N$2:$N$62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4E09-4274-B8D2-2432A9E71C7C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Column13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Sheet1!$O$2:$O$62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4E09-4274-B8D2-2432A9E71C7C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Column14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Sheet1!$P$2:$P$62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4E09-4274-B8D2-2432A9E71C7C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Column15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Sheet1!$Q$2:$Q$62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4E09-4274-B8D2-2432A9E71C7C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Column16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Sheet1!$R$2:$R$62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4E09-4274-B8D2-2432A9E71C7C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Column17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Sheet1!$S$2:$S$62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4E09-4274-B8D2-2432A9E71C7C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Column18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Sheet1!$T$2:$T$62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2-4E09-4274-B8D2-2432A9E71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86687"/>
        <c:axId val="180884607"/>
      </c:scatterChart>
      <c:valAx>
        <c:axId val="180886687"/>
        <c:scaling>
          <c:orientation val="minMax"/>
          <c:max val="2"/>
          <c:min val="1.5"/>
        </c:scaling>
        <c:delete val="1"/>
        <c:axPos val="b"/>
        <c:numFmt formatCode="#,##0" sourceLinked="0"/>
        <c:majorTickMark val="out"/>
        <c:minorTickMark val="none"/>
        <c:tickLblPos val="nextTo"/>
        <c:crossAx val="180884607"/>
        <c:crosses val="autoZero"/>
        <c:crossBetween val="midCat"/>
      </c:valAx>
      <c:valAx>
        <c:axId val="180884607"/>
        <c:scaling>
          <c:orientation val="minMax"/>
          <c:max val="1.01"/>
          <c:min val="-1.0000000000000002E-2"/>
        </c:scaling>
        <c:delete val="1"/>
        <c:axPos val="l"/>
        <c:numFmt formatCode="#,##0.00" sourceLinked="0"/>
        <c:majorTickMark val="out"/>
        <c:minorTickMark val="none"/>
        <c:tickLblPos val="nextTo"/>
        <c:crossAx val="180886687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C58-4F61-8CE2-0D3283FBA0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625-4DA6-A2C5-C9D0756BAB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625-4DA6-A2C5-C9D0756BAB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625-4DA6-A2C5-C9D0756BAB8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Sheet1!$F$2:$F$62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625-4DA6-A2C5-C9D0756BAB8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Column5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Sheet1!$G$2:$G$62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625-4DA6-A2C5-C9D0756BAB8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Column6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Sheet1!$H$2:$H$62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625-4DA6-A2C5-C9D0756BAB85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Column7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Sheet1!$I$2:$I$62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625-4DA6-A2C5-C9D0756BAB85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Column8</c:v>
                </c:pt>
              </c:strCache>
            </c:strRef>
          </c:tx>
          <c:spPr>
            <a:ln w="571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Sheet1!$J$2:$J$62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3625-4DA6-A2C5-C9D0756BAB85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Column9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Sheet1!$K$2:$K$62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3625-4DA6-A2C5-C9D0756BAB85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Column10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Sheet1!$L$2:$L$62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3625-4DA6-A2C5-C9D0756BAB85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Column11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Sheet1!$M$2:$M$62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3625-4DA6-A2C5-C9D0756BAB85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Column12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Sheet1!$N$2:$N$62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3625-4DA6-A2C5-C9D0756BAB85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Column13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Sheet1!$O$2:$O$62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3625-4DA6-A2C5-C9D0756BAB85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Column14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Sheet1!$P$2:$P$62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3625-4DA6-A2C5-C9D0756BAB85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Column15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Sheet1!$Q$2:$Q$62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3625-4DA6-A2C5-C9D0756BAB85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Column16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Sheet1!$R$2:$R$62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3625-4DA6-A2C5-C9D0756BAB85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Column17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Sheet1!$S$2:$S$62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3625-4DA6-A2C5-C9D0756BAB85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Column18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Sheet1!$T$2:$T$62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3625-4DA6-A2C5-C9D0756BA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86687"/>
        <c:axId val="180884607"/>
      </c:scatterChart>
      <c:valAx>
        <c:axId val="180886687"/>
        <c:scaling>
          <c:orientation val="minMax"/>
          <c:max val="2"/>
          <c:min val="1.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Refresh</a:t>
                </a:r>
                <a:r>
                  <a:rPr lang="en-US" sz="2800" baseline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Interval (s)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4607"/>
        <c:crosses val="autoZero"/>
        <c:crossBetween val="midCat"/>
        <c:majorUnit val="0.1"/>
      </c:valAx>
      <c:valAx>
        <c:axId val="180884607"/>
        <c:scaling>
          <c:orientation val="minMax"/>
          <c:max val="1"/>
          <c:min val="0"/>
        </c:scaling>
        <c:delete val="0"/>
        <c:axPos val="l"/>
        <c:majorGridlines>
          <c:spPr>
            <a:ln w="1587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Read Failure Probability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1.6955199666741225E-2"/>
              <c:y val="7.31657649854481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6687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7.9573204188370659E-292</c:v>
                </c:pt>
                <c:pt idx="5">
                  <c:v>4.8762809088011108E-256</c:v>
                </c:pt>
                <c:pt idx="6">
                  <c:v>1.3119314185306079E-222</c:v>
                </c:pt>
                <c:pt idx="7">
                  <c:v>1.5507409549096489E-191</c:v>
                </c:pt>
                <c:pt idx="8">
                  <c:v>8.0603341898688897E-163</c:v>
                </c:pt>
                <c:pt idx="9">
                  <c:v>1.8443096120078821E-136</c:v>
                </c:pt>
                <c:pt idx="10">
                  <c:v>1.8603889272908711E-112</c:v>
                </c:pt>
                <c:pt idx="11">
                  <c:v>8.2887002587012317E-91</c:v>
                </c:pt>
                <c:pt idx="12">
                  <c:v>1.6353252735710395E-71</c:v>
                </c:pt>
                <c:pt idx="13">
                  <c:v>1.4339732592919344E-54</c:v>
                </c:pt>
                <c:pt idx="14">
                  <c:v>5.6186872156016569E-40</c:v>
                </c:pt>
                <c:pt idx="15">
                  <c:v>9.9206213131683569E-28</c:v>
                </c:pt>
                <c:pt idx="16">
                  <c:v>8.0060441707773178E-18</c:v>
                </c:pt>
                <c:pt idx="17">
                  <c:v>3.0328884153377354E-10</c:v>
                </c:pt>
                <c:pt idx="18">
                  <c:v>5.7197827313023665E-5</c:v>
                </c:pt>
                <c:pt idx="19">
                  <c:v>6.3385642286705998E-2</c:v>
                </c:pt>
                <c:pt idx="20">
                  <c:v>0.78927783203263213</c:v>
                </c:pt>
                <c:pt idx="21">
                  <c:v>0.98</c:v>
                </c:pt>
                <c:pt idx="22">
                  <c:v>0.99999997694209841</c:v>
                </c:pt>
                <c:pt idx="23">
                  <c:v>0.99999999999999678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E09-4274-B8D2-2432A9E71C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61"/>
                <c:pt idx="0">
                  <c:v>4.523482417812425E-126</c:v>
                </c:pt>
                <c:pt idx="1">
                  <c:v>1.5348950472333874E-114</c:v>
                </c:pt>
                <c:pt idx="2">
                  <c:v>1.4296533818841025E-103</c:v>
                </c:pt>
                <c:pt idx="3">
                  <c:v>3.6563235004272554E-93</c:v>
                </c:pt>
                <c:pt idx="4">
                  <c:v>2.5683561926964525E-83</c:v>
                </c:pt>
                <c:pt idx="5">
                  <c:v>4.9570328976686204E-74</c:v>
                </c:pt>
                <c:pt idx="6">
                  <c:v>2.6298658207866195E-65</c:v>
                </c:pt>
                <c:pt idx="7">
                  <c:v>3.8372339254361108E-57</c:v>
                </c:pt>
                <c:pt idx="8">
                  <c:v>1.5408232698344886E-49</c:v>
                </c:pt>
                <c:pt idx="9">
                  <c:v>1.7040359921045269E-42</c:v>
                </c:pt>
                <c:pt idx="10">
                  <c:v>5.1954557116850918E-36</c:v>
                </c:pt>
                <c:pt idx="11">
                  <c:v>4.3725246979056288E-30</c:v>
                </c:pt>
                <c:pt idx="12">
                  <c:v>1.0174500866977073E-24</c:v>
                </c:pt>
                <c:pt idx="13">
                  <c:v>6.5600911573122469E-20</c:v>
                </c:pt>
                <c:pt idx="14">
                  <c:v>1.1754817518295022E-15</c:v>
                </c:pt>
                <c:pt idx="15">
                  <c:v>5.8784848632246803E-12</c:v>
                </c:pt>
                <c:pt idx="16">
                  <c:v>8.2560139419403656E-9</c:v>
                </c:pt>
                <c:pt idx="17">
                  <c:v>3.2881488991022728E-6</c:v>
                </c:pt>
                <c:pt idx="18">
                  <c:v>3.7740318119135202E-4</c:v>
                </c:pt>
                <c:pt idx="19">
                  <c:v>1.2848733317716424E-2</c:v>
                </c:pt>
                <c:pt idx="20">
                  <c:v>0.13727373683503322</c:v>
                </c:pt>
                <c:pt idx="21">
                  <c:v>0.51812700193899275</c:v>
                </c:pt>
                <c:pt idx="22">
                  <c:v>0.88170569845872815</c:v>
                </c:pt>
                <c:pt idx="23">
                  <c:v>0.98987437557399227</c:v>
                </c:pt>
                <c:pt idx="24">
                  <c:v>0.99972967488573716</c:v>
                </c:pt>
                <c:pt idx="25">
                  <c:v>0.99999786580590311</c:v>
                </c:pt>
                <c:pt idx="26">
                  <c:v>0.99999999515221216</c:v>
                </c:pt>
                <c:pt idx="27">
                  <c:v>0.99999999999688027</c:v>
                </c:pt>
                <c:pt idx="28">
                  <c:v>0.99999999999999944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E09-4274-B8D2-2432A9E71C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61"/>
                <c:pt idx="0">
                  <c:v>1.1257474879458222E-111</c:v>
                </c:pt>
                <c:pt idx="1">
                  <c:v>6.2630127136528167E-102</c:v>
                </c:pt>
                <c:pt idx="2">
                  <c:v>1.2291710103165333E-92</c:v>
                </c:pt>
                <c:pt idx="3">
                  <c:v>8.5119153294149084E-84</c:v>
                </c:pt>
                <c:pt idx="4">
                  <c:v>2.0803832272808076E-75</c:v>
                </c:pt>
                <c:pt idx="5">
                  <c:v>1.7951259049478231E-67</c:v>
                </c:pt>
                <c:pt idx="6">
                  <c:v>5.4706685677888436E-60</c:v>
                </c:pt>
                <c:pt idx="7">
                  <c:v>5.8907168735060984E-53</c:v>
                </c:pt>
                <c:pt idx="8">
                  <c:v>2.2423551857763343E-46</c:v>
                </c:pt>
                <c:pt idx="9">
                  <c:v>3.0194243736592871E-40</c:v>
                </c:pt>
                <c:pt idx="10">
                  <c:v>1.439348723211731E-34</c:v>
                </c:pt>
                <c:pt idx="11">
                  <c:v>2.4313824799978769E-29</c:v>
                </c:pt>
                <c:pt idx="12">
                  <c:v>1.4572166941654634E-24</c:v>
                </c:pt>
                <c:pt idx="13">
                  <c:v>3.1036781474976835E-20</c:v>
                </c:pt>
                <c:pt idx="14">
                  <c:v>2.3541686429759747E-16</c:v>
                </c:pt>
                <c:pt idx="15">
                  <c:v>6.3778010107848761E-13</c:v>
                </c:pt>
                <c:pt idx="16">
                  <c:v>6.1966705258975927E-10</c:v>
                </c:pt>
                <c:pt idx="17">
                  <c:v>2.1722539714510717E-7</c:v>
                </c:pt>
                <c:pt idx="18">
                  <c:v>2.7729250700352901E-5</c:v>
                </c:pt>
                <c:pt idx="19">
                  <c:v>1.3084646686054237E-3</c:v>
                </c:pt>
                <c:pt idx="20">
                  <c:v>2.3426853101589956E-2</c:v>
                </c:pt>
                <c:pt idx="21">
                  <c:v>0.16708271415228457</c:v>
                </c:pt>
                <c:pt idx="22">
                  <c:v>0.52237083770361026</c:v>
                </c:pt>
                <c:pt idx="23">
                  <c:v>0.85947582778773102</c:v>
                </c:pt>
                <c:pt idx="24">
                  <c:v>0.98212809331705164</c:v>
                </c:pt>
                <c:pt idx="25">
                  <c:v>0.99910092628820035</c:v>
                </c:pt>
                <c:pt idx="26">
                  <c:v>0.99998290183919758</c:v>
                </c:pt>
                <c:pt idx="27">
                  <c:v>0.99999988004850837</c:v>
                </c:pt>
                <c:pt idx="28">
                  <c:v>0.99999999969394382</c:v>
                </c:pt>
                <c:pt idx="29">
                  <c:v>0.99999999999971845</c:v>
                </c:pt>
                <c:pt idx="30">
                  <c:v>0.99999999999999989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E09-4274-B8D2-2432A9E71C7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61"/>
                <c:pt idx="0">
                  <c:v>7.3568478988856595E-48</c:v>
                </c:pt>
                <c:pt idx="1">
                  <c:v>6.9137877832094546E-44</c:v>
                </c:pt>
                <c:pt idx="2">
                  <c:v>4.3081225000758965E-40</c:v>
                </c:pt>
                <c:pt idx="3">
                  <c:v>1.7803096376662537E-36</c:v>
                </c:pt>
                <c:pt idx="4">
                  <c:v>4.8802212379187377E-33</c:v>
                </c:pt>
                <c:pt idx="5">
                  <c:v>8.876399993845305E-30</c:v>
                </c:pt>
                <c:pt idx="6">
                  <c:v>1.0715784334363556E-26</c:v>
                </c:pt>
                <c:pt idx="7">
                  <c:v>8.5893658478244612E-24</c:v>
                </c:pt>
                <c:pt idx="8">
                  <c:v>4.5733910026551064E-21</c:v>
                </c:pt>
                <c:pt idx="9">
                  <c:v>1.6183899757492443E-18</c:v>
                </c:pt>
                <c:pt idx="10">
                  <c:v>3.8086486268031324E-16</c:v>
                </c:pt>
                <c:pt idx="11">
                  <c:v>5.9653853654696716E-14</c:v>
                </c:pt>
                <c:pt idx="12">
                  <c:v>6.2244930939332825E-12</c:v>
                </c:pt>
                <c:pt idx="13">
                  <c:v>4.3320515981998631E-10</c:v>
                </c:pt>
                <c:pt idx="14">
                  <c:v>2.0140999303843342E-8</c:v>
                </c:pt>
                <c:pt idx="15">
                  <c:v>6.2682263971207724E-7</c:v>
                </c:pt>
                <c:pt idx="16">
                  <c:v>1.3093466624000991E-5</c:v>
                </c:pt>
                <c:pt idx="17">
                  <c:v>1.8424951588771212E-4</c:v>
                </c:pt>
                <c:pt idx="18">
                  <c:v>1.7556282423011097E-3</c:v>
                </c:pt>
                <c:pt idx="19">
                  <c:v>1.1411602310965982E-2</c:v>
                </c:pt>
                <c:pt idx="20">
                  <c:v>5.1157228511273321E-2</c:v>
                </c:pt>
                <c:pt idx="21">
                  <c:v>0.16082099421940274</c:v>
                </c:pt>
                <c:pt idx="22">
                  <c:v>0.36375363622310586</c:v>
                </c:pt>
                <c:pt idx="23">
                  <c:v>0.61569846584343635</c:v>
                </c:pt>
                <c:pt idx="24">
                  <c:v>0.82558177622289497</c:v>
                </c:pt>
                <c:pt idx="25">
                  <c:v>0.9428886665582239</c:v>
                </c:pt>
                <c:pt idx="26">
                  <c:v>0.98686309399466654</c:v>
                </c:pt>
                <c:pt idx="27">
                  <c:v>0.99791354729309822</c:v>
                </c:pt>
                <c:pt idx="28">
                  <c:v>0.9997737733619837</c:v>
                </c:pt>
                <c:pt idx="29">
                  <c:v>0.9999833819267504</c:v>
                </c:pt>
                <c:pt idx="30">
                  <c:v>0.99999917734179611</c:v>
                </c:pt>
                <c:pt idx="31">
                  <c:v>0.99999997265862173</c:v>
                </c:pt>
                <c:pt idx="32">
                  <c:v>0.99999999939160777</c:v>
                </c:pt>
                <c:pt idx="33">
                  <c:v>0.99999999999095501</c:v>
                </c:pt>
                <c:pt idx="34">
                  <c:v>0.99999999999991029</c:v>
                </c:pt>
                <c:pt idx="35">
                  <c:v>0.99999999999999944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E09-4274-B8D2-2432A9E71C7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Sheet1!$F$2:$F$62</c:f>
              <c:numCache>
                <c:formatCode>General</c:formatCode>
                <c:ptCount val="61"/>
                <c:pt idx="0">
                  <c:v>1.1054324828098461E-86</c:v>
                </c:pt>
                <c:pt idx="1">
                  <c:v>1.0550084887555623E-79</c:v>
                </c:pt>
                <c:pt idx="2">
                  <c:v>5.0552609649323436E-73</c:v>
                </c:pt>
                <c:pt idx="3">
                  <c:v>1.2163877156900867E-66</c:v>
                </c:pt>
                <c:pt idx="4">
                  <c:v>1.4700407035247151E-60</c:v>
                </c:pt>
                <c:pt idx="5">
                  <c:v>8.9251811474743026E-55</c:v>
                </c:pt>
                <c:pt idx="6">
                  <c:v>2.723031986914463E-49</c:v>
                </c:pt>
                <c:pt idx="7">
                  <c:v>4.1761298416453575E-44</c:v>
                </c:pt>
                <c:pt idx="8">
                  <c:v>3.2206448404920196E-39</c:v>
                </c:pt>
                <c:pt idx="9">
                  <c:v>1.2495451910994956E-34</c:v>
                </c:pt>
                <c:pt idx="10">
                  <c:v>2.4402419292416653E-30</c:v>
                </c:pt>
                <c:pt idx="11">
                  <c:v>2.4003074996380139E-26</c:v>
                </c:pt>
                <c:pt idx="12">
                  <c:v>1.1901458246287058E-22</c:v>
                </c:pt>
                <c:pt idx="13">
                  <c:v>2.9775916211097318E-19</c:v>
                </c:pt>
                <c:pt idx="14">
                  <c:v>3.7636627159446077E-16</c:v>
                </c:pt>
                <c:pt idx="15">
                  <c:v>2.4073939804339322E-13</c:v>
                </c:pt>
                <c:pt idx="16">
                  <c:v>7.8093334260598429E-11</c:v>
                </c:pt>
                <c:pt idx="17">
                  <c:v>1.2885029660552902E-8</c:v>
                </c:pt>
                <c:pt idx="18">
                  <c:v>1.0857805489263161E-6</c:v>
                </c:pt>
                <c:pt idx="19">
                  <c:v>4.7006591088948197E-5</c:v>
                </c:pt>
                <c:pt idx="20">
                  <c:v>1.0548979073203015E-3</c:v>
                </c:pt>
                <c:pt idx="21">
                  <c:v>1.2445039878136275E-2</c:v>
                </c:pt>
                <c:pt idx="22">
                  <c:v>7.8992048768208936E-2</c:v>
                </c:pt>
                <c:pt idx="23">
                  <c:v>0.28073356590392962</c:v>
                </c:pt>
                <c:pt idx="24">
                  <c:v>0.59892155969820249</c:v>
                </c:pt>
                <c:pt idx="25">
                  <c:v>0.86032419710563557</c:v>
                </c:pt>
                <c:pt idx="26">
                  <c:v>0.97212580911707425</c:v>
                </c:pt>
                <c:pt idx="27">
                  <c:v>0.9969672360248395</c:v>
                </c:pt>
                <c:pt idx="28">
                  <c:v>0.99982517910342072</c:v>
                </c:pt>
                <c:pt idx="29">
                  <c:v>0.9999947511263948</c:v>
                </c:pt>
                <c:pt idx="30">
                  <c:v>0.99999991878372196</c:v>
                </c:pt>
                <c:pt idx="31">
                  <c:v>0.99999999935685202</c:v>
                </c:pt>
                <c:pt idx="32">
                  <c:v>0.99999999999740574</c:v>
                </c:pt>
                <c:pt idx="33">
                  <c:v>0.99999999999999467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E09-4274-B8D2-2432A9E71C7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Column5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Sheet1!$G$2:$G$62</c:f>
              <c:numCache>
                <c:formatCode>General</c:formatCode>
                <c:ptCount val="61"/>
                <c:pt idx="0">
                  <c:v>9.757393279336034E-54</c:v>
                </c:pt>
                <c:pt idx="1">
                  <c:v>1.4084100161186386E-49</c:v>
                </c:pt>
                <c:pt idx="2">
                  <c:v>1.3647972584653684E-45</c:v>
                </c:pt>
                <c:pt idx="3">
                  <c:v>8.880147789248363E-42</c:v>
                </c:pt>
                <c:pt idx="4">
                  <c:v>3.8802894157922719E-38</c:v>
                </c:pt>
                <c:pt idx="5">
                  <c:v>1.138912056430251E-34</c:v>
                </c:pt>
                <c:pt idx="6">
                  <c:v>2.2459618762956137E-31</c:v>
                </c:pt>
                <c:pt idx="7">
                  <c:v>2.9766052302693461E-28</c:v>
                </c:pt>
                <c:pt idx="8">
                  <c:v>2.6520857855223007E-25</c:v>
                </c:pt>
                <c:pt idx="9">
                  <c:v>1.5891581527528942E-22</c:v>
                </c:pt>
                <c:pt idx="10">
                  <c:v>6.4070301343299406E-20</c:v>
                </c:pt>
                <c:pt idx="11">
                  <c:v>1.7389720728181997E-17</c:v>
                </c:pt>
                <c:pt idx="12">
                  <c:v>3.1795148644575447E-15</c:v>
                </c:pt>
                <c:pt idx="13">
                  <c:v>3.9193376485407436E-13</c:v>
                </c:pt>
                <c:pt idx="14">
                  <c:v>3.2605037410636175E-11</c:v>
                </c:pt>
                <c:pt idx="15">
                  <c:v>1.8328547974959611E-9</c:v>
                </c:pt>
                <c:pt idx="16">
                  <c:v>6.9734904841468554E-8</c:v>
                </c:pt>
                <c:pt idx="17">
                  <c:v>1.7996026986518075E-6</c:v>
                </c:pt>
                <c:pt idx="18">
                  <c:v>3.1589588140031562E-5</c:v>
                </c:pt>
                <c:pt idx="19">
                  <c:v>3.7865534917388597E-4</c:v>
                </c:pt>
                <c:pt idx="20">
                  <c:v>3.1163953243129269E-3</c:v>
                </c:pt>
                <c:pt idx="21">
                  <c:v>1.774997101658431E-2</c:v>
                </c:pt>
                <c:pt idx="22">
                  <c:v>7.0788728701945039E-2</c:v>
                </c:pt>
                <c:pt idx="23">
                  <c:v>0.20121905818688995</c:v>
                </c:pt>
                <c:pt idx="24">
                  <c:v>0.41893936070679516</c:v>
                </c:pt>
                <c:pt idx="25">
                  <c:v>0.66569614235110786</c:v>
                </c:pt>
                <c:pt idx="26">
                  <c:v>0.85559296892129844</c:v>
                </c:pt>
                <c:pt idx="27">
                  <c:v>0.95480975624449971</c:v>
                </c:pt>
                <c:pt idx="28">
                  <c:v>0.98999235854889622</c:v>
                </c:pt>
                <c:pt idx="29">
                  <c:v>0.99845544421865073</c:v>
                </c:pt>
                <c:pt idx="30">
                  <c:v>0.99983554408831765</c:v>
                </c:pt>
                <c:pt idx="31">
                  <c:v>0.99998800314813441</c:v>
                </c:pt>
                <c:pt idx="32">
                  <c:v>0.99999940329961656</c:v>
                </c:pt>
                <c:pt idx="33">
                  <c:v>0.9999999798346263</c:v>
                </c:pt>
                <c:pt idx="34">
                  <c:v>0.999999999538147</c:v>
                </c:pt>
                <c:pt idx="35">
                  <c:v>0.99999999999284506</c:v>
                </c:pt>
                <c:pt idx="36">
                  <c:v>0.99999999999992517</c:v>
                </c:pt>
                <c:pt idx="37">
                  <c:v>0.99999999999999944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4E09-4274-B8D2-2432A9E71C7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Column6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Sheet1!$H$2:$H$62</c:f>
              <c:numCache>
                <c:formatCode>General</c:formatCode>
                <c:ptCount val="61"/>
                <c:pt idx="0">
                  <c:v>8.4361816427816553E-293</c:v>
                </c:pt>
                <c:pt idx="1">
                  <c:v>5.1472155099405947E-270</c:v>
                </c:pt>
                <c:pt idx="2">
                  <c:v>3.6938555968217086E-248</c:v>
                </c:pt>
                <c:pt idx="3">
                  <c:v>3.1184246772644545E-227</c:v>
                </c:pt>
                <c:pt idx="4">
                  <c:v>3.0975211941030643E-207</c:v>
                </c:pt>
                <c:pt idx="5">
                  <c:v>3.6207949892721574E-188</c:v>
                </c:pt>
                <c:pt idx="6">
                  <c:v>4.9820080542555081E-170</c:v>
                </c:pt>
                <c:pt idx="7">
                  <c:v>8.0710883551841053E-153</c:v>
                </c:pt>
                <c:pt idx="8">
                  <c:v>1.5400083731103738E-136</c:v>
                </c:pt>
                <c:pt idx="9">
                  <c:v>3.4620871071492661E-121</c:v>
                </c:pt>
                <c:pt idx="10">
                  <c:v>9.1741997884536843E-107</c:v>
                </c:pt>
                <c:pt idx="11">
                  <c:v>2.8671086219466529E-93</c:v>
                </c:pt>
                <c:pt idx="12">
                  <c:v>1.0574181650902695E-80</c:v>
                </c:pt>
                <c:pt idx="13">
                  <c:v>4.6059926339977536E-69</c:v>
                </c:pt>
                <c:pt idx="14">
                  <c:v>2.3719716797110329E-58</c:v>
                </c:pt>
                <c:pt idx="15">
                  <c:v>1.4459825593125681E-48</c:v>
                </c:pt>
                <c:pt idx="16">
                  <c:v>1.0452312144537817E-39</c:v>
                </c:pt>
                <c:pt idx="17">
                  <c:v>8.9791217968678236E-32</c:v>
                </c:pt>
                <c:pt idx="18">
                  <c:v>9.1955356273203195E-25</c:v>
                </c:pt>
                <c:pt idx="19">
                  <c:v>1.1276602785352488E-18</c:v>
                </c:pt>
                <c:pt idx="20">
                  <c:v>1.6670517388568042E-13</c:v>
                </c:pt>
                <c:pt idx="21">
                  <c:v>3.0028591198868859E-9</c:v>
                </c:pt>
                <c:pt idx="22">
                  <c:v>6.7134031736894106E-6</c:v>
                </c:pt>
                <c:pt idx="23">
                  <c:v>1.9294967832240426E-3</c:v>
                </c:pt>
                <c:pt idx="24">
                  <c:v>7.694909860170894E-2</c:v>
                </c:pt>
                <c:pt idx="25">
                  <c:v>0.51502488424077941</c:v>
                </c:pt>
                <c:pt idx="26">
                  <c:v>0.93335299182226894</c:v>
                </c:pt>
                <c:pt idx="27">
                  <c:v>0.99848562714924316</c:v>
                </c:pt>
                <c:pt idx="28">
                  <c:v>0.99999525266047506</c:v>
                </c:pt>
                <c:pt idx="29">
                  <c:v>0.99999999809155937</c:v>
                </c:pt>
                <c:pt idx="30">
                  <c:v>0.99999999999990485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4E09-4274-B8D2-2432A9E71C7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Column7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Sheet1!$I$2:$I$62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2.7206911156214057E-291</c:v>
                </c:pt>
                <c:pt idx="10">
                  <c:v>5.9479686870223225E-259</c:v>
                </c:pt>
                <c:pt idx="11">
                  <c:v>1.576418980421206E-228</c:v>
                </c:pt>
                <c:pt idx="12">
                  <c:v>5.0676353549358374E-200</c:v>
                </c:pt>
                <c:pt idx="13">
                  <c:v>1.9771229477310974E-173</c:v>
                </c:pt>
                <c:pt idx="14">
                  <c:v>9.3687497664399636E-149</c:v>
                </c:pt>
                <c:pt idx="15">
                  <c:v>5.3970421029155598E-126</c:v>
                </c:pt>
                <c:pt idx="16">
                  <c:v>3.7841987759737025E-105</c:v>
                </c:pt>
                <c:pt idx="17">
                  <c:v>3.234517212300499E-86</c:v>
                </c:pt>
                <c:pt idx="18">
                  <c:v>3.3772288216375471E-69</c:v>
                </c:pt>
                <c:pt idx="19">
                  <c:v>4.3197795419998518E-54</c:v>
                </c:pt>
                <c:pt idx="20">
                  <c:v>6.7963292647367151E-41</c:v>
                </c:pt>
                <c:pt idx="21">
                  <c:v>1.3232255201928876E-29</c:v>
                </c:pt>
                <c:pt idx="22">
                  <c:v>3.2190608936994066E-20</c:v>
                </c:pt>
                <c:pt idx="23">
                  <c:v>9.9492631178298483E-13</c:v>
                </c:pt>
                <c:pt idx="24">
                  <c:v>4.034806674984143E-7</c:v>
                </c:pt>
                <c:pt idx="25">
                  <c:v>0.03</c:v>
                </c:pt>
                <c:pt idx="26">
                  <c:v>0.23249869475556045</c:v>
                </c:pt>
                <c:pt idx="27">
                  <c:v>0.91479288427035044</c:v>
                </c:pt>
                <c:pt idx="28">
                  <c:v>0.99974207758363709</c:v>
                </c:pt>
                <c:pt idx="29">
                  <c:v>0.9999999875456036</c:v>
                </c:pt>
                <c:pt idx="30">
                  <c:v>0.99999999999999178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4E09-4274-B8D2-2432A9E71C7C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Column8</c:v>
                </c:pt>
              </c:strCache>
            </c:strRef>
          </c:tx>
          <c:spPr>
            <a:ln w="571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Sheet1!$J$2:$J$62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4E09-4274-B8D2-2432A9E71C7C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Column9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Sheet1!$K$2:$K$62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4E09-4274-B8D2-2432A9E71C7C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Column10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Sheet1!$L$2:$L$62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4E09-4274-B8D2-2432A9E71C7C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Column11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Sheet1!$M$2:$M$62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4E09-4274-B8D2-2432A9E71C7C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Column12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Sheet1!$N$2:$N$62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4E09-4274-B8D2-2432A9E71C7C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Column13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Sheet1!$O$2:$O$62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4E09-4274-B8D2-2432A9E71C7C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Column14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Sheet1!$P$2:$P$62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4E09-4274-B8D2-2432A9E71C7C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Column15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Sheet1!$Q$2:$Q$62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4E09-4274-B8D2-2432A9E71C7C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Column16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Sheet1!$R$2:$R$62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4E09-4274-B8D2-2432A9E71C7C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Column17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Sheet1!$S$2:$S$62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4E09-4274-B8D2-2432A9E71C7C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Column18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Sheet1!$T$2:$T$62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2-4E09-4274-B8D2-2432A9E71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86687"/>
        <c:axId val="180884607"/>
      </c:scatterChart>
      <c:valAx>
        <c:axId val="180886687"/>
        <c:scaling>
          <c:orientation val="minMax"/>
          <c:max val="2"/>
          <c:min val="1.5"/>
        </c:scaling>
        <c:delete val="1"/>
        <c:axPos val="b"/>
        <c:numFmt formatCode="#,##0" sourceLinked="0"/>
        <c:majorTickMark val="out"/>
        <c:minorTickMark val="none"/>
        <c:tickLblPos val="nextTo"/>
        <c:crossAx val="180884607"/>
        <c:crosses val="autoZero"/>
        <c:crossBetween val="midCat"/>
      </c:valAx>
      <c:valAx>
        <c:axId val="180884607"/>
        <c:scaling>
          <c:orientation val="minMax"/>
          <c:max val="1.01"/>
          <c:min val="-1.0000000000000002E-2"/>
        </c:scaling>
        <c:delete val="1"/>
        <c:axPos val="l"/>
        <c:numFmt formatCode="#,##0.00" sourceLinked="0"/>
        <c:majorTickMark val="out"/>
        <c:minorTickMark val="none"/>
        <c:tickLblPos val="nextTo"/>
        <c:crossAx val="180886687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C58-4F61-8CE2-0D3283FBA0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625-4DA6-A2C5-C9D0756BAB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625-4DA6-A2C5-C9D0756BAB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625-4DA6-A2C5-C9D0756BAB8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Sheet1!$F$2:$F$62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625-4DA6-A2C5-C9D0756BAB8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Column5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Sheet1!$G$2:$G$62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625-4DA6-A2C5-C9D0756BAB8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Column6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Sheet1!$H$2:$H$62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625-4DA6-A2C5-C9D0756BAB85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Column7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Sheet1!$I$2:$I$62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625-4DA6-A2C5-C9D0756BAB85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Column8</c:v>
                </c:pt>
              </c:strCache>
            </c:strRef>
          </c:tx>
          <c:spPr>
            <a:ln w="571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Sheet1!$J$2:$J$62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3625-4DA6-A2C5-C9D0756BAB85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Column9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Sheet1!$K$2:$K$62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3625-4DA6-A2C5-C9D0756BAB85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Column10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Sheet1!$L$2:$L$62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3625-4DA6-A2C5-C9D0756BAB85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Column11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Sheet1!$M$2:$M$62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3625-4DA6-A2C5-C9D0756BAB85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Column12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Sheet1!$N$2:$N$62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3625-4DA6-A2C5-C9D0756BAB85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Column13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Sheet1!$O$2:$O$62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3625-4DA6-A2C5-C9D0756BAB85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Column14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Sheet1!$P$2:$P$62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3625-4DA6-A2C5-C9D0756BAB85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Column15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Sheet1!$Q$2:$Q$62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3625-4DA6-A2C5-C9D0756BAB85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Column16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Sheet1!$R$2:$R$62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3625-4DA6-A2C5-C9D0756BAB85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Column17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Sheet1!$S$2:$S$62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3625-4DA6-A2C5-C9D0756BAB85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Column18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Sheet1!$T$2:$T$62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3625-4DA6-A2C5-C9D0756BA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86687"/>
        <c:axId val="180884607"/>
      </c:scatterChart>
      <c:valAx>
        <c:axId val="180886687"/>
        <c:scaling>
          <c:orientation val="minMax"/>
          <c:max val="2"/>
          <c:min val="1.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Refresh</a:t>
                </a:r>
                <a:r>
                  <a:rPr lang="en-US" sz="2800" baseline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Interval (s)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4607"/>
        <c:crosses val="autoZero"/>
        <c:crossBetween val="midCat"/>
        <c:majorUnit val="0.1"/>
      </c:valAx>
      <c:valAx>
        <c:axId val="180884607"/>
        <c:scaling>
          <c:orientation val="minMax"/>
          <c:max val="1"/>
          <c:min val="0"/>
        </c:scaling>
        <c:delete val="0"/>
        <c:axPos val="l"/>
        <c:majorGridlines>
          <c:spPr>
            <a:ln w="1587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Read Failure Probability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1.6955199666741225E-2"/>
              <c:y val="7.31657649854481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6687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7.9573204188370659E-292</c:v>
                </c:pt>
                <c:pt idx="5">
                  <c:v>4.8762809088011108E-256</c:v>
                </c:pt>
                <c:pt idx="6">
                  <c:v>1.3119314185306079E-222</c:v>
                </c:pt>
                <c:pt idx="7">
                  <c:v>1.5507409549096489E-191</c:v>
                </c:pt>
                <c:pt idx="8">
                  <c:v>8.0603341898688897E-163</c:v>
                </c:pt>
                <c:pt idx="9">
                  <c:v>1.8443096120078821E-136</c:v>
                </c:pt>
                <c:pt idx="10">
                  <c:v>1.8603889272908711E-112</c:v>
                </c:pt>
                <c:pt idx="11">
                  <c:v>8.2887002587012317E-91</c:v>
                </c:pt>
                <c:pt idx="12">
                  <c:v>1.6353252735710395E-71</c:v>
                </c:pt>
                <c:pt idx="13">
                  <c:v>1.4339732592919344E-54</c:v>
                </c:pt>
                <c:pt idx="14">
                  <c:v>5.6186872156016569E-40</c:v>
                </c:pt>
                <c:pt idx="15">
                  <c:v>9.9206213131683569E-28</c:v>
                </c:pt>
                <c:pt idx="16">
                  <c:v>8.0060441707773178E-18</c:v>
                </c:pt>
                <c:pt idx="17">
                  <c:v>3.0328884153377354E-10</c:v>
                </c:pt>
                <c:pt idx="18">
                  <c:v>5.7197827313023665E-5</c:v>
                </c:pt>
                <c:pt idx="19">
                  <c:v>6.3385642286705998E-2</c:v>
                </c:pt>
                <c:pt idx="20">
                  <c:v>0.78927783203263213</c:v>
                </c:pt>
                <c:pt idx="21">
                  <c:v>0.98</c:v>
                </c:pt>
                <c:pt idx="22">
                  <c:v>0.99999997694209841</c:v>
                </c:pt>
                <c:pt idx="23">
                  <c:v>0.99999999999999678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E09-4274-B8D2-2432A9E71C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61"/>
                <c:pt idx="0">
                  <c:v>4.523482417812425E-126</c:v>
                </c:pt>
                <c:pt idx="1">
                  <c:v>1.5348950472333874E-114</c:v>
                </c:pt>
                <c:pt idx="2">
                  <c:v>1.4296533818841025E-103</c:v>
                </c:pt>
                <c:pt idx="3">
                  <c:v>3.6563235004272554E-93</c:v>
                </c:pt>
                <c:pt idx="4">
                  <c:v>2.5683561926964525E-83</c:v>
                </c:pt>
                <c:pt idx="5">
                  <c:v>4.9570328976686204E-74</c:v>
                </c:pt>
                <c:pt idx="6">
                  <c:v>2.6298658207866195E-65</c:v>
                </c:pt>
                <c:pt idx="7">
                  <c:v>3.8372339254361108E-57</c:v>
                </c:pt>
                <c:pt idx="8">
                  <c:v>1.5408232698344886E-49</c:v>
                </c:pt>
                <c:pt idx="9">
                  <c:v>1.7040359921045269E-42</c:v>
                </c:pt>
                <c:pt idx="10">
                  <c:v>5.1954557116850918E-36</c:v>
                </c:pt>
                <c:pt idx="11">
                  <c:v>4.3725246979056288E-30</c:v>
                </c:pt>
                <c:pt idx="12">
                  <c:v>1.0174500866977073E-24</c:v>
                </c:pt>
                <c:pt idx="13">
                  <c:v>6.5600911573122469E-20</c:v>
                </c:pt>
                <c:pt idx="14">
                  <c:v>1.1754817518295022E-15</c:v>
                </c:pt>
                <c:pt idx="15">
                  <c:v>5.8784848632246803E-12</c:v>
                </c:pt>
                <c:pt idx="16">
                  <c:v>8.2560139419403656E-9</c:v>
                </c:pt>
                <c:pt idx="17">
                  <c:v>3.2881488991022728E-6</c:v>
                </c:pt>
                <c:pt idx="18">
                  <c:v>3.7740318119135202E-4</c:v>
                </c:pt>
                <c:pt idx="19">
                  <c:v>1.2848733317716424E-2</c:v>
                </c:pt>
                <c:pt idx="20">
                  <c:v>0.13727373683503322</c:v>
                </c:pt>
                <c:pt idx="21">
                  <c:v>0.51812700193899275</c:v>
                </c:pt>
                <c:pt idx="22">
                  <c:v>0.88170569845872815</c:v>
                </c:pt>
                <c:pt idx="23">
                  <c:v>0.98987437557399227</c:v>
                </c:pt>
                <c:pt idx="24">
                  <c:v>0.99972967488573716</c:v>
                </c:pt>
                <c:pt idx="25">
                  <c:v>0.99999786580590311</c:v>
                </c:pt>
                <c:pt idx="26">
                  <c:v>0.99999999515221216</c:v>
                </c:pt>
                <c:pt idx="27">
                  <c:v>0.99999999999688027</c:v>
                </c:pt>
                <c:pt idx="28">
                  <c:v>0.99999999999999944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E09-4274-B8D2-2432A9E71C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61"/>
                <c:pt idx="0">
                  <c:v>1.1257474879458222E-111</c:v>
                </c:pt>
                <c:pt idx="1">
                  <c:v>6.2630127136528167E-102</c:v>
                </c:pt>
                <c:pt idx="2">
                  <c:v>1.2291710103165333E-92</c:v>
                </c:pt>
                <c:pt idx="3">
                  <c:v>8.5119153294149084E-84</c:v>
                </c:pt>
                <c:pt idx="4">
                  <c:v>2.0803832272808076E-75</c:v>
                </c:pt>
                <c:pt idx="5">
                  <c:v>1.7951259049478231E-67</c:v>
                </c:pt>
                <c:pt idx="6">
                  <c:v>5.4706685677888436E-60</c:v>
                </c:pt>
                <c:pt idx="7">
                  <c:v>5.8907168735060984E-53</c:v>
                </c:pt>
                <c:pt idx="8">
                  <c:v>2.2423551857763343E-46</c:v>
                </c:pt>
                <c:pt idx="9">
                  <c:v>3.0194243736592871E-40</c:v>
                </c:pt>
                <c:pt idx="10">
                  <c:v>1.439348723211731E-34</c:v>
                </c:pt>
                <c:pt idx="11">
                  <c:v>2.4313824799978769E-29</c:v>
                </c:pt>
                <c:pt idx="12">
                  <c:v>1.4572166941654634E-24</c:v>
                </c:pt>
                <c:pt idx="13">
                  <c:v>3.1036781474976835E-20</c:v>
                </c:pt>
                <c:pt idx="14">
                  <c:v>2.3541686429759747E-16</c:v>
                </c:pt>
                <c:pt idx="15">
                  <c:v>6.3778010107848761E-13</c:v>
                </c:pt>
                <c:pt idx="16">
                  <c:v>6.1966705258975927E-10</c:v>
                </c:pt>
                <c:pt idx="17">
                  <c:v>2.1722539714510717E-7</c:v>
                </c:pt>
                <c:pt idx="18">
                  <c:v>2.7729250700352901E-5</c:v>
                </c:pt>
                <c:pt idx="19">
                  <c:v>1.3084646686054237E-3</c:v>
                </c:pt>
                <c:pt idx="20">
                  <c:v>2.3426853101589956E-2</c:v>
                </c:pt>
                <c:pt idx="21">
                  <c:v>0.16708271415228457</c:v>
                </c:pt>
                <c:pt idx="22">
                  <c:v>0.52237083770361026</c:v>
                </c:pt>
                <c:pt idx="23">
                  <c:v>0.85947582778773102</c:v>
                </c:pt>
                <c:pt idx="24">
                  <c:v>0.98212809331705164</c:v>
                </c:pt>
                <c:pt idx="25">
                  <c:v>0.99910092628820035</c:v>
                </c:pt>
                <c:pt idx="26">
                  <c:v>0.99998290183919758</c:v>
                </c:pt>
                <c:pt idx="27">
                  <c:v>0.99999988004850837</c:v>
                </c:pt>
                <c:pt idx="28">
                  <c:v>0.99999999969394382</c:v>
                </c:pt>
                <c:pt idx="29">
                  <c:v>0.99999999999971845</c:v>
                </c:pt>
                <c:pt idx="30">
                  <c:v>0.99999999999999989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E09-4274-B8D2-2432A9E71C7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61"/>
                <c:pt idx="0">
                  <c:v>7.3568478988856595E-48</c:v>
                </c:pt>
                <c:pt idx="1">
                  <c:v>6.9137877832094546E-44</c:v>
                </c:pt>
                <c:pt idx="2">
                  <c:v>4.3081225000758965E-40</c:v>
                </c:pt>
                <c:pt idx="3">
                  <c:v>1.7803096376662537E-36</c:v>
                </c:pt>
                <c:pt idx="4">
                  <c:v>4.8802212379187377E-33</c:v>
                </c:pt>
                <c:pt idx="5">
                  <c:v>8.876399993845305E-30</c:v>
                </c:pt>
                <c:pt idx="6">
                  <c:v>1.0715784334363556E-26</c:v>
                </c:pt>
                <c:pt idx="7">
                  <c:v>8.5893658478244612E-24</c:v>
                </c:pt>
                <c:pt idx="8">
                  <c:v>4.5733910026551064E-21</c:v>
                </c:pt>
                <c:pt idx="9">
                  <c:v>1.6183899757492443E-18</c:v>
                </c:pt>
                <c:pt idx="10">
                  <c:v>3.8086486268031324E-16</c:v>
                </c:pt>
                <c:pt idx="11">
                  <c:v>5.9653853654696716E-14</c:v>
                </c:pt>
                <c:pt idx="12">
                  <c:v>6.2244930939332825E-12</c:v>
                </c:pt>
                <c:pt idx="13">
                  <c:v>4.3320515981998631E-10</c:v>
                </c:pt>
                <c:pt idx="14">
                  <c:v>2.0140999303843342E-8</c:v>
                </c:pt>
                <c:pt idx="15">
                  <c:v>6.2682263971207724E-7</c:v>
                </c:pt>
                <c:pt idx="16">
                  <c:v>1.3093466624000991E-5</c:v>
                </c:pt>
                <c:pt idx="17">
                  <c:v>1.8424951588771212E-4</c:v>
                </c:pt>
                <c:pt idx="18">
                  <c:v>1.7556282423011097E-3</c:v>
                </c:pt>
                <c:pt idx="19">
                  <c:v>1.1411602310965982E-2</c:v>
                </c:pt>
                <c:pt idx="20">
                  <c:v>5.1157228511273321E-2</c:v>
                </c:pt>
                <c:pt idx="21">
                  <c:v>0.16082099421940274</c:v>
                </c:pt>
                <c:pt idx="22">
                  <c:v>0.36375363622310586</c:v>
                </c:pt>
                <c:pt idx="23">
                  <c:v>0.61569846584343635</c:v>
                </c:pt>
                <c:pt idx="24">
                  <c:v>0.82558177622289497</c:v>
                </c:pt>
                <c:pt idx="25">
                  <c:v>0.9428886665582239</c:v>
                </c:pt>
                <c:pt idx="26">
                  <c:v>0.98686309399466654</c:v>
                </c:pt>
                <c:pt idx="27">
                  <c:v>0.99791354729309822</c:v>
                </c:pt>
                <c:pt idx="28">
                  <c:v>0.9997737733619837</c:v>
                </c:pt>
                <c:pt idx="29">
                  <c:v>0.9999833819267504</c:v>
                </c:pt>
                <c:pt idx="30">
                  <c:v>0.99999917734179611</c:v>
                </c:pt>
                <c:pt idx="31">
                  <c:v>0.99999997265862173</c:v>
                </c:pt>
                <c:pt idx="32">
                  <c:v>0.99999999939160777</c:v>
                </c:pt>
                <c:pt idx="33">
                  <c:v>0.99999999999095501</c:v>
                </c:pt>
                <c:pt idx="34">
                  <c:v>0.99999999999991029</c:v>
                </c:pt>
                <c:pt idx="35">
                  <c:v>0.99999999999999944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E09-4274-B8D2-2432A9E71C7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Sheet1!$F$2:$F$62</c:f>
              <c:numCache>
                <c:formatCode>General</c:formatCode>
                <c:ptCount val="61"/>
                <c:pt idx="0">
                  <c:v>1.1054324828098461E-86</c:v>
                </c:pt>
                <c:pt idx="1">
                  <c:v>1.0550084887555623E-79</c:v>
                </c:pt>
                <c:pt idx="2">
                  <c:v>5.0552609649323436E-73</c:v>
                </c:pt>
                <c:pt idx="3">
                  <c:v>1.2163877156900867E-66</c:v>
                </c:pt>
                <c:pt idx="4">
                  <c:v>1.4700407035247151E-60</c:v>
                </c:pt>
                <c:pt idx="5">
                  <c:v>8.9251811474743026E-55</c:v>
                </c:pt>
                <c:pt idx="6">
                  <c:v>2.723031986914463E-49</c:v>
                </c:pt>
                <c:pt idx="7">
                  <c:v>4.1761298416453575E-44</c:v>
                </c:pt>
                <c:pt idx="8">
                  <c:v>3.2206448404920196E-39</c:v>
                </c:pt>
                <c:pt idx="9">
                  <c:v>1.2495451910994956E-34</c:v>
                </c:pt>
                <c:pt idx="10">
                  <c:v>2.4402419292416653E-30</c:v>
                </c:pt>
                <c:pt idx="11">
                  <c:v>2.4003074996380139E-26</c:v>
                </c:pt>
                <c:pt idx="12">
                  <c:v>1.1901458246287058E-22</c:v>
                </c:pt>
                <c:pt idx="13">
                  <c:v>2.9775916211097318E-19</c:v>
                </c:pt>
                <c:pt idx="14">
                  <c:v>3.7636627159446077E-16</c:v>
                </c:pt>
                <c:pt idx="15">
                  <c:v>2.4073939804339322E-13</c:v>
                </c:pt>
                <c:pt idx="16">
                  <c:v>7.8093334260598429E-11</c:v>
                </c:pt>
                <c:pt idx="17">
                  <c:v>1.2885029660552902E-8</c:v>
                </c:pt>
                <c:pt idx="18">
                  <c:v>1.0857805489263161E-6</c:v>
                </c:pt>
                <c:pt idx="19">
                  <c:v>4.7006591088948197E-5</c:v>
                </c:pt>
                <c:pt idx="20">
                  <c:v>1.0548979073203015E-3</c:v>
                </c:pt>
                <c:pt idx="21">
                  <c:v>1.2445039878136275E-2</c:v>
                </c:pt>
                <c:pt idx="22">
                  <c:v>7.8992048768208936E-2</c:v>
                </c:pt>
                <c:pt idx="23">
                  <c:v>0.28073356590392962</c:v>
                </c:pt>
                <c:pt idx="24">
                  <c:v>0.59892155969820249</c:v>
                </c:pt>
                <c:pt idx="25">
                  <c:v>0.86032419710563557</c:v>
                </c:pt>
                <c:pt idx="26">
                  <c:v>0.97212580911707425</c:v>
                </c:pt>
                <c:pt idx="27">
                  <c:v>0.9969672360248395</c:v>
                </c:pt>
                <c:pt idx="28">
                  <c:v>0.99982517910342072</c:v>
                </c:pt>
                <c:pt idx="29">
                  <c:v>0.9999947511263948</c:v>
                </c:pt>
                <c:pt idx="30">
                  <c:v>0.99999991878372196</c:v>
                </c:pt>
                <c:pt idx="31">
                  <c:v>0.99999999935685202</c:v>
                </c:pt>
                <c:pt idx="32">
                  <c:v>0.99999999999740574</c:v>
                </c:pt>
                <c:pt idx="33">
                  <c:v>0.99999999999999467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E09-4274-B8D2-2432A9E71C7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Column5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Sheet1!$G$2:$G$62</c:f>
              <c:numCache>
                <c:formatCode>General</c:formatCode>
                <c:ptCount val="61"/>
                <c:pt idx="0">
                  <c:v>9.757393279336034E-54</c:v>
                </c:pt>
                <c:pt idx="1">
                  <c:v>1.4084100161186386E-49</c:v>
                </c:pt>
                <c:pt idx="2">
                  <c:v>1.3647972584653684E-45</c:v>
                </c:pt>
                <c:pt idx="3">
                  <c:v>8.880147789248363E-42</c:v>
                </c:pt>
                <c:pt idx="4">
                  <c:v>3.8802894157922719E-38</c:v>
                </c:pt>
                <c:pt idx="5">
                  <c:v>1.138912056430251E-34</c:v>
                </c:pt>
                <c:pt idx="6">
                  <c:v>2.2459618762956137E-31</c:v>
                </c:pt>
                <c:pt idx="7">
                  <c:v>2.9766052302693461E-28</c:v>
                </c:pt>
                <c:pt idx="8">
                  <c:v>2.6520857855223007E-25</c:v>
                </c:pt>
                <c:pt idx="9">
                  <c:v>1.5891581527528942E-22</c:v>
                </c:pt>
                <c:pt idx="10">
                  <c:v>6.4070301343299406E-20</c:v>
                </c:pt>
                <c:pt idx="11">
                  <c:v>1.7389720728181997E-17</c:v>
                </c:pt>
                <c:pt idx="12">
                  <c:v>3.1795148644575447E-15</c:v>
                </c:pt>
                <c:pt idx="13">
                  <c:v>3.9193376485407436E-13</c:v>
                </c:pt>
                <c:pt idx="14">
                  <c:v>3.2605037410636175E-11</c:v>
                </c:pt>
                <c:pt idx="15">
                  <c:v>1.8328547974959611E-9</c:v>
                </c:pt>
                <c:pt idx="16">
                  <c:v>6.9734904841468554E-8</c:v>
                </c:pt>
                <c:pt idx="17">
                  <c:v>1.7996026986518075E-6</c:v>
                </c:pt>
                <c:pt idx="18">
                  <c:v>3.1589588140031562E-5</c:v>
                </c:pt>
                <c:pt idx="19">
                  <c:v>3.7865534917388597E-4</c:v>
                </c:pt>
                <c:pt idx="20">
                  <c:v>3.1163953243129269E-3</c:v>
                </c:pt>
                <c:pt idx="21">
                  <c:v>1.774997101658431E-2</c:v>
                </c:pt>
                <c:pt idx="22">
                  <c:v>7.0788728701945039E-2</c:v>
                </c:pt>
                <c:pt idx="23">
                  <c:v>0.20121905818688995</c:v>
                </c:pt>
                <c:pt idx="24">
                  <c:v>0.41893936070679516</c:v>
                </c:pt>
                <c:pt idx="25">
                  <c:v>0.66569614235110786</c:v>
                </c:pt>
                <c:pt idx="26">
                  <c:v>0.85559296892129844</c:v>
                </c:pt>
                <c:pt idx="27">
                  <c:v>0.95480975624449971</c:v>
                </c:pt>
                <c:pt idx="28">
                  <c:v>0.98999235854889622</c:v>
                </c:pt>
                <c:pt idx="29">
                  <c:v>0.99845544421865073</c:v>
                </c:pt>
                <c:pt idx="30">
                  <c:v>0.99983554408831765</c:v>
                </c:pt>
                <c:pt idx="31">
                  <c:v>0.99998800314813441</c:v>
                </c:pt>
                <c:pt idx="32">
                  <c:v>0.99999940329961656</c:v>
                </c:pt>
                <c:pt idx="33">
                  <c:v>0.9999999798346263</c:v>
                </c:pt>
                <c:pt idx="34">
                  <c:v>0.999999999538147</c:v>
                </c:pt>
                <c:pt idx="35">
                  <c:v>0.99999999999284506</c:v>
                </c:pt>
                <c:pt idx="36">
                  <c:v>0.99999999999992517</c:v>
                </c:pt>
                <c:pt idx="37">
                  <c:v>0.99999999999999944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4E09-4274-B8D2-2432A9E71C7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Column6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Sheet1!$H$2:$H$62</c:f>
              <c:numCache>
                <c:formatCode>General</c:formatCode>
                <c:ptCount val="61"/>
                <c:pt idx="0">
                  <c:v>8.4361816427816553E-293</c:v>
                </c:pt>
                <c:pt idx="1">
                  <c:v>5.1472155099405947E-270</c:v>
                </c:pt>
                <c:pt idx="2">
                  <c:v>3.6938555968217086E-248</c:v>
                </c:pt>
                <c:pt idx="3">
                  <c:v>3.1184246772644545E-227</c:v>
                </c:pt>
                <c:pt idx="4">
                  <c:v>3.0975211941030643E-207</c:v>
                </c:pt>
                <c:pt idx="5">
                  <c:v>3.6207949892721574E-188</c:v>
                </c:pt>
                <c:pt idx="6">
                  <c:v>4.9820080542555081E-170</c:v>
                </c:pt>
                <c:pt idx="7">
                  <c:v>8.0710883551841053E-153</c:v>
                </c:pt>
                <c:pt idx="8">
                  <c:v>1.5400083731103738E-136</c:v>
                </c:pt>
                <c:pt idx="9">
                  <c:v>3.4620871071492661E-121</c:v>
                </c:pt>
                <c:pt idx="10">
                  <c:v>9.1741997884536843E-107</c:v>
                </c:pt>
                <c:pt idx="11">
                  <c:v>2.8671086219466529E-93</c:v>
                </c:pt>
                <c:pt idx="12">
                  <c:v>1.0574181650902695E-80</c:v>
                </c:pt>
                <c:pt idx="13">
                  <c:v>4.6059926339977536E-69</c:v>
                </c:pt>
                <c:pt idx="14">
                  <c:v>2.3719716797110329E-58</c:v>
                </c:pt>
                <c:pt idx="15">
                  <c:v>1.4459825593125681E-48</c:v>
                </c:pt>
                <c:pt idx="16">
                  <c:v>1.0452312144537817E-39</c:v>
                </c:pt>
                <c:pt idx="17">
                  <c:v>8.9791217968678236E-32</c:v>
                </c:pt>
                <c:pt idx="18">
                  <c:v>9.1955356273203195E-25</c:v>
                </c:pt>
                <c:pt idx="19">
                  <c:v>1.1276602785352488E-18</c:v>
                </c:pt>
                <c:pt idx="20">
                  <c:v>1.6670517388568042E-13</c:v>
                </c:pt>
                <c:pt idx="21">
                  <c:v>3.0028591198868859E-9</c:v>
                </c:pt>
                <c:pt idx="22">
                  <c:v>6.7134031736894106E-6</c:v>
                </c:pt>
                <c:pt idx="23">
                  <c:v>1.9294967832240426E-3</c:v>
                </c:pt>
                <c:pt idx="24">
                  <c:v>7.694909860170894E-2</c:v>
                </c:pt>
                <c:pt idx="25">
                  <c:v>0.51502488424077941</c:v>
                </c:pt>
                <c:pt idx="26">
                  <c:v>0.93335299182226894</c:v>
                </c:pt>
                <c:pt idx="27">
                  <c:v>0.99848562714924316</c:v>
                </c:pt>
                <c:pt idx="28">
                  <c:v>0.99999525266047506</c:v>
                </c:pt>
                <c:pt idx="29">
                  <c:v>0.99999999809155937</c:v>
                </c:pt>
                <c:pt idx="30">
                  <c:v>0.99999999999990485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4E09-4274-B8D2-2432A9E71C7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Column7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Sheet1!$I$2:$I$62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2.7206911156214057E-291</c:v>
                </c:pt>
                <c:pt idx="10">
                  <c:v>5.9479686870223225E-259</c:v>
                </c:pt>
                <c:pt idx="11">
                  <c:v>1.576418980421206E-228</c:v>
                </c:pt>
                <c:pt idx="12">
                  <c:v>5.0676353549358374E-200</c:v>
                </c:pt>
                <c:pt idx="13">
                  <c:v>1.9771229477310974E-173</c:v>
                </c:pt>
                <c:pt idx="14">
                  <c:v>9.3687497664399636E-149</c:v>
                </c:pt>
                <c:pt idx="15">
                  <c:v>5.3970421029155598E-126</c:v>
                </c:pt>
                <c:pt idx="16">
                  <c:v>3.7841987759737025E-105</c:v>
                </c:pt>
                <c:pt idx="17">
                  <c:v>3.234517212300499E-86</c:v>
                </c:pt>
                <c:pt idx="18">
                  <c:v>3.3772288216375471E-69</c:v>
                </c:pt>
                <c:pt idx="19">
                  <c:v>4.3197795419998518E-54</c:v>
                </c:pt>
                <c:pt idx="20">
                  <c:v>6.7963292647367151E-41</c:v>
                </c:pt>
                <c:pt idx="21">
                  <c:v>1.3232255201928876E-29</c:v>
                </c:pt>
                <c:pt idx="22">
                  <c:v>3.2190608936994066E-20</c:v>
                </c:pt>
                <c:pt idx="23">
                  <c:v>9.9492631178298483E-13</c:v>
                </c:pt>
                <c:pt idx="24">
                  <c:v>4.034806674984143E-7</c:v>
                </c:pt>
                <c:pt idx="25">
                  <c:v>0.03</c:v>
                </c:pt>
                <c:pt idx="26">
                  <c:v>0.23249869475556045</c:v>
                </c:pt>
                <c:pt idx="27">
                  <c:v>0.91479288427035044</c:v>
                </c:pt>
                <c:pt idx="28">
                  <c:v>0.99974207758363709</c:v>
                </c:pt>
                <c:pt idx="29">
                  <c:v>0.9999999875456036</c:v>
                </c:pt>
                <c:pt idx="30">
                  <c:v>0.99999999999999178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4E09-4274-B8D2-2432A9E71C7C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Column8</c:v>
                </c:pt>
              </c:strCache>
            </c:strRef>
          </c:tx>
          <c:spPr>
            <a:ln w="571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Sheet1!$J$2:$J$62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4E09-4274-B8D2-2432A9E71C7C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Column9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Sheet1!$K$2:$K$62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4E09-4274-B8D2-2432A9E71C7C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Column10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Sheet1!$L$2:$L$62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4E09-4274-B8D2-2432A9E71C7C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Column11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Sheet1!$M$2:$M$62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4E09-4274-B8D2-2432A9E71C7C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Column12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Sheet1!$N$2:$N$62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4E09-4274-B8D2-2432A9E71C7C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Column13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Sheet1!$O$2:$O$62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4E09-4274-B8D2-2432A9E71C7C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Column14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Sheet1!$P$2:$P$62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4E09-4274-B8D2-2432A9E71C7C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Column15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Sheet1!$Q$2:$Q$62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4E09-4274-B8D2-2432A9E71C7C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Column16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Sheet1!$R$2:$R$62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4E09-4274-B8D2-2432A9E71C7C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Column17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Sheet1!$S$2:$S$62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4E09-4274-B8D2-2432A9E71C7C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Column18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Sheet1!$T$2:$T$62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2-4E09-4274-B8D2-2432A9E71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86687"/>
        <c:axId val="180884607"/>
      </c:scatterChart>
      <c:valAx>
        <c:axId val="180886687"/>
        <c:scaling>
          <c:orientation val="minMax"/>
          <c:max val="2"/>
          <c:min val="1.5"/>
        </c:scaling>
        <c:delete val="1"/>
        <c:axPos val="b"/>
        <c:numFmt formatCode="#,##0" sourceLinked="0"/>
        <c:majorTickMark val="out"/>
        <c:minorTickMark val="none"/>
        <c:tickLblPos val="nextTo"/>
        <c:crossAx val="180884607"/>
        <c:crosses val="autoZero"/>
        <c:crossBetween val="midCat"/>
      </c:valAx>
      <c:valAx>
        <c:axId val="180884607"/>
        <c:scaling>
          <c:orientation val="minMax"/>
          <c:max val="1.01"/>
          <c:min val="-1.0000000000000002E-2"/>
        </c:scaling>
        <c:delete val="1"/>
        <c:axPos val="l"/>
        <c:numFmt formatCode="#,##0.00" sourceLinked="0"/>
        <c:majorTickMark val="out"/>
        <c:minorTickMark val="none"/>
        <c:tickLblPos val="nextTo"/>
        <c:crossAx val="180886687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C58-4F61-8CE2-0D3283FBA0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625-4DA6-A2C5-C9D0756BAB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625-4DA6-A2C5-C9D0756BAB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625-4DA6-A2C5-C9D0756BAB8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Sheet1!$F$2:$F$62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625-4DA6-A2C5-C9D0756BAB8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Column5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Sheet1!$G$2:$G$62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625-4DA6-A2C5-C9D0756BAB8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Column6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Sheet1!$H$2:$H$62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625-4DA6-A2C5-C9D0756BAB85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Column7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Sheet1!$I$2:$I$62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625-4DA6-A2C5-C9D0756BAB85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Column8</c:v>
                </c:pt>
              </c:strCache>
            </c:strRef>
          </c:tx>
          <c:spPr>
            <a:ln w="571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Sheet1!$J$2:$J$62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3625-4DA6-A2C5-C9D0756BAB85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Column9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Sheet1!$K$2:$K$62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3625-4DA6-A2C5-C9D0756BAB85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Column10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Sheet1!$L$2:$L$62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3625-4DA6-A2C5-C9D0756BAB85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Column11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Sheet1!$M$2:$M$62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3625-4DA6-A2C5-C9D0756BAB85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Column12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Sheet1!$N$2:$N$62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3625-4DA6-A2C5-C9D0756BAB85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Column13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Sheet1!$O$2:$O$62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3625-4DA6-A2C5-C9D0756BAB85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Column14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Sheet1!$P$2:$P$62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3625-4DA6-A2C5-C9D0756BAB85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Column15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Sheet1!$Q$2:$Q$62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3625-4DA6-A2C5-C9D0756BAB85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Column16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Sheet1!$R$2:$R$62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3625-4DA6-A2C5-C9D0756BAB85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Column17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Sheet1!$S$2:$S$62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3625-4DA6-A2C5-C9D0756BAB85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Column18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Sheet1!$T$2:$T$62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3625-4DA6-A2C5-C9D0756BA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86687"/>
        <c:axId val="180884607"/>
      </c:scatterChart>
      <c:valAx>
        <c:axId val="180886687"/>
        <c:scaling>
          <c:orientation val="minMax"/>
          <c:max val="2"/>
          <c:min val="1.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Refresh</a:t>
                </a:r>
                <a:r>
                  <a:rPr lang="en-US" sz="2800" baseline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Interval (s)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4607"/>
        <c:crosses val="autoZero"/>
        <c:crossBetween val="midCat"/>
        <c:majorUnit val="0.1"/>
      </c:valAx>
      <c:valAx>
        <c:axId val="180884607"/>
        <c:scaling>
          <c:orientation val="minMax"/>
          <c:max val="1"/>
          <c:min val="0"/>
        </c:scaling>
        <c:delete val="0"/>
        <c:axPos val="l"/>
        <c:majorGridlines>
          <c:spPr>
            <a:ln w="1587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Read Failure Probability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1.6955199666741225E-2"/>
              <c:y val="7.31657649854481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6687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7.9573204188370659E-292</c:v>
                </c:pt>
                <c:pt idx="5">
                  <c:v>4.8762809088011108E-256</c:v>
                </c:pt>
                <c:pt idx="6">
                  <c:v>1.3119314185306079E-222</c:v>
                </c:pt>
                <c:pt idx="7">
                  <c:v>1.5507409549096489E-191</c:v>
                </c:pt>
                <c:pt idx="8">
                  <c:v>8.0603341898688897E-163</c:v>
                </c:pt>
                <c:pt idx="9">
                  <c:v>1.8443096120078821E-136</c:v>
                </c:pt>
                <c:pt idx="10">
                  <c:v>1.8603889272908711E-112</c:v>
                </c:pt>
                <c:pt idx="11">
                  <c:v>8.2887002587012317E-91</c:v>
                </c:pt>
                <c:pt idx="12">
                  <c:v>1.6353252735710395E-71</c:v>
                </c:pt>
                <c:pt idx="13">
                  <c:v>1.4339732592919344E-54</c:v>
                </c:pt>
                <c:pt idx="14">
                  <c:v>5.6186872156016569E-40</c:v>
                </c:pt>
                <c:pt idx="15">
                  <c:v>9.9206213131683569E-28</c:v>
                </c:pt>
                <c:pt idx="16">
                  <c:v>8.0060441707773178E-18</c:v>
                </c:pt>
                <c:pt idx="17">
                  <c:v>3.0328884153377354E-10</c:v>
                </c:pt>
                <c:pt idx="18">
                  <c:v>5.7197827313023665E-5</c:v>
                </c:pt>
                <c:pt idx="19">
                  <c:v>6.3385642286705998E-2</c:v>
                </c:pt>
                <c:pt idx="20">
                  <c:v>0.78927783203263213</c:v>
                </c:pt>
                <c:pt idx="21">
                  <c:v>0.98</c:v>
                </c:pt>
                <c:pt idx="22">
                  <c:v>0.99999997694209841</c:v>
                </c:pt>
                <c:pt idx="23">
                  <c:v>0.99999999999999678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E09-4274-B8D2-2432A9E71C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61"/>
                <c:pt idx="0">
                  <c:v>4.523482417812425E-126</c:v>
                </c:pt>
                <c:pt idx="1">
                  <c:v>1.5348950472333874E-114</c:v>
                </c:pt>
                <c:pt idx="2">
                  <c:v>1.4296533818841025E-103</c:v>
                </c:pt>
                <c:pt idx="3">
                  <c:v>3.6563235004272554E-93</c:v>
                </c:pt>
                <c:pt idx="4">
                  <c:v>2.5683561926964525E-83</c:v>
                </c:pt>
                <c:pt idx="5">
                  <c:v>4.9570328976686204E-74</c:v>
                </c:pt>
                <c:pt idx="6">
                  <c:v>2.6298658207866195E-65</c:v>
                </c:pt>
                <c:pt idx="7">
                  <c:v>3.8372339254361108E-57</c:v>
                </c:pt>
                <c:pt idx="8">
                  <c:v>1.5408232698344886E-49</c:v>
                </c:pt>
                <c:pt idx="9">
                  <c:v>1.7040359921045269E-42</c:v>
                </c:pt>
                <c:pt idx="10">
                  <c:v>5.1954557116850918E-36</c:v>
                </c:pt>
                <c:pt idx="11">
                  <c:v>4.3725246979056288E-30</c:v>
                </c:pt>
                <c:pt idx="12">
                  <c:v>1.0174500866977073E-24</c:v>
                </c:pt>
                <c:pt idx="13">
                  <c:v>6.5600911573122469E-20</c:v>
                </c:pt>
                <c:pt idx="14">
                  <c:v>1.1754817518295022E-15</c:v>
                </c:pt>
                <c:pt idx="15">
                  <c:v>5.8784848632246803E-12</c:v>
                </c:pt>
                <c:pt idx="16">
                  <c:v>8.2560139419403656E-9</c:v>
                </c:pt>
                <c:pt idx="17">
                  <c:v>3.2881488991022728E-6</c:v>
                </c:pt>
                <c:pt idx="18">
                  <c:v>3.7740318119135202E-4</c:v>
                </c:pt>
                <c:pt idx="19">
                  <c:v>1.2848733317716424E-2</c:v>
                </c:pt>
                <c:pt idx="20">
                  <c:v>0.13727373683503322</c:v>
                </c:pt>
                <c:pt idx="21">
                  <c:v>0.51812700193899275</c:v>
                </c:pt>
                <c:pt idx="22">
                  <c:v>0.88170569845872815</c:v>
                </c:pt>
                <c:pt idx="23">
                  <c:v>0.98987437557399227</c:v>
                </c:pt>
                <c:pt idx="24">
                  <c:v>0.99972967488573716</c:v>
                </c:pt>
                <c:pt idx="25">
                  <c:v>0.99999786580590311</c:v>
                </c:pt>
                <c:pt idx="26">
                  <c:v>0.99999999515221216</c:v>
                </c:pt>
                <c:pt idx="27">
                  <c:v>0.99999999999688027</c:v>
                </c:pt>
                <c:pt idx="28">
                  <c:v>0.99999999999999944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E09-4274-B8D2-2432A9E71C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61"/>
                <c:pt idx="0">
                  <c:v>1.1257474879458222E-111</c:v>
                </c:pt>
                <c:pt idx="1">
                  <c:v>6.2630127136528167E-102</c:v>
                </c:pt>
                <c:pt idx="2">
                  <c:v>1.2291710103165333E-92</c:v>
                </c:pt>
                <c:pt idx="3">
                  <c:v>8.5119153294149084E-84</c:v>
                </c:pt>
                <c:pt idx="4">
                  <c:v>2.0803832272808076E-75</c:v>
                </c:pt>
                <c:pt idx="5">
                  <c:v>1.7951259049478231E-67</c:v>
                </c:pt>
                <c:pt idx="6">
                  <c:v>5.4706685677888436E-60</c:v>
                </c:pt>
                <c:pt idx="7">
                  <c:v>5.8907168735060984E-53</c:v>
                </c:pt>
                <c:pt idx="8">
                  <c:v>2.2423551857763343E-46</c:v>
                </c:pt>
                <c:pt idx="9">
                  <c:v>3.0194243736592871E-40</c:v>
                </c:pt>
                <c:pt idx="10">
                  <c:v>1.439348723211731E-34</c:v>
                </c:pt>
                <c:pt idx="11">
                  <c:v>2.4313824799978769E-29</c:v>
                </c:pt>
                <c:pt idx="12">
                  <c:v>1.4572166941654634E-24</c:v>
                </c:pt>
                <c:pt idx="13">
                  <c:v>3.1036781474976835E-20</c:v>
                </c:pt>
                <c:pt idx="14">
                  <c:v>2.3541686429759747E-16</c:v>
                </c:pt>
                <c:pt idx="15">
                  <c:v>6.3778010107848761E-13</c:v>
                </c:pt>
                <c:pt idx="16">
                  <c:v>6.1966705258975927E-10</c:v>
                </c:pt>
                <c:pt idx="17">
                  <c:v>2.1722539714510717E-7</c:v>
                </c:pt>
                <c:pt idx="18">
                  <c:v>2.7729250700352901E-5</c:v>
                </c:pt>
                <c:pt idx="19">
                  <c:v>1.3084646686054237E-3</c:v>
                </c:pt>
                <c:pt idx="20">
                  <c:v>2.3426853101589956E-2</c:v>
                </c:pt>
                <c:pt idx="21">
                  <c:v>0.16708271415228457</c:v>
                </c:pt>
                <c:pt idx="22">
                  <c:v>0.52237083770361026</c:v>
                </c:pt>
                <c:pt idx="23">
                  <c:v>0.85947582778773102</c:v>
                </c:pt>
                <c:pt idx="24">
                  <c:v>0.98212809331705164</c:v>
                </c:pt>
                <c:pt idx="25">
                  <c:v>0.99910092628820035</c:v>
                </c:pt>
                <c:pt idx="26">
                  <c:v>0.99998290183919758</c:v>
                </c:pt>
                <c:pt idx="27">
                  <c:v>0.99999988004850837</c:v>
                </c:pt>
                <c:pt idx="28">
                  <c:v>0.99999999969394382</c:v>
                </c:pt>
                <c:pt idx="29">
                  <c:v>0.99999999999971845</c:v>
                </c:pt>
                <c:pt idx="30">
                  <c:v>0.99999999999999989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E09-4274-B8D2-2432A9E71C7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61"/>
                <c:pt idx="0">
                  <c:v>7.3568478988856595E-48</c:v>
                </c:pt>
                <c:pt idx="1">
                  <c:v>6.9137877832094546E-44</c:v>
                </c:pt>
                <c:pt idx="2">
                  <c:v>4.3081225000758965E-40</c:v>
                </c:pt>
                <c:pt idx="3">
                  <c:v>1.7803096376662537E-36</c:v>
                </c:pt>
                <c:pt idx="4">
                  <c:v>4.8802212379187377E-33</c:v>
                </c:pt>
                <c:pt idx="5">
                  <c:v>8.876399993845305E-30</c:v>
                </c:pt>
                <c:pt idx="6">
                  <c:v>1.0715784334363556E-26</c:v>
                </c:pt>
                <c:pt idx="7">
                  <c:v>8.5893658478244612E-24</c:v>
                </c:pt>
                <c:pt idx="8">
                  <c:v>4.5733910026551064E-21</c:v>
                </c:pt>
                <c:pt idx="9">
                  <c:v>1.6183899757492443E-18</c:v>
                </c:pt>
                <c:pt idx="10">
                  <c:v>3.8086486268031324E-16</c:v>
                </c:pt>
                <c:pt idx="11">
                  <c:v>5.9653853654696716E-14</c:v>
                </c:pt>
                <c:pt idx="12">
                  <c:v>6.2244930939332825E-12</c:v>
                </c:pt>
                <c:pt idx="13">
                  <c:v>4.3320515981998631E-10</c:v>
                </c:pt>
                <c:pt idx="14">
                  <c:v>2.0140999303843342E-8</c:v>
                </c:pt>
                <c:pt idx="15">
                  <c:v>6.2682263971207724E-7</c:v>
                </c:pt>
                <c:pt idx="16">
                  <c:v>1.3093466624000991E-5</c:v>
                </c:pt>
                <c:pt idx="17">
                  <c:v>1.8424951588771212E-4</c:v>
                </c:pt>
                <c:pt idx="18">
                  <c:v>1.7556282423011097E-3</c:v>
                </c:pt>
                <c:pt idx="19">
                  <c:v>1.1411602310965982E-2</c:v>
                </c:pt>
                <c:pt idx="20">
                  <c:v>5.1157228511273321E-2</c:v>
                </c:pt>
                <c:pt idx="21">
                  <c:v>0.16082099421940274</c:v>
                </c:pt>
                <c:pt idx="22">
                  <c:v>0.36375363622310586</c:v>
                </c:pt>
                <c:pt idx="23">
                  <c:v>0.61569846584343635</c:v>
                </c:pt>
                <c:pt idx="24">
                  <c:v>0.82558177622289497</c:v>
                </c:pt>
                <c:pt idx="25">
                  <c:v>0.9428886665582239</c:v>
                </c:pt>
                <c:pt idx="26">
                  <c:v>0.98686309399466654</c:v>
                </c:pt>
                <c:pt idx="27">
                  <c:v>0.99791354729309822</c:v>
                </c:pt>
                <c:pt idx="28">
                  <c:v>0.9997737733619837</c:v>
                </c:pt>
                <c:pt idx="29">
                  <c:v>0.9999833819267504</c:v>
                </c:pt>
                <c:pt idx="30">
                  <c:v>0.99999917734179611</c:v>
                </c:pt>
                <c:pt idx="31">
                  <c:v>0.99999997265862173</c:v>
                </c:pt>
                <c:pt idx="32">
                  <c:v>0.99999999939160777</c:v>
                </c:pt>
                <c:pt idx="33">
                  <c:v>0.99999999999095501</c:v>
                </c:pt>
                <c:pt idx="34">
                  <c:v>0.99999999999991029</c:v>
                </c:pt>
                <c:pt idx="35">
                  <c:v>0.99999999999999944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E09-4274-B8D2-2432A9E71C7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Sheet1!$F$2:$F$62</c:f>
              <c:numCache>
                <c:formatCode>General</c:formatCode>
                <c:ptCount val="61"/>
                <c:pt idx="0">
                  <c:v>1.1054324828098461E-86</c:v>
                </c:pt>
                <c:pt idx="1">
                  <c:v>1.0550084887555623E-79</c:v>
                </c:pt>
                <c:pt idx="2">
                  <c:v>5.0552609649323436E-73</c:v>
                </c:pt>
                <c:pt idx="3">
                  <c:v>1.2163877156900867E-66</c:v>
                </c:pt>
                <c:pt idx="4">
                  <c:v>1.4700407035247151E-60</c:v>
                </c:pt>
                <c:pt idx="5">
                  <c:v>8.9251811474743026E-55</c:v>
                </c:pt>
                <c:pt idx="6">
                  <c:v>2.723031986914463E-49</c:v>
                </c:pt>
                <c:pt idx="7">
                  <c:v>4.1761298416453575E-44</c:v>
                </c:pt>
                <c:pt idx="8">
                  <c:v>3.2206448404920196E-39</c:v>
                </c:pt>
                <c:pt idx="9">
                  <c:v>1.2495451910994956E-34</c:v>
                </c:pt>
                <c:pt idx="10">
                  <c:v>2.4402419292416653E-30</c:v>
                </c:pt>
                <c:pt idx="11">
                  <c:v>2.4003074996380139E-26</c:v>
                </c:pt>
                <c:pt idx="12">
                  <c:v>1.1901458246287058E-22</c:v>
                </c:pt>
                <c:pt idx="13">
                  <c:v>2.9775916211097318E-19</c:v>
                </c:pt>
                <c:pt idx="14">
                  <c:v>3.7636627159446077E-16</c:v>
                </c:pt>
                <c:pt idx="15">
                  <c:v>2.4073939804339322E-13</c:v>
                </c:pt>
                <c:pt idx="16">
                  <c:v>7.8093334260598429E-11</c:v>
                </c:pt>
                <c:pt idx="17">
                  <c:v>1.2885029660552902E-8</c:v>
                </c:pt>
                <c:pt idx="18">
                  <c:v>1.0857805489263161E-6</c:v>
                </c:pt>
                <c:pt idx="19">
                  <c:v>4.7006591088948197E-5</c:v>
                </c:pt>
                <c:pt idx="20">
                  <c:v>1.0548979073203015E-3</c:v>
                </c:pt>
                <c:pt idx="21">
                  <c:v>1.2445039878136275E-2</c:v>
                </c:pt>
                <c:pt idx="22">
                  <c:v>7.8992048768208936E-2</c:v>
                </c:pt>
                <c:pt idx="23">
                  <c:v>0.28073356590392962</c:v>
                </c:pt>
                <c:pt idx="24">
                  <c:v>0.59892155969820249</c:v>
                </c:pt>
                <c:pt idx="25">
                  <c:v>0.86032419710563557</c:v>
                </c:pt>
                <c:pt idx="26">
                  <c:v>0.97212580911707425</c:v>
                </c:pt>
                <c:pt idx="27">
                  <c:v>0.9969672360248395</c:v>
                </c:pt>
                <c:pt idx="28">
                  <c:v>0.99982517910342072</c:v>
                </c:pt>
                <c:pt idx="29">
                  <c:v>0.9999947511263948</c:v>
                </c:pt>
                <c:pt idx="30">
                  <c:v>0.99999991878372196</c:v>
                </c:pt>
                <c:pt idx="31">
                  <c:v>0.99999999935685202</c:v>
                </c:pt>
                <c:pt idx="32">
                  <c:v>0.99999999999740574</c:v>
                </c:pt>
                <c:pt idx="33">
                  <c:v>0.99999999999999467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E09-4274-B8D2-2432A9E71C7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Column5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Sheet1!$G$2:$G$62</c:f>
              <c:numCache>
                <c:formatCode>General</c:formatCode>
                <c:ptCount val="61"/>
                <c:pt idx="0">
                  <c:v>9.757393279336034E-54</c:v>
                </c:pt>
                <c:pt idx="1">
                  <c:v>1.4084100161186386E-49</c:v>
                </c:pt>
                <c:pt idx="2">
                  <c:v>1.3647972584653684E-45</c:v>
                </c:pt>
                <c:pt idx="3">
                  <c:v>8.880147789248363E-42</c:v>
                </c:pt>
                <c:pt idx="4">
                  <c:v>3.8802894157922719E-38</c:v>
                </c:pt>
                <c:pt idx="5">
                  <c:v>1.138912056430251E-34</c:v>
                </c:pt>
                <c:pt idx="6">
                  <c:v>2.2459618762956137E-31</c:v>
                </c:pt>
                <c:pt idx="7">
                  <c:v>2.9766052302693461E-28</c:v>
                </c:pt>
                <c:pt idx="8">
                  <c:v>2.6520857855223007E-25</c:v>
                </c:pt>
                <c:pt idx="9">
                  <c:v>1.5891581527528942E-22</c:v>
                </c:pt>
                <c:pt idx="10">
                  <c:v>6.4070301343299406E-20</c:v>
                </c:pt>
                <c:pt idx="11">
                  <c:v>1.7389720728181997E-17</c:v>
                </c:pt>
                <c:pt idx="12">
                  <c:v>3.1795148644575447E-15</c:v>
                </c:pt>
                <c:pt idx="13">
                  <c:v>3.9193376485407436E-13</c:v>
                </c:pt>
                <c:pt idx="14">
                  <c:v>3.2605037410636175E-11</c:v>
                </c:pt>
                <c:pt idx="15">
                  <c:v>1.8328547974959611E-9</c:v>
                </c:pt>
                <c:pt idx="16">
                  <c:v>6.9734904841468554E-8</c:v>
                </c:pt>
                <c:pt idx="17">
                  <c:v>1.7996026986518075E-6</c:v>
                </c:pt>
                <c:pt idx="18">
                  <c:v>3.1589588140031562E-5</c:v>
                </c:pt>
                <c:pt idx="19">
                  <c:v>3.7865534917388597E-4</c:v>
                </c:pt>
                <c:pt idx="20">
                  <c:v>3.1163953243129269E-3</c:v>
                </c:pt>
                <c:pt idx="21">
                  <c:v>1.774997101658431E-2</c:v>
                </c:pt>
                <c:pt idx="22">
                  <c:v>7.0788728701945039E-2</c:v>
                </c:pt>
                <c:pt idx="23">
                  <c:v>0.20121905818688995</c:v>
                </c:pt>
                <c:pt idx="24">
                  <c:v>0.41893936070679516</c:v>
                </c:pt>
                <c:pt idx="25">
                  <c:v>0.66569614235110786</c:v>
                </c:pt>
                <c:pt idx="26">
                  <c:v>0.85559296892129844</c:v>
                </c:pt>
                <c:pt idx="27">
                  <c:v>0.95480975624449971</c:v>
                </c:pt>
                <c:pt idx="28">
                  <c:v>0.98999235854889622</c:v>
                </c:pt>
                <c:pt idx="29">
                  <c:v>0.99845544421865073</c:v>
                </c:pt>
                <c:pt idx="30">
                  <c:v>0.99983554408831765</c:v>
                </c:pt>
                <c:pt idx="31">
                  <c:v>0.99998800314813441</c:v>
                </c:pt>
                <c:pt idx="32">
                  <c:v>0.99999940329961656</c:v>
                </c:pt>
                <c:pt idx="33">
                  <c:v>0.9999999798346263</c:v>
                </c:pt>
                <c:pt idx="34">
                  <c:v>0.999999999538147</c:v>
                </c:pt>
                <c:pt idx="35">
                  <c:v>0.99999999999284506</c:v>
                </c:pt>
                <c:pt idx="36">
                  <c:v>0.99999999999992517</c:v>
                </c:pt>
                <c:pt idx="37">
                  <c:v>0.99999999999999944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4E09-4274-B8D2-2432A9E71C7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Column6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Sheet1!$H$2:$H$62</c:f>
              <c:numCache>
                <c:formatCode>General</c:formatCode>
                <c:ptCount val="61"/>
                <c:pt idx="0">
                  <c:v>8.4361816427816553E-293</c:v>
                </c:pt>
                <c:pt idx="1">
                  <c:v>5.1472155099405947E-270</c:v>
                </c:pt>
                <c:pt idx="2">
                  <c:v>3.6938555968217086E-248</c:v>
                </c:pt>
                <c:pt idx="3">
                  <c:v>3.1184246772644545E-227</c:v>
                </c:pt>
                <c:pt idx="4">
                  <c:v>3.0975211941030643E-207</c:v>
                </c:pt>
                <c:pt idx="5">
                  <c:v>3.6207949892721574E-188</c:v>
                </c:pt>
                <c:pt idx="6">
                  <c:v>4.9820080542555081E-170</c:v>
                </c:pt>
                <c:pt idx="7">
                  <c:v>8.0710883551841053E-153</c:v>
                </c:pt>
                <c:pt idx="8">
                  <c:v>1.5400083731103738E-136</c:v>
                </c:pt>
                <c:pt idx="9">
                  <c:v>3.4620871071492661E-121</c:v>
                </c:pt>
                <c:pt idx="10">
                  <c:v>9.1741997884536843E-107</c:v>
                </c:pt>
                <c:pt idx="11">
                  <c:v>2.8671086219466529E-93</c:v>
                </c:pt>
                <c:pt idx="12">
                  <c:v>1.0574181650902695E-80</c:v>
                </c:pt>
                <c:pt idx="13">
                  <c:v>4.6059926339977536E-69</c:v>
                </c:pt>
                <c:pt idx="14">
                  <c:v>2.3719716797110329E-58</c:v>
                </c:pt>
                <c:pt idx="15">
                  <c:v>1.4459825593125681E-48</c:v>
                </c:pt>
                <c:pt idx="16">
                  <c:v>1.0452312144537817E-39</c:v>
                </c:pt>
                <c:pt idx="17">
                  <c:v>8.9791217968678236E-32</c:v>
                </c:pt>
                <c:pt idx="18">
                  <c:v>9.1955356273203195E-25</c:v>
                </c:pt>
                <c:pt idx="19">
                  <c:v>1.1276602785352488E-18</c:v>
                </c:pt>
                <c:pt idx="20">
                  <c:v>1.6670517388568042E-13</c:v>
                </c:pt>
                <c:pt idx="21">
                  <c:v>3.0028591198868859E-9</c:v>
                </c:pt>
                <c:pt idx="22">
                  <c:v>6.7134031736894106E-6</c:v>
                </c:pt>
                <c:pt idx="23">
                  <c:v>1.9294967832240426E-3</c:v>
                </c:pt>
                <c:pt idx="24">
                  <c:v>7.694909860170894E-2</c:v>
                </c:pt>
                <c:pt idx="25">
                  <c:v>0.51502488424077941</c:v>
                </c:pt>
                <c:pt idx="26">
                  <c:v>0.93335299182226894</c:v>
                </c:pt>
                <c:pt idx="27">
                  <c:v>0.99848562714924316</c:v>
                </c:pt>
                <c:pt idx="28">
                  <c:v>0.99999525266047506</c:v>
                </c:pt>
                <c:pt idx="29">
                  <c:v>0.99999999809155937</c:v>
                </c:pt>
                <c:pt idx="30">
                  <c:v>0.99999999999990485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4E09-4274-B8D2-2432A9E71C7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Column7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Sheet1!$I$2:$I$62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2.7206911156214057E-291</c:v>
                </c:pt>
                <c:pt idx="10">
                  <c:v>5.9479686870223225E-259</c:v>
                </c:pt>
                <c:pt idx="11">
                  <c:v>1.576418980421206E-228</c:v>
                </c:pt>
                <c:pt idx="12">
                  <c:v>5.0676353549358374E-200</c:v>
                </c:pt>
                <c:pt idx="13">
                  <c:v>1.9771229477310974E-173</c:v>
                </c:pt>
                <c:pt idx="14">
                  <c:v>9.3687497664399636E-149</c:v>
                </c:pt>
                <c:pt idx="15">
                  <c:v>5.3970421029155598E-126</c:v>
                </c:pt>
                <c:pt idx="16">
                  <c:v>3.7841987759737025E-105</c:v>
                </c:pt>
                <c:pt idx="17">
                  <c:v>3.234517212300499E-86</c:v>
                </c:pt>
                <c:pt idx="18">
                  <c:v>3.3772288216375471E-69</c:v>
                </c:pt>
                <c:pt idx="19">
                  <c:v>4.3197795419998518E-54</c:v>
                </c:pt>
                <c:pt idx="20">
                  <c:v>6.7963292647367151E-41</c:v>
                </c:pt>
                <c:pt idx="21">
                  <c:v>1.3232255201928876E-29</c:v>
                </c:pt>
                <c:pt idx="22">
                  <c:v>3.2190608936994066E-20</c:v>
                </c:pt>
                <c:pt idx="23">
                  <c:v>9.9492631178298483E-13</c:v>
                </c:pt>
                <c:pt idx="24">
                  <c:v>4.034806674984143E-7</c:v>
                </c:pt>
                <c:pt idx="25">
                  <c:v>0.03</c:v>
                </c:pt>
                <c:pt idx="26">
                  <c:v>0.23249869475556045</c:v>
                </c:pt>
                <c:pt idx="27">
                  <c:v>0.91479288427035044</c:v>
                </c:pt>
                <c:pt idx="28">
                  <c:v>0.99974207758363709</c:v>
                </c:pt>
                <c:pt idx="29">
                  <c:v>0.9999999875456036</c:v>
                </c:pt>
                <c:pt idx="30">
                  <c:v>0.99999999999999178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4E09-4274-B8D2-2432A9E71C7C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Column8</c:v>
                </c:pt>
              </c:strCache>
            </c:strRef>
          </c:tx>
          <c:spPr>
            <a:ln w="571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Sheet1!$J$2:$J$62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4E09-4274-B8D2-2432A9E71C7C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Column9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Sheet1!$K$2:$K$62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4E09-4274-B8D2-2432A9E71C7C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Column10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Sheet1!$L$2:$L$62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4E09-4274-B8D2-2432A9E71C7C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Column11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Sheet1!$M$2:$M$62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4E09-4274-B8D2-2432A9E71C7C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Column12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Sheet1!$N$2:$N$62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4E09-4274-B8D2-2432A9E71C7C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Column13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Sheet1!$O$2:$O$62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4E09-4274-B8D2-2432A9E71C7C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Column14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Sheet1!$P$2:$P$62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4E09-4274-B8D2-2432A9E71C7C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Column15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Sheet1!$Q$2:$Q$62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4E09-4274-B8D2-2432A9E71C7C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Column16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Sheet1!$R$2:$R$62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4E09-4274-B8D2-2432A9E71C7C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Column17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Sheet1!$S$2:$S$62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4E09-4274-B8D2-2432A9E71C7C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Column18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Sheet1!$T$2:$T$62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2-4E09-4274-B8D2-2432A9E71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86687"/>
        <c:axId val="180884607"/>
      </c:scatterChart>
      <c:valAx>
        <c:axId val="180886687"/>
        <c:scaling>
          <c:orientation val="minMax"/>
          <c:max val="2"/>
          <c:min val="1.5"/>
        </c:scaling>
        <c:delete val="1"/>
        <c:axPos val="b"/>
        <c:numFmt formatCode="#,##0" sourceLinked="0"/>
        <c:majorTickMark val="out"/>
        <c:minorTickMark val="none"/>
        <c:tickLblPos val="nextTo"/>
        <c:crossAx val="180884607"/>
        <c:crosses val="autoZero"/>
        <c:crossBetween val="midCat"/>
      </c:valAx>
      <c:valAx>
        <c:axId val="180884607"/>
        <c:scaling>
          <c:orientation val="minMax"/>
          <c:max val="1.01"/>
          <c:min val="-1.0000000000000002E-2"/>
        </c:scaling>
        <c:delete val="1"/>
        <c:axPos val="l"/>
        <c:numFmt formatCode="#,##0.00" sourceLinked="0"/>
        <c:majorTickMark val="out"/>
        <c:minorTickMark val="none"/>
        <c:tickLblPos val="nextTo"/>
        <c:crossAx val="180886687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C58-4F61-8CE2-0D3283FBA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86687"/>
        <c:axId val="180884607"/>
      </c:scatterChart>
      <c:valAx>
        <c:axId val="180886687"/>
        <c:scaling>
          <c:orientation val="minMax"/>
          <c:max val="6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Refresh</a:t>
                </a:r>
                <a:r>
                  <a:rPr lang="en-US" sz="2800" baseline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Interval (s)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4607"/>
        <c:crosses val="autoZero"/>
        <c:crossBetween val="midCat"/>
      </c:valAx>
      <c:valAx>
        <c:axId val="180884607"/>
        <c:scaling>
          <c:orientation val="minMax"/>
          <c:max val="1"/>
          <c:min val="0"/>
        </c:scaling>
        <c:delete val="0"/>
        <c:axPos val="l"/>
        <c:majorGridlines>
          <c:spPr>
            <a:ln w="1587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b="0" i="0" u="none" strike="noStrike" baseline="0" dirty="0" smtClean="0">
                    <a:effectLst/>
                  </a:rPr>
                  <a:t>Probability of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Read</a:t>
                </a:r>
                <a:r>
                  <a:rPr lang="en-US" sz="2800" baseline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Failure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7.1839080459770114E-3"/>
              <c:y val="6.841613766289912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6687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C58-4F61-8CE2-0D3283FBA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86687"/>
        <c:axId val="180884607"/>
      </c:scatterChart>
      <c:valAx>
        <c:axId val="180886687"/>
        <c:scaling>
          <c:orientation val="minMax"/>
          <c:max val="6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Refresh</a:t>
                </a:r>
                <a:r>
                  <a:rPr lang="en-US" sz="2800" baseline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Interval (s)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4607"/>
        <c:crosses val="autoZero"/>
        <c:crossBetween val="midCat"/>
      </c:valAx>
      <c:valAx>
        <c:axId val="180884607"/>
        <c:scaling>
          <c:orientation val="minMax"/>
          <c:max val="1"/>
          <c:min val="0"/>
        </c:scaling>
        <c:delete val="0"/>
        <c:axPos val="l"/>
        <c:majorGridlines>
          <c:spPr>
            <a:ln w="1587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b="0" i="0" u="none" strike="noStrike" baseline="0" dirty="0" smtClean="0">
                    <a:effectLst/>
                  </a:rPr>
                  <a:t>Probability of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Read</a:t>
                </a:r>
                <a:r>
                  <a:rPr lang="en-US" sz="2800" baseline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Failure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7.1839080459770114E-3"/>
              <c:y val="6.841613766289912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6687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Sheet1!$A$2:$A$63</c:f>
              <c:numCache>
                <c:formatCode>General</c:formatCode>
                <c:ptCount val="62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Sheet1!$E$2:$E$63</c:f>
              <c:numCache>
                <c:formatCode>General</c:formatCode>
                <c:ptCount val="6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1.0526000000000001E-2</c:v>
                </c:pt>
                <c:pt idx="20">
                  <c:v>1.0526000000000001E-2</c:v>
                </c:pt>
                <c:pt idx="21">
                  <c:v>0.15789500000000001</c:v>
                </c:pt>
                <c:pt idx="22">
                  <c:v>0.42105300000000001</c:v>
                </c:pt>
                <c:pt idx="23">
                  <c:v>0.56842099999999895</c:v>
                </c:pt>
                <c:pt idx="24">
                  <c:v>0.81052599999999897</c:v>
                </c:pt>
                <c:pt idx="25">
                  <c:v>0.98947399999999897</c:v>
                </c:pt>
                <c:pt idx="26">
                  <c:v>0.98947399999999897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460-432F-822C-30DE2975A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86687"/>
        <c:axId val="180884607"/>
      </c:scatterChart>
      <c:valAx>
        <c:axId val="180886687"/>
        <c:scaling>
          <c:orientation val="minMax"/>
          <c:max val="2"/>
          <c:min val="1.5"/>
        </c:scaling>
        <c:delete val="1"/>
        <c:axPos val="b"/>
        <c:numFmt formatCode="#,##0.0" sourceLinked="0"/>
        <c:majorTickMark val="out"/>
        <c:minorTickMark val="none"/>
        <c:tickLblPos val="nextTo"/>
        <c:crossAx val="180884607"/>
        <c:crosses val="autoZero"/>
        <c:crossBetween val="midCat"/>
      </c:valAx>
      <c:valAx>
        <c:axId val="180884607"/>
        <c:scaling>
          <c:orientation val="minMax"/>
          <c:max val="1.01"/>
          <c:min val="-1.0000000000000002E-2"/>
        </c:scaling>
        <c:delete val="1"/>
        <c:axPos val="l"/>
        <c:numFmt formatCode="#,##0.00" sourceLinked="0"/>
        <c:majorTickMark val="out"/>
        <c:minorTickMark val="none"/>
        <c:tickLblPos val="nextTo"/>
        <c:crossAx val="180886687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C58-4F61-8CE2-0D3283FBA0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625-4DA6-A2C5-C9D0756BAB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625-4DA6-A2C5-C9D0756BAB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625-4DA6-A2C5-C9D0756BAB8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Sheet1!$F$2:$F$62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625-4DA6-A2C5-C9D0756BAB8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Column5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Sheet1!$G$2:$G$62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625-4DA6-A2C5-C9D0756BAB8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Column6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Sheet1!$H$2:$H$62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625-4DA6-A2C5-C9D0756BAB85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Column7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Sheet1!$I$2:$I$62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625-4DA6-A2C5-C9D0756BAB85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Column8</c:v>
                </c:pt>
              </c:strCache>
            </c:strRef>
          </c:tx>
          <c:spPr>
            <a:ln w="571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Sheet1!$J$2:$J$62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3625-4DA6-A2C5-C9D0756BAB85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Column9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Sheet1!$K$2:$K$62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3625-4DA6-A2C5-C9D0756BAB85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Column10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Sheet1!$L$2:$L$62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3625-4DA6-A2C5-C9D0756BAB85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Column11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Sheet1!$M$2:$M$62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3625-4DA6-A2C5-C9D0756BAB85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Column12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Sheet1!$N$2:$N$62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3625-4DA6-A2C5-C9D0756BAB85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Column13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Sheet1!$O$2:$O$62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3625-4DA6-A2C5-C9D0756BAB85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Column14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Sheet1!$P$2:$P$62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3625-4DA6-A2C5-C9D0756BAB85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Column15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Sheet1!$Q$2:$Q$62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3625-4DA6-A2C5-C9D0756BAB85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Column16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Sheet1!$R$2:$R$62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3625-4DA6-A2C5-C9D0756BAB85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Column17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Sheet1!$S$2:$S$62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3625-4DA6-A2C5-C9D0756BAB85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Column18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Sheet1!$T$2:$T$62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3625-4DA6-A2C5-C9D0756BA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86687"/>
        <c:axId val="180884607"/>
      </c:scatterChart>
      <c:valAx>
        <c:axId val="180886687"/>
        <c:scaling>
          <c:orientation val="minMax"/>
          <c:max val="2"/>
          <c:min val="1.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Refresh</a:t>
                </a:r>
                <a:r>
                  <a:rPr lang="en-US" sz="2800" baseline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Interval (s)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4607"/>
        <c:crosses val="autoZero"/>
        <c:crossBetween val="midCat"/>
        <c:majorUnit val="0.1"/>
      </c:valAx>
      <c:valAx>
        <c:axId val="180884607"/>
        <c:scaling>
          <c:orientation val="minMax"/>
          <c:max val="1"/>
          <c:min val="0"/>
        </c:scaling>
        <c:delete val="0"/>
        <c:axPos val="l"/>
        <c:majorGridlines>
          <c:spPr>
            <a:ln w="1587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Read Failure Probability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1.6955199666741225E-2"/>
              <c:y val="7.31657649854481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6687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Sheet1!$A$2:$A$63</c:f>
              <c:numCache>
                <c:formatCode>General</c:formatCode>
                <c:ptCount val="62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Sheet1!$E$2:$E$63</c:f>
              <c:numCache>
                <c:formatCode>General</c:formatCode>
                <c:ptCount val="6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1.0526000000000001E-2</c:v>
                </c:pt>
                <c:pt idx="20">
                  <c:v>1.0526000000000001E-2</c:v>
                </c:pt>
                <c:pt idx="21">
                  <c:v>0.15789500000000001</c:v>
                </c:pt>
                <c:pt idx="22">
                  <c:v>0.42105300000000001</c:v>
                </c:pt>
                <c:pt idx="23">
                  <c:v>0.56842099999999895</c:v>
                </c:pt>
                <c:pt idx="24">
                  <c:v>0.81052599999999897</c:v>
                </c:pt>
                <c:pt idx="25">
                  <c:v>0.98947399999999897</c:v>
                </c:pt>
                <c:pt idx="26">
                  <c:v>0.98947399999999897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460-432F-822C-30DE2975A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86687"/>
        <c:axId val="180884607"/>
      </c:scatterChart>
      <c:valAx>
        <c:axId val="180886687"/>
        <c:scaling>
          <c:orientation val="minMax"/>
          <c:max val="2"/>
          <c:min val="1.5"/>
        </c:scaling>
        <c:delete val="1"/>
        <c:axPos val="b"/>
        <c:numFmt formatCode="#,##0.0" sourceLinked="0"/>
        <c:majorTickMark val="out"/>
        <c:minorTickMark val="none"/>
        <c:tickLblPos val="nextTo"/>
        <c:crossAx val="180884607"/>
        <c:crosses val="autoZero"/>
        <c:crossBetween val="midCat"/>
      </c:valAx>
      <c:valAx>
        <c:axId val="180884607"/>
        <c:scaling>
          <c:orientation val="minMax"/>
          <c:max val="1.01"/>
          <c:min val="-1.0000000000000002E-2"/>
        </c:scaling>
        <c:delete val="1"/>
        <c:axPos val="l"/>
        <c:numFmt formatCode="#,##0.00" sourceLinked="0"/>
        <c:majorTickMark val="out"/>
        <c:minorTickMark val="none"/>
        <c:tickLblPos val="nextTo"/>
        <c:crossAx val="180886687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C58-4F61-8CE2-0D3283FBA0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625-4DA6-A2C5-C9D0756BAB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625-4DA6-A2C5-C9D0756BAB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625-4DA6-A2C5-C9D0756BAB8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Sheet1!$F$2:$F$62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625-4DA6-A2C5-C9D0756BAB8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Column5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Sheet1!$G$2:$G$62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625-4DA6-A2C5-C9D0756BAB8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Column6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Sheet1!$H$2:$H$62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625-4DA6-A2C5-C9D0756BAB85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Column7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Sheet1!$I$2:$I$62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625-4DA6-A2C5-C9D0756BAB85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Column8</c:v>
                </c:pt>
              </c:strCache>
            </c:strRef>
          </c:tx>
          <c:spPr>
            <a:ln w="571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Sheet1!$J$2:$J$62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3625-4DA6-A2C5-C9D0756BAB85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Column9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Sheet1!$K$2:$K$62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3625-4DA6-A2C5-C9D0756BAB85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Column10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Sheet1!$L$2:$L$62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3625-4DA6-A2C5-C9D0756BAB85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Column11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Sheet1!$M$2:$M$62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3625-4DA6-A2C5-C9D0756BAB85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Column12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Sheet1!$N$2:$N$62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3625-4DA6-A2C5-C9D0756BAB85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Column13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Sheet1!$O$2:$O$62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3625-4DA6-A2C5-C9D0756BAB85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Column14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Sheet1!$P$2:$P$62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3625-4DA6-A2C5-C9D0756BAB85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Column15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Sheet1!$Q$2:$Q$62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3625-4DA6-A2C5-C9D0756BAB85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Column16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Sheet1!$R$2:$R$62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3625-4DA6-A2C5-C9D0756BAB85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Column17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Sheet1!$S$2:$S$62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3625-4DA6-A2C5-C9D0756BAB85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Column18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Sheet1!$T$2:$T$62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3625-4DA6-A2C5-C9D0756BA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86687"/>
        <c:axId val="180884607"/>
      </c:scatterChart>
      <c:valAx>
        <c:axId val="180886687"/>
        <c:scaling>
          <c:orientation val="minMax"/>
          <c:max val="2"/>
          <c:min val="1.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Refresh</a:t>
                </a:r>
                <a:r>
                  <a:rPr lang="en-US" sz="2800" baseline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Interval (s)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4607"/>
        <c:crosses val="autoZero"/>
        <c:crossBetween val="midCat"/>
        <c:majorUnit val="0.1"/>
      </c:valAx>
      <c:valAx>
        <c:axId val="180884607"/>
        <c:scaling>
          <c:orientation val="minMax"/>
          <c:max val="1"/>
          <c:min val="0"/>
        </c:scaling>
        <c:delete val="0"/>
        <c:axPos val="l"/>
        <c:majorGridlines>
          <c:spPr>
            <a:ln w="1587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Read Failure Probability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1.6955199666741225E-2"/>
              <c:y val="7.31657649854481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6687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C58-4F61-8CE2-0D3283FBA0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625-4DA6-A2C5-C9D0756BAB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625-4DA6-A2C5-C9D0756BAB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625-4DA6-A2C5-C9D0756BAB8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Sheet1!$F$2:$F$62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625-4DA6-A2C5-C9D0756BAB8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Column5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Sheet1!$G$2:$G$62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625-4DA6-A2C5-C9D0756BAB8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Column6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Sheet1!$H$2:$H$62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625-4DA6-A2C5-C9D0756BAB85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Column7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Sheet1!$I$2:$I$62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625-4DA6-A2C5-C9D0756BAB85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Column8</c:v>
                </c:pt>
              </c:strCache>
            </c:strRef>
          </c:tx>
          <c:spPr>
            <a:ln w="571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Sheet1!$J$2:$J$62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3625-4DA6-A2C5-C9D0756BAB85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Column9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Sheet1!$K$2:$K$62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3625-4DA6-A2C5-C9D0756BAB85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Column10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Sheet1!$L$2:$L$62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3625-4DA6-A2C5-C9D0756BAB85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Column11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Sheet1!$M$2:$M$62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3625-4DA6-A2C5-C9D0756BAB85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Column12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Sheet1!$N$2:$N$62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3625-4DA6-A2C5-C9D0756BAB85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Column13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Sheet1!$O$2:$O$62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3625-4DA6-A2C5-C9D0756BAB85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Column14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Sheet1!$P$2:$P$62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3625-4DA6-A2C5-C9D0756BAB85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Column15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Sheet1!$Q$2:$Q$62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3625-4DA6-A2C5-C9D0756BAB85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Column16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Sheet1!$R$2:$R$62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3625-4DA6-A2C5-C9D0756BAB85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Column17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Sheet1!$S$2:$S$62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3625-4DA6-A2C5-C9D0756BAB85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Column18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0.25600000000000001</c:v>
                </c:pt>
                <c:pt idx="1">
                  <c:v>0.32</c:v>
                </c:pt>
                <c:pt idx="2">
                  <c:v>0.38400000000000001</c:v>
                </c:pt>
                <c:pt idx="3">
                  <c:v>0.44800000000000001</c:v>
                </c:pt>
                <c:pt idx="4">
                  <c:v>0.51200000000000001</c:v>
                </c:pt>
                <c:pt idx="5">
                  <c:v>0.57599999999999896</c:v>
                </c:pt>
                <c:pt idx="6">
                  <c:v>0.64</c:v>
                </c:pt>
                <c:pt idx="7">
                  <c:v>0.70399999999999896</c:v>
                </c:pt>
                <c:pt idx="8">
                  <c:v>0.76800000000000002</c:v>
                </c:pt>
                <c:pt idx="9">
                  <c:v>0.83199999999999896</c:v>
                </c:pt>
                <c:pt idx="10">
                  <c:v>0.89600000000000002</c:v>
                </c:pt>
                <c:pt idx="11">
                  <c:v>0.95999999999999897</c:v>
                </c:pt>
                <c:pt idx="12">
                  <c:v>1.024</c:v>
                </c:pt>
                <c:pt idx="13">
                  <c:v>1.0880000000000001</c:v>
                </c:pt>
                <c:pt idx="14">
                  <c:v>1.1519999999999899</c:v>
                </c:pt>
                <c:pt idx="15">
                  <c:v>1.21599999999999</c:v>
                </c:pt>
                <c:pt idx="16">
                  <c:v>1.28</c:v>
                </c:pt>
                <c:pt idx="17">
                  <c:v>1.3440000000000001</c:v>
                </c:pt>
                <c:pt idx="18">
                  <c:v>1.4079999999999899</c:v>
                </c:pt>
                <c:pt idx="19">
                  <c:v>1.47199999999999</c:v>
                </c:pt>
                <c:pt idx="20">
                  <c:v>1.536</c:v>
                </c:pt>
                <c:pt idx="21">
                  <c:v>1.6</c:v>
                </c:pt>
                <c:pt idx="22">
                  <c:v>1.6639999999999899</c:v>
                </c:pt>
                <c:pt idx="23">
                  <c:v>1.72799999999999</c:v>
                </c:pt>
                <c:pt idx="24">
                  <c:v>1.792</c:v>
                </c:pt>
                <c:pt idx="25">
                  <c:v>1.8560000000000001</c:v>
                </c:pt>
                <c:pt idx="26">
                  <c:v>1.9199999999999899</c:v>
                </c:pt>
                <c:pt idx="27">
                  <c:v>1.98399999999999</c:v>
                </c:pt>
                <c:pt idx="28">
                  <c:v>2.048</c:v>
                </c:pt>
                <c:pt idx="29">
                  <c:v>2.1120000000000001</c:v>
                </c:pt>
                <c:pt idx="30">
                  <c:v>2.1760000000000002</c:v>
                </c:pt>
                <c:pt idx="31">
                  <c:v>2.2400000000000002</c:v>
                </c:pt>
                <c:pt idx="32">
                  <c:v>2.3039999999999901</c:v>
                </c:pt>
                <c:pt idx="33">
                  <c:v>2.3679999999999901</c:v>
                </c:pt>
                <c:pt idx="34">
                  <c:v>2.4319999999999902</c:v>
                </c:pt>
                <c:pt idx="35">
                  <c:v>2.4959999999999898</c:v>
                </c:pt>
                <c:pt idx="36">
                  <c:v>2.56</c:v>
                </c:pt>
                <c:pt idx="37">
                  <c:v>2.6240000000000001</c:v>
                </c:pt>
                <c:pt idx="38">
                  <c:v>2.6880000000000002</c:v>
                </c:pt>
                <c:pt idx="39">
                  <c:v>2.75199999999999</c:v>
                </c:pt>
                <c:pt idx="40">
                  <c:v>2.8159999999999901</c:v>
                </c:pt>
                <c:pt idx="41">
                  <c:v>2.8799999999999901</c:v>
                </c:pt>
                <c:pt idx="42">
                  <c:v>2.9439999999999902</c:v>
                </c:pt>
                <c:pt idx="43">
                  <c:v>3.008</c:v>
                </c:pt>
                <c:pt idx="44">
                  <c:v>3.0720000000000001</c:v>
                </c:pt>
                <c:pt idx="45">
                  <c:v>3.1360000000000001</c:v>
                </c:pt>
                <c:pt idx="46">
                  <c:v>3.2</c:v>
                </c:pt>
                <c:pt idx="47">
                  <c:v>3.26399999999999</c:v>
                </c:pt>
                <c:pt idx="48">
                  <c:v>3.3279999999999901</c:v>
                </c:pt>
                <c:pt idx="49">
                  <c:v>3.3919999999999901</c:v>
                </c:pt>
                <c:pt idx="50">
                  <c:v>3.4559999999999902</c:v>
                </c:pt>
                <c:pt idx="51">
                  <c:v>3.52</c:v>
                </c:pt>
                <c:pt idx="52">
                  <c:v>3.5840000000000001</c:v>
                </c:pt>
                <c:pt idx="53">
                  <c:v>3.6480000000000001</c:v>
                </c:pt>
                <c:pt idx="54">
                  <c:v>3.7120000000000002</c:v>
                </c:pt>
                <c:pt idx="55">
                  <c:v>3.77599999999999</c:v>
                </c:pt>
                <c:pt idx="56">
                  <c:v>3.8399999999999901</c:v>
                </c:pt>
                <c:pt idx="57">
                  <c:v>3.9039999999999901</c:v>
                </c:pt>
                <c:pt idx="58">
                  <c:v>3.9679999999999902</c:v>
                </c:pt>
                <c:pt idx="59">
                  <c:v>4.032</c:v>
                </c:pt>
                <c:pt idx="60">
                  <c:v>4.0960000000000001</c:v>
                </c:pt>
              </c:numCache>
            </c:numRef>
          </c:xVal>
          <c:yVal>
            <c:numRef>
              <c:f>Sheet1!$T$2:$T$62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3625-4DA6-A2C5-C9D0756BA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86687"/>
        <c:axId val="180884607"/>
      </c:scatterChart>
      <c:valAx>
        <c:axId val="180886687"/>
        <c:scaling>
          <c:orientation val="minMax"/>
          <c:max val="2"/>
          <c:min val="1.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Refresh</a:t>
                </a:r>
                <a:r>
                  <a:rPr lang="en-US" sz="2800" baseline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Interval (s)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4607"/>
        <c:crosses val="autoZero"/>
        <c:crossBetween val="midCat"/>
        <c:majorUnit val="0.1"/>
      </c:valAx>
      <c:valAx>
        <c:axId val="180884607"/>
        <c:scaling>
          <c:orientation val="minMax"/>
          <c:max val="1"/>
          <c:min val="0"/>
        </c:scaling>
        <c:delete val="0"/>
        <c:axPos val="l"/>
        <c:majorGridlines>
          <c:spPr>
            <a:ln w="1587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Read Failure Probability</a:t>
                </a: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1.6955199666741225E-2"/>
              <c:y val="7.31657649854481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886687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9BF3-6316-40F5-8F10-980B46B5A86B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676A0-33B1-4B4B-B1AA-B0B917FC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 I’m Minesh Patel from ETH Zurich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</a:t>
            </a:r>
            <a:r>
              <a:rPr lang="en-US" baseline="0" dirty="0" smtClean="0"/>
              <a:t> I’m going to talk about the Reach Profiler, a new methodology for DRAM retention failure profiling.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work was done by researchers from the SAFARI group at ETH Zurich and Carnegie Mellon University.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66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Prior</a:t>
            </a:r>
            <a:r>
              <a:rPr lang="en-US" b="1" baseline="0" dirty="0" smtClean="0"/>
              <a:t> work has proposed </a:t>
            </a:r>
            <a:r>
              <a:rPr lang="en-US" baseline="0" dirty="0" smtClean="0"/>
              <a:t>many ways to </a:t>
            </a:r>
            <a:r>
              <a:rPr lang="en-US" b="1" baseline="0" dirty="0" smtClean="0"/>
              <a:t>mitigate retention failures </a:t>
            </a:r>
            <a:r>
              <a:rPr lang="en-US" baseline="0" dirty="0" smtClean="0"/>
              <a:t>so that we can </a:t>
            </a:r>
            <a:r>
              <a:rPr lang="en-US" b="1" baseline="0" dirty="0" smtClean="0"/>
              <a:t>operate DRAM safely </a:t>
            </a:r>
            <a:r>
              <a:rPr lang="en-US" baseline="0" dirty="0" smtClean="0"/>
              <a:t>at a longer refresh interval.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However, </a:t>
            </a:r>
            <a:r>
              <a:rPr lang="en-US" baseline="0" dirty="0" smtClean="0"/>
              <a:t>they require </a:t>
            </a:r>
            <a:r>
              <a:rPr lang="en-US" b="1" baseline="0" dirty="0" smtClean="0"/>
              <a:t>a way to reliably identify </a:t>
            </a:r>
            <a:r>
              <a:rPr lang="en-US" baseline="0" dirty="0" smtClean="0"/>
              <a:t>failures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This means</a:t>
            </a:r>
            <a:r>
              <a:rPr lang="en-US" baseline="0" dirty="0" smtClean="0"/>
              <a:t> we need a fast and reliable profiling mechanism to find failures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02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Now, let’s talk about </a:t>
            </a:r>
            <a:r>
              <a:rPr lang="en-US" baseline="0" dirty="0" smtClean="0"/>
              <a:t>some of the challenges surrounding retention failure profiling.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0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 is a diagram showing an idealized DRAM refresh operation.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a number of cells shown in green, and a refresh counter that counts down the time until the next refresh operation.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that the charge in each cell decreases over time, but is restored every 64 milliseconds by a refresh operation.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an idealized picture because the cells have identical retention times, so each cell is refreshed just before it fails.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case, there is no need for profiling since we’re already operating at the ideal refresh interval for these cells.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real DRAM cells are not so ideal and exhibit variation in their retention times.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77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 is a diagram showing an idealized DRAM refresh operation.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a number of cells shown in green, and a refresh counter that counts down the time until the next refresh operation.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that the charge in each cell decreases over time, but is restored every 64 milliseconds by a refresh operation.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an idealized picture because the cells have identical retention times, so each cell is refreshed just before it fails.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case, there is no need for profiling since we’re already operating at the ideal refresh interval for these cells.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real DRAM cells are not so ideal and exhibit variation in their retention times.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82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 is a diagram showing an idealized DRAM refresh operation.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a number of cells shown in green, and a refresh counter that counts down the time until the next refresh operation.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that the charge in each cell decreases over time, but is restored every 64 milliseconds by a refresh operation.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an idealized picture because the cells have identical retention times, so each cell is refreshed just before it fails.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case, there is no need for profiling since we’re already operating at the ideal refresh interval for these cells.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real DRAM cells are not so ideal and exhibit variation in their retention times.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51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 is a diagram showing an idealized DRAM refresh operation.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a number of cells shown in green, and a refresh counter that counts down the time until the next refresh operation.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that the charge in each cell decreases over time, but is restored every 64 milliseconds by a refresh operation.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an idealized picture because the cells have identical retention times, so each cell is refreshed just before it fails.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case, there is no need for profiling since we’re already operating at the ideal refresh interval for these cells.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real DRAM cells are not so ideal and exhibit variation in their retention times.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24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Let’s take a look at some of the sources of this variation.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cell retention times depend on process variation and vary dynamically with changes in voltage and </a:t>
            </a:r>
            <a:r>
              <a:rPr lang="en-US" baseline="0" dirty="0" err="1" smtClean="0"/>
              <a:t>temeperature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Second, data pattern dependence effects mean that the retention time of a cell depends on the value programmed into the cell and its neighbors.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example, a DRAM containing all 1’s would have a different set of failures than if it contained all 0’s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Third, variable retention time effects mean that the retention times of cells change randomly, and more importantly, unpredictably, over time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due to a combination of various circuit level effects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prior work has shown that VRT effects make ECC necessary to operate at a longer refresh interval.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02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Given these sources of variation, let’s take a look at a more realistic picture of DRAM refresh.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we have cells with different retention times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green cells have a long retention time and the red cells have a short retention time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that the red cells with short retention times come much closer to failure than do the green cells with short retention times.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means that the cells with short retention times require a short refresh interval </a:t>
            </a:r>
            <a:r>
              <a:rPr lang="en-US" b="1" baseline="0" dirty="0" smtClean="0"/>
              <a:t>[CLICK] </a:t>
            </a:r>
            <a:r>
              <a:rPr lang="en-US" b="0" baseline="0" dirty="0" smtClean="0"/>
              <a:t>and the cells with a long retention time can handle a longer refresh interval.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Now, let’s look </a:t>
            </a:r>
            <a:r>
              <a:rPr lang="en-US" b="0" baseline="0" dirty="0" smtClean="0"/>
              <a:t>at what happens when we use a </a:t>
            </a:r>
            <a:r>
              <a:rPr lang="en-US" b="1" baseline="0" dirty="0" smtClean="0"/>
              <a:t>longer refresh interval for all cells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33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Given these sources of variation, let’s take a look at a more realistic picture of DRAM refresh.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we have cells with different retention times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green cells have a long retention time and the red cells have a short retention time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that the red cells with short retention times come much closer to failure than do the green cells with short retention times.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means that the cells with short retention times require a short refresh interval </a:t>
            </a:r>
            <a:r>
              <a:rPr lang="en-US" b="1" baseline="0" dirty="0" smtClean="0"/>
              <a:t>[CLICK] </a:t>
            </a:r>
            <a:r>
              <a:rPr lang="en-US" b="0" baseline="0" dirty="0" smtClean="0"/>
              <a:t>and the cells with a long retention time can handle a longer refresh interval.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Now, let’s look </a:t>
            </a:r>
            <a:r>
              <a:rPr lang="en-US" b="0" baseline="0" dirty="0" smtClean="0"/>
              <a:t>at what happens when we use a </a:t>
            </a:r>
            <a:r>
              <a:rPr lang="en-US" b="1" baseline="0" dirty="0" smtClean="0"/>
              <a:t>longer refresh interval for all cells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9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Given these sources of variation, let’s take a look at a more realistic picture of DRAM refresh.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we have cells with different retention times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green cells have a long retention time and the red cells have a short retention time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that the red cells with short retention times come much closer to failure than do the green cells with short retention times.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means that the cells with short retention times require a short refresh interval </a:t>
            </a:r>
            <a:r>
              <a:rPr lang="en-US" b="1" baseline="0" dirty="0" smtClean="0"/>
              <a:t>[CLICK] </a:t>
            </a:r>
            <a:r>
              <a:rPr lang="en-US" b="0" baseline="0" dirty="0" smtClean="0"/>
              <a:t>and the cells with a long retention time can handle a longer refresh interval.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Now, let’s look </a:t>
            </a:r>
            <a:r>
              <a:rPr lang="en-US" b="0" baseline="0" dirty="0" smtClean="0"/>
              <a:t>at what happens when we use a </a:t>
            </a:r>
            <a:r>
              <a:rPr lang="en-US" b="1" baseline="0" dirty="0" smtClean="0"/>
              <a:t>longer refresh interval for all cells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2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First, I’ll give a high level summary of the talk.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b="1" baseline="0" dirty="0" smtClean="0"/>
              <a:t>high level motivation</a:t>
            </a:r>
            <a:r>
              <a:rPr lang="en-US" b="0" baseline="0" dirty="0" smtClean="0"/>
              <a:t> for this work is that </a:t>
            </a:r>
            <a:r>
              <a:rPr lang="en-US" b="1" baseline="0" dirty="0" smtClean="0"/>
              <a:t>DRAM refresh is a major impediment to scaling</a:t>
            </a:r>
            <a:r>
              <a:rPr lang="en-US" b="0" baseline="0" dirty="0" smtClean="0"/>
              <a:t>, especially in terms of energy.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The </a:t>
            </a:r>
            <a:r>
              <a:rPr lang="en-US" b="1" baseline="0" dirty="0" smtClean="0"/>
              <a:t>specific problem</a:t>
            </a:r>
            <a:r>
              <a:rPr lang="en-US" b="0" baseline="0" dirty="0" smtClean="0"/>
              <a:t> that we focus on is that </a:t>
            </a:r>
            <a:r>
              <a:rPr lang="en-US" b="1" baseline="0" dirty="0" smtClean="0"/>
              <a:t>DRAM retention failure profiling is hard</a:t>
            </a:r>
            <a:r>
              <a:rPr lang="en-US" b="0" baseline="0" dirty="0" smtClean="0"/>
              <a:t>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This is due to a </a:t>
            </a:r>
            <a:r>
              <a:rPr lang="en-US" b="1" baseline="0" dirty="0" smtClean="0"/>
              <a:t>number of effects </a:t>
            </a:r>
            <a:r>
              <a:rPr lang="en-US" b="0" baseline="0" dirty="0" smtClean="0"/>
              <a:t>that cause cell retention times </a:t>
            </a:r>
            <a:r>
              <a:rPr lang="en-US" b="1" baseline="0" dirty="0" smtClean="0"/>
              <a:t>to change dynamically</a:t>
            </a:r>
            <a:r>
              <a:rPr lang="en-US" b="0" baseline="0" dirty="0" smtClean="0"/>
              <a:t>, and current profiling methods are </a:t>
            </a:r>
            <a:r>
              <a:rPr lang="en-US" b="1" baseline="0" dirty="0" smtClean="0"/>
              <a:t>either unreliable </a:t>
            </a:r>
            <a:r>
              <a:rPr lang="en-US" b="0" baseline="0" dirty="0" smtClean="0"/>
              <a:t>or are just </a:t>
            </a:r>
            <a:r>
              <a:rPr lang="en-US" b="1" baseline="0" dirty="0" smtClean="0"/>
              <a:t>too slow</a:t>
            </a:r>
            <a:r>
              <a:rPr lang="en-US" b="0" baseline="0" dirty="0" smtClean="0"/>
              <a:t>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Our goals in this work are twofold. First, we would like to thoroughly characterize the tradeoff space surrounding retention failure profiling.</a:t>
            </a:r>
          </a:p>
          <a:p>
            <a:r>
              <a:rPr lang="en-US" b="0" baseline="0" dirty="0" smtClean="0"/>
              <a:t/>
            </a:r>
            <a:br>
              <a:rPr lang="en-US" b="0" baseline="0" dirty="0" smtClean="0"/>
            </a:br>
            <a:r>
              <a:rPr lang="en-US" b="1" baseline="0" dirty="0" smtClean="0"/>
              <a:t>Second, </a:t>
            </a:r>
            <a:r>
              <a:rPr lang="en-US" b="0" baseline="0" dirty="0" smtClean="0"/>
              <a:t>we would like to </a:t>
            </a:r>
            <a:r>
              <a:rPr lang="en-US" b="1" baseline="0" dirty="0" smtClean="0"/>
              <a:t>use what we learn </a:t>
            </a:r>
            <a:r>
              <a:rPr lang="en-US" b="0" baseline="0" dirty="0" smtClean="0"/>
              <a:t>to develop a </a:t>
            </a:r>
            <a:r>
              <a:rPr lang="en-US" b="1" baseline="0" dirty="0" smtClean="0"/>
              <a:t>fast, reliable profiling mechanism</a:t>
            </a:r>
            <a:r>
              <a:rPr lang="en-US" b="0" baseline="0" dirty="0" smtClean="0"/>
              <a:t>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We make a number of </a:t>
            </a:r>
            <a:r>
              <a:rPr lang="en-US" b="1" baseline="0" dirty="0" smtClean="0"/>
              <a:t>key contributions </a:t>
            </a:r>
            <a:r>
              <a:rPr lang="en-US" b="0" baseline="0" dirty="0" smtClean="0"/>
              <a:t>in this work.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First, </a:t>
            </a:r>
            <a:r>
              <a:rPr lang="en-US" b="0" baseline="0" dirty="0" smtClean="0"/>
              <a:t>we perform the </a:t>
            </a:r>
            <a:r>
              <a:rPr lang="en-US" b="1" baseline="0" dirty="0" smtClean="0"/>
              <a:t>first detailed retention failure characterization </a:t>
            </a:r>
            <a:r>
              <a:rPr lang="en-US" b="0" baseline="0" dirty="0" smtClean="0"/>
              <a:t>of 368 LPDDR4 DRAM chips</a:t>
            </a:r>
          </a:p>
          <a:p>
            <a:r>
              <a:rPr lang="en-US" b="0" baseline="0" dirty="0" smtClean="0"/>
              <a:t/>
            </a:r>
            <a:br>
              <a:rPr lang="en-US" b="0" baseline="0" dirty="0" smtClean="0"/>
            </a:br>
            <a:r>
              <a:rPr lang="en-US" b="1" baseline="0" dirty="0" smtClean="0"/>
              <a:t>Second</a:t>
            </a:r>
            <a:r>
              <a:rPr lang="en-US" b="0" baseline="0" dirty="0" smtClean="0"/>
              <a:t>, we use what we learn to </a:t>
            </a:r>
            <a:r>
              <a:rPr lang="en-US" b="1" baseline="0" dirty="0" smtClean="0"/>
              <a:t>introduce the reach profiler</a:t>
            </a:r>
            <a:r>
              <a:rPr lang="en-US" b="0" baseline="0" dirty="0" smtClean="0"/>
              <a:t>, which profiles for failures at a </a:t>
            </a:r>
            <a:r>
              <a:rPr lang="en-US" b="1" baseline="0" dirty="0" smtClean="0"/>
              <a:t>longer refresh interval and/or a higher temperature</a:t>
            </a:r>
            <a:r>
              <a:rPr lang="en-US" b="0" baseline="0" dirty="0" smtClean="0"/>
              <a:t>, where cells are more likely to fail.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Through our evaluations</a:t>
            </a:r>
            <a:r>
              <a:rPr lang="en-US" b="0" baseline="0" dirty="0" smtClean="0"/>
              <a:t>, we find that reach profiling </a:t>
            </a:r>
            <a:r>
              <a:rPr lang="en-US" b="1" baseline="0" dirty="0" smtClean="0"/>
              <a:t>increases profiling performance </a:t>
            </a:r>
            <a:r>
              <a:rPr lang="en-US" b="0" baseline="0" dirty="0" smtClean="0"/>
              <a:t>by an average of 2.5x and </a:t>
            </a:r>
            <a:r>
              <a:rPr lang="en-US" b="1" baseline="0" dirty="0" smtClean="0"/>
              <a:t>enables longer refresh intervals </a:t>
            </a:r>
            <a:r>
              <a:rPr lang="en-US" b="0" baseline="0" dirty="0" smtClean="0"/>
              <a:t>that were previously unreasonable due to profiling overhead.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[END]</a:t>
            </a: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67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Given these sources of variation, let’s take a look at a more realistic picture of DRAM refresh.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we have cells with different retention times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green cells have a long retention time and the red cells have a short retention time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that the red cells with short retention times come much closer to failure than do the green cells with short retention times.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means that the cells with short retention times require a short refresh interval </a:t>
            </a:r>
            <a:r>
              <a:rPr lang="en-US" b="1" baseline="0" dirty="0" smtClean="0"/>
              <a:t>[CLICK] </a:t>
            </a:r>
            <a:r>
              <a:rPr lang="en-US" b="0" baseline="0" dirty="0" smtClean="0"/>
              <a:t>and the cells with a long retention time can handle a longer refresh interval.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Now, let’s look </a:t>
            </a:r>
            <a:r>
              <a:rPr lang="en-US" b="0" baseline="0" dirty="0" smtClean="0"/>
              <a:t>at what happens when we use a </a:t>
            </a:r>
            <a:r>
              <a:rPr lang="en-US" b="1" baseline="0" dirty="0" smtClean="0"/>
              <a:t>longer refresh interval for all cells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13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Here, we operate with an extended refresh interval which is twice the default refresh interval of 64 milliseconds.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that the red cells with short retention times actually end up failing, and we have three retention failures.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problem we want to solve is how can we quickly and reliably determine which cells will fail at a given refresh interval T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[END]</a:t>
            </a:r>
            <a:endParaRPr lang="tr-TR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2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Here, we operate with an extended refresh interval which is twice the default refresh interval of 64 milliseconds.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that the red cells with short retention times actually end up failing, and we have three retention failures.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problem we want to solve is how can we quickly and reliably determine which cells will fail at a given refresh interval T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[END]</a:t>
            </a:r>
            <a:endParaRPr lang="tr-TR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99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Here, we operate with an extended refresh interval which is twice the default refresh interval of 64 milliseconds.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that the red cells with short retention times actually end up failing, and we have three retention failures.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problem we want to solve is how can we quickly and reliably determine which cells will fail at a given refresh interval T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[END]</a:t>
            </a:r>
            <a:endParaRPr lang="tr-TR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16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Let’s take a look at some current approaches to retention failure profiling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684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first approach we consider is called ‘ECC scrubbing’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key idea is to leverage error-correcting codes, </a:t>
            </a:r>
            <a:r>
              <a:rPr lang="en-US" b="1" baseline="0" dirty="0" smtClean="0"/>
              <a:t>or ECC</a:t>
            </a:r>
            <a:r>
              <a:rPr lang="en-US" baseline="0" dirty="0" smtClean="0"/>
              <a:t>, by periodically accessing all ECC words in order to continuously detect any new failures that appear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pros of this approach are that it’s simple, because we’re just doing a bunch of read accesses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means that it’s also relatively low overhead since DRAM is still available for operation during scrubs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it’s also unreliable, because it does not account for changes in data pattern, which could cause changes in cell retention times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means that ECC scrubbing can potentially miss many failures in between scrubs due to changing data patterns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19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second solution we consider is what we call Brute-Force Profiling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key idea is that for N data patterns over M test rounds, we first write the data pattern to DRAM, wait for the refresh interval we are interested in, and check for any errors that occur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pros are that it’s more reliable since it finds a higher percentage of all possible failures by using many different data patterns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we find that many testing rounds are required to provide high reliability, and thus it is high overhead since DRAM is unavailable for a long time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goals in this work are to study the tradeoffs surrounding profiling, and use what we learn to develop a fast and reliable profiling mechanism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195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second solution we consider is what we call Brute-Force Profiling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key idea is that for N data patterns over M test rounds, we first write the data pattern to DRAM, wait for the refresh interval we are interested in, and check for any errors that occur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pros are that it’s more reliable since it finds a higher percentage of all possible failures by using many different data patterns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we find that many testing rounds are required to provide high reliability, and thus it is high overhead since DRAM is unavailable for a long time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goals in this work are to study the tradeoffs surrounding profiling, and use what we learn to develop a fast and reliable profiling mechanism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41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 this end, we perform an extensive characterization of LPDDR4 DRAM chips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335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infrastructure we developed can test 368 state-of-the-art LPDDR4 DRAM chips.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chip is 4 </a:t>
            </a:r>
            <a:r>
              <a:rPr lang="en-US" baseline="0" dirty="0" err="1" smtClean="0"/>
              <a:t>gigaBITS</a:t>
            </a:r>
            <a:r>
              <a:rPr lang="en-US" baseline="0" dirty="0" smtClean="0"/>
              <a:t> in size, and we have chips from across three major DRAM vendors.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test within a thermally controlled chamber with an ambient temperature range of 40 to 55 degrees C with a tolerance of 0.25 degrees.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DRAM temperature is always held at 15 degrees C above ambient using a local heat source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91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First I’ll give a </a:t>
            </a:r>
            <a:r>
              <a:rPr lang="en-US" b="1" baseline="0" dirty="0" smtClean="0"/>
              <a:t>high level overview of DRAM refresh</a:t>
            </a:r>
          </a:p>
          <a:p>
            <a:endParaRPr lang="en-US" b="1" baseline="0" dirty="0" smtClean="0"/>
          </a:p>
          <a:p>
            <a:r>
              <a:rPr lang="en-US" b="0" i="0" baseline="0" dirty="0" smtClean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297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Here are the studies that we did using our infrastructure.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We find that the first three, temperature, data pattern dependence, and retention time distributions, show results similar to those in prior work using DDR3 DRAM.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[CLICK]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Therefore, in this talk I’m going to focus on  4 and 5, variable retention time, and individual cell characterization, </a:t>
            </a:r>
            <a:r>
              <a:rPr lang="en-US" b="1" baseline="0" dirty="0" smtClean="0"/>
              <a:t>which show new results that help motivate our mechanism</a:t>
            </a:r>
            <a:r>
              <a:rPr lang="en-US" baseline="0" dirty="0" smtClean="0"/>
              <a:t>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[END]</a:t>
            </a: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651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 is some data we collected </a:t>
            </a:r>
            <a:r>
              <a:rPr lang="en-US" b="1" baseline="0" dirty="0" smtClean="0"/>
              <a:t>from a representative chip at a fixed refresh interval of 2048ms.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We show the number of new failing cells discovered by continuously profiling over 6 days.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We see that new failing cells continue to appear over time.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We attribute these to variable retention time effects, which mean that </a:t>
            </a:r>
            <a:r>
              <a:rPr lang="en-US" b="1" baseline="0" dirty="0" smtClean="0"/>
              <a:t>cells can randomly change retention times at any point</a:t>
            </a:r>
            <a:r>
              <a:rPr lang="en-US" b="0" baseline="0" dirty="0" smtClean="0"/>
              <a:t>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This shows that the set of failing cells </a:t>
            </a:r>
            <a:r>
              <a:rPr lang="en-US" b="1" baseline="0" dirty="0" smtClean="0"/>
              <a:t>we find at 2048ms</a:t>
            </a:r>
            <a:r>
              <a:rPr lang="en-US" b="0" baseline="0" dirty="0" smtClean="0"/>
              <a:t> changes over time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This means that error correction codes and online profiling are necessary to manage new failing cells that continue to appear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[END]</a:t>
            </a:r>
            <a:endParaRPr lang="tr-TR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474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 is some data we collected </a:t>
            </a:r>
            <a:r>
              <a:rPr lang="en-US" b="1" baseline="0" dirty="0" smtClean="0"/>
              <a:t>from a representative chip at a fixed refresh interval of 2048ms.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We show the number of new failing cells discovered by continuously profiling over 6 days.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We see that new failing cells continue to appear over time.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We attribute these to variable retention time effects, which mean that </a:t>
            </a:r>
            <a:r>
              <a:rPr lang="en-US" b="1" baseline="0" dirty="0" smtClean="0"/>
              <a:t>cells can randomly change retention times at any point</a:t>
            </a:r>
            <a:r>
              <a:rPr lang="en-US" b="0" baseline="0" dirty="0" smtClean="0"/>
              <a:t>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This shows that the set of failing cells </a:t>
            </a:r>
            <a:r>
              <a:rPr lang="en-US" b="1" baseline="0" dirty="0" smtClean="0"/>
              <a:t>we find at 2048ms</a:t>
            </a:r>
            <a:r>
              <a:rPr lang="en-US" b="0" baseline="0" dirty="0" smtClean="0"/>
              <a:t> changes over time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This means that error correction codes and online profiling are necessary to manage new failing cells that continue to appear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[END]</a:t>
            </a:r>
            <a:endParaRPr lang="tr-TR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586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another study, we analyzed the failure probability of individual cells.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we show the </a:t>
            </a:r>
            <a:r>
              <a:rPr lang="en-US" b="1" baseline="0" dirty="0" smtClean="0"/>
              <a:t>probability of read failure for a single cell </a:t>
            </a:r>
            <a:r>
              <a:rPr lang="en-US" baseline="0" dirty="0" smtClean="0"/>
              <a:t>over different refresh intervals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show an idealized cell, with never fails below 3.5 seconds, but always fails above 3.5s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say that this cell has a retention time of 3.5s.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we find that real cells look more like the blue cartoon, which follows a normal distribution with a mean at 3.5s.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even below 3.5s, there is a nonzero probability of the cell failing.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081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another study, we analyzed the failure probability of individual cells.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we show the </a:t>
            </a:r>
            <a:r>
              <a:rPr lang="en-US" b="1" baseline="0" dirty="0" smtClean="0"/>
              <a:t>probability of read failure for a single cell </a:t>
            </a:r>
            <a:r>
              <a:rPr lang="en-US" baseline="0" dirty="0" smtClean="0"/>
              <a:t>over different refresh intervals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show an idealized cell, with never fails below 3.5 seconds, but always fails above 3.5s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say that this cell has a retention time of 3.5s.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we find that real cells look more like the blue cartoon, which follows a normal distribution with a mean at 3.5s.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even below 3.5s, there is a nonzero probability of the cell failing.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63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TEMPERATURE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endParaRPr lang="en-US" b="1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Here we show real data from a real chip, </a:t>
            </a:r>
            <a:r>
              <a:rPr lang="en-US" b="1" baseline="0" dirty="0" smtClean="0"/>
              <a:t>[CLICK] </a:t>
            </a:r>
            <a:r>
              <a:rPr lang="en-US" baseline="0" dirty="0" smtClean="0"/>
              <a:t>which we collected by testing how often the cell failed out of 16 trials for different refresh intervals.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now show 8 different cells from the same chip.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Suppose we are interested in operating at a refresh interval of 1.7 seconds.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find 6 cells with a non-negligible probability of failing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the bottom two cells will be hard to find since they have a low probability of failure at this refresh interval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Instead, if we profile at an increased refresh interval, </a:t>
            </a:r>
            <a:r>
              <a:rPr lang="en-US" b="1" baseline="0" dirty="0" smtClean="0"/>
              <a:t>[CLICK]</a:t>
            </a:r>
            <a:r>
              <a:rPr lang="en-US" b="0" baseline="0" dirty="0" smtClean="0"/>
              <a:t> the same cells will be much easier to find since they will have a high probability of failure.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However, we will also identify some additional cells as failing, which can end up being false positives.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We repeat the same analysis for temperature variation and find that cells behave similarly. We show details of this analysis in the paper.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The takeaway here is that any given cell is more likely to fail at a longer refresh interval or a higher temperature.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[END]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84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TEMPERATURE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endParaRPr lang="en-US" b="1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Here we show real data from a real chip, </a:t>
            </a:r>
            <a:r>
              <a:rPr lang="en-US" b="1" baseline="0" dirty="0" smtClean="0"/>
              <a:t>[CLICK] </a:t>
            </a:r>
            <a:r>
              <a:rPr lang="en-US" baseline="0" dirty="0" smtClean="0"/>
              <a:t>which we collected by testing how often the cell failed out of 16 trials for different refresh intervals.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now show 8 different cells from the same chip.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Suppose we are interested in operating at a refresh interval of 1.7 seconds.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find 6 cells with a non-negligible probability of failing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the bottom two cells will be hard to find since they have a low probability of failure at this refresh interval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Instead, if we profile at an increased refresh interval, </a:t>
            </a:r>
            <a:r>
              <a:rPr lang="en-US" b="1" baseline="0" dirty="0" smtClean="0"/>
              <a:t>[CLICK]</a:t>
            </a:r>
            <a:r>
              <a:rPr lang="en-US" b="0" baseline="0" dirty="0" smtClean="0"/>
              <a:t> the same cells will be much easier to find since they will have a high probability of failure.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However, we will also identify some additional cells as failing, which can end up being false positives.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We repeat the same analysis for temperature variation and find that cells behave similarly. We show details of this analysis in the paper.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The takeaway here is that any given cell is more likely to fail at a longer refresh interval or a higher temperature.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[END]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388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TEMPERATURE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endParaRPr lang="en-US" b="1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Here we show real data from a real chip, </a:t>
            </a:r>
            <a:r>
              <a:rPr lang="en-US" b="1" baseline="0" dirty="0" smtClean="0"/>
              <a:t>[CLICK] </a:t>
            </a:r>
            <a:r>
              <a:rPr lang="en-US" baseline="0" dirty="0" smtClean="0"/>
              <a:t>which we collected by testing how often the cell failed out of 16 trials for different refresh intervals.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now show 8 different cells from the same chip.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Suppose we are interested in operating at a refresh interval of 1.7 seconds.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find 6 cells with a non-negligible probability of failing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the bottom two cells will be hard to find since they have a low probability of failure at this refresh interval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Instead, if we profile at an increased refresh interval, </a:t>
            </a:r>
            <a:r>
              <a:rPr lang="en-US" b="1" baseline="0" dirty="0" smtClean="0"/>
              <a:t>[CLICK]</a:t>
            </a:r>
            <a:r>
              <a:rPr lang="en-US" b="0" baseline="0" dirty="0" smtClean="0"/>
              <a:t> the same cells will be much easier to find since they will have a high probability of failure.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However, we will also identify some additional cells as failing, which can end up being false positives.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We repeat the same analysis for temperature variation and find that cells behave similarly. We show details of this analysis in the paper.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The takeaway here is that any given cell is more likely to fail at a longer refresh interval or a higher temperature.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[END]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523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TEMPERATURE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endParaRPr lang="en-US" b="1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Here we show real data from a real chip, </a:t>
            </a:r>
            <a:r>
              <a:rPr lang="en-US" b="1" baseline="0" dirty="0" smtClean="0"/>
              <a:t>[CLICK] </a:t>
            </a:r>
            <a:r>
              <a:rPr lang="en-US" baseline="0" dirty="0" smtClean="0"/>
              <a:t>which we collected by testing how often the cell failed out of 16 trials for different refresh intervals.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now show 8 different cells from the same chip.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Suppose we are interested in operating at a refresh interval of 1.7 seconds.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find 6 cells with a non-negligible probability of failing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the bottom two cells will be hard to find since they have a low probability of failure at this refresh interval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Instead, if we profile at an increased refresh interval, </a:t>
            </a:r>
            <a:r>
              <a:rPr lang="en-US" b="1" baseline="0" dirty="0" smtClean="0"/>
              <a:t>[CLICK]</a:t>
            </a:r>
            <a:r>
              <a:rPr lang="en-US" b="0" baseline="0" dirty="0" smtClean="0"/>
              <a:t> the same cells will be much easier to find since they will have a high probability of failure.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However, we will also identify some additional cells as failing, which can end up being false positives.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We repeat the same analysis for temperature variation and find that cells behave similarly. We show details of this analysis in the paper.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The takeaway here is that any given cell is more likely to fail at a longer refresh interval or a higher temperature.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[END]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65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TEMPERATURE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endParaRPr lang="en-US" b="1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Here we show real data from a real chip, </a:t>
            </a:r>
            <a:r>
              <a:rPr lang="en-US" b="1" baseline="0" dirty="0" smtClean="0"/>
              <a:t>[CLICK] </a:t>
            </a:r>
            <a:r>
              <a:rPr lang="en-US" baseline="0" dirty="0" smtClean="0"/>
              <a:t>which we collected by testing how often the cell failed out of 16 trials for different refresh intervals.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now show 8 different cells from the same chip.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Suppose we are interested in operating at a refresh interval of 1.7 seconds.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find 6 cells with a non-negligible probability of failing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the bottom two cells will be hard to find since they have a low probability of failure at this refresh interval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Instead, if we profile at an increased refresh interval, </a:t>
            </a:r>
            <a:r>
              <a:rPr lang="en-US" b="1" baseline="0" dirty="0" smtClean="0"/>
              <a:t>[CLICK]</a:t>
            </a:r>
            <a:r>
              <a:rPr lang="en-US" b="0" baseline="0" dirty="0" smtClean="0"/>
              <a:t> the same cells will be much easier to find since they will have a high probability of failure.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However, we will also identify some additional cells as failing, which can end up being false positives.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We repeat the same analysis for temperature variation and find that cells behave similarly. We show details of this analysis in the paper.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The takeaway here is that any given cell is more likely to fail at a longer refresh interval or a higher temperature.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[END]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5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DRAM </a:t>
            </a:r>
            <a:r>
              <a:rPr lang="en-US" b="1" dirty="0" smtClean="0"/>
              <a:t>encodes</a:t>
            </a:r>
            <a:r>
              <a:rPr lang="en-US" b="1" baseline="0" dirty="0" smtClean="0"/>
              <a:t> </a:t>
            </a:r>
            <a:r>
              <a:rPr lang="en-US" baseline="0" dirty="0" smtClean="0"/>
              <a:t>data in </a:t>
            </a:r>
            <a:r>
              <a:rPr lang="en-US" b="1" baseline="0" dirty="0" smtClean="0"/>
              <a:t>fundamentally leaky </a:t>
            </a:r>
            <a:r>
              <a:rPr lang="en-US" b="0" baseline="0" dirty="0" smtClean="0"/>
              <a:t>capacitors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Here is a </a:t>
            </a:r>
            <a:r>
              <a:rPr lang="en-US" b="1" baseline="0" dirty="0" smtClean="0"/>
              <a:t>simplified diagram </a:t>
            </a:r>
            <a:r>
              <a:rPr lang="en-US" b="0" baseline="0" dirty="0" smtClean="0"/>
              <a:t>of a DRAM cell.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Data is encoded </a:t>
            </a:r>
            <a:r>
              <a:rPr lang="en-US" b="0" baseline="0" dirty="0" smtClean="0"/>
              <a:t>in the capacitor as either charged or uncharged, and </a:t>
            </a:r>
            <a:r>
              <a:rPr lang="en-US" b="1" baseline="0" dirty="0" smtClean="0"/>
              <a:t>the access transistor </a:t>
            </a:r>
            <a:r>
              <a:rPr lang="en-US" b="0" baseline="0" dirty="0" smtClean="0"/>
              <a:t>is used to </a:t>
            </a:r>
            <a:r>
              <a:rPr lang="en-US" b="1" baseline="0" dirty="0" smtClean="0"/>
              <a:t>read from or write to </a:t>
            </a:r>
            <a:r>
              <a:rPr lang="en-US" b="0" baseline="0" dirty="0" smtClean="0"/>
              <a:t>the cell.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There are a </a:t>
            </a:r>
            <a:r>
              <a:rPr lang="en-US" b="1" baseline="0" dirty="0" smtClean="0"/>
              <a:t>number of leakage paths </a:t>
            </a:r>
            <a:r>
              <a:rPr lang="en-US" b="0" baseline="0" dirty="0" smtClean="0"/>
              <a:t>by which charge can </a:t>
            </a:r>
            <a:r>
              <a:rPr lang="en-US" b="1" baseline="0" dirty="0" smtClean="0"/>
              <a:t>enter or exit the capacitor</a:t>
            </a:r>
            <a:r>
              <a:rPr lang="en-US" b="0" baseline="0" dirty="0" smtClean="0"/>
              <a:t>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The </a:t>
            </a:r>
            <a:r>
              <a:rPr lang="en-US" b="1" baseline="0" dirty="0" smtClean="0"/>
              <a:t>important thing to note </a:t>
            </a:r>
            <a:r>
              <a:rPr lang="en-US" b="0" baseline="0" dirty="0" smtClean="0"/>
              <a:t>is that stored data can be corrupted if too much charge leaks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Which is the </a:t>
            </a:r>
            <a:r>
              <a:rPr lang="en-US" b="1" baseline="0" dirty="0" smtClean="0"/>
              <a:t>same as saying </a:t>
            </a:r>
            <a:r>
              <a:rPr lang="en-US" b="0" baseline="0" dirty="0" smtClean="0"/>
              <a:t>if the </a:t>
            </a:r>
            <a:r>
              <a:rPr lang="en-US" b="1" baseline="0" dirty="0" smtClean="0"/>
              <a:t>capacitor voltage degrades </a:t>
            </a:r>
            <a:r>
              <a:rPr lang="en-US" b="0" baseline="0" dirty="0" smtClean="0"/>
              <a:t>too far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[END]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450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TEMPERATURE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endParaRPr lang="en-US" b="1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Here we show real data from a real chip, </a:t>
            </a:r>
            <a:r>
              <a:rPr lang="en-US" b="1" baseline="0" dirty="0" smtClean="0"/>
              <a:t>[CLICK] </a:t>
            </a:r>
            <a:r>
              <a:rPr lang="en-US" baseline="0" dirty="0" smtClean="0"/>
              <a:t>which we collected by testing how often the cell failed out of 16 trials for different refresh intervals.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now show 8 different cells from the same chip.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Suppose we are interested in operating at a refresh interval of 1.7 seconds.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find 6 cells with a non-negligible probability of failing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the bottom two cells will be hard to find since they have a low probability of failure at this refresh interval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Instead, if we profile at an increased refresh interval, </a:t>
            </a:r>
            <a:r>
              <a:rPr lang="en-US" b="1" baseline="0" dirty="0" smtClean="0"/>
              <a:t>[CLICK]</a:t>
            </a:r>
            <a:r>
              <a:rPr lang="en-US" b="0" baseline="0" dirty="0" smtClean="0"/>
              <a:t> the same cells will be much easier to find since they will have a high probability of failure.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However, we will also identify some additional cells as failing, which can end up being false positives.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We repeat the same analysis for temperature variation and find that cells behave similarly. We show details of this analysis in the paper.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The takeaway here is that any given cell is more likely to fail at a longer refresh interval or a higher temperature.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[END]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060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TEMPERATURE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endParaRPr lang="en-US" b="1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Here we show real data from a real chip, </a:t>
            </a:r>
            <a:r>
              <a:rPr lang="en-US" b="1" baseline="0" dirty="0" smtClean="0"/>
              <a:t>[CLICK] </a:t>
            </a:r>
            <a:r>
              <a:rPr lang="en-US" baseline="0" dirty="0" smtClean="0"/>
              <a:t>which we collected by testing how often the cell failed out of 16 trials for different refresh intervals.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now show 8 different cells from the same chip.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Suppose we are interested in operating at a refresh interval of 1.7 seconds.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find 6 cells with a non-negligible probability of failing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the bottom two cells will be hard to find since they have a low probability of failure at this refresh interval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Instead, if we profile at an increased refresh interval, </a:t>
            </a:r>
            <a:r>
              <a:rPr lang="en-US" b="1" baseline="0" dirty="0" smtClean="0"/>
              <a:t>[CLICK]</a:t>
            </a:r>
            <a:r>
              <a:rPr lang="en-US" b="0" baseline="0" dirty="0" smtClean="0"/>
              <a:t> the same cells will be much easier to find since they will have a high probability of failure.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However, we will also identify some additional cells as failing, which can end up being false positives.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We repeat the same analysis for temperature variation and find that cells behave similarly. We show details of this analysis in the paper.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The takeaway here is that any given cell is more likely to fail at a longer refresh interval or a higher temperature.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[END]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441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TEMPERATURE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endParaRPr lang="en-US" b="1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Here we show real data from a real chip, </a:t>
            </a:r>
            <a:r>
              <a:rPr lang="en-US" b="1" baseline="0" dirty="0" smtClean="0"/>
              <a:t>[CLICK] </a:t>
            </a:r>
            <a:r>
              <a:rPr lang="en-US" baseline="0" dirty="0" smtClean="0"/>
              <a:t>which we collected by testing how often the cell failed out of 16 trials for different refresh intervals.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now show 8 different cells from the same chip.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Suppose we are interested in operating at a refresh interval of 1.7 seconds.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find 6 cells with a non-negligible probability of failing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the bottom two cells will be hard to find since they have a low probability of failure at this refresh interval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Instead, if we profile at an increased refresh interval, </a:t>
            </a:r>
            <a:r>
              <a:rPr lang="en-US" b="1" baseline="0" dirty="0" smtClean="0"/>
              <a:t>[CLICK]</a:t>
            </a:r>
            <a:r>
              <a:rPr lang="en-US" b="0" baseline="0" dirty="0" smtClean="0"/>
              <a:t> the same cells will be much easier to find since they will have a high probability of failure.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However, we will also identify some additional cells as failing, which can end up being false positives.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We repeat the same analysis for temperature variation and find that cells behave similarly. We show details of this analysis in the paper.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The takeaway here is that any given cell is more likely to fail at a longer refresh interval or a higher temperature.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[END]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009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TEMPERATURE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endParaRPr lang="en-US" b="1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Here we show real data from a real chip, </a:t>
            </a:r>
            <a:r>
              <a:rPr lang="en-US" b="1" baseline="0" dirty="0" smtClean="0"/>
              <a:t>[CLICK] </a:t>
            </a:r>
            <a:r>
              <a:rPr lang="en-US" baseline="0" dirty="0" smtClean="0"/>
              <a:t>which we collected by testing how often the cell failed out of 16 trials for different refresh intervals.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now show 8 different cells from the same chip.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Suppose we are interested in operating at a refresh interval of 1.7 seconds.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find 6 cells with a non-negligible probability of failing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the bottom two cells will be hard to find since they have a low probability of failure at this refresh interval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Instead, if we profile at an increased refresh interval, </a:t>
            </a:r>
            <a:r>
              <a:rPr lang="en-US" b="1" baseline="0" dirty="0" smtClean="0"/>
              <a:t>[CLICK]</a:t>
            </a:r>
            <a:r>
              <a:rPr lang="en-US" b="0" baseline="0" dirty="0" smtClean="0"/>
              <a:t> the same cells will be much easier to find since they will have a high probability of failure.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However, we will also identify some additional cells as failing, which can end up being false positives.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We repeat the same analysis for temperature variation and find that cells behave similarly. We show details of this analysis in the paper.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The takeaway here is that any given cell is more likely to fail at a longer refresh interval or a higher temperature.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[END]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216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TEMPERATURE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endParaRPr lang="en-US" b="1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Here we show real data from a real chip, </a:t>
            </a:r>
            <a:r>
              <a:rPr lang="en-US" b="1" baseline="0" dirty="0" smtClean="0"/>
              <a:t>[CLICK] </a:t>
            </a:r>
            <a:r>
              <a:rPr lang="en-US" baseline="0" dirty="0" smtClean="0"/>
              <a:t>which we collected by testing how often the cell failed out of 16 trials for different refresh intervals.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now show 8 different cells from the same chip.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Suppose we are interested in operating at a refresh interval of 1.7 seconds.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find 6 cells with a non-negligible probability of failing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the bottom two cells will be hard to find since they have a low probability of failure at this refresh interval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Instead, if we profile at an increased refresh interval, </a:t>
            </a:r>
            <a:r>
              <a:rPr lang="en-US" b="1" baseline="0" dirty="0" smtClean="0"/>
              <a:t>[CLICK]</a:t>
            </a:r>
            <a:r>
              <a:rPr lang="en-US" b="0" baseline="0" dirty="0" smtClean="0"/>
              <a:t> the same cells will be much easier to find since they will have a high probability of failure.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However, we will also identify some additional cells as failing, which can end up being false positives.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We repeat the same analysis for temperature variation and find that cells behave similarly. We show details of this analysis in the paper.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The takeaway here is that any given cell is more likely to fail at a longer refresh interval or a higher temperature.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[END]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587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TEMPERATURE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TEMPERATURE</a:t>
            </a:r>
            <a:endParaRPr lang="en-US" b="1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Here we show real data from a real chip, </a:t>
            </a:r>
            <a:r>
              <a:rPr lang="en-US" b="1" baseline="0" dirty="0" smtClean="0"/>
              <a:t>[CLICK] </a:t>
            </a:r>
            <a:r>
              <a:rPr lang="en-US" baseline="0" dirty="0" smtClean="0"/>
              <a:t>which we collected by testing how often the cell failed out of 16 trials for different refresh intervals.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now show 8 different cells from the same chip.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Suppose we are interested in operating at a refresh interval of 1.7 seconds.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find 6 cells with a non-negligible probability of failing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the bottom two cells will be hard to find since they have a low probability of failure at this refresh interval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Instead, if we profile at an increased refresh interval, </a:t>
            </a:r>
            <a:r>
              <a:rPr lang="en-US" b="1" baseline="0" dirty="0" smtClean="0"/>
              <a:t>[CLICK]</a:t>
            </a:r>
            <a:r>
              <a:rPr lang="en-US" b="0" baseline="0" dirty="0" smtClean="0"/>
              <a:t> the same cells will be much easier to find since they will have a high probability of failure.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However, we will also identify some additional cells as failing, which can end up being false positives.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We repeat the same analysis for temperature variation and find that cells behave similarly. We show details of this analysis in the paper.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The takeaway here is that any given cell is more likely to fail at a longer refresh interval or a higher temperature.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[END]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229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leads us into the key idea of reach profiling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3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…which is to profile NOT at the desired operating conditions, but rather at a longer refresh interval and/or a higher </a:t>
            </a:r>
            <a:r>
              <a:rPr lang="en-US" baseline="0" dirty="0" err="1" smtClean="0"/>
              <a:t>tempereature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pros of this approach are that it’s faster and more reliable since we are profiling for failures where they are most likely to occur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we may also identify false positives, which fail under profiling conditions but not under operating conditions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057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…which is to profile NOT at the desired operating conditions, but rather at a longer refresh interval and/or a higher </a:t>
            </a:r>
            <a:r>
              <a:rPr lang="en-US" baseline="0" dirty="0" err="1" smtClean="0"/>
              <a:t>tempereature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pros of this approach are that it’s faster and more reliable since we are profiling for failures where they are most likely to occur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we may also identify false positives, which fail under profiling conditions but not under operating conditions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488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…which is to profile NOT at the desired operating conditions, but rather at a longer refresh interval and/or a higher </a:t>
            </a:r>
            <a:r>
              <a:rPr lang="en-US" baseline="0" dirty="0" err="1" smtClean="0"/>
              <a:t>tempereature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pros of this approach are that it’s faster and more reliable since we are profiling for failures where they are most likely to occur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we may also identify false positives, which fail under profiling conditions but not under operating conditions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73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Here,</a:t>
            </a:r>
            <a:r>
              <a:rPr lang="en-US" baseline="0" dirty="0" smtClean="0"/>
              <a:t> we have a </a:t>
            </a:r>
            <a:r>
              <a:rPr lang="en-US" b="1" baseline="0" dirty="0" smtClean="0"/>
              <a:t>simplified diagram </a:t>
            </a:r>
            <a:r>
              <a:rPr lang="en-US" baseline="0" dirty="0" smtClean="0"/>
              <a:t>of the </a:t>
            </a:r>
            <a:r>
              <a:rPr lang="en-US" b="1" baseline="0" dirty="0" smtClean="0"/>
              <a:t>capacitor voltage over time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We see that the </a:t>
            </a:r>
            <a:r>
              <a:rPr lang="en-US" b="1" baseline="0" dirty="0" smtClean="0"/>
              <a:t>voltage decreases </a:t>
            </a:r>
            <a:r>
              <a:rPr lang="en-US" b="0" baseline="0" dirty="0" smtClean="0"/>
              <a:t>over time in an </a:t>
            </a:r>
            <a:r>
              <a:rPr lang="en-US" b="1" baseline="0" dirty="0" smtClean="0"/>
              <a:t>exponential decay</a:t>
            </a:r>
            <a:r>
              <a:rPr lang="en-US" b="0" baseline="0" dirty="0" smtClean="0"/>
              <a:t>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We define a voltage, </a:t>
            </a:r>
            <a:r>
              <a:rPr lang="en-US" b="0" baseline="0" dirty="0" err="1" smtClean="0"/>
              <a:t>vmin</a:t>
            </a:r>
            <a:r>
              <a:rPr lang="en-US" b="0" baseline="0" dirty="0" smtClean="0"/>
              <a:t>, after which we can no longer tell what data was originally stored in the cell.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As long as the voltage remains above this line, we consider this a retention success.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However, as soon as the voltage drops below </a:t>
            </a:r>
            <a:r>
              <a:rPr lang="en-US" b="0" baseline="0" dirty="0" err="1" smtClean="0"/>
              <a:t>vmin</a:t>
            </a:r>
            <a:r>
              <a:rPr lang="en-US" b="0" baseline="0" dirty="0" smtClean="0"/>
              <a:t>, we consider this a retention failure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We can define a term called ‘retention time’, which says how much time elapses before a retention failure occurs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[END]</a:t>
            </a:r>
          </a:p>
          <a:p>
            <a:endParaRPr lang="en-US" b="0" baseline="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038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Reach profiling as shown is a general methodology.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order to turn it into a concrete implementation, we need to answer three key questions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what are the desirable profiling conditions?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Second, how often must we </a:t>
            </a:r>
            <a:r>
              <a:rPr lang="en-US" baseline="0" dirty="0" err="1" smtClean="0"/>
              <a:t>reprofile</a:t>
            </a:r>
            <a:r>
              <a:rPr lang="en-US" baseline="0" dirty="0" smtClean="0"/>
              <a:t>?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Third, what information does the profiler need in order to figure all of this out?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778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 this end, we identify three key metrics we can use to characterize any retention failure profiling mechanism.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Runtime represents how long profiling actually takes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Coverage represents the portion of all possible failures that are discovered by the profiling mechanism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False positives represent the number of cells that are observed to fail during profiling, but never during actual operation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then perform a detailed exploration of how these three metrics change under many different profiling conditions.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665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 this end, we identify three key metrics we can use to characterize any retention failure profiling mechanism.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Runtime represents how long profiling actually takes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Coverage represents the portion of all possible failures that are discovered by the profiling mechanism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False positives represent the number of cells that are observed to fail during profiling, but never during actual operation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then perform a detailed exploration of how these three metrics change under many different profiling conditions.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699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first question we need to answer is what are desirable profiling conditions.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Through our characterization, we find that there are very similar trends across both chips and vendors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find that on average, to maintain 99% coverage of failures, we can obtain a 2.5x speedup by profiling at +250ms, and over a 3.5x speedup by profiling at +500ms.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increasing the speedup also increases the number of false positives that we observe.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more examples and much more detail in the paper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910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second question we want to answer is how often do we have to re-profile?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actually estimate this using a probabilistic model, which uses our empirical data to provide estimates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details of this model and how we use it are in the paper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For example, based on our experimental characterization</a:t>
            </a:r>
            <a:r>
              <a:rPr lang="en-US" baseline="0" dirty="0" smtClean="0"/>
              <a:t>, we find that we need to </a:t>
            </a:r>
            <a:r>
              <a:rPr lang="en-US" baseline="0" dirty="0" err="1" smtClean="0"/>
              <a:t>reprofile</a:t>
            </a:r>
            <a:r>
              <a:rPr lang="en-US" baseline="0" dirty="0" smtClean="0"/>
              <a:t> every 2.3 days for a 2 gigabyte ECC DRAM under the assumptions listed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722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third question we need to answer is what do we need to know in order to profile?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we need to know the failure mitigation mechanism that we’re using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determines how many errors we can actually mitigate, and thus how aggressively we can profile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Second, we need some sort of empirical per-chip characterization data in order to reliably make estimates of the different profiling parameters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helps us find a good point in the tradeoff space at which to profile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provide more detail about exactly what data we need in the paper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71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Finally, let’s discuss our end-to-end evaluations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355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evaluate REAPER, which is our simple implementation of reach profiling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REAPER makes a number of pessimistic assumptions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the whole system pauses while profiling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means that the profiler has exclusive access to DRAM while profiling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Second, REAPER can only manipulate refresh interval and not temperature. We believe that this is a reasonable assumption for devices in the field.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48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evaluate REAPER using </a:t>
            </a:r>
            <a:r>
              <a:rPr lang="en-US" baseline="0" dirty="0" err="1" smtClean="0"/>
              <a:t>Ramulator</a:t>
            </a:r>
            <a:r>
              <a:rPr lang="en-US" baseline="0" dirty="0" smtClean="0"/>
              <a:t> for performance and </a:t>
            </a:r>
            <a:r>
              <a:rPr lang="en-US" baseline="0" dirty="0" err="1" smtClean="0"/>
              <a:t>DRAMPower</a:t>
            </a:r>
            <a:r>
              <a:rPr lang="en-US" baseline="0" dirty="0" smtClean="0"/>
              <a:t> for DRAM energy.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model a 4-core system using 4 channels of LPDDR4 DRAM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measure performance and energy across 20 random 4-core benchmark mixes drawn from the SPEC CPU2006 benchmark suite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375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 is a plot of our simulated end-to-end performance gain for operating at different refresh intervals.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boxplots show the distribution of benchmark performance for brute-force profiling, REAPER, and the ideal profiling mechanism with no overhead.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that for short refresh intervals, where we </a:t>
            </a:r>
            <a:r>
              <a:rPr lang="en-US" baseline="0" dirty="0" err="1" smtClean="0"/>
              <a:t>reprofile</a:t>
            </a:r>
            <a:r>
              <a:rPr lang="en-US" baseline="0" dirty="0" smtClean="0"/>
              <a:t> rarely, profiling overhead is not significant and both profiling mechanisms come close to ideal.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for long refresh intervals where we </a:t>
            </a:r>
            <a:r>
              <a:rPr lang="en-US" baseline="0" dirty="0" err="1" smtClean="0"/>
              <a:t>reprofile</a:t>
            </a:r>
            <a:r>
              <a:rPr lang="en-US" baseline="0" dirty="0" smtClean="0"/>
              <a:t> often, profiling overhead is highly significant and actually begins to cause system performance degradation.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that at 1024 and 1280 milliseconds, visibly REAPER outperforms brute-force profiling, maintaining more of the ideal profiler’s benefit than brute-force profiling is able to.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Overall, we find that REAPER enables a best-case 16.3% system performance improvement and a 36.4% DRAM power reduction, which is shown in the paper.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Furthermore, REAPER enables the 1280ms refresh interval, which is unreasonable with brute-force profiling due to profiling overhead.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However, we have to keep in mind</a:t>
            </a:r>
            <a:r>
              <a:rPr lang="en-US" baseline="0" dirty="0" smtClean="0"/>
              <a:t> that DRAM is much more than just one cell.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fact, </a:t>
            </a:r>
            <a:r>
              <a:rPr lang="en-US" b="1" baseline="0" dirty="0" smtClean="0"/>
              <a:t>DRAM can be composed </a:t>
            </a:r>
            <a:r>
              <a:rPr lang="en-US" baseline="0" dirty="0" smtClean="0"/>
              <a:t>of hundreds of billions of cells.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example, an 8 gigabyte DRAM is composed of 64 billion cells, </a:t>
            </a:r>
            <a:r>
              <a:rPr lang="en-US" b="1" baseline="0" dirty="0" smtClean="0"/>
              <a:t>none of which must experience a </a:t>
            </a:r>
            <a:r>
              <a:rPr lang="en-US" baseline="0" dirty="0" smtClean="0"/>
              <a:t>retention failure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319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 is a plot of our simulated end-to-end performance gain for operating at different refresh intervals.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boxplots show the distribution of benchmark performance for brute-force profiling, REAPER, and the ideal profiling mechanism with no overhead.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that for short refresh intervals, where we </a:t>
            </a:r>
            <a:r>
              <a:rPr lang="en-US" baseline="0" dirty="0" err="1" smtClean="0"/>
              <a:t>reprofile</a:t>
            </a:r>
            <a:r>
              <a:rPr lang="en-US" baseline="0" dirty="0" smtClean="0"/>
              <a:t> rarely, profiling overhead is not significant and both profiling mechanisms come close to ideal.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for long refresh intervals where we </a:t>
            </a:r>
            <a:r>
              <a:rPr lang="en-US" baseline="0" dirty="0" err="1" smtClean="0"/>
              <a:t>reprofile</a:t>
            </a:r>
            <a:r>
              <a:rPr lang="en-US" baseline="0" dirty="0" smtClean="0"/>
              <a:t> often, profiling overhead is highly significant and actually begins to cause system performance degradation.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that at 1024 and 1280 milliseconds, visibly REAPER outperforms brute-force profiling, maintaining more of the ideal profiler’s benefit than brute-force profiling is able to.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Overall, we find that REAPER enables a best-case 16.3% system performance improvement and a 36.4% DRAM power reduction, which is shown in the paper.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Furthermore, REAPER enables the 1280ms refresh interval, which is unreasonable with brute-force profiling due to profiling overhead.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0307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 is a plot of our simulated end-to-end performance gain for operating at different refresh intervals.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boxplots show the distribution of benchmark performance for brute-force profiling, REAPER, and the ideal profiling mechanism with no overhead.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that for short refresh intervals, where we </a:t>
            </a:r>
            <a:r>
              <a:rPr lang="en-US" baseline="0" dirty="0" err="1" smtClean="0"/>
              <a:t>reprofile</a:t>
            </a:r>
            <a:r>
              <a:rPr lang="en-US" baseline="0" dirty="0" smtClean="0"/>
              <a:t> rarely, profiling overhead is not significant and both profiling mechanisms come close to ideal.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for long refresh intervals where we </a:t>
            </a:r>
            <a:r>
              <a:rPr lang="en-US" baseline="0" dirty="0" err="1" smtClean="0"/>
              <a:t>reprofile</a:t>
            </a:r>
            <a:r>
              <a:rPr lang="en-US" baseline="0" dirty="0" smtClean="0"/>
              <a:t> often, profiling overhead is highly significant and actually begins to cause system performance degradation.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that at 1024 and 1280 milliseconds, visibly REAPER outperforms brute-force profiling, maintaining more of the ideal profiler’s benefit than brute-force profiling is able to.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Overall, we find that REAPER enables a best-case 16.3% system performance improvement and a 36.4% DRAM power reduction, which is shown in the paper.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Furthermore, REAPER enables the 1280ms refresh interval, which is unreasonable with brute-force profiling due to profiling overhead.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188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 is a plot of our simulated end-to-end performance gain for operating at different refresh intervals.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boxplots show the distribution of benchmark performance for brute-force profiling, REAPER, and the ideal profiling mechanism with no overhead.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that for short refresh intervals, where we </a:t>
            </a:r>
            <a:r>
              <a:rPr lang="en-US" baseline="0" dirty="0" err="1" smtClean="0"/>
              <a:t>reprofile</a:t>
            </a:r>
            <a:r>
              <a:rPr lang="en-US" baseline="0" dirty="0" smtClean="0"/>
              <a:t> rarely, profiling overhead is not significant and both profiling mechanisms come close to ideal.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for long refresh intervals where we </a:t>
            </a:r>
            <a:r>
              <a:rPr lang="en-US" baseline="0" dirty="0" err="1" smtClean="0"/>
              <a:t>reprofile</a:t>
            </a:r>
            <a:r>
              <a:rPr lang="en-US" baseline="0" dirty="0" smtClean="0"/>
              <a:t> often, profiling overhead is highly significant and actually begins to cause system performance degradation.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that at 1024 and 1280 milliseconds, visibly REAPER outperforms brute-force profiling, maintaining more of the ideal profiler’s benefit than brute-force profiling is able to.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Overall, we find that REAPER enables a best-case 16.3% system performance improvement and a 36.4% DRAM power reduction, which is shown in the paper.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Furthermore, REAPER enables the 1280ms refresh interval, which is unreasonable with brute-force profiling due to profiling overhead.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0978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paper contains many other analyses that we didn’t have time to cover here today.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include a much more detailed characterization of LPDDR4 DRAM chips, including results and takeaways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much more in-depth analysis of the tradeoff space surrounding profiling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detailed analysis of the probabilistic model we use to compute how often we need to </a:t>
            </a:r>
            <a:r>
              <a:rPr lang="en-US" baseline="0" dirty="0" err="1" smtClean="0"/>
              <a:t>reprofile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detailed results for our end-to-end evaluations, including both performance and energy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2894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 conclude, I’ll go over a summary of the talk.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b="1" baseline="0" dirty="0" smtClean="0"/>
              <a:t>high level motivation</a:t>
            </a:r>
            <a:r>
              <a:rPr lang="en-US" b="0" baseline="0" dirty="0" smtClean="0"/>
              <a:t> for this work is that </a:t>
            </a:r>
            <a:r>
              <a:rPr lang="en-US" b="1" baseline="0" dirty="0" smtClean="0"/>
              <a:t>DRAM refresh is a major impediment to scaling</a:t>
            </a:r>
            <a:r>
              <a:rPr lang="en-US" b="0" baseline="0" dirty="0" smtClean="0"/>
              <a:t>, especially in terms of energy.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The </a:t>
            </a:r>
            <a:r>
              <a:rPr lang="en-US" b="1" baseline="0" dirty="0" smtClean="0"/>
              <a:t>specific problem</a:t>
            </a:r>
            <a:r>
              <a:rPr lang="en-US" b="0" baseline="0" dirty="0" smtClean="0"/>
              <a:t> that we focus on is that </a:t>
            </a:r>
            <a:r>
              <a:rPr lang="en-US" b="1" baseline="0" dirty="0" smtClean="0"/>
              <a:t>DRAM retention failure profiling is hard</a:t>
            </a:r>
            <a:r>
              <a:rPr lang="en-US" b="0" baseline="0" dirty="0" smtClean="0"/>
              <a:t>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Our goals in this work are twofold. First, we would like to thoroughly analyze retention failure profiling tradeoffs</a:t>
            </a:r>
          </a:p>
          <a:p>
            <a:r>
              <a:rPr lang="en-US" b="0" baseline="0" dirty="0" smtClean="0"/>
              <a:t/>
            </a:r>
            <a:br>
              <a:rPr lang="en-US" b="0" baseline="0" dirty="0" smtClean="0"/>
            </a:br>
            <a:r>
              <a:rPr lang="en-US" b="1" baseline="0" dirty="0" smtClean="0"/>
              <a:t>Second, </a:t>
            </a:r>
            <a:r>
              <a:rPr lang="en-US" b="0" baseline="0" dirty="0" smtClean="0"/>
              <a:t>we would like to </a:t>
            </a:r>
            <a:r>
              <a:rPr lang="en-US" b="1" baseline="0" dirty="0" smtClean="0"/>
              <a:t>use what we learn </a:t>
            </a:r>
            <a:r>
              <a:rPr lang="en-US" b="0" baseline="0" dirty="0" smtClean="0"/>
              <a:t>to develop a </a:t>
            </a:r>
            <a:r>
              <a:rPr lang="en-US" b="1" baseline="0" dirty="0" smtClean="0"/>
              <a:t>fast, reliable profiling mechanism</a:t>
            </a:r>
            <a:r>
              <a:rPr lang="en-US" b="0" baseline="0" dirty="0" smtClean="0"/>
              <a:t>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We make two </a:t>
            </a:r>
            <a:r>
              <a:rPr lang="en-US" b="1" baseline="0" dirty="0" smtClean="0"/>
              <a:t>key contributions </a:t>
            </a:r>
            <a:r>
              <a:rPr lang="en-US" b="0" baseline="0" dirty="0" smtClean="0"/>
              <a:t>in this work.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First, </a:t>
            </a:r>
            <a:r>
              <a:rPr lang="en-US" b="0" baseline="0" dirty="0" smtClean="0"/>
              <a:t>we perform the </a:t>
            </a:r>
            <a:r>
              <a:rPr lang="en-US" b="1" baseline="0" dirty="0" smtClean="0"/>
              <a:t>first detailed retention failure characterization </a:t>
            </a:r>
            <a:r>
              <a:rPr lang="en-US" b="0" baseline="0" dirty="0" smtClean="0"/>
              <a:t>of 368 LPDDR4 DRAM chips</a:t>
            </a:r>
          </a:p>
          <a:p>
            <a:r>
              <a:rPr lang="en-US" b="0" baseline="0" dirty="0" smtClean="0"/>
              <a:t/>
            </a:r>
            <a:br>
              <a:rPr lang="en-US" b="0" baseline="0" dirty="0" smtClean="0"/>
            </a:br>
            <a:r>
              <a:rPr lang="en-US" b="1" baseline="0" dirty="0" smtClean="0"/>
              <a:t>Second</a:t>
            </a:r>
            <a:r>
              <a:rPr lang="en-US" b="0" baseline="0" dirty="0" smtClean="0"/>
              <a:t>, we use what we learn to </a:t>
            </a:r>
            <a:r>
              <a:rPr lang="en-US" b="1" baseline="0" dirty="0" smtClean="0"/>
              <a:t>introduce the reach profiler</a:t>
            </a:r>
            <a:r>
              <a:rPr lang="en-US" b="0" baseline="0" dirty="0" smtClean="0"/>
              <a:t>, which profiles for failures at a </a:t>
            </a:r>
            <a:r>
              <a:rPr lang="en-US" b="1" baseline="0" dirty="0" smtClean="0"/>
              <a:t>longer refresh interval and/or a higher temperature</a:t>
            </a:r>
            <a:r>
              <a:rPr lang="en-US" b="0" baseline="0" dirty="0" smtClean="0"/>
              <a:t>, where cells are more likely to fail.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Through our evaluations</a:t>
            </a:r>
            <a:r>
              <a:rPr lang="en-US" b="0" baseline="0" dirty="0" smtClean="0"/>
              <a:t>, we find that reach profiling </a:t>
            </a:r>
            <a:r>
              <a:rPr lang="en-US" b="1" baseline="0" dirty="0" smtClean="0"/>
              <a:t>increases profiling performance </a:t>
            </a:r>
            <a:r>
              <a:rPr lang="en-US" b="0" baseline="0" dirty="0" smtClean="0"/>
              <a:t>by an average of 2.5x while maintaining high coverage and a moderate false positive rate. 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Our implementation of reach profiling, called REAPER, enables significant system performance improvement and DRAM power reduction.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Finally, </a:t>
            </a:r>
            <a:r>
              <a:rPr lang="en-US" b="0" baseline="0" smtClean="0"/>
              <a:t>reach profiling </a:t>
            </a:r>
            <a:r>
              <a:rPr lang="en-US" b="1" baseline="0" dirty="0" smtClean="0"/>
              <a:t>enables longer refresh intervals </a:t>
            </a:r>
            <a:r>
              <a:rPr lang="en-US" b="0" baseline="0" dirty="0" smtClean="0"/>
              <a:t>that were previously unreasonable due to profiling overhead.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[END]</a:t>
            </a: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383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Thank you for your time, and I’m happy to take any questions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9646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Experimentally</a:t>
            </a:r>
            <a:r>
              <a:rPr lang="en-US" baseline="0" dirty="0" smtClean="0"/>
              <a:t> determined temperature relationship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757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of retention failures vs. time</a:t>
            </a:r>
            <a:r>
              <a:rPr lang="en-US" baseline="0" dirty="0" smtClean="0"/>
              <a:t> for chips from our vendors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8672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Rate of steady-state VRT failure accumulation as defined in Slide 21 across all of our chips from all three different vendors</a:t>
            </a: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6766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Failures</a:t>
            </a:r>
            <a:r>
              <a:rPr lang="en-US" baseline="0" dirty="0" smtClean="0"/>
              <a:t> discovered by continuous profiling at a fixed refresh interval of 2048ms for 6.5 days at 45C. Data is taken from a representative chip from Vendor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59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this end, we use a process called DRAM refresh, which periodically restores the charge in all DRAM cells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current devices, every cell is restored every 64ms, which is known as the refresh interval.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has a significant impact on system performance and energy.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is some data from our evaluations. The Y-axis shows average system performance overhead for different DRAM chip sizes.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that the performance penalty is significant, especially for large DRAM chip sizes, which we may expect to see in the future.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0450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Failures</a:t>
            </a:r>
            <a:r>
              <a:rPr lang="en-US" baseline="0" dirty="0" smtClean="0"/>
              <a:t> discovered by continuous profiling using different data patterns at a fixed refresh interval of 2048ms for 6.5 days at 45C. Data is taken from a representative chip from Vendor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863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Distributions of the mean/</a:t>
            </a:r>
            <a:r>
              <a:rPr lang="en-US" dirty="0" err="1" smtClean="0"/>
              <a:t>stv</a:t>
            </a:r>
            <a:r>
              <a:rPr lang="en-US" dirty="0" smtClean="0"/>
              <a:t> of</a:t>
            </a:r>
            <a:r>
              <a:rPr lang="en-US" baseline="0" dirty="0" smtClean="0"/>
              <a:t> different cells from a representative chip of Vendor B across different temperatures.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2902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Failure probability of a single cell encoded as 0 == PASS and 1 == FAIL. Probability is shown for a distribution of cells failing between 64ms and 4096ms, with the solid line representing the mean and the dashed line the standard distribution.</a:t>
            </a: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1409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Example analysis of profiling runtime, shown in contours ranging from 2.0x to 0.2x relative to 1.0x (representing brute-force profiling). We observe that by profiling at (+125ms, 1.0C), we can obtain a 5x speedup relative to brute-force profiling.</a:t>
            </a: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39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8666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6777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6484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 we show the raw performance overhead of profiling for various different online profiling intervals.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Y-axis shows the percentage of total system time spent profiling, and the X axis shows different online profiling intervals in hours.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different bars represent different DRAM chip sizes for both the baseline brute-force approach and REAPER 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that for short profiling intervals, the system overhead is prohibitively high. However, we see that REAPER significantly improves profiling performance for all DRAM sizes.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long profiling intervals, the overhead is rather low, and even in this case we see that REAPER improves profiling performance.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conclude that overall, REAPER significantly improves performance relative to brute-force profiling for any profiling interval or DRAM size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3510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 we show the raw performance overhead of profiling for various different online profiling intervals.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Y-axis shows the percentage of total system time spent profiling, and the X axis shows different online profiling intervals in hours.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different bars represent different DRAM chip sizes for both the baseline brute-force approach and REAPER 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that for short profiling intervals, the system overhead is prohibitively high. However, we see that REAPER significantly improves profiling performance for all DRAM sizes.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long profiling intervals, the overhead is rather low, and even in this case we see that REAPER improves profiling performance.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conclude that overall, REAPER significantly improves performance relative to brute-force profiling for any profiling interval or DRAM size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7315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 we show the raw performance overhead of profiling for various different online profiling intervals.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Y-axis shows the percentage of total system time spent profiling, and the X axis shows different online profiling intervals in hours.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different bars represent different DRAM chip sizes for both the baseline brute-force approach and REAPER 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that for short profiling intervals, the system overhead is prohibitively high. However, we see that REAPER significantly improves profiling performance for all DRAM sizes.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long profiling intervals, the overhead is rather low, and even in this case we see that REAPER improves profiling performance.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conclude that overall, REAPER significantly improves performance relative to brute-force profiling for any profiling interval or DRAM size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79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However</a:t>
            </a:r>
            <a:r>
              <a:rPr lang="en-US" dirty="0" smtClean="0"/>
              <a:t>, we </a:t>
            </a:r>
            <a:r>
              <a:rPr lang="en-US" b="1" dirty="0" smtClean="0"/>
              <a:t>don’t have to refresh </a:t>
            </a:r>
            <a:r>
              <a:rPr lang="en-US" dirty="0" smtClean="0"/>
              <a:t>so</a:t>
            </a:r>
            <a:r>
              <a:rPr lang="en-US" baseline="0" dirty="0" smtClean="0"/>
              <a:t> often.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In fact, most cells can handle </a:t>
            </a:r>
            <a:r>
              <a:rPr lang="en-US" baseline="0" dirty="0" smtClean="0"/>
              <a:t>a longer refresh interval!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is some empirical </a:t>
            </a:r>
            <a:r>
              <a:rPr lang="en-US" b="1" baseline="0" dirty="0" smtClean="0"/>
              <a:t>data we gathered</a:t>
            </a:r>
            <a:r>
              <a:rPr lang="en-US" baseline="0" dirty="0" smtClean="0"/>
              <a:t> from a representative chip at 45C.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Y-axis shows the number of failing cells at 45C </a:t>
            </a:r>
            <a:r>
              <a:rPr lang="en-US" b="1" baseline="0" dirty="0" smtClean="0"/>
              <a:t>for different refresh intervals on the X axis</a:t>
            </a:r>
            <a:r>
              <a:rPr lang="en-US" baseline="0" dirty="0" smtClean="0"/>
              <a:t>. Note that the Y-axis is a log axis.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that </a:t>
            </a:r>
            <a:r>
              <a:rPr lang="en-US" b="1" baseline="0" dirty="0" smtClean="0"/>
              <a:t>for a modest increase </a:t>
            </a:r>
            <a:r>
              <a:rPr lang="en-US" baseline="0" dirty="0" smtClean="0"/>
              <a:t>in refresh interval </a:t>
            </a:r>
            <a:r>
              <a:rPr lang="en-US" b="1" baseline="0" dirty="0" smtClean="0"/>
              <a:t>past 64ms</a:t>
            </a:r>
            <a:r>
              <a:rPr lang="en-US" baseline="0" dirty="0" smtClean="0"/>
              <a:t>, we have only a </a:t>
            </a:r>
            <a:r>
              <a:rPr lang="en-US" b="1" baseline="0" dirty="0" smtClean="0"/>
              <a:t>small number of failures</a:t>
            </a:r>
            <a:r>
              <a:rPr lang="en-US" baseline="0" dirty="0" smtClean="0"/>
              <a:t>!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3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Prior</a:t>
            </a:r>
            <a:r>
              <a:rPr lang="en-US" b="1" baseline="0" dirty="0" smtClean="0"/>
              <a:t> work has proposed </a:t>
            </a:r>
            <a:r>
              <a:rPr lang="en-US" baseline="0" dirty="0" smtClean="0"/>
              <a:t>many ways to </a:t>
            </a:r>
            <a:r>
              <a:rPr lang="en-US" b="1" baseline="0" dirty="0" smtClean="0"/>
              <a:t>mitigate retention failures </a:t>
            </a:r>
            <a:r>
              <a:rPr lang="en-US" baseline="0" dirty="0" smtClean="0"/>
              <a:t>so that we can </a:t>
            </a:r>
            <a:r>
              <a:rPr lang="en-US" b="1" baseline="0" dirty="0" smtClean="0"/>
              <a:t>operate DRAM safely </a:t>
            </a:r>
            <a:r>
              <a:rPr lang="en-US" baseline="0" dirty="0" smtClean="0"/>
              <a:t>at a longer refresh interval.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However, </a:t>
            </a:r>
            <a:r>
              <a:rPr lang="en-US" baseline="0" dirty="0" smtClean="0"/>
              <a:t>they require </a:t>
            </a:r>
            <a:r>
              <a:rPr lang="en-US" b="1" baseline="0" dirty="0" smtClean="0"/>
              <a:t>a way to reliably identify </a:t>
            </a:r>
            <a:r>
              <a:rPr lang="en-US" baseline="0" dirty="0" smtClean="0"/>
              <a:t>failures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This means</a:t>
            </a:r>
            <a:r>
              <a:rPr lang="en-US" baseline="0" dirty="0" smtClean="0"/>
              <a:t> we need a fast and reliable profiling mechanism to find failures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73723"/>
            <a:ext cx="8987622" cy="740193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911224"/>
            <a:ext cx="8987622" cy="531875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1314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63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3717"/>
            <a:ext cx="9144000" cy="29625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387148"/>
            <a:ext cx="9144000" cy="2051158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tr-TR" sz="5000" b="1" i="1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The Reach Profiler (REAPER</a:t>
            </a:r>
            <a:r>
              <a:rPr lang="tr-TR" sz="5000" b="1" i="1" dirty="0" smtClean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):</a:t>
            </a:r>
            <a:r>
              <a:rPr lang="tr-TR" sz="5400" b="1" i="1" dirty="0" smtClean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/>
            </a:r>
            <a:br>
              <a:rPr lang="tr-TR" sz="5400" b="1" i="1" dirty="0" smtClean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</a:br>
            <a:r>
              <a:rPr lang="en-US" sz="1500" b="1" i="1" dirty="0" smtClean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/>
            </a:r>
            <a:br>
              <a:rPr lang="en-US" sz="1500" b="1" i="1" dirty="0" smtClean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</a:b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Enabling </a:t>
            </a:r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the Mitigation of DRAM Retention Failures</a:t>
            </a:r>
            <a:br>
              <a:rPr lang="en-US" sz="3000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</a:br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Cambria"/>
                <a:cs typeface="Cambria"/>
              </a:rPr>
              <a:t>via Profiling at Aggressive Conditions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3381681"/>
            <a:ext cx="8686800" cy="72482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latin typeface="Cambria"/>
                <a:cs typeface="Cambria"/>
              </a:rPr>
              <a:t>Minesh Patel	</a:t>
            </a:r>
            <a:r>
              <a:rPr lang="en-US" sz="2800" b="1" dirty="0" err="1" smtClean="0">
                <a:latin typeface="Cambria"/>
                <a:cs typeface="Cambria"/>
              </a:rPr>
              <a:t>Jeremie</a:t>
            </a:r>
            <a:r>
              <a:rPr lang="en-US" sz="2800" b="1" dirty="0" smtClean="0">
                <a:latin typeface="Cambria"/>
                <a:cs typeface="Cambria"/>
              </a:rPr>
              <a:t> S. Kim</a:t>
            </a:r>
          </a:p>
          <a:p>
            <a:pPr marL="0" indent="0" algn="ctr">
              <a:buNone/>
            </a:pPr>
            <a:r>
              <a:rPr lang="en-US" sz="2800" b="1" dirty="0" err="1" smtClean="0">
                <a:latin typeface="Cambria"/>
                <a:cs typeface="Cambria"/>
              </a:rPr>
              <a:t>Onur</a:t>
            </a:r>
            <a:r>
              <a:rPr lang="en-US" sz="2800" b="1" dirty="0" smtClean="0">
                <a:latin typeface="Cambria"/>
                <a:cs typeface="Cambria"/>
              </a:rPr>
              <a:t> </a:t>
            </a:r>
            <a:r>
              <a:rPr lang="en-US" sz="2800" b="1" dirty="0" err="1" smtClean="0">
                <a:latin typeface="Cambria"/>
                <a:cs typeface="Cambria"/>
              </a:rPr>
              <a:t>Mutlu</a:t>
            </a:r>
            <a:endParaRPr lang="en-US" sz="2800" dirty="0">
              <a:latin typeface="Cambria"/>
              <a:cs typeface="Cambria"/>
            </a:endParaRPr>
          </a:p>
        </p:txBody>
      </p:sp>
      <p:pic>
        <p:nvPicPr>
          <p:cNvPr id="1026" name="Picture 2" descr="http://www.euroc-project.eu/fileadmin/imgEuroc/eurocConsortiumLogos/eth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5893016"/>
            <a:ext cx="2397512" cy="49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eaphages.org/media/institutions/Burgundy_CMU_JPG_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3" b="26959"/>
          <a:stretch/>
        </p:blipFill>
        <p:spPr bwMode="auto">
          <a:xfrm>
            <a:off x="4716968" y="5909981"/>
            <a:ext cx="4085528" cy="66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33" y="4627207"/>
            <a:ext cx="2710200" cy="7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42" y="4552981"/>
            <a:ext cx="1323444" cy="11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 Failure Mitigation</a:t>
            </a:r>
            <a:endParaRPr lang="en-US" dirty="0"/>
          </a:p>
        </p:txBody>
      </p:sp>
      <p:sp>
        <p:nvSpPr>
          <p:cNvPr id="4" name="Content Placeholder 3" descr=" 4"/>
          <p:cNvSpPr>
            <a:spLocks noGrp="1"/>
          </p:cNvSpPr>
          <p:nvPr>
            <p:ph idx="1"/>
          </p:nvPr>
        </p:nvSpPr>
        <p:spPr>
          <a:xfrm>
            <a:off x="75990" y="911224"/>
            <a:ext cx="9140437" cy="531875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200" smtClean="0"/>
              <a:t>Prior works handle these few failures to allow </a:t>
            </a:r>
            <a:r>
              <a:rPr lang="en-US" sz="3200" b="1" smtClean="0">
                <a:solidFill>
                  <a:srgbClr val="70AD47"/>
                </a:solidFill>
              </a:rPr>
              <a:t>reliable</a:t>
            </a:r>
            <a:r>
              <a:rPr lang="en-US" sz="3200" smtClean="0"/>
              <a:t> operation at a longer refresh interval</a:t>
            </a:r>
          </a:p>
          <a:p>
            <a:pPr lvl="1">
              <a:spcBef>
                <a:spcPts val="600"/>
              </a:spcBef>
            </a:pPr>
            <a:r>
              <a:rPr lang="en-US" b="1" smtClean="0"/>
              <a:t>RAIDR</a:t>
            </a:r>
            <a:r>
              <a:rPr lang="en-US" smtClean="0"/>
              <a:t> [Liu+, ISCA’12]</a:t>
            </a:r>
          </a:p>
          <a:p>
            <a:pPr lvl="1">
              <a:spcBef>
                <a:spcPts val="600"/>
              </a:spcBef>
            </a:pPr>
            <a:r>
              <a:rPr lang="en-US" b="1" smtClean="0"/>
              <a:t>SECRET</a:t>
            </a:r>
            <a:r>
              <a:rPr lang="en-US" smtClean="0"/>
              <a:t> [Lin+, ICCD’12]</a:t>
            </a:r>
          </a:p>
          <a:p>
            <a:pPr lvl="1">
              <a:spcBef>
                <a:spcPts val="600"/>
              </a:spcBef>
            </a:pPr>
            <a:r>
              <a:rPr lang="en-US" b="1" smtClean="0"/>
              <a:t>ArchShield</a:t>
            </a:r>
            <a:r>
              <a:rPr lang="en-US" smtClean="0"/>
              <a:t> [Nair+, ISCA’13]</a:t>
            </a:r>
          </a:p>
          <a:p>
            <a:pPr lvl="1">
              <a:spcBef>
                <a:spcPts val="600"/>
              </a:spcBef>
            </a:pPr>
            <a:r>
              <a:rPr lang="en-US" b="1" smtClean="0"/>
              <a:t>DTail</a:t>
            </a:r>
            <a:r>
              <a:rPr lang="en-US" smtClean="0"/>
              <a:t> [Cui+, SC’14]</a:t>
            </a:r>
          </a:p>
          <a:p>
            <a:pPr lvl="1">
              <a:spcBef>
                <a:spcPts val="600"/>
              </a:spcBef>
            </a:pPr>
            <a:r>
              <a:rPr lang="en-US" b="1" smtClean="0"/>
              <a:t>AVATAR</a:t>
            </a:r>
            <a:r>
              <a:rPr lang="en-US" smtClean="0"/>
              <a:t> [Qureshi+, DSN’15]</a:t>
            </a:r>
          </a:p>
          <a:p>
            <a:pPr lvl="1">
              <a:spcBef>
                <a:spcPts val="600"/>
              </a:spcBef>
            </a:pPr>
            <a:r>
              <a:rPr lang="en-US" smtClean="0"/>
              <a:t>…</a:t>
            </a:r>
            <a:endParaRPr lang="en-US" sz="2400" smtClean="0"/>
          </a:p>
          <a:p>
            <a:pPr lvl="1">
              <a:spcBef>
                <a:spcPts val="600"/>
              </a:spcBef>
            </a:pPr>
            <a:endParaRPr lang="en-US" sz="2800" dirty="0" smtClean="0"/>
          </a:p>
          <a:p>
            <a:pPr>
              <a:spcBef>
                <a:spcPts val="600"/>
              </a:spcBef>
            </a:pPr>
            <a:r>
              <a:rPr lang="en-US" sz="3200" smtClean="0"/>
              <a:t>However, they </a:t>
            </a:r>
            <a:r>
              <a:rPr lang="en-US" sz="3200" b="1" smtClean="0">
                <a:solidFill>
                  <a:srgbClr val="FF0000"/>
                </a:solidFill>
              </a:rPr>
              <a:t>assume</a:t>
            </a:r>
            <a:r>
              <a:rPr lang="en-US" sz="3200" smtClean="0"/>
              <a:t> they can </a:t>
            </a:r>
            <a:r>
              <a:rPr lang="en-US" sz="3200" b="1" smtClean="0">
                <a:solidFill>
                  <a:srgbClr val="FF0000"/>
                </a:solidFill>
              </a:rPr>
              <a:t>perfectly</a:t>
            </a:r>
            <a:r>
              <a:rPr lang="en-US" sz="3200" smtClean="0"/>
              <a:t> identify the set of failing cells to handle</a:t>
            </a:r>
            <a:endParaRPr lang="en-US" sz="3200" dirty="0" smtClean="0"/>
          </a:p>
        </p:txBody>
      </p:sp>
      <p:sp>
        <p:nvSpPr>
          <p:cNvPr id="5" name="TextBox 4" descr=" 9"/>
          <p:cNvSpPr txBox="1"/>
          <p:nvPr/>
        </p:nvSpPr>
        <p:spPr>
          <a:xfrm>
            <a:off x="292373" y="2442869"/>
            <a:ext cx="8575860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Need a </a:t>
            </a:r>
            <a:r>
              <a:rPr lang="en-US" sz="4400" b="1" dirty="0" smtClean="0">
                <a:solidFill>
                  <a:schemeClr val="accent6"/>
                </a:solidFill>
              </a:rPr>
              <a:t>fast </a:t>
            </a:r>
            <a:r>
              <a:rPr lang="en-US" sz="4400" b="1" dirty="0" smtClean="0"/>
              <a:t>and </a:t>
            </a:r>
            <a:r>
              <a:rPr lang="en-US" sz="4400" b="1" dirty="0" smtClean="0">
                <a:solidFill>
                  <a:schemeClr val="accent6"/>
                </a:solidFill>
              </a:rPr>
              <a:t>reliable</a:t>
            </a:r>
            <a:r>
              <a:rPr lang="en-US" sz="4400" b="1" dirty="0" smtClean="0"/>
              <a:t> </a:t>
            </a:r>
          </a:p>
          <a:p>
            <a:pPr algn="ctr"/>
            <a:r>
              <a:rPr lang="en-US" sz="4400" b="1" i="1" dirty="0" smtClean="0"/>
              <a:t>profiling mechanism </a:t>
            </a:r>
          </a:p>
          <a:p>
            <a:pPr algn="ctr"/>
            <a:r>
              <a:rPr lang="en-US" sz="4400" b="1" dirty="0" smtClean="0"/>
              <a:t>to find the set of retention failures!</a:t>
            </a:r>
            <a:endParaRPr lang="tr-TR" sz="4400" b="1" dirty="0" smtClean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9/36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2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849113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1. </a:t>
            </a:r>
            <a:r>
              <a:rPr lang="en-US" sz="4000" dirty="0" smtClean="0">
                <a:latin typeface="Cambria" panose="02040503050406030204" pitchFamily="18" charset="0"/>
              </a:rPr>
              <a:t>DRAM Refresh Background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756065"/>
            <a:ext cx="8382000" cy="7305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2. Failure Profiling Challenges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566276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Cambria" panose="02040503050406030204" pitchFamily="18" charset="0"/>
              </a:rPr>
              <a:t>4</a:t>
            </a:r>
            <a:r>
              <a:rPr lang="en-US" sz="4400" dirty="0" smtClean="0">
                <a:latin typeface="Cambria" panose="02040503050406030204" pitchFamily="18" charset="0"/>
              </a:rPr>
              <a:t>. </a:t>
            </a:r>
            <a:r>
              <a:rPr lang="en-US" sz="4000" dirty="0" smtClean="0">
                <a:latin typeface="Cambria" panose="02040503050406030204" pitchFamily="18" charset="0"/>
              </a:rPr>
              <a:t>LPDDR4 Characterization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469535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5. </a:t>
            </a:r>
            <a:r>
              <a:rPr lang="en-US" sz="4000" dirty="0">
                <a:latin typeface="Cambria" panose="02040503050406030204" pitchFamily="18" charset="0"/>
              </a:rPr>
              <a:t>Reach Profiling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2663017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3. </a:t>
            </a:r>
            <a:r>
              <a:rPr lang="en-US" sz="4000" dirty="0" smtClean="0">
                <a:latin typeface="Cambria" panose="02040503050406030204" pitchFamily="18" charset="0"/>
              </a:rPr>
              <a:t>Current Approaches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5400"/>
            <a:ext cx="8229600" cy="889000"/>
          </a:xfrm>
        </p:spPr>
        <p:txBody>
          <a:bodyPr/>
          <a:lstStyle/>
          <a:p>
            <a:r>
              <a:rPr lang="en-US" b="1" dirty="0"/>
              <a:t>REAPER </a:t>
            </a:r>
            <a:r>
              <a:rPr lang="tr-TR" b="1" dirty="0"/>
              <a:t>Outline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372794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6.</a:t>
            </a:r>
            <a:r>
              <a:rPr lang="tr-TR" sz="4000" b="1" dirty="0" smtClean="0">
                <a:latin typeface="Cambria" panose="02040503050406030204" pitchFamily="18" charset="0"/>
              </a:rPr>
              <a:t> </a:t>
            </a:r>
            <a:r>
              <a:rPr lang="en-US" sz="4000" dirty="0" smtClean="0">
                <a:latin typeface="Cambria" panose="02040503050406030204" pitchFamily="18" charset="0"/>
              </a:rPr>
              <a:t>End-to-end Evaluation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 descr=" 21"/>
          <p:cNvGrpSpPr/>
          <p:nvPr/>
        </p:nvGrpSpPr>
        <p:grpSpPr>
          <a:xfrm>
            <a:off x="1146599" y="883843"/>
            <a:ext cx="4788532" cy="4020500"/>
            <a:chOff x="1128738" y="1076324"/>
            <a:chExt cx="4788532" cy="4020500"/>
          </a:xfrm>
        </p:grpSpPr>
        <p:grpSp>
          <p:nvGrpSpPr>
            <p:cNvPr id="162" name="Group 161"/>
            <p:cNvGrpSpPr/>
            <p:nvPr/>
          </p:nvGrpSpPr>
          <p:grpSpPr>
            <a:xfrm rot="5400000">
              <a:off x="2629308" y="763362"/>
              <a:ext cx="2163258" cy="4412666"/>
              <a:chOff x="3179064" y="1236582"/>
              <a:chExt cx="2163258" cy="4412666"/>
            </a:xfrm>
          </p:grpSpPr>
          <p:grpSp>
            <p:nvGrpSpPr>
              <p:cNvPr id="163" name="Group 162"/>
              <p:cNvGrpSpPr/>
              <p:nvPr/>
            </p:nvGrpSpPr>
            <p:grpSpPr>
              <a:xfrm>
                <a:off x="4640539" y="1236582"/>
                <a:ext cx="4" cy="4387728"/>
                <a:chOff x="3367999" y="1289924"/>
                <a:chExt cx="4" cy="4387728"/>
              </a:xfrm>
            </p:grpSpPr>
            <p:cxnSp>
              <p:nvCxnSpPr>
                <p:cNvPr id="193" name="Straight Connector 192"/>
                <p:cNvCxnSpPr/>
                <p:nvPr/>
              </p:nvCxnSpPr>
              <p:spPr>
                <a:xfrm rot="16200000">
                  <a:off x="1387496" y="3697149"/>
                  <a:ext cx="3961006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flipV="1">
                  <a:off x="3368003" y="1289924"/>
                  <a:ext cx="0" cy="35052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163"/>
              <p:cNvGrpSpPr/>
              <p:nvPr/>
            </p:nvGrpSpPr>
            <p:grpSpPr>
              <a:xfrm>
                <a:off x="5342321" y="1236582"/>
                <a:ext cx="1" cy="4412666"/>
                <a:chOff x="3422081" y="1289924"/>
                <a:chExt cx="1" cy="4412666"/>
              </a:xfrm>
            </p:grpSpPr>
            <p:cxnSp>
              <p:nvCxnSpPr>
                <p:cNvPr id="190" name="Straight Connector 189"/>
                <p:cNvCxnSpPr/>
                <p:nvPr/>
              </p:nvCxnSpPr>
              <p:spPr>
                <a:xfrm rot="16200000">
                  <a:off x="1429108" y="3709617"/>
                  <a:ext cx="3985946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flipV="1">
                  <a:off x="3422082" y="1289924"/>
                  <a:ext cx="0" cy="35052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/>
              <p:cNvGrpSpPr/>
              <p:nvPr/>
            </p:nvGrpSpPr>
            <p:grpSpPr>
              <a:xfrm>
                <a:off x="3927988" y="1236582"/>
                <a:ext cx="1" cy="4387728"/>
                <a:chOff x="3287908" y="1289924"/>
                <a:chExt cx="1" cy="4387728"/>
              </a:xfrm>
            </p:grpSpPr>
            <p:cxnSp>
              <p:nvCxnSpPr>
                <p:cNvPr id="172" name="Straight Connector 171"/>
                <p:cNvCxnSpPr/>
                <p:nvPr/>
              </p:nvCxnSpPr>
              <p:spPr>
                <a:xfrm rot="16200000">
                  <a:off x="1307404" y="3697148"/>
                  <a:ext cx="3961008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flipV="1">
                  <a:off x="3287909" y="1289924"/>
                  <a:ext cx="0" cy="35052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/>
              <p:cNvGrpSpPr/>
              <p:nvPr/>
            </p:nvGrpSpPr>
            <p:grpSpPr>
              <a:xfrm>
                <a:off x="3179064" y="1236582"/>
                <a:ext cx="1" cy="4387728"/>
                <a:chOff x="3179064" y="1289924"/>
                <a:chExt cx="1" cy="4387728"/>
              </a:xfrm>
            </p:grpSpPr>
            <p:cxnSp>
              <p:nvCxnSpPr>
                <p:cNvPr id="169" name="Straight Connector 168"/>
                <p:cNvCxnSpPr/>
                <p:nvPr/>
              </p:nvCxnSpPr>
              <p:spPr>
                <a:xfrm rot="16200000">
                  <a:off x="1198560" y="3697149"/>
                  <a:ext cx="3961007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flipV="1">
                  <a:off x="3179065" y="1289924"/>
                  <a:ext cx="0" cy="35052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7" name="Group 186"/>
            <p:cNvGrpSpPr/>
            <p:nvPr/>
          </p:nvGrpSpPr>
          <p:grpSpPr>
            <a:xfrm>
              <a:off x="2362510" y="1076324"/>
              <a:ext cx="2560320" cy="3625568"/>
              <a:chOff x="3179064" y="1295398"/>
              <a:chExt cx="2560320" cy="3625568"/>
            </a:xfrm>
          </p:grpSpPr>
          <p:grpSp>
            <p:nvGrpSpPr>
              <p:cNvPr id="178" name="Group 177"/>
              <p:cNvGrpSpPr/>
              <p:nvPr/>
            </p:nvGrpSpPr>
            <p:grpSpPr>
              <a:xfrm>
                <a:off x="4451604" y="1295398"/>
                <a:ext cx="7620" cy="3625568"/>
                <a:chOff x="3179064" y="1348740"/>
                <a:chExt cx="7620" cy="3625568"/>
              </a:xfrm>
            </p:grpSpPr>
            <p:cxnSp>
              <p:nvCxnSpPr>
                <p:cNvPr id="179" name="Straight Connector 178"/>
                <p:cNvCxnSpPr>
                  <a:stCxn id="137" idx="0"/>
                </p:cNvCxnSpPr>
                <p:nvPr/>
              </p:nvCxnSpPr>
              <p:spPr>
                <a:xfrm flipH="1" flipV="1">
                  <a:off x="3179064" y="1600200"/>
                  <a:ext cx="762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/>
              <p:cNvGrpSpPr/>
              <p:nvPr/>
            </p:nvGrpSpPr>
            <p:grpSpPr>
              <a:xfrm>
                <a:off x="509930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182" name="Straight Connector 181"/>
                <p:cNvCxnSpPr>
                  <a:stCxn id="138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oup 183"/>
              <p:cNvGrpSpPr/>
              <p:nvPr/>
            </p:nvGrpSpPr>
            <p:grpSpPr>
              <a:xfrm>
                <a:off x="573938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185" name="Straight Connector 184"/>
                <p:cNvCxnSpPr>
                  <a:stCxn id="139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174"/>
              <p:cNvGrpSpPr/>
              <p:nvPr/>
            </p:nvGrpSpPr>
            <p:grpSpPr>
              <a:xfrm>
                <a:off x="381914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176" name="Straight Connector 175"/>
                <p:cNvCxnSpPr>
                  <a:stCxn id="136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Group 170"/>
              <p:cNvGrpSpPr/>
              <p:nvPr/>
            </p:nvGrpSpPr>
            <p:grpSpPr>
              <a:xfrm>
                <a:off x="317906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34" name="Straight Connector 33"/>
                <p:cNvCxnSpPr>
                  <a:stCxn id="135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3179064" y="1348740"/>
                  <a:ext cx="0" cy="175261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0" name="Group 139"/>
            <p:cNvGrpSpPr/>
            <p:nvPr/>
          </p:nvGrpSpPr>
          <p:grpSpPr>
            <a:xfrm>
              <a:off x="2042470" y="4701892"/>
              <a:ext cx="3200400" cy="394932"/>
              <a:chOff x="2223532" y="4707292"/>
              <a:chExt cx="3200400" cy="394932"/>
            </a:xfrm>
          </p:grpSpPr>
          <p:sp>
            <p:nvSpPr>
              <p:cNvPr id="135" name="Rounded Rectangle 134"/>
              <p:cNvSpPr/>
              <p:nvPr/>
            </p:nvSpPr>
            <p:spPr>
              <a:xfrm>
                <a:off x="222353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>
                <a:off x="286361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7" name="Rounded Rectangle 136"/>
              <p:cNvSpPr/>
              <p:nvPr/>
            </p:nvSpPr>
            <p:spPr>
              <a:xfrm>
                <a:off x="350369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>
                <a:off x="414377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478385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141" name="Rounded Rectangle 140"/>
            <p:cNvSpPr/>
            <p:nvPr/>
          </p:nvSpPr>
          <p:spPr>
            <a:xfrm>
              <a:off x="1128738" y="1557780"/>
              <a:ext cx="515863" cy="28267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 smtClean="0">
                  <a:solidFill>
                    <a:schemeClr val="bg1">
                      <a:lumMod val="65000"/>
                    </a:schemeClr>
                  </a:solidFill>
                </a:rPr>
                <a:t>Row Decoder</a:t>
              </a:r>
              <a:endParaRPr lang="en-US" sz="2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6" name="TextBox 25" descr=" 26"/>
          <p:cNvSpPr txBox="1"/>
          <p:nvPr/>
        </p:nvSpPr>
        <p:spPr>
          <a:xfrm>
            <a:off x="6326885" y="1275356"/>
            <a:ext cx="2554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Refresh Counter</a:t>
            </a:r>
          </a:p>
          <a:p>
            <a:pPr algn="ctr"/>
            <a:r>
              <a:rPr lang="en-US" sz="2800" b="1" dirty="0" smtClean="0"/>
              <a:t>64ms</a:t>
            </a:r>
            <a:endParaRPr lang="en-US" sz="2800" b="1" dirty="0"/>
          </a:p>
        </p:txBody>
      </p:sp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Idealized DRAM Refresh </a:t>
            </a:r>
            <a:r>
              <a:rPr lang="en-US" sz="4800" dirty="0">
                <a:latin typeface="Cambria" panose="02040503050406030204" pitchFamily="18" charset="0"/>
              </a:rPr>
              <a:t>O</a:t>
            </a:r>
            <a:r>
              <a:rPr lang="en-US" sz="4800" dirty="0" smtClean="0">
                <a:latin typeface="Cambria" panose="02040503050406030204" pitchFamily="18" charset="0"/>
              </a:rPr>
              <a:t>peration</a:t>
            </a:r>
            <a:endParaRPr lang="en-US" sz="4800" dirty="0">
              <a:latin typeface="Cambria" panose="02040503050406030204" pitchFamily="18" charset="0"/>
            </a:endParaRPr>
          </a:p>
        </p:txBody>
      </p:sp>
      <p:grpSp>
        <p:nvGrpSpPr>
          <p:cNvPr id="123" name="Group 122" descr=" 123"/>
          <p:cNvGrpSpPr/>
          <p:nvPr/>
        </p:nvGrpSpPr>
        <p:grpSpPr>
          <a:xfrm>
            <a:off x="2055569" y="3564169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124" name="Oval 123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 descr=" 142"/>
          <p:cNvGrpSpPr/>
          <p:nvPr/>
        </p:nvGrpSpPr>
        <p:grpSpPr>
          <a:xfrm>
            <a:off x="2060331" y="2124466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143" name="Oval 142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 descr=" 154"/>
          <p:cNvGrpSpPr/>
          <p:nvPr/>
        </p:nvGrpSpPr>
        <p:grpSpPr>
          <a:xfrm>
            <a:off x="2060331" y="1408186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155" name="Oval 154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Group 202" descr=" 203"/>
          <p:cNvGrpSpPr/>
          <p:nvPr/>
        </p:nvGrpSpPr>
        <p:grpSpPr>
          <a:xfrm>
            <a:off x="6586068" y="2298279"/>
            <a:ext cx="2036670" cy="2036670"/>
            <a:chOff x="7033260" y="2856061"/>
            <a:chExt cx="1432560" cy="1432561"/>
          </a:xfrm>
          <a:solidFill>
            <a:schemeClr val="bg1">
              <a:lumMod val="85000"/>
            </a:schemeClr>
          </a:solidFill>
        </p:grpSpPr>
        <p:cxnSp>
          <p:nvCxnSpPr>
            <p:cNvPr id="202" name="Straight Connector 201"/>
            <p:cNvCxnSpPr/>
            <p:nvPr/>
          </p:nvCxnSpPr>
          <p:spPr>
            <a:xfrm rot="18900000">
              <a:off x="7749541" y="2856062"/>
              <a:ext cx="0" cy="1432560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2700000">
              <a:off x="7749540" y="2856061"/>
              <a:ext cx="0" cy="1432560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5400000">
              <a:off x="7749540" y="2856061"/>
              <a:ext cx="0" cy="1432560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7749540" y="2856061"/>
              <a:ext cx="0" cy="1432560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8" name="Oval 187"/>
            <p:cNvSpPr/>
            <p:nvPr/>
          </p:nvSpPr>
          <p:spPr>
            <a:xfrm>
              <a:off x="7133759" y="2956560"/>
              <a:ext cx="1231562" cy="123156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Group 236" descr=" 237"/>
          <p:cNvGrpSpPr/>
          <p:nvPr/>
        </p:nvGrpSpPr>
        <p:grpSpPr>
          <a:xfrm>
            <a:off x="6733050" y="2480791"/>
            <a:ext cx="1741890" cy="1729719"/>
            <a:chOff x="7235055" y="3059446"/>
            <a:chExt cx="1031298" cy="1024092"/>
          </a:xfrm>
        </p:grpSpPr>
        <p:cxnSp>
          <p:nvCxnSpPr>
            <p:cNvPr id="191" name="Straight Arrow Connector 190"/>
            <p:cNvCxnSpPr/>
            <p:nvPr/>
          </p:nvCxnSpPr>
          <p:spPr>
            <a:xfrm flipV="1">
              <a:off x="7750994" y="3155527"/>
              <a:ext cx="2142" cy="91586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Chord 235"/>
            <p:cNvSpPr/>
            <p:nvPr/>
          </p:nvSpPr>
          <p:spPr>
            <a:xfrm>
              <a:off x="7235055" y="3059446"/>
              <a:ext cx="1031298" cy="1024092"/>
            </a:xfrm>
            <a:prstGeom prst="chord">
              <a:avLst>
                <a:gd name="adj1" fmla="val 188811"/>
                <a:gd name="adj2" fmla="val 1063148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 descr=" 13"/>
          <p:cNvGrpSpPr/>
          <p:nvPr/>
        </p:nvGrpSpPr>
        <p:grpSpPr>
          <a:xfrm>
            <a:off x="2060331" y="2840746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11" name="Oval 10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Group 207" descr=" 208"/>
          <p:cNvGrpSpPr/>
          <p:nvPr/>
        </p:nvGrpSpPr>
        <p:grpSpPr>
          <a:xfrm>
            <a:off x="2061319" y="1407589"/>
            <a:ext cx="3200400" cy="640080"/>
            <a:chOff x="708660" y="2292181"/>
            <a:chExt cx="3200400" cy="640080"/>
          </a:xfrm>
          <a:noFill/>
        </p:grpSpPr>
        <p:sp>
          <p:nvSpPr>
            <p:cNvPr id="209" name="Oval 208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Group 213" descr=" 214"/>
          <p:cNvGrpSpPr/>
          <p:nvPr/>
        </p:nvGrpSpPr>
        <p:grpSpPr>
          <a:xfrm>
            <a:off x="2061319" y="2125102"/>
            <a:ext cx="3200400" cy="640080"/>
            <a:chOff x="708660" y="2292181"/>
            <a:chExt cx="3200400" cy="640080"/>
          </a:xfrm>
          <a:noFill/>
        </p:grpSpPr>
        <p:sp>
          <p:nvSpPr>
            <p:cNvPr id="215" name="Oval 214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Group 219" descr=" 220"/>
          <p:cNvGrpSpPr/>
          <p:nvPr/>
        </p:nvGrpSpPr>
        <p:grpSpPr>
          <a:xfrm>
            <a:off x="2061319" y="2841780"/>
            <a:ext cx="3200400" cy="640080"/>
            <a:chOff x="708660" y="2292181"/>
            <a:chExt cx="3200400" cy="640080"/>
          </a:xfrm>
          <a:noFill/>
        </p:grpSpPr>
        <p:sp>
          <p:nvSpPr>
            <p:cNvPr id="221" name="Oval 220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Group 225" descr=" 226"/>
          <p:cNvGrpSpPr/>
          <p:nvPr/>
        </p:nvGrpSpPr>
        <p:grpSpPr>
          <a:xfrm>
            <a:off x="2056557" y="3562481"/>
            <a:ext cx="3200400" cy="640080"/>
            <a:chOff x="708660" y="2292181"/>
            <a:chExt cx="3200400" cy="640080"/>
          </a:xfrm>
          <a:noFill/>
        </p:grpSpPr>
        <p:sp>
          <p:nvSpPr>
            <p:cNvPr id="227" name="Oval 226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0" name="Oval 199" descr=" 200"/>
          <p:cNvSpPr/>
          <p:nvPr/>
        </p:nvSpPr>
        <p:spPr>
          <a:xfrm>
            <a:off x="6728947" y="2441160"/>
            <a:ext cx="1750914" cy="175090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 descr=" 270"/>
          <p:cNvCxnSpPr/>
          <p:nvPr/>
        </p:nvCxnSpPr>
        <p:spPr>
          <a:xfrm>
            <a:off x="7604403" y="2296207"/>
            <a:ext cx="0" cy="175113"/>
          </a:xfrm>
          <a:prstGeom prst="line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11/36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 descr=" 21"/>
          <p:cNvGrpSpPr/>
          <p:nvPr/>
        </p:nvGrpSpPr>
        <p:grpSpPr>
          <a:xfrm>
            <a:off x="1146599" y="883843"/>
            <a:ext cx="4788532" cy="4020500"/>
            <a:chOff x="1128738" y="1076324"/>
            <a:chExt cx="4788532" cy="4020500"/>
          </a:xfrm>
        </p:grpSpPr>
        <p:grpSp>
          <p:nvGrpSpPr>
            <p:cNvPr id="162" name="Group 161"/>
            <p:cNvGrpSpPr/>
            <p:nvPr/>
          </p:nvGrpSpPr>
          <p:grpSpPr>
            <a:xfrm rot="5400000">
              <a:off x="2629308" y="763362"/>
              <a:ext cx="2163258" cy="4412666"/>
              <a:chOff x="3179064" y="1236582"/>
              <a:chExt cx="2163258" cy="4412666"/>
            </a:xfrm>
          </p:grpSpPr>
          <p:grpSp>
            <p:nvGrpSpPr>
              <p:cNvPr id="163" name="Group 162"/>
              <p:cNvGrpSpPr/>
              <p:nvPr/>
            </p:nvGrpSpPr>
            <p:grpSpPr>
              <a:xfrm>
                <a:off x="4640539" y="1236582"/>
                <a:ext cx="4" cy="4387728"/>
                <a:chOff x="3367999" y="1289924"/>
                <a:chExt cx="4" cy="4387728"/>
              </a:xfrm>
            </p:grpSpPr>
            <p:cxnSp>
              <p:nvCxnSpPr>
                <p:cNvPr id="193" name="Straight Connector 192"/>
                <p:cNvCxnSpPr/>
                <p:nvPr/>
              </p:nvCxnSpPr>
              <p:spPr>
                <a:xfrm rot="16200000">
                  <a:off x="1387496" y="3697149"/>
                  <a:ext cx="3961006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flipV="1">
                  <a:off x="3368003" y="1289924"/>
                  <a:ext cx="0" cy="35052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163"/>
              <p:cNvGrpSpPr/>
              <p:nvPr/>
            </p:nvGrpSpPr>
            <p:grpSpPr>
              <a:xfrm>
                <a:off x="5342321" y="1236582"/>
                <a:ext cx="1" cy="4412666"/>
                <a:chOff x="3422081" y="1289924"/>
                <a:chExt cx="1" cy="4412666"/>
              </a:xfrm>
            </p:grpSpPr>
            <p:cxnSp>
              <p:nvCxnSpPr>
                <p:cNvPr id="190" name="Straight Connector 189"/>
                <p:cNvCxnSpPr/>
                <p:nvPr/>
              </p:nvCxnSpPr>
              <p:spPr>
                <a:xfrm rot="16200000">
                  <a:off x="1429108" y="3709617"/>
                  <a:ext cx="3985946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flipV="1">
                  <a:off x="3422082" y="1289924"/>
                  <a:ext cx="0" cy="35052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/>
              <p:cNvGrpSpPr/>
              <p:nvPr/>
            </p:nvGrpSpPr>
            <p:grpSpPr>
              <a:xfrm>
                <a:off x="3927988" y="1236582"/>
                <a:ext cx="1" cy="4387728"/>
                <a:chOff x="3287908" y="1289924"/>
                <a:chExt cx="1" cy="4387728"/>
              </a:xfrm>
            </p:grpSpPr>
            <p:cxnSp>
              <p:nvCxnSpPr>
                <p:cNvPr id="172" name="Straight Connector 171"/>
                <p:cNvCxnSpPr/>
                <p:nvPr/>
              </p:nvCxnSpPr>
              <p:spPr>
                <a:xfrm rot="16200000">
                  <a:off x="1307404" y="3697148"/>
                  <a:ext cx="3961008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flipV="1">
                  <a:off x="3287909" y="1289924"/>
                  <a:ext cx="0" cy="35052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/>
              <p:cNvGrpSpPr/>
              <p:nvPr/>
            </p:nvGrpSpPr>
            <p:grpSpPr>
              <a:xfrm>
                <a:off x="3179064" y="1236582"/>
                <a:ext cx="1" cy="4387728"/>
                <a:chOff x="3179064" y="1289924"/>
                <a:chExt cx="1" cy="4387728"/>
              </a:xfrm>
            </p:grpSpPr>
            <p:cxnSp>
              <p:nvCxnSpPr>
                <p:cNvPr id="169" name="Straight Connector 168"/>
                <p:cNvCxnSpPr/>
                <p:nvPr/>
              </p:nvCxnSpPr>
              <p:spPr>
                <a:xfrm rot="16200000">
                  <a:off x="1198560" y="3697149"/>
                  <a:ext cx="3961007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flipV="1">
                  <a:off x="3179065" y="1289924"/>
                  <a:ext cx="0" cy="35052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7" name="Group 186"/>
            <p:cNvGrpSpPr/>
            <p:nvPr/>
          </p:nvGrpSpPr>
          <p:grpSpPr>
            <a:xfrm>
              <a:off x="2362510" y="1076324"/>
              <a:ext cx="2560320" cy="3625568"/>
              <a:chOff x="3179064" y="1295398"/>
              <a:chExt cx="2560320" cy="3625568"/>
            </a:xfrm>
          </p:grpSpPr>
          <p:grpSp>
            <p:nvGrpSpPr>
              <p:cNvPr id="178" name="Group 177"/>
              <p:cNvGrpSpPr/>
              <p:nvPr/>
            </p:nvGrpSpPr>
            <p:grpSpPr>
              <a:xfrm>
                <a:off x="4451604" y="1295398"/>
                <a:ext cx="7620" cy="3625568"/>
                <a:chOff x="3179064" y="1348740"/>
                <a:chExt cx="7620" cy="3625568"/>
              </a:xfrm>
            </p:grpSpPr>
            <p:cxnSp>
              <p:nvCxnSpPr>
                <p:cNvPr id="179" name="Straight Connector 178"/>
                <p:cNvCxnSpPr>
                  <a:stCxn id="137" idx="0"/>
                </p:cNvCxnSpPr>
                <p:nvPr/>
              </p:nvCxnSpPr>
              <p:spPr>
                <a:xfrm flipH="1" flipV="1">
                  <a:off x="3179064" y="1600200"/>
                  <a:ext cx="762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/>
              <p:cNvGrpSpPr/>
              <p:nvPr/>
            </p:nvGrpSpPr>
            <p:grpSpPr>
              <a:xfrm>
                <a:off x="509930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182" name="Straight Connector 181"/>
                <p:cNvCxnSpPr>
                  <a:stCxn id="138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oup 183"/>
              <p:cNvGrpSpPr/>
              <p:nvPr/>
            </p:nvGrpSpPr>
            <p:grpSpPr>
              <a:xfrm>
                <a:off x="573938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185" name="Straight Connector 184"/>
                <p:cNvCxnSpPr>
                  <a:stCxn id="139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174"/>
              <p:cNvGrpSpPr/>
              <p:nvPr/>
            </p:nvGrpSpPr>
            <p:grpSpPr>
              <a:xfrm>
                <a:off x="381914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176" name="Straight Connector 175"/>
                <p:cNvCxnSpPr>
                  <a:stCxn id="136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Group 170"/>
              <p:cNvGrpSpPr/>
              <p:nvPr/>
            </p:nvGrpSpPr>
            <p:grpSpPr>
              <a:xfrm>
                <a:off x="317906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34" name="Straight Connector 33"/>
                <p:cNvCxnSpPr>
                  <a:stCxn id="135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3179064" y="1348740"/>
                  <a:ext cx="0" cy="175261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0" name="Group 139"/>
            <p:cNvGrpSpPr/>
            <p:nvPr/>
          </p:nvGrpSpPr>
          <p:grpSpPr>
            <a:xfrm>
              <a:off x="2042470" y="4701892"/>
              <a:ext cx="3200400" cy="394932"/>
              <a:chOff x="2223532" y="4707292"/>
              <a:chExt cx="3200400" cy="394932"/>
            </a:xfrm>
          </p:grpSpPr>
          <p:sp>
            <p:nvSpPr>
              <p:cNvPr id="135" name="Rounded Rectangle 134"/>
              <p:cNvSpPr/>
              <p:nvPr/>
            </p:nvSpPr>
            <p:spPr>
              <a:xfrm>
                <a:off x="222353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>
                <a:off x="286361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7" name="Rounded Rectangle 136"/>
              <p:cNvSpPr/>
              <p:nvPr/>
            </p:nvSpPr>
            <p:spPr>
              <a:xfrm>
                <a:off x="350369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>
                <a:off x="414377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478385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141" name="Rounded Rectangle 140"/>
            <p:cNvSpPr/>
            <p:nvPr/>
          </p:nvSpPr>
          <p:spPr>
            <a:xfrm>
              <a:off x="1128738" y="1557780"/>
              <a:ext cx="515863" cy="28267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 smtClean="0">
                  <a:solidFill>
                    <a:schemeClr val="bg1">
                      <a:lumMod val="65000"/>
                    </a:schemeClr>
                  </a:solidFill>
                </a:rPr>
                <a:t>Row Decoder</a:t>
              </a:r>
              <a:endParaRPr lang="en-US" sz="2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6" name="TextBox 25" descr=" 26"/>
          <p:cNvSpPr txBox="1"/>
          <p:nvPr/>
        </p:nvSpPr>
        <p:spPr>
          <a:xfrm>
            <a:off x="6326885" y="1275356"/>
            <a:ext cx="2554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Refresh Counter</a:t>
            </a:r>
          </a:p>
          <a:p>
            <a:pPr algn="ctr"/>
            <a:r>
              <a:rPr lang="en-US" sz="2800" b="1" dirty="0" smtClean="0"/>
              <a:t>64ms</a:t>
            </a:r>
            <a:endParaRPr lang="en-US" sz="2800" b="1" dirty="0"/>
          </a:p>
        </p:txBody>
      </p:sp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Idealized DRAM Refresh </a:t>
            </a:r>
            <a:r>
              <a:rPr lang="en-US" sz="4800" dirty="0">
                <a:latin typeface="Cambria" panose="02040503050406030204" pitchFamily="18" charset="0"/>
              </a:rPr>
              <a:t>O</a:t>
            </a:r>
            <a:r>
              <a:rPr lang="en-US" sz="4800" dirty="0" smtClean="0">
                <a:latin typeface="Cambria" panose="02040503050406030204" pitchFamily="18" charset="0"/>
              </a:rPr>
              <a:t>peration</a:t>
            </a:r>
            <a:endParaRPr lang="en-US" sz="4800" dirty="0">
              <a:latin typeface="Cambria" panose="02040503050406030204" pitchFamily="18" charset="0"/>
            </a:endParaRPr>
          </a:p>
        </p:txBody>
      </p:sp>
      <p:grpSp>
        <p:nvGrpSpPr>
          <p:cNvPr id="123" name="Group 122" descr=" 123"/>
          <p:cNvGrpSpPr/>
          <p:nvPr/>
        </p:nvGrpSpPr>
        <p:grpSpPr>
          <a:xfrm>
            <a:off x="2055569" y="3564169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124" name="Oval 123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 descr=" 142"/>
          <p:cNvGrpSpPr/>
          <p:nvPr/>
        </p:nvGrpSpPr>
        <p:grpSpPr>
          <a:xfrm>
            <a:off x="2060331" y="2124466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143" name="Oval 142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 descr=" 154"/>
          <p:cNvGrpSpPr/>
          <p:nvPr/>
        </p:nvGrpSpPr>
        <p:grpSpPr>
          <a:xfrm>
            <a:off x="2060331" y="1408186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155" name="Oval 154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Group 202" descr=" 203"/>
          <p:cNvGrpSpPr/>
          <p:nvPr/>
        </p:nvGrpSpPr>
        <p:grpSpPr>
          <a:xfrm>
            <a:off x="6586068" y="2298279"/>
            <a:ext cx="2036670" cy="2036670"/>
            <a:chOff x="7033260" y="2856061"/>
            <a:chExt cx="1432560" cy="1432561"/>
          </a:xfrm>
          <a:solidFill>
            <a:schemeClr val="bg1">
              <a:lumMod val="85000"/>
            </a:schemeClr>
          </a:solidFill>
        </p:grpSpPr>
        <p:cxnSp>
          <p:nvCxnSpPr>
            <p:cNvPr id="202" name="Straight Connector 201"/>
            <p:cNvCxnSpPr/>
            <p:nvPr/>
          </p:nvCxnSpPr>
          <p:spPr>
            <a:xfrm rot="18900000">
              <a:off x="7749541" y="2856062"/>
              <a:ext cx="0" cy="1432560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2700000">
              <a:off x="7749540" y="2856061"/>
              <a:ext cx="0" cy="1432560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5400000">
              <a:off x="7749540" y="2856061"/>
              <a:ext cx="0" cy="1432560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7749540" y="2856061"/>
              <a:ext cx="0" cy="1432560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8" name="Oval 187"/>
            <p:cNvSpPr/>
            <p:nvPr/>
          </p:nvSpPr>
          <p:spPr>
            <a:xfrm>
              <a:off x="7133759" y="2956560"/>
              <a:ext cx="1231562" cy="123156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Group 236" descr=" 237"/>
          <p:cNvGrpSpPr/>
          <p:nvPr/>
        </p:nvGrpSpPr>
        <p:grpSpPr>
          <a:xfrm rot="21600000">
            <a:off x="6733050" y="2480791"/>
            <a:ext cx="1741890" cy="1729719"/>
            <a:chOff x="7235055" y="3059446"/>
            <a:chExt cx="1031298" cy="1024092"/>
          </a:xfrm>
        </p:grpSpPr>
        <p:cxnSp>
          <p:nvCxnSpPr>
            <p:cNvPr id="191" name="Straight Arrow Connector 190"/>
            <p:cNvCxnSpPr/>
            <p:nvPr/>
          </p:nvCxnSpPr>
          <p:spPr>
            <a:xfrm flipV="1">
              <a:off x="7750994" y="3155527"/>
              <a:ext cx="2142" cy="91586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Chord 235"/>
            <p:cNvSpPr/>
            <p:nvPr/>
          </p:nvSpPr>
          <p:spPr>
            <a:xfrm>
              <a:off x="7235055" y="3059446"/>
              <a:ext cx="1031298" cy="1024092"/>
            </a:xfrm>
            <a:prstGeom prst="chord">
              <a:avLst>
                <a:gd name="adj1" fmla="val 188811"/>
                <a:gd name="adj2" fmla="val 1063148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 descr=" 13"/>
          <p:cNvGrpSpPr/>
          <p:nvPr/>
        </p:nvGrpSpPr>
        <p:grpSpPr>
          <a:xfrm>
            <a:off x="2060331" y="2840746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11" name="Oval 10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Chord 99" descr=" 110"/>
          <p:cNvSpPr/>
          <p:nvPr/>
        </p:nvSpPr>
        <p:spPr>
          <a:xfrm>
            <a:off x="2060331" y="1408185"/>
            <a:ext cx="640080" cy="640080"/>
          </a:xfrm>
          <a:prstGeom prst="chord">
            <a:avLst>
              <a:gd name="adj1" fmla="val 12270390"/>
              <a:gd name="adj2" fmla="val 2006522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hord 100" descr=" 111"/>
          <p:cNvSpPr/>
          <p:nvPr/>
        </p:nvSpPr>
        <p:spPr>
          <a:xfrm>
            <a:off x="2700411" y="1408185"/>
            <a:ext cx="640080" cy="640080"/>
          </a:xfrm>
          <a:prstGeom prst="chord">
            <a:avLst>
              <a:gd name="adj1" fmla="val 12361991"/>
              <a:gd name="adj2" fmla="val 2004964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Chord 101" descr=" 112"/>
          <p:cNvSpPr/>
          <p:nvPr/>
        </p:nvSpPr>
        <p:spPr>
          <a:xfrm>
            <a:off x="3340491" y="1408185"/>
            <a:ext cx="640080" cy="640080"/>
          </a:xfrm>
          <a:prstGeom prst="chord">
            <a:avLst>
              <a:gd name="adj1" fmla="val 12351441"/>
              <a:gd name="adj2" fmla="val 2005027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hord 102" descr=" 113"/>
          <p:cNvSpPr/>
          <p:nvPr/>
        </p:nvSpPr>
        <p:spPr>
          <a:xfrm>
            <a:off x="3980571" y="1408185"/>
            <a:ext cx="640080" cy="640080"/>
          </a:xfrm>
          <a:prstGeom prst="chord">
            <a:avLst>
              <a:gd name="adj1" fmla="val 12350173"/>
              <a:gd name="adj2" fmla="val 20035036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Chord 103" descr=" 115"/>
          <p:cNvSpPr/>
          <p:nvPr/>
        </p:nvSpPr>
        <p:spPr>
          <a:xfrm>
            <a:off x="4620651" y="1408185"/>
            <a:ext cx="640080" cy="640080"/>
          </a:xfrm>
          <a:prstGeom prst="chord">
            <a:avLst>
              <a:gd name="adj1" fmla="val 12374809"/>
              <a:gd name="adj2" fmla="val 2002878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" name="Group 207" descr=" 208"/>
          <p:cNvGrpSpPr/>
          <p:nvPr/>
        </p:nvGrpSpPr>
        <p:grpSpPr>
          <a:xfrm>
            <a:off x="2061319" y="1407589"/>
            <a:ext cx="3200400" cy="640080"/>
            <a:chOff x="708660" y="2292181"/>
            <a:chExt cx="3200400" cy="640080"/>
          </a:xfrm>
          <a:noFill/>
        </p:grpSpPr>
        <p:sp>
          <p:nvSpPr>
            <p:cNvPr id="209" name="Oval 208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Chord 104" descr=" 119"/>
          <p:cNvSpPr/>
          <p:nvPr/>
        </p:nvSpPr>
        <p:spPr>
          <a:xfrm>
            <a:off x="2056557" y="2126782"/>
            <a:ext cx="640080" cy="640080"/>
          </a:xfrm>
          <a:prstGeom prst="chord">
            <a:avLst>
              <a:gd name="adj1" fmla="val 12350931"/>
              <a:gd name="adj2" fmla="val 2005702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Chord 105" descr=" 121"/>
          <p:cNvSpPr/>
          <p:nvPr/>
        </p:nvSpPr>
        <p:spPr>
          <a:xfrm>
            <a:off x="2696637" y="2126782"/>
            <a:ext cx="640080" cy="640080"/>
          </a:xfrm>
          <a:prstGeom prst="chord">
            <a:avLst>
              <a:gd name="adj1" fmla="val 12354804"/>
              <a:gd name="adj2" fmla="val 2004364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hord 106" descr=" 122"/>
          <p:cNvSpPr/>
          <p:nvPr/>
        </p:nvSpPr>
        <p:spPr>
          <a:xfrm>
            <a:off x="3336717" y="2126782"/>
            <a:ext cx="640080" cy="640080"/>
          </a:xfrm>
          <a:prstGeom prst="chord">
            <a:avLst>
              <a:gd name="adj1" fmla="val 12365231"/>
              <a:gd name="adj2" fmla="val 2006521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Chord 107" descr=" 129"/>
          <p:cNvSpPr/>
          <p:nvPr/>
        </p:nvSpPr>
        <p:spPr>
          <a:xfrm>
            <a:off x="3976797" y="2126782"/>
            <a:ext cx="640080" cy="640080"/>
          </a:xfrm>
          <a:prstGeom prst="chord">
            <a:avLst>
              <a:gd name="adj1" fmla="val 12365231"/>
              <a:gd name="adj2" fmla="val 2005647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Chord 108" descr=" 130"/>
          <p:cNvSpPr/>
          <p:nvPr/>
        </p:nvSpPr>
        <p:spPr>
          <a:xfrm>
            <a:off x="4616877" y="2126782"/>
            <a:ext cx="640080" cy="640080"/>
          </a:xfrm>
          <a:prstGeom prst="chord">
            <a:avLst>
              <a:gd name="adj1" fmla="val 12387908"/>
              <a:gd name="adj2" fmla="val 2004134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Chord 109" descr=" 132"/>
          <p:cNvSpPr/>
          <p:nvPr/>
        </p:nvSpPr>
        <p:spPr>
          <a:xfrm>
            <a:off x="2060331" y="2845397"/>
            <a:ext cx="640080" cy="640080"/>
          </a:xfrm>
          <a:prstGeom prst="chord">
            <a:avLst>
              <a:gd name="adj1" fmla="val 12296091"/>
              <a:gd name="adj2" fmla="val 2011559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Chord 110" descr=" 133"/>
          <p:cNvSpPr/>
          <p:nvPr/>
        </p:nvSpPr>
        <p:spPr>
          <a:xfrm>
            <a:off x="2700411" y="2845397"/>
            <a:ext cx="640080" cy="640080"/>
          </a:xfrm>
          <a:prstGeom prst="chord">
            <a:avLst>
              <a:gd name="adj1" fmla="val 12263463"/>
              <a:gd name="adj2" fmla="val 2011559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Chord 111" descr=" 134"/>
          <p:cNvSpPr/>
          <p:nvPr/>
        </p:nvSpPr>
        <p:spPr>
          <a:xfrm>
            <a:off x="3340491" y="2845397"/>
            <a:ext cx="640080" cy="640080"/>
          </a:xfrm>
          <a:prstGeom prst="chord">
            <a:avLst>
              <a:gd name="adj1" fmla="val 12359801"/>
              <a:gd name="adj2" fmla="val 2006465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hord 112" descr=" 148"/>
          <p:cNvSpPr/>
          <p:nvPr/>
        </p:nvSpPr>
        <p:spPr>
          <a:xfrm>
            <a:off x="3980571" y="2845397"/>
            <a:ext cx="640080" cy="640080"/>
          </a:xfrm>
          <a:prstGeom prst="chord">
            <a:avLst>
              <a:gd name="adj1" fmla="val 12354800"/>
              <a:gd name="adj2" fmla="val 2005244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Chord 114" descr=" 149"/>
          <p:cNvSpPr/>
          <p:nvPr/>
        </p:nvSpPr>
        <p:spPr>
          <a:xfrm>
            <a:off x="4620651" y="2845397"/>
            <a:ext cx="640080" cy="640080"/>
          </a:xfrm>
          <a:prstGeom prst="chord">
            <a:avLst>
              <a:gd name="adj1" fmla="val 12332464"/>
              <a:gd name="adj2" fmla="val 20067053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Chord 116" descr=" 151"/>
          <p:cNvSpPr/>
          <p:nvPr/>
        </p:nvSpPr>
        <p:spPr>
          <a:xfrm>
            <a:off x="2060331" y="3551988"/>
            <a:ext cx="640080" cy="640080"/>
          </a:xfrm>
          <a:prstGeom prst="chord">
            <a:avLst>
              <a:gd name="adj1" fmla="val 12321820"/>
              <a:gd name="adj2" fmla="val 20040002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Chord 118" descr=" 152"/>
          <p:cNvSpPr/>
          <p:nvPr/>
        </p:nvSpPr>
        <p:spPr>
          <a:xfrm>
            <a:off x="2700411" y="3551988"/>
            <a:ext cx="640080" cy="640080"/>
          </a:xfrm>
          <a:prstGeom prst="chord">
            <a:avLst>
              <a:gd name="adj1" fmla="val 12365231"/>
              <a:gd name="adj2" fmla="val 2004278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Chord 120" descr=" 153"/>
          <p:cNvSpPr/>
          <p:nvPr/>
        </p:nvSpPr>
        <p:spPr>
          <a:xfrm>
            <a:off x="3340491" y="3551988"/>
            <a:ext cx="640080" cy="640080"/>
          </a:xfrm>
          <a:prstGeom prst="chord">
            <a:avLst>
              <a:gd name="adj1" fmla="val 12365231"/>
              <a:gd name="adj2" fmla="val 2001538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Chord 121" descr=" 160"/>
          <p:cNvSpPr/>
          <p:nvPr/>
        </p:nvSpPr>
        <p:spPr>
          <a:xfrm>
            <a:off x="3980571" y="3551988"/>
            <a:ext cx="640080" cy="640080"/>
          </a:xfrm>
          <a:prstGeom prst="chord">
            <a:avLst>
              <a:gd name="adj1" fmla="val 12363740"/>
              <a:gd name="adj2" fmla="val 2003184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Chord 128" descr=" 161"/>
          <p:cNvSpPr/>
          <p:nvPr/>
        </p:nvSpPr>
        <p:spPr>
          <a:xfrm>
            <a:off x="4620651" y="3551988"/>
            <a:ext cx="640080" cy="640080"/>
          </a:xfrm>
          <a:prstGeom prst="chord">
            <a:avLst>
              <a:gd name="adj1" fmla="val 12401034"/>
              <a:gd name="adj2" fmla="val 20023972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4" name="Group 213" descr=" 214"/>
          <p:cNvGrpSpPr/>
          <p:nvPr/>
        </p:nvGrpSpPr>
        <p:grpSpPr>
          <a:xfrm>
            <a:off x="2061319" y="2125102"/>
            <a:ext cx="3200400" cy="640080"/>
            <a:chOff x="708660" y="2292181"/>
            <a:chExt cx="3200400" cy="640080"/>
          </a:xfrm>
          <a:noFill/>
        </p:grpSpPr>
        <p:sp>
          <p:nvSpPr>
            <p:cNvPr id="215" name="Oval 214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Group 219" descr=" 220"/>
          <p:cNvGrpSpPr/>
          <p:nvPr/>
        </p:nvGrpSpPr>
        <p:grpSpPr>
          <a:xfrm>
            <a:off x="2061319" y="2841780"/>
            <a:ext cx="3200400" cy="640080"/>
            <a:chOff x="708660" y="2292181"/>
            <a:chExt cx="3200400" cy="640080"/>
          </a:xfrm>
          <a:noFill/>
        </p:grpSpPr>
        <p:sp>
          <p:nvSpPr>
            <p:cNvPr id="221" name="Oval 220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Group 225" descr=" 226"/>
          <p:cNvGrpSpPr/>
          <p:nvPr/>
        </p:nvGrpSpPr>
        <p:grpSpPr>
          <a:xfrm>
            <a:off x="2056557" y="3562481"/>
            <a:ext cx="3200400" cy="640080"/>
            <a:chOff x="708660" y="2292181"/>
            <a:chExt cx="3200400" cy="640080"/>
          </a:xfrm>
          <a:noFill/>
        </p:grpSpPr>
        <p:sp>
          <p:nvSpPr>
            <p:cNvPr id="227" name="Oval 226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0" name="Oval 199" descr=" 200"/>
          <p:cNvSpPr/>
          <p:nvPr/>
        </p:nvSpPr>
        <p:spPr>
          <a:xfrm>
            <a:off x="6728947" y="2441160"/>
            <a:ext cx="1750914" cy="175090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 descr=" 270"/>
          <p:cNvCxnSpPr/>
          <p:nvPr/>
        </p:nvCxnSpPr>
        <p:spPr>
          <a:xfrm>
            <a:off x="7604403" y="2296207"/>
            <a:ext cx="0" cy="175113"/>
          </a:xfrm>
          <a:prstGeom prst="line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0" name="Group 129" descr=" 17"/>
          <p:cNvGrpSpPr/>
          <p:nvPr/>
        </p:nvGrpSpPr>
        <p:grpSpPr>
          <a:xfrm>
            <a:off x="2085628" y="1585174"/>
            <a:ext cx="3142702" cy="2147000"/>
            <a:chOff x="2067767" y="1777655"/>
            <a:chExt cx="3142702" cy="2147000"/>
          </a:xfrm>
        </p:grpSpPr>
        <p:grpSp>
          <p:nvGrpSpPr>
            <p:cNvPr id="131" name="Group 130"/>
            <p:cNvGrpSpPr/>
            <p:nvPr/>
          </p:nvGrpSpPr>
          <p:grpSpPr>
            <a:xfrm>
              <a:off x="2074856" y="1777655"/>
              <a:ext cx="3133089" cy="7857"/>
              <a:chOff x="2074856" y="1777655"/>
              <a:chExt cx="3133089" cy="7857"/>
            </a:xfrm>
          </p:grpSpPr>
          <p:cxnSp>
            <p:nvCxnSpPr>
              <p:cNvPr id="205" name="Straight Connector 204"/>
              <p:cNvCxnSpPr/>
              <p:nvPr/>
            </p:nvCxnSpPr>
            <p:spPr>
              <a:xfrm flipV="1">
                <a:off x="2074856" y="1778732"/>
                <a:ext cx="567124" cy="678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V="1">
                <a:off x="2717662" y="178117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V="1">
                <a:off x="3365362" y="1780123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V="1">
                <a:off x="4006954" y="177765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flipV="1">
                <a:off x="4641830" y="177765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/>
            <p:cNvGrpSpPr/>
            <p:nvPr/>
          </p:nvGrpSpPr>
          <p:grpSpPr>
            <a:xfrm>
              <a:off x="2067767" y="2497523"/>
              <a:ext cx="3134565" cy="2468"/>
              <a:chOff x="2072310" y="1778881"/>
              <a:chExt cx="3134565" cy="2468"/>
            </a:xfrm>
          </p:grpSpPr>
          <p:cxnSp>
            <p:nvCxnSpPr>
              <p:cNvPr id="189" name="Straight Connector 188"/>
              <p:cNvCxnSpPr/>
              <p:nvPr/>
            </p:nvCxnSpPr>
            <p:spPr>
              <a:xfrm flipV="1">
                <a:off x="2072310" y="178117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V="1">
                <a:off x="2717662" y="178117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V="1">
                <a:off x="3364292" y="1781349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V="1">
                <a:off x="4005884" y="1778881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flipV="1">
                <a:off x="4640760" y="1778881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>
              <a:off x="2067767" y="3220416"/>
              <a:ext cx="3134565" cy="3089"/>
              <a:chOff x="2072310" y="1778086"/>
              <a:chExt cx="3134565" cy="3089"/>
            </a:xfrm>
          </p:grpSpPr>
          <p:cxnSp>
            <p:nvCxnSpPr>
              <p:cNvPr id="153" name="Straight Connector 152"/>
              <p:cNvCxnSpPr/>
              <p:nvPr/>
            </p:nvCxnSpPr>
            <p:spPr>
              <a:xfrm flipV="1">
                <a:off x="2072310" y="178117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2717662" y="178117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V="1">
                <a:off x="3364292" y="1778173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4005884" y="1778086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flipV="1">
                <a:off x="4640760" y="1778086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>
              <a:off x="2075387" y="3922274"/>
              <a:ext cx="3135082" cy="2381"/>
              <a:chOff x="2072310" y="1778794"/>
              <a:chExt cx="3135082" cy="2381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flipV="1">
                <a:off x="2072310" y="178117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V="1">
                <a:off x="2717662" y="178117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V="1">
                <a:off x="3363308" y="1778794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V="1">
                <a:off x="4006401" y="1778801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V="1">
                <a:off x="4641277" y="1778801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4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11/36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 descr=" 21"/>
          <p:cNvGrpSpPr/>
          <p:nvPr/>
        </p:nvGrpSpPr>
        <p:grpSpPr>
          <a:xfrm>
            <a:off x="1146599" y="883843"/>
            <a:ext cx="4788532" cy="4020500"/>
            <a:chOff x="1128738" y="1076324"/>
            <a:chExt cx="4788532" cy="4020500"/>
          </a:xfrm>
        </p:grpSpPr>
        <p:grpSp>
          <p:nvGrpSpPr>
            <p:cNvPr id="162" name="Group 161"/>
            <p:cNvGrpSpPr/>
            <p:nvPr/>
          </p:nvGrpSpPr>
          <p:grpSpPr>
            <a:xfrm rot="5400000">
              <a:off x="2629308" y="763362"/>
              <a:ext cx="2163258" cy="4412666"/>
              <a:chOff x="3179064" y="1236582"/>
              <a:chExt cx="2163258" cy="4412666"/>
            </a:xfrm>
          </p:grpSpPr>
          <p:grpSp>
            <p:nvGrpSpPr>
              <p:cNvPr id="163" name="Group 162"/>
              <p:cNvGrpSpPr/>
              <p:nvPr/>
            </p:nvGrpSpPr>
            <p:grpSpPr>
              <a:xfrm>
                <a:off x="4640539" y="1236582"/>
                <a:ext cx="4" cy="4387728"/>
                <a:chOff x="3367999" y="1289924"/>
                <a:chExt cx="4" cy="4387728"/>
              </a:xfrm>
            </p:grpSpPr>
            <p:cxnSp>
              <p:nvCxnSpPr>
                <p:cNvPr id="193" name="Straight Connector 192"/>
                <p:cNvCxnSpPr/>
                <p:nvPr/>
              </p:nvCxnSpPr>
              <p:spPr>
                <a:xfrm rot="16200000">
                  <a:off x="1387496" y="3697149"/>
                  <a:ext cx="3961006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flipV="1">
                  <a:off x="3368003" y="1289924"/>
                  <a:ext cx="0" cy="35052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163"/>
              <p:cNvGrpSpPr/>
              <p:nvPr/>
            </p:nvGrpSpPr>
            <p:grpSpPr>
              <a:xfrm>
                <a:off x="5342321" y="1236582"/>
                <a:ext cx="1" cy="4412666"/>
                <a:chOff x="3422081" y="1289924"/>
                <a:chExt cx="1" cy="4412666"/>
              </a:xfrm>
            </p:grpSpPr>
            <p:cxnSp>
              <p:nvCxnSpPr>
                <p:cNvPr id="190" name="Straight Connector 189"/>
                <p:cNvCxnSpPr/>
                <p:nvPr/>
              </p:nvCxnSpPr>
              <p:spPr>
                <a:xfrm rot="16200000">
                  <a:off x="1429108" y="3709617"/>
                  <a:ext cx="3985946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flipV="1">
                  <a:off x="3422082" y="1289924"/>
                  <a:ext cx="0" cy="35052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/>
              <p:cNvGrpSpPr/>
              <p:nvPr/>
            </p:nvGrpSpPr>
            <p:grpSpPr>
              <a:xfrm>
                <a:off x="3927988" y="1236582"/>
                <a:ext cx="1" cy="4387728"/>
                <a:chOff x="3287908" y="1289924"/>
                <a:chExt cx="1" cy="4387728"/>
              </a:xfrm>
            </p:grpSpPr>
            <p:cxnSp>
              <p:nvCxnSpPr>
                <p:cNvPr id="172" name="Straight Connector 171"/>
                <p:cNvCxnSpPr/>
                <p:nvPr/>
              </p:nvCxnSpPr>
              <p:spPr>
                <a:xfrm rot="16200000">
                  <a:off x="1307404" y="3697148"/>
                  <a:ext cx="3961008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flipV="1">
                  <a:off x="3287909" y="1289924"/>
                  <a:ext cx="0" cy="35052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/>
              <p:cNvGrpSpPr/>
              <p:nvPr/>
            </p:nvGrpSpPr>
            <p:grpSpPr>
              <a:xfrm>
                <a:off x="3179064" y="1236582"/>
                <a:ext cx="1" cy="4387728"/>
                <a:chOff x="3179064" y="1289924"/>
                <a:chExt cx="1" cy="4387728"/>
              </a:xfrm>
            </p:grpSpPr>
            <p:cxnSp>
              <p:nvCxnSpPr>
                <p:cNvPr id="169" name="Straight Connector 168"/>
                <p:cNvCxnSpPr/>
                <p:nvPr/>
              </p:nvCxnSpPr>
              <p:spPr>
                <a:xfrm rot="16200000">
                  <a:off x="1198560" y="3697149"/>
                  <a:ext cx="3961007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flipV="1">
                  <a:off x="3179065" y="1289924"/>
                  <a:ext cx="0" cy="35052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7" name="Group 186"/>
            <p:cNvGrpSpPr/>
            <p:nvPr/>
          </p:nvGrpSpPr>
          <p:grpSpPr>
            <a:xfrm>
              <a:off x="2362510" y="1076324"/>
              <a:ext cx="2560320" cy="3625568"/>
              <a:chOff x="3179064" y="1295398"/>
              <a:chExt cx="2560320" cy="3625568"/>
            </a:xfrm>
          </p:grpSpPr>
          <p:grpSp>
            <p:nvGrpSpPr>
              <p:cNvPr id="178" name="Group 177"/>
              <p:cNvGrpSpPr/>
              <p:nvPr/>
            </p:nvGrpSpPr>
            <p:grpSpPr>
              <a:xfrm>
                <a:off x="4451604" y="1295398"/>
                <a:ext cx="7620" cy="3625568"/>
                <a:chOff x="3179064" y="1348740"/>
                <a:chExt cx="7620" cy="3625568"/>
              </a:xfrm>
            </p:grpSpPr>
            <p:cxnSp>
              <p:nvCxnSpPr>
                <p:cNvPr id="179" name="Straight Connector 178"/>
                <p:cNvCxnSpPr>
                  <a:stCxn id="137" idx="0"/>
                </p:cNvCxnSpPr>
                <p:nvPr/>
              </p:nvCxnSpPr>
              <p:spPr>
                <a:xfrm flipH="1" flipV="1">
                  <a:off x="3179064" y="1600200"/>
                  <a:ext cx="762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/>
              <p:cNvGrpSpPr/>
              <p:nvPr/>
            </p:nvGrpSpPr>
            <p:grpSpPr>
              <a:xfrm>
                <a:off x="509930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182" name="Straight Connector 181"/>
                <p:cNvCxnSpPr>
                  <a:stCxn id="138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oup 183"/>
              <p:cNvGrpSpPr/>
              <p:nvPr/>
            </p:nvGrpSpPr>
            <p:grpSpPr>
              <a:xfrm>
                <a:off x="573938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185" name="Straight Connector 184"/>
                <p:cNvCxnSpPr>
                  <a:stCxn id="139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174"/>
              <p:cNvGrpSpPr/>
              <p:nvPr/>
            </p:nvGrpSpPr>
            <p:grpSpPr>
              <a:xfrm>
                <a:off x="381914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176" name="Straight Connector 175"/>
                <p:cNvCxnSpPr>
                  <a:stCxn id="136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Group 170"/>
              <p:cNvGrpSpPr/>
              <p:nvPr/>
            </p:nvGrpSpPr>
            <p:grpSpPr>
              <a:xfrm>
                <a:off x="317906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34" name="Straight Connector 33"/>
                <p:cNvCxnSpPr>
                  <a:stCxn id="135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3179064" y="1348740"/>
                  <a:ext cx="0" cy="175261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0" name="Group 139"/>
            <p:cNvGrpSpPr/>
            <p:nvPr/>
          </p:nvGrpSpPr>
          <p:grpSpPr>
            <a:xfrm>
              <a:off x="2042470" y="4701892"/>
              <a:ext cx="3200400" cy="394932"/>
              <a:chOff x="2223532" y="4707292"/>
              <a:chExt cx="3200400" cy="394932"/>
            </a:xfrm>
          </p:grpSpPr>
          <p:sp>
            <p:nvSpPr>
              <p:cNvPr id="135" name="Rounded Rectangle 134"/>
              <p:cNvSpPr/>
              <p:nvPr/>
            </p:nvSpPr>
            <p:spPr>
              <a:xfrm>
                <a:off x="222353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>
                <a:off x="286361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7" name="Rounded Rectangle 136"/>
              <p:cNvSpPr/>
              <p:nvPr/>
            </p:nvSpPr>
            <p:spPr>
              <a:xfrm>
                <a:off x="350369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>
                <a:off x="414377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478385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141" name="Rounded Rectangle 140"/>
            <p:cNvSpPr/>
            <p:nvPr/>
          </p:nvSpPr>
          <p:spPr>
            <a:xfrm>
              <a:off x="1128738" y="1557780"/>
              <a:ext cx="515863" cy="28267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 smtClean="0">
                  <a:solidFill>
                    <a:schemeClr val="bg1">
                      <a:lumMod val="65000"/>
                    </a:schemeClr>
                  </a:solidFill>
                </a:rPr>
                <a:t>Row Decoder</a:t>
              </a:r>
              <a:endParaRPr lang="en-US" sz="2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6" name="TextBox 25" descr=" 26"/>
          <p:cNvSpPr txBox="1"/>
          <p:nvPr/>
        </p:nvSpPr>
        <p:spPr>
          <a:xfrm>
            <a:off x="6326885" y="1275356"/>
            <a:ext cx="2554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Refresh Counter</a:t>
            </a:r>
          </a:p>
          <a:p>
            <a:pPr algn="ctr"/>
            <a:r>
              <a:rPr lang="en-US" sz="2800" b="1" dirty="0" smtClean="0"/>
              <a:t>64ms</a:t>
            </a:r>
            <a:endParaRPr lang="en-US" sz="2800" b="1" dirty="0"/>
          </a:p>
        </p:txBody>
      </p:sp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Idealized DRAM Refresh </a:t>
            </a:r>
            <a:r>
              <a:rPr lang="en-US" sz="4800" dirty="0">
                <a:latin typeface="Cambria" panose="02040503050406030204" pitchFamily="18" charset="0"/>
              </a:rPr>
              <a:t>O</a:t>
            </a:r>
            <a:r>
              <a:rPr lang="en-US" sz="4800" dirty="0" smtClean="0">
                <a:latin typeface="Cambria" panose="02040503050406030204" pitchFamily="18" charset="0"/>
              </a:rPr>
              <a:t>peration</a:t>
            </a:r>
            <a:endParaRPr lang="en-US" sz="4800" dirty="0">
              <a:latin typeface="Cambria" panose="02040503050406030204" pitchFamily="18" charset="0"/>
            </a:endParaRPr>
          </a:p>
        </p:txBody>
      </p:sp>
      <p:grpSp>
        <p:nvGrpSpPr>
          <p:cNvPr id="123" name="Group 122" descr=" 123"/>
          <p:cNvGrpSpPr/>
          <p:nvPr/>
        </p:nvGrpSpPr>
        <p:grpSpPr>
          <a:xfrm>
            <a:off x="2055569" y="3564169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124" name="Oval 123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 descr=" 142"/>
          <p:cNvGrpSpPr/>
          <p:nvPr/>
        </p:nvGrpSpPr>
        <p:grpSpPr>
          <a:xfrm>
            <a:off x="2060331" y="2124466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143" name="Oval 142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 descr=" 154"/>
          <p:cNvGrpSpPr/>
          <p:nvPr/>
        </p:nvGrpSpPr>
        <p:grpSpPr>
          <a:xfrm>
            <a:off x="2060331" y="1408186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155" name="Oval 154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Group 202" descr=" 203"/>
          <p:cNvGrpSpPr/>
          <p:nvPr/>
        </p:nvGrpSpPr>
        <p:grpSpPr>
          <a:xfrm>
            <a:off x="6586068" y="2298279"/>
            <a:ext cx="2036670" cy="2036670"/>
            <a:chOff x="7033260" y="2856061"/>
            <a:chExt cx="1432560" cy="1432561"/>
          </a:xfrm>
          <a:solidFill>
            <a:schemeClr val="bg1">
              <a:lumMod val="85000"/>
            </a:schemeClr>
          </a:solidFill>
        </p:grpSpPr>
        <p:cxnSp>
          <p:nvCxnSpPr>
            <p:cNvPr id="202" name="Straight Connector 201"/>
            <p:cNvCxnSpPr/>
            <p:nvPr/>
          </p:nvCxnSpPr>
          <p:spPr>
            <a:xfrm rot="18900000">
              <a:off x="7749541" y="2856062"/>
              <a:ext cx="0" cy="1432560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2700000">
              <a:off x="7749540" y="2856061"/>
              <a:ext cx="0" cy="1432560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5400000">
              <a:off x="7749540" y="2856061"/>
              <a:ext cx="0" cy="1432560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7749540" y="2856061"/>
              <a:ext cx="0" cy="1432560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8" name="Oval 187"/>
            <p:cNvSpPr/>
            <p:nvPr/>
          </p:nvSpPr>
          <p:spPr>
            <a:xfrm>
              <a:off x="7133759" y="2956560"/>
              <a:ext cx="1231562" cy="123156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Group 236" descr=" 237"/>
          <p:cNvGrpSpPr/>
          <p:nvPr/>
        </p:nvGrpSpPr>
        <p:grpSpPr>
          <a:xfrm rot="21600000">
            <a:off x="6733050" y="2480791"/>
            <a:ext cx="1741890" cy="1729719"/>
            <a:chOff x="7235055" y="3059446"/>
            <a:chExt cx="1031298" cy="1024092"/>
          </a:xfrm>
        </p:grpSpPr>
        <p:cxnSp>
          <p:nvCxnSpPr>
            <p:cNvPr id="191" name="Straight Arrow Connector 190"/>
            <p:cNvCxnSpPr/>
            <p:nvPr/>
          </p:nvCxnSpPr>
          <p:spPr>
            <a:xfrm flipV="1">
              <a:off x="7750994" y="3155527"/>
              <a:ext cx="2142" cy="91586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Chord 235"/>
            <p:cNvSpPr/>
            <p:nvPr/>
          </p:nvSpPr>
          <p:spPr>
            <a:xfrm>
              <a:off x="7235055" y="3059446"/>
              <a:ext cx="1031298" cy="1024092"/>
            </a:xfrm>
            <a:prstGeom prst="chord">
              <a:avLst>
                <a:gd name="adj1" fmla="val 188811"/>
                <a:gd name="adj2" fmla="val 1063148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 descr=" 13"/>
          <p:cNvGrpSpPr/>
          <p:nvPr/>
        </p:nvGrpSpPr>
        <p:grpSpPr>
          <a:xfrm>
            <a:off x="2060331" y="2840746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11" name="Oval 10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Chord 99" descr=" 110"/>
          <p:cNvSpPr/>
          <p:nvPr/>
        </p:nvSpPr>
        <p:spPr>
          <a:xfrm>
            <a:off x="2060331" y="1408185"/>
            <a:ext cx="640080" cy="640080"/>
          </a:xfrm>
          <a:prstGeom prst="chord">
            <a:avLst>
              <a:gd name="adj1" fmla="val 12270390"/>
              <a:gd name="adj2" fmla="val 2006522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hord 100" descr=" 111"/>
          <p:cNvSpPr/>
          <p:nvPr/>
        </p:nvSpPr>
        <p:spPr>
          <a:xfrm>
            <a:off x="2700411" y="1408185"/>
            <a:ext cx="640080" cy="640080"/>
          </a:xfrm>
          <a:prstGeom prst="chord">
            <a:avLst>
              <a:gd name="adj1" fmla="val 12361991"/>
              <a:gd name="adj2" fmla="val 2004964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Chord 101" descr=" 112"/>
          <p:cNvSpPr/>
          <p:nvPr/>
        </p:nvSpPr>
        <p:spPr>
          <a:xfrm>
            <a:off x="3340491" y="1408185"/>
            <a:ext cx="640080" cy="640080"/>
          </a:xfrm>
          <a:prstGeom prst="chord">
            <a:avLst>
              <a:gd name="adj1" fmla="val 12351441"/>
              <a:gd name="adj2" fmla="val 2005027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hord 102" descr=" 113"/>
          <p:cNvSpPr/>
          <p:nvPr/>
        </p:nvSpPr>
        <p:spPr>
          <a:xfrm>
            <a:off x="3980571" y="1408185"/>
            <a:ext cx="640080" cy="640080"/>
          </a:xfrm>
          <a:prstGeom prst="chord">
            <a:avLst>
              <a:gd name="adj1" fmla="val 12350173"/>
              <a:gd name="adj2" fmla="val 20035036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Chord 103" descr=" 115"/>
          <p:cNvSpPr/>
          <p:nvPr/>
        </p:nvSpPr>
        <p:spPr>
          <a:xfrm>
            <a:off x="4620651" y="1408185"/>
            <a:ext cx="640080" cy="640080"/>
          </a:xfrm>
          <a:prstGeom prst="chord">
            <a:avLst>
              <a:gd name="adj1" fmla="val 12374809"/>
              <a:gd name="adj2" fmla="val 2002878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" name="Group 207" descr=" 208"/>
          <p:cNvGrpSpPr/>
          <p:nvPr/>
        </p:nvGrpSpPr>
        <p:grpSpPr>
          <a:xfrm>
            <a:off x="2061319" y="1407589"/>
            <a:ext cx="3200400" cy="640080"/>
            <a:chOff x="708660" y="2292181"/>
            <a:chExt cx="3200400" cy="640080"/>
          </a:xfrm>
          <a:noFill/>
        </p:grpSpPr>
        <p:sp>
          <p:nvSpPr>
            <p:cNvPr id="209" name="Oval 208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Chord 104" descr=" 119"/>
          <p:cNvSpPr/>
          <p:nvPr/>
        </p:nvSpPr>
        <p:spPr>
          <a:xfrm>
            <a:off x="2056557" y="2126782"/>
            <a:ext cx="640080" cy="640080"/>
          </a:xfrm>
          <a:prstGeom prst="chord">
            <a:avLst>
              <a:gd name="adj1" fmla="val 12350931"/>
              <a:gd name="adj2" fmla="val 2005702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Chord 105" descr=" 121"/>
          <p:cNvSpPr/>
          <p:nvPr/>
        </p:nvSpPr>
        <p:spPr>
          <a:xfrm>
            <a:off x="2696637" y="2126782"/>
            <a:ext cx="640080" cy="640080"/>
          </a:xfrm>
          <a:prstGeom prst="chord">
            <a:avLst>
              <a:gd name="adj1" fmla="val 12354804"/>
              <a:gd name="adj2" fmla="val 2004364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hord 106" descr=" 122"/>
          <p:cNvSpPr/>
          <p:nvPr/>
        </p:nvSpPr>
        <p:spPr>
          <a:xfrm>
            <a:off x="3336717" y="2126782"/>
            <a:ext cx="640080" cy="640080"/>
          </a:xfrm>
          <a:prstGeom prst="chord">
            <a:avLst>
              <a:gd name="adj1" fmla="val 12365231"/>
              <a:gd name="adj2" fmla="val 2006521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Chord 107" descr=" 129"/>
          <p:cNvSpPr/>
          <p:nvPr/>
        </p:nvSpPr>
        <p:spPr>
          <a:xfrm>
            <a:off x="3976797" y="2126782"/>
            <a:ext cx="640080" cy="640080"/>
          </a:xfrm>
          <a:prstGeom prst="chord">
            <a:avLst>
              <a:gd name="adj1" fmla="val 12365231"/>
              <a:gd name="adj2" fmla="val 2005647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Chord 108" descr=" 130"/>
          <p:cNvSpPr/>
          <p:nvPr/>
        </p:nvSpPr>
        <p:spPr>
          <a:xfrm>
            <a:off x="4616877" y="2126782"/>
            <a:ext cx="640080" cy="640080"/>
          </a:xfrm>
          <a:prstGeom prst="chord">
            <a:avLst>
              <a:gd name="adj1" fmla="val 12387908"/>
              <a:gd name="adj2" fmla="val 2004134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Chord 109" descr=" 132"/>
          <p:cNvSpPr/>
          <p:nvPr/>
        </p:nvSpPr>
        <p:spPr>
          <a:xfrm>
            <a:off x="2060331" y="2845397"/>
            <a:ext cx="640080" cy="640080"/>
          </a:xfrm>
          <a:prstGeom prst="chord">
            <a:avLst>
              <a:gd name="adj1" fmla="val 12296091"/>
              <a:gd name="adj2" fmla="val 2011559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Chord 110" descr=" 133"/>
          <p:cNvSpPr/>
          <p:nvPr/>
        </p:nvSpPr>
        <p:spPr>
          <a:xfrm>
            <a:off x="2700411" y="2845397"/>
            <a:ext cx="640080" cy="640080"/>
          </a:xfrm>
          <a:prstGeom prst="chord">
            <a:avLst>
              <a:gd name="adj1" fmla="val 12263463"/>
              <a:gd name="adj2" fmla="val 2011559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Chord 111" descr=" 134"/>
          <p:cNvSpPr/>
          <p:nvPr/>
        </p:nvSpPr>
        <p:spPr>
          <a:xfrm>
            <a:off x="3340491" y="2845397"/>
            <a:ext cx="640080" cy="640080"/>
          </a:xfrm>
          <a:prstGeom prst="chord">
            <a:avLst>
              <a:gd name="adj1" fmla="val 12359801"/>
              <a:gd name="adj2" fmla="val 2006465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hord 112" descr=" 148"/>
          <p:cNvSpPr/>
          <p:nvPr/>
        </p:nvSpPr>
        <p:spPr>
          <a:xfrm>
            <a:off x="3980571" y="2845397"/>
            <a:ext cx="640080" cy="640080"/>
          </a:xfrm>
          <a:prstGeom prst="chord">
            <a:avLst>
              <a:gd name="adj1" fmla="val 12354800"/>
              <a:gd name="adj2" fmla="val 2005244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Chord 114" descr=" 149"/>
          <p:cNvSpPr/>
          <p:nvPr/>
        </p:nvSpPr>
        <p:spPr>
          <a:xfrm>
            <a:off x="4620651" y="2845397"/>
            <a:ext cx="640080" cy="640080"/>
          </a:xfrm>
          <a:prstGeom prst="chord">
            <a:avLst>
              <a:gd name="adj1" fmla="val 12332464"/>
              <a:gd name="adj2" fmla="val 20067053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Chord 116" descr=" 151"/>
          <p:cNvSpPr/>
          <p:nvPr/>
        </p:nvSpPr>
        <p:spPr>
          <a:xfrm>
            <a:off x="2060331" y="3551988"/>
            <a:ext cx="640080" cy="640080"/>
          </a:xfrm>
          <a:prstGeom prst="chord">
            <a:avLst>
              <a:gd name="adj1" fmla="val 12321820"/>
              <a:gd name="adj2" fmla="val 20040002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Chord 118" descr=" 152"/>
          <p:cNvSpPr/>
          <p:nvPr/>
        </p:nvSpPr>
        <p:spPr>
          <a:xfrm>
            <a:off x="2700411" y="3551988"/>
            <a:ext cx="640080" cy="640080"/>
          </a:xfrm>
          <a:prstGeom prst="chord">
            <a:avLst>
              <a:gd name="adj1" fmla="val 12365231"/>
              <a:gd name="adj2" fmla="val 2004278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Chord 120" descr=" 153"/>
          <p:cNvSpPr/>
          <p:nvPr/>
        </p:nvSpPr>
        <p:spPr>
          <a:xfrm>
            <a:off x="3340491" y="3551988"/>
            <a:ext cx="640080" cy="640080"/>
          </a:xfrm>
          <a:prstGeom prst="chord">
            <a:avLst>
              <a:gd name="adj1" fmla="val 12365231"/>
              <a:gd name="adj2" fmla="val 2001538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Chord 121" descr=" 160"/>
          <p:cNvSpPr/>
          <p:nvPr/>
        </p:nvSpPr>
        <p:spPr>
          <a:xfrm>
            <a:off x="3980571" y="3551988"/>
            <a:ext cx="640080" cy="640080"/>
          </a:xfrm>
          <a:prstGeom prst="chord">
            <a:avLst>
              <a:gd name="adj1" fmla="val 12363740"/>
              <a:gd name="adj2" fmla="val 2003184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Chord 128" descr=" 161"/>
          <p:cNvSpPr/>
          <p:nvPr/>
        </p:nvSpPr>
        <p:spPr>
          <a:xfrm>
            <a:off x="4620651" y="3551988"/>
            <a:ext cx="640080" cy="640080"/>
          </a:xfrm>
          <a:prstGeom prst="chord">
            <a:avLst>
              <a:gd name="adj1" fmla="val 12401034"/>
              <a:gd name="adj2" fmla="val 20023972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4" name="Group 213" descr=" 214"/>
          <p:cNvGrpSpPr/>
          <p:nvPr/>
        </p:nvGrpSpPr>
        <p:grpSpPr>
          <a:xfrm>
            <a:off x="2061319" y="2125102"/>
            <a:ext cx="3200400" cy="640080"/>
            <a:chOff x="708660" y="2292181"/>
            <a:chExt cx="3200400" cy="640080"/>
          </a:xfrm>
          <a:noFill/>
        </p:grpSpPr>
        <p:sp>
          <p:nvSpPr>
            <p:cNvPr id="215" name="Oval 214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Group 219" descr=" 220"/>
          <p:cNvGrpSpPr/>
          <p:nvPr/>
        </p:nvGrpSpPr>
        <p:grpSpPr>
          <a:xfrm>
            <a:off x="2061319" y="2841780"/>
            <a:ext cx="3200400" cy="640080"/>
            <a:chOff x="708660" y="2292181"/>
            <a:chExt cx="3200400" cy="640080"/>
          </a:xfrm>
          <a:noFill/>
        </p:grpSpPr>
        <p:sp>
          <p:nvSpPr>
            <p:cNvPr id="221" name="Oval 220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Group 225" descr=" 226"/>
          <p:cNvGrpSpPr/>
          <p:nvPr/>
        </p:nvGrpSpPr>
        <p:grpSpPr>
          <a:xfrm>
            <a:off x="2056557" y="3562481"/>
            <a:ext cx="3200400" cy="640080"/>
            <a:chOff x="708660" y="2292181"/>
            <a:chExt cx="3200400" cy="640080"/>
          </a:xfrm>
          <a:noFill/>
        </p:grpSpPr>
        <p:sp>
          <p:nvSpPr>
            <p:cNvPr id="227" name="Oval 226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4" name="TextBox 233" descr=" 30"/>
          <p:cNvSpPr txBox="1"/>
          <p:nvPr/>
        </p:nvSpPr>
        <p:spPr>
          <a:xfrm>
            <a:off x="77289" y="5152619"/>
            <a:ext cx="8914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ambria" panose="02040503050406030204" pitchFamily="18" charset="0"/>
              <a:buChar char="-"/>
            </a:pPr>
            <a:r>
              <a:rPr lang="en-US" sz="3200" dirty="0" smtClean="0">
                <a:latin typeface="Cambria" panose="02040503050406030204" pitchFamily="18" charset="0"/>
              </a:rPr>
              <a:t>Here, all cells have identical retention times</a:t>
            </a:r>
          </a:p>
          <a:p>
            <a:pPr marL="457200" indent="-457200">
              <a:buFont typeface="Cambria" panose="02040503050406030204" pitchFamily="18" charset="0"/>
              <a:buChar char="-"/>
            </a:pPr>
            <a:r>
              <a:rPr lang="en-US" sz="3200" dirty="0" smtClean="0">
                <a:latin typeface="Cambria" panose="02040503050406030204" pitchFamily="18" charset="0"/>
              </a:rPr>
              <a:t>All cells require the same </a:t>
            </a:r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short</a:t>
            </a:r>
            <a:r>
              <a:rPr lang="en-US" sz="3200" dirty="0" smtClean="0">
                <a:latin typeface="Cambria" panose="02040503050406030204" pitchFamily="18" charset="0"/>
              </a:rPr>
              <a:t> refresh interval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200" name="Oval 199" descr=" 200"/>
          <p:cNvSpPr/>
          <p:nvPr/>
        </p:nvSpPr>
        <p:spPr>
          <a:xfrm>
            <a:off x="6728947" y="2441160"/>
            <a:ext cx="1750914" cy="175090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 descr=" 270"/>
          <p:cNvCxnSpPr/>
          <p:nvPr/>
        </p:nvCxnSpPr>
        <p:spPr>
          <a:xfrm>
            <a:off x="7604403" y="2296207"/>
            <a:ext cx="0" cy="175113"/>
          </a:xfrm>
          <a:prstGeom prst="line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0" name="Group 129" descr=" 17"/>
          <p:cNvGrpSpPr/>
          <p:nvPr/>
        </p:nvGrpSpPr>
        <p:grpSpPr>
          <a:xfrm>
            <a:off x="2085628" y="1585174"/>
            <a:ext cx="3142702" cy="2147000"/>
            <a:chOff x="2067767" y="1777655"/>
            <a:chExt cx="3142702" cy="2147000"/>
          </a:xfrm>
        </p:grpSpPr>
        <p:grpSp>
          <p:nvGrpSpPr>
            <p:cNvPr id="131" name="Group 130"/>
            <p:cNvGrpSpPr/>
            <p:nvPr/>
          </p:nvGrpSpPr>
          <p:grpSpPr>
            <a:xfrm>
              <a:off x="2074856" y="1777655"/>
              <a:ext cx="3133089" cy="7857"/>
              <a:chOff x="2074856" y="1777655"/>
              <a:chExt cx="3133089" cy="7857"/>
            </a:xfrm>
          </p:grpSpPr>
          <p:cxnSp>
            <p:nvCxnSpPr>
              <p:cNvPr id="205" name="Straight Connector 204"/>
              <p:cNvCxnSpPr/>
              <p:nvPr/>
            </p:nvCxnSpPr>
            <p:spPr>
              <a:xfrm flipV="1">
                <a:off x="2074856" y="1778732"/>
                <a:ext cx="567124" cy="678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V="1">
                <a:off x="2717662" y="178117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V="1">
                <a:off x="3365362" y="1780123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V="1">
                <a:off x="4006954" y="177765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flipV="1">
                <a:off x="4641830" y="177765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/>
            <p:cNvGrpSpPr/>
            <p:nvPr/>
          </p:nvGrpSpPr>
          <p:grpSpPr>
            <a:xfrm>
              <a:off x="2067767" y="2497523"/>
              <a:ext cx="3134565" cy="2468"/>
              <a:chOff x="2072310" y="1778881"/>
              <a:chExt cx="3134565" cy="2468"/>
            </a:xfrm>
          </p:grpSpPr>
          <p:cxnSp>
            <p:nvCxnSpPr>
              <p:cNvPr id="189" name="Straight Connector 188"/>
              <p:cNvCxnSpPr/>
              <p:nvPr/>
            </p:nvCxnSpPr>
            <p:spPr>
              <a:xfrm flipV="1">
                <a:off x="2072310" y="178117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V="1">
                <a:off x="2717662" y="178117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V="1">
                <a:off x="3364292" y="1781349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V="1">
                <a:off x="4005884" y="1778881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flipV="1">
                <a:off x="4640760" y="1778881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>
              <a:off x="2067767" y="3220416"/>
              <a:ext cx="3134565" cy="3089"/>
              <a:chOff x="2072310" y="1778086"/>
              <a:chExt cx="3134565" cy="3089"/>
            </a:xfrm>
          </p:grpSpPr>
          <p:cxnSp>
            <p:nvCxnSpPr>
              <p:cNvPr id="153" name="Straight Connector 152"/>
              <p:cNvCxnSpPr/>
              <p:nvPr/>
            </p:nvCxnSpPr>
            <p:spPr>
              <a:xfrm flipV="1">
                <a:off x="2072310" y="178117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2717662" y="178117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V="1">
                <a:off x="3364292" y="1778173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4005884" y="1778086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flipV="1">
                <a:off x="4640760" y="1778086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>
              <a:off x="2075387" y="3922274"/>
              <a:ext cx="3135082" cy="2381"/>
              <a:chOff x="2072310" y="1778794"/>
              <a:chExt cx="3135082" cy="2381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flipV="1">
                <a:off x="2072310" y="178117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V="1">
                <a:off x="2717662" y="178117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V="1">
                <a:off x="3363308" y="1778794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V="1">
                <a:off x="4006401" y="1778801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V="1">
                <a:off x="4641277" y="1778801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5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11/36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0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 descr=" 21"/>
          <p:cNvGrpSpPr/>
          <p:nvPr/>
        </p:nvGrpSpPr>
        <p:grpSpPr>
          <a:xfrm>
            <a:off x="1146599" y="883843"/>
            <a:ext cx="4788532" cy="4020500"/>
            <a:chOff x="1128738" y="1076324"/>
            <a:chExt cx="4788532" cy="4020500"/>
          </a:xfrm>
        </p:grpSpPr>
        <p:grpSp>
          <p:nvGrpSpPr>
            <p:cNvPr id="162" name="Group 161"/>
            <p:cNvGrpSpPr/>
            <p:nvPr/>
          </p:nvGrpSpPr>
          <p:grpSpPr>
            <a:xfrm rot="5400000">
              <a:off x="2629308" y="763362"/>
              <a:ext cx="2163258" cy="4412666"/>
              <a:chOff x="3179064" y="1236582"/>
              <a:chExt cx="2163258" cy="4412666"/>
            </a:xfrm>
          </p:grpSpPr>
          <p:grpSp>
            <p:nvGrpSpPr>
              <p:cNvPr id="163" name="Group 162"/>
              <p:cNvGrpSpPr/>
              <p:nvPr/>
            </p:nvGrpSpPr>
            <p:grpSpPr>
              <a:xfrm>
                <a:off x="4640539" y="1236582"/>
                <a:ext cx="4" cy="4387728"/>
                <a:chOff x="3367999" y="1289924"/>
                <a:chExt cx="4" cy="4387728"/>
              </a:xfrm>
            </p:grpSpPr>
            <p:cxnSp>
              <p:nvCxnSpPr>
                <p:cNvPr id="193" name="Straight Connector 192"/>
                <p:cNvCxnSpPr/>
                <p:nvPr/>
              </p:nvCxnSpPr>
              <p:spPr>
                <a:xfrm rot="16200000">
                  <a:off x="1387496" y="3697149"/>
                  <a:ext cx="3961006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flipV="1">
                  <a:off x="3368003" y="1289924"/>
                  <a:ext cx="0" cy="35052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163"/>
              <p:cNvGrpSpPr/>
              <p:nvPr/>
            </p:nvGrpSpPr>
            <p:grpSpPr>
              <a:xfrm>
                <a:off x="5342321" y="1236582"/>
                <a:ext cx="1" cy="4412666"/>
                <a:chOff x="3422081" y="1289924"/>
                <a:chExt cx="1" cy="4412666"/>
              </a:xfrm>
            </p:grpSpPr>
            <p:cxnSp>
              <p:nvCxnSpPr>
                <p:cNvPr id="190" name="Straight Connector 189"/>
                <p:cNvCxnSpPr/>
                <p:nvPr/>
              </p:nvCxnSpPr>
              <p:spPr>
                <a:xfrm rot="16200000">
                  <a:off x="1429108" y="3709617"/>
                  <a:ext cx="3985946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flipV="1">
                  <a:off x="3422082" y="1289924"/>
                  <a:ext cx="0" cy="35052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/>
              <p:cNvGrpSpPr/>
              <p:nvPr/>
            </p:nvGrpSpPr>
            <p:grpSpPr>
              <a:xfrm>
                <a:off x="3927988" y="1236582"/>
                <a:ext cx="1" cy="4387728"/>
                <a:chOff x="3287908" y="1289924"/>
                <a:chExt cx="1" cy="4387728"/>
              </a:xfrm>
            </p:grpSpPr>
            <p:cxnSp>
              <p:nvCxnSpPr>
                <p:cNvPr id="172" name="Straight Connector 171"/>
                <p:cNvCxnSpPr/>
                <p:nvPr/>
              </p:nvCxnSpPr>
              <p:spPr>
                <a:xfrm rot="16200000">
                  <a:off x="1307404" y="3697148"/>
                  <a:ext cx="3961008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flipV="1">
                  <a:off x="3287909" y="1289924"/>
                  <a:ext cx="0" cy="35052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/>
              <p:cNvGrpSpPr/>
              <p:nvPr/>
            </p:nvGrpSpPr>
            <p:grpSpPr>
              <a:xfrm>
                <a:off x="3179064" y="1236582"/>
                <a:ext cx="1" cy="4387728"/>
                <a:chOff x="3179064" y="1289924"/>
                <a:chExt cx="1" cy="4387728"/>
              </a:xfrm>
            </p:grpSpPr>
            <p:cxnSp>
              <p:nvCxnSpPr>
                <p:cNvPr id="169" name="Straight Connector 168"/>
                <p:cNvCxnSpPr/>
                <p:nvPr/>
              </p:nvCxnSpPr>
              <p:spPr>
                <a:xfrm rot="16200000">
                  <a:off x="1198560" y="3697149"/>
                  <a:ext cx="3961007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flipV="1">
                  <a:off x="3179065" y="1289924"/>
                  <a:ext cx="0" cy="35052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7" name="Group 186"/>
            <p:cNvGrpSpPr/>
            <p:nvPr/>
          </p:nvGrpSpPr>
          <p:grpSpPr>
            <a:xfrm>
              <a:off x="2362510" y="1076324"/>
              <a:ext cx="2560320" cy="3625568"/>
              <a:chOff x="3179064" y="1295398"/>
              <a:chExt cx="2560320" cy="3625568"/>
            </a:xfrm>
          </p:grpSpPr>
          <p:grpSp>
            <p:nvGrpSpPr>
              <p:cNvPr id="178" name="Group 177"/>
              <p:cNvGrpSpPr/>
              <p:nvPr/>
            </p:nvGrpSpPr>
            <p:grpSpPr>
              <a:xfrm>
                <a:off x="4451604" y="1295398"/>
                <a:ext cx="7620" cy="3625568"/>
                <a:chOff x="3179064" y="1348740"/>
                <a:chExt cx="7620" cy="3625568"/>
              </a:xfrm>
            </p:grpSpPr>
            <p:cxnSp>
              <p:nvCxnSpPr>
                <p:cNvPr id="179" name="Straight Connector 178"/>
                <p:cNvCxnSpPr>
                  <a:stCxn id="137" idx="0"/>
                </p:cNvCxnSpPr>
                <p:nvPr/>
              </p:nvCxnSpPr>
              <p:spPr>
                <a:xfrm flipH="1" flipV="1">
                  <a:off x="3179064" y="1600200"/>
                  <a:ext cx="762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/>
              <p:cNvGrpSpPr/>
              <p:nvPr/>
            </p:nvGrpSpPr>
            <p:grpSpPr>
              <a:xfrm>
                <a:off x="509930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182" name="Straight Connector 181"/>
                <p:cNvCxnSpPr>
                  <a:stCxn id="138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oup 183"/>
              <p:cNvGrpSpPr/>
              <p:nvPr/>
            </p:nvGrpSpPr>
            <p:grpSpPr>
              <a:xfrm>
                <a:off x="573938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185" name="Straight Connector 184"/>
                <p:cNvCxnSpPr>
                  <a:stCxn id="139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174"/>
              <p:cNvGrpSpPr/>
              <p:nvPr/>
            </p:nvGrpSpPr>
            <p:grpSpPr>
              <a:xfrm>
                <a:off x="381914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176" name="Straight Connector 175"/>
                <p:cNvCxnSpPr>
                  <a:stCxn id="136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Group 170"/>
              <p:cNvGrpSpPr/>
              <p:nvPr/>
            </p:nvGrpSpPr>
            <p:grpSpPr>
              <a:xfrm>
                <a:off x="317906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34" name="Straight Connector 33"/>
                <p:cNvCxnSpPr>
                  <a:stCxn id="135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3179064" y="1348740"/>
                  <a:ext cx="0" cy="175261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0" name="Group 139"/>
            <p:cNvGrpSpPr/>
            <p:nvPr/>
          </p:nvGrpSpPr>
          <p:grpSpPr>
            <a:xfrm>
              <a:off x="2042470" y="4701892"/>
              <a:ext cx="3200400" cy="394932"/>
              <a:chOff x="2223532" y="4707292"/>
              <a:chExt cx="3200400" cy="394932"/>
            </a:xfrm>
          </p:grpSpPr>
          <p:sp>
            <p:nvSpPr>
              <p:cNvPr id="135" name="Rounded Rectangle 134"/>
              <p:cNvSpPr/>
              <p:nvPr/>
            </p:nvSpPr>
            <p:spPr>
              <a:xfrm>
                <a:off x="222353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>
                <a:off x="286361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7" name="Rounded Rectangle 136"/>
              <p:cNvSpPr/>
              <p:nvPr/>
            </p:nvSpPr>
            <p:spPr>
              <a:xfrm>
                <a:off x="350369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>
                <a:off x="414377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478385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141" name="Rounded Rectangle 140"/>
            <p:cNvSpPr/>
            <p:nvPr/>
          </p:nvSpPr>
          <p:spPr>
            <a:xfrm>
              <a:off x="1128738" y="1557780"/>
              <a:ext cx="515863" cy="28267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 smtClean="0">
                  <a:solidFill>
                    <a:schemeClr val="bg1">
                      <a:lumMod val="65000"/>
                    </a:schemeClr>
                  </a:solidFill>
                </a:rPr>
                <a:t>Row Decoder</a:t>
              </a:r>
              <a:endParaRPr lang="en-US" sz="2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6" name="TextBox 25" descr=" 26"/>
          <p:cNvSpPr txBox="1"/>
          <p:nvPr/>
        </p:nvSpPr>
        <p:spPr>
          <a:xfrm>
            <a:off x="6326885" y="1275356"/>
            <a:ext cx="2554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Refresh Counter</a:t>
            </a:r>
          </a:p>
          <a:p>
            <a:pPr algn="ctr"/>
            <a:r>
              <a:rPr lang="en-US" sz="2800" b="1" dirty="0" smtClean="0"/>
              <a:t>64ms</a:t>
            </a:r>
            <a:endParaRPr lang="en-US" sz="2800" b="1" dirty="0"/>
          </a:p>
        </p:txBody>
      </p:sp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Idealized DRAM Refresh </a:t>
            </a:r>
            <a:r>
              <a:rPr lang="en-US" sz="4800" dirty="0">
                <a:latin typeface="Cambria" panose="02040503050406030204" pitchFamily="18" charset="0"/>
              </a:rPr>
              <a:t>O</a:t>
            </a:r>
            <a:r>
              <a:rPr lang="en-US" sz="4800" dirty="0" smtClean="0">
                <a:latin typeface="Cambria" panose="02040503050406030204" pitchFamily="18" charset="0"/>
              </a:rPr>
              <a:t>peration</a:t>
            </a:r>
            <a:endParaRPr lang="en-US" sz="4800" dirty="0">
              <a:latin typeface="Cambria" panose="02040503050406030204" pitchFamily="18" charset="0"/>
            </a:endParaRPr>
          </a:p>
        </p:txBody>
      </p:sp>
      <p:grpSp>
        <p:nvGrpSpPr>
          <p:cNvPr id="123" name="Group 122" descr=" 123"/>
          <p:cNvGrpSpPr/>
          <p:nvPr/>
        </p:nvGrpSpPr>
        <p:grpSpPr>
          <a:xfrm>
            <a:off x="2055569" y="3564169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124" name="Oval 123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 descr=" 142"/>
          <p:cNvGrpSpPr/>
          <p:nvPr/>
        </p:nvGrpSpPr>
        <p:grpSpPr>
          <a:xfrm>
            <a:off x="2060331" y="2124466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143" name="Oval 142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 descr=" 154"/>
          <p:cNvGrpSpPr/>
          <p:nvPr/>
        </p:nvGrpSpPr>
        <p:grpSpPr>
          <a:xfrm>
            <a:off x="2060331" y="1408186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155" name="Oval 154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Group 202" descr=" 203"/>
          <p:cNvGrpSpPr/>
          <p:nvPr/>
        </p:nvGrpSpPr>
        <p:grpSpPr>
          <a:xfrm>
            <a:off x="6586068" y="2298279"/>
            <a:ext cx="2036670" cy="2036670"/>
            <a:chOff x="7033260" y="2856061"/>
            <a:chExt cx="1432560" cy="1432561"/>
          </a:xfrm>
          <a:solidFill>
            <a:schemeClr val="bg1">
              <a:lumMod val="85000"/>
            </a:schemeClr>
          </a:solidFill>
        </p:grpSpPr>
        <p:cxnSp>
          <p:nvCxnSpPr>
            <p:cNvPr id="202" name="Straight Connector 201"/>
            <p:cNvCxnSpPr/>
            <p:nvPr/>
          </p:nvCxnSpPr>
          <p:spPr>
            <a:xfrm rot="18900000">
              <a:off x="7749541" y="2856062"/>
              <a:ext cx="0" cy="1432560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2700000">
              <a:off x="7749540" y="2856061"/>
              <a:ext cx="0" cy="1432560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5400000">
              <a:off x="7749540" y="2856061"/>
              <a:ext cx="0" cy="1432560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7749540" y="2856061"/>
              <a:ext cx="0" cy="1432560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8" name="Oval 187"/>
            <p:cNvSpPr/>
            <p:nvPr/>
          </p:nvSpPr>
          <p:spPr>
            <a:xfrm>
              <a:off x="7133759" y="2956560"/>
              <a:ext cx="1231562" cy="123156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Group 236" descr=" 237"/>
          <p:cNvGrpSpPr/>
          <p:nvPr/>
        </p:nvGrpSpPr>
        <p:grpSpPr>
          <a:xfrm rot="21600000">
            <a:off x="6733050" y="2480791"/>
            <a:ext cx="1741890" cy="1729719"/>
            <a:chOff x="7235055" y="3059446"/>
            <a:chExt cx="1031298" cy="1024092"/>
          </a:xfrm>
        </p:grpSpPr>
        <p:cxnSp>
          <p:nvCxnSpPr>
            <p:cNvPr id="191" name="Straight Arrow Connector 190"/>
            <p:cNvCxnSpPr/>
            <p:nvPr/>
          </p:nvCxnSpPr>
          <p:spPr>
            <a:xfrm flipV="1">
              <a:off x="7750994" y="3155527"/>
              <a:ext cx="2142" cy="91586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Chord 235"/>
            <p:cNvSpPr/>
            <p:nvPr/>
          </p:nvSpPr>
          <p:spPr>
            <a:xfrm>
              <a:off x="7235055" y="3059446"/>
              <a:ext cx="1031298" cy="1024092"/>
            </a:xfrm>
            <a:prstGeom prst="chord">
              <a:avLst>
                <a:gd name="adj1" fmla="val 188811"/>
                <a:gd name="adj2" fmla="val 1063148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 descr=" 13"/>
          <p:cNvGrpSpPr/>
          <p:nvPr/>
        </p:nvGrpSpPr>
        <p:grpSpPr>
          <a:xfrm>
            <a:off x="2060331" y="2840746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11" name="Oval 10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Chord 99" descr=" 110"/>
          <p:cNvSpPr/>
          <p:nvPr/>
        </p:nvSpPr>
        <p:spPr>
          <a:xfrm>
            <a:off x="2060331" y="1408185"/>
            <a:ext cx="640080" cy="640080"/>
          </a:xfrm>
          <a:prstGeom prst="chord">
            <a:avLst>
              <a:gd name="adj1" fmla="val 12270390"/>
              <a:gd name="adj2" fmla="val 2006522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hord 100" descr=" 111"/>
          <p:cNvSpPr/>
          <p:nvPr/>
        </p:nvSpPr>
        <p:spPr>
          <a:xfrm>
            <a:off x="2700411" y="1408185"/>
            <a:ext cx="640080" cy="640080"/>
          </a:xfrm>
          <a:prstGeom prst="chord">
            <a:avLst>
              <a:gd name="adj1" fmla="val 12361991"/>
              <a:gd name="adj2" fmla="val 2004964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Chord 101" descr=" 112"/>
          <p:cNvSpPr/>
          <p:nvPr/>
        </p:nvSpPr>
        <p:spPr>
          <a:xfrm>
            <a:off x="3340491" y="1408185"/>
            <a:ext cx="640080" cy="640080"/>
          </a:xfrm>
          <a:prstGeom prst="chord">
            <a:avLst>
              <a:gd name="adj1" fmla="val 12351441"/>
              <a:gd name="adj2" fmla="val 2005027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hord 102" descr=" 113"/>
          <p:cNvSpPr/>
          <p:nvPr/>
        </p:nvSpPr>
        <p:spPr>
          <a:xfrm>
            <a:off x="3980571" y="1408185"/>
            <a:ext cx="640080" cy="640080"/>
          </a:xfrm>
          <a:prstGeom prst="chord">
            <a:avLst>
              <a:gd name="adj1" fmla="val 12350173"/>
              <a:gd name="adj2" fmla="val 20035036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Chord 103" descr=" 115"/>
          <p:cNvSpPr/>
          <p:nvPr/>
        </p:nvSpPr>
        <p:spPr>
          <a:xfrm>
            <a:off x="4620651" y="1408185"/>
            <a:ext cx="640080" cy="640080"/>
          </a:xfrm>
          <a:prstGeom prst="chord">
            <a:avLst>
              <a:gd name="adj1" fmla="val 12374809"/>
              <a:gd name="adj2" fmla="val 2002878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" name="Group 207" descr=" 208"/>
          <p:cNvGrpSpPr/>
          <p:nvPr/>
        </p:nvGrpSpPr>
        <p:grpSpPr>
          <a:xfrm>
            <a:off x="2061319" y="1407589"/>
            <a:ext cx="3200400" cy="640080"/>
            <a:chOff x="708660" y="2292181"/>
            <a:chExt cx="3200400" cy="640080"/>
          </a:xfrm>
          <a:noFill/>
        </p:grpSpPr>
        <p:sp>
          <p:nvSpPr>
            <p:cNvPr id="209" name="Oval 208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Chord 104" descr=" 119"/>
          <p:cNvSpPr/>
          <p:nvPr/>
        </p:nvSpPr>
        <p:spPr>
          <a:xfrm>
            <a:off x="2056557" y="2126782"/>
            <a:ext cx="640080" cy="640080"/>
          </a:xfrm>
          <a:prstGeom prst="chord">
            <a:avLst>
              <a:gd name="adj1" fmla="val 12350931"/>
              <a:gd name="adj2" fmla="val 2005702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Chord 105" descr=" 121"/>
          <p:cNvSpPr/>
          <p:nvPr/>
        </p:nvSpPr>
        <p:spPr>
          <a:xfrm>
            <a:off x="2696637" y="2126782"/>
            <a:ext cx="640080" cy="640080"/>
          </a:xfrm>
          <a:prstGeom prst="chord">
            <a:avLst>
              <a:gd name="adj1" fmla="val 12354804"/>
              <a:gd name="adj2" fmla="val 2004364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hord 106" descr=" 122"/>
          <p:cNvSpPr/>
          <p:nvPr/>
        </p:nvSpPr>
        <p:spPr>
          <a:xfrm>
            <a:off x="3336717" y="2126782"/>
            <a:ext cx="640080" cy="640080"/>
          </a:xfrm>
          <a:prstGeom prst="chord">
            <a:avLst>
              <a:gd name="adj1" fmla="val 12365231"/>
              <a:gd name="adj2" fmla="val 2006521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Chord 107" descr=" 129"/>
          <p:cNvSpPr/>
          <p:nvPr/>
        </p:nvSpPr>
        <p:spPr>
          <a:xfrm>
            <a:off x="3976797" y="2126782"/>
            <a:ext cx="640080" cy="640080"/>
          </a:xfrm>
          <a:prstGeom prst="chord">
            <a:avLst>
              <a:gd name="adj1" fmla="val 12365231"/>
              <a:gd name="adj2" fmla="val 2005647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Chord 108" descr=" 130"/>
          <p:cNvSpPr/>
          <p:nvPr/>
        </p:nvSpPr>
        <p:spPr>
          <a:xfrm>
            <a:off x="4616877" y="2126782"/>
            <a:ext cx="640080" cy="640080"/>
          </a:xfrm>
          <a:prstGeom prst="chord">
            <a:avLst>
              <a:gd name="adj1" fmla="val 12387908"/>
              <a:gd name="adj2" fmla="val 2004134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Chord 109" descr=" 132"/>
          <p:cNvSpPr/>
          <p:nvPr/>
        </p:nvSpPr>
        <p:spPr>
          <a:xfrm>
            <a:off x="2060331" y="2845397"/>
            <a:ext cx="640080" cy="640080"/>
          </a:xfrm>
          <a:prstGeom prst="chord">
            <a:avLst>
              <a:gd name="adj1" fmla="val 12296091"/>
              <a:gd name="adj2" fmla="val 2011559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Chord 110" descr=" 133"/>
          <p:cNvSpPr/>
          <p:nvPr/>
        </p:nvSpPr>
        <p:spPr>
          <a:xfrm>
            <a:off x="2700411" y="2845397"/>
            <a:ext cx="640080" cy="640080"/>
          </a:xfrm>
          <a:prstGeom prst="chord">
            <a:avLst>
              <a:gd name="adj1" fmla="val 12263463"/>
              <a:gd name="adj2" fmla="val 2011559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Chord 111" descr=" 134"/>
          <p:cNvSpPr/>
          <p:nvPr/>
        </p:nvSpPr>
        <p:spPr>
          <a:xfrm>
            <a:off x="3340491" y="2845397"/>
            <a:ext cx="640080" cy="640080"/>
          </a:xfrm>
          <a:prstGeom prst="chord">
            <a:avLst>
              <a:gd name="adj1" fmla="val 12359801"/>
              <a:gd name="adj2" fmla="val 2006465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hord 112" descr=" 148"/>
          <p:cNvSpPr/>
          <p:nvPr/>
        </p:nvSpPr>
        <p:spPr>
          <a:xfrm>
            <a:off x="3980571" y="2845397"/>
            <a:ext cx="640080" cy="640080"/>
          </a:xfrm>
          <a:prstGeom prst="chord">
            <a:avLst>
              <a:gd name="adj1" fmla="val 12354800"/>
              <a:gd name="adj2" fmla="val 2005244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Chord 114" descr=" 149"/>
          <p:cNvSpPr/>
          <p:nvPr/>
        </p:nvSpPr>
        <p:spPr>
          <a:xfrm>
            <a:off x="4620651" y="2845397"/>
            <a:ext cx="640080" cy="640080"/>
          </a:xfrm>
          <a:prstGeom prst="chord">
            <a:avLst>
              <a:gd name="adj1" fmla="val 12332464"/>
              <a:gd name="adj2" fmla="val 20067053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Chord 116" descr=" 151"/>
          <p:cNvSpPr/>
          <p:nvPr/>
        </p:nvSpPr>
        <p:spPr>
          <a:xfrm>
            <a:off x="2060331" y="3551988"/>
            <a:ext cx="640080" cy="640080"/>
          </a:xfrm>
          <a:prstGeom prst="chord">
            <a:avLst>
              <a:gd name="adj1" fmla="val 12321820"/>
              <a:gd name="adj2" fmla="val 20040002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Chord 118" descr=" 152"/>
          <p:cNvSpPr/>
          <p:nvPr/>
        </p:nvSpPr>
        <p:spPr>
          <a:xfrm>
            <a:off x="2700411" y="3551988"/>
            <a:ext cx="640080" cy="640080"/>
          </a:xfrm>
          <a:prstGeom prst="chord">
            <a:avLst>
              <a:gd name="adj1" fmla="val 12365231"/>
              <a:gd name="adj2" fmla="val 2004278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Chord 120" descr=" 153"/>
          <p:cNvSpPr/>
          <p:nvPr/>
        </p:nvSpPr>
        <p:spPr>
          <a:xfrm>
            <a:off x="3340491" y="3551988"/>
            <a:ext cx="640080" cy="640080"/>
          </a:xfrm>
          <a:prstGeom prst="chord">
            <a:avLst>
              <a:gd name="adj1" fmla="val 12365231"/>
              <a:gd name="adj2" fmla="val 2001538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Chord 121" descr=" 160"/>
          <p:cNvSpPr/>
          <p:nvPr/>
        </p:nvSpPr>
        <p:spPr>
          <a:xfrm>
            <a:off x="3980571" y="3551988"/>
            <a:ext cx="640080" cy="640080"/>
          </a:xfrm>
          <a:prstGeom prst="chord">
            <a:avLst>
              <a:gd name="adj1" fmla="val 12363740"/>
              <a:gd name="adj2" fmla="val 2003184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Chord 128" descr=" 161"/>
          <p:cNvSpPr/>
          <p:nvPr/>
        </p:nvSpPr>
        <p:spPr>
          <a:xfrm>
            <a:off x="4620651" y="3551988"/>
            <a:ext cx="640080" cy="640080"/>
          </a:xfrm>
          <a:prstGeom prst="chord">
            <a:avLst>
              <a:gd name="adj1" fmla="val 12401034"/>
              <a:gd name="adj2" fmla="val 20023972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4" name="Group 213" descr=" 214"/>
          <p:cNvGrpSpPr/>
          <p:nvPr/>
        </p:nvGrpSpPr>
        <p:grpSpPr>
          <a:xfrm>
            <a:off x="2061319" y="2125102"/>
            <a:ext cx="3200400" cy="640080"/>
            <a:chOff x="708660" y="2292181"/>
            <a:chExt cx="3200400" cy="640080"/>
          </a:xfrm>
          <a:noFill/>
        </p:grpSpPr>
        <p:sp>
          <p:nvSpPr>
            <p:cNvPr id="215" name="Oval 214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Group 219" descr=" 220"/>
          <p:cNvGrpSpPr/>
          <p:nvPr/>
        </p:nvGrpSpPr>
        <p:grpSpPr>
          <a:xfrm>
            <a:off x="2061319" y="2841780"/>
            <a:ext cx="3200400" cy="640080"/>
            <a:chOff x="708660" y="2292181"/>
            <a:chExt cx="3200400" cy="640080"/>
          </a:xfrm>
          <a:noFill/>
        </p:grpSpPr>
        <p:sp>
          <p:nvSpPr>
            <p:cNvPr id="221" name="Oval 220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Group 225" descr=" 226"/>
          <p:cNvGrpSpPr/>
          <p:nvPr/>
        </p:nvGrpSpPr>
        <p:grpSpPr>
          <a:xfrm>
            <a:off x="2056557" y="3562481"/>
            <a:ext cx="3200400" cy="640080"/>
            <a:chOff x="708660" y="2292181"/>
            <a:chExt cx="3200400" cy="640080"/>
          </a:xfrm>
          <a:noFill/>
        </p:grpSpPr>
        <p:sp>
          <p:nvSpPr>
            <p:cNvPr id="227" name="Oval 226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4" name="TextBox 233" descr=" 30"/>
          <p:cNvSpPr txBox="1"/>
          <p:nvPr/>
        </p:nvSpPr>
        <p:spPr>
          <a:xfrm>
            <a:off x="77289" y="5152619"/>
            <a:ext cx="8914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ambria" panose="02040503050406030204" pitchFamily="18" charset="0"/>
              <a:buChar char="-"/>
            </a:pPr>
            <a:r>
              <a:rPr lang="en-US" sz="3200" dirty="0" smtClean="0">
                <a:latin typeface="Cambria" panose="02040503050406030204" pitchFamily="18" charset="0"/>
              </a:rPr>
              <a:t>Here, all cells have identical retention times</a:t>
            </a:r>
          </a:p>
          <a:p>
            <a:pPr marL="457200" indent="-457200">
              <a:buFont typeface="Cambria" panose="02040503050406030204" pitchFamily="18" charset="0"/>
              <a:buChar char="-"/>
            </a:pPr>
            <a:r>
              <a:rPr lang="en-US" sz="3200" dirty="0" smtClean="0">
                <a:latin typeface="Cambria" panose="02040503050406030204" pitchFamily="18" charset="0"/>
              </a:rPr>
              <a:t>All cells require the same </a:t>
            </a:r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short</a:t>
            </a:r>
            <a:r>
              <a:rPr lang="en-US" sz="3200" dirty="0" smtClean="0">
                <a:latin typeface="Cambria" panose="02040503050406030204" pitchFamily="18" charset="0"/>
              </a:rPr>
              <a:t> refresh interval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200" name="Oval 199" descr=" 200"/>
          <p:cNvSpPr/>
          <p:nvPr/>
        </p:nvSpPr>
        <p:spPr>
          <a:xfrm>
            <a:off x="6728947" y="2441160"/>
            <a:ext cx="1750914" cy="175090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 descr=" 270"/>
          <p:cNvCxnSpPr/>
          <p:nvPr/>
        </p:nvCxnSpPr>
        <p:spPr>
          <a:xfrm>
            <a:off x="7604403" y="2296207"/>
            <a:ext cx="0" cy="175113"/>
          </a:xfrm>
          <a:prstGeom prst="line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0" name="Group 129" descr=" 17"/>
          <p:cNvGrpSpPr/>
          <p:nvPr/>
        </p:nvGrpSpPr>
        <p:grpSpPr>
          <a:xfrm>
            <a:off x="2085628" y="1585174"/>
            <a:ext cx="3142702" cy="2147000"/>
            <a:chOff x="2067767" y="1777655"/>
            <a:chExt cx="3142702" cy="2147000"/>
          </a:xfrm>
        </p:grpSpPr>
        <p:grpSp>
          <p:nvGrpSpPr>
            <p:cNvPr id="131" name="Group 130"/>
            <p:cNvGrpSpPr/>
            <p:nvPr/>
          </p:nvGrpSpPr>
          <p:grpSpPr>
            <a:xfrm>
              <a:off x="2074856" y="1777655"/>
              <a:ext cx="3133089" cy="7857"/>
              <a:chOff x="2074856" y="1777655"/>
              <a:chExt cx="3133089" cy="7857"/>
            </a:xfrm>
          </p:grpSpPr>
          <p:cxnSp>
            <p:nvCxnSpPr>
              <p:cNvPr id="205" name="Straight Connector 204"/>
              <p:cNvCxnSpPr/>
              <p:nvPr/>
            </p:nvCxnSpPr>
            <p:spPr>
              <a:xfrm flipV="1">
                <a:off x="2074856" y="1778732"/>
                <a:ext cx="567124" cy="678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V="1">
                <a:off x="2717662" y="178117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V="1">
                <a:off x="3365362" y="1780123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V="1">
                <a:off x="4006954" y="177765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flipV="1">
                <a:off x="4641830" y="177765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/>
            <p:cNvGrpSpPr/>
            <p:nvPr/>
          </p:nvGrpSpPr>
          <p:grpSpPr>
            <a:xfrm>
              <a:off x="2067767" y="2497523"/>
              <a:ext cx="3134565" cy="2468"/>
              <a:chOff x="2072310" y="1778881"/>
              <a:chExt cx="3134565" cy="2468"/>
            </a:xfrm>
          </p:grpSpPr>
          <p:cxnSp>
            <p:nvCxnSpPr>
              <p:cNvPr id="189" name="Straight Connector 188"/>
              <p:cNvCxnSpPr/>
              <p:nvPr/>
            </p:nvCxnSpPr>
            <p:spPr>
              <a:xfrm flipV="1">
                <a:off x="2072310" y="178117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V="1">
                <a:off x="2717662" y="178117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V="1">
                <a:off x="3364292" y="1781349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V="1">
                <a:off x="4005884" y="1778881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flipV="1">
                <a:off x="4640760" y="1778881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>
              <a:off x="2067767" y="3220416"/>
              <a:ext cx="3134565" cy="3089"/>
              <a:chOff x="2072310" y="1778086"/>
              <a:chExt cx="3134565" cy="3089"/>
            </a:xfrm>
          </p:grpSpPr>
          <p:cxnSp>
            <p:nvCxnSpPr>
              <p:cNvPr id="153" name="Straight Connector 152"/>
              <p:cNvCxnSpPr/>
              <p:nvPr/>
            </p:nvCxnSpPr>
            <p:spPr>
              <a:xfrm flipV="1">
                <a:off x="2072310" y="178117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2717662" y="178117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V="1">
                <a:off x="3364292" y="1778173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4005884" y="1778086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flipV="1">
                <a:off x="4640760" y="1778086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>
              <a:off x="2075387" y="3922274"/>
              <a:ext cx="3135082" cy="2381"/>
              <a:chOff x="2072310" y="1778794"/>
              <a:chExt cx="3135082" cy="2381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flipV="1">
                <a:off x="2072310" y="178117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V="1">
                <a:off x="2717662" y="178117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V="1">
                <a:off x="3363308" y="1778794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V="1">
                <a:off x="4006401" y="1778801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V="1">
                <a:off x="4641277" y="1778801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5" name="TextBox 234" descr=" 150"/>
          <p:cNvSpPr txBox="1"/>
          <p:nvPr/>
        </p:nvSpPr>
        <p:spPr>
          <a:xfrm>
            <a:off x="322441" y="2847325"/>
            <a:ext cx="8494721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However, real DRAM cells</a:t>
            </a:r>
          </a:p>
          <a:p>
            <a:pPr algn="ctr"/>
            <a:r>
              <a:rPr lang="en-US" sz="4400" b="1" dirty="0"/>
              <a:t>e</a:t>
            </a:r>
            <a:r>
              <a:rPr lang="en-US" sz="4400" b="1" dirty="0" smtClean="0"/>
              <a:t>xhibit variation in retention times</a:t>
            </a:r>
            <a:endParaRPr lang="tr-TR" sz="4400" b="1" dirty="0" smtClean="0"/>
          </a:p>
        </p:txBody>
      </p:sp>
      <p:sp>
        <p:nvSpPr>
          <p:cNvPr id="238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11/36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0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Sources of Retention Time Variation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 descr=" 5"/>
          <p:cNvSpPr>
            <a:spLocks noGrp="1"/>
          </p:cNvSpPr>
          <p:nvPr>
            <p:ph idx="1"/>
          </p:nvPr>
        </p:nvSpPr>
        <p:spPr>
          <a:xfrm>
            <a:off x="75991" y="1133971"/>
            <a:ext cx="8987622" cy="4905586"/>
          </a:xfrm>
        </p:spPr>
        <p:txBody>
          <a:bodyPr/>
          <a:lstStyle/>
          <a:p>
            <a:r>
              <a:rPr lang="en-US" b="1" smtClean="0"/>
              <a:t>Process/voltage/temperature</a:t>
            </a:r>
            <a:endParaRPr lang="en-US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smtClean="0"/>
              <a:t>Data pattern dependence (DPD)</a:t>
            </a:r>
          </a:p>
          <a:p>
            <a:pPr lvl="1"/>
            <a:r>
              <a:rPr lang="en-US" smtClean="0"/>
              <a:t>Retention times </a:t>
            </a:r>
            <a:r>
              <a:rPr lang="en-US" b="1" smtClean="0">
                <a:solidFill>
                  <a:srgbClr val="FF0000"/>
                </a:solidFill>
              </a:rPr>
              <a:t>change with data </a:t>
            </a:r>
            <a:r>
              <a:rPr lang="en-US" smtClean="0"/>
              <a:t>in cells/neighbors</a:t>
            </a:r>
          </a:p>
          <a:p>
            <a:pPr lvl="1"/>
            <a:r>
              <a:rPr lang="en-US" smtClean="0"/>
              <a:t>e.g., all 1’s vs. all 0’s</a:t>
            </a:r>
          </a:p>
          <a:p>
            <a:pPr lvl="1"/>
            <a:endParaRPr lang="en-US" dirty="0" smtClean="0"/>
          </a:p>
          <a:p>
            <a:r>
              <a:rPr lang="en-US" b="1" smtClean="0"/>
              <a:t>Variable retention time (VRT)</a:t>
            </a:r>
          </a:p>
          <a:p>
            <a:pPr lvl="1"/>
            <a:r>
              <a:rPr lang="en-US" smtClean="0"/>
              <a:t>Retention time changes </a:t>
            </a:r>
            <a:r>
              <a:rPr lang="en-US" b="1" smtClean="0">
                <a:solidFill>
                  <a:srgbClr val="FF0000"/>
                </a:solidFill>
              </a:rPr>
              <a:t>randomly (unpredictably)</a:t>
            </a:r>
          </a:p>
          <a:p>
            <a:pPr lvl="1"/>
            <a:r>
              <a:rPr lang="en-US" smtClean="0"/>
              <a:t>Due to a combination of various circuit effects</a:t>
            </a:r>
            <a:endParaRPr lang="en-US" dirty="0" smtClean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12/36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3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roup 490" descr=" 491"/>
          <p:cNvGrpSpPr/>
          <p:nvPr/>
        </p:nvGrpSpPr>
        <p:grpSpPr>
          <a:xfrm>
            <a:off x="237397" y="1743671"/>
            <a:ext cx="4613273" cy="3846764"/>
            <a:chOff x="1128738" y="1076324"/>
            <a:chExt cx="4613273" cy="3846764"/>
          </a:xfrm>
        </p:grpSpPr>
        <p:grpSp>
          <p:nvGrpSpPr>
            <p:cNvPr id="492" name="Group 491"/>
            <p:cNvGrpSpPr/>
            <p:nvPr/>
          </p:nvGrpSpPr>
          <p:grpSpPr>
            <a:xfrm rot="5400000">
              <a:off x="2541678" y="850993"/>
              <a:ext cx="2163259" cy="4237406"/>
              <a:chOff x="3179064" y="1411842"/>
              <a:chExt cx="2163259" cy="4237406"/>
            </a:xfrm>
          </p:grpSpPr>
          <p:grpSp>
            <p:nvGrpSpPr>
              <p:cNvPr id="516" name="Group 515"/>
              <p:cNvGrpSpPr/>
              <p:nvPr/>
            </p:nvGrpSpPr>
            <p:grpSpPr>
              <a:xfrm>
                <a:off x="4640539" y="1411842"/>
                <a:ext cx="4" cy="4212468"/>
                <a:chOff x="3367999" y="1465184"/>
                <a:chExt cx="4" cy="4212468"/>
              </a:xfrm>
            </p:grpSpPr>
            <p:cxnSp>
              <p:nvCxnSpPr>
                <p:cNvPr id="526" name="Straight Connector 525"/>
                <p:cNvCxnSpPr/>
                <p:nvPr/>
              </p:nvCxnSpPr>
              <p:spPr>
                <a:xfrm rot="16200000">
                  <a:off x="1387496" y="3697149"/>
                  <a:ext cx="3961006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Straight Connector 526"/>
                <p:cNvCxnSpPr/>
                <p:nvPr/>
              </p:nvCxnSpPr>
              <p:spPr>
                <a:xfrm rot="16200000">
                  <a:off x="3280373" y="1552814"/>
                  <a:ext cx="175260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7" name="Group 516"/>
              <p:cNvGrpSpPr/>
              <p:nvPr/>
            </p:nvGrpSpPr>
            <p:grpSpPr>
              <a:xfrm>
                <a:off x="5342321" y="1411842"/>
                <a:ext cx="2" cy="4237406"/>
                <a:chOff x="3422081" y="1465184"/>
                <a:chExt cx="2" cy="4237406"/>
              </a:xfrm>
            </p:grpSpPr>
            <p:cxnSp>
              <p:nvCxnSpPr>
                <p:cNvPr id="524" name="Straight Connector 523"/>
                <p:cNvCxnSpPr/>
                <p:nvPr/>
              </p:nvCxnSpPr>
              <p:spPr>
                <a:xfrm rot="16200000">
                  <a:off x="1429108" y="3709617"/>
                  <a:ext cx="3985946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Straight Connector 524"/>
                <p:cNvCxnSpPr/>
                <p:nvPr/>
              </p:nvCxnSpPr>
              <p:spPr>
                <a:xfrm rot="16200000">
                  <a:off x="3334453" y="1552814"/>
                  <a:ext cx="17525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8" name="Group 517"/>
              <p:cNvGrpSpPr/>
              <p:nvPr/>
            </p:nvGrpSpPr>
            <p:grpSpPr>
              <a:xfrm>
                <a:off x="3927988" y="1411842"/>
                <a:ext cx="2" cy="4212468"/>
                <a:chOff x="3287908" y="1465184"/>
                <a:chExt cx="2" cy="4212468"/>
              </a:xfrm>
            </p:grpSpPr>
            <p:cxnSp>
              <p:nvCxnSpPr>
                <p:cNvPr id="522" name="Straight Connector 521"/>
                <p:cNvCxnSpPr/>
                <p:nvPr/>
              </p:nvCxnSpPr>
              <p:spPr>
                <a:xfrm rot="16200000">
                  <a:off x="1307404" y="3697148"/>
                  <a:ext cx="3961008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Straight Connector 522"/>
                <p:cNvCxnSpPr/>
                <p:nvPr/>
              </p:nvCxnSpPr>
              <p:spPr>
                <a:xfrm rot="16200000">
                  <a:off x="3200280" y="1552814"/>
                  <a:ext cx="175260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9" name="Group 518"/>
              <p:cNvGrpSpPr/>
              <p:nvPr/>
            </p:nvGrpSpPr>
            <p:grpSpPr>
              <a:xfrm>
                <a:off x="3179064" y="1411842"/>
                <a:ext cx="2" cy="4212468"/>
                <a:chOff x="3179064" y="1465184"/>
                <a:chExt cx="2" cy="4212468"/>
              </a:xfrm>
            </p:grpSpPr>
            <p:cxnSp>
              <p:nvCxnSpPr>
                <p:cNvPr id="520" name="Straight Connector 519"/>
                <p:cNvCxnSpPr/>
                <p:nvPr/>
              </p:nvCxnSpPr>
              <p:spPr>
                <a:xfrm rot="16200000">
                  <a:off x="1198560" y="3697149"/>
                  <a:ext cx="3961007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Straight Connector 520"/>
                <p:cNvCxnSpPr/>
                <p:nvPr/>
              </p:nvCxnSpPr>
              <p:spPr>
                <a:xfrm rot="16200000">
                  <a:off x="3091436" y="1552814"/>
                  <a:ext cx="175260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3" name="Group 492"/>
            <p:cNvGrpSpPr/>
            <p:nvPr/>
          </p:nvGrpSpPr>
          <p:grpSpPr>
            <a:xfrm>
              <a:off x="2362510" y="1076324"/>
              <a:ext cx="2560320" cy="3451832"/>
              <a:chOff x="3179064" y="1295398"/>
              <a:chExt cx="2560320" cy="3451832"/>
            </a:xfrm>
          </p:grpSpPr>
          <p:grpSp>
            <p:nvGrpSpPr>
              <p:cNvPr id="501" name="Group 500"/>
              <p:cNvGrpSpPr/>
              <p:nvPr/>
            </p:nvGrpSpPr>
            <p:grpSpPr>
              <a:xfrm>
                <a:off x="4451604" y="1295398"/>
                <a:ext cx="7620" cy="3451832"/>
                <a:chOff x="3179064" y="1348740"/>
                <a:chExt cx="7620" cy="3451832"/>
              </a:xfrm>
            </p:grpSpPr>
            <p:cxnSp>
              <p:nvCxnSpPr>
                <p:cNvPr id="514" name="Straight Connector 513"/>
                <p:cNvCxnSpPr>
                  <a:stCxn id="498" idx="0"/>
                </p:cNvCxnSpPr>
                <p:nvPr/>
              </p:nvCxnSpPr>
              <p:spPr>
                <a:xfrm flipH="1" flipV="1">
                  <a:off x="3179064" y="1426464"/>
                  <a:ext cx="762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" name="Group 501"/>
              <p:cNvGrpSpPr/>
              <p:nvPr/>
            </p:nvGrpSpPr>
            <p:grpSpPr>
              <a:xfrm>
                <a:off x="5099304" y="1295398"/>
                <a:ext cx="0" cy="3451832"/>
                <a:chOff x="3179064" y="1348740"/>
                <a:chExt cx="0" cy="3451832"/>
              </a:xfrm>
            </p:grpSpPr>
            <p:cxnSp>
              <p:nvCxnSpPr>
                <p:cNvPr id="512" name="Straight Connector 511"/>
                <p:cNvCxnSpPr>
                  <a:stCxn id="499" idx="0"/>
                </p:cNvCxnSpPr>
                <p:nvPr/>
              </p:nvCxnSpPr>
              <p:spPr>
                <a:xfrm flipV="1">
                  <a:off x="3179064" y="1426464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Straight Connector 512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3" name="Group 502"/>
              <p:cNvGrpSpPr/>
              <p:nvPr/>
            </p:nvGrpSpPr>
            <p:grpSpPr>
              <a:xfrm>
                <a:off x="5739384" y="1295398"/>
                <a:ext cx="0" cy="3451832"/>
                <a:chOff x="3179064" y="1348740"/>
                <a:chExt cx="0" cy="3451832"/>
              </a:xfrm>
            </p:grpSpPr>
            <p:cxnSp>
              <p:nvCxnSpPr>
                <p:cNvPr id="510" name="Straight Connector 509"/>
                <p:cNvCxnSpPr>
                  <a:stCxn id="500" idx="0"/>
                </p:cNvCxnSpPr>
                <p:nvPr/>
              </p:nvCxnSpPr>
              <p:spPr>
                <a:xfrm flipV="1">
                  <a:off x="3179064" y="1426464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Straight Connector 510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4" name="Group 503"/>
              <p:cNvGrpSpPr/>
              <p:nvPr/>
            </p:nvGrpSpPr>
            <p:grpSpPr>
              <a:xfrm>
                <a:off x="3819144" y="1295398"/>
                <a:ext cx="0" cy="3451832"/>
                <a:chOff x="3179064" y="1348740"/>
                <a:chExt cx="0" cy="3451832"/>
              </a:xfrm>
            </p:grpSpPr>
            <p:cxnSp>
              <p:nvCxnSpPr>
                <p:cNvPr id="508" name="Straight Connector 507"/>
                <p:cNvCxnSpPr>
                  <a:stCxn id="497" idx="0"/>
                </p:cNvCxnSpPr>
                <p:nvPr/>
              </p:nvCxnSpPr>
              <p:spPr>
                <a:xfrm flipV="1">
                  <a:off x="3179064" y="1426464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5" name="Group 504"/>
              <p:cNvGrpSpPr/>
              <p:nvPr/>
            </p:nvGrpSpPr>
            <p:grpSpPr>
              <a:xfrm>
                <a:off x="3179064" y="1295398"/>
                <a:ext cx="0" cy="3451832"/>
                <a:chOff x="3179064" y="1348740"/>
                <a:chExt cx="0" cy="3451832"/>
              </a:xfrm>
            </p:grpSpPr>
            <p:cxnSp>
              <p:nvCxnSpPr>
                <p:cNvPr id="506" name="Straight Connector 505"/>
                <p:cNvCxnSpPr>
                  <a:stCxn id="496" idx="0"/>
                </p:cNvCxnSpPr>
                <p:nvPr/>
              </p:nvCxnSpPr>
              <p:spPr>
                <a:xfrm flipV="1">
                  <a:off x="3179064" y="1426464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Straight Connector 506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4" name="Group 493"/>
            <p:cNvGrpSpPr/>
            <p:nvPr/>
          </p:nvGrpSpPr>
          <p:grpSpPr>
            <a:xfrm>
              <a:off x="2042470" y="4528156"/>
              <a:ext cx="3200400" cy="394932"/>
              <a:chOff x="2223532" y="4533556"/>
              <a:chExt cx="3200400" cy="394932"/>
            </a:xfrm>
          </p:grpSpPr>
          <p:sp>
            <p:nvSpPr>
              <p:cNvPr id="496" name="Rounded Rectangle 495"/>
              <p:cNvSpPr/>
              <p:nvPr/>
            </p:nvSpPr>
            <p:spPr>
              <a:xfrm>
                <a:off x="2223532" y="4533556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7" name="Rounded Rectangle 496"/>
              <p:cNvSpPr/>
              <p:nvPr/>
            </p:nvSpPr>
            <p:spPr>
              <a:xfrm>
                <a:off x="2863612" y="4533556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8" name="Rounded Rectangle 497"/>
              <p:cNvSpPr/>
              <p:nvPr/>
            </p:nvSpPr>
            <p:spPr>
              <a:xfrm>
                <a:off x="3503692" y="4533556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9" name="Rounded Rectangle 498"/>
              <p:cNvSpPr/>
              <p:nvPr/>
            </p:nvSpPr>
            <p:spPr>
              <a:xfrm>
                <a:off x="4143772" y="4533556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00" name="Rounded Rectangle 499"/>
              <p:cNvSpPr/>
              <p:nvPr/>
            </p:nvSpPr>
            <p:spPr>
              <a:xfrm>
                <a:off x="4783852" y="4533556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495" name="Rounded Rectangle 494"/>
            <p:cNvSpPr/>
            <p:nvPr/>
          </p:nvSpPr>
          <p:spPr>
            <a:xfrm>
              <a:off x="1128738" y="1557780"/>
              <a:ext cx="515863" cy="28267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 smtClean="0">
                  <a:solidFill>
                    <a:schemeClr val="bg1">
                      <a:lumMod val="65000"/>
                    </a:schemeClr>
                  </a:solidFill>
                </a:rPr>
                <a:t>Row Decoder</a:t>
              </a:r>
              <a:endParaRPr lang="en-US" sz="2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Heterogeneous Retention Times 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150" name="TextBox 149" descr=" 150"/>
          <p:cNvSpPr txBox="1"/>
          <p:nvPr/>
        </p:nvSpPr>
        <p:spPr>
          <a:xfrm>
            <a:off x="4835748" y="3142753"/>
            <a:ext cx="103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Long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2" name="TextBox 161" descr=" 162"/>
          <p:cNvSpPr txBox="1"/>
          <p:nvPr/>
        </p:nvSpPr>
        <p:spPr>
          <a:xfrm>
            <a:off x="7694466" y="3140436"/>
            <a:ext cx="1297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Short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64" name="TextBox 163" descr=" 164"/>
          <p:cNvSpPr txBox="1"/>
          <p:nvPr/>
        </p:nvSpPr>
        <p:spPr>
          <a:xfrm>
            <a:off x="5958210" y="3140434"/>
            <a:ext cx="1784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Cambria" panose="02040503050406030204" pitchFamily="18" charset="0"/>
              </a:rPr>
              <a:t>Moderate</a:t>
            </a:r>
            <a:endParaRPr lang="en-US" sz="2800" b="1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  <p:grpSp>
        <p:nvGrpSpPr>
          <p:cNvPr id="529" name="Group 528" descr=" 529"/>
          <p:cNvGrpSpPr/>
          <p:nvPr/>
        </p:nvGrpSpPr>
        <p:grpSpPr>
          <a:xfrm>
            <a:off x="1149765" y="4379714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30" name="Oval 529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Group 534" descr=" 535"/>
          <p:cNvGrpSpPr/>
          <p:nvPr/>
        </p:nvGrpSpPr>
        <p:grpSpPr>
          <a:xfrm>
            <a:off x="1154527" y="2940011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36" name="Oval 535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1" name="Group 540" descr=" 541"/>
          <p:cNvGrpSpPr/>
          <p:nvPr/>
        </p:nvGrpSpPr>
        <p:grpSpPr>
          <a:xfrm>
            <a:off x="1154527" y="2223731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42" name="Oval 541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Group 546" descr=" 547"/>
          <p:cNvGrpSpPr/>
          <p:nvPr/>
        </p:nvGrpSpPr>
        <p:grpSpPr>
          <a:xfrm>
            <a:off x="1154527" y="3656291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48" name="Oval 547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8" name="Group 557" descr=" 558"/>
          <p:cNvGrpSpPr/>
          <p:nvPr/>
        </p:nvGrpSpPr>
        <p:grpSpPr>
          <a:xfrm>
            <a:off x="1155515" y="2223134"/>
            <a:ext cx="3200400" cy="640080"/>
            <a:chOff x="708660" y="2292181"/>
            <a:chExt cx="3200400" cy="640080"/>
          </a:xfrm>
          <a:noFill/>
        </p:grpSpPr>
        <p:sp>
          <p:nvSpPr>
            <p:cNvPr id="559" name="Oval 558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9" name="Group 578" descr=" 579"/>
          <p:cNvGrpSpPr/>
          <p:nvPr/>
        </p:nvGrpSpPr>
        <p:grpSpPr>
          <a:xfrm>
            <a:off x="1155515" y="2940647"/>
            <a:ext cx="3200400" cy="640080"/>
            <a:chOff x="708660" y="2292181"/>
            <a:chExt cx="3200400" cy="640080"/>
          </a:xfrm>
          <a:noFill/>
        </p:grpSpPr>
        <p:sp>
          <p:nvSpPr>
            <p:cNvPr id="580" name="Oval 579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5" name="Group 584" descr=" 585"/>
          <p:cNvGrpSpPr/>
          <p:nvPr/>
        </p:nvGrpSpPr>
        <p:grpSpPr>
          <a:xfrm>
            <a:off x="1155515" y="3657325"/>
            <a:ext cx="3200400" cy="640080"/>
            <a:chOff x="708660" y="2292181"/>
            <a:chExt cx="3200400" cy="640080"/>
          </a:xfrm>
          <a:noFill/>
        </p:grpSpPr>
        <p:sp>
          <p:nvSpPr>
            <p:cNvPr id="586" name="Oval 585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1" name="Group 590" descr=" 591"/>
          <p:cNvGrpSpPr/>
          <p:nvPr/>
        </p:nvGrpSpPr>
        <p:grpSpPr>
          <a:xfrm>
            <a:off x="1150753" y="4378026"/>
            <a:ext cx="3200400" cy="640080"/>
            <a:chOff x="708660" y="2292181"/>
            <a:chExt cx="3200400" cy="640080"/>
          </a:xfrm>
          <a:noFill/>
        </p:grpSpPr>
        <p:sp>
          <p:nvSpPr>
            <p:cNvPr id="592" name="Oval 591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8" name="Oval 167" descr=" 168"/>
          <p:cNvSpPr/>
          <p:nvPr/>
        </p:nvSpPr>
        <p:spPr>
          <a:xfrm>
            <a:off x="4633035" y="1642021"/>
            <a:ext cx="1430418" cy="1430419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 descr=" 169"/>
          <p:cNvSpPr/>
          <p:nvPr/>
        </p:nvSpPr>
        <p:spPr>
          <a:xfrm>
            <a:off x="6063453" y="1642021"/>
            <a:ext cx="1430418" cy="1430419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 descr=" 170"/>
          <p:cNvSpPr/>
          <p:nvPr/>
        </p:nvSpPr>
        <p:spPr>
          <a:xfrm>
            <a:off x="7493872" y="1642021"/>
            <a:ext cx="1430418" cy="1430419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 descr=" 177"/>
          <p:cNvSpPr/>
          <p:nvPr/>
        </p:nvSpPr>
        <p:spPr>
          <a:xfrm>
            <a:off x="4625242" y="1624796"/>
            <a:ext cx="1430418" cy="143041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 descr=" 178"/>
          <p:cNvSpPr/>
          <p:nvPr/>
        </p:nvSpPr>
        <p:spPr>
          <a:xfrm>
            <a:off x="6055660" y="1624796"/>
            <a:ext cx="1430418" cy="143041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 descr=" 179"/>
          <p:cNvSpPr/>
          <p:nvPr/>
        </p:nvSpPr>
        <p:spPr>
          <a:xfrm>
            <a:off x="7486079" y="1624796"/>
            <a:ext cx="1430418" cy="143041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descr=" 9"/>
          <p:cNvSpPr/>
          <p:nvPr/>
        </p:nvSpPr>
        <p:spPr>
          <a:xfrm>
            <a:off x="2442480" y="2219517"/>
            <a:ext cx="1921228" cy="6359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 descr=" 190"/>
          <p:cNvSpPr/>
          <p:nvPr/>
        </p:nvSpPr>
        <p:spPr>
          <a:xfrm>
            <a:off x="4622122" y="1611286"/>
            <a:ext cx="4302168" cy="14611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 descr=" 11"/>
          <p:cNvCxnSpPr/>
          <p:nvPr/>
        </p:nvCxnSpPr>
        <p:spPr>
          <a:xfrm flipV="1">
            <a:off x="2411045" y="1597378"/>
            <a:ext cx="2187111" cy="6023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 descr=" 196"/>
          <p:cNvCxnSpPr/>
          <p:nvPr/>
        </p:nvCxnSpPr>
        <p:spPr>
          <a:xfrm>
            <a:off x="2426904" y="2878846"/>
            <a:ext cx="2187425" cy="2199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" name="Content Placeholder 3" descr=" 204"/>
          <p:cNvSpPr txBox="1">
            <a:spLocks/>
          </p:cNvSpPr>
          <p:nvPr/>
        </p:nvSpPr>
        <p:spPr>
          <a:xfrm>
            <a:off x="6868109" y="4209526"/>
            <a:ext cx="2278620" cy="8836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Char char=" "/>
            </a:pPr>
            <a:r>
              <a:rPr lang="en-US" sz="2400" smtClean="0">
                <a:solidFill>
                  <a:srgbClr val="C00000"/>
                </a:solidFill>
              </a:rPr>
              <a:t>               </a:t>
            </a:r>
            <a:br>
              <a:rPr lang="en-US" sz="2400" smtClean="0">
                <a:solidFill>
                  <a:srgbClr val="C00000"/>
                </a:solidFill>
              </a:rPr>
            </a:br>
            <a:r>
              <a:rPr lang="en-US" sz="2400" smtClean="0">
                <a:solidFill>
                  <a:srgbClr val="C00000"/>
                </a:solidFill>
              </a:rPr>
              <a:t>                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207" name="Content Placeholder 3" descr=" 207"/>
          <p:cNvSpPr txBox="1">
            <a:spLocks/>
          </p:cNvSpPr>
          <p:nvPr/>
        </p:nvSpPr>
        <p:spPr>
          <a:xfrm>
            <a:off x="4900439" y="4135667"/>
            <a:ext cx="2031861" cy="9099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Char char=" "/>
            </a:pPr>
            <a:r>
              <a:rPr lang="en-US" sz="2400" smtClean="0">
                <a:solidFill>
                  <a:schemeClr val="accent6">
                    <a:lumMod val="75000"/>
                  </a:schemeClr>
                </a:solidFill>
              </a:rPr>
              <a:t>             </a:t>
            </a:r>
            <a:br>
              <a:rPr lang="en-US" sz="240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smtClean="0"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br>
              <a:rPr lang="en-US" sz="240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3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13/36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4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roup 490" descr=" 491"/>
          <p:cNvGrpSpPr/>
          <p:nvPr/>
        </p:nvGrpSpPr>
        <p:grpSpPr>
          <a:xfrm>
            <a:off x="237397" y="1743671"/>
            <a:ext cx="4613273" cy="3846764"/>
            <a:chOff x="1128738" y="1076324"/>
            <a:chExt cx="4613273" cy="3846764"/>
          </a:xfrm>
        </p:grpSpPr>
        <p:grpSp>
          <p:nvGrpSpPr>
            <p:cNvPr id="492" name="Group 491"/>
            <p:cNvGrpSpPr/>
            <p:nvPr/>
          </p:nvGrpSpPr>
          <p:grpSpPr>
            <a:xfrm rot="5400000">
              <a:off x="2541678" y="850993"/>
              <a:ext cx="2163259" cy="4237406"/>
              <a:chOff x="3179064" y="1411842"/>
              <a:chExt cx="2163259" cy="4237406"/>
            </a:xfrm>
          </p:grpSpPr>
          <p:grpSp>
            <p:nvGrpSpPr>
              <p:cNvPr id="516" name="Group 515"/>
              <p:cNvGrpSpPr/>
              <p:nvPr/>
            </p:nvGrpSpPr>
            <p:grpSpPr>
              <a:xfrm>
                <a:off x="4640539" y="1411842"/>
                <a:ext cx="4" cy="4212468"/>
                <a:chOff x="3367999" y="1465184"/>
                <a:chExt cx="4" cy="4212468"/>
              </a:xfrm>
            </p:grpSpPr>
            <p:cxnSp>
              <p:nvCxnSpPr>
                <p:cNvPr id="526" name="Straight Connector 525"/>
                <p:cNvCxnSpPr/>
                <p:nvPr/>
              </p:nvCxnSpPr>
              <p:spPr>
                <a:xfrm rot="16200000">
                  <a:off x="1387496" y="3697149"/>
                  <a:ext cx="3961006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Straight Connector 526"/>
                <p:cNvCxnSpPr/>
                <p:nvPr/>
              </p:nvCxnSpPr>
              <p:spPr>
                <a:xfrm rot="16200000">
                  <a:off x="3280373" y="1552814"/>
                  <a:ext cx="175260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7" name="Group 516"/>
              <p:cNvGrpSpPr/>
              <p:nvPr/>
            </p:nvGrpSpPr>
            <p:grpSpPr>
              <a:xfrm>
                <a:off x="5342321" y="1411842"/>
                <a:ext cx="2" cy="4237406"/>
                <a:chOff x="3422081" y="1465184"/>
                <a:chExt cx="2" cy="4237406"/>
              </a:xfrm>
            </p:grpSpPr>
            <p:cxnSp>
              <p:nvCxnSpPr>
                <p:cNvPr id="524" name="Straight Connector 523"/>
                <p:cNvCxnSpPr/>
                <p:nvPr/>
              </p:nvCxnSpPr>
              <p:spPr>
                <a:xfrm rot="16200000">
                  <a:off x="1429108" y="3709617"/>
                  <a:ext cx="3985946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Straight Connector 524"/>
                <p:cNvCxnSpPr/>
                <p:nvPr/>
              </p:nvCxnSpPr>
              <p:spPr>
                <a:xfrm rot="16200000">
                  <a:off x="3334453" y="1552814"/>
                  <a:ext cx="17525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8" name="Group 517"/>
              <p:cNvGrpSpPr/>
              <p:nvPr/>
            </p:nvGrpSpPr>
            <p:grpSpPr>
              <a:xfrm>
                <a:off x="3927988" y="1411842"/>
                <a:ext cx="2" cy="4212468"/>
                <a:chOff x="3287908" y="1465184"/>
                <a:chExt cx="2" cy="4212468"/>
              </a:xfrm>
            </p:grpSpPr>
            <p:cxnSp>
              <p:nvCxnSpPr>
                <p:cNvPr id="522" name="Straight Connector 521"/>
                <p:cNvCxnSpPr/>
                <p:nvPr/>
              </p:nvCxnSpPr>
              <p:spPr>
                <a:xfrm rot="16200000">
                  <a:off x="1307404" y="3697148"/>
                  <a:ext cx="3961008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Straight Connector 522"/>
                <p:cNvCxnSpPr/>
                <p:nvPr/>
              </p:nvCxnSpPr>
              <p:spPr>
                <a:xfrm rot="16200000">
                  <a:off x="3200280" y="1552814"/>
                  <a:ext cx="175260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9" name="Group 518"/>
              <p:cNvGrpSpPr/>
              <p:nvPr/>
            </p:nvGrpSpPr>
            <p:grpSpPr>
              <a:xfrm>
                <a:off x="3179064" y="1411842"/>
                <a:ext cx="2" cy="4212468"/>
                <a:chOff x="3179064" y="1465184"/>
                <a:chExt cx="2" cy="4212468"/>
              </a:xfrm>
            </p:grpSpPr>
            <p:cxnSp>
              <p:nvCxnSpPr>
                <p:cNvPr id="520" name="Straight Connector 519"/>
                <p:cNvCxnSpPr/>
                <p:nvPr/>
              </p:nvCxnSpPr>
              <p:spPr>
                <a:xfrm rot="16200000">
                  <a:off x="1198560" y="3697149"/>
                  <a:ext cx="3961007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Straight Connector 520"/>
                <p:cNvCxnSpPr/>
                <p:nvPr/>
              </p:nvCxnSpPr>
              <p:spPr>
                <a:xfrm rot="16200000">
                  <a:off x="3091436" y="1552814"/>
                  <a:ext cx="175260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3" name="Group 492"/>
            <p:cNvGrpSpPr/>
            <p:nvPr/>
          </p:nvGrpSpPr>
          <p:grpSpPr>
            <a:xfrm>
              <a:off x="2362510" y="1076324"/>
              <a:ext cx="2560320" cy="3451832"/>
              <a:chOff x="3179064" y="1295398"/>
              <a:chExt cx="2560320" cy="3451832"/>
            </a:xfrm>
          </p:grpSpPr>
          <p:grpSp>
            <p:nvGrpSpPr>
              <p:cNvPr id="501" name="Group 500"/>
              <p:cNvGrpSpPr/>
              <p:nvPr/>
            </p:nvGrpSpPr>
            <p:grpSpPr>
              <a:xfrm>
                <a:off x="4451604" y="1295398"/>
                <a:ext cx="7620" cy="3451832"/>
                <a:chOff x="3179064" y="1348740"/>
                <a:chExt cx="7620" cy="3451832"/>
              </a:xfrm>
            </p:grpSpPr>
            <p:cxnSp>
              <p:nvCxnSpPr>
                <p:cNvPr id="514" name="Straight Connector 513"/>
                <p:cNvCxnSpPr>
                  <a:stCxn id="498" idx="0"/>
                </p:cNvCxnSpPr>
                <p:nvPr/>
              </p:nvCxnSpPr>
              <p:spPr>
                <a:xfrm flipH="1" flipV="1">
                  <a:off x="3179064" y="1426464"/>
                  <a:ext cx="762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" name="Group 501"/>
              <p:cNvGrpSpPr/>
              <p:nvPr/>
            </p:nvGrpSpPr>
            <p:grpSpPr>
              <a:xfrm>
                <a:off x="5099304" y="1295398"/>
                <a:ext cx="0" cy="3451832"/>
                <a:chOff x="3179064" y="1348740"/>
                <a:chExt cx="0" cy="3451832"/>
              </a:xfrm>
            </p:grpSpPr>
            <p:cxnSp>
              <p:nvCxnSpPr>
                <p:cNvPr id="512" name="Straight Connector 511"/>
                <p:cNvCxnSpPr>
                  <a:stCxn id="499" idx="0"/>
                </p:cNvCxnSpPr>
                <p:nvPr/>
              </p:nvCxnSpPr>
              <p:spPr>
                <a:xfrm flipV="1">
                  <a:off x="3179064" y="1426464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Straight Connector 512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3" name="Group 502"/>
              <p:cNvGrpSpPr/>
              <p:nvPr/>
            </p:nvGrpSpPr>
            <p:grpSpPr>
              <a:xfrm>
                <a:off x="5739384" y="1295398"/>
                <a:ext cx="0" cy="3451832"/>
                <a:chOff x="3179064" y="1348740"/>
                <a:chExt cx="0" cy="3451832"/>
              </a:xfrm>
            </p:grpSpPr>
            <p:cxnSp>
              <p:nvCxnSpPr>
                <p:cNvPr id="510" name="Straight Connector 509"/>
                <p:cNvCxnSpPr>
                  <a:stCxn id="500" idx="0"/>
                </p:cNvCxnSpPr>
                <p:nvPr/>
              </p:nvCxnSpPr>
              <p:spPr>
                <a:xfrm flipV="1">
                  <a:off x="3179064" y="1426464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Straight Connector 510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4" name="Group 503"/>
              <p:cNvGrpSpPr/>
              <p:nvPr/>
            </p:nvGrpSpPr>
            <p:grpSpPr>
              <a:xfrm>
                <a:off x="3819144" y="1295398"/>
                <a:ext cx="0" cy="3451832"/>
                <a:chOff x="3179064" y="1348740"/>
                <a:chExt cx="0" cy="3451832"/>
              </a:xfrm>
            </p:grpSpPr>
            <p:cxnSp>
              <p:nvCxnSpPr>
                <p:cNvPr id="508" name="Straight Connector 507"/>
                <p:cNvCxnSpPr>
                  <a:stCxn id="497" idx="0"/>
                </p:cNvCxnSpPr>
                <p:nvPr/>
              </p:nvCxnSpPr>
              <p:spPr>
                <a:xfrm flipV="1">
                  <a:off x="3179064" y="1426464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5" name="Group 504"/>
              <p:cNvGrpSpPr/>
              <p:nvPr/>
            </p:nvGrpSpPr>
            <p:grpSpPr>
              <a:xfrm>
                <a:off x="3179064" y="1295398"/>
                <a:ext cx="0" cy="3451832"/>
                <a:chOff x="3179064" y="1348740"/>
                <a:chExt cx="0" cy="3451832"/>
              </a:xfrm>
            </p:grpSpPr>
            <p:cxnSp>
              <p:nvCxnSpPr>
                <p:cNvPr id="506" name="Straight Connector 505"/>
                <p:cNvCxnSpPr>
                  <a:stCxn id="496" idx="0"/>
                </p:cNvCxnSpPr>
                <p:nvPr/>
              </p:nvCxnSpPr>
              <p:spPr>
                <a:xfrm flipV="1">
                  <a:off x="3179064" y="1426464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Straight Connector 506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4" name="Group 493"/>
            <p:cNvGrpSpPr/>
            <p:nvPr/>
          </p:nvGrpSpPr>
          <p:grpSpPr>
            <a:xfrm>
              <a:off x="2042470" y="4528156"/>
              <a:ext cx="3200400" cy="394932"/>
              <a:chOff x="2223532" y="4533556"/>
              <a:chExt cx="3200400" cy="394932"/>
            </a:xfrm>
          </p:grpSpPr>
          <p:sp>
            <p:nvSpPr>
              <p:cNvPr id="496" name="Rounded Rectangle 495"/>
              <p:cNvSpPr/>
              <p:nvPr/>
            </p:nvSpPr>
            <p:spPr>
              <a:xfrm>
                <a:off x="2223532" y="4533556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7" name="Rounded Rectangle 496"/>
              <p:cNvSpPr/>
              <p:nvPr/>
            </p:nvSpPr>
            <p:spPr>
              <a:xfrm>
                <a:off x="2863612" y="4533556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8" name="Rounded Rectangle 497"/>
              <p:cNvSpPr/>
              <p:nvPr/>
            </p:nvSpPr>
            <p:spPr>
              <a:xfrm>
                <a:off x="3503692" y="4533556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9" name="Rounded Rectangle 498"/>
              <p:cNvSpPr/>
              <p:nvPr/>
            </p:nvSpPr>
            <p:spPr>
              <a:xfrm>
                <a:off x="4143772" y="4533556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00" name="Rounded Rectangle 499"/>
              <p:cNvSpPr/>
              <p:nvPr/>
            </p:nvSpPr>
            <p:spPr>
              <a:xfrm>
                <a:off x="4783852" y="4533556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495" name="Rounded Rectangle 494"/>
            <p:cNvSpPr/>
            <p:nvPr/>
          </p:nvSpPr>
          <p:spPr>
            <a:xfrm>
              <a:off x="1128738" y="1557780"/>
              <a:ext cx="515863" cy="28267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 smtClean="0">
                  <a:solidFill>
                    <a:schemeClr val="bg1">
                      <a:lumMod val="65000"/>
                    </a:schemeClr>
                  </a:solidFill>
                </a:rPr>
                <a:t>Row Decoder</a:t>
              </a:r>
              <a:endParaRPr lang="en-US" sz="2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Heterogeneous Retention Times 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150" name="TextBox 149" descr=" 150"/>
          <p:cNvSpPr txBox="1"/>
          <p:nvPr/>
        </p:nvSpPr>
        <p:spPr>
          <a:xfrm>
            <a:off x="4835748" y="3142753"/>
            <a:ext cx="103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Long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2" name="TextBox 161" descr=" 162"/>
          <p:cNvSpPr txBox="1"/>
          <p:nvPr/>
        </p:nvSpPr>
        <p:spPr>
          <a:xfrm>
            <a:off x="7694466" y="3140436"/>
            <a:ext cx="1297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Short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64" name="TextBox 163" descr=" 164"/>
          <p:cNvSpPr txBox="1"/>
          <p:nvPr/>
        </p:nvSpPr>
        <p:spPr>
          <a:xfrm>
            <a:off x="5958210" y="3140434"/>
            <a:ext cx="1784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Cambria" panose="02040503050406030204" pitchFamily="18" charset="0"/>
              </a:rPr>
              <a:t>Moderate</a:t>
            </a:r>
            <a:endParaRPr lang="en-US" sz="2800" b="1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  <p:grpSp>
        <p:nvGrpSpPr>
          <p:cNvPr id="529" name="Group 528" descr=" 529"/>
          <p:cNvGrpSpPr/>
          <p:nvPr/>
        </p:nvGrpSpPr>
        <p:grpSpPr>
          <a:xfrm>
            <a:off x="1149765" y="4379714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30" name="Oval 529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Group 534" descr=" 535"/>
          <p:cNvGrpSpPr/>
          <p:nvPr/>
        </p:nvGrpSpPr>
        <p:grpSpPr>
          <a:xfrm>
            <a:off x="1154527" y="2940011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36" name="Oval 535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1" name="Group 540" descr=" 541"/>
          <p:cNvGrpSpPr/>
          <p:nvPr/>
        </p:nvGrpSpPr>
        <p:grpSpPr>
          <a:xfrm>
            <a:off x="1154527" y="2223731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42" name="Oval 541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Group 546" descr=" 547"/>
          <p:cNvGrpSpPr/>
          <p:nvPr/>
        </p:nvGrpSpPr>
        <p:grpSpPr>
          <a:xfrm>
            <a:off x="1154527" y="3656291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48" name="Oval 547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Chord 102" descr=" 553"/>
          <p:cNvSpPr/>
          <p:nvPr/>
        </p:nvSpPr>
        <p:spPr>
          <a:xfrm>
            <a:off x="1154527" y="2223730"/>
            <a:ext cx="640080" cy="640080"/>
          </a:xfrm>
          <a:prstGeom prst="chord">
            <a:avLst>
              <a:gd name="adj1" fmla="val 11755707"/>
              <a:gd name="adj2" fmla="val 20656863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Chord 103" descr=" 554"/>
          <p:cNvSpPr/>
          <p:nvPr/>
        </p:nvSpPr>
        <p:spPr>
          <a:xfrm>
            <a:off x="1794607" y="2223730"/>
            <a:ext cx="640080" cy="640080"/>
          </a:xfrm>
          <a:prstGeom prst="chord">
            <a:avLst>
              <a:gd name="adj1" fmla="val 12747321"/>
              <a:gd name="adj2" fmla="val 19659803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Chord 104" descr=" 555"/>
          <p:cNvSpPr/>
          <p:nvPr/>
        </p:nvSpPr>
        <p:spPr>
          <a:xfrm>
            <a:off x="2434687" y="2223730"/>
            <a:ext cx="640080" cy="640080"/>
          </a:xfrm>
          <a:prstGeom prst="chord">
            <a:avLst>
              <a:gd name="adj1" fmla="val 13564824"/>
              <a:gd name="adj2" fmla="val 18857836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Chord 105" descr=" 556"/>
          <p:cNvSpPr/>
          <p:nvPr/>
        </p:nvSpPr>
        <p:spPr>
          <a:xfrm>
            <a:off x="3074767" y="2223730"/>
            <a:ext cx="640080" cy="640080"/>
          </a:xfrm>
          <a:prstGeom prst="chord">
            <a:avLst>
              <a:gd name="adj1" fmla="val 12350173"/>
              <a:gd name="adj2" fmla="val 20035036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hord 106" descr=" 557"/>
          <p:cNvSpPr/>
          <p:nvPr/>
        </p:nvSpPr>
        <p:spPr>
          <a:xfrm>
            <a:off x="3714847" y="2223730"/>
            <a:ext cx="640080" cy="640080"/>
          </a:xfrm>
          <a:prstGeom prst="chord">
            <a:avLst>
              <a:gd name="adj1" fmla="val 11541880"/>
              <a:gd name="adj2" fmla="val 20869922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8" name="Group 557" descr=" 558"/>
          <p:cNvGrpSpPr/>
          <p:nvPr/>
        </p:nvGrpSpPr>
        <p:grpSpPr>
          <a:xfrm>
            <a:off x="1155515" y="2223134"/>
            <a:ext cx="3200400" cy="640080"/>
            <a:chOff x="708660" y="2292181"/>
            <a:chExt cx="3200400" cy="640080"/>
          </a:xfrm>
          <a:noFill/>
        </p:grpSpPr>
        <p:sp>
          <p:nvSpPr>
            <p:cNvPr id="559" name="Oval 558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Chord 107" descr=" 564"/>
          <p:cNvSpPr/>
          <p:nvPr/>
        </p:nvSpPr>
        <p:spPr>
          <a:xfrm>
            <a:off x="1150753" y="2942327"/>
            <a:ext cx="640080" cy="640080"/>
          </a:xfrm>
          <a:prstGeom prst="chord">
            <a:avLst>
              <a:gd name="adj1" fmla="val 13561563"/>
              <a:gd name="adj2" fmla="val 1881880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Chord 108" descr=" 565"/>
          <p:cNvSpPr/>
          <p:nvPr/>
        </p:nvSpPr>
        <p:spPr>
          <a:xfrm>
            <a:off x="1790833" y="2942327"/>
            <a:ext cx="640080" cy="640080"/>
          </a:xfrm>
          <a:prstGeom prst="chord">
            <a:avLst>
              <a:gd name="adj1" fmla="val 12354804"/>
              <a:gd name="adj2" fmla="val 2004364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Chord 109" descr=" 566"/>
          <p:cNvSpPr/>
          <p:nvPr/>
        </p:nvSpPr>
        <p:spPr>
          <a:xfrm>
            <a:off x="2430913" y="2942327"/>
            <a:ext cx="640080" cy="640080"/>
          </a:xfrm>
          <a:prstGeom prst="chord">
            <a:avLst>
              <a:gd name="adj1" fmla="val 13725252"/>
              <a:gd name="adj2" fmla="val 1867224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Chord 110" descr=" 567"/>
          <p:cNvSpPr/>
          <p:nvPr/>
        </p:nvSpPr>
        <p:spPr>
          <a:xfrm>
            <a:off x="3070993" y="2942327"/>
            <a:ext cx="640080" cy="640080"/>
          </a:xfrm>
          <a:prstGeom prst="chord">
            <a:avLst>
              <a:gd name="adj1" fmla="val 12836763"/>
              <a:gd name="adj2" fmla="val 19568473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Chord 111" descr=" 568"/>
          <p:cNvSpPr/>
          <p:nvPr/>
        </p:nvSpPr>
        <p:spPr>
          <a:xfrm>
            <a:off x="3711073" y="2942327"/>
            <a:ext cx="640080" cy="640080"/>
          </a:xfrm>
          <a:prstGeom prst="chord">
            <a:avLst>
              <a:gd name="adj1" fmla="val 12100392"/>
              <a:gd name="adj2" fmla="val 2029694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hord 112" descr=" 569"/>
          <p:cNvSpPr/>
          <p:nvPr/>
        </p:nvSpPr>
        <p:spPr>
          <a:xfrm>
            <a:off x="1154527" y="3660942"/>
            <a:ext cx="640080" cy="640080"/>
          </a:xfrm>
          <a:prstGeom prst="chord">
            <a:avLst>
              <a:gd name="adj1" fmla="val 11470987"/>
              <a:gd name="adj2" fmla="val 20940873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Chord 113" descr=" 570"/>
          <p:cNvSpPr/>
          <p:nvPr/>
        </p:nvSpPr>
        <p:spPr>
          <a:xfrm>
            <a:off x="1794607" y="3660942"/>
            <a:ext cx="640080" cy="640080"/>
          </a:xfrm>
          <a:prstGeom prst="chord">
            <a:avLst>
              <a:gd name="adj1" fmla="val 13185607"/>
              <a:gd name="adj2" fmla="val 1919056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Chord 114" descr=" 571"/>
          <p:cNvSpPr/>
          <p:nvPr/>
        </p:nvSpPr>
        <p:spPr>
          <a:xfrm>
            <a:off x="2434687" y="3660942"/>
            <a:ext cx="640080" cy="640080"/>
          </a:xfrm>
          <a:prstGeom prst="chord">
            <a:avLst>
              <a:gd name="adj1" fmla="val 12359801"/>
              <a:gd name="adj2" fmla="val 2006465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Chord 115" descr=" 572"/>
          <p:cNvSpPr/>
          <p:nvPr/>
        </p:nvSpPr>
        <p:spPr>
          <a:xfrm>
            <a:off x="3074767" y="3660942"/>
            <a:ext cx="640080" cy="640080"/>
          </a:xfrm>
          <a:prstGeom prst="chord">
            <a:avLst>
              <a:gd name="adj1" fmla="val 14377859"/>
              <a:gd name="adj2" fmla="val 18046568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Chord 116" descr=" 573"/>
          <p:cNvSpPr/>
          <p:nvPr/>
        </p:nvSpPr>
        <p:spPr>
          <a:xfrm>
            <a:off x="3714847" y="3660942"/>
            <a:ext cx="640080" cy="640080"/>
          </a:xfrm>
          <a:prstGeom prst="chord">
            <a:avLst>
              <a:gd name="adj1" fmla="val 13525404"/>
              <a:gd name="adj2" fmla="val 1887118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Chord 117" descr=" 574"/>
          <p:cNvSpPr/>
          <p:nvPr/>
        </p:nvSpPr>
        <p:spPr>
          <a:xfrm>
            <a:off x="1154527" y="4367533"/>
            <a:ext cx="640080" cy="640080"/>
          </a:xfrm>
          <a:prstGeom prst="chord">
            <a:avLst>
              <a:gd name="adj1" fmla="val 13238117"/>
              <a:gd name="adj2" fmla="val 19166271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Chord 118" descr=" 575"/>
          <p:cNvSpPr/>
          <p:nvPr/>
        </p:nvSpPr>
        <p:spPr>
          <a:xfrm>
            <a:off x="1794607" y="4367533"/>
            <a:ext cx="640080" cy="640080"/>
          </a:xfrm>
          <a:prstGeom prst="chord">
            <a:avLst>
              <a:gd name="adj1" fmla="val 11981952"/>
              <a:gd name="adj2" fmla="val 20428781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hord 119" descr=" 576"/>
          <p:cNvSpPr/>
          <p:nvPr/>
        </p:nvSpPr>
        <p:spPr>
          <a:xfrm>
            <a:off x="2434687" y="4367533"/>
            <a:ext cx="640080" cy="640080"/>
          </a:xfrm>
          <a:prstGeom prst="chord">
            <a:avLst>
              <a:gd name="adj1" fmla="val 11164321"/>
              <a:gd name="adj2" fmla="val 21240096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Chord 120" descr=" 577"/>
          <p:cNvSpPr/>
          <p:nvPr/>
        </p:nvSpPr>
        <p:spPr>
          <a:xfrm>
            <a:off x="3074767" y="4367533"/>
            <a:ext cx="640080" cy="640080"/>
          </a:xfrm>
          <a:prstGeom prst="chord">
            <a:avLst>
              <a:gd name="adj1" fmla="val 13263037"/>
              <a:gd name="adj2" fmla="val 1915032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Chord 121" descr=" 578"/>
          <p:cNvSpPr/>
          <p:nvPr/>
        </p:nvSpPr>
        <p:spPr>
          <a:xfrm>
            <a:off x="3714847" y="4367533"/>
            <a:ext cx="640080" cy="640080"/>
          </a:xfrm>
          <a:prstGeom prst="chord">
            <a:avLst>
              <a:gd name="adj1" fmla="val 12401034"/>
              <a:gd name="adj2" fmla="val 20023972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9" name="Group 578" descr=" 579"/>
          <p:cNvGrpSpPr/>
          <p:nvPr/>
        </p:nvGrpSpPr>
        <p:grpSpPr>
          <a:xfrm>
            <a:off x="1155515" y="2940647"/>
            <a:ext cx="3200400" cy="640080"/>
            <a:chOff x="708660" y="2292181"/>
            <a:chExt cx="3200400" cy="640080"/>
          </a:xfrm>
          <a:noFill/>
        </p:grpSpPr>
        <p:sp>
          <p:nvSpPr>
            <p:cNvPr id="580" name="Oval 579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5" name="Group 584" descr=" 585"/>
          <p:cNvGrpSpPr/>
          <p:nvPr/>
        </p:nvGrpSpPr>
        <p:grpSpPr>
          <a:xfrm>
            <a:off x="1155515" y="3657325"/>
            <a:ext cx="3200400" cy="640080"/>
            <a:chOff x="708660" y="2292181"/>
            <a:chExt cx="3200400" cy="640080"/>
          </a:xfrm>
          <a:noFill/>
        </p:grpSpPr>
        <p:sp>
          <p:nvSpPr>
            <p:cNvPr id="586" name="Oval 585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1" name="Group 590" descr=" 591"/>
          <p:cNvGrpSpPr/>
          <p:nvPr/>
        </p:nvGrpSpPr>
        <p:grpSpPr>
          <a:xfrm>
            <a:off x="1150753" y="4378026"/>
            <a:ext cx="3200400" cy="640080"/>
            <a:chOff x="708660" y="2292181"/>
            <a:chExt cx="3200400" cy="640080"/>
          </a:xfrm>
          <a:noFill/>
        </p:grpSpPr>
        <p:sp>
          <p:nvSpPr>
            <p:cNvPr id="592" name="Oval 591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 descr=" 597"/>
          <p:cNvGrpSpPr/>
          <p:nvPr/>
        </p:nvGrpSpPr>
        <p:grpSpPr>
          <a:xfrm>
            <a:off x="1148073" y="2312698"/>
            <a:ext cx="3202091" cy="2339796"/>
            <a:chOff x="2036016" y="1689634"/>
            <a:chExt cx="3202091" cy="2339796"/>
          </a:xfrm>
        </p:grpSpPr>
        <p:grpSp>
          <p:nvGrpSpPr>
            <p:cNvPr id="127" name="Group 126"/>
            <p:cNvGrpSpPr/>
            <p:nvPr/>
          </p:nvGrpSpPr>
          <p:grpSpPr>
            <a:xfrm>
              <a:off x="2053423" y="1689634"/>
              <a:ext cx="3184684" cy="159459"/>
              <a:chOff x="2053423" y="1689634"/>
              <a:chExt cx="3184684" cy="159459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 flipV="1">
                <a:off x="2053423" y="1833502"/>
                <a:ext cx="6126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V="1">
                <a:off x="2729567" y="1747841"/>
                <a:ext cx="5486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V="1">
                <a:off x="3410609" y="1689634"/>
                <a:ext cx="457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V="1">
                <a:off x="4006954" y="177765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V="1">
                <a:off x="4598027" y="1849093"/>
                <a:ext cx="6400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27"/>
            <p:cNvGrpSpPr/>
            <p:nvPr/>
          </p:nvGrpSpPr>
          <p:grpSpPr>
            <a:xfrm>
              <a:off x="2124918" y="2397593"/>
              <a:ext cx="3096133" cy="123740"/>
              <a:chOff x="2129461" y="1678951"/>
              <a:chExt cx="3096133" cy="123740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 flipV="1">
                <a:off x="2129461" y="1688305"/>
                <a:ext cx="457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V="1">
                <a:off x="2717662" y="178117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V="1">
                <a:off x="3414299" y="1678951"/>
                <a:ext cx="457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V="1">
                <a:off x="4013027" y="1740782"/>
                <a:ext cx="5486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V="1">
                <a:off x="4631234" y="1802691"/>
                <a:ext cx="59436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>
              <a:off x="2036016" y="3084684"/>
              <a:ext cx="3116928" cy="211846"/>
              <a:chOff x="2040559" y="1642354"/>
              <a:chExt cx="3116928" cy="211846"/>
            </a:xfrm>
          </p:grpSpPr>
          <p:cxnSp>
            <p:nvCxnSpPr>
              <p:cNvPr id="136" name="Straight Connector 135"/>
              <p:cNvCxnSpPr/>
              <p:nvPr/>
            </p:nvCxnSpPr>
            <p:spPr>
              <a:xfrm flipV="1">
                <a:off x="2040559" y="1854200"/>
                <a:ext cx="6400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V="1">
                <a:off x="2753381" y="1709737"/>
                <a:ext cx="5029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V="1">
                <a:off x="3364292" y="1778173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V="1">
                <a:off x="4110662" y="1642354"/>
                <a:ext cx="36576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V="1">
                <a:off x="4700287" y="1687599"/>
                <a:ext cx="457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/>
            <p:cNvGrpSpPr/>
            <p:nvPr/>
          </p:nvGrpSpPr>
          <p:grpSpPr>
            <a:xfrm>
              <a:off x="2130337" y="3853225"/>
              <a:ext cx="3080132" cy="176205"/>
              <a:chOff x="2127260" y="1709745"/>
              <a:chExt cx="3080132" cy="17620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flipV="1">
                <a:off x="2127260" y="1712118"/>
                <a:ext cx="457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2715281" y="1814509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V="1">
                <a:off x="3320448" y="1885950"/>
                <a:ext cx="6400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V="1">
                <a:off x="4039737" y="1709745"/>
                <a:ext cx="457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V="1">
                <a:off x="4641277" y="1778801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8" name="Oval 167" descr=" 168"/>
          <p:cNvSpPr/>
          <p:nvPr/>
        </p:nvSpPr>
        <p:spPr>
          <a:xfrm>
            <a:off x="4633035" y="1642021"/>
            <a:ext cx="1430418" cy="1430419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 descr=" 169"/>
          <p:cNvSpPr/>
          <p:nvPr/>
        </p:nvSpPr>
        <p:spPr>
          <a:xfrm>
            <a:off x="6063453" y="1642021"/>
            <a:ext cx="1430418" cy="1430419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 descr=" 170"/>
          <p:cNvSpPr/>
          <p:nvPr/>
        </p:nvSpPr>
        <p:spPr>
          <a:xfrm>
            <a:off x="7493872" y="1642021"/>
            <a:ext cx="1430418" cy="1430419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Chord 122" descr=" 171"/>
          <p:cNvSpPr/>
          <p:nvPr/>
        </p:nvSpPr>
        <p:spPr>
          <a:xfrm>
            <a:off x="4633035" y="1642019"/>
            <a:ext cx="1430418" cy="1430419"/>
          </a:xfrm>
          <a:prstGeom prst="chord">
            <a:avLst>
              <a:gd name="adj1" fmla="val 13564824"/>
              <a:gd name="adj2" fmla="val 18857836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Chord 123" descr=" 172"/>
          <p:cNvSpPr/>
          <p:nvPr/>
        </p:nvSpPr>
        <p:spPr>
          <a:xfrm>
            <a:off x="6063453" y="1642019"/>
            <a:ext cx="1430418" cy="1430419"/>
          </a:xfrm>
          <a:prstGeom prst="chord">
            <a:avLst>
              <a:gd name="adj1" fmla="val 12350173"/>
              <a:gd name="adj2" fmla="val 20035036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Chord 124" descr=" 173"/>
          <p:cNvSpPr/>
          <p:nvPr/>
        </p:nvSpPr>
        <p:spPr>
          <a:xfrm>
            <a:off x="7493872" y="1642019"/>
            <a:ext cx="1430418" cy="1430419"/>
          </a:xfrm>
          <a:prstGeom prst="chord">
            <a:avLst>
              <a:gd name="adj1" fmla="val 11541880"/>
              <a:gd name="adj2" fmla="val 20869922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Group 151" descr=" 21"/>
          <p:cNvGrpSpPr/>
          <p:nvPr/>
        </p:nvGrpSpPr>
        <p:grpSpPr>
          <a:xfrm>
            <a:off x="4808532" y="1835770"/>
            <a:ext cx="4083999" cy="365873"/>
            <a:chOff x="4808532" y="1102650"/>
            <a:chExt cx="4083999" cy="365873"/>
          </a:xfrm>
        </p:grpSpPr>
        <p:cxnSp>
          <p:nvCxnSpPr>
            <p:cNvPr id="153" name="Straight Connector 152"/>
            <p:cNvCxnSpPr/>
            <p:nvPr/>
          </p:nvCxnSpPr>
          <p:spPr>
            <a:xfrm flipV="1">
              <a:off x="4808532" y="1102650"/>
              <a:ext cx="1021727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6141213" y="1304115"/>
              <a:ext cx="1265125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7462113" y="1468523"/>
              <a:ext cx="143041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Oval 176" descr=" 177"/>
          <p:cNvSpPr/>
          <p:nvPr/>
        </p:nvSpPr>
        <p:spPr>
          <a:xfrm>
            <a:off x="4625242" y="1624796"/>
            <a:ext cx="1430418" cy="143041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 descr=" 178"/>
          <p:cNvSpPr/>
          <p:nvPr/>
        </p:nvSpPr>
        <p:spPr>
          <a:xfrm>
            <a:off x="6055660" y="1624796"/>
            <a:ext cx="1430418" cy="143041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 descr=" 179"/>
          <p:cNvSpPr/>
          <p:nvPr/>
        </p:nvSpPr>
        <p:spPr>
          <a:xfrm>
            <a:off x="7486079" y="1624796"/>
            <a:ext cx="1430418" cy="143041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descr=" 9"/>
          <p:cNvSpPr/>
          <p:nvPr/>
        </p:nvSpPr>
        <p:spPr>
          <a:xfrm>
            <a:off x="2442480" y="2219517"/>
            <a:ext cx="1921228" cy="6359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 descr=" 190"/>
          <p:cNvSpPr/>
          <p:nvPr/>
        </p:nvSpPr>
        <p:spPr>
          <a:xfrm>
            <a:off x="4622122" y="1611286"/>
            <a:ext cx="4302168" cy="14611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 descr=" 11"/>
          <p:cNvCxnSpPr/>
          <p:nvPr/>
        </p:nvCxnSpPr>
        <p:spPr>
          <a:xfrm flipV="1">
            <a:off x="2411045" y="1597378"/>
            <a:ext cx="2187111" cy="6023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 descr=" 196"/>
          <p:cNvCxnSpPr/>
          <p:nvPr/>
        </p:nvCxnSpPr>
        <p:spPr>
          <a:xfrm>
            <a:off x="2426904" y="2878846"/>
            <a:ext cx="2187425" cy="2199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" name="Content Placeholder 3" descr=" 204"/>
          <p:cNvSpPr txBox="1">
            <a:spLocks/>
          </p:cNvSpPr>
          <p:nvPr/>
        </p:nvSpPr>
        <p:spPr>
          <a:xfrm>
            <a:off x="6868109" y="4209526"/>
            <a:ext cx="2278620" cy="8836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Char char=" "/>
            </a:pPr>
            <a:r>
              <a:rPr lang="en-US" sz="2400" smtClean="0">
                <a:solidFill>
                  <a:srgbClr val="C00000"/>
                </a:solidFill>
              </a:rPr>
              <a:t>               </a:t>
            </a:r>
            <a:br>
              <a:rPr lang="en-US" sz="2400" smtClean="0">
                <a:solidFill>
                  <a:srgbClr val="C00000"/>
                </a:solidFill>
              </a:rPr>
            </a:br>
            <a:r>
              <a:rPr lang="en-US" sz="2400" smtClean="0">
                <a:solidFill>
                  <a:srgbClr val="C00000"/>
                </a:solidFill>
              </a:rPr>
              <a:t>                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207" name="Content Placeholder 3" descr=" 207"/>
          <p:cNvSpPr txBox="1">
            <a:spLocks/>
          </p:cNvSpPr>
          <p:nvPr/>
        </p:nvSpPr>
        <p:spPr>
          <a:xfrm>
            <a:off x="4900439" y="4135667"/>
            <a:ext cx="2031861" cy="9099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Char char=" "/>
            </a:pPr>
            <a:r>
              <a:rPr lang="en-US" sz="2400" smtClean="0">
                <a:solidFill>
                  <a:schemeClr val="accent6">
                    <a:lumMod val="75000"/>
                  </a:schemeClr>
                </a:solidFill>
              </a:rPr>
              <a:t>             </a:t>
            </a:r>
            <a:br>
              <a:rPr lang="en-US" sz="240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smtClean="0"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br>
              <a:rPr lang="en-US" sz="240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6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13/36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roup 490" descr=" 491"/>
          <p:cNvGrpSpPr/>
          <p:nvPr/>
        </p:nvGrpSpPr>
        <p:grpSpPr>
          <a:xfrm>
            <a:off x="237397" y="1743671"/>
            <a:ext cx="4613273" cy="3846764"/>
            <a:chOff x="1128738" y="1076324"/>
            <a:chExt cx="4613273" cy="3846764"/>
          </a:xfrm>
        </p:grpSpPr>
        <p:grpSp>
          <p:nvGrpSpPr>
            <p:cNvPr id="492" name="Group 491"/>
            <p:cNvGrpSpPr/>
            <p:nvPr/>
          </p:nvGrpSpPr>
          <p:grpSpPr>
            <a:xfrm rot="5400000">
              <a:off x="2541678" y="850993"/>
              <a:ext cx="2163259" cy="4237406"/>
              <a:chOff x="3179064" y="1411842"/>
              <a:chExt cx="2163259" cy="4237406"/>
            </a:xfrm>
          </p:grpSpPr>
          <p:grpSp>
            <p:nvGrpSpPr>
              <p:cNvPr id="516" name="Group 515"/>
              <p:cNvGrpSpPr/>
              <p:nvPr/>
            </p:nvGrpSpPr>
            <p:grpSpPr>
              <a:xfrm>
                <a:off x="4640539" y="1411842"/>
                <a:ext cx="4" cy="4212468"/>
                <a:chOff x="3367999" y="1465184"/>
                <a:chExt cx="4" cy="4212468"/>
              </a:xfrm>
            </p:grpSpPr>
            <p:cxnSp>
              <p:nvCxnSpPr>
                <p:cNvPr id="526" name="Straight Connector 525"/>
                <p:cNvCxnSpPr/>
                <p:nvPr/>
              </p:nvCxnSpPr>
              <p:spPr>
                <a:xfrm rot="16200000">
                  <a:off x="1387496" y="3697149"/>
                  <a:ext cx="3961006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Straight Connector 526"/>
                <p:cNvCxnSpPr/>
                <p:nvPr/>
              </p:nvCxnSpPr>
              <p:spPr>
                <a:xfrm rot="16200000">
                  <a:off x="3280373" y="1552814"/>
                  <a:ext cx="175260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7" name="Group 516"/>
              <p:cNvGrpSpPr/>
              <p:nvPr/>
            </p:nvGrpSpPr>
            <p:grpSpPr>
              <a:xfrm>
                <a:off x="5342321" y="1411842"/>
                <a:ext cx="2" cy="4237406"/>
                <a:chOff x="3422081" y="1465184"/>
                <a:chExt cx="2" cy="4237406"/>
              </a:xfrm>
            </p:grpSpPr>
            <p:cxnSp>
              <p:nvCxnSpPr>
                <p:cNvPr id="524" name="Straight Connector 523"/>
                <p:cNvCxnSpPr/>
                <p:nvPr/>
              </p:nvCxnSpPr>
              <p:spPr>
                <a:xfrm rot="16200000">
                  <a:off x="1429108" y="3709617"/>
                  <a:ext cx="3985946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Straight Connector 524"/>
                <p:cNvCxnSpPr/>
                <p:nvPr/>
              </p:nvCxnSpPr>
              <p:spPr>
                <a:xfrm rot="16200000">
                  <a:off x="3334453" y="1552814"/>
                  <a:ext cx="17525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8" name="Group 517"/>
              <p:cNvGrpSpPr/>
              <p:nvPr/>
            </p:nvGrpSpPr>
            <p:grpSpPr>
              <a:xfrm>
                <a:off x="3927988" y="1411842"/>
                <a:ext cx="2" cy="4212468"/>
                <a:chOff x="3287908" y="1465184"/>
                <a:chExt cx="2" cy="4212468"/>
              </a:xfrm>
            </p:grpSpPr>
            <p:cxnSp>
              <p:nvCxnSpPr>
                <p:cNvPr id="522" name="Straight Connector 521"/>
                <p:cNvCxnSpPr/>
                <p:nvPr/>
              </p:nvCxnSpPr>
              <p:spPr>
                <a:xfrm rot="16200000">
                  <a:off x="1307404" y="3697148"/>
                  <a:ext cx="3961008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Straight Connector 522"/>
                <p:cNvCxnSpPr/>
                <p:nvPr/>
              </p:nvCxnSpPr>
              <p:spPr>
                <a:xfrm rot="16200000">
                  <a:off x="3200280" y="1552814"/>
                  <a:ext cx="175260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9" name="Group 518"/>
              <p:cNvGrpSpPr/>
              <p:nvPr/>
            </p:nvGrpSpPr>
            <p:grpSpPr>
              <a:xfrm>
                <a:off x="3179064" y="1411842"/>
                <a:ext cx="2" cy="4212468"/>
                <a:chOff x="3179064" y="1465184"/>
                <a:chExt cx="2" cy="4212468"/>
              </a:xfrm>
            </p:grpSpPr>
            <p:cxnSp>
              <p:nvCxnSpPr>
                <p:cNvPr id="520" name="Straight Connector 519"/>
                <p:cNvCxnSpPr/>
                <p:nvPr/>
              </p:nvCxnSpPr>
              <p:spPr>
                <a:xfrm rot="16200000">
                  <a:off x="1198560" y="3697149"/>
                  <a:ext cx="3961007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Straight Connector 520"/>
                <p:cNvCxnSpPr/>
                <p:nvPr/>
              </p:nvCxnSpPr>
              <p:spPr>
                <a:xfrm rot="16200000">
                  <a:off x="3091436" y="1552814"/>
                  <a:ext cx="175260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3" name="Group 492"/>
            <p:cNvGrpSpPr/>
            <p:nvPr/>
          </p:nvGrpSpPr>
          <p:grpSpPr>
            <a:xfrm>
              <a:off x="2362510" y="1076324"/>
              <a:ext cx="2560320" cy="3451832"/>
              <a:chOff x="3179064" y="1295398"/>
              <a:chExt cx="2560320" cy="3451832"/>
            </a:xfrm>
          </p:grpSpPr>
          <p:grpSp>
            <p:nvGrpSpPr>
              <p:cNvPr id="501" name="Group 500"/>
              <p:cNvGrpSpPr/>
              <p:nvPr/>
            </p:nvGrpSpPr>
            <p:grpSpPr>
              <a:xfrm>
                <a:off x="4451604" y="1295398"/>
                <a:ext cx="7620" cy="3451832"/>
                <a:chOff x="3179064" y="1348740"/>
                <a:chExt cx="7620" cy="3451832"/>
              </a:xfrm>
            </p:grpSpPr>
            <p:cxnSp>
              <p:nvCxnSpPr>
                <p:cNvPr id="514" name="Straight Connector 513"/>
                <p:cNvCxnSpPr>
                  <a:stCxn id="498" idx="0"/>
                </p:cNvCxnSpPr>
                <p:nvPr/>
              </p:nvCxnSpPr>
              <p:spPr>
                <a:xfrm flipH="1" flipV="1">
                  <a:off x="3179064" y="1426464"/>
                  <a:ext cx="762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" name="Group 501"/>
              <p:cNvGrpSpPr/>
              <p:nvPr/>
            </p:nvGrpSpPr>
            <p:grpSpPr>
              <a:xfrm>
                <a:off x="5099304" y="1295398"/>
                <a:ext cx="0" cy="3451832"/>
                <a:chOff x="3179064" y="1348740"/>
                <a:chExt cx="0" cy="3451832"/>
              </a:xfrm>
            </p:grpSpPr>
            <p:cxnSp>
              <p:nvCxnSpPr>
                <p:cNvPr id="512" name="Straight Connector 511"/>
                <p:cNvCxnSpPr>
                  <a:stCxn id="499" idx="0"/>
                </p:cNvCxnSpPr>
                <p:nvPr/>
              </p:nvCxnSpPr>
              <p:spPr>
                <a:xfrm flipV="1">
                  <a:off x="3179064" y="1426464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Straight Connector 512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3" name="Group 502"/>
              <p:cNvGrpSpPr/>
              <p:nvPr/>
            </p:nvGrpSpPr>
            <p:grpSpPr>
              <a:xfrm>
                <a:off x="5739384" y="1295398"/>
                <a:ext cx="0" cy="3451832"/>
                <a:chOff x="3179064" y="1348740"/>
                <a:chExt cx="0" cy="3451832"/>
              </a:xfrm>
            </p:grpSpPr>
            <p:cxnSp>
              <p:nvCxnSpPr>
                <p:cNvPr id="510" name="Straight Connector 509"/>
                <p:cNvCxnSpPr>
                  <a:stCxn id="500" idx="0"/>
                </p:cNvCxnSpPr>
                <p:nvPr/>
              </p:nvCxnSpPr>
              <p:spPr>
                <a:xfrm flipV="1">
                  <a:off x="3179064" y="1426464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Straight Connector 510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4" name="Group 503"/>
              <p:cNvGrpSpPr/>
              <p:nvPr/>
            </p:nvGrpSpPr>
            <p:grpSpPr>
              <a:xfrm>
                <a:off x="3819144" y="1295398"/>
                <a:ext cx="0" cy="3451832"/>
                <a:chOff x="3179064" y="1348740"/>
                <a:chExt cx="0" cy="3451832"/>
              </a:xfrm>
            </p:grpSpPr>
            <p:cxnSp>
              <p:nvCxnSpPr>
                <p:cNvPr id="508" name="Straight Connector 507"/>
                <p:cNvCxnSpPr>
                  <a:stCxn id="497" idx="0"/>
                </p:cNvCxnSpPr>
                <p:nvPr/>
              </p:nvCxnSpPr>
              <p:spPr>
                <a:xfrm flipV="1">
                  <a:off x="3179064" y="1426464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5" name="Group 504"/>
              <p:cNvGrpSpPr/>
              <p:nvPr/>
            </p:nvGrpSpPr>
            <p:grpSpPr>
              <a:xfrm>
                <a:off x="3179064" y="1295398"/>
                <a:ext cx="0" cy="3451832"/>
                <a:chOff x="3179064" y="1348740"/>
                <a:chExt cx="0" cy="3451832"/>
              </a:xfrm>
            </p:grpSpPr>
            <p:cxnSp>
              <p:nvCxnSpPr>
                <p:cNvPr id="506" name="Straight Connector 505"/>
                <p:cNvCxnSpPr>
                  <a:stCxn id="496" idx="0"/>
                </p:cNvCxnSpPr>
                <p:nvPr/>
              </p:nvCxnSpPr>
              <p:spPr>
                <a:xfrm flipV="1">
                  <a:off x="3179064" y="1426464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Straight Connector 506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4" name="Group 493"/>
            <p:cNvGrpSpPr/>
            <p:nvPr/>
          </p:nvGrpSpPr>
          <p:grpSpPr>
            <a:xfrm>
              <a:off x="2042470" y="4528156"/>
              <a:ext cx="3200400" cy="394932"/>
              <a:chOff x="2223532" y="4533556"/>
              <a:chExt cx="3200400" cy="394932"/>
            </a:xfrm>
          </p:grpSpPr>
          <p:sp>
            <p:nvSpPr>
              <p:cNvPr id="496" name="Rounded Rectangle 495"/>
              <p:cNvSpPr/>
              <p:nvPr/>
            </p:nvSpPr>
            <p:spPr>
              <a:xfrm>
                <a:off x="2223532" y="4533556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7" name="Rounded Rectangle 496"/>
              <p:cNvSpPr/>
              <p:nvPr/>
            </p:nvSpPr>
            <p:spPr>
              <a:xfrm>
                <a:off x="2863612" y="4533556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8" name="Rounded Rectangle 497"/>
              <p:cNvSpPr/>
              <p:nvPr/>
            </p:nvSpPr>
            <p:spPr>
              <a:xfrm>
                <a:off x="3503692" y="4533556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9" name="Rounded Rectangle 498"/>
              <p:cNvSpPr/>
              <p:nvPr/>
            </p:nvSpPr>
            <p:spPr>
              <a:xfrm>
                <a:off x="4143772" y="4533556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00" name="Rounded Rectangle 499"/>
              <p:cNvSpPr/>
              <p:nvPr/>
            </p:nvSpPr>
            <p:spPr>
              <a:xfrm>
                <a:off x="4783852" y="4533556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495" name="Rounded Rectangle 494"/>
            <p:cNvSpPr/>
            <p:nvPr/>
          </p:nvSpPr>
          <p:spPr>
            <a:xfrm>
              <a:off x="1128738" y="1557780"/>
              <a:ext cx="515863" cy="28267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 smtClean="0">
                  <a:solidFill>
                    <a:schemeClr val="bg1">
                      <a:lumMod val="65000"/>
                    </a:schemeClr>
                  </a:solidFill>
                </a:rPr>
                <a:t>Row Decoder</a:t>
              </a:r>
              <a:endParaRPr lang="en-US" sz="2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Heterogeneous Retention Times 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150" name="TextBox 149" descr=" 150"/>
          <p:cNvSpPr txBox="1"/>
          <p:nvPr/>
        </p:nvSpPr>
        <p:spPr>
          <a:xfrm>
            <a:off x="4835748" y="3142753"/>
            <a:ext cx="103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Long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2" name="TextBox 161" descr=" 162"/>
          <p:cNvSpPr txBox="1"/>
          <p:nvPr/>
        </p:nvSpPr>
        <p:spPr>
          <a:xfrm>
            <a:off x="7694466" y="3140436"/>
            <a:ext cx="1297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Short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64" name="TextBox 163" descr=" 164"/>
          <p:cNvSpPr txBox="1"/>
          <p:nvPr/>
        </p:nvSpPr>
        <p:spPr>
          <a:xfrm>
            <a:off x="5958210" y="3140434"/>
            <a:ext cx="1784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Cambria" panose="02040503050406030204" pitchFamily="18" charset="0"/>
              </a:rPr>
              <a:t>Moderate</a:t>
            </a:r>
            <a:endParaRPr lang="en-US" sz="2800" b="1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  <p:grpSp>
        <p:nvGrpSpPr>
          <p:cNvPr id="529" name="Group 528" descr=" 529"/>
          <p:cNvGrpSpPr/>
          <p:nvPr/>
        </p:nvGrpSpPr>
        <p:grpSpPr>
          <a:xfrm>
            <a:off x="1149765" y="4379714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30" name="Oval 529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Group 534" descr=" 535"/>
          <p:cNvGrpSpPr/>
          <p:nvPr/>
        </p:nvGrpSpPr>
        <p:grpSpPr>
          <a:xfrm>
            <a:off x="1154527" y="2940011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36" name="Oval 535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1" name="Group 540" descr=" 541"/>
          <p:cNvGrpSpPr/>
          <p:nvPr/>
        </p:nvGrpSpPr>
        <p:grpSpPr>
          <a:xfrm>
            <a:off x="1154527" y="2223731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42" name="Oval 541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Group 546" descr=" 547"/>
          <p:cNvGrpSpPr/>
          <p:nvPr/>
        </p:nvGrpSpPr>
        <p:grpSpPr>
          <a:xfrm>
            <a:off x="1154527" y="3656291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48" name="Oval 547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Chord 102" descr=" 553"/>
          <p:cNvSpPr/>
          <p:nvPr/>
        </p:nvSpPr>
        <p:spPr>
          <a:xfrm>
            <a:off x="1154527" y="2223730"/>
            <a:ext cx="640080" cy="640080"/>
          </a:xfrm>
          <a:prstGeom prst="chord">
            <a:avLst>
              <a:gd name="adj1" fmla="val 11755707"/>
              <a:gd name="adj2" fmla="val 20656863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Chord 103" descr=" 554"/>
          <p:cNvSpPr/>
          <p:nvPr/>
        </p:nvSpPr>
        <p:spPr>
          <a:xfrm>
            <a:off x="1794607" y="2223730"/>
            <a:ext cx="640080" cy="640080"/>
          </a:xfrm>
          <a:prstGeom prst="chord">
            <a:avLst>
              <a:gd name="adj1" fmla="val 12747321"/>
              <a:gd name="adj2" fmla="val 19659803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Chord 104" descr=" 555"/>
          <p:cNvSpPr/>
          <p:nvPr/>
        </p:nvSpPr>
        <p:spPr>
          <a:xfrm>
            <a:off x="2434687" y="2223730"/>
            <a:ext cx="640080" cy="640080"/>
          </a:xfrm>
          <a:prstGeom prst="chord">
            <a:avLst>
              <a:gd name="adj1" fmla="val 13564824"/>
              <a:gd name="adj2" fmla="val 18857836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Chord 105" descr=" 556"/>
          <p:cNvSpPr/>
          <p:nvPr/>
        </p:nvSpPr>
        <p:spPr>
          <a:xfrm>
            <a:off x="3074767" y="2223730"/>
            <a:ext cx="640080" cy="640080"/>
          </a:xfrm>
          <a:prstGeom prst="chord">
            <a:avLst>
              <a:gd name="adj1" fmla="val 12350173"/>
              <a:gd name="adj2" fmla="val 20035036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hord 106" descr=" 557"/>
          <p:cNvSpPr/>
          <p:nvPr/>
        </p:nvSpPr>
        <p:spPr>
          <a:xfrm>
            <a:off x="3714847" y="2223730"/>
            <a:ext cx="640080" cy="640080"/>
          </a:xfrm>
          <a:prstGeom prst="chord">
            <a:avLst>
              <a:gd name="adj1" fmla="val 11541880"/>
              <a:gd name="adj2" fmla="val 20869922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8" name="Group 557" descr=" 558"/>
          <p:cNvGrpSpPr/>
          <p:nvPr/>
        </p:nvGrpSpPr>
        <p:grpSpPr>
          <a:xfrm>
            <a:off x="1155515" y="2223134"/>
            <a:ext cx="3200400" cy="640080"/>
            <a:chOff x="708660" y="2292181"/>
            <a:chExt cx="3200400" cy="640080"/>
          </a:xfrm>
          <a:noFill/>
        </p:grpSpPr>
        <p:sp>
          <p:nvSpPr>
            <p:cNvPr id="559" name="Oval 558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Chord 107" descr=" 564"/>
          <p:cNvSpPr/>
          <p:nvPr/>
        </p:nvSpPr>
        <p:spPr>
          <a:xfrm>
            <a:off x="1150753" y="2942327"/>
            <a:ext cx="640080" cy="640080"/>
          </a:xfrm>
          <a:prstGeom prst="chord">
            <a:avLst>
              <a:gd name="adj1" fmla="val 13561563"/>
              <a:gd name="adj2" fmla="val 1881880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Chord 108" descr=" 565"/>
          <p:cNvSpPr/>
          <p:nvPr/>
        </p:nvSpPr>
        <p:spPr>
          <a:xfrm>
            <a:off x="1790833" y="2942327"/>
            <a:ext cx="640080" cy="640080"/>
          </a:xfrm>
          <a:prstGeom prst="chord">
            <a:avLst>
              <a:gd name="adj1" fmla="val 12354804"/>
              <a:gd name="adj2" fmla="val 2004364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Chord 109" descr=" 566"/>
          <p:cNvSpPr/>
          <p:nvPr/>
        </p:nvSpPr>
        <p:spPr>
          <a:xfrm>
            <a:off x="2430913" y="2942327"/>
            <a:ext cx="640080" cy="640080"/>
          </a:xfrm>
          <a:prstGeom prst="chord">
            <a:avLst>
              <a:gd name="adj1" fmla="val 13725252"/>
              <a:gd name="adj2" fmla="val 1867224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Chord 110" descr=" 567"/>
          <p:cNvSpPr/>
          <p:nvPr/>
        </p:nvSpPr>
        <p:spPr>
          <a:xfrm>
            <a:off x="3070993" y="2942327"/>
            <a:ext cx="640080" cy="640080"/>
          </a:xfrm>
          <a:prstGeom prst="chord">
            <a:avLst>
              <a:gd name="adj1" fmla="val 12836763"/>
              <a:gd name="adj2" fmla="val 19568473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Chord 111" descr=" 568"/>
          <p:cNvSpPr/>
          <p:nvPr/>
        </p:nvSpPr>
        <p:spPr>
          <a:xfrm>
            <a:off x="3711073" y="2942327"/>
            <a:ext cx="640080" cy="640080"/>
          </a:xfrm>
          <a:prstGeom prst="chord">
            <a:avLst>
              <a:gd name="adj1" fmla="val 12100392"/>
              <a:gd name="adj2" fmla="val 2029694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hord 112" descr=" 569"/>
          <p:cNvSpPr/>
          <p:nvPr/>
        </p:nvSpPr>
        <p:spPr>
          <a:xfrm>
            <a:off x="1154527" y="3660942"/>
            <a:ext cx="640080" cy="640080"/>
          </a:xfrm>
          <a:prstGeom prst="chord">
            <a:avLst>
              <a:gd name="adj1" fmla="val 11470987"/>
              <a:gd name="adj2" fmla="val 20940873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Chord 113" descr=" 570"/>
          <p:cNvSpPr/>
          <p:nvPr/>
        </p:nvSpPr>
        <p:spPr>
          <a:xfrm>
            <a:off x="1794607" y="3660942"/>
            <a:ext cx="640080" cy="640080"/>
          </a:xfrm>
          <a:prstGeom prst="chord">
            <a:avLst>
              <a:gd name="adj1" fmla="val 13185607"/>
              <a:gd name="adj2" fmla="val 1919056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Chord 114" descr=" 571"/>
          <p:cNvSpPr/>
          <p:nvPr/>
        </p:nvSpPr>
        <p:spPr>
          <a:xfrm>
            <a:off x="2434687" y="3660942"/>
            <a:ext cx="640080" cy="640080"/>
          </a:xfrm>
          <a:prstGeom prst="chord">
            <a:avLst>
              <a:gd name="adj1" fmla="val 12359801"/>
              <a:gd name="adj2" fmla="val 2006465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Chord 115" descr=" 572"/>
          <p:cNvSpPr/>
          <p:nvPr/>
        </p:nvSpPr>
        <p:spPr>
          <a:xfrm>
            <a:off x="3074767" y="3660942"/>
            <a:ext cx="640080" cy="640080"/>
          </a:xfrm>
          <a:prstGeom prst="chord">
            <a:avLst>
              <a:gd name="adj1" fmla="val 14377859"/>
              <a:gd name="adj2" fmla="val 18046568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Chord 116" descr=" 573"/>
          <p:cNvSpPr/>
          <p:nvPr/>
        </p:nvSpPr>
        <p:spPr>
          <a:xfrm>
            <a:off x="3714847" y="3660942"/>
            <a:ext cx="640080" cy="640080"/>
          </a:xfrm>
          <a:prstGeom prst="chord">
            <a:avLst>
              <a:gd name="adj1" fmla="val 13525404"/>
              <a:gd name="adj2" fmla="val 1887118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Chord 117" descr=" 574"/>
          <p:cNvSpPr/>
          <p:nvPr/>
        </p:nvSpPr>
        <p:spPr>
          <a:xfrm>
            <a:off x="1154527" y="4367533"/>
            <a:ext cx="640080" cy="640080"/>
          </a:xfrm>
          <a:prstGeom prst="chord">
            <a:avLst>
              <a:gd name="adj1" fmla="val 13238117"/>
              <a:gd name="adj2" fmla="val 19166271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Chord 118" descr=" 575"/>
          <p:cNvSpPr/>
          <p:nvPr/>
        </p:nvSpPr>
        <p:spPr>
          <a:xfrm>
            <a:off x="1794607" y="4367533"/>
            <a:ext cx="640080" cy="640080"/>
          </a:xfrm>
          <a:prstGeom prst="chord">
            <a:avLst>
              <a:gd name="adj1" fmla="val 11981952"/>
              <a:gd name="adj2" fmla="val 20428781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hord 119" descr=" 576"/>
          <p:cNvSpPr/>
          <p:nvPr/>
        </p:nvSpPr>
        <p:spPr>
          <a:xfrm>
            <a:off x="2434687" y="4367533"/>
            <a:ext cx="640080" cy="640080"/>
          </a:xfrm>
          <a:prstGeom prst="chord">
            <a:avLst>
              <a:gd name="adj1" fmla="val 11164321"/>
              <a:gd name="adj2" fmla="val 21240096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Chord 120" descr=" 577"/>
          <p:cNvSpPr/>
          <p:nvPr/>
        </p:nvSpPr>
        <p:spPr>
          <a:xfrm>
            <a:off x="3074767" y="4367533"/>
            <a:ext cx="640080" cy="640080"/>
          </a:xfrm>
          <a:prstGeom prst="chord">
            <a:avLst>
              <a:gd name="adj1" fmla="val 13263037"/>
              <a:gd name="adj2" fmla="val 1915032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Chord 121" descr=" 578"/>
          <p:cNvSpPr/>
          <p:nvPr/>
        </p:nvSpPr>
        <p:spPr>
          <a:xfrm>
            <a:off x="3714847" y="4367533"/>
            <a:ext cx="640080" cy="640080"/>
          </a:xfrm>
          <a:prstGeom prst="chord">
            <a:avLst>
              <a:gd name="adj1" fmla="val 12401034"/>
              <a:gd name="adj2" fmla="val 20023972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9" name="Group 578" descr=" 579"/>
          <p:cNvGrpSpPr/>
          <p:nvPr/>
        </p:nvGrpSpPr>
        <p:grpSpPr>
          <a:xfrm>
            <a:off x="1155515" y="2940647"/>
            <a:ext cx="3200400" cy="640080"/>
            <a:chOff x="708660" y="2292181"/>
            <a:chExt cx="3200400" cy="640080"/>
          </a:xfrm>
          <a:noFill/>
        </p:grpSpPr>
        <p:sp>
          <p:nvSpPr>
            <p:cNvPr id="580" name="Oval 579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5" name="Group 584" descr=" 585"/>
          <p:cNvGrpSpPr/>
          <p:nvPr/>
        </p:nvGrpSpPr>
        <p:grpSpPr>
          <a:xfrm>
            <a:off x="1155515" y="3657325"/>
            <a:ext cx="3200400" cy="640080"/>
            <a:chOff x="708660" y="2292181"/>
            <a:chExt cx="3200400" cy="640080"/>
          </a:xfrm>
          <a:noFill/>
        </p:grpSpPr>
        <p:sp>
          <p:nvSpPr>
            <p:cNvPr id="586" name="Oval 585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1" name="Group 590" descr=" 591"/>
          <p:cNvGrpSpPr/>
          <p:nvPr/>
        </p:nvGrpSpPr>
        <p:grpSpPr>
          <a:xfrm>
            <a:off x="1150753" y="4378026"/>
            <a:ext cx="3200400" cy="640080"/>
            <a:chOff x="708660" y="2292181"/>
            <a:chExt cx="3200400" cy="640080"/>
          </a:xfrm>
          <a:noFill/>
        </p:grpSpPr>
        <p:sp>
          <p:nvSpPr>
            <p:cNvPr id="592" name="Oval 591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 descr=" 597"/>
          <p:cNvGrpSpPr/>
          <p:nvPr/>
        </p:nvGrpSpPr>
        <p:grpSpPr>
          <a:xfrm>
            <a:off x="1148073" y="2312698"/>
            <a:ext cx="3202091" cy="2339796"/>
            <a:chOff x="2036016" y="1689634"/>
            <a:chExt cx="3202091" cy="2339796"/>
          </a:xfrm>
        </p:grpSpPr>
        <p:grpSp>
          <p:nvGrpSpPr>
            <p:cNvPr id="127" name="Group 126"/>
            <p:cNvGrpSpPr/>
            <p:nvPr/>
          </p:nvGrpSpPr>
          <p:grpSpPr>
            <a:xfrm>
              <a:off x="2053423" y="1689634"/>
              <a:ext cx="3184684" cy="159459"/>
              <a:chOff x="2053423" y="1689634"/>
              <a:chExt cx="3184684" cy="159459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 flipV="1">
                <a:off x="2053423" y="1833502"/>
                <a:ext cx="6126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V="1">
                <a:off x="2729567" y="1747841"/>
                <a:ext cx="5486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V="1">
                <a:off x="3410609" y="1689634"/>
                <a:ext cx="457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V="1">
                <a:off x="4006954" y="177765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V="1">
                <a:off x="4598027" y="1849093"/>
                <a:ext cx="6400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27"/>
            <p:cNvGrpSpPr/>
            <p:nvPr/>
          </p:nvGrpSpPr>
          <p:grpSpPr>
            <a:xfrm>
              <a:off x="2124918" y="2397593"/>
              <a:ext cx="3096133" cy="123740"/>
              <a:chOff x="2129461" y="1678951"/>
              <a:chExt cx="3096133" cy="123740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 flipV="1">
                <a:off x="2129461" y="1688305"/>
                <a:ext cx="457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V="1">
                <a:off x="2717662" y="178117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V="1">
                <a:off x="3414299" y="1678951"/>
                <a:ext cx="457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V="1">
                <a:off x="4013027" y="1740782"/>
                <a:ext cx="5486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V="1">
                <a:off x="4631234" y="1802691"/>
                <a:ext cx="59436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>
              <a:off x="2036016" y="3084684"/>
              <a:ext cx="3116928" cy="211846"/>
              <a:chOff x="2040559" y="1642354"/>
              <a:chExt cx="3116928" cy="211846"/>
            </a:xfrm>
          </p:grpSpPr>
          <p:cxnSp>
            <p:nvCxnSpPr>
              <p:cNvPr id="136" name="Straight Connector 135"/>
              <p:cNvCxnSpPr/>
              <p:nvPr/>
            </p:nvCxnSpPr>
            <p:spPr>
              <a:xfrm flipV="1">
                <a:off x="2040559" y="1854200"/>
                <a:ext cx="6400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V="1">
                <a:off x="2753381" y="1709737"/>
                <a:ext cx="5029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V="1">
                <a:off x="3364292" y="1778173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V="1">
                <a:off x="4110662" y="1642354"/>
                <a:ext cx="36576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V="1">
                <a:off x="4700287" y="1687599"/>
                <a:ext cx="457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/>
            <p:cNvGrpSpPr/>
            <p:nvPr/>
          </p:nvGrpSpPr>
          <p:grpSpPr>
            <a:xfrm>
              <a:off x="2130337" y="3853225"/>
              <a:ext cx="3080132" cy="176205"/>
              <a:chOff x="2127260" y="1709745"/>
              <a:chExt cx="3080132" cy="17620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flipV="1">
                <a:off x="2127260" y="1712118"/>
                <a:ext cx="457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2715281" y="1814509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V="1">
                <a:off x="3320448" y="1885950"/>
                <a:ext cx="6400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V="1">
                <a:off x="4039737" y="1709745"/>
                <a:ext cx="457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V="1">
                <a:off x="4641277" y="1778801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8" name="Oval 167" descr=" 168"/>
          <p:cNvSpPr/>
          <p:nvPr/>
        </p:nvSpPr>
        <p:spPr>
          <a:xfrm>
            <a:off x="4633035" y="1642021"/>
            <a:ext cx="1430418" cy="1430419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 descr=" 169"/>
          <p:cNvSpPr/>
          <p:nvPr/>
        </p:nvSpPr>
        <p:spPr>
          <a:xfrm>
            <a:off x="6063453" y="1642021"/>
            <a:ext cx="1430418" cy="1430419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 descr=" 170"/>
          <p:cNvSpPr/>
          <p:nvPr/>
        </p:nvSpPr>
        <p:spPr>
          <a:xfrm>
            <a:off x="7493872" y="1642021"/>
            <a:ext cx="1430418" cy="1430419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Chord 122" descr=" 171"/>
          <p:cNvSpPr/>
          <p:nvPr/>
        </p:nvSpPr>
        <p:spPr>
          <a:xfrm>
            <a:off x="4633035" y="1642019"/>
            <a:ext cx="1430418" cy="1430419"/>
          </a:xfrm>
          <a:prstGeom prst="chord">
            <a:avLst>
              <a:gd name="adj1" fmla="val 13564824"/>
              <a:gd name="adj2" fmla="val 18857836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Chord 123" descr=" 172"/>
          <p:cNvSpPr/>
          <p:nvPr/>
        </p:nvSpPr>
        <p:spPr>
          <a:xfrm>
            <a:off x="6063453" y="1642019"/>
            <a:ext cx="1430418" cy="1430419"/>
          </a:xfrm>
          <a:prstGeom prst="chord">
            <a:avLst>
              <a:gd name="adj1" fmla="val 12350173"/>
              <a:gd name="adj2" fmla="val 20035036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Chord 124" descr=" 173"/>
          <p:cNvSpPr/>
          <p:nvPr/>
        </p:nvSpPr>
        <p:spPr>
          <a:xfrm>
            <a:off x="7493872" y="1642019"/>
            <a:ext cx="1430418" cy="1430419"/>
          </a:xfrm>
          <a:prstGeom prst="chord">
            <a:avLst>
              <a:gd name="adj1" fmla="val 11541880"/>
              <a:gd name="adj2" fmla="val 20869922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Group 151" descr=" 21"/>
          <p:cNvGrpSpPr/>
          <p:nvPr/>
        </p:nvGrpSpPr>
        <p:grpSpPr>
          <a:xfrm>
            <a:off x="4808532" y="1835770"/>
            <a:ext cx="4083999" cy="365873"/>
            <a:chOff x="4808532" y="1102650"/>
            <a:chExt cx="4083999" cy="365873"/>
          </a:xfrm>
        </p:grpSpPr>
        <p:cxnSp>
          <p:nvCxnSpPr>
            <p:cNvPr id="153" name="Straight Connector 152"/>
            <p:cNvCxnSpPr/>
            <p:nvPr/>
          </p:nvCxnSpPr>
          <p:spPr>
            <a:xfrm flipV="1">
              <a:off x="4808532" y="1102650"/>
              <a:ext cx="1021727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6141213" y="1304115"/>
              <a:ext cx="1265125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7462113" y="1468523"/>
              <a:ext cx="143041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Oval 176" descr=" 177"/>
          <p:cNvSpPr/>
          <p:nvPr/>
        </p:nvSpPr>
        <p:spPr>
          <a:xfrm>
            <a:off x="4625242" y="1624796"/>
            <a:ext cx="1430418" cy="143041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 descr=" 178"/>
          <p:cNvSpPr/>
          <p:nvPr/>
        </p:nvSpPr>
        <p:spPr>
          <a:xfrm>
            <a:off x="6055660" y="1624796"/>
            <a:ext cx="1430418" cy="143041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 descr=" 179"/>
          <p:cNvSpPr/>
          <p:nvPr/>
        </p:nvSpPr>
        <p:spPr>
          <a:xfrm>
            <a:off x="7486079" y="1624796"/>
            <a:ext cx="1430418" cy="143041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descr=" 9"/>
          <p:cNvSpPr/>
          <p:nvPr/>
        </p:nvSpPr>
        <p:spPr>
          <a:xfrm>
            <a:off x="2442480" y="2219517"/>
            <a:ext cx="1921228" cy="6359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 descr=" 190"/>
          <p:cNvSpPr/>
          <p:nvPr/>
        </p:nvSpPr>
        <p:spPr>
          <a:xfrm>
            <a:off x="4622122" y="1611286"/>
            <a:ext cx="4302168" cy="14611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 descr=" 11"/>
          <p:cNvCxnSpPr/>
          <p:nvPr/>
        </p:nvCxnSpPr>
        <p:spPr>
          <a:xfrm flipV="1">
            <a:off x="2411045" y="1597378"/>
            <a:ext cx="2187111" cy="6023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 descr=" 196"/>
          <p:cNvCxnSpPr/>
          <p:nvPr/>
        </p:nvCxnSpPr>
        <p:spPr>
          <a:xfrm>
            <a:off x="2426904" y="2878846"/>
            <a:ext cx="2187425" cy="2199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" name="Content Placeholder 3" descr=" 204"/>
          <p:cNvSpPr txBox="1">
            <a:spLocks/>
          </p:cNvSpPr>
          <p:nvPr/>
        </p:nvSpPr>
        <p:spPr>
          <a:xfrm>
            <a:off x="6868109" y="4209526"/>
            <a:ext cx="2278620" cy="8836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smtClean="0">
                <a:solidFill>
                  <a:srgbClr val="C00000"/>
                </a:solidFill>
              </a:rPr>
              <a:t>Requires short refresh interval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cxnSp>
        <p:nvCxnSpPr>
          <p:cNvPr id="156" name="Straight Arrow Connector 155" descr=" 205"/>
          <p:cNvCxnSpPr/>
          <p:nvPr/>
        </p:nvCxnSpPr>
        <p:spPr>
          <a:xfrm flipV="1">
            <a:off x="8061491" y="3745057"/>
            <a:ext cx="115831" cy="41311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7" name="Content Placeholder 3" descr=" 207"/>
          <p:cNvSpPr txBox="1">
            <a:spLocks/>
          </p:cNvSpPr>
          <p:nvPr/>
        </p:nvSpPr>
        <p:spPr>
          <a:xfrm>
            <a:off x="4900439" y="4135667"/>
            <a:ext cx="2031861" cy="9099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Char char=" "/>
            </a:pPr>
            <a:r>
              <a:rPr lang="en-US" sz="2400" smtClean="0">
                <a:solidFill>
                  <a:schemeClr val="accent6">
                    <a:lumMod val="75000"/>
                  </a:schemeClr>
                </a:solidFill>
              </a:rPr>
              <a:t>             </a:t>
            </a:r>
            <a:br>
              <a:rPr lang="en-US" sz="240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smtClean="0"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br>
              <a:rPr lang="en-US" sz="240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7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13/36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 descr=" 5"/>
          <p:cNvSpPr txBox="1">
            <a:spLocks/>
          </p:cNvSpPr>
          <p:nvPr/>
        </p:nvSpPr>
        <p:spPr>
          <a:xfrm>
            <a:off x="76200" y="747064"/>
            <a:ext cx="9067800" cy="592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spcBef>
                <a:spcPts val="400"/>
              </a:spcBef>
              <a:buFont typeface="Arial" pitchFamily="34" charset="0"/>
              <a:buChar char="•"/>
            </a:pPr>
            <a:r>
              <a:rPr lang="en-US" sz="2400" b="1" u="sng" smtClean="0">
                <a:latin typeface="Cambria" panose="02040503050406030204" pitchFamily="18" charset="0"/>
              </a:rPr>
              <a:t>Motivation</a:t>
            </a:r>
            <a:r>
              <a:rPr lang="tr-TR" sz="2400" b="1" u="sng" smtClean="0">
                <a:latin typeface="Cambria" panose="02040503050406030204" pitchFamily="18" charset="0"/>
              </a:rPr>
              <a:t>:</a:t>
            </a:r>
            <a:r>
              <a:rPr lang="tr-TR" sz="2400" smtClean="0">
                <a:latin typeface="Cambria" panose="02040503050406030204" pitchFamily="18" charset="0"/>
              </a:rPr>
              <a:t> </a:t>
            </a:r>
            <a:r>
              <a:rPr lang="en-US" sz="2400" smtClean="0">
                <a:latin typeface="Cambria" panose="02040503050406030204" pitchFamily="18" charset="0"/>
              </a:rPr>
              <a:t>DRAM refresh energy/performance overhead is high</a:t>
            </a:r>
          </a:p>
          <a:p>
            <a:pPr marL="274320" indent="-274320">
              <a:spcBef>
                <a:spcPts val="400"/>
              </a:spcBef>
            </a:pPr>
            <a:r>
              <a:rPr lang="en-US" sz="2400" b="1" u="sng" smtClean="0">
                <a:solidFill>
                  <a:srgbClr val="C00000"/>
                </a:solidFill>
                <a:latin typeface="Cambria" panose="02040503050406030204" pitchFamily="18" charset="0"/>
              </a:rPr>
              <a:t>Problem</a:t>
            </a:r>
            <a:r>
              <a:rPr lang="en-US" sz="2400" smtClean="0">
                <a:solidFill>
                  <a:srgbClr val="C00000"/>
                </a:solidFill>
                <a:latin typeface="Cambria" panose="02040503050406030204" pitchFamily="18" charset="0"/>
              </a:rPr>
              <a:t>: DRAM retention failure profiling is hard </a:t>
            </a:r>
            <a:endParaRPr lang="x-none" sz="240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lvl="1">
              <a:spcBef>
                <a:spcPts val="400"/>
              </a:spcBef>
              <a:buClr>
                <a:srgbClr val="000000"/>
              </a:buClr>
              <a:buSzPts val="2200"/>
              <a:buFont typeface="Arial" panose="020B0604020202020204" pitchFamily="34" charset="0"/>
              <a:buChar char="–"/>
            </a:pPr>
            <a:r>
              <a:rPr lang="en-US" sz="2200" smtClean="0">
                <a:solidFill>
                  <a:srgbClr val="C00000"/>
                </a:solidFill>
                <a:latin typeface="Cambria" panose="02040503050406030204" pitchFamily="18" charset="0"/>
              </a:rPr>
              <a:t>Complicated by cells </a:t>
            </a:r>
            <a:r>
              <a:rPr lang="en-US" sz="2200" i="1" smtClean="0">
                <a:solidFill>
                  <a:srgbClr val="C00000"/>
                </a:solidFill>
                <a:latin typeface="Cambria" panose="02040503050406030204" pitchFamily="18" charset="0"/>
              </a:rPr>
              <a:t>changing </a:t>
            </a:r>
            <a:r>
              <a:rPr lang="en-US" sz="2200" smtClean="0">
                <a:solidFill>
                  <a:srgbClr val="C00000"/>
                </a:solidFill>
                <a:latin typeface="Cambria" panose="02040503050406030204" pitchFamily="18" charset="0"/>
              </a:rPr>
              <a:t>retention times </a:t>
            </a:r>
            <a:r>
              <a:rPr lang="en-US" sz="2200" i="1" smtClean="0">
                <a:solidFill>
                  <a:srgbClr val="C00000"/>
                </a:solidFill>
                <a:latin typeface="Cambria" panose="02040503050406030204" pitchFamily="18" charset="0"/>
              </a:rPr>
              <a:t>dynamically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ts val="2200"/>
              <a:buFont typeface="Arial" panose="020B0604020202020204" pitchFamily="34" charset="0"/>
              <a:buChar char="–"/>
            </a:pPr>
            <a:r>
              <a:rPr lang="en-US" sz="2200" smtClean="0">
                <a:solidFill>
                  <a:srgbClr val="C00000"/>
                </a:solidFill>
                <a:latin typeface="Cambria" panose="02040503050406030204" pitchFamily="18" charset="0"/>
              </a:rPr>
              <a:t>Current profiling methods are </a:t>
            </a:r>
            <a:r>
              <a:rPr lang="en-US" sz="2200" b="1" smtClean="0">
                <a:solidFill>
                  <a:srgbClr val="C00000"/>
                </a:solidFill>
                <a:latin typeface="Cambria" panose="02040503050406030204" pitchFamily="18" charset="0"/>
              </a:rPr>
              <a:t>unreliable</a:t>
            </a:r>
            <a:r>
              <a:rPr lang="en-US" sz="2200" smtClean="0">
                <a:solidFill>
                  <a:srgbClr val="C00000"/>
                </a:solidFill>
                <a:latin typeface="Cambria" panose="02040503050406030204" pitchFamily="18" charset="0"/>
              </a:rPr>
              <a:t> or </a:t>
            </a:r>
            <a:r>
              <a:rPr lang="en-US" sz="2200" b="1" smtClean="0">
                <a:solidFill>
                  <a:srgbClr val="C00000"/>
                </a:solidFill>
                <a:latin typeface="Cambria" panose="02040503050406030204" pitchFamily="18" charset="0"/>
              </a:rPr>
              <a:t>too slow</a:t>
            </a:r>
            <a:endParaRPr lang="tr-TR" sz="2400" b="1" u="sng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274320" indent="-274320">
              <a:spcBef>
                <a:spcPts val="400"/>
              </a:spcBef>
            </a:pPr>
            <a:r>
              <a:rPr lang="en-US" sz="2400" b="1" u="sng" smtClean="0">
                <a:solidFill>
                  <a:schemeClr val="accent1"/>
                </a:solidFill>
                <a:latin typeface="Cambria" panose="02040503050406030204" pitchFamily="18" charset="0"/>
              </a:rPr>
              <a:t>Goals</a:t>
            </a:r>
            <a:r>
              <a:rPr lang="en-US" sz="2400" smtClean="0">
                <a:solidFill>
                  <a:schemeClr val="accent1"/>
                </a:solidFill>
                <a:latin typeface="Cambria" panose="02040503050406030204" pitchFamily="18" charset="0"/>
              </a:rPr>
              <a:t>: </a:t>
            </a:r>
          </a:p>
          <a:p>
            <a:pPr marL="914400" lvl="1" indent="-457200">
              <a:spcBef>
                <a:spcPts val="400"/>
              </a:spcBef>
              <a:buFont typeface="+mj-lt"/>
              <a:buAutoNum type="arabicPeriod"/>
            </a:pPr>
            <a:r>
              <a:rPr lang="en-US" sz="2200" smtClean="0">
                <a:solidFill>
                  <a:schemeClr val="accent1"/>
                </a:solidFill>
                <a:latin typeface="Cambria" panose="02040503050406030204" pitchFamily="18" charset="0"/>
              </a:rPr>
              <a:t>Thoroughly analyze tradeoffs in retention failure profiling</a:t>
            </a:r>
          </a:p>
          <a:p>
            <a:pPr marL="914400" lvl="1" indent="-457200">
              <a:spcBef>
                <a:spcPts val="400"/>
              </a:spcBef>
              <a:buFont typeface="+mj-lt"/>
              <a:buAutoNum type="arabicPeriod"/>
            </a:pPr>
            <a:r>
              <a:rPr lang="en-US" sz="2200" smtClean="0">
                <a:solidFill>
                  <a:schemeClr val="accent1"/>
                </a:solidFill>
                <a:latin typeface="Cambria" panose="02040503050406030204" pitchFamily="18" charset="0"/>
              </a:rPr>
              <a:t>Develop a </a:t>
            </a:r>
            <a:r>
              <a:rPr lang="en-US" sz="2200" b="1" smtClean="0">
                <a:solidFill>
                  <a:schemeClr val="accent1"/>
                </a:solidFill>
                <a:latin typeface="Cambria" panose="02040503050406030204" pitchFamily="18" charset="0"/>
              </a:rPr>
              <a:t>fast</a:t>
            </a:r>
            <a:r>
              <a:rPr lang="en-US" sz="2200" smtClean="0">
                <a:solidFill>
                  <a:schemeClr val="accent1"/>
                </a:solidFill>
                <a:latin typeface="Cambria" panose="02040503050406030204" pitchFamily="18" charset="0"/>
              </a:rPr>
              <a:t> and </a:t>
            </a:r>
            <a:r>
              <a:rPr lang="en-US" sz="2200" b="1" smtClean="0">
                <a:solidFill>
                  <a:schemeClr val="accent1"/>
                </a:solidFill>
                <a:latin typeface="Cambria" panose="02040503050406030204" pitchFamily="18" charset="0"/>
              </a:rPr>
              <a:t>reliable </a:t>
            </a:r>
            <a:r>
              <a:rPr lang="en-US" sz="2200" smtClean="0">
                <a:solidFill>
                  <a:schemeClr val="accent1"/>
                </a:solidFill>
                <a:latin typeface="Cambria" panose="02040503050406030204" pitchFamily="18" charset="0"/>
              </a:rPr>
              <a:t>profiling mechanism</a:t>
            </a:r>
          </a:p>
          <a:p>
            <a:pPr marL="274320" indent="-274320">
              <a:spcBef>
                <a:spcPts val="400"/>
              </a:spcBef>
            </a:pPr>
            <a:r>
              <a:rPr lang="en-US" sz="2400" b="1" u="sng" smtClean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</a:rPr>
              <a:t>Key Contributions</a:t>
            </a:r>
            <a:r>
              <a:rPr lang="en-US" sz="2400" smtClean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</a:rPr>
              <a:t>:</a:t>
            </a:r>
            <a:endParaRPr lang="x-none" sz="2400" smtClean="0">
              <a:solidFill>
                <a:srgbClr val="70AD47">
                  <a:lumMod val="75000"/>
                </a:srgbClr>
              </a:solidFill>
              <a:latin typeface="Cambria" panose="02040503050406030204" pitchFamily="18" charset="0"/>
            </a:endParaRPr>
          </a:p>
          <a:p>
            <a:pPr marL="914400" lvl="1" indent="-457200">
              <a:spcBef>
                <a:spcPts val="400"/>
              </a:spcBef>
              <a:buFont typeface="+mj-lt"/>
              <a:buAutoNum type="arabicPeriod"/>
            </a:pPr>
            <a:r>
              <a:rPr lang="en-US" sz="2200" b="1" smtClean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</a:rPr>
              <a:t>First</a:t>
            </a:r>
            <a:r>
              <a:rPr lang="en-US" sz="2200" smtClean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</a:rPr>
              <a:t> detailed characterization of 368 LPDDR4 DRAM chips</a:t>
            </a:r>
          </a:p>
          <a:p>
            <a:pPr marL="914400" lvl="1" indent="-457200">
              <a:spcBef>
                <a:spcPts val="400"/>
              </a:spcBef>
              <a:buFont typeface="+mj-lt"/>
              <a:buAutoNum type="arabicPeriod"/>
            </a:pPr>
            <a:r>
              <a:rPr lang="en-US" sz="2200" b="1" smtClean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</a:rPr>
              <a:t>Reach profiling: </a:t>
            </a:r>
            <a:r>
              <a:rPr lang="en-US" sz="2200" smtClean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</a:rPr>
              <a:t>Profile at an </a:t>
            </a:r>
            <a:r>
              <a:rPr lang="en-US" sz="2200" b="1" smtClean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</a:rPr>
              <a:t>longer refresh interval </a:t>
            </a:r>
            <a:r>
              <a:rPr lang="en-US" sz="2200" smtClean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</a:rPr>
              <a:t>and/or </a:t>
            </a:r>
            <a:r>
              <a:rPr lang="en-US" sz="2200" b="1" smtClean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</a:rPr>
              <a:t>higher temperature</a:t>
            </a:r>
            <a:r>
              <a:rPr lang="en-US" sz="2200" smtClean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</a:rPr>
              <a:t>, where cells are more likely to fail</a:t>
            </a:r>
          </a:p>
          <a:p>
            <a:pPr marL="274320" indent="-274320">
              <a:spcBef>
                <a:spcPts val="400"/>
              </a:spcBef>
            </a:pPr>
            <a:r>
              <a:rPr lang="en-US" sz="2400" b="1" u="sng" smtClean="0">
                <a:latin typeface="Cambria" panose="02040503050406030204" pitchFamily="18" charset="0"/>
              </a:rPr>
              <a:t>Evaluation:</a:t>
            </a:r>
            <a:endParaRPr lang="tr-TR" sz="2400" b="1" u="sng" smtClean="0">
              <a:latin typeface="Cambria" panose="02040503050406030204" pitchFamily="18" charset="0"/>
            </a:endParaRPr>
          </a:p>
          <a:p>
            <a:pPr lvl="1">
              <a:spcBef>
                <a:spcPts val="400"/>
              </a:spcBef>
              <a:buClr>
                <a:srgbClr val="000000"/>
              </a:buClr>
              <a:buSzPts val="2200"/>
              <a:buFont typeface="Arial" panose="020B0604020202020204" pitchFamily="34" charset="0"/>
              <a:buChar char="–"/>
            </a:pPr>
            <a:r>
              <a:rPr lang="en-US" sz="2200" b="1" smtClean="0">
                <a:latin typeface="Cambria" panose="02040503050406030204" pitchFamily="18" charset="0"/>
              </a:rPr>
              <a:t>2.5x</a:t>
            </a:r>
            <a:r>
              <a:rPr lang="x-none" sz="2200" smtClean="0">
                <a:latin typeface="Cambria" panose="02040503050406030204" pitchFamily="18" charset="0"/>
              </a:rPr>
              <a:t> </a:t>
            </a:r>
            <a:r>
              <a:rPr lang="en-US" sz="2200" smtClean="0">
                <a:latin typeface="Cambria" panose="02040503050406030204" pitchFamily="18" charset="0"/>
              </a:rPr>
              <a:t>faster profiling with </a:t>
            </a:r>
            <a:r>
              <a:rPr lang="en-US" sz="2200" b="1" smtClean="0">
                <a:latin typeface="Cambria" panose="02040503050406030204" pitchFamily="18" charset="0"/>
              </a:rPr>
              <a:t>99%</a:t>
            </a:r>
            <a:r>
              <a:rPr lang="en-US" sz="2200" smtClean="0">
                <a:latin typeface="Cambria" panose="02040503050406030204" pitchFamily="18" charset="0"/>
              </a:rPr>
              <a:t> coverage and </a:t>
            </a:r>
            <a:r>
              <a:rPr lang="en-US" sz="2200" b="1" smtClean="0">
                <a:latin typeface="Cambria" panose="02040503050406030204" pitchFamily="18" charset="0"/>
              </a:rPr>
              <a:t>50% </a:t>
            </a:r>
            <a:r>
              <a:rPr lang="en-US" sz="2200" smtClean="0">
                <a:latin typeface="Cambria" panose="02040503050406030204" pitchFamily="18" charset="0"/>
              </a:rPr>
              <a:t>false positives</a:t>
            </a:r>
            <a:endParaRPr lang="en-US" sz="2200" b="1" smtClean="0">
              <a:latin typeface="Cambria" panose="02040503050406030204" pitchFamily="18" charset="0"/>
            </a:endParaRPr>
          </a:p>
          <a:p>
            <a:pPr lvl="1">
              <a:spcBef>
                <a:spcPts val="400"/>
              </a:spcBef>
              <a:buClr>
                <a:srgbClr val="000000"/>
              </a:buClr>
              <a:buSzPts val="2200"/>
              <a:buFont typeface="Arial" panose="020B0604020202020204" pitchFamily="34" charset="0"/>
              <a:buChar char="–"/>
            </a:pPr>
            <a:r>
              <a:rPr lang="en-US" sz="2200" smtClean="0">
                <a:latin typeface="Cambria" panose="02040503050406030204" pitchFamily="18" charset="0"/>
              </a:rPr>
              <a:t>Enables longer refresh intervals that were previously unreasonable</a:t>
            </a:r>
            <a:endParaRPr lang="en-US" sz="2200" dirty="0">
              <a:latin typeface="Cambria" panose="02040503050406030204" pitchFamily="18" charset="0"/>
            </a:endParaRPr>
          </a:p>
        </p:txBody>
      </p:sp>
      <p:sp>
        <p:nvSpPr>
          <p:cNvPr id="6" name="Title 1" descr=" 6"/>
          <p:cNvSpPr txBox="1">
            <a:spLocks/>
          </p:cNvSpPr>
          <p:nvPr/>
        </p:nvSpPr>
        <p:spPr>
          <a:xfrm>
            <a:off x="304800" y="25400"/>
            <a:ext cx="8229600" cy="889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ambria" panose="02040503050406030204" pitchFamily="18" charset="0"/>
              </a:rPr>
              <a:t>Executive Summary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9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roup 490" descr=" 491"/>
          <p:cNvGrpSpPr/>
          <p:nvPr/>
        </p:nvGrpSpPr>
        <p:grpSpPr>
          <a:xfrm>
            <a:off x="237397" y="1743671"/>
            <a:ext cx="4613273" cy="3846764"/>
            <a:chOff x="1128738" y="1076324"/>
            <a:chExt cx="4613273" cy="3846764"/>
          </a:xfrm>
        </p:grpSpPr>
        <p:grpSp>
          <p:nvGrpSpPr>
            <p:cNvPr id="492" name="Group 491"/>
            <p:cNvGrpSpPr/>
            <p:nvPr/>
          </p:nvGrpSpPr>
          <p:grpSpPr>
            <a:xfrm rot="5400000">
              <a:off x="2541678" y="850993"/>
              <a:ext cx="2163259" cy="4237406"/>
              <a:chOff x="3179064" y="1411842"/>
              <a:chExt cx="2163259" cy="4237406"/>
            </a:xfrm>
          </p:grpSpPr>
          <p:grpSp>
            <p:nvGrpSpPr>
              <p:cNvPr id="516" name="Group 515"/>
              <p:cNvGrpSpPr/>
              <p:nvPr/>
            </p:nvGrpSpPr>
            <p:grpSpPr>
              <a:xfrm>
                <a:off x="4640539" y="1411842"/>
                <a:ext cx="4" cy="4212468"/>
                <a:chOff x="3367999" y="1465184"/>
                <a:chExt cx="4" cy="4212468"/>
              </a:xfrm>
            </p:grpSpPr>
            <p:cxnSp>
              <p:nvCxnSpPr>
                <p:cNvPr id="526" name="Straight Connector 525"/>
                <p:cNvCxnSpPr/>
                <p:nvPr/>
              </p:nvCxnSpPr>
              <p:spPr>
                <a:xfrm rot="16200000">
                  <a:off x="1387496" y="3697149"/>
                  <a:ext cx="3961006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Straight Connector 526"/>
                <p:cNvCxnSpPr/>
                <p:nvPr/>
              </p:nvCxnSpPr>
              <p:spPr>
                <a:xfrm rot="16200000">
                  <a:off x="3280373" y="1552814"/>
                  <a:ext cx="175260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7" name="Group 516"/>
              <p:cNvGrpSpPr/>
              <p:nvPr/>
            </p:nvGrpSpPr>
            <p:grpSpPr>
              <a:xfrm>
                <a:off x="5342321" y="1411842"/>
                <a:ext cx="2" cy="4237406"/>
                <a:chOff x="3422081" y="1465184"/>
                <a:chExt cx="2" cy="4237406"/>
              </a:xfrm>
            </p:grpSpPr>
            <p:cxnSp>
              <p:nvCxnSpPr>
                <p:cNvPr id="524" name="Straight Connector 523"/>
                <p:cNvCxnSpPr/>
                <p:nvPr/>
              </p:nvCxnSpPr>
              <p:spPr>
                <a:xfrm rot="16200000">
                  <a:off x="1429108" y="3709617"/>
                  <a:ext cx="3985946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Straight Connector 524"/>
                <p:cNvCxnSpPr/>
                <p:nvPr/>
              </p:nvCxnSpPr>
              <p:spPr>
                <a:xfrm rot="16200000">
                  <a:off x="3334453" y="1552814"/>
                  <a:ext cx="17525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8" name="Group 517"/>
              <p:cNvGrpSpPr/>
              <p:nvPr/>
            </p:nvGrpSpPr>
            <p:grpSpPr>
              <a:xfrm>
                <a:off x="3927988" y="1411842"/>
                <a:ext cx="2" cy="4212468"/>
                <a:chOff x="3287908" y="1465184"/>
                <a:chExt cx="2" cy="4212468"/>
              </a:xfrm>
            </p:grpSpPr>
            <p:cxnSp>
              <p:nvCxnSpPr>
                <p:cNvPr id="522" name="Straight Connector 521"/>
                <p:cNvCxnSpPr/>
                <p:nvPr/>
              </p:nvCxnSpPr>
              <p:spPr>
                <a:xfrm rot="16200000">
                  <a:off x="1307404" y="3697148"/>
                  <a:ext cx="3961008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Straight Connector 522"/>
                <p:cNvCxnSpPr/>
                <p:nvPr/>
              </p:nvCxnSpPr>
              <p:spPr>
                <a:xfrm rot="16200000">
                  <a:off x="3200280" y="1552814"/>
                  <a:ext cx="175260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9" name="Group 518"/>
              <p:cNvGrpSpPr/>
              <p:nvPr/>
            </p:nvGrpSpPr>
            <p:grpSpPr>
              <a:xfrm>
                <a:off x="3179064" y="1411842"/>
                <a:ext cx="2" cy="4212468"/>
                <a:chOff x="3179064" y="1465184"/>
                <a:chExt cx="2" cy="4212468"/>
              </a:xfrm>
            </p:grpSpPr>
            <p:cxnSp>
              <p:nvCxnSpPr>
                <p:cNvPr id="520" name="Straight Connector 519"/>
                <p:cNvCxnSpPr/>
                <p:nvPr/>
              </p:nvCxnSpPr>
              <p:spPr>
                <a:xfrm rot="16200000">
                  <a:off x="1198560" y="3697149"/>
                  <a:ext cx="3961007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Straight Connector 520"/>
                <p:cNvCxnSpPr/>
                <p:nvPr/>
              </p:nvCxnSpPr>
              <p:spPr>
                <a:xfrm rot="16200000">
                  <a:off x="3091436" y="1552814"/>
                  <a:ext cx="175260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3" name="Group 492"/>
            <p:cNvGrpSpPr/>
            <p:nvPr/>
          </p:nvGrpSpPr>
          <p:grpSpPr>
            <a:xfrm>
              <a:off x="2362510" y="1076324"/>
              <a:ext cx="2560320" cy="3451832"/>
              <a:chOff x="3179064" y="1295398"/>
              <a:chExt cx="2560320" cy="3451832"/>
            </a:xfrm>
          </p:grpSpPr>
          <p:grpSp>
            <p:nvGrpSpPr>
              <p:cNvPr id="501" name="Group 500"/>
              <p:cNvGrpSpPr/>
              <p:nvPr/>
            </p:nvGrpSpPr>
            <p:grpSpPr>
              <a:xfrm>
                <a:off x="4451604" y="1295398"/>
                <a:ext cx="7620" cy="3451832"/>
                <a:chOff x="3179064" y="1348740"/>
                <a:chExt cx="7620" cy="3451832"/>
              </a:xfrm>
            </p:grpSpPr>
            <p:cxnSp>
              <p:nvCxnSpPr>
                <p:cNvPr id="514" name="Straight Connector 513"/>
                <p:cNvCxnSpPr>
                  <a:stCxn id="498" idx="0"/>
                </p:cNvCxnSpPr>
                <p:nvPr/>
              </p:nvCxnSpPr>
              <p:spPr>
                <a:xfrm flipH="1" flipV="1">
                  <a:off x="3179064" y="1426464"/>
                  <a:ext cx="762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" name="Group 501"/>
              <p:cNvGrpSpPr/>
              <p:nvPr/>
            </p:nvGrpSpPr>
            <p:grpSpPr>
              <a:xfrm>
                <a:off x="5099304" y="1295398"/>
                <a:ext cx="0" cy="3451832"/>
                <a:chOff x="3179064" y="1348740"/>
                <a:chExt cx="0" cy="3451832"/>
              </a:xfrm>
            </p:grpSpPr>
            <p:cxnSp>
              <p:nvCxnSpPr>
                <p:cNvPr id="512" name="Straight Connector 511"/>
                <p:cNvCxnSpPr>
                  <a:stCxn id="499" idx="0"/>
                </p:cNvCxnSpPr>
                <p:nvPr/>
              </p:nvCxnSpPr>
              <p:spPr>
                <a:xfrm flipV="1">
                  <a:off x="3179064" y="1426464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Straight Connector 512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3" name="Group 502"/>
              <p:cNvGrpSpPr/>
              <p:nvPr/>
            </p:nvGrpSpPr>
            <p:grpSpPr>
              <a:xfrm>
                <a:off x="5739384" y="1295398"/>
                <a:ext cx="0" cy="3451832"/>
                <a:chOff x="3179064" y="1348740"/>
                <a:chExt cx="0" cy="3451832"/>
              </a:xfrm>
            </p:grpSpPr>
            <p:cxnSp>
              <p:nvCxnSpPr>
                <p:cNvPr id="510" name="Straight Connector 509"/>
                <p:cNvCxnSpPr>
                  <a:stCxn id="500" idx="0"/>
                </p:cNvCxnSpPr>
                <p:nvPr/>
              </p:nvCxnSpPr>
              <p:spPr>
                <a:xfrm flipV="1">
                  <a:off x="3179064" y="1426464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Straight Connector 510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4" name="Group 503"/>
              <p:cNvGrpSpPr/>
              <p:nvPr/>
            </p:nvGrpSpPr>
            <p:grpSpPr>
              <a:xfrm>
                <a:off x="3819144" y="1295398"/>
                <a:ext cx="0" cy="3451832"/>
                <a:chOff x="3179064" y="1348740"/>
                <a:chExt cx="0" cy="3451832"/>
              </a:xfrm>
            </p:grpSpPr>
            <p:cxnSp>
              <p:nvCxnSpPr>
                <p:cNvPr id="508" name="Straight Connector 507"/>
                <p:cNvCxnSpPr>
                  <a:stCxn id="497" idx="0"/>
                </p:cNvCxnSpPr>
                <p:nvPr/>
              </p:nvCxnSpPr>
              <p:spPr>
                <a:xfrm flipV="1">
                  <a:off x="3179064" y="1426464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5" name="Group 504"/>
              <p:cNvGrpSpPr/>
              <p:nvPr/>
            </p:nvGrpSpPr>
            <p:grpSpPr>
              <a:xfrm>
                <a:off x="3179064" y="1295398"/>
                <a:ext cx="0" cy="3451832"/>
                <a:chOff x="3179064" y="1348740"/>
                <a:chExt cx="0" cy="3451832"/>
              </a:xfrm>
            </p:grpSpPr>
            <p:cxnSp>
              <p:nvCxnSpPr>
                <p:cNvPr id="506" name="Straight Connector 505"/>
                <p:cNvCxnSpPr>
                  <a:stCxn id="496" idx="0"/>
                </p:cNvCxnSpPr>
                <p:nvPr/>
              </p:nvCxnSpPr>
              <p:spPr>
                <a:xfrm flipV="1">
                  <a:off x="3179064" y="1426464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Straight Connector 506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4" name="Group 493"/>
            <p:cNvGrpSpPr/>
            <p:nvPr/>
          </p:nvGrpSpPr>
          <p:grpSpPr>
            <a:xfrm>
              <a:off x="2042470" y="4528156"/>
              <a:ext cx="3200400" cy="394932"/>
              <a:chOff x="2223532" y="4533556"/>
              <a:chExt cx="3200400" cy="394932"/>
            </a:xfrm>
          </p:grpSpPr>
          <p:sp>
            <p:nvSpPr>
              <p:cNvPr id="496" name="Rounded Rectangle 495"/>
              <p:cNvSpPr/>
              <p:nvPr/>
            </p:nvSpPr>
            <p:spPr>
              <a:xfrm>
                <a:off x="2223532" y="4533556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7" name="Rounded Rectangle 496"/>
              <p:cNvSpPr/>
              <p:nvPr/>
            </p:nvSpPr>
            <p:spPr>
              <a:xfrm>
                <a:off x="2863612" y="4533556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8" name="Rounded Rectangle 497"/>
              <p:cNvSpPr/>
              <p:nvPr/>
            </p:nvSpPr>
            <p:spPr>
              <a:xfrm>
                <a:off x="3503692" y="4533556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9" name="Rounded Rectangle 498"/>
              <p:cNvSpPr/>
              <p:nvPr/>
            </p:nvSpPr>
            <p:spPr>
              <a:xfrm>
                <a:off x="4143772" y="4533556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00" name="Rounded Rectangle 499"/>
              <p:cNvSpPr/>
              <p:nvPr/>
            </p:nvSpPr>
            <p:spPr>
              <a:xfrm>
                <a:off x="4783852" y="4533556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495" name="Rounded Rectangle 494"/>
            <p:cNvSpPr/>
            <p:nvPr/>
          </p:nvSpPr>
          <p:spPr>
            <a:xfrm>
              <a:off x="1128738" y="1557780"/>
              <a:ext cx="515863" cy="28267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 smtClean="0">
                  <a:solidFill>
                    <a:schemeClr val="bg1">
                      <a:lumMod val="65000"/>
                    </a:schemeClr>
                  </a:solidFill>
                </a:rPr>
                <a:t>Row Decoder</a:t>
              </a:r>
              <a:endParaRPr lang="en-US" sz="2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Heterogeneous Retention Times 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150" name="TextBox 149" descr=" 150"/>
          <p:cNvSpPr txBox="1"/>
          <p:nvPr/>
        </p:nvSpPr>
        <p:spPr>
          <a:xfrm>
            <a:off x="4835748" y="3142753"/>
            <a:ext cx="103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Long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2" name="TextBox 161" descr=" 162"/>
          <p:cNvSpPr txBox="1"/>
          <p:nvPr/>
        </p:nvSpPr>
        <p:spPr>
          <a:xfrm>
            <a:off x="7694466" y="3140436"/>
            <a:ext cx="1297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Short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64" name="TextBox 163" descr=" 164"/>
          <p:cNvSpPr txBox="1"/>
          <p:nvPr/>
        </p:nvSpPr>
        <p:spPr>
          <a:xfrm>
            <a:off x="5958210" y="3140434"/>
            <a:ext cx="1784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Cambria" panose="02040503050406030204" pitchFamily="18" charset="0"/>
              </a:rPr>
              <a:t>Moderate</a:t>
            </a:r>
            <a:endParaRPr lang="en-US" sz="2800" b="1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  <p:grpSp>
        <p:nvGrpSpPr>
          <p:cNvPr id="529" name="Group 528" descr=" 529"/>
          <p:cNvGrpSpPr/>
          <p:nvPr/>
        </p:nvGrpSpPr>
        <p:grpSpPr>
          <a:xfrm>
            <a:off x="1149765" y="4379714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30" name="Oval 529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Group 534" descr=" 535"/>
          <p:cNvGrpSpPr/>
          <p:nvPr/>
        </p:nvGrpSpPr>
        <p:grpSpPr>
          <a:xfrm>
            <a:off x="1154527" y="2940011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36" name="Oval 535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1" name="Group 540" descr=" 541"/>
          <p:cNvGrpSpPr/>
          <p:nvPr/>
        </p:nvGrpSpPr>
        <p:grpSpPr>
          <a:xfrm>
            <a:off x="1154527" y="2223731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42" name="Oval 541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Group 546" descr=" 547"/>
          <p:cNvGrpSpPr/>
          <p:nvPr/>
        </p:nvGrpSpPr>
        <p:grpSpPr>
          <a:xfrm>
            <a:off x="1154527" y="3656291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48" name="Oval 547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Chord 102" descr=" 553"/>
          <p:cNvSpPr/>
          <p:nvPr/>
        </p:nvSpPr>
        <p:spPr>
          <a:xfrm>
            <a:off x="1154527" y="2223730"/>
            <a:ext cx="640080" cy="640080"/>
          </a:xfrm>
          <a:prstGeom prst="chord">
            <a:avLst>
              <a:gd name="adj1" fmla="val 11755707"/>
              <a:gd name="adj2" fmla="val 20656863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Chord 103" descr=" 554"/>
          <p:cNvSpPr/>
          <p:nvPr/>
        </p:nvSpPr>
        <p:spPr>
          <a:xfrm>
            <a:off x="1794607" y="2223730"/>
            <a:ext cx="640080" cy="640080"/>
          </a:xfrm>
          <a:prstGeom prst="chord">
            <a:avLst>
              <a:gd name="adj1" fmla="val 12747321"/>
              <a:gd name="adj2" fmla="val 19659803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Chord 104" descr=" 555"/>
          <p:cNvSpPr/>
          <p:nvPr/>
        </p:nvSpPr>
        <p:spPr>
          <a:xfrm>
            <a:off x="2434687" y="2223730"/>
            <a:ext cx="640080" cy="640080"/>
          </a:xfrm>
          <a:prstGeom prst="chord">
            <a:avLst>
              <a:gd name="adj1" fmla="val 13564824"/>
              <a:gd name="adj2" fmla="val 18857836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Chord 105" descr=" 556"/>
          <p:cNvSpPr/>
          <p:nvPr/>
        </p:nvSpPr>
        <p:spPr>
          <a:xfrm>
            <a:off x="3074767" y="2223730"/>
            <a:ext cx="640080" cy="640080"/>
          </a:xfrm>
          <a:prstGeom prst="chord">
            <a:avLst>
              <a:gd name="adj1" fmla="val 12350173"/>
              <a:gd name="adj2" fmla="val 20035036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hord 106" descr=" 557"/>
          <p:cNvSpPr/>
          <p:nvPr/>
        </p:nvSpPr>
        <p:spPr>
          <a:xfrm>
            <a:off x="3714847" y="2223730"/>
            <a:ext cx="640080" cy="640080"/>
          </a:xfrm>
          <a:prstGeom prst="chord">
            <a:avLst>
              <a:gd name="adj1" fmla="val 11541880"/>
              <a:gd name="adj2" fmla="val 20869922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8" name="Group 557" descr=" 558"/>
          <p:cNvGrpSpPr/>
          <p:nvPr/>
        </p:nvGrpSpPr>
        <p:grpSpPr>
          <a:xfrm>
            <a:off x="1155515" y="2223134"/>
            <a:ext cx="3200400" cy="640080"/>
            <a:chOff x="708660" y="2292181"/>
            <a:chExt cx="3200400" cy="640080"/>
          </a:xfrm>
          <a:noFill/>
        </p:grpSpPr>
        <p:sp>
          <p:nvSpPr>
            <p:cNvPr id="559" name="Oval 558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Chord 107" descr=" 564"/>
          <p:cNvSpPr/>
          <p:nvPr/>
        </p:nvSpPr>
        <p:spPr>
          <a:xfrm>
            <a:off x="1150753" y="2942327"/>
            <a:ext cx="640080" cy="640080"/>
          </a:xfrm>
          <a:prstGeom prst="chord">
            <a:avLst>
              <a:gd name="adj1" fmla="val 13561563"/>
              <a:gd name="adj2" fmla="val 1881880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Chord 108" descr=" 565"/>
          <p:cNvSpPr/>
          <p:nvPr/>
        </p:nvSpPr>
        <p:spPr>
          <a:xfrm>
            <a:off x="1790833" y="2942327"/>
            <a:ext cx="640080" cy="640080"/>
          </a:xfrm>
          <a:prstGeom prst="chord">
            <a:avLst>
              <a:gd name="adj1" fmla="val 12354804"/>
              <a:gd name="adj2" fmla="val 2004364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Chord 109" descr=" 566"/>
          <p:cNvSpPr/>
          <p:nvPr/>
        </p:nvSpPr>
        <p:spPr>
          <a:xfrm>
            <a:off x="2430913" y="2942327"/>
            <a:ext cx="640080" cy="640080"/>
          </a:xfrm>
          <a:prstGeom prst="chord">
            <a:avLst>
              <a:gd name="adj1" fmla="val 13725252"/>
              <a:gd name="adj2" fmla="val 1867224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Chord 110" descr=" 567"/>
          <p:cNvSpPr/>
          <p:nvPr/>
        </p:nvSpPr>
        <p:spPr>
          <a:xfrm>
            <a:off x="3070993" y="2942327"/>
            <a:ext cx="640080" cy="640080"/>
          </a:xfrm>
          <a:prstGeom prst="chord">
            <a:avLst>
              <a:gd name="adj1" fmla="val 12836763"/>
              <a:gd name="adj2" fmla="val 19568473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Chord 111" descr=" 568"/>
          <p:cNvSpPr/>
          <p:nvPr/>
        </p:nvSpPr>
        <p:spPr>
          <a:xfrm>
            <a:off x="3711073" y="2942327"/>
            <a:ext cx="640080" cy="640080"/>
          </a:xfrm>
          <a:prstGeom prst="chord">
            <a:avLst>
              <a:gd name="adj1" fmla="val 12100392"/>
              <a:gd name="adj2" fmla="val 2029694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hord 112" descr=" 569"/>
          <p:cNvSpPr/>
          <p:nvPr/>
        </p:nvSpPr>
        <p:spPr>
          <a:xfrm>
            <a:off x="1154527" y="3660942"/>
            <a:ext cx="640080" cy="640080"/>
          </a:xfrm>
          <a:prstGeom prst="chord">
            <a:avLst>
              <a:gd name="adj1" fmla="val 11470987"/>
              <a:gd name="adj2" fmla="val 20940873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Chord 113" descr=" 570"/>
          <p:cNvSpPr/>
          <p:nvPr/>
        </p:nvSpPr>
        <p:spPr>
          <a:xfrm>
            <a:off x="1794607" y="3660942"/>
            <a:ext cx="640080" cy="640080"/>
          </a:xfrm>
          <a:prstGeom prst="chord">
            <a:avLst>
              <a:gd name="adj1" fmla="val 13185607"/>
              <a:gd name="adj2" fmla="val 1919056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Chord 114" descr=" 571"/>
          <p:cNvSpPr/>
          <p:nvPr/>
        </p:nvSpPr>
        <p:spPr>
          <a:xfrm>
            <a:off x="2434687" y="3660942"/>
            <a:ext cx="640080" cy="640080"/>
          </a:xfrm>
          <a:prstGeom prst="chord">
            <a:avLst>
              <a:gd name="adj1" fmla="val 12359801"/>
              <a:gd name="adj2" fmla="val 2006465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Chord 115" descr=" 572"/>
          <p:cNvSpPr/>
          <p:nvPr/>
        </p:nvSpPr>
        <p:spPr>
          <a:xfrm>
            <a:off x="3074767" y="3660942"/>
            <a:ext cx="640080" cy="640080"/>
          </a:xfrm>
          <a:prstGeom prst="chord">
            <a:avLst>
              <a:gd name="adj1" fmla="val 14377859"/>
              <a:gd name="adj2" fmla="val 18046568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Chord 116" descr=" 573"/>
          <p:cNvSpPr/>
          <p:nvPr/>
        </p:nvSpPr>
        <p:spPr>
          <a:xfrm>
            <a:off x="3714847" y="3660942"/>
            <a:ext cx="640080" cy="640080"/>
          </a:xfrm>
          <a:prstGeom prst="chord">
            <a:avLst>
              <a:gd name="adj1" fmla="val 13525404"/>
              <a:gd name="adj2" fmla="val 1887118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Chord 117" descr=" 574"/>
          <p:cNvSpPr/>
          <p:nvPr/>
        </p:nvSpPr>
        <p:spPr>
          <a:xfrm>
            <a:off x="1154527" y="4367533"/>
            <a:ext cx="640080" cy="640080"/>
          </a:xfrm>
          <a:prstGeom prst="chord">
            <a:avLst>
              <a:gd name="adj1" fmla="val 13238117"/>
              <a:gd name="adj2" fmla="val 19166271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Chord 118" descr=" 575"/>
          <p:cNvSpPr/>
          <p:nvPr/>
        </p:nvSpPr>
        <p:spPr>
          <a:xfrm>
            <a:off x="1794607" y="4367533"/>
            <a:ext cx="640080" cy="640080"/>
          </a:xfrm>
          <a:prstGeom prst="chord">
            <a:avLst>
              <a:gd name="adj1" fmla="val 11981952"/>
              <a:gd name="adj2" fmla="val 20428781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hord 119" descr=" 576"/>
          <p:cNvSpPr/>
          <p:nvPr/>
        </p:nvSpPr>
        <p:spPr>
          <a:xfrm>
            <a:off x="2434687" y="4367533"/>
            <a:ext cx="640080" cy="640080"/>
          </a:xfrm>
          <a:prstGeom prst="chord">
            <a:avLst>
              <a:gd name="adj1" fmla="val 11164321"/>
              <a:gd name="adj2" fmla="val 21240096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Chord 120" descr=" 577"/>
          <p:cNvSpPr/>
          <p:nvPr/>
        </p:nvSpPr>
        <p:spPr>
          <a:xfrm>
            <a:off x="3074767" y="4367533"/>
            <a:ext cx="640080" cy="640080"/>
          </a:xfrm>
          <a:prstGeom prst="chord">
            <a:avLst>
              <a:gd name="adj1" fmla="val 13263037"/>
              <a:gd name="adj2" fmla="val 1915032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Chord 121" descr=" 578"/>
          <p:cNvSpPr/>
          <p:nvPr/>
        </p:nvSpPr>
        <p:spPr>
          <a:xfrm>
            <a:off x="3714847" y="4367533"/>
            <a:ext cx="640080" cy="640080"/>
          </a:xfrm>
          <a:prstGeom prst="chord">
            <a:avLst>
              <a:gd name="adj1" fmla="val 12401034"/>
              <a:gd name="adj2" fmla="val 20023972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9" name="Group 578" descr=" 579"/>
          <p:cNvGrpSpPr/>
          <p:nvPr/>
        </p:nvGrpSpPr>
        <p:grpSpPr>
          <a:xfrm>
            <a:off x="1155515" y="2940647"/>
            <a:ext cx="3200400" cy="640080"/>
            <a:chOff x="708660" y="2292181"/>
            <a:chExt cx="3200400" cy="640080"/>
          </a:xfrm>
          <a:noFill/>
        </p:grpSpPr>
        <p:sp>
          <p:nvSpPr>
            <p:cNvPr id="580" name="Oval 579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5" name="Group 584" descr=" 585"/>
          <p:cNvGrpSpPr/>
          <p:nvPr/>
        </p:nvGrpSpPr>
        <p:grpSpPr>
          <a:xfrm>
            <a:off x="1155515" y="3657325"/>
            <a:ext cx="3200400" cy="640080"/>
            <a:chOff x="708660" y="2292181"/>
            <a:chExt cx="3200400" cy="640080"/>
          </a:xfrm>
          <a:noFill/>
        </p:grpSpPr>
        <p:sp>
          <p:nvSpPr>
            <p:cNvPr id="586" name="Oval 585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1" name="Group 590" descr=" 591"/>
          <p:cNvGrpSpPr/>
          <p:nvPr/>
        </p:nvGrpSpPr>
        <p:grpSpPr>
          <a:xfrm>
            <a:off x="1150753" y="4378026"/>
            <a:ext cx="3200400" cy="640080"/>
            <a:chOff x="708660" y="2292181"/>
            <a:chExt cx="3200400" cy="640080"/>
          </a:xfrm>
          <a:noFill/>
        </p:grpSpPr>
        <p:sp>
          <p:nvSpPr>
            <p:cNvPr id="592" name="Oval 591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 descr=" 597"/>
          <p:cNvGrpSpPr/>
          <p:nvPr/>
        </p:nvGrpSpPr>
        <p:grpSpPr>
          <a:xfrm>
            <a:off x="1148073" y="2312698"/>
            <a:ext cx="3202091" cy="2339796"/>
            <a:chOff x="2036016" y="1689634"/>
            <a:chExt cx="3202091" cy="2339796"/>
          </a:xfrm>
        </p:grpSpPr>
        <p:grpSp>
          <p:nvGrpSpPr>
            <p:cNvPr id="127" name="Group 126"/>
            <p:cNvGrpSpPr/>
            <p:nvPr/>
          </p:nvGrpSpPr>
          <p:grpSpPr>
            <a:xfrm>
              <a:off x="2053423" y="1689634"/>
              <a:ext cx="3184684" cy="159459"/>
              <a:chOff x="2053423" y="1689634"/>
              <a:chExt cx="3184684" cy="159459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 flipV="1">
                <a:off x="2053423" y="1833502"/>
                <a:ext cx="6126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V="1">
                <a:off x="2729567" y="1747841"/>
                <a:ext cx="5486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V="1">
                <a:off x="3410609" y="1689634"/>
                <a:ext cx="457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V="1">
                <a:off x="4006954" y="177765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V="1">
                <a:off x="4598027" y="1849093"/>
                <a:ext cx="6400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27"/>
            <p:cNvGrpSpPr/>
            <p:nvPr/>
          </p:nvGrpSpPr>
          <p:grpSpPr>
            <a:xfrm>
              <a:off x="2124918" y="2397593"/>
              <a:ext cx="3096133" cy="123740"/>
              <a:chOff x="2129461" y="1678951"/>
              <a:chExt cx="3096133" cy="123740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 flipV="1">
                <a:off x="2129461" y="1688305"/>
                <a:ext cx="457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V="1">
                <a:off x="2717662" y="1781175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V="1">
                <a:off x="3414299" y="1678951"/>
                <a:ext cx="457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V="1">
                <a:off x="4013027" y="1740782"/>
                <a:ext cx="5486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V="1">
                <a:off x="4631234" y="1802691"/>
                <a:ext cx="59436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>
              <a:off x="2036016" y="3084684"/>
              <a:ext cx="3116928" cy="211846"/>
              <a:chOff x="2040559" y="1642354"/>
              <a:chExt cx="3116928" cy="211846"/>
            </a:xfrm>
          </p:grpSpPr>
          <p:cxnSp>
            <p:nvCxnSpPr>
              <p:cNvPr id="136" name="Straight Connector 135"/>
              <p:cNvCxnSpPr/>
              <p:nvPr/>
            </p:nvCxnSpPr>
            <p:spPr>
              <a:xfrm flipV="1">
                <a:off x="2040559" y="1854200"/>
                <a:ext cx="6400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V="1">
                <a:off x="2753381" y="1709737"/>
                <a:ext cx="5029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V="1">
                <a:off x="3364292" y="1778173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V="1">
                <a:off x="4110662" y="1642354"/>
                <a:ext cx="36576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V="1">
                <a:off x="4700287" y="1687599"/>
                <a:ext cx="457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/>
            <p:cNvGrpSpPr/>
            <p:nvPr/>
          </p:nvGrpSpPr>
          <p:grpSpPr>
            <a:xfrm>
              <a:off x="2130337" y="3853225"/>
              <a:ext cx="3080132" cy="176205"/>
              <a:chOff x="2127260" y="1709745"/>
              <a:chExt cx="3080132" cy="17620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flipV="1">
                <a:off x="2127260" y="1712118"/>
                <a:ext cx="457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2715281" y="1814509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V="1">
                <a:off x="3320448" y="1885950"/>
                <a:ext cx="6400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V="1">
                <a:off x="4039737" y="1709745"/>
                <a:ext cx="457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V="1">
                <a:off x="4641277" y="1778801"/>
                <a:ext cx="566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8" name="Oval 167" descr=" 168"/>
          <p:cNvSpPr/>
          <p:nvPr/>
        </p:nvSpPr>
        <p:spPr>
          <a:xfrm>
            <a:off x="4633035" y="1642021"/>
            <a:ext cx="1430418" cy="1430419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 descr=" 169"/>
          <p:cNvSpPr/>
          <p:nvPr/>
        </p:nvSpPr>
        <p:spPr>
          <a:xfrm>
            <a:off x="6063453" y="1642021"/>
            <a:ext cx="1430418" cy="1430419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 descr=" 170"/>
          <p:cNvSpPr/>
          <p:nvPr/>
        </p:nvSpPr>
        <p:spPr>
          <a:xfrm>
            <a:off x="7493872" y="1642021"/>
            <a:ext cx="1430418" cy="1430419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Chord 122" descr=" 171"/>
          <p:cNvSpPr/>
          <p:nvPr/>
        </p:nvSpPr>
        <p:spPr>
          <a:xfrm>
            <a:off x="4633035" y="1642019"/>
            <a:ext cx="1430418" cy="1430419"/>
          </a:xfrm>
          <a:prstGeom prst="chord">
            <a:avLst>
              <a:gd name="adj1" fmla="val 13564824"/>
              <a:gd name="adj2" fmla="val 18857836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Chord 123" descr=" 172"/>
          <p:cNvSpPr/>
          <p:nvPr/>
        </p:nvSpPr>
        <p:spPr>
          <a:xfrm>
            <a:off x="6063453" y="1642019"/>
            <a:ext cx="1430418" cy="1430419"/>
          </a:xfrm>
          <a:prstGeom prst="chord">
            <a:avLst>
              <a:gd name="adj1" fmla="val 12350173"/>
              <a:gd name="adj2" fmla="val 20035036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Chord 124" descr=" 173"/>
          <p:cNvSpPr/>
          <p:nvPr/>
        </p:nvSpPr>
        <p:spPr>
          <a:xfrm>
            <a:off x="7493872" y="1642019"/>
            <a:ext cx="1430418" cy="1430419"/>
          </a:xfrm>
          <a:prstGeom prst="chord">
            <a:avLst>
              <a:gd name="adj1" fmla="val 11541880"/>
              <a:gd name="adj2" fmla="val 20869922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Group 151" descr=" 21"/>
          <p:cNvGrpSpPr/>
          <p:nvPr/>
        </p:nvGrpSpPr>
        <p:grpSpPr>
          <a:xfrm>
            <a:off x="4808532" y="1835770"/>
            <a:ext cx="4083999" cy="365873"/>
            <a:chOff x="4808532" y="1102650"/>
            <a:chExt cx="4083999" cy="365873"/>
          </a:xfrm>
        </p:grpSpPr>
        <p:cxnSp>
          <p:nvCxnSpPr>
            <p:cNvPr id="153" name="Straight Connector 152"/>
            <p:cNvCxnSpPr/>
            <p:nvPr/>
          </p:nvCxnSpPr>
          <p:spPr>
            <a:xfrm flipV="1">
              <a:off x="4808532" y="1102650"/>
              <a:ext cx="1021727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6141213" y="1304115"/>
              <a:ext cx="1265125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7462113" y="1468523"/>
              <a:ext cx="143041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Oval 176" descr=" 177"/>
          <p:cNvSpPr/>
          <p:nvPr/>
        </p:nvSpPr>
        <p:spPr>
          <a:xfrm>
            <a:off x="4625242" y="1624796"/>
            <a:ext cx="1430418" cy="143041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 descr=" 178"/>
          <p:cNvSpPr/>
          <p:nvPr/>
        </p:nvSpPr>
        <p:spPr>
          <a:xfrm>
            <a:off x="6055660" y="1624796"/>
            <a:ext cx="1430418" cy="143041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 descr=" 179"/>
          <p:cNvSpPr/>
          <p:nvPr/>
        </p:nvSpPr>
        <p:spPr>
          <a:xfrm>
            <a:off x="7486079" y="1624796"/>
            <a:ext cx="1430418" cy="143041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descr=" 9"/>
          <p:cNvSpPr/>
          <p:nvPr/>
        </p:nvSpPr>
        <p:spPr>
          <a:xfrm>
            <a:off x="2442480" y="2219517"/>
            <a:ext cx="1921228" cy="6359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 descr=" 190"/>
          <p:cNvSpPr/>
          <p:nvPr/>
        </p:nvSpPr>
        <p:spPr>
          <a:xfrm>
            <a:off x="4622122" y="1611286"/>
            <a:ext cx="4302168" cy="14611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 descr=" 11"/>
          <p:cNvCxnSpPr/>
          <p:nvPr/>
        </p:nvCxnSpPr>
        <p:spPr>
          <a:xfrm flipV="1">
            <a:off x="2411045" y="1597378"/>
            <a:ext cx="2187111" cy="6023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 descr=" 196"/>
          <p:cNvCxnSpPr/>
          <p:nvPr/>
        </p:nvCxnSpPr>
        <p:spPr>
          <a:xfrm>
            <a:off x="2426904" y="2878846"/>
            <a:ext cx="2187425" cy="2199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" name="Content Placeholder 3" descr=" 204"/>
          <p:cNvSpPr txBox="1">
            <a:spLocks/>
          </p:cNvSpPr>
          <p:nvPr/>
        </p:nvSpPr>
        <p:spPr>
          <a:xfrm>
            <a:off x="6868109" y="4209526"/>
            <a:ext cx="2278620" cy="8836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smtClean="0">
                <a:solidFill>
                  <a:srgbClr val="C00000"/>
                </a:solidFill>
              </a:rPr>
              <a:t>Requires short refresh interval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cxnSp>
        <p:nvCxnSpPr>
          <p:cNvPr id="156" name="Straight Arrow Connector 155" descr=" 205"/>
          <p:cNvCxnSpPr/>
          <p:nvPr/>
        </p:nvCxnSpPr>
        <p:spPr>
          <a:xfrm flipV="1">
            <a:off x="8061491" y="3745057"/>
            <a:ext cx="115831" cy="41311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7" name="Content Placeholder 3" descr=" 207"/>
          <p:cNvSpPr txBox="1">
            <a:spLocks/>
          </p:cNvSpPr>
          <p:nvPr/>
        </p:nvSpPr>
        <p:spPr>
          <a:xfrm>
            <a:off x="4900439" y="4135667"/>
            <a:ext cx="2031861" cy="9099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smtClean="0">
                <a:solidFill>
                  <a:srgbClr val="70AD47">
                    <a:lumMod val="75000"/>
                  </a:srgbClr>
                </a:solidFill>
              </a:rPr>
              <a:t>Can handle a longer refresh interval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7" name="Straight Arrow Connector 156" descr=" 208"/>
          <p:cNvCxnSpPr/>
          <p:nvPr/>
        </p:nvCxnSpPr>
        <p:spPr>
          <a:xfrm flipH="1" flipV="1">
            <a:off x="5337681" y="3707748"/>
            <a:ext cx="125348" cy="39298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13/36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4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roup 490" descr=" 491"/>
          <p:cNvGrpSpPr/>
          <p:nvPr/>
        </p:nvGrpSpPr>
        <p:grpSpPr>
          <a:xfrm>
            <a:off x="172428" y="1068028"/>
            <a:ext cx="4613273" cy="4020500"/>
            <a:chOff x="1128738" y="1076324"/>
            <a:chExt cx="4613273" cy="4020500"/>
          </a:xfrm>
        </p:grpSpPr>
        <p:grpSp>
          <p:nvGrpSpPr>
            <p:cNvPr id="492" name="Group 491"/>
            <p:cNvGrpSpPr/>
            <p:nvPr/>
          </p:nvGrpSpPr>
          <p:grpSpPr>
            <a:xfrm rot="5400000">
              <a:off x="2541678" y="850993"/>
              <a:ext cx="2163259" cy="4237406"/>
              <a:chOff x="3179064" y="1411842"/>
              <a:chExt cx="2163259" cy="4237406"/>
            </a:xfrm>
          </p:grpSpPr>
          <p:grpSp>
            <p:nvGrpSpPr>
              <p:cNvPr id="516" name="Group 515"/>
              <p:cNvGrpSpPr/>
              <p:nvPr/>
            </p:nvGrpSpPr>
            <p:grpSpPr>
              <a:xfrm>
                <a:off x="4640539" y="1411842"/>
                <a:ext cx="4" cy="4212468"/>
                <a:chOff x="3367999" y="1465184"/>
                <a:chExt cx="4" cy="4212468"/>
              </a:xfrm>
            </p:grpSpPr>
            <p:cxnSp>
              <p:nvCxnSpPr>
                <p:cNvPr id="526" name="Straight Connector 525"/>
                <p:cNvCxnSpPr/>
                <p:nvPr/>
              </p:nvCxnSpPr>
              <p:spPr>
                <a:xfrm rot="16200000">
                  <a:off x="1387496" y="3697149"/>
                  <a:ext cx="3961006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Straight Connector 526"/>
                <p:cNvCxnSpPr/>
                <p:nvPr/>
              </p:nvCxnSpPr>
              <p:spPr>
                <a:xfrm rot="16200000">
                  <a:off x="3280373" y="1552814"/>
                  <a:ext cx="175260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7" name="Group 516"/>
              <p:cNvGrpSpPr/>
              <p:nvPr/>
            </p:nvGrpSpPr>
            <p:grpSpPr>
              <a:xfrm>
                <a:off x="5342321" y="1411842"/>
                <a:ext cx="2" cy="4237406"/>
                <a:chOff x="3422081" y="1465184"/>
                <a:chExt cx="2" cy="4237406"/>
              </a:xfrm>
            </p:grpSpPr>
            <p:cxnSp>
              <p:nvCxnSpPr>
                <p:cNvPr id="524" name="Straight Connector 523"/>
                <p:cNvCxnSpPr/>
                <p:nvPr/>
              </p:nvCxnSpPr>
              <p:spPr>
                <a:xfrm rot="16200000">
                  <a:off x="1429108" y="3709617"/>
                  <a:ext cx="3985946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Straight Connector 524"/>
                <p:cNvCxnSpPr/>
                <p:nvPr/>
              </p:nvCxnSpPr>
              <p:spPr>
                <a:xfrm rot="16200000">
                  <a:off x="3334453" y="1552814"/>
                  <a:ext cx="17525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8" name="Group 517"/>
              <p:cNvGrpSpPr/>
              <p:nvPr/>
            </p:nvGrpSpPr>
            <p:grpSpPr>
              <a:xfrm>
                <a:off x="3927988" y="1411842"/>
                <a:ext cx="2" cy="4212468"/>
                <a:chOff x="3287908" y="1465184"/>
                <a:chExt cx="2" cy="4212468"/>
              </a:xfrm>
            </p:grpSpPr>
            <p:cxnSp>
              <p:nvCxnSpPr>
                <p:cNvPr id="522" name="Straight Connector 521"/>
                <p:cNvCxnSpPr/>
                <p:nvPr/>
              </p:nvCxnSpPr>
              <p:spPr>
                <a:xfrm rot="16200000">
                  <a:off x="1307404" y="3697148"/>
                  <a:ext cx="3961008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Straight Connector 522"/>
                <p:cNvCxnSpPr/>
                <p:nvPr/>
              </p:nvCxnSpPr>
              <p:spPr>
                <a:xfrm rot="16200000">
                  <a:off x="3200280" y="1552814"/>
                  <a:ext cx="175260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9" name="Group 518"/>
              <p:cNvGrpSpPr/>
              <p:nvPr/>
            </p:nvGrpSpPr>
            <p:grpSpPr>
              <a:xfrm>
                <a:off x="3179064" y="1411842"/>
                <a:ext cx="2" cy="4212468"/>
                <a:chOff x="3179064" y="1465184"/>
                <a:chExt cx="2" cy="4212468"/>
              </a:xfrm>
            </p:grpSpPr>
            <p:cxnSp>
              <p:nvCxnSpPr>
                <p:cNvPr id="520" name="Straight Connector 519"/>
                <p:cNvCxnSpPr/>
                <p:nvPr/>
              </p:nvCxnSpPr>
              <p:spPr>
                <a:xfrm rot="16200000">
                  <a:off x="1198560" y="3697149"/>
                  <a:ext cx="3961007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Straight Connector 520"/>
                <p:cNvCxnSpPr/>
                <p:nvPr/>
              </p:nvCxnSpPr>
              <p:spPr>
                <a:xfrm rot="16200000">
                  <a:off x="3091436" y="1552814"/>
                  <a:ext cx="175260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3" name="Group 492"/>
            <p:cNvGrpSpPr/>
            <p:nvPr/>
          </p:nvGrpSpPr>
          <p:grpSpPr>
            <a:xfrm>
              <a:off x="2362510" y="1076324"/>
              <a:ext cx="2560320" cy="3625568"/>
              <a:chOff x="3179064" y="1295398"/>
              <a:chExt cx="2560320" cy="3625568"/>
            </a:xfrm>
          </p:grpSpPr>
          <p:grpSp>
            <p:nvGrpSpPr>
              <p:cNvPr id="501" name="Group 500"/>
              <p:cNvGrpSpPr/>
              <p:nvPr/>
            </p:nvGrpSpPr>
            <p:grpSpPr>
              <a:xfrm>
                <a:off x="4451604" y="1295398"/>
                <a:ext cx="7620" cy="3625568"/>
                <a:chOff x="3179064" y="1348740"/>
                <a:chExt cx="7620" cy="3625568"/>
              </a:xfrm>
            </p:grpSpPr>
            <p:cxnSp>
              <p:nvCxnSpPr>
                <p:cNvPr id="514" name="Straight Connector 513"/>
                <p:cNvCxnSpPr>
                  <a:stCxn id="498" idx="0"/>
                </p:cNvCxnSpPr>
                <p:nvPr/>
              </p:nvCxnSpPr>
              <p:spPr>
                <a:xfrm flipH="1" flipV="1">
                  <a:off x="3179064" y="1600200"/>
                  <a:ext cx="762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" name="Group 501"/>
              <p:cNvGrpSpPr/>
              <p:nvPr/>
            </p:nvGrpSpPr>
            <p:grpSpPr>
              <a:xfrm>
                <a:off x="509930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512" name="Straight Connector 511"/>
                <p:cNvCxnSpPr>
                  <a:stCxn id="499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Straight Connector 512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3" name="Group 502"/>
              <p:cNvGrpSpPr/>
              <p:nvPr/>
            </p:nvGrpSpPr>
            <p:grpSpPr>
              <a:xfrm>
                <a:off x="573938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510" name="Straight Connector 509"/>
                <p:cNvCxnSpPr>
                  <a:stCxn id="500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Straight Connector 510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4" name="Group 503"/>
              <p:cNvGrpSpPr/>
              <p:nvPr/>
            </p:nvGrpSpPr>
            <p:grpSpPr>
              <a:xfrm>
                <a:off x="381914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508" name="Straight Connector 507"/>
                <p:cNvCxnSpPr>
                  <a:stCxn id="497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5" name="Group 504"/>
              <p:cNvGrpSpPr/>
              <p:nvPr/>
            </p:nvGrpSpPr>
            <p:grpSpPr>
              <a:xfrm>
                <a:off x="317906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506" name="Straight Connector 505"/>
                <p:cNvCxnSpPr>
                  <a:stCxn id="496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Straight Connector 506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4" name="Group 493"/>
            <p:cNvGrpSpPr/>
            <p:nvPr/>
          </p:nvGrpSpPr>
          <p:grpSpPr>
            <a:xfrm>
              <a:off x="2042470" y="4701892"/>
              <a:ext cx="3200400" cy="394932"/>
              <a:chOff x="2223532" y="4707292"/>
              <a:chExt cx="3200400" cy="394932"/>
            </a:xfrm>
          </p:grpSpPr>
          <p:sp>
            <p:nvSpPr>
              <p:cNvPr id="496" name="Rounded Rectangle 495"/>
              <p:cNvSpPr/>
              <p:nvPr/>
            </p:nvSpPr>
            <p:spPr>
              <a:xfrm>
                <a:off x="222353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7" name="Rounded Rectangle 496"/>
              <p:cNvSpPr/>
              <p:nvPr/>
            </p:nvSpPr>
            <p:spPr>
              <a:xfrm>
                <a:off x="286361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8" name="Rounded Rectangle 497"/>
              <p:cNvSpPr/>
              <p:nvPr/>
            </p:nvSpPr>
            <p:spPr>
              <a:xfrm>
                <a:off x="350369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9" name="Rounded Rectangle 498"/>
              <p:cNvSpPr/>
              <p:nvPr/>
            </p:nvSpPr>
            <p:spPr>
              <a:xfrm>
                <a:off x="414377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00" name="Rounded Rectangle 499"/>
              <p:cNvSpPr/>
              <p:nvPr/>
            </p:nvSpPr>
            <p:spPr>
              <a:xfrm>
                <a:off x="478385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495" name="Rounded Rectangle 494"/>
            <p:cNvSpPr/>
            <p:nvPr/>
          </p:nvSpPr>
          <p:spPr>
            <a:xfrm>
              <a:off x="1128738" y="1557780"/>
              <a:ext cx="515863" cy="28267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 smtClean="0">
                  <a:solidFill>
                    <a:schemeClr val="bg1">
                      <a:lumMod val="65000"/>
                    </a:schemeClr>
                  </a:solidFill>
                </a:rPr>
                <a:t>Row Decoder</a:t>
              </a:r>
              <a:endParaRPr lang="en-US" sz="2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Extended Refresh Interval (128ms)</a:t>
            </a:r>
            <a:endParaRPr lang="en-US" sz="4800" dirty="0">
              <a:latin typeface="Cambria" panose="02040503050406030204" pitchFamily="18" charset="0"/>
            </a:endParaRPr>
          </a:p>
        </p:txBody>
      </p:sp>
      <p:grpSp>
        <p:nvGrpSpPr>
          <p:cNvPr id="4" name="Group 3" descr=" 4"/>
          <p:cNvGrpSpPr/>
          <p:nvPr/>
        </p:nvGrpSpPr>
        <p:grpSpPr>
          <a:xfrm>
            <a:off x="540220" y="5397992"/>
            <a:ext cx="3833247" cy="558278"/>
            <a:chOff x="6157435" y="1080638"/>
            <a:chExt cx="2834165" cy="1378783"/>
          </a:xfrm>
        </p:grpSpPr>
        <p:sp>
          <p:nvSpPr>
            <p:cNvPr id="150" name="TextBox 149"/>
            <p:cNvSpPr txBox="1"/>
            <p:nvPr/>
          </p:nvSpPr>
          <p:spPr>
            <a:xfrm>
              <a:off x="6172774" y="1080642"/>
              <a:ext cx="7642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Cambria" panose="02040503050406030204" pitchFamily="18" charset="0"/>
                </a:rPr>
                <a:t>Long</a:t>
              </a:r>
              <a:endParaRPr lang="en-US" sz="2800" dirty="0">
                <a:solidFill>
                  <a:schemeClr val="accent6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8095500" y="1080638"/>
              <a:ext cx="760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  <a:latin typeface="Cambria" panose="02040503050406030204" pitchFamily="18" charset="0"/>
                </a:rPr>
                <a:t>Short</a:t>
              </a:r>
              <a:endParaRPr lang="en-US" sz="2800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880665" y="1080638"/>
              <a:ext cx="1319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4"/>
                  </a:solidFill>
                  <a:latin typeface="Cambria" panose="02040503050406030204" pitchFamily="18" charset="0"/>
                </a:rPr>
                <a:t>Moderate</a:t>
              </a:r>
              <a:endParaRPr lang="en-US" sz="2800" dirty="0">
                <a:solidFill>
                  <a:schemeClr val="accent4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157435" y="1080642"/>
              <a:ext cx="2834165" cy="1378779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9" name="Group 528" descr=" 529"/>
          <p:cNvGrpSpPr/>
          <p:nvPr/>
        </p:nvGrpSpPr>
        <p:grpSpPr>
          <a:xfrm>
            <a:off x="1084796" y="3704071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30" name="Oval 529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Group 534" descr=" 535"/>
          <p:cNvGrpSpPr/>
          <p:nvPr/>
        </p:nvGrpSpPr>
        <p:grpSpPr>
          <a:xfrm>
            <a:off x="1089558" y="2264368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36" name="Oval 535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1" name="Group 540" descr=" 541"/>
          <p:cNvGrpSpPr/>
          <p:nvPr/>
        </p:nvGrpSpPr>
        <p:grpSpPr>
          <a:xfrm>
            <a:off x="1089558" y="1548088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42" name="Oval 541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Group 546" descr=" 547"/>
          <p:cNvGrpSpPr/>
          <p:nvPr/>
        </p:nvGrpSpPr>
        <p:grpSpPr>
          <a:xfrm>
            <a:off x="1089558" y="2980648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48" name="Oval 547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8" name="Group 557" descr=" 558"/>
          <p:cNvGrpSpPr/>
          <p:nvPr/>
        </p:nvGrpSpPr>
        <p:grpSpPr>
          <a:xfrm>
            <a:off x="1090546" y="1547491"/>
            <a:ext cx="3200400" cy="640080"/>
            <a:chOff x="708660" y="2292181"/>
            <a:chExt cx="3200400" cy="640080"/>
          </a:xfrm>
          <a:noFill/>
        </p:grpSpPr>
        <p:sp>
          <p:nvSpPr>
            <p:cNvPr id="559" name="Oval 558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9" name="Group 578" descr=" 579"/>
          <p:cNvGrpSpPr/>
          <p:nvPr/>
        </p:nvGrpSpPr>
        <p:grpSpPr>
          <a:xfrm>
            <a:off x="1090546" y="2265004"/>
            <a:ext cx="3200400" cy="640080"/>
            <a:chOff x="708660" y="2292181"/>
            <a:chExt cx="3200400" cy="640080"/>
          </a:xfrm>
          <a:noFill/>
        </p:grpSpPr>
        <p:sp>
          <p:nvSpPr>
            <p:cNvPr id="580" name="Oval 579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5" name="Group 584" descr=" 585"/>
          <p:cNvGrpSpPr/>
          <p:nvPr/>
        </p:nvGrpSpPr>
        <p:grpSpPr>
          <a:xfrm>
            <a:off x="1090546" y="2981682"/>
            <a:ext cx="3200400" cy="640080"/>
            <a:chOff x="708660" y="2292181"/>
            <a:chExt cx="3200400" cy="640080"/>
          </a:xfrm>
          <a:noFill/>
        </p:grpSpPr>
        <p:sp>
          <p:nvSpPr>
            <p:cNvPr id="586" name="Oval 585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1" name="Group 590" descr=" 591"/>
          <p:cNvGrpSpPr/>
          <p:nvPr/>
        </p:nvGrpSpPr>
        <p:grpSpPr>
          <a:xfrm>
            <a:off x="1085784" y="3702383"/>
            <a:ext cx="3200400" cy="640080"/>
            <a:chOff x="708660" y="2292181"/>
            <a:chExt cx="3200400" cy="640080"/>
          </a:xfrm>
          <a:noFill/>
        </p:grpSpPr>
        <p:sp>
          <p:nvSpPr>
            <p:cNvPr id="592" name="Oval 591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2" name="Content Placeholder 3" descr=" 622"/>
          <p:cNvSpPr>
            <a:spLocks noGrp="1"/>
          </p:cNvSpPr>
          <p:nvPr>
            <p:ph idx="1"/>
          </p:nvPr>
        </p:nvSpPr>
        <p:spPr>
          <a:xfrm>
            <a:off x="4945678" y="2638326"/>
            <a:ext cx="4212898" cy="501598"/>
          </a:xfrm>
        </p:spPr>
        <p:txBody>
          <a:bodyPr/>
          <a:lstStyle/>
          <a:p>
            <a:pPr>
              <a:buChar char=" "/>
            </a:pPr>
            <a:r>
              <a:rPr lang="en-US" smtClean="0"/>
              <a:t>                    </a:t>
            </a:r>
            <a:endParaRPr lang="en-US" sz="3200" dirty="0"/>
          </a:p>
        </p:txBody>
      </p:sp>
      <p:sp>
        <p:nvSpPr>
          <p:cNvPr id="94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14/36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6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roup 490" descr=" 491"/>
          <p:cNvGrpSpPr/>
          <p:nvPr/>
        </p:nvGrpSpPr>
        <p:grpSpPr>
          <a:xfrm>
            <a:off x="172428" y="1068028"/>
            <a:ext cx="4613273" cy="4020500"/>
            <a:chOff x="1128738" y="1076324"/>
            <a:chExt cx="4613273" cy="4020500"/>
          </a:xfrm>
        </p:grpSpPr>
        <p:grpSp>
          <p:nvGrpSpPr>
            <p:cNvPr id="492" name="Group 491"/>
            <p:cNvGrpSpPr/>
            <p:nvPr/>
          </p:nvGrpSpPr>
          <p:grpSpPr>
            <a:xfrm rot="5400000">
              <a:off x="2541678" y="850993"/>
              <a:ext cx="2163259" cy="4237406"/>
              <a:chOff x="3179064" y="1411842"/>
              <a:chExt cx="2163259" cy="4237406"/>
            </a:xfrm>
          </p:grpSpPr>
          <p:grpSp>
            <p:nvGrpSpPr>
              <p:cNvPr id="516" name="Group 515"/>
              <p:cNvGrpSpPr/>
              <p:nvPr/>
            </p:nvGrpSpPr>
            <p:grpSpPr>
              <a:xfrm>
                <a:off x="4640539" y="1411842"/>
                <a:ext cx="4" cy="4212468"/>
                <a:chOff x="3367999" y="1465184"/>
                <a:chExt cx="4" cy="4212468"/>
              </a:xfrm>
            </p:grpSpPr>
            <p:cxnSp>
              <p:nvCxnSpPr>
                <p:cNvPr id="526" name="Straight Connector 525"/>
                <p:cNvCxnSpPr/>
                <p:nvPr/>
              </p:nvCxnSpPr>
              <p:spPr>
                <a:xfrm rot="16200000">
                  <a:off x="1387496" y="3697149"/>
                  <a:ext cx="3961006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Straight Connector 526"/>
                <p:cNvCxnSpPr/>
                <p:nvPr/>
              </p:nvCxnSpPr>
              <p:spPr>
                <a:xfrm rot="16200000">
                  <a:off x="3280373" y="1552814"/>
                  <a:ext cx="175260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7" name="Group 516"/>
              <p:cNvGrpSpPr/>
              <p:nvPr/>
            </p:nvGrpSpPr>
            <p:grpSpPr>
              <a:xfrm>
                <a:off x="5342321" y="1411842"/>
                <a:ext cx="2" cy="4237406"/>
                <a:chOff x="3422081" y="1465184"/>
                <a:chExt cx="2" cy="4237406"/>
              </a:xfrm>
            </p:grpSpPr>
            <p:cxnSp>
              <p:nvCxnSpPr>
                <p:cNvPr id="524" name="Straight Connector 523"/>
                <p:cNvCxnSpPr/>
                <p:nvPr/>
              </p:nvCxnSpPr>
              <p:spPr>
                <a:xfrm rot="16200000">
                  <a:off x="1429108" y="3709617"/>
                  <a:ext cx="3985946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Straight Connector 524"/>
                <p:cNvCxnSpPr/>
                <p:nvPr/>
              </p:nvCxnSpPr>
              <p:spPr>
                <a:xfrm rot="16200000">
                  <a:off x="3334453" y="1552814"/>
                  <a:ext cx="17525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8" name="Group 517"/>
              <p:cNvGrpSpPr/>
              <p:nvPr/>
            </p:nvGrpSpPr>
            <p:grpSpPr>
              <a:xfrm>
                <a:off x="3927988" y="1411842"/>
                <a:ext cx="2" cy="4212468"/>
                <a:chOff x="3287908" y="1465184"/>
                <a:chExt cx="2" cy="4212468"/>
              </a:xfrm>
            </p:grpSpPr>
            <p:cxnSp>
              <p:nvCxnSpPr>
                <p:cNvPr id="522" name="Straight Connector 521"/>
                <p:cNvCxnSpPr/>
                <p:nvPr/>
              </p:nvCxnSpPr>
              <p:spPr>
                <a:xfrm rot="16200000">
                  <a:off x="1307404" y="3697148"/>
                  <a:ext cx="3961008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Straight Connector 522"/>
                <p:cNvCxnSpPr/>
                <p:nvPr/>
              </p:nvCxnSpPr>
              <p:spPr>
                <a:xfrm rot="16200000">
                  <a:off x="3200280" y="1552814"/>
                  <a:ext cx="175260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9" name="Group 518"/>
              <p:cNvGrpSpPr/>
              <p:nvPr/>
            </p:nvGrpSpPr>
            <p:grpSpPr>
              <a:xfrm>
                <a:off x="3179064" y="1411842"/>
                <a:ext cx="2" cy="4212468"/>
                <a:chOff x="3179064" y="1465184"/>
                <a:chExt cx="2" cy="4212468"/>
              </a:xfrm>
            </p:grpSpPr>
            <p:cxnSp>
              <p:nvCxnSpPr>
                <p:cNvPr id="520" name="Straight Connector 519"/>
                <p:cNvCxnSpPr/>
                <p:nvPr/>
              </p:nvCxnSpPr>
              <p:spPr>
                <a:xfrm rot="16200000">
                  <a:off x="1198560" y="3697149"/>
                  <a:ext cx="3961007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Straight Connector 520"/>
                <p:cNvCxnSpPr/>
                <p:nvPr/>
              </p:nvCxnSpPr>
              <p:spPr>
                <a:xfrm rot="16200000">
                  <a:off x="3091436" y="1552814"/>
                  <a:ext cx="175260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3" name="Group 492"/>
            <p:cNvGrpSpPr/>
            <p:nvPr/>
          </p:nvGrpSpPr>
          <p:grpSpPr>
            <a:xfrm>
              <a:off x="2362510" y="1076324"/>
              <a:ext cx="2560320" cy="3625568"/>
              <a:chOff x="3179064" y="1295398"/>
              <a:chExt cx="2560320" cy="3625568"/>
            </a:xfrm>
          </p:grpSpPr>
          <p:grpSp>
            <p:nvGrpSpPr>
              <p:cNvPr id="501" name="Group 500"/>
              <p:cNvGrpSpPr/>
              <p:nvPr/>
            </p:nvGrpSpPr>
            <p:grpSpPr>
              <a:xfrm>
                <a:off x="4451604" y="1295398"/>
                <a:ext cx="7620" cy="3625568"/>
                <a:chOff x="3179064" y="1348740"/>
                <a:chExt cx="7620" cy="3625568"/>
              </a:xfrm>
            </p:grpSpPr>
            <p:cxnSp>
              <p:nvCxnSpPr>
                <p:cNvPr id="514" name="Straight Connector 513"/>
                <p:cNvCxnSpPr>
                  <a:stCxn id="498" idx="0"/>
                </p:cNvCxnSpPr>
                <p:nvPr/>
              </p:nvCxnSpPr>
              <p:spPr>
                <a:xfrm flipH="1" flipV="1">
                  <a:off x="3179064" y="1600200"/>
                  <a:ext cx="762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" name="Group 501"/>
              <p:cNvGrpSpPr/>
              <p:nvPr/>
            </p:nvGrpSpPr>
            <p:grpSpPr>
              <a:xfrm>
                <a:off x="509930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512" name="Straight Connector 511"/>
                <p:cNvCxnSpPr>
                  <a:stCxn id="499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Straight Connector 512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3" name="Group 502"/>
              <p:cNvGrpSpPr/>
              <p:nvPr/>
            </p:nvGrpSpPr>
            <p:grpSpPr>
              <a:xfrm>
                <a:off x="573938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510" name="Straight Connector 509"/>
                <p:cNvCxnSpPr>
                  <a:stCxn id="500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Straight Connector 510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4" name="Group 503"/>
              <p:cNvGrpSpPr/>
              <p:nvPr/>
            </p:nvGrpSpPr>
            <p:grpSpPr>
              <a:xfrm>
                <a:off x="381914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508" name="Straight Connector 507"/>
                <p:cNvCxnSpPr>
                  <a:stCxn id="497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5" name="Group 504"/>
              <p:cNvGrpSpPr/>
              <p:nvPr/>
            </p:nvGrpSpPr>
            <p:grpSpPr>
              <a:xfrm>
                <a:off x="317906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506" name="Straight Connector 505"/>
                <p:cNvCxnSpPr>
                  <a:stCxn id="496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Straight Connector 506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4" name="Group 493"/>
            <p:cNvGrpSpPr/>
            <p:nvPr/>
          </p:nvGrpSpPr>
          <p:grpSpPr>
            <a:xfrm>
              <a:off x="2042470" y="4701892"/>
              <a:ext cx="3200400" cy="394932"/>
              <a:chOff x="2223532" y="4707292"/>
              <a:chExt cx="3200400" cy="394932"/>
            </a:xfrm>
          </p:grpSpPr>
          <p:sp>
            <p:nvSpPr>
              <p:cNvPr id="496" name="Rounded Rectangle 495"/>
              <p:cNvSpPr/>
              <p:nvPr/>
            </p:nvSpPr>
            <p:spPr>
              <a:xfrm>
                <a:off x="222353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7" name="Rounded Rectangle 496"/>
              <p:cNvSpPr/>
              <p:nvPr/>
            </p:nvSpPr>
            <p:spPr>
              <a:xfrm>
                <a:off x="286361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8" name="Rounded Rectangle 497"/>
              <p:cNvSpPr/>
              <p:nvPr/>
            </p:nvSpPr>
            <p:spPr>
              <a:xfrm>
                <a:off x="350369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9" name="Rounded Rectangle 498"/>
              <p:cNvSpPr/>
              <p:nvPr/>
            </p:nvSpPr>
            <p:spPr>
              <a:xfrm>
                <a:off x="414377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00" name="Rounded Rectangle 499"/>
              <p:cNvSpPr/>
              <p:nvPr/>
            </p:nvSpPr>
            <p:spPr>
              <a:xfrm>
                <a:off x="478385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495" name="Rounded Rectangle 494"/>
            <p:cNvSpPr/>
            <p:nvPr/>
          </p:nvSpPr>
          <p:spPr>
            <a:xfrm>
              <a:off x="1128738" y="1557780"/>
              <a:ext cx="515863" cy="28267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 smtClean="0">
                  <a:solidFill>
                    <a:schemeClr val="bg1">
                      <a:lumMod val="65000"/>
                    </a:schemeClr>
                  </a:solidFill>
                </a:rPr>
                <a:t>Row Decoder</a:t>
              </a:r>
              <a:endParaRPr lang="en-US" sz="2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Extended Refresh Interval (128ms)</a:t>
            </a:r>
            <a:endParaRPr lang="en-US" sz="4800" dirty="0">
              <a:latin typeface="Cambria" panose="02040503050406030204" pitchFamily="18" charset="0"/>
            </a:endParaRPr>
          </a:p>
        </p:txBody>
      </p:sp>
      <p:grpSp>
        <p:nvGrpSpPr>
          <p:cNvPr id="4" name="Group 3" descr=" 4"/>
          <p:cNvGrpSpPr/>
          <p:nvPr/>
        </p:nvGrpSpPr>
        <p:grpSpPr>
          <a:xfrm>
            <a:off x="540220" y="5397992"/>
            <a:ext cx="3833247" cy="558278"/>
            <a:chOff x="6157435" y="1080638"/>
            <a:chExt cx="2834165" cy="1378783"/>
          </a:xfrm>
        </p:grpSpPr>
        <p:sp>
          <p:nvSpPr>
            <p:cNvPr id="150" name="TextBox 149"/>
            <p:cNvSpPr txBox="1"/>
            <p:nvPr/>
          </p:nvSpPr>
          <p:spPr>
            <a:xfrm>
              <a:off x="6172774" y="1080642"/>
              <a:ext cx="7642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Cambria" panose="02040503050406030204" pitchFamily="18" charset="0"/>
                </a:rPr>
                <a:t>Long</a:t>
              </a:r>
              <a:endParaRPr lang="en-US" sz="2800" dirty="0">
                <a:solidFill>
                  <a:schemeClr val="accent6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8095500" y="1080638"/>
              <a:ext cx="760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  <a:latin typeface="Cambria" panose="02040503050406030204" pitchFamily="18" charset="0"/>
                </a:rPr>
                <a:t>Short</a:t>
              </a:r>
              <a:endParaRPr lang="en-US" sz="2800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880665" y="1080638"/>
              <a:ext cx="1319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4"/>
                  </a:solidFill>
                  <a:latin typeface="Cambria" panose="02040503050406030204" pitchFamily="18" charset="0"/>
                </a:rPr>
                <a:t>Moderate</a:t>
              </a:r>
              <a:endParaRPr lang="en-US" sz="2800" dirty="0">
                <a:solidFill>
                  <a:schemeClr val="accent4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157435" y="1080642"/>
              <a:ext cx="2834165" cy="1378779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9" name="Group 528" descr=" 529"/>
          <p:cNvGrpSpPr/>
          <p:nvPr/>
        </p:nvGrpSpPr>
        <p:grpSpPr>
          <a:xfrm>
            <a:off x="1084796" y="3704071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30" name="Oval 529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Group 534" descr=" 535"/>
          <p:cNvGrpSpPr/>
          <p:nvPr/>
        </p:nvGrpSpPr>
        <p:grpSpPr>
          <a:xfrm>
            <a:off x="1089558" y="2264368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36" name="Oval 535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1" name="Group 540" descr=" 541"/>
          <p:cNvGrpSpPr/>
          <p:nvPr/>
        </p:nvGrpSpPr>
        <p:grpSpPr>
          <a:xfrm>
            <a:off x="1089558" y="1548088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42" name="Oval 541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Group 546" descr=" 547"/>
          <p:cNvGrpSpPr/>
          <p:nvPr/>
        </p:nvGrpSpPr>
        <p:grpSpPr>
          <a:xfrm>
            <a:off x="1089558" y="2980648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48" name="Oval 547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Chord 93" descr=" 553"/>
          <p:cNvSpPr/>
          <p:nvPr/>
        </p:nvSpPr>
        <p:spPr>
          <a:xfrm>
            <a:off x="1089558" y="1548087"/>
            <a:ext cx="640080" cy="640080"/>
          </a:xfrm>
          <a:prstGeom prst="chord">
            <a:avLst>
              <a:gd name="adj1" fmla="val 11238514"/>
              <a:gd name="adj2" fmla="val 2117735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hord 94" descr=" 554"/>
          <p:cNvSpPr/>
          <p:nvPr/>
        </p:nvSpPr>
        <p:spPr>
          <a:xfrm>
            <a:off x="1729638" y="1548087"/>
            <a:ext cx="640080" cy="640080"/>
          </a:xfrm>
          <a:prstGeom prst="chord">
            <a:avLst>
              <a:gd name="adj1" fmla="val 12080373"/>
              <a:gd name="adj2" fmla="val 2032492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Chord 95" descr=" 555"/>
          <p:cNvSpPr/>
          <p:nvPr/>
        </p:nvSpPr>
        <p:spPr>
          <a:xfrm>
            <a:off x="2369718" y="1548087"/>
            <a:ext cx="640080" cy="640080"/>
          </a:xfrm>
          <a:prstGeom prst="chord">
            <a:avLst>
              <a:gd name="adj1" fmla="val 12538952"/>
              <a:gd name="adj2" fmla="val 1984444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Chord 96" descr=" 556"/>
          <p:cNvSpPr/>
          <p:nvPr/>
        </p:nvSpPr>
        <p:spPr>
          <a:xfrm>
            <a:off x="3009798" y="1548087"/>
            <a:ext cx="640080" cy="640080"/>
          </a:xfrm>
          <a:prstGeom prst="chord">
            <a:avLst>
              <a:gd name="adj1" fmla="val 11647378"/>
              <a:gd name="adj2" fmla="val 20768031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Chord 97" descr=" 557"/>
          <p:cNvSpPr/>
          <p:nvPr/>
        </p:nvSpPr>
        <p:spPr>
          <a:xfrm>
            <a:off x="3649878" y="1548087"/>
            <a:ext cx="640080" cy="640080"/>
          </a:xfrm>
          <a:prstGeom prst="chord">
            <a:avLst>
              <a:gd name="adj1" fmla="val 9903815"/>
              <a:gd name="adj2" fmla="val 87943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8" name="Group 557" descr=" 558"/>
          <p:cNvGrpSpPr/>
          <p:nvPr/>
        </p:nvGrpSpPr>
        <p:grpSpPr>
          <a:xfrm>
            <a:off x="1090546" y="1547491"/>
            <a:ext cx="3200400" cy="640080"/>
            <a:chOff x="708660" y="2292181"/>
            <a:chExt cx="3200400" cy="640080"/>
          </a:xfrm>
          <a:noFill/>
        </p:grpSpPr>
        <p:sp>
          <p:nvSpPr>
            <p:cNvPr id="559" name="Oval 558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Chord 98" descr=" 564"/>
          <p:cNvSpPr/>
          <p:nvPr/>
        </p:nvSpPr>
        <p:spPr>
          <a:xfrm>
            <a:off x="1085784" y="2266684"/>
            <a:ext cx="640080" cy="640080"/>
          </a:xfrm>
          <a:prstGeom prst="chord">
            <a:avLst>
              <a:gd name="adj1" fmla="val 12511491"/>
              <a:gd name="adj2" fmla="val 1987602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Chord 99" descr=" 565"/>
          <p:cNvSpPr/>
          <p:nvPr/>
        </p:nvSpPr>
        <p:spPr>
          <a:xfrm>
            <a:off x="1725864" y="2266684"/>
            <a:ext cx="640080" cy="640080"/>
          </a:xfrm>
          <a:prstGeom prst="chord">
            <a:avLst>
              <a:gd name="adj1" fmla="val 11486394"/>
              <a:gd name="adj2" fmla="val 20905902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hord 100" descr=" 566"/>
          <p:cNvSpPr/>
          <p:nvPr/>
        </p:nvSpPr>
        <p:spPr>
          <a:xfrm>
            <a:off x="2365944" y="2266684"/>
            <a:ext cx="640080" cy="640080"/>
          </a:xfrm>
          <a:prstGeom prst="chord">
            <a:avLst>
              <a:gd name="adj1" fmla="val 12880006"/>
              <a:gd name="adj2" fmla="val 19511043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Chord 101" descr=" 567"/>
          <p:cNvSpPr/>
          <p:nvPr/>
        </p:nvSpPr>
        <p:spPr>
          <a:xfrm>
            <a:off x="3006024" y="2266684"/>
            <a:ext cx="640080" cy="640080"/>
          </a:xfrm>
          <a:prstGeom prst="chord">
            <a:avLst>
              <a:gd name="adj1" fmla="val 12196550"/>
              <a:gd name="adj2" fmla="val 2019196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hord 102" descr=" 568"/>
          <p:cNvSpPr/>
          <p:nvPr/>
        </p:nvSpPr>
        <p:spPr>
          <a:xfrm>
            <a:off x="3646104" y="2266684"/>
            <a:ext cx="640080" cy="640080"/>
          </a:xfrm>
          <a:prstGeom prst="chord">
            <a:avLst>
              <a:gd name="adj1" fmla="val 11513928"/>
              <a:gd name="adj2" fmla="val 2087402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Chord 103" descr=" 569"/>
          <p:cNvSpPr/>
          <p:nvPr/>
        </p:nvSpPr>
        <p:spPr>
          <a:xfrm>
            <a:off x="1089558" y="2985299"/>
            <a:ext cx="640080" cy="640080"/>
          </a:xfrm>
          <a:prstGeom prst="chord">
            <a:avLst>
              <a:gd name="adj1" fmla="val 9123509"/>
              <a:gd name="adj2" fmla="val 1672733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Chord 104" descr=" 570"/>
          <p:cNvSpPr/>
          <p:nvPr/>
        </p:nvSpPr>
        <p:spPr>
          <a:xfrm>
            <a:off x="1729638" y="2985299"/>
            <a:ext cx="640080" cy="640080"/>
          </a:xfrm>
          <a:prstGeom prst="chord">
            <a:avLst>
              <a:gd name="adj1" fmla="val 12331519"/>
              <a:gd name="adj2" fmla="val 2008332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Chord 105" descr=" 571"/>
          <p:cNvSpPr/>
          <p:nvPr/>
        </p:nvSpPr>
        <p:spPr>
          <a:xfrm>
            <a:off x="2369718" y="2985299"/>
            <a:ext cx="640080" cy="640080"/>
          </a:xfrm>
          <a:prstGeom prst="chord">
            <a:avLst>
              <a:gd name="adj1" fmla="val 11568124"/>
              <a:gd name="adj2" fmla="val 20815208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hord 106" descr=" 572"/>
          <p:cNvSpPr/>
          <p:nvPr/>
        </p:nvSpPr>
        <p:spPr>
          <a:xfrm>
            <a:off x="3009798" y="2985299"/>
            <a:ext cx="640080" cy="640080"/>
          </a:xfrm>
          <a:prstGeom prst="chord">
            <a:avLst>
              <a:gd name="adj1" fmla="val 13489458"/>
              <a:gd name="adj2" fmla="val 18930238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Chord 107" descr=" 573"/>
          <p:cNvSpPr/>
          <p:nvPr/>
        </p:nvSpPr>
        <p:spPr>
          <a:xfrm>
            <a:off x="3649878" y="2985299"/>
            <a:ext cx="640080" cy="640080"/>
          </a:xfrm>
          <a:prstGeom prst="chord">
            <a:avLst>
              <a:gd name="adj1" fmla="val 12838153"/>
              <a:gd name="adj2" fmla="val 1957298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Chord 108" descr=" 574"/>
          <p:cNvSpPr/>
          <p:nvPr/>
        </p:nvSpPr>
        <p:spPr>
          <a:xfrm>
            <a:off x="1089558" y="3691890"/>
            <a:ext cx="640080" cy="640080"/>
          </a:xfrm>
          <a:prstGeom prst="chord">
            <a:avLst>
              <a:gd name="adj1" fmla="val 12226692"/>
              <a:gd name="adj2" fmla="val 20166646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Chord 109" descr=" 575"/>
          <p:cNvSpPr/>
          <p:nvPr/>
        </p:nvSpPr>
        <p:spPr>
          <a:xfrm>
            <a:off x="1729638" y="3691890"/>
            <a:ext cx="640080" cy="640080"/>
          </a:xfrm>
          <a:prstGeom prst="chord">
            <a:avLst>
              <a:gd name="adj1" fmla="val 11091071"/>
              <a:gd name="adj2" fmla="val 2131254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Chord 110" descr=" 576"/>
          <p:cNvSpPr/>
          <p:nvPr/>
        </p:nvSpPr>
        <p:spPr>
          <a:xfrm>
            <a:off x="2369718" y="3691890"/>
            <a:ext cx="640080" cy="640080"/>
          </a:xfrm>
          <a:prstGeom prst="chord">
            <a:avLst>
              <a:gd name="adj1" fmla="val 8882272"/>
              <a:gd name="adj2" fmla="val 19211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Chord 111" descr=" 577"/>
          <p:cNvSpPr/>
          <p:nvPr/>
        </p:nvSpPr>
        <p:spPr>
          <a:xfrm>
            <a:off x="3009798" y="3691890"/>
            <a:ext cx="640080" cy="640080"/>
          </a:xfrm>
          <a:prstGeom prst="chord">
            <a:avLst>
              <a:gd name="adj1" fmla="val 12219715"/>
              <a:gd name="adj2" fmla="val 20182208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hord 112" descr=" 578"/>
          <p:cNvSpPr/>
          <p:nvPr/>
        </p:nvSpPr>
        <p:spPr>
          <a:xfrm>
            <a:off x="3649878" y="3691890"/>
            <a:ext cx="640080" cy="640080"/>
          </a:xfrm>
          <a:prstGeom prst="chord">
            <a:avLst>
              <a:gd name="adj1" fmla="val 11417884"/>
              <a:gd name="adj2" fmla="val 2094767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9" name="Group 578" descr=" 579"/>
          <p:cNvGrpSpPr/>
          <p:nvPr/>
        </p:nvGrpSpPr>
        <p:grpSpPr>
          <a:xfrm>
            <a:off x="1090546" y="2265004"/>
            <a:ext cx="3200400" cy="640080"/>
            <a:chOff x="708660" y="2292181"/>
            <a:chExt cx="3200400" cy="640080"/>
          </a:xfrm>
          <a:noFill/>
        </p:grpSpPr>
        <p:sp>
          <p:nvSpPr>
            <p:cNvPr id="580" name="Oval 579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5" name="Group 584" descr=" 585"/>
          <p:cNvGrpSpPr/>
          <p:nvPr/>
        </p:nvGrpSpPr>
        <p:grpSpPr>
          <a:xfrm>
            <a:off x="1090546" y="2981682"/>
            <a:ext cx="3200400" cy="640080"/>
            <a:chOff x="708660" y="2292181"/>
            <a:chExt cx="3200400" cy="640080"/>
          </a:xfrm>
          <a:noFill/>
        </p:grpSpPr>
        <p:sp>
          <p:nvSpPr>
            <p:cNvPr id="586" name="Oval 585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1" name="Group 590" descr=" 591"/>
          <p:cNvGrpSpPr/>
          <p:nvPr/>
        </p:nvGrpSpPr>
        <p:grpSpPr>
          <a:xfrm>
            <a:off x="1085784" y="3702383"/>
            <a:ext cx="3200400" cy="640080"/>
            <a:chOff x="708660" y="2292181"/>
            <a:chExt cx="3200400" cy="640080"/>
          </a:xfrm>
          <a:noFill/>
        </p:grpSpPr>
        <p:sp>
          <p:nvSpPr>
            <p:cNvPr id="592" name="Oval 591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2" name="Content Placeholder 3" descr=" 622"/>
          <p:cNvSpPr>
            <a:spLocks noGrp="1"/>
          </p:cNvSpPr>
          <p:nvPr>
            <p:ph idx="1"/>
          </p:nvPr>
        </p:nvSpPr>
        <p:spPr>
          <a:xfrm>
            <a:off x="4945678" y="2638326"/>
            <a:ext cx="4212898" cy="501598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3 retention failures</a:t>
            </a:r>
            <a:endParaRPr lang="en-US" sz="3200" dirty="0"/>
          </a:p>
        </p:txBody>
      </p:sp>
      <p:sp>
        <p:nvSpPr>
          <p:cNvPr id="140" name="Oval 139" descr=" 144"/>
          <p:cNvSpPr/>
          <p:nvPr/>
        </p:nvSpPr>
        <p:spPr>
          <a:xfrm>
            <a:off x="1093984" y="2983355"/>
            <a:ext cx="634666" cy="63466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Lightning Bolt 138" descr=" 145"/>
          <p:cNvSpPr/>
          <p:nvPr/>
        </p:nvSpPr>
        <p:spPr>
          <a:xfrm rot="21159458">
            <a:off x="817031" y="2688518"/>
            <a:ext cx="497915" cy="584930"/>
          </a:xfrm>
          <a:prstGeom prst="lightningBol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 descr=" 146"/>
          <p:cNvSpPr/>
          <p:nvPr/>
        </p:nvSpPr>
        <p:spPr>
          <a:xfrm>
            <a:off x="3651894" y="1559559"/>
            <a:ext cx="634666" cy="63466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Lightning Bolt 140" descr=" 147"/>
          <p:cNvSpPr/>
          <p:nvPr/>
        </p:nvSpPr>
        <p:spPr>
          <a:xfrm rot="21159458">
            <a:off x="3374941" y="1264722"/>
            <a:ext cx="497915" cy="584930"/>
          </a:xfrm>
          <a:prstGeom prst="lightningBol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 descr=" 148"/>
          <p:cNvSpPr/>
          <p:nvPr/>
        </p:nvSpPr>
        <p:spPr>
          <a:xfrm>
            <a:off x="2363022" y="3702904"/>
            <a:ext cx="634666" cy="63466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Lightning Bolt 142" descr=" 149"/>
          <p:cNvSpPr/>
          <p:nvPr/>
        </p:nvSpPr>
        <p:spPr>
          <a:xfrm rot="21159458">
            <a:off x="2086069" y="3408067"/>
            <a:ext cx="497915" cy="584930"/>
          </a:xfrm>
          <a:prstGeom prst="lightningBol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 descr=" 597"/>
          <p:cNvGrpSpPr/>
          <p:nvPr/>
        </p:nvGrpSpPr>
        <p:grpSpPr>
          <a:xfrm>
            <a:off x="1086225" y="1710875"/>
            <a:ext cx="3193674" cy="2470764"/>
            <a:chOff x="2039137" y="1763454"/>
            <a:chExt cx="3193674" cy="2470764"/>
          </a:xfrm>
        </p:grpSpPr>
        <p:grpSp>
          <p:nvGrpSpPr>
            <p:cNvPr id="115" name="Group 114"/>
            <p:cNvGrpSpPr/>
            <p:nvPr/>
          </p:nvGrpSpPr>
          <p:grpSpPr>
            <a:xfrm>
              <a:off x="2039137" y="1763454"/>
              <a:ext cx="3179443" cy="235657"/>
              <a:chOff x="2039137" y="1763454"/>
              <a:chExt cx="3179443" cy="23565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flipV="1">
                <a:off x="2039137" y="1881126"/>
                <a:ext cx="64008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V="1">
                <a:off x="2700995" y="1804991"/>
                <a:ext cx="59436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V="1">
                <a:off x="3372509" y="1763454"/>
                <a:ext cx="54864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V="1">
                <a:off x="3964093" y="1841949"/>
                <a:ext cx="64008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V="1">
                <a:off x="4624220" y="1999111"/>
                <a:ext cx="594360" cy="0"/>
              </a:xfrm>
              <a:prstGeom prst="line">
                <a:avLst/>
              </a:prstGeom>
              <a:ln w="31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2096345" y="2457123"/>
              <a:ext cx="3121267" cy="118894"/>
              <a:chOff x="2100888" y="1738481"/>
              <a:chExt cx="3121267" cy="118894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flipV="1">
                <a:off x="2100888" y="1766889"/>
                <a:ext cx="54864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V="1">
                <a:off x="2689089" y="1857375"/>
                <a:ext cx="64008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V="1">
                <a:off x="3376200" y="1738481"/>
                <a:ext cx="54864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3991598" y="1793169"/>
                <a:ext cx="59436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V="1">
                <a:off x="4627795" y="1854994"/>
                <a:ext cx="59436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116"/>
            <p:cNvGrpSpPr/>
            <p:nvPr/>
          </p:nvGrpSpPr>
          <p:grpSpPr>
            <a:xfrm>
              <a:off x="2078877" y="3133424"/>
              <a:ext cx="3114117" cy="377420"/>
              <a:chOff x="2083420" y="1691094"/>
              <a:chExt cx="3114117" cy="377420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 flipV="1">
                <a:off x="2083420" y="2068514"/>
                <a:ext cx="548640" cy="0"/>
              </a:xfrm>
              <a:prstGeom prst="line">
                <a:avLst/>
              </a:prstGeom>
              <a:ln w="31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V="1">
                <a:off x="2729567" y="1776414"/>
                <a:ext cx="54864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V="1">
                <a:off x="3328575" y="1842468"/>
                <a:ext cx="64008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V="1">
                <a:off x="4051288" y="1691094"/>
                <a:ext cx="45720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V="1">
                <a:off x="4648897" y="1737605"/>
                <a:ext cx="54864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>
              <a:off x="2080336" y="3936563"/>
              <a:ext cx="3152475" cy="297655"/>
              <a:chOff x="2077259" y="1793083"/>
              <a:chExt cx="3152475" cy="297655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 flipV="1">
                <a:off x="2077259" y="1793083"/>
                <a:ext cx="54864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2677184" y="1895474"/>
                <a:ext cx="64008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V="1">
                <a:off x="3360929" y="2090738"/>
                <a:ext cx="548640" cy="0"/>
              </a:xfrm>
              <a:prstGeom prst="line">
                <a:avLst/>
              </a:prstGeom>
              <a:ln w="31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4001641" y="1793091"/>
                <a:ext cx="54864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V="1">
                <a:off x="4607942" y="1862147"/>
                <a:ext cx="621792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5" name="Straight Arrow Connector 144" descr=" 151"/>
          <p:cNvCxnSpPr/>
          <p:nvPr/>
        </p:nvCxnSpPr>
        <p:spPr>
          <a:xfrm flipH="1" flipV="1">
            <a:off x="4279899" y="2187571"/>
            <a:ext cx="665779" cy="7015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 descr=" 153"/>
          <p:cNvCxnSpPr/>
          <p:nvPr/>
        </p:nvCxnSpPr>
        <p:spPr>
          <a:xfrm flipH="1">
            <a:off x="1874520" y="2889125"/>
            <a:ext cx="3071158" cy="3654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146" descr=" 157"/>
          <p:cNvCxnSpPr/>
          <p:nvPr/>
        </p:nvCxnSpPr>
        <p:spPr>
          <a:xfrm flipH="1">
            <a:off x="3034143" y="2889125"/>
            <a:ext cx="1911535" cy="8488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14/36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9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roup 490" descr=" 491"/>
          <p:cNvGrpSpPr/>
          <p:nvPr/>
        </p:nvGrpSpPr>
        <p:grpSpPr>
          <a:xfrm>
            <a:off x="172428" y="1068028"/>
            <a:ext cx="4613273" cy="4020500"/>
            <a:chOff x="1128738" y="1076324"/>
            <a:chExt cx="4613273" cy="4020500"/>
          </a:xfrm>
        </p:grpSpPr>
        <p:grpSp>
          <p:nvGrpSpPr>
            <p:cNvPr id="492" name="Group 491"/>
            <p:cNvGrpSpPr/>
            <p:nvPr/>
          </p:nvGrpSpPr>
          <p:grpSpPr>
            <a:xfrm rot="5400000">
              <a:off x="2541678" y="850993"/>
              <a:ext cx="2163259" cy="4237406"/>
              <a:chOff x="3179064" y="1411842"/>
              <a:chExt cx="2163259" cy="4237406"/>
            </a:xfrm>
          </p:grpSpPr>
          <p:grpSp>
            <p:nvGrpSpPr>
              <p:cNvPr id="516" name="Group 515"/>
              <p:cNvGrpSpPr/>
              <p:nvPr/>
            </p:nvGrpSpPr>
            <p:grpSpPr>
              <a:xfrm>
                <a:off x="4640539" y="1411842"/>
                <a:ext cx="4" cy="4212468"/>
                <a:chOff x="3367999" y="1465184"/>
                <a:chExt cx="4" cy="4212468"/>
              </a:xfrm>
            </p:grpSpPr>
            <p:cxnSp>
              <p:nvCxnSpPr>
                <p:cNvPr id="526" name="Straight Connector 525"/>
                <p:cNvCxnSpPr/>
                <p:nvPr/>
              </p:nvCxnSpPr>
              <p:spPr>
                <a:xfrm rot="16200000">
                  <a:off x="1387496" y="3697149"/>
                  <a:ext cx="3961006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Straight Connector 526"/>
                <p:cNvCxnSpPr/>
                <p:nvPr/>
              </p:nvCxnSpPr>
              <p:spPr>
                <a:xfrm rot="16200000">
                  <a:off x="3280373" y="1552814"/>
                  <a:ext cx="175260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7" name="Group 516"/>
              <p:cNvGrpSpPr/>
              <p:nvPr/>
            </p:nvGrpSpPr>
            <p:grpSpPr>
              <a:xfrm>
                <a:off x="5342321" y="1411842"/>
                <a:ext cx="2" cy="4237406"/>
                <a:chOff x="3422081" y="1465184"/>
                <a:chExt cx="2" cy="4237406"/>
              </a:xfrm>
            </p:grpSpPr>
            <p:cxnSp>
              <p:nvCxnSpPr>
                <p:cNvPr id="524" name="Straight Connector 523"/>
                <p:cNvCxnSpPr/>
                <p:nvPr/>
              </p:nvCxnSpPr>
              <p:spPr>
                <a:xfrm rot="16200000">
                  <a:off x="1429108" y="3709617"/>
                  <a:ext cx="3985946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Straight Connector 524"/>
                <p:cNvCxnSpPr/>
                <p:nvPr/>
              </p:nvCxnSpPr>
              <p:spPr>
                <a:xfrm rot="16200000">
                  <a:off x="3334453" y="1552814"/>
                  <a:ext cx="17525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8" name="Group 517"/>
              <p:cNvGrpSpPr/>
              <p:nvPr/>
            </p:nvGrpSpPr>
            <p:grpSpPr>
              <a:xfrm>
                <a:off x="3927988" y="1411842"/>
                <a:ext cx="2" cy="4212468"/>
                <a:chOff x="3287908" y="1465184"/>
                <a:chExt cx="2" cy="4212468"/>
              </a:xfrm>
            </p:grpSpPr>
            <p:cxnSp>
              <p:nvCxnSpPr>
                <p:cNvPr id="522" name="Straight Connector 521"/>
                <p:cNvCxnSpPr/>
                <p:nvPr/>
              </p:nvCxnSpPr>
              <p:spPr>
                <a:xfrm rot="16200000">
                  <a:off x="1307404" y="3697148"/>
                  <a:ext cx="3961008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Straight Connector 522"/>
                <p:cNvCxnSpPr/>
                <p:nvPr/>
              </p:nvCxnSpPr>
              <p:spPr>
                <a:xfrm rot="16200000">
                  <a:off x="3200280" y="1552814"/>
                  <a:ext cx="175260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9" name="Group 518"/>
              <p:cNvGrpSpPr/>
              <p:nvPr/>
            </p:nvGrpSpPr>
            <p:grpSpPr>
              <a:xfrm>
                <a:off x="3179064" y="1411842"/>
                <a:ext cx="2" cy="4212468"/>
                <a:chOff x="3179064" y="1465184"/>
                <a:chExt cx="2" cy="4212468"/>
              </a:xfrm>
            </p:grpSpPr>
            <p:cxnSp>
              <p:nvCxnSpPr>
                <p:cNvPr id="520" name="Straight Connector 519"/>
                <p:cNvCxnSpPr/>
                <p:nvPr/>
              </p:nvCxnSpPr>
              <p:spPr>
                <a:xfrm rot="16200000">
                  <a:off x="1198560" y="3697149"/>
                  <a:ext cx="3961007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Straight Connector 520"/>
                <p:cNvCxnSpPr/>
                <p:nvPr/>
              </p:nvCxnSpPr>
              <p:spPr>
                <a:xfrm rot="16200000">
                  <a:off x="3091436" y="1552814"/>
                  <a:ext cx="175260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3" name="Group 492"/>
            <p:cNvGrpSpPr/>
            <p:nvPr/>
          </p:nvGrpSpPr>
          <p:grpSpPr>
            <a:xfrm>
              <a:off x="2362510" y="1076324"/>
              <a:ext cx="2560320" cy="3625568"/>
              <a:chOff x="3179064" y="1295398"/>
              <a:chExt cx="2560320" cy="3625568"/>
            </a:xfrm>
          </p:grpSpPr>
          <p:grpSp>
            <p:nvGrpSpPr>
              <p:cNvPr id="501" name="Group 500"/>
              <p:cNvGrpSpPr/>
              <p:nvPr/>
            </p:nvGrpSpPr>
            <p:grpSpPr>
              <a:xfrm>
                <a:off x="4451604" y="1295398"/>
                <a:ext cx="7620" cy="3625568"/>
                <a:chOff x="3179064" y="1348740"/>
                <a:chExt cx="7620" cy="3625568"/>
              </a:xfrm>
            </p:grpSpPr>
            <p:cxnSp>
              <p:nvCxnSpPr>
                <p:cNvPr id="514" name="Straight Connector 513"/>
                <p:cNvCxnSpPr>
                  <a:stCxn id="498" idx="0"/>
                </p:cNvCxnSpPr>
                <p:nvPr/>
              </p:nvCxnSpPr>
              <p:spPr>
                <a:xfrm flipH="1" flipV="1">
                  <a:off x="3179064" y="1600200"/>
                  <a:ext cx="762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" name="Group 501"/>
              <p:cNvGrpSpPr/>
              <p:nvPr/>
            </p:nvGrpSpPr>
            <p:grpSpPr>
              <a:xfrm>
                <a:off x="509930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512" name="Straight Connector 511"/>
                <p:cNvCxnSpPr>
                  <a:stCxn id="499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Straight Connector 512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3" name="Group 502"/>
              <p:cNvGrpSpPr/>
              <p:nvPr/>
            </p:nvGrpSpPr>
            <p:grpSpPr>
              <a:xfrm>
                <a:off x="573938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510" name="Straight Connector 509"/>
                <p:cNvCxnSpPr>
                  <a:stCxn id="500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Straight Connector 510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4" name="Group 503"/>
              <p:cNvGrpSpPr/>
              <p:nvPr/>
            </p:nvGrpSpPr>
            <p:grpSpPr>
              <a:xfrm>
                <a:off x="381914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508" name="Straight Connector 507"/>
                <p:cNvCxnSpPr>
                  <a:stCxn id="497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5" name="Group 504"/>
              <p:cNvGrpSpPr/>
              <p:nvPr/>
            </p:nvGrpSpPr>
            <p:grpSpPr>
              <a:xfrm>
                <a:off x="3179064" y="1295398"/>
                <a:ext cx="0" cy="3625568"/>
                <a:chOff x="3179064" y="1348740"/>
                <a:chExt cx="0" cy="3625568"/>
              </a:xfrm>
            </p:grpSpPr>
            <p:cxnSp>
              <p:nvCxnSpPr>
                <p:cNvPr id="506" name="Straight Connector 505"/>
                <p:cNvCxnSpPr>
                  <a:stCxn id="496" idx="0"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Straight Connector 506"/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4" name="Group 493"/>
            <p:cNvGrpSpPr/>
            <p:nvPr/>
          </p:nvGrpSpPr>
          <p:grpSpPr>
            <a:xfrm>
              <a:off x="2042470" y="4701892"/>
              <a:ext cx="3200400" cy="394932"/>
              <a:chOff x="2223532" y="4707292"/>
              <a:chExt cx="3200400" cy="394932"/>
            </a:xfrm>
          </p:grpSpPr>
          <p:sp>
            <p:nvSpPr>
              <p:cNvPr id="496" name="Rounded Rectangle 495"/>
              <p:cNvSpPr/>
              <p:nvPr/>
            </p:nvSpPr>
            <p:spPr>
              <a:xfrm>
                <a:off x="222353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7" name="Rounded Rectangle 496"/>
              <p:cNvSpPr/>
              <p:nvPr/>
            </p:nvSpPr>
            <p:spPr>
              <a:xfrm>
                <a:off x="286361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8" name="Rounded Rectangle 497"/>
              <p:cNvSpPr/>
              <p:nvPr/>
            </p:nvSpPr>
            <p:spPr>
              <a:xfrm>
                <a:off x="350369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9" name="Rounded Rectangle 498"/>
              <p:cNvSpPr/>
              <p:nvPr/>
            </p:nvSpPr>
            <p:spPr>
              <a:xfrm>
                <a:off x="414377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00" name="Rounded Rectangle 499"/>
              <p:cNvSpPr/>
              <p:nvPr/>
            </p:nvSpPr>
            <p:spPr>
              <a:xfrm>
                <a:off x="4783852" y="4707292"/>
                <a:ext cx="640080" cy="39493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SA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495" name="Rounded Rectangle 494"/>
            <p:cNvSpPr/>
            <p:nvPr/>
          </p:nvSpPr>
          <p:spPr>
            <a:xfrm>
              <a:off x="1128738" y="1557780"/>
              <a:ext cx="515863" cy="28267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 smtClean="0">
                  <a:solidFill>
                    <a:schemeClr val="bg1">
                      <a:lumMod val="65000"/>
                    </a:schemeClr>
                  </a:solidFill>
                </a:rPr>
                <a:t>Row Decoder</a:t>
              </a:r>
              <a:endParaRPr lang="en-US" sz="2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Extended Refresh Interval (128ms)</a:t>
            </a:r>
            <a:endParaRPr lang="en-US" sz="4800" dirty="0">
              <a:latin typeface="Cambria" panose="02040503050406030204" pitchFamily="18" charset="0"/>
            </a:endParaRPr>
          </a:p>
        </p:txBody>
      </p:sp>
      <p:grpSp>
        <p:nvGrpSpPr>
          <p:cNvPr id="4" name="Group 3" descr=" 4"/>
          <p:cNvGrpSpPr/>
          <p:nvPr/>
        </p:nvGrpSpPr>
        <p:grpSpPr>
          <a:xfrm>
            <a:off x="540220" y="5397992"/>
            <a:ext cx="3833247" cy="558278"/>
            <a:chOff x="6157435" y="1080638"/>
            <a:chExt cx="2834165" cy="1378783"/>
          </a:xfrm>
        </p:grpSpPr>
        <p:sp>
          <p:nvSpPr>
            <p:cNvPr id="150" name="TextBox 149"/>
            <p:cNvSpPr txBox="1"/>
            <p:nvPr/>
          </p:nvSpPr>
          <p:spPr>
            <a:xfrm>
              <a:off x="6172774" y="1080642"/>
              <a:ext cx="7642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/>
                  </a:solidFill>
                  <a:latin typeface="Cambria" panose="02040503050406030204" pitchFamily="18" charset="0"/>
                </a:rPr>
                <a:t>Long</a:t>
              </a:r>
              <a:endParaRPr lang="en-US" sz="2800" dirty="0">
                <a:solidFill>
                  <a:schemeClr val="accent6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8095500" y="1080638"/>
              <a:ext cx="760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  <a:latin typeface="Cambria" panose="02040503050406030204" pitchFamily="18" charset="0"/>
                </a:rPr>
                <a:t>Short</a:t>
              </a:r>
              <a:endParaRPr lang="en-US" sz="2800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880665" y="1080638"/>
              <a:ext cx="1319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4"/>
                  </a:solidFill>
                  <a:latin typeface="Cambria" panose="02040503050406030204" pitchFamily="18" charset="0"/>
                </a:rPr>
                <a:t>Moderate</a:t>
              </a:r>
              <a:endParaRPr lang="en-US" sz="2800" dirty="0">
                <a:solidFill>
                  <a:schemeClr val="accent4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157435" y="1080642"/>
              <a:ext cx="2834165" cy="1378779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9" name="Group 528" descr=" 529"/>
          <p:cNvGrpSpPr/>
          <p:nvPr/>
        </p:nvGrpSpPr>
        <p:grpSpPr>
          <a:xfrm>
            <a:off x="1084796" y="3704071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30" name="Oval 529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Group 534" descr=" 535"/>
          <p:cNvGrpSpPr/>
          <p:nvPr/>
        </p:nvGrpSpPr>
        <p:grpSpPr>
          <a:xfrm>
            <a:off x="1089558" y="2264368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36" name="Oval 535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1" name="Group 540" descr=" 541"/>
          <p:cNvGrpSpPr/>
          <p:nvPr/>
        </p:nvGrpSpPr>
        <p:grpSpPr>
          <a:xfrm>
            <a:off x="1089558" y="1548088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42" name="Oval 541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Group 546" descr=" 547"/>
          <p:cNvGrpSpPr/>
          <p:nvPr/>
        </p:nvGrpSpPr>
        <p:grpSpPr>
          <a:xfrm>
            <a:off x="1089558" y="2980648"/>
            <a:ext cx="3200400" cy="640080"/>
            <a:chOff x="708660" y="2292181"/>
            <a:chExt cx="3200400" cy="640080"/>
          </a:xfrm>
          <a:solidFill>
            <a:srgbClr val="C39BE1"/>
          </a:solidFill>
        </p:grpSpPr>
        <p:sp>
          <p:nvSpPr>
            <p:cNvPr id="548" name="Oval 547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Chord 93" descr=" 553"/>
          <p:cNvSpPr/>
          <p:nvPr/>
        </p:nvSpPr>
        <p:spPr>
          <a:xfrm>
            <a:off x="1089558" y="1548087"/>
            <a:ext cx="640080" cy="640080"/>
          </a:xfrm>
          <a:prstGeom prst="chord">
            <a:avLst>
              <a:gd name="adj1" fmla="val 11238514"/>
              <a:gd name="adj2" fmla="val 2117735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hord 94" descr=" 554"/>
          <p:cNvSpPr/>
          <p:nvPr/>
        </p:nvSpPr>
        <p:spPr>
          <a:xfrm>
            <a:off x="1729638" y="1548087"/>
            <a:ext cx="640080" cy="640080"/>
          </a:xfrm>
          <a:prstGeom prst="chord">
            <a:avLst>
              <a:gd name="adj1" fmla="val 12080373"/>
              <a:gd name="adj2" fmla="val 2032492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Chord 95" descr=" 555"/>
          <p:cNvSpPr/>
          <p:nvPr/>
        </p:nvSpPr>
        <p:spPr>
          <a:xfrm>
            <a:off x="2369718" y="1548087"/>
            <a:ext cx="640080" cy="640080"/>
          </a:xfrm>
          <a:prstGeom prst="chord">
            <a:avLst>
              <a:gd name="adj1" fmla="val 12538952"/>
              <a:gd name="adj2" fmla="val 1984444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Chord 96" descr=" 556"/>
          <p:cNvSpPr/>
          <p:nvPr/>
        </p:nvSpPr>
        <p:spPr>
          <a:xfrm>
            <a:off x="3009798" y="1548087"/>
            <a:ext cx="640080" cy="640080"/>
          </a:xfrm>
          <a:prstGeom prst="chord">
            <a:avLst>
              <a:gd name="adj1" fmla="val 11647378"/>
              <a:gd name="adj2" fmla="val 20768031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Chord 97" descr=" 557"/>
          <p:cNvSpPr/>
          <p:nvPr/>
        </p:nvSpPr>
        <p:spPr>
          <a:xfrm>
            <a:off x="3649878" y="1548087"/>
            <a:ext cx="640080" cy="640080"/>
          </a:xfrm>
          <a:prstGeom prst="chord">
            <a:avLst>
              <a:gd name="adj1" fmla="val 9903815"/>
              <a:gd name="adj2" fmla="val 87943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8" name="Group 557" descr=" 558"/>
          <p:cNvGrpSpPr/>
          <p:nvPr/>
        </p:nvGrpSpPr>
        <p:grpSpPr>
          <a:xfrm>
            <a:off x="1090546" y="1547491"/>
            <a:ext cx="3200400" cy="640080"/>
            <a:chOff x="708660" y="2292181"/>
            <a:chExt cx="3200400" cy="640080"/>
          </a:xfrm>
          <a:noFill/>
        </p:grpSpPr>
        <p:sp>
          <p:nvSpPr>
            <p:cNvPr id="559" name="Oval 558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Chord 98" descr=" 564"/>
          <p:cNvSpPr/>
          <p:nvPr/>
        </p:nvSpPr>
        <p:spPr>
          <a:xfrm>
            <a:off x="1085784" y="2266684"/>
            <a:ext cx="640080" cy="640080"/>
          </a:xfrm>
          <a:prstGeom prst="chord">
            <a:avLst>
              <a:gd name="adj1" fmla="val 12511491"/>
              <a:gd name="adj2" fmla="val 1987602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Chord 99" descr=" 565"/>
          <p:cNvSpPr/>
          <p:nvPr/>
        </p:nvSpPr>
        <p:spPr>
          <a:xfrm>
            <a:off x="1725864" y="2266684"/>
            <a:ext cx="640080" cy="640080"/>
          </a:xfrm>
          <a:prstGeom prst="chord">
            <a:avLst>
              <a:gd name="adj1" fmla="val 11486394"/>
              <a:gd name="adj2" fmla="val 20905902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hord 100" descr=" 566"/>
          <p:cNvSpPr/>
          <p:nvPr/>
        </p:nvSpPr>
        <p:spPr>
          <a:xfrm>
            <a:off x="2365944" y="2266684"/>
            <a:ext cx="640080" cy="640080"/>
          </a:xfrm>
          <a:prstGeom prst="chord">
            <a:avLst>
              <a:gd name="adj1" fmla="val 12880006"/>
              <a:gd name="adj2" fmla="val 19511043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Chord 101" descr=" 567"/>
          <p:cNvSpPr/>
          <p:nvPr/>
        </p:nvSpPr>
        <p:spPr>
          <a:xfrm>
            <a:off x="3006024" y="2266684"/>
            <a:ext cx="640080" cy="640080"/>
          </a:xfrm>
          <a:prstGeom prst="chord">
            <a:avLst>
              <a:gd name="adj1" fmla="val 12196550"/>
              <a:gd name="adj2" fmla="val 2019196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hord 102" descr=" 568"/>
          <p:cNvSpPr/>
          <p:nvPr/>
        </p:nvSpPr>
        <p:spPr>
          <a:xfrm>
            <a:off x="3646104" y="2266684"/>
            <a:ext cx="640080" cy="640080"/>
          </a:xfrm>
          <a:prstGeom prst="chord">
            <a:avLst>
              <a:gd name="adj1" fmla="val 11513928"/>
              <a:gd name="adj2" fmla="val 2087402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Chord 103" descr=" 569"/>
          <p:cNvSpPr/>
          <p:nvPr/>
        </p:nvSpPr>
        <p:spPr>
          <a:xfrm>
            <a:off x="1089558" y="2985299"/>
            <a:ext cx="640080" cy="640080"/>
          </a:xfrm>
          <a:prstGeom prst="chord">
            <a:avLst>
              <a:gd name="adj1" fmla="val 9123509"/>
              <a:gd name="adj2" fmla="val 1672733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Chord 104" descr=" 570"/>
          <p:cNvSpPr/>
          <p:nvPr/>
        </p:nvSpPr>
        <p:spPr>
          <a:xfrm>
            <a:off x="1729638" y="2985299"/>
            <a:ext cx="640080" cy="640080"/>
          </a:xfrm>
          <a:prstGeom prst="chord">
            <a:avLst>
              <a:gd name="adj1" fmla="val 12331519"/>
              <a:gd name="adj2" fmla="val 2008332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Chord 105" descr=" 571"/>
          <p:cNvSpPr/>
          <p:nvPr/>
        </p:nvSpPr>
        <p:spPr>
          <a:xfrm>
            <a:off x="2369718" y="2985299"/>
            <a:ext cx="640080" cy="640080"/>
          </a:xfrm>
          <a:prstGeom prst="chord">
            <a:avLst>
              <a:gd name="adj1" fmla="val 11568124"/>
              <a:gd name="adj2" fmla="val 20815208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hord 106" descr=" 572"/>
          <p:cNvSpPr/>
          <p:nvPr/>
        </p:nvSpPr>
        <p:spPr>
          <a:xfrm>
            <a:off x="3009798" y="2985299"/>
            <a:ext cx="640080" cy="640080"/>
          </a:xfrm>
          <a:prstGeom prst="chord">
            <a:avLst>
              <a:gd name="adj1" fmla="val 13489458"/>
              <a:gd name="adj2" fmla="val 18930238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Chord 107" descr=" 573"/>
          <p:cNvSpPr/>
          <p:nvPr/>
        </p:nvSpPr>
        <p:spPr>
          <a:xfrm>
            <a:off x="3649878" y="2985299"/>
            <a:ext cx="640080" cy="640080"/>
          </a:xfrm>
          <a:prstGeom prst="chord">
            <a:avLst>
              <a:gd name="adj1" fmla="val 12838153"/>
              <a:gd name="adj2" fmla="val 1957298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Chord 108" descr=" 574"/>
          <p:cNvSpPr/>
          <p:nvPr/>
        </p:nvSpPr>
        <p:spPr>
          <a:xfrm>
            <a:off x="1089558" y="3691890"/>
            <a:ext cx="640080" cy="640080"/>
          </a:xfrm>
          <a:prstGeom prst="chord">
            <a:avLst>
              <a:gd name="adj1" fmla="val 12226692"/>
              <a:gd name="adj2" fmla="val 20166646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Chord 109" descr=" 575"/>
          <p:cNvSpPr/>
          <p:nvPr/>
        </p:nvSpPr>
        <p:spPr>
          <a:xfrm>
            <a:off x="1729638" y="3691890"/>
            <a:ext cx="640080" cy="640080"/>
          </a:xfrm>
          <a:prstGeom prst="chord">
            <a:avLst>
              <a:gd name="adj1" fmla="val 11091071"/>
              <a:gd name="adj2" fmla="val 2131254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Chord 110" descr=" 576"/>
          <p:cNvSpPr/>
          <p:nvPr/>
        </p:nvSpPr>
        <p:spPr>
          <a:xfrm>
            <a:off x="2369718" y="3691890"/>
            <a:ext cx="640080" cy="640080"/>
          </a:xfrm>
          <a:prstGeom prst="chord">
            <a:avLst>
              <a:gd name="adj1" fmla="val 8882272"/>
              <a:gd name="adj2" fmla="val 1921165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Chord 111" descr=" 577"/>
          <p:cNvSpPr/>
          <p:nvPr/>
        </p:nvSpPr>
        <p:spPr>
          <a:xfrm>
            <a:off x="3009798" y="3691890"/>
            <a:ext cx="640080" cy="640080"/>
          </a:xfrm>
          <a:prstGeom prst="chord">
            <a:avLst>
              <a:gd name="adj1" fmla="val 12219715"/>
              <a:gd name="adj2" fmla="val 20182208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hord 112" descr=" 578"/>
          <p:cNvSpPr/>
          <p:nvPr/>
        </p:nvSpPr>
        <p:spPr>
          <a:xfrm>
            <a:off x="3649878" y="3691890"/>
            <a:ext cx="640080" cy="640080"/>
          </a:xfrm>
          <a:prstGeom prst="chord">
            <a:avLst>
              <a:gd name="adj1" fmla="val 11417884"/>
              <a:gd name="adj2" fmla="val 2094767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9" name="Group 578" descr=" 579"/>
          <p:cNvGrpSpPr/>
          <p:nvPr/>
        </p:nvGrpSpPr>
        <p:grpSpPr>
          <a:xfrm>
            <a:off x="1090546" y="2265004"/>
            <a:ext cx="3200400" cy="640080"/>
            <a:chOff x="708660" y="2292181"/>
            <a:chExt cx="3200400" cy="640080"/>
          </a:xfrm>
          <a:noFill/>
        </p:grpSpPr>
        <p:sp>
          <p:nvSpPr>
            <p:cNvPr id="580" name="Oval 579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5" name="Group 584" descr=" 585"/>
          <p:cNvGrpSpPr/>
          <p:nvPr/>
        </p:nvGrpSpPr>
        <p:grpSpPr>
          <a:xfrm>
            <a:off x="1090546" y="2981682"/>
            <a:ext cx="3200400" cy="640080"/>
            <a:chOff x="708660" y="2292181"/>
            <a:chExt cx="3200400" cy="640080"/>
          </a:xfrm>
          <a:noFill/>
        </p:grpSpPr>
        <p:sp>
          <p:nvSpPr>
            <p:cNvPr id="586" name="Oval 585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1" name="Group 590" descr=" 591"/>
          <p:cNvGrpSpPr/>
          <p:nvPr/>
        </p:nvGrpSpPr>
        <p:grpSpPr>
          <a:xfrm>
            <a:off x="1085784" y="3702383"/>
            <a:ext cx="3200400" cy="640080"/>
            <a:chOff x="708660" y="2292181"/>
            <a:chExt cx="3200400" cy="640080"/>
          </a:xfrm>
          <a:noFill/>
        </p:grpSpPr>
        <p:sp>
          <p:nvSpPr>
            <p:cNvPr id="592" name="Oval 591"/>
            <p:cNvSpPr/>
            <p:nvPr/>
          </p:nvSpPr>
          <p:spPr>
            <a:xfrm>
              <a:off x="70866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>
              <a:off x="134874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>
              <a:off x="198882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>
              <a:off x="262890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>
              <a:off x="3268980" y="2292181"/>
              <a:ext cx="640080" cy="64008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2" name="Content Placeholder 3" descr=" 622"/>
          <p:cNvSpPr>
            <a:spLocks noGrp="1"/>
          </p:cNvSpPr>
          <p:nvPr>
            <p:ph idx="1"/>
          </p:nvPr>
        </p:nvSpPr>
        <p:spPr>
          <a:xfrm>
            <a:off x="4945678" y="2638326"/>
            <a:ext cx="4212898" cy="501598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3 retention failures</a:t>
            </a:r>
            <a:endParaRPr lang="en-US" sz="3200" dirty="0"/>
          </a:p>
        </p:txBody>
      </p:sp>
      <p:sp>
        <p:nvSpPr>
          <p:cNvPr id="140" name="Oval 139" descr=" 144"/>
          <p:cNvSpPr/>
          <p:nvPr/>
        </p:nvSpPr>
        <p:spPr>
          <a:xfrm>
            <a:off x="1093984" y="2983355"/>
            <a:ext cx="634666" cy="63466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Lightning Bolt 138" descr=" 145"/>
          <p:cNvSpPr/>
          <p:nvPr/>
        </p:nvSpPr>
        <p:spPr>
          <a:xfrm rot="21159458">
            <a:off x="817031" y="2688518"/>
            <a:ext cx="497915" cy="584930"/>
          </a:xfrm>
          <a:prstGeom prst="lightningBol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 descr=" 146"/>
          <p:cNvSpPr/>
          <p:nvPr/>
        </p:nvSpPr>
        <p:spPr>
          <a:xfrm>
            <a:off x="3651894" y="1559559"/>
            <a:ext cx="634666" cy="63466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Lightning Bolt 140" descr=" 147"/>
          <p:cNvSpPr/>
          <p:nvPr/>
        </p:nvSpPr>
        <p:spPr>
          <a:xfrm rot="21159458">
            <a:off x="3374941" y="1264722"/>
            <a:ext cx="497915" cy="584930"/>
          </a:xfrm>
          <a:prstGeom prst="lightningBol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 descr=" 148"/>
          <p:cNvSpPr/>
          <p:nvPr/>
        </p:nvSpPr>
        <p:spPr>
          <a:xfrm>
            <a:off x="2363022" y="3702904"/>
            <a:ext cx="634666" cy="63466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Lightning Bolt 142" descr=" 149"/>
          <p:cNvSpPr/>
          <p:nvPr/>
        </p:nvSpPr>
        <p:spPr>
          <a:xfrm rot="21159458">
            <a:off x="2086069" y="3408067"/>
            <a:ext cx="497915" cy="584930"/>
          </a:xfrm>
          <a:prstGeom prst="lightningBol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 descr=" 597"/>
          <p:cNvGrpSpPr/>
          <p:nvPr/>
        </p:nvGrpSpPr>
        <p:grpSpPr>
          <a:xfrm>
            <a:off x="1086225" y="1710875"/>
            <a:ext cx="3193674" cy="2470764"/>
            <a:chOff x="2039137" y="1763454"/>
            <a:chExt cx="3193674" cy="2470764"/>
          </a:xfrm>
        </p:grpSpPr>
        <p:grpSp>
          <p:nvGrpSpPr>
            <p:cNvPr id="115" name="Group 114"/>
            <p:cNvGrpSpPr/>
            <p:nvPr/>
          </p:nvGrpSpPr>
          <p:grpSpPr>
            <a:xfrm>
              <a:off x="2039137" y="1763454"/>
              <a:ext cx="3179443" cy="235657"/>
              <a:chOff x="2039137" y="1763454"/>
              <a:chExt cx="3179443" cy="23565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flipV="1">
                <a:off x="2039137" y="1881126"/>
                <a:ext cx="64008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V="1">
                <a:off x="2700995" y="1804991"/>
                <a:ext cx="59436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V="1">
                <a:off x="3372509" y="1763454"/>
                <a:ext cx="54864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V="1">
                <a:off x="3964093" y="1841949"/>
                <a:ext cx="64008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V="1">
                <a:off x="4624220" y="1999111"/>
                <a:ext cx="594360" cy="0"/>
              </a:xfrm>
              <a:prstGeom prst="line">
                <a:avLst/>
              </a:prstGeom>
              <a:ln w="31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2096345" y="2457123"/>
              <a:ext cx="3121267" cy="118894"/>
              <a:chOff x="2100888" y="1738481"/>
              <a:chExt cx="3121267" cy="118894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flipV="1">
                <a:off x="2100888" y="1766889"/>
                <a:ext cx="54864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V="1">
                <a:off x="2689089" y="1857375"/>
                <a:ext cx="64008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V="1">
                <a:off x="3376200" y="1738481"/>
                <a:ext cx="54864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3991598" y="1793169"/>
                <a:ext cx="59436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V="1">
                <a:off x="4627795" y="1854994"/>
                <a:ext cx="59436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116"/>
            <p:cNvGrpSpPr/>
            <p:nvPr/>
          </p:nvGrpSpPr>
          <p:grpSpPr>
            <a:xfrm>
              <a:off x="2078877" y="3133424"/>
              <a:ext cx="3114117" cy="377420"/>
              <a:chOff x="2083420" y="1691094"/>
              <a:chExt cx="3114117" cy="377420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 flipV="1">
                <a:off x="2083420" y="2068514"/>
                <a:ext cx="548640" cy="0"/>
              </a:xfrm>
              <a:prstGeom prst="line">
                <a:avLst/>
              </a:prstGeom>
              <a:ln w="31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V="1">
                <a:off x="2729567" y="1776414"/>
                <a:ext cx="54864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V="1">
                <a:off x="3328575" y="1842468"/>
                <a:ext cx="64008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V="1">
                <a:off x="4051288" y="1691094"/>
                <a:ext cx="45720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V="1">
                <a:off x="4648897" y="1737605"/>
                <a:ext cx="54864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>
              <a:off x="2080336" y="3936563"/>
              <a:ext cx="3152475" cy="297655"/>
              <a:chOff x="2077259" y="1793083"/>
              <a:chExt cx="3152475" cy="297655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 flipV="1">
                <a:off x="2077259" y="1793083"/>
                <a:ext cx="54864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2677184" y="1895474"/>
                <a:ext cx="64008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V="1">
                <a:off x="3360929" y="2090738"/>
                <a:ext cx="548640" cy="0"/>
              </a:xfrm>
              <a:prstGeom prst="line">
                <a:avLst/>
              </a:prstGeom>
              <a:ln w="31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4001641" y="1793091"/>
                <a:ext cx="54864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V="1">
                <a:off x="4607942" y="1862147"/>
                <a:ext cx="621792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5" name="Straight Arrow Connector 144" descr=" 151"/>
          <p:cNvCxnSpPr/>
          <p:nvPr/>
        </p:nvCxnSpPr>
        <p:spPr>
          <a:xfrm flipH="1" flipV="1">
            <a:off x="4279899" y="2187571"/>
            <a:ext cx="665779" cy="7015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 descr=" 153"/>
          <p:cNvCxnSpPr/>
          <p:nvPr/>
        </p:nvCxnSpPr>
        <p:spPr>
          <a:xfrm flipH="1">
            <a:off x="1874520" y="2889125"/>
            <a:ext cx="3071158" cy="3654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146" descr=" 157"/>
          <p:cNvCxnSpPr/>
          <p:nvPr/>
        </p:nvCxnSpPr>
        <p:spPr>
          <a:xfrm flipH="1">
            <a:off x="3034143" y="2889125"/>
            <a:ext cx="1911535" cy="8488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9" name="Group 148" descr=" 5"/>
          <p:cNvGrpSpPr/>
          <p:nvPr/>
        </p:nvGrpSpPr>
        <p:grpSpPr>
          <a:xfrm>
            <a:off x="821077" y="1264474"/>
            <a:ext cx="4128647" cy="3079429"/>
            <a:chOff x="7162456" y="3080845"/>
            <a:chExt cx="4128647" cy="3079429"/>
          </a:xfrm>
        </p:grpSpPr>
        <p:grpSp>
          <p:nvGrpSpPr>
            <p:cNvPr id="151" name="Group 150"/>
            <p:cNvGrpSpPr/>
            <p:nvPr/>
          </p:nvGrpSpPr>
          <p:grpSpPr>
            <a:xfrm>
              <a:off x="7430221" y="5520194"/>
              <a:ext cx="3200400" cy="640080"/>
              <a:chOff x="708660" y="2292181"/>
              <a:chExt cx="3200400" cy="640080"/>
            </a:xfrm>
            <a:solidFill>
              <a:schemeClr val="bg1">
                <a:lumMod val="85000"/>
              </a:schemeClr>
            </a:solidFill>
          </p:grpSpPr>
          <p:sp>
            <p:nvSpPr>
              <p:cNvPr id="181" name="Oval 180"/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7434983" y="4080491"/>
              <a:ext cx="3200400" cy="640080"/>
              <a:chOff x="708660" y="2292181"/>
              <a:chExt cx="3200400" cy="640080"/>
            </a:xfrm>
            <a:solidFill>
              <a:schemeClr val="bg1">
                <a:lumMod val="85000"/>
              </a:schemeClr>
            </a:solidFill>
          </p:grpSpPr>
          <p:sp>
            <p:nvSpPr>
              <p:cNvPr id="176" name="Oval 175"/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7434983" y="3364211"/>
              <a:ext cx="3200400" cy="640080"/>
              <a:chOff x="708660" y="2292181"/>
              <a:chExt cx="3200400" cy="640080"/>
            </a:xfrm>
            <a:solidFill>
              <a:schemeClr val="bg1">
                <a:lumMod val="85000"/>
              </a:schemeClr>
            </a:solidFill>
          </p:grpSpPr>
          <p:sp>
            <p:nvSpPr>
              <p:cNvPr id="171" name="Oval 170"/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7434983" y="4796771"/>
              <a:ext cx="3200400" cy="640080"/>
              <a:chOff x="708660" y="2292181"/>
              <a:chExt cx="3200400" cy="640080"/>
            </a:xfrm>
            <a:solidFill>
              <a:schemeClr val="bg1">
                <a:lumMod val="85000"/>
              </a:schemeClr>
            </a:solidFill>
          </p:grpSpPr>
          <p:sp>
            <p:nvSpPr>
              <p:cNvPr id="166" name="Oval 165"/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5" name="Straight Arrow Connector 154"/>
            <p:cNvCxnSpPr/>
            <p:nvPr/>
          </p:nvCxnSpPr>
          <p:spPr>
            <a:xfrm flipH="1" flipV="1">
              <a:off x="10625324" y="4003694"/>
              <a:ext cx="665779" cy="701554"/>
            </a:xfrm>
            <a:prstGeom prst="straightConnector1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H="1">
              <a:off x="8219945" y="4705248"/>
              <a:ext cx="3071158" cy="365404"/>
            </a:xfrm>
            <a:prstGeom prst="straightConnector1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flipH="1">
              <a:off x="9370515" y="4705248"/>
              <a:ext cx="1911535" cy="848850"/>
            </a:xfrm>
            <a:prstGeom prst="straightConnector1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Oval 157"/>
            <p:cNvSpPr/>
            <p:nvPr/>
          </p:nvSpPr>
          <p:spPr>
            <a:xfrm>
              <a:off x="7438988" y="4801657"/>
              <a:ext cx="634666" cy="63466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9975991" y="3356954"/>
              <a:ext cx="676130" cy="67613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8708026" y="5521206"/>
              <a:ext cx="634666" cy="63466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Lightning Bolt 160"/>
            <p:cNvSpPr/>
            <p:nvPr/>
          </p:nvSpPr>
          <p:spPr>
            <a:xfrm rot="21159458">
              <a:off x="7162456" y="4504641"/>
              <a:ext cx="497915" cy="584930"/>
            </a:xfrm>
            <a:prstGeom prst="lightningBol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Lightning Bolt 162"/>
            <p:cNvSpPr/>
            <p:nvPr/>
          </p:nvSpPr>
          <p:spPr>
            <a:xfrm rot="21159458">
              <a:off x="9720366" y="3080845"/>
              <a:ext cx="497915" cy="584930"/>
            </a:xfrm>
            <a:prstGeom prst="lightningBol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Lightning Bolt 164"/>
            <p:cNvSpPr/>
            <p:nvPr/>
          </p:nvSpPr>
          <p:spPr>
            <a:xfrm rot="21159458">
              <a:off x="8431494" y="5224190"/>
              <a:ext cx="497915" cy="584930"/>
            </a:xfrm>
            <a:prstGeom prst="lightningBol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" name="TextBox 147" descr=" 152"/>
          <p:cNvSpPr txBox="1"/>
          <p:nvPr/>
        </p:nvSpPr>
        <p:spPr>
          <a:xfrm>
            <a:off x="190807" y="2515267"/>
            <a:ext cx="8686864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How can we </a:t>
            </a:r>
            <a:r>
              <a:rPr lang="en-US" sz="4400" b="1" dirty="0">
                <a:solidFill>
                  <a:schemeClr val="accent1"/>
                </a:solidFill>
                <a:latin typeface="Cambria" panose="02040503050406030204" pitchFamily="18" charset="0"/>
              </a:rPr>
              <a:t>quickly</a:t>
            </a:r>
            <a:r>
              <a:rPr lang="en-US" sz="4400" dirty="0">
                <a:solidFill>
                  <a:schemeClr val="accent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</a:rPr>
              <a:t>and </a:t>
            </a:r>
            <a:r>
              <a:rPr lang="en-US" sz="4400" b="1" dirty="0">
                <a:solidFill>
                  <a:schemeClr val="accent1"/>
                </a:solidFill>
                <a:latin typeface="Cambria" panose="02040503050406030204" pitchFamily="18" charset="0"/>
              </a:rPr>
              <a:t>reliably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</a:rPr>
              <a:t> determine </a:t>
            </a:r>
            <a:r>
              <a:rPr lang="en-US" sz="4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the failing cells</a:t>
            </a:r>
          </a:p>
          <a:p>
            <a:pPr algn="ctr"/>
            <a:r>
              <a:rPr lang="en-US" sz="4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at an increased refresh 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</a:rPr>
              <a:t>interval </a:t>
            </a:r>
            <a:r>
              <a:rPr lang="en-US" sz="4400" b="1" i="1" dirty="0">
                <a:solidFill>
                  <a:prstClr val="black"/>
                </a:solidFill>
                <a:latin typeface="Cambria" panose="02040503050406030204" pitchFamily="18" charset="0"/>
              </a:rPr>
              <a:t>T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</a:rPr>
              <a:t>?</a:t>
            </a:r>
          </a:p>
        </p:txBody>
      </p:sp>
      <p:grpSp>
        <p:nvGrpSpPr>
          <p:cNvPr id="186" name="Group 185" descr=" 216"/>
          <p:cNvGrpSpPr/>
          <p:nvPr/>
        </p:nvGrpSpPr>
        <p:grpSpPr>
          <a:xfrm>
            <a:off x="540219" y="5397993"/>
            <a:ext cx="3833247" cy="558278"/>
            <a:chOff x="6157435" y="1080638"/>
            <a:chExt cx="2834165" cy="1378783"/>
          </a:xfrm>
        </p:grpSpPr>
        <p:sp>
          <p:nvSpPr>
            <p:cNvPr id="187" name="TextBox 186"/>
            <p:cNvSpPr txBox="1"/>
            <p:nvPr/>
          </p:nvSpPr>
          <p:spPr>
            <a:xfrm>
              <a:off x="6172774" y="1080643"/>
              <a:ext cx="764231" cy="1292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>
                      <a:lumMod val="75000"/>
                    </a:schemeClr>
                  </a:solidFill>
                  <a:latin typeface="Cambria" panose="02040503050406030204" pitchFamily="18" charset="0"/>
                </a:rPr>
                <a:t>Long</a:t>
              </a:r>
              <a:endParaRPr lang="en-US" sz="28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8095500" y="1080638"/>
              <a:ext cx="760975" cy="1292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>
                      <a:lumMod val="75000"/>
                    </a:schemeClr>
                  </a:solidFill>
                  <a:latin typeface="Cambria" panose="02040503050406030204" pitchFamily="18" charset="0"/>
                </a:rPr>
                <a:t>Short</a:t>
              </a:r>
              <a:endParaRPr lang="en-US" sz="28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6880665" y="1080638"/>
              <a:ext cx="1319434" cy="1292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>
                      <a:lumMod val="75000"/>
                    </a:schemeClr>
                  </a:solidFill>
                  <a:latin typeface="Cambria" panose="02040503050406030204" pitchFamily="18" charset="0"/>
                </a:rPr>
                <a:t>Moderate</a:t>
              </a:r>
              <a:endParaRPr lang="en-US" sz="28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157435" y="1080642"/>
              <a:ext cx="2834165" cy="1378779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91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14/36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8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849113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1. </a:t>
            </a:r>
            <a:r>
              <a:rPr lang="en-US" sz="4000" dirty="0" smtClean="0">
                <a:latin typeface="Cambria" panose="02040503050406030204" pitchFamily="18" charset="0"/>
              </a:rPr>
              <a:t>DRAM Refresh Background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756065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2. </a:t>
            </a:r>
            <a:r>
              <a:rPr lang="en-US" sz="4000" dirty="0" smtClean="0">
                <a:latin typeface="Cambria" panose="02040503050406030204" pitchFamily="18" charset="0"/>
              </a:rPr>
              <a:t>Failure Profiling Challenges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566276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Cambria" panose="02040503050406030204" pitchFamily="18" charset="0"/>
              </a:rPr>
              <a:t>4</a:t>
            </a:r>
            <a:r>
              <a:rPr lang="en-US" sz="4400" dirty="0" smtClean="0">
                <a:latin typeface="Cambria" panose="02040503050406030204" pitchFamily="18" charset="0"/>
              </a:rPr>
              <a:t>. </a:t>
            </a:r>
            <a:r>
              <a:rPr lang="en-US" sz="4000" dirty="0">
                <a:latin typeface="Cambria" panose="02040503050406030204" pitchFamily="18" charset="0"/>
              </a:rPr>
              <a:t>Individual Bit Failures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4469535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5. </a:t>
            </a:r>
            <a:r>
              <a:rPr lang="en-US" sz="4000" dirty="0">
                <a:latin typeface="Cambria" panose="02040503050406030204" pitchFamily="18" charset="0"/>
              </a:rPr>
              <a:t>Reach Profiling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2663017"/>
            <a:ext cx="8382000" cy="7305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3. Current Approaches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5400"/>
            <a:ext cx="8229600" cy="889000"/>
          </a:xfrm>
        </p:spPr>
        <p:txBody>
          <a:bodyPr/>
          <a:lstStyle/>
          <a:p>
            <a:r>
              <a:rPr lang="en-US" b="1" dirty="0"/>
              <a:t>REAPER </a:t>
            </a:r>
            <a:r>
              <a:rPr lang="tr-TR" b="1" dirty="0"/>
              <a:t>Outline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372794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6.</a:t>
            </a:r>
            <a:r>
              <a:rPr lang="tr-TR" sz="4000" b="1" dirty="0" smtClean="0">
                <a:latin typeface="Cambria" panose="02040503050406030204" pitchFamily="18" charset="0"/>
              </a:rPr>
              <a:t> </a:t>
            </a:r>
            <a:r>
              <a:rPr lang="en-US" sz="4000" dirty="0" smtClean="0">
                <a:latin typeface="Cambria" panose="02040503050406030204" pitchFamily="18" charset="0"/>
              </a:rPr>
              <a:t>End-to-end Evaluation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15/36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Solution #1: ECC-Scrubbing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 descr=" 5"/>
          <p:cNvSpPr>
            <a:spLocks noGrp="1"/>
          </p:cNvSpPr>
          <p:nvPr>
            <p:ph idx="1"/>
          </p:nvPr>
        </p:nvSpPr>
        <p:spPr>
          <a:xfrm>
            <a:off x="78189" y="3051741"/>
            <a:ext cx="8987622" cy="3817620"/>
          </a:xfrm>
        </p:spPr>
        <p:txBody>
          <a:bodyPr/>
          <a:lstStyle/>
          <a:p>
            <a:r>
              <a:rPr lang="en-US" b="1" smtClean="0"/>
              <a:t>Pros</a:t>
            </a:r>
          </a:p>
          <a:p>
            <a:pPr lvl="1"/>
            <a:r>
              <a:rPr lang="en-US" b="1" smtClean="0">
                <a:solidFill>
                  <a:srgbClr val="70AD47"/>
                </a:solidFill>
              </a:rPr>
              <a:t>Simple:</a:t>
            </a:r>
            <a:r>
              <a:rPr lang="en-US" b="1" smtClean="0"/>
              <a:t> </a:t>
            </a:r>
            <a:r>
              <a:rPr lang="en-US" smtClean="0"/>
              <a:t>read accesses to all DRAM locations</a:t>
            </a:r>
          </a:p>
          <a:p>
            <a:pPr lvl="1"/>
            <a:r>
              <a:rPr lang="en-US" b="1" smtClean="0">
                <a:solidFill>
                  <a:srgbClr val="70AD47"/>
                </a:solidFill>
              </a:rPr>
              <a:t>Low overhead: </a:t>
            </a:r>
            <a:r>
              <a:rPr lang="en-US" smtClean="0"/>
              <a:t>DRAM is available during scrubs</a:t>
            </a:r>
          </a:p>
          <a:p>
            <a:r>
              <a:rPr lang="en-US" b="1" smtClean="0"/>
              <a:t>Cons</a:t>
            </a:r>
          </a:p>
          <a:p>
            <a:pPr lvl="1"/>
            <a:r>
              <a:rPr lang="en-US" b="1" smtClean="0">
                <a:solidFill>
                  <a:srgbClr val="C00000"/>
                </a:solidFill>
              </a:rPr>
              <a:t>Unreliable:</a:t>
            </a:r>
            <a:r>
              <a:rPr lang="en-US" b="1" smtClean="0"/>
              <a:t> </a:t>
            </a:r>
            <a:r>
              <a:rPr lang="en-US" smtClean="0"/>
              <a:t>does not account for changes in data pattern, which changes cell retention times</a:t>
            </a:r>
          </a:p>
          <a:p>
            <a:pPr lvl="2"/>
            <a:r>
              <a:rPr lang="en-US" smtClean="0"/>
              <a:t>Can potentially miss failures between scrubs</a:t>
            </a:r>
            <a:endParaRPr lang="en-US" dirty="0" smtClean="0"/>
          </a:p>
        </p:txBody>
      </p:sp>
      <p:sp>
        <p:nvSpPr>
          <p:cNvPr id="4" name="Rectangle 3" descr=" 2"/>
          <p:cNvSpPr/>
          <p:nvPr/>
        </p:nvSpPr>
        <p:spPr>
          <a:xfrm>
            <a:off x="152400" y="751136"/>
            <a:ext cx="866476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Cambria" panose="02040503050406030204" pitchFamily="18" charset="0"/>
              </a:rPr>
              <a:t>Key idea: </a:t>
            </a:r>
            <a:r>
              <a:rPr lang="en-US" sz="3600" dirty="0" smtClean="0">
                <a:latin typeface="Cambria" panose="02040503050406030204" pitchFamily="18" charset="0"/>
              </a:rPr>
              <a:t>leverage error-correcting codes (ECC) by</a:t>
            </a:r>
            <a:r>
              <a:rPr lang="en-US" sz="36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 smtClean="0">
                <a:latin typeface="Cambria" panose="02040503050406030204" pitchFamily="18" charset="0"/>
              </a:rPr>
              <a:t>periodically accessing all ECC words to continuously detect new failures </a:t>
            </a:r>
          </a:p>
          <a:p>
            <a:pPr algn="r"/>
            <a:r>
              <a:rPr lang="en-US" sz="2600" i="1" dirty="0" smtClean="0">
                <a:latin typeface="Cambria" panose="02040503050406030204" pitchFamily="18" charset="0"/>
              </a:rPr>
              <a:t>(e.g., </a:t>
            </a:r>
            <a:r>
              <a:rPr lang="en-US" sz="2600" b="1" i="1" dirty="0" smtClean="0">
                <a:latin typeface="Cambria" panose="02040503050406030204" pitchFamily="18" charset="0"/>
              </a:rPr>
              <a:t>AVATAR</a:t>
            </a:r>
            <a:r>
              <a:rPr lang="en-US" sz="2600" i="1" dirty="0" smtClean="0">
                <a:latin typeface="Cambria" panose="02040503050406030204" pitchFamily="18" charset="0"/>
              </a:rPr>
              <a:t> [Qureshi+, DSN’15])</a:t>
            </a:r>
            <a:endParaRPr lang="en-US" sz="2600" i="1" dirty="0">
              <a:latin typeface="Cambria" panose="02040503050406030204" pitchFamily="18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16/36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9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Solution #2: Brute-force Profiling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 descr=" 5"/>
          <p:cNvSpPr>
            <a:spLocks noGrp="1"/>
          </p:cNvSpPr>
          <p:nvPr>
            <p:ph idx="1"/>
          </p:nvPr>
        </p:nvSpPr>
        <p:spPr>
          <a:xfrm>
            <a:off x="75991" y="3245084"/>
            <a:ext cx="8987622" cy="3335020"/>
          </a:xfrm>
        </p:spPr>
        <p:txBody>
          <a:bodyPr/>
          <a:lstStyle/>
          <a:p>
            <a:r>
              <a:rPr lang="en-US" sz="3200" b="1" smtClean="0"/>
              <a:t>Pros</a:t>
            </a:r>
            <a:endParaRPr lang="en-US" b="1" smtClean="0"/>
          </a:p>
          <a:p>
            <a:pPr lvl="1"/>
            <a:r>
              <a:rPr lang="en-US" b="1" smtClean="0">
                <a:solidFill>
                  <a:srgbClr val="70AD47"/>
                </a:solidFill>
              </a:rPr>
              <a:t>More reliable:</a:t>
            </a:r>
            <a:r>
              <a:rPr lang="en-US" b="1" smtClean="0"/>
              <a:t> </a:t>
            </a:r>
            <a:r>
              <a:rPr lang="en-US" smtClean="0"/>
              <a:t>finds a higher percentage of all possible failures using many different data patterns</a:t>
            </a:r>
          </a:p>
          <a:p>
            <a:r>
              <a:rPr lang="en-US" sz="3200" b="1" smtClean="0"/>
              <a:t>Cons</a:t>
            </a:r>
            <a:endParaRPr lang="en-US" b="1" smtClean="0"/>
          </a:p>
          <a:p>
            <a:pPr lvl="1"/>
            <a:r>
              <a:rPr lang="en-US" b="1" smtClean="0">
                <a:solidFill>
                  <a:srgbClr val="C00000"/>
                </a:solidFill>
              </a:rPr>
              <a:t>Slow: </a:t>
            </a:r>
            <a:r>
              <a:rPr lang="en-US" smtClean="0"/>
              <a:t>many test rounds required for reliability</a:t>
            </a:r>
            <a:endParaRPr lang="en-US" smtClean="0">
              <a:solidFill>
                <a:srgbClr val="C00000"/>
              </a:solidFill>
            </a:endParaRPr>
          </a:p>
          <a:p>
            <a:pPr lvl="1"/>
            <a:r>
              <a:rPr lang="en-US" b="1" smtClean="0">
                <a:solidFill>
                  <a:srgbClr val="C00000"/>
                </a:solidFill>
              </a:rPr>
              <a:t>High overhead:</a:t>
            </a:r>
            <a:r>
              <a:rPr lang="en-US" b="1" smtClean="0"/>
              <a:t> </a:t>
            </a:r>
            <a:r>
              <a:rPr lang="en-US" smtClean="0"/>
              <a:t>DRAM is unavailable for a long time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 descr=" 8"/>
          <p:cNvSpPr/>
          <p:nvPr/>
        </p:nvSpPr>
        <p:spPr>
          <a:xfrm>
            <a:off x="152400" y="828418"/>
            <a:ext cx="883920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Key idea: </a:t>
            </a:r>
            <a:r>
              <a:rPr lang="en-US" sz="3200" dirty="0" smtClean="0">
                <a:latin typeface="Cambria" panose="02040503050406030204" pitchFamily="18" charset="0"/>
              </a:rPr>
              <a:t>for {N data patterns} * {M test rounds}: </a:t>
            </a:r>
          </a:p>
          <a:p>
            <a:r>
              <a:rPr lang="en-US" sz="3600" dirty="0" smtClean="0">
                <a:latin typeface="Cambria" panose="02040503050406030204" pitchFamily="18" charset="0"/>
              </a:rPr>
              <a:t>	</a:t>
            </a:r>
            <a:r>
              <a:rPr lang="en-US" sz="2800" dirty="0" smtClean="0">
                <a:latin typeface="Cambria" panose="02040503050406030204" pitchFamily="18" charset="0"/>
              </a:rPr>
              <a:t>1) Write data pattern to DRAM</a:t>
            </a:r>
          </a:p>
          <a:p>
            <a:r>
              <a:rPr lang="en-US" sz="2800" dirty="0">
                <a:latin typeface="Cambria" panose="02040503050406030204" pitchFamily="18" charset="0"/>
              </a:rPr>
              <a:t>	</a:t>
            </a:r>
            <a:r>
              <a:rPr lang="en-US" sz="2800" dirty="0" smtClean="0">
                <a:latin typeface="Cambria" panose="02040503050406030204" pitchFamily="18" charset="0"/>
              </a:rPr>
              <a:t>2) Wait for the refresh interval</a:t>
            </a:r>
          </a:p>
          <a:p>
            <a:r>
              <a:rPr lang="en-US" sz="2800" dirty="0">
                <a:latin typeface="Cambria" panose="02040503050406030204" pitchFamily="18" charset="0"/>
              </a:rPr>
              <a:t>	</a:t>
            </a:r>
            <a:r>
              <a:rPr lang="en-US" sz="2800" dirty="0" smtClean="0">
                <a:latin typeface="Cambria" panose="02040503050406030204" pitchFamily="18" charset="0"/>
              </a:rPr>
              <a:t>3) Check for errors</a:t>
            </a:r>
          </a:p>
          <a:p>
            <a:r>
              <a:rPr lang="en-US" sz="2400" i="1" dirty="0" smtClean="0">
                <a:latin typeface="Cambria" panose="02040503050406030204" pitchFamily="18" charset="0"/>
              </a:rPr>
              <a:t>(e.g., </a:t>
            </a:r>
            <a:r>
              <a:rPr lang="en-US" sz="2400" b="1" i="1" dirty="0" smtClean="0">
                <a:latin typeface="Cambria" panose="02040503050406030204" pitchFamily="18" charset="0"/>
              </a:rPr>
              <a:t>RAPID</a:t>
            </a:r>
            <a:r>
              <a:rPr lang="en-US" sz="2400" i="1" dirty="0" smtClean="0">
                <a:latin typeface="Cambria" panose="02040503050406030204" pitchFamily="18" charset="0"/>
              </a:rPr>
              <a:t> [</a:t>
            </a:r>
            <a:r>
              <a:rPr lang="en-US" sz="2400" i="1" dirty="0" err="1" smtClean="0">
                <a:latin typeface="Cambria" panose="02040503050406030204" pitchFamily="18" charset="0"/>
              </a:rPr>
              <a:t>Venkatesan</a:t>
            </a:r>
            <a:r>
              <a:rPr lang="en-US" sz="2400" i="1" dirty="0" smtClean="0">
                <a:latin typeface="Cambria" panose="02040503050406030204" pitchFamily="18" charset="0"/>
              </a:rPr>
              <a:t>+, HPCA’06], </a:t>
            </a:r>
            <a:r>
              <a:rPr lang="en-US" sz="2400" b="1" i="1" dirty="0" smtClean="0">
                <a:latin typeface="Cambria" panose="02040503050406030204" pitchFamily="18" charset="0"/>
              </a:rPr>
              <a:t>RAIDR</a:t>
            </a:r>
            <a:r>
              <a:rPr lang="en-US" sz="2400" i="1" dirty="0" smtClean="0">
                <a:latin typeface="Cambria" panose="02040503050406030204" pitchFamily="18" charset="0"/>
              </a:rPr>
              <a:t> [Liu+, ISCA’12])</a:t>
            </a:r>
            <a:endParaRPr lang="en-US" sz="2400" i="1" dirty="0">
              <a:latin typeface="Cambria" panose="02040503050406030204" pitchFamily="18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17/36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8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Solution #2: Brute-force Profiling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 descr=" 5"/>
          <p:cNvSpPr>
            <a:spLocks noGrp="1"/>
          </p:cNvSpPr>
          <p:nvPr>
            <p:ph idx="1"/>
          </p:nvPr>
        </p:nvSpPr>
        <p:spPr>
          <a:xfrm>
            <a:off x="75991" y="3245084"/>
            <a:ext cx="8987622" cy="3335020"/>
          </a:xfrm>
        </p:spPr>
        <p:txBody>
          <a:bodyPr/>
          <a:lstStyle/>
          <a:p>
            <a:r>
              <a:rPr lang="en-US" sz="3200" b="1" smtClean="0"/>
              <a:t>Pros</a:t>
            </a:r>
            <a:endParaRPr lang="en-US" b="1" smtClean="0"/>
          </a:p>
          <a:p>
            <a:pPr lvl="1"/>
            <a:r>
              <a:rPr lang="en-US" b="1" smtClean="0">
                <a:solidFill>
                  <a:srgbClr val="70AD47"/>
                </a:solidFill>
              </a:rPr>
              <a:t>More reliable:</a:t>
            </a:r>
            <a:r>
              <a:rPr lang="en-US" b="1" smtClean="0"/>
              <a:t> </a:t>
            </a:r>
            <a:r>
              <a:rPr lang="en-US" smtClean="0"/>
              <a:t>finds a higher percentage of all possible failures using many different data patterns</a:t>
            </a:r>
          </a:p>
          <a:p>
            <a:r>
              <a:rPr lang="en-US" sz="3200" b="1" smtClean="0"/>
              <a:t>Cons</a:t>
            </a:r>
            <a:endParaRPr lang="en-US" b="1" smtClean="0"/>
          </a:p>
          <a:p>
            <a:pPr lvl="1"/>
            <a:r>
              <a:rPr lang="en-US" b="1" smtClean="0">
                <a:solidFill>
                  <a:srgbClr val="C00000"/>
                </a:solidFill>
              </a:rPr>
              <a:t>Slow: </a:t>
            </a:r>
            <a:r>
              <a:rPr lang="en-US" smtClean="0"/>
              <a:t>many test rounds required for reliability</a:t>
            </a:r>
            <a:endParaRPr lang="en-US" smtClean="0">
              <a:solidFill>
                <a:srgbClr val="C00000"/>
              </a:solidFill>
            </a:endParaRPr>
          </a:p>
          <a:p>
            <a:pPr lvl="1"/>
            <a:r>
              <a:rPr lang="en-US" b="1" smtClean="0">
                <a:solidFill>
                  <a:srgbClr val="C00000"/>
                </a:solidFill>
              </a:rPr>
              <a:t>High overhead:</a:t>
            </a:r>
            <a:r>
              <a:rPr lang="en-US" b="1" smtClean="0"/>
              <a:t> </a:t>
            </a:r>
            <a:r>
              <a:rPr lang="en-US" smtClean="0"/>
              <a:t>DRAM is unavailable for a long time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 descr=" 8"/>
          <p:cNvSpPr/>
          <p:nvPr/>
        </p:nvSpPr>
        <p:spPr>
          <a:xfrm>
            <a:off x="152400" y="828418"/>
            <a:ext cx="883920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Key idea: </a:t>
            </a:r>
            <a:r>
              <a:rPr lang="en-US" sz="3200" dirty="0" smtClean="0">
                <a:latin typeface="Cambria" panose="02040503050406030204" pitchFamily="18" charset="0"/>
              </a:rPr>
              <a:t>for {N data patterns} * {M test rounds}: </a:t>
            </a:r>
          </a:p>
          <a:p>
            <a:r>
              <a:rPr lang="en-US" sz="3600" dirty="0" smtClean="0">
                <a:latin typeface="Cambria" panose="02040503050406030204" pitchFamily="18" charset="0"/>
              </a:rPr>
              <a:t>	</a:t>
            </a:r>
            <a:r>
              <a:rPr lang="en-US" sz="2800" dirty="0" smtClean="0">
                <a:latin typeface="Cambria" panose="02040503050406030204" pitchFamily="18" charset="0"/>
              </a:rPr>
              <a:t>1) Write data pattern to DRAM</a:t>
            </a:r>
          </a:p>
          <a:p>
            <a:r>
              <a:rPr lang="en-US" sz="2800" dirty="0">
                <a:latin typeface="Cambria" panose="02040503050406030204" pitchFamily="18" charset="0"/>
              </a:rPr>
              <a:t>	</a:t>
            </a:r>
            <a:r>
              <a:rPr lang="en-US" sz="2800" dirty="0" smtClean="0">
                <a:latin typeface="Cambria" panose="02040503050406030204" pitchFamily="18" charset="0"/>
              </a:rPr>
              <a:t>2) Wait for the refresh interval</a:t>
            </a:r>
          </a:p>
          <a:p>
            <a:r>
              <a:rPr lang="en-US" sz="2800" dirty="0">
                <a:latin typeface="Cambria" panose="02040503050406030204" pitchFamily="18" charset="0"/>
              </a:rPr>
              <a:t>	</a:t>
            </a:r>
            <a:r>
              <a:rPr lang="en-US" sz="2800" dirty="0" smtClean="0">
                <a:latin typeface="Cambria" panose="02040503050406030204" pitchFamily="18" charset="0"/>
              </a:rPr>
              <a:t>3) Check for errors</a:t>
            </a:r>
          </a:p>
          <a:p>
            <a:r>
              <a:rPr lang="en-US" sz="2400" i="1" dirty="0" smtClean="0">
                <a:latin typeface="Cambria" panose="02040503050406030204" pitchFamily="18" charset="0"/>
              </a:rPr>
              <a:t>(e.g., </a:t>
            </a:r>
            <a:r>
              <a:rPr lang="en-US" sz="2400" b="1" i="1" dirty="0" smtClean="0">
                <a:latin typeface="Cambria" panose="02040503050406030204" pitchFamily="18" charset="0"/>
              </a:rPr>
              <a:t>RAPID</a:t>
            </a:r>
            <a:r>
              <a:rPr lang="en-US" sz="2400" i="1" dirty="0" smtClean="0">
                <a:latin typeface="Cambria" panose="02040503050406030204" pitchFamily="18" charset="0"/>
              </a:rPr>
              <a:t> [</a:t>
            </a:r>
            <a:r>
              <a:rPr lang="en-US" sz="2400" i="1" dirty="0" err="1" smtClean="0">
                <a:latin typeface="Cambria" panose="02040503050406030204" pitchFamily="18" charset="0"/>
              </a:rPr>
              <a:t>Venkatesan</a:t>
            </a:r>
            <a:r>
              <a:rPr lang="en-US" sz="2400" i="1" dirty="0" smtClean="0">
                <a:latin typeface="Cambria" panose="02040503050406030204" pitchFamily="18" charset="0"/>
              </a:rPr>
              <a:t>+, HPCA’06], </a:t>
            </a:r>
            <a:r>
              <a:rPr lang="en-US" sz="2400" b="1" i="1" dirty="0" smtClean="0">
                <a:latin typeface="Cambria" panose="02040503050406030204" pitchFamily="18" charset="0"/>
              </a:rPr>
              <a:t>RAIDR</a:t>
            </a:r>
            <a:r>
              <a:rPr lang="en-US" sz="2400" i="1" dirty="0" smtClean="0">
                <a:latin typeface="Cambria" panose="02040503050406030204" pitchFamily="18" charset="0"/>
              </a:rPr>
              <a:t> [Liu+, ISCA’12])</a:t>
            </a:r>
            <a:endParaRPr lang="en-US" sz="2400" i="1" dirty="0">
              <a:latin typeface="Cambria" panose="02040503050406030204" pitchFamily="18" charset="0"/>
            </a:endParaRPr>
          </a:p>
        </p:txBody>
      </p:sp>
      <p:sp>
        <p:nvSpPr>
          <p:cNvPr id="6" name="TextBox 5" descr=" 6"/>
          <p:cNvSpPr txBox="1"/>
          <p:nvPr/>
        </p:nvSpPr>
        <p:spPr>
          <a:xfrm>
            <a:off x="322441" y="2336333"/>
            <a:ext cx="8494721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Our goals: </a:t>
            </a:r>
          </a:p>
          <a:p>
            <a:pPr algn="ctr"/>
            <a:r>
              <a:rPr lang="en-US" sz="4400" b="1" dirty="0" smtClean="0">
                <a:latin typeface="Cambria" panose="02040503050406030204" pitchFamily="18" charset="0"/>
              </a:rPr>
              <a:t>1)</a:t>
            </a:r>
            <a:r>
              <a:rPr lang="en-US" sz="4400" dirty="0" smtClean="0">
                <a:latin typeface="Cambria" panose="02040503050406030204" pitchFamily="18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study profiling tradeoffs </a:t>
            </a:r>
          </a:p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2)</a:t>
            </a:r>
            <a:r>
              <a:rPr lang="en-US" sz="4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 develop a </a:t>
            </a:r>
            <a:r>
              <a:rPr lang="en-US" sz="44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fast </a:t>
            </a:r>
            <a:r>
              <a:rPr lang="en-US" sz="4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and </a:t>
            </a:r>
            <a:r>
              <a:rPr lang="en-US" sz="44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reliable </a:t>
            </a:r>
            <a:r>
              <a:rPr lang="en-US" sz="4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profiling mechanism</a:t>
            </a:r>
            <a:endParaRPr lang="en-US" sz="4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17/36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849113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1. </a:t>
            </a:r>
            <a:r>
              <a:rPr lang="en-US" sz="4000" dirty="0" smtClean="0">
                <a:latin typeface="Cambria" panose="02040503050406030204" pitchFamily="18" charset="0"/>
              </a:rPr>
              <a:t>DRAM Refresh Background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756065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2. </a:t>
            </a:r>
            <a:r>
              <a:rPr lang="en-US" sz="4000" dirty="0" smtClean="0">
                <a:latin typeface="Cambria" panose="02040503050406030204" pitchFamily="18" charset="0"/>
              </a:rPr>
              <a:t>Failure Profiling Challenges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566276"/>
            <a:ext cx="8382000" cy="7305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Cambria" panose="02040503050406030204" pitchFamily="18" charset="0"/>
              </a:rPr>
              <a:t>4</a:t>
            </a:r>
            <a:r>
              <a:rPr lang="en-US" sz="4400" dirty="0" smtClean="0">
                <a:latin typeface="Cambria" panose="02040503050406030204" pitchFamily="18" charset="0"/>
              </a:rPr>
              <a:t>. </a:t>
            </a:r>
            <a:r>
              <a:rPr lang="en-US" sz="4400" b="1" dirty="0" smtClean="0">
                <a:latin typeface="Cambria" panose="02040503050406030204" pitchFamily="18" charset="0"/>
              </a:rPr>
              <a:t>LPDDR4 Characterization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469535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5. </a:t>
            </a:r>
            <a:r>
              <a:rPr lang="en-US" sz="4000" dirty="0">
                <a:latin typeface="Cambria" panose="02040503050406030204" pitchFamily="18" charset="0"/>
              </a:rPr>
              <a:t>Reach Profiling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2663017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3. </a:t>
            </a:r>
            <a:r>
              <a:rPr lang="en-US" sz="4000" dirty="0" smtClean="0">
                <a:latin typeface="Cambria" panose="02040503050406030204" pitchFamily="18" charset="0"/>
              </a:rPr>
              <a:t>Current Approaches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5400"/>
            <a:ext cx="8229600" cy="889000"/>
          </a:xfrm>
        </p:spPr>
        <p:txBody>
          <a:bodyPr/>
          <a:lstStyle/>
          <a:p>
            <a:r>
              <a:rPr lang="en-US" b="1" dirty="0"/>
              <a:t>REAPER </a:t>
            </a:r>
            <a:r>
              <a:rPr lang="tr-TR" b="1" dirty="0"/>
              <a:t>Outline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372794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6.</a:t>
            </a:r>
            <a:r>
              <a:rPr lang="tr-TR" sz="4000" b="1" dirty="0" smtClean="0">
                <a:latin typeface="Cambria" panose="02040503050406030204" pitchFamily="18" charset="0"/>
              </a:rPr>
              <a:t> </a:t>
            </a:r>
            <a:r>
              <a:rPr lang="en-US" sz="4000" dirty="0" smtClean="0">
                <a:latin typeface="Cambria" panose="02040503050406030204" pitchFamily="18" charset="0"/>
              </a:rPr>
              <a:t>End-to-end Evaluation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18/36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368 2y-nm LPDDR4 DRAM chips </a:t>
            </a:r>
          </a:p>
          <a:p>
            <a:pPr lvl="1"/>
            <a:r>
              <a:rPr lang="en-US" dirty="0" smtClean="0"/>
              <a:t>4Gb chip size</a:t>
            </a:r>
          </a:p>
          <a:p>
            <a:pPr lvl="1"/>
            <a:r>
              <a:rPr lang="en-US" dirty="0" smtClean="0"/>
              <a:t>From 3 major DRAM vendors</a:t>
            </a:r>
          </a:p>
          <a:p>
            <a:endParaRPr lang="en-US" dirty="0" smtClean="0"/>
          </a:p>
          <a:p>
            <a:r>
              <a:rPr lang="en-US" b="1" dirty="0" smtClean="0"/>
              <a:t>Thermally controlled testing chamber</a:t>
            </a:r>
          </a:p>
          <a:p>
            <a:pPr lvl="1"/>
            <a:r>
              <a:rPr lang="en-US" dirty="0" smtClean="0"/>
              <a:t>Ambient temperature range: {40°C – 55°C} ± 0.25°C</a:t>
            </a:r>
          </a:p>
          <a:p>
            <a:pPr lvl="1"/>
            <a:r>
              <a:rPr lang="en-US" dirty="0" smtClean="0"/>
              <a:t>DRAM temperature is held </a:t>
            </a:r>
            <a:r>
              <a:rPr lang="en-US" dirty="0"/>
              <a:t>at 15°C </a:t>
            </a:r>
            <a:r>
              <a:rPr lang="en-US" dirty="0" smtClean="0"/>
              <a:t>above ambient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Experimental Infrastructure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19/36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849113"/>
            <a:ext cx="8382000" cy="7305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1. DRAM Refresh Background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756065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2. </a:t>
            </a:r>
            <a:r>
              <a:rPr lang="en-US" sz="4000" dirty="0" smtClean="0">
                <a:latin typeface="Cambria" panose="02040503050406030204" pitchFamily="18" charset="0"/>
              </a:rPr>
              <a:t>Failure Profiling Challenges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566276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Cambria" panose="02040503050406030204" pitchFamily="18" charset="0"/>
              </a:rPr>
              <a:t>4</a:t>
            </a:r>
            <a:r>
              <a:rPr lang="en-US" sz="4400" dirty="0" smtClean="0">
                <a:latin typeface="Cambria" panose="02040503050406030204" pitchFamily="18" charset="0"/>
              </a:rPr>
              <a:t>. </a:t>
            </a:r>
            <a:r>
              <a:rPr lang="en-US" sz="4000" dirty="0" smtClean="0">
                <a:latin typeface="Cambria" panose="02040503050406030204" pitchFamily="18" charset="0"/>
              </a:rPr>
              <a:t>LPDDR4 Characterization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469535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5. </a:t>
            </a:r>
            <a:r>
              <a:rPr lang="en-US" sz="4000" dirty="0">
                <a:latin typeface="Cambria" panose="02040503050406030204" pitchFamily="18" charset="0"/>
              </a:rPr>
              <a:t>Reach Profiling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2663017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3. </a:t>
            </a:r>
            <a:r>
              <a:rPr lang="en-US" sz="4000" dirty="0" smtClean="0">
                <a:latin typeface="Cambria" panose="02040503050406030204" pitchFamily="18" charset="0"/>
              </a:rPr>
              <a:t>Current Approaches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5400"/>
            <a:ext cx="8229600" cy="889000"/>
          </a:xfrm>
        </p:spPr>
        <p:txBody>
          <a:bodyPr/>
          <a:lstStyle/>
          <a:p>
            <a:pPr algn="l"/>
            <a:r>
              <a:rPr lang="en-US" b="1" dirty="0" smtClean="0">
                <a:latin typeface="Cambria" panose="02040503050406030204" pitchFamily="18" charset="0"/>
              </a:rPr>
              <a:t>REAPER </a:t>
            </a:r>
            <a:r>
              <a:rPr lang="tr-TR" b="1" dirty="0" smtClean="0">
                <a:latin typeface="Cambria" panose="02040503050406030204" pitchFamily="18" charset="0"/>
              </a:rPr>
              <a:t>Outline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372794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6.</a:t>
            </a:r>
            <a:r>
              <a:rPr lang="tr-TR" sz="4000" b="1" dirty="0" smtClean="0">
                <a:latin typeface="Cambria" panose="02040503050406030204" pitchFamily="18" charset="0"/>
              </a:rPr>
              <a:t> </a:t>
            </a:r>
            <a:r>
              <a:rPr lang="en-US" sz="4000" dirty="0" smtClean="0">
                <a:latin typeface="Cambria" panose="02040503050406030204" pitchFamily="18" charset="0"/>
              </a:rPr>
              <a:t>End-to-end Evaluation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 descr=" 7"/>
          <p:cNvSpPr txBox="1">
            <a:spLocks/>
          </p:cNvSpPr>
          <p:nvPr/>
        </p:nvSpPr>
        <p:spPr>
          <a:xfrm>
            <a:off x="454153" y="1063624"/>
            <a:ext cx="8761860" cy="5152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+mj-lt"/>
              <a:buChar char=" "/>
            </a:pPr>
            <a:r>
              <a:rPr lang="en-US" smtClean="0"/>
              <a:t>          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Char char=" "/>
            </a:pPr>
            <a:r>
              <a:rPr lang="en-US" smtClean="0"/>
              <a:t>                      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Char char=" "/>
            </a:pPr>
            <a:r>
              <a:rPr lang="en-US" smtClean="0"/>
              <a:t>                           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Char char=" "/>
            </a:pPr>
            <a:r>
              <a:rPr lang="en-US" smtClean="0"/>
              <a:t>                      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Char char=" "/>
            </a:pPr>
            <a:r>
              <a:rPr lang="en-US" smtClean="0"/>
              <a:t>                                </a:t>
            </a:r>
            <a:endParaRPr lang="en-US" dirty="0" smtClean="0"/>
          </a:p>
        </p:txBody>
      </p:sp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LPDDR4 Studies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5" name="Content Placeholder 2" descr=" 3"/>
          <p:cNvSpPr txBox="1">
            <a:spLocks/>
          </p:cNvSpPr>
          <p:nvPr/>
        </p:nvSpPr>
        <p:spPr>
          <a:xfrm>
            <a:off x="454153" y="1063624"/>
            <a:ext cx="8761860" cy="5152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mtClean="0"/>
              <a:t>Temperature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mtClean="0"/>
              <a:t>Data Pattern Dependence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mtClean="0"/>
              <a:t>Retention Time Distributions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b="1" smtClean="0"/>
              <a:t>Variable Retention Time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b="1" smtClean="0"/>
              <a:t>Individual Cell Characterization</a:t>
            </a:r>
            <a:endParaRPr lang="en-US" b="1" dirty="0" smtClean="0"/>
          </a:p>
        </p:txBody>
      </p:sp>
      <p:sp>
        <p:nvSpPr>
          <p:cNvPr id="6" name="Rectangle 5" descr=" 2"/>
          <p:cNvSpPr/>
          <p:nvPr/>
        </p:nvSpPr>
        <p:spPr>
          <a:xfrm>
            <a:off x="335863" y="4005072"/>
            <a:ext cx="7918913" cy="178308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</a:t>
            </a:r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4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 descr=" 4"/>
          <p:cNvSpPr>
            <a:spLocks noGrp="1"/>
          </p:cNvSpPr>
          <p:nvPr>
            <p:ph idx="1"/>
          </p:nvPr>
        </p:nvSpPr>
        <p:spPr>
          <a:xfrm>
            <a:off x="152399" y="4803710"/>
            <a:ext cx="8987622" cy="1538660"/>
          </a:xfrm>
        </p:spPr>
        <p:txBody>
          <a:bodyPr/>
          <a:lstStyle/>
          <a:p>
            <a:r>
              <a:rPr lang="en-US" sz="3200" smtClean="0"/>
              <a:t>New failing cells continue to appear over time</a:t>
            </a:r>
          </a:p>
          <a:p>
            <a:pPr lvl="1"/>
            <a:r>
              <a:rPr lang="en-US" smtClean="0"/>
              <a:t>Attributed to </a:t>
            </a:r>
            <a:r>
              <a:rPr lang="en-US" b="1" smtClean="0"/>
              <a:t>variable retention time (VRT)</a:t>
            </a:r>
          </a:p>
          <a:p>
            <a:r>
              <a:rPr lang="en-US" sz="3200" smtClean="0"/>
              <a:t>The set of failing cells changes over time</a:t>
            </a:r>
            <a:endParaRPr lang="en-US" sz="3200" dirty="0" smtClean="0"/>
          </a:p>
        </p:txBody>
      </p:sp>
      <p:pic>
        <p:nvPicPr>
          <p:cNvPr id="8" name="Picture 7" descr="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6" y="672619"/>
            <a:ext cx="7837560" cy="3800294"/>
          </a:xfrm>
          <a:prstGeom prst="rect">
            <a:avLst/>
          </a:prstGeom>
        </p:spPr>
      </p:pic>
      <p:sp>
        <p:nvSpPr>
          <p:cNvPr id="6" name="Content Placeholder 2" descr=" 6"/>
          <p:cNvSpPr txBox="1">
            <a:spLocks/>
          </p:cNvSpPr>
          <p:nvPr/>
        </p:nvSpPr>
        <p:spPr>
          <a:xfrm>
            <a:off x="893705" y="983160"/>
            <a:ext cx="7437335" cy="63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 dirty="0" smtClean="0"/>
              <a:t>          Representative chip from Vendor B, 2048ms</a:t>
            </a:r>
            <a:r>
              <a:rPr lang="en-US" sz="2000" b="1" dirty="0"/>
              <a:t>, 45°C</a:t>
            </a:r>
            <a:endParaRPr lang="en-US" sz="2000" b="1" dirty="0" smtClean="0"/>
          </a:p>
        </p:txBody>
      </p:sp>
      <p:sp>
        <p:nvSpPr>
          <p:cNvPr id="9" name="Rectangle 8" descr=" 9"/>
          <p:cNvSpPr/>
          <p:nvPr/>
        </p:nvSpPr>
        <p:spPr>
          <a:xfrm rot="16200000">
            <a:off x="-857969" y="2136745"/>
            <a:ext cx="3144934" cy="696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# New Failing Cells</a:t>
            </a:r>
            <a:endParaRPr lang="en-US" sz="2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9" descr=" 10"/>
          <p:cNvSpPr/>
          <p:nvPr/>
        </p:nvSpPr>
        <p:spPr>
          <a:xfrm>
            <a:off x="3515429" y="4059695"/>
            <a:ext cx="2831314" cy="696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Time (days)</a:t>
            </a:r>
            <a:endParaRPr lang="en-US" sz="2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Long-term Continuous Profiling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21</a:t>
            </a:r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4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 descr=" 4"/>
          <p:cNvSpPr>
            <a:spLocks noGrp="1"/>
          </p:cNvSpPr>
          <p:nvPr>
            <p:ph idx="1"/>
          </p:nvPr>
        </p:nvSpPr>
        <p:spPr>
          <a:xfrm>
            <a:off x="152399" y="4803710"/>
            <a:ext cx="8987622" cy="1538660"/>
          </a:xfrm>
        </p:spPr>
        <p:txBody>
          <a:bodyPr/>
          <a:lstStyle/>
          <a:p>
            <a:r>
              <a:rPr lang="en-US" sz="3200" smtClean="0"/>
              <a:t>New failing cells continue to appear over time</a:t>
            </a:r>
          </a:p>
          <a:p>
            <a:pPr lvl="1"/>
            <a:r>
              <a:rPr lang="en-US" smtClean="0"/>
              <a:t>Attributed to </a:t>
            </a:r>
            <a:r>
              <a:rPr lang="en-US" b="1" smtClean="0"/>
              <a:t>variable retention time (VRT)</a:t>
            </a:r>
          </a:p>
          <a:p>
            <a:r>
              <a:rPr lang="en-US" sz="3200" smtClean="0"/>
              <a:t>The set of failing cells changes over time</a:t>
            </a:r>
            <a:endParaRPr lang="en-US" sz="3200" dirty="0" smtClean="0"/>
          </a:p>
        </p:txBody>
      </p:sp>
      <p:pic>
        <p:nvPicPr>
          <p:cNvPr id="8" name="Picture 7" descr="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6" y="672619"/>
            <a:ext cx="7837560" cy="3800294"/>
          </a:xfrm>
          <a:prstGeom prst="rect">
            <a:avLst/>
          </a:prstGeom>
        </p:spPr>
      </p:pic>
      <p:sp>
        <p:nvSpPr>
          <p:cNvPr id="6" name="Content Placeholder 2" descr=" 6"/>
          <p:cNvSpPr txBox="1">
            <a:spLocks/>
          </p:cNvSpPr>
          <p:nvPr/>
        </p:nvSpPr>
        <p:spPr>
          <a:xfrm>
            <a:off x="893705" y="983160"/>
            <a:ext cx="7437335" cy="63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 dirty="0" smtClean="0"/>
              <a:t>          Representative chip from Vendor B, 2048ms</a:t>
            </a:r>
            <a:r>
              <a:rPr lang="en-US" sz="2000" b="1" dirty="0"/>
              <a:t>, 45°C</a:t>
            </a:r>
            <a:endParaRPr lang="en-US" sz="2000" b="1" dirty="0" smtClean="0"/>
          </a:p>
        </p:txBody>
      </p:sp>
      <p:sp>
        <p:nvSpPr>
          <p:cNvPr id="9" name="Rectangle 8" descr=" 9"/>
          <p:cNvSpPr/>
          <p:nvPr/>
        </p:nvSpPr>
        <p:spPr>
          <a:xfrm rot="16200000">
            <a:off x="-857969" y="2136745"/>
            <a:ext cx="3144934" cy="696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# New Failing Cells</a:t>
            </a:r>
            <a:endParaRPr lang="en-US" sz="2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9" descr=" 10"/>
          <p:cNvSpPr/>
          <p:nvPr/>
        </p:nvSpPr>
        <p:spPr>
          <a:xfrm>
            <a:off x="3515429" y="4059695"/>
            <a:ext cx="2831314" cy="696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Time (days)</a:t>
            </a:r>
            <a:endParaRPr lang="en-US" sz="2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 descr=" 5"/>
          <p:cNvSpPr txBox="1"/>
          <p:nvPr/>
        </p:nvSpPr>
        <p:spPr>
          <a:xfrm>
            <a:off x="152399" y="2424361"/>
            <a:ext cx="8682366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Error </a:t>
            </a:r>
            <a:r>
              <a:rPr lang="en-US" sz="4400" b="1" dirty="0">
                <a:solidFill>
                  <a:schemeClr val="accent1"/>
                </a:solidFill>
              </a:rPr>
              <a:t>correction codes (ECC</a:t>
            </a:r>
            <a:r>
              <a:rPr lang="en-US" sz="4400" b="1" dirty="0" smtClean="0">
                <a:solidFill>
                  <a:schemeClr val="accent1"/>
                </a:solidFill>
              </a:rPr>
              <a:t>)</a:t>
            </a:r>
          </a:p>
          <a:p>
            <a:pPr algn="ctr"/>
            <a:r>
              <a:rPr lang="en-US" sz="4400" b="1" dirty="0" smtClean="0"/>
              <a:t>and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chemeClr val="accent1"/>
                </a:solidFill>
              </a:rPr>
              <a:t>online </a:t>
            </a:r>
            <a:r>
              <a:rPr lang="en-US" sz="4400" b="1" dirty="0">
                <a:solidFill>
                  <a:schemeClr val="accent1"/>
                </a:solidFill>
              </a:rPr>
              <a:t>profiling </a:t>
            </a:r>
            <a:r>
              <a:rPr lang="en-US" sz="4400" b="1" dirty="0" smtClean="0"/>
              <a:t>are </a:t>
            </a:r>
            <a:r>
              <a:rPr lang="en-US" sz="4400" b="1" i="1" dirty="0" smtClean="0"/>
              <a:t>necessary</a:t>
            </a:r>
            <a:r>
              <a:rPr lang="en-US" sz="4400" b="1" dirty="0"/>
              <a:t> </a:t>
            </a:r>
            <a:endParaRPr lang="en-US" sz="4400" b="1" dirty="0" smtClean="0"/>
          </a:p>
          <a:p>
            <a:pPr algn="ctr"/>
            <a:r>
              <a:rPr lang="en-US" sz="4400" b="1" dirty="0" smtClean="0"/>
              <a:t>to manage new failing cells</a:t>
            </a:r>
          </a:p>
        </p:txBody>
      </p:sp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Long-term Continuous Profiling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21</a:t>
            </a:r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 descr=" 8"/>
          <p:cNvGraphicFramePr/>
          <p:nvPr>
            <p:extLst>
              <p:ext uri="{D42A27DB-BD31-4B8C-83A1-F6EECF244321}">
                <p14:modId xmlns:p14="http://schemas.microsoft.com/office/powerpoint/2010/main" val="1825257396"/>
              </p:ext>
            </p:extLst>
          </p:nvPr>
        </p:nvGraphicFramePr>
        <p:xfrm>
          <a:off x="152400" y="1027612"/>
          <a:ext cx="8839200" cy="534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 descr=" 15"/>
          <p:cNvSpPr txBox="1"/>
          <p:nvPr/>
        </p:nvSpPr>
        <p:spPr>
          <a:xfrm>
            <a:off x="1450704" y="1570970"/>
            <a:ext cx="3628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</a:rPr>
              <a:t>i</a:t>
            </a:r>
            <a:r>
              <a:rPr lang="en-US" sz="2800" b="1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dealized cell </a:t>
            </a:r>
          </a:p>
          <a:p>
            <a:pPr algn="ctr"/>
            <a:r>
              <a:rPr lang="en-US" sz="2800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(retention time = 3s)</a:t>
            </a:r>
            <a:endParaRPr lang="en-US" sz="2800" dirty="0">
              <a:solidFill>
                <a:schemeClr val="accent6"/>
              </a:solidFill>
              <a:latin typeface="Cambria" panose="02040503050406030204" pitchFamily="18" charset="0"/>
            </a:endParaRPr>
          </a:p>
        </p:txBody>
      </p:sp>
      <p:cxnSp>
        <p:nvCxnSpPr>
          <p:cNvPr id="18" name="Elbow Connector 17" descr=" 18"/>
          <p:cNvCxnSpPr/>
          <p:nvPr/>
        </p:nvCxnSpPr>
        <p:spPr>
          <a:xfrm flipV="1">
            <a:off x="1659467" y="1129290"/>
            <a:ext cx="7032977" cy="4087647"/>
          </a:xfrm>
          <a:prstGeom prst="bentConnector3">
            <a:avLst/>
          </a:prstGeom>
          <a:ln w="762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 descr=" 28"/>
          <p:cNvCxnSpPr/>
          <p:nvPr/>
        </p:nvCxnSpPr>
        <p:spPr>
          <a:xfrm flipV="1">
            <a:off x="4459112" y="1735938"/>
            <a:ext cx="504935" cy="2221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itle 3" descr="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Single-cell Failure </a:t>
            </a:r>
            <a:r>
              <a:rPr lang="en-US" sz="4000" dirty="0" smtClean="0"/>
              <a:t>Probability (Cartoon</a:t>
            </a:r>
            <a:r>
              <a:rPr lang="en-US" sz="4000" dirty="0"/>
              <a:t>)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22</a:t>
            </a:r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95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 descr=" 8"/>
          <p:cNvGraphicFramePr/>
          <p:nvPr>
            <p:extLst>
              <p:ext uri="{D42A27DB-BD31-4B8C-83A1-F6EECF244321}">
                <p14:modId xmlns:p14="http://schemas.microsoft.com/office/powerpoint/2010/main" val="2881517728"/>
              </p:ext>
            </p:extLst>
          </p:nvPr>
        </p:nvGraphicFramePr>
        <p:xfrm>
          <a:off x="152400" y="1027612"/>
          <a:ext cx="8839200" cy="534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 descr=" 15"/>
          <p:cNvSpPr txBox="1"/>
          <p:nvPr/>
        </p:nvSpPr>
        <p:spPr>
          <a:xfrm>
            <a:off x="1450704" y="1570970"/>
            <a:ext cx="3628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</a:rPr>
              <a:t>i</a:t>
            </a:r>
            <a:r>
              <a:rPr lang="en-US" sz="2800" b="1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dealized cell </a:t>
            </a:r>
          </a:p>
          <a:p>
            <a:pPr algn="ctr"/>
            <a:r>
              <a:rPr lang="en-US" sz="2800" dirty="0" smtClean="0">
                <a:solidFill>
                  <a:schemeClr val="accent6"/>
                </a:solidFill>
                <a:latin typeface="Cambria" panose="02040503050406030204" pitchFamily="18" charset="0"/>
              </a:rPr>
              <a:t>(retention time = 3s)</a:t>
            </a:r>
            <a:endParaRPr lang="en-US" sz="2800" dirty="0">
              <a:solidFill>
                <a:schemeClr val="accent6"/>
              </a:solidFill>
              <a:latin typeface="Cambria" panose="02040503050406030204" pitchFamily="18" charset="0"/>
            </a:endParaRPr>
          </a:p>
        </p:txBody>
      </p:sp>
      <p:cxnSp>
        <p:nvCxnSpPr>
          <p:cNvPr id="18" name="Elbow Connector 17" descr=" 18"/>
          <p:cNvCxnSpPr/>
          <p:nvPr/>
        </p:nvCxnSpPr>
        <p:spPr>
          <a:xfrm flipV="1">
            <a:off x="1659467" y="1129290"/>
            <a:ext cx="7032977" cy="4087647"/>
          </a:xfrm>
          <a:prstGeom prst="bentConnector3">
            <a:avLst/>
          </a:prstGeom>
          <a:ln w="762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 descr=" 25"/>
          <p:cNvSpPr/>
          <p:nvPr/>
        </p:nvSpPr>
        <p:spPr>
          <a:xfrm>
            <a:off x="1659467" y="1129290"/>
            <a:ext cx="7032977" cy="4087646"/>
          </a:xfrm>
          <a:custGeom>
            <a:avLst/>
            <a:gdLst>
              <a:gd name="connsiteX0" fmla="*/ 0 w 1371600"/>
              <a:gd name="connsiteY0" fmla="*/ 1682012 h 1682012"/>
              <a:gd name="connsiteX1" fmla="*/ 457200 w 1371600"/>
              <a:gd name="connsiteY1" fmla="*/ 169 h 1682012"/>
              <a:gd name="connsiteX2" fmla="*/ 1371600 w 1371600"/>
              <a:gd name="connsiteY2" fmla="*/ 1600369 h 1682012"/>
              <a:gd name="connsiteX0" fmla="*/ 0 w 2342218"/>
              <a:gd name="connsiteY0" fmla="*/ 997012 h 997012"/>
              <a:gd name="connsiteX1" fmla="*/ 2318657 w 2342218"/>
              <a:gd name="connsiteY1" fmla="*/ 969 h 997012"/>
              <a:gd name="connsiteX2" fmla="*/ 1371600 w 2342218"/>
              <a:gd name="connsiteY2" fmla="*/ 915369 h 997012"/>
              <a:gd name="connsiteX0" fmla="*/ 0 w 5943600"/>
              <a:gd name="connsiteY0" fmla="*/ 3189165 h 3189165"/>
              <a:gd name="connsiteX1" fmla="*/ 2318657 w 5943600"/>
              <a:gd name="connsiteY1" fmla="*/ 2193122 h 3189165"/>
              <a:gd name="connsiteX2" fmla="*/ 5943600 w 5943600"/>
              <a:gd name="connsiteY2" fmla="*/ 168379 h 3189165"/>
              <a:gd name="connsiteX0" fmla="*/ 0 w 7315200"/>
              <a:gd name="connsiteY0" fmla="*/ 4227654 h 4227654"/>
              <a:gd name="connsiteX1" fmla="*/ 3690257 w 7315200"/>
              <a:gd name="connsiteY1" fmla="*/ 2202911 h 4227654"/>
              <a:gd name="connsiteX2" fmla="*/ 7315200 w 7315200"/>
              <a:gd name="connsiteY2" fmla="*/ 178168 h 4227654"/>
              <a:gd name="connsiteX0" fmla="*/ 0 w 7315200"/>
              <a:gd name="connsiteY0" fmla="*/ 4227654 h 4227654"/>
              <a:gd name="connsiteX1" fmla="*/ 3690257 w 7315200"/>
              <a:gd name="connsiteY1" fmla="*/ 2202911 h 4227654"/>
              <a:gd name="connsiteX2" fmla="*/ 7315200 w 7315200"/>
              <a:gd name="connsiteY2" fmla="*/ 178168 h 4227654"/>
              <a:gd name="connsiteX0" fmla="*/ 0 w 7315200"/>
              <a:gd name="connsiteY0" fmla="*/ 4271237 h 4271237"/>
              <a:gd name="connsiteX1" fmla="*/ 3690257 w 7315200"/>
              <a:gd name="connsiteY1" fmla="*/ 2246494 h 4271237"/>
              <a:gd name="connsiteX2" fmla="*/ 7315200 w 7315200"/>
              <a:gd name="connsiteY2" fmla="*/ 221751 h 4271237"/>
              <a:gd name="connsiteX0" fmla="*/ 0 w 7315200"/>
              <a:gd name="connsiteY0" fmla="*/ 4050389 h 4050389"/>
              <a:gd name="connsiteX1" fmla="*/ 3690257 w 7315200"/>
              <a:gd name="connsiteY1" fmla="*/ 2025646 h 4050389"/>
              <a:gd name="connsiteX2" fmla="*/ 7315200 w 7315200"/>
              <a:gd name="connsiteY2" fmla="*/ 903 h 4050389"/>
              <a:gd name="connsiteX0" fmla="*/ 0 w 7315200"/>
              <a:gd name="connsiteY0" fmla="*/ 4050389 h 4050389"/>
              <a:gd name="connsiteX1" fmla="*/ 3690257 w 7315200"/>
              <a:gd name="connsiteY1" fmla="*/ 2025646 h 4050389"/>
              <a:gd name="connsiteX2" fmla="*/ 7315200 w 7315200"/>
              <a:gd name="connsiteY2" fmla="*/ 903 h 4050389"/>
              <a:gd name="connsiteX0" fmla="*/ 0 w 7315200"/>
              <a:gd name="connsiteY0" fmla="*/ 4049868 h 4049868"/>
              <a:gd name="connsiteX1" fmla="*/ 3690257 w 7315200"/>
              <a:gd name="connsiteY1" fmla="*/ 2025125 h 4049868"/>
              <a:gd name="connsiteX2" fmla="*/ 7315200 w 7315200"/>
              <a:gd name="connsiteY2" fmla="*/ 382 h 4049868"/>
              <a:gd name="connsiteX0" fmla="*/ 0 w 7315200"/>
              <a:gd name="connsiteY0" fmla="*/ 4049868 h 4049868"/>
              <a:gd name="connsiteX1" fmla="*/ 3690257 w 7315200"/>
              <a:gd name="connsiteY1" fmla="*/ 2025125 h 4049868"/>
              <a:gd name="connsiteX2" fmla="*/ 7315200 w 7315200"/>
              <a:gd name="connsiteY2" fmla="*/ 382 h 4049868"/>
              <a:gd name="connsiteX0" fmla="*/ 0 w 7315200"/>
              <a:gd name="connsiteY0" fmla="*/ 4050673 h 4050673"/>
              <a:gd name="connsiteX1" fmla="*/ 3690257 w 7315200"/>
              <a:gd name="connsiteY1" fmla="*/ 2025930 h 4050673"/>
              <a:gd name="connsiteX2" fmla="*/ 7315200 w 7315200"/>
              <a:gd name="connsiteY2" fmla="*/ 1187 h 4050673"/>
              <a:gd name="connsiteX0" fmla="*/ 0 w 6204857"/>
              <a:gd name="connsiteY0" fmla="*/ 4075569 h 4075569"/>
              <a:gd name="connsiteX1" fmla="*/ 3690257 w 6204857"/>
              <a:gd name="connsiteY1" fmla="*/ 2050826 h 4075569"/>
              <a:gd name="connsiteX2" fmla="*/ 6204857 w 6204857"/>
              <a:gd name="connsiteY2" fmla="*/ 1590 h 4075569"/>
              <a:gd name="connsiteX0" fmla="*/ 0 w 6388797"/>
              <a:gd name="connsiteY0" fmla="*/ 4228138 h 4228138"/>
              <a:gd name="connsiteX1" fmla="*/ 3690257 w 6388797"/>
              <a:gd name="connsiteY1" fmla="*/ 2203395 h 4228138"/>
              <a:gd name="connsiteX2" fmla="*/ 6204857 w 6388797"/>
              <a:gd name="connsiteY2" fmla="*/ 154159 h 4228138"/>
              <a:gd name="connsiteX3" fmla="*/ 6196694 w 6388797"/>
              <a:gd name="connsiteY3" fmla="*/ 145997 h 4228138"/>
              <a:gd name="connsiteX0" fmla="*/ 0 w 7339697"/>
              <a:gd name="connsiteY0" fmla="*/ 4228138 h 4228138"/>
              <a:gd name="connsiteX1" fmla="*/ 3690257 w 7339697"/>
              <a:gd name="connsiteY1" fmla="*/ 2203395 h 4228138"/>
              <a:gd name="connsiteX2" fmla="*/ 6204857 w 7339697"/>
              <a:gd name="connsiteY2" fmla="*/ 154159 h 4228138"/>
              <a:gd name="connsiteX3" fmla="*/ 7339694 w 7339697"/>
              <a:gd name="connsiteY3" fmla="*/ 145997 h 4228138"/>
              <a:gd name="connsiteX0" fmla="*/ 0 w 7339699"/>
              <a:gd name="connsiteY0" fmla="*/ 4090480 h 4090480"/>
              <a:gd name="connsiteX1" fmla="*/ 3690257 w 7339699"/>
              <a:gd name="connsiteY1" fmla="*/ 2065737 h 4090480"/>
              <a:gd name="connsiteX2" fmla="*/ 6204857 w 7339699"/>
              <a:gd name="connsiteY2" fmla="*/ 16501 h 4090480"/>
              <a:gd name="connsiteX3" fmla="*/ 7339694 w 7339699"/>
              <a:gd name="connsiteY3" fmla="*/ 8339 h 4090480"/>
              <a:gd name="connsiteX0" fmla="*/ 0 w 7339694"/>
              <a:gd name="connsiteY0" fmla="*/ 4082141 h 4082141"/>
              <a:gd name="connsiteX1" fmla="*/ 3690257 w 7339694"/>
              <a:gd name="connsiteY1" fmla="*/ 2057398 h 4082141"/>
              <a:gd name="connsiteX2" fmla="*/ 6204857 w 7339694"/>
              <a:gd name="connsiteY2" fmla="*/ 8162 h 4082141"/>
              <a:gd name="connsiteX3" fmla="*/ 7339694 w 7339694"/>
              <a:gd name="connsiteY3" fmla="*/ 0 h 4082141"/>
              <a:gd name="connsiteX0" fmla="*/ 0 w 7339694"/>
              <a:gd name="connsiteY0" fmla="*/ 4082141 h 4082141"/>
              <a:gd name="connsiteX1" fmla="*/ 3690257 w 7339694"/>
              <a:gd name="connsiteY1" fmla="*/ 2057398 h 4082141"/>
              <a:gd name="connsiteX2" fmla="*/ 6204857 w 7339694"/>
              <a:gd name="connsiteY2" fmla="*/ 8162 h 4082141"/>
              <a:gd name="connsiteX3" fmla="*/ 7339694 w 7339694"/>
              <a:gd name="connsiteY3" fmla="*/ 0 h 4082141"/>
              <a:gd name="connsiteX0" fmla="*/ 0 w 7307037"/>
              <a:gd name="connsiteY0" fmla="*/ 4082141 h 4082141"/>
              <a:gd name="connsiteX1" fmla="*/ 3690257 w 7307037"/>
              <a:gd name="connsiteY1" fmla="*/ 2057398 h 4082141"/>
              <a:gd name="connsiteX2" fmla="*/ 6204857 w 7307037"/>
              <a:gd name="connsiteY2" fmla="*/ 8162 h 4082141"/>
              <a:gd name="connsiteX3" fmla="*/ 7307037 w 7307037"/>
              <a:gd name="connsiteY3" fmla="*/ 0 h 4082141"/>
              <a:gd name="connsiteX0" fmla="*/ 0 w 7364187"/>
              <a:gd name="connsiteY0" fmla="*/ 4106634 h 4106634"/>
              <a:gd name="connsiteX1" fmla="*/ 3690257 w 7364187"/>
              <a:gd name="connsiteY1" fmla="*/ 2081891 h 4106634"/>
              <a:gd name="connsiteX2" fmla="*/ 6204857 w 7364187"/>
              <a:gd name="connsiteY2" fmla="*/ 32655 h 4106634"/>
              <a:gd name="connsiteX3" fmla="*/ 7364187 w 7364187"/>
              <a:gd name="connsiteY3" fmla="*/ 0 h 4106634"/>
              <a:gd name="connsiteX0" fmla="*/ 0 w 7364187"/>
              <a:gd name="connsiteY0" fmla="*/ 4106634 h 4106634"/>
              <a:gd name="connsiteX1" fmla="*/ 3690257 w 7364187"/>
              <a:gd name="connsiteY1" fmla="*/ 2081891 h 4106634"/>
              <a:gd name="connsiteX2" fmla="*/ 6204857 w 7364187"/>
              <a:gd name="connsiteY2" fmla="*/ 7255 h 4106634"/>
              <a:gd name="connsiteX3" fmla="*/ 7364187 w 7364187"/>
              <a:gd name="connsiteY3" fmla="*/ 0 h 4106634"/>
              <a:gd name="connsiteX0" fmla="*/ 0 w 7364187"/>
              <a:gd name="connsiteY0" fmla="*/ 4106634 h 4106634"/>
              <a:gd name="connsiteX1" fmla="*/ 3690257 w 7364187"/>
              <a:gd name="connsiteY1" fmla="*/ 2081891 h 4106634"/>
              <a:gd name="connsiteX2" fmla="*/ 6204857 w 7364187"/>
              <a:gd name="connsiteY2" fmla="*/ 7255 h 4106634"/>
              <a:gd name="connsiteX3" fmla="*/ 7364187 w 7364187"/>
              <a:gd name="connsiteY3" fmla="*/ 0 h 4106634"/>
              <a:gd name="connsiteX0" fmla="*/ 0 w 7364187"/>
              <a:gd name="connsiteY0" fmla="*/ 4106634 h 4106634"/>
              <a:gd name="connsiteX1" fmla="*/ 3690257 w 7364187"/>
              <a:gd name="connsiteY1" fmla="*/ 2081891 h 4106634"/>
              <a:gd name="connsiteX2" fmla="*/ 6204857 w 7364187"/>
              <a:gd name="connsiteY2" fmla="*/ 7255 h 4106634"/>
              <a:gd name="connsiteX3" fmla="*/ 7364187 w 7364187"/>
              <a:gd name="connsiteY3" fmla="*/ 0 h 4106634"/>
              <a:gd name="connsiteX0" fmla="*/ 279004 w 7643191"/>
              <a:gd name="connsiteY0" fmla="*/ 4106634 h 4241925"/>
              <a:gd name="connsiteX1" fmla="*/ 271749 w 7643191"/>
              <a:gd name="connsiteY1" fmla="*/ 4087586 h 4241925"/>
              <a:gd name="connsiteX2" fmla="*/ 3969261 w 7643191"/>
              <a:gd name="connsiteY2" fmla="*/ 2081891 h 4241925"/>
              <a:gd name="connsiteX3" fmla="*/ 6483861 w 7643191"/>
              <a:gd name="connsiteY3" fmla="*/ 7255 h 4241925"/>
              <a:gd name="connsiteX4" fmla="*/ 7643191 w 7643191"/>
              <a:gd name="connsiteY4" fmla="*/ 0 h 4241925"/>
              <a:gd name="connsiteX0" fmla="*/ 3 w 7364190"/>
              <a:gd name="connsiteY0" fmla="*/ 4106634 h 4241925"/>
              <a:gd name="connsiteX1" fmla="*/ 1065898 w 7364190"/>
              <a:gd name="connsiteY1" fmla="*/ 4087586 h 4241925"/>
              <a:gd name="connsiteX2" fmla="*/ 3690260 w 7364190"/>
              <a:gd name="connsiteY2" fmla="*/ 2081891 h 4241925"/>
              <a:gd name="connsiteX3" fmla="*/ 6204860 w 7364190"/>
              <a:gd name="connsiteY3" fmla="*/ 7255 h 4241925"/>
              <a:gd name="connsiteX4" fmla="*/ 7364190 w 7364190"/>
              <a:gd name="connsiteY4" fmla="*/ 0 h 4241925"/>
              <a:gd name="connsiteX0" fmla="*/ 3 w 7364190"/>
              <a:gd name="connsiteY0" fmla="*/ 4106634 h 4241925"/>
              <a:gd name="connsiteX1" fmla="*/ 1065898 w 7364190"/>
              <a:gd name="connsiteY1" fmla="*/ 4087586 h 4241925"/>
              <a:gd name="connsiteX2" fmla="*/ 3690260 w 7364190"/>
              <a:gd name="connsiteY2" fmla="*/ 2081891 h 4241925"/>
              <a:gd name="connsiteX3" fmla="*/ 6204860 w 7364190"/>
              <a:gd name="connsiteY3" fmla="*/ 7255 h 4241925"/>
              <a:gd name="connsiteX4" fmla="*/ 7364190 w 7364190"/>
              <a:gd name="connsiteY4" fmla="*/ 0 h 4241925"/>
              <a:gd name="connsiteX0" fmla="*/ 6568 w 7370755"/>
              <a:gd name="connsiteY0" fmla="*/ 4106634 h 4106634"/>
              <a:gd name="connsiteX1" fmla="*/ 1072463 w 7370755"/>
              <a:gd name="connsiteY1" fmla="*/ 4087586 h 4106634"/>
              <a:gd name="connsiteX2" fmla="*/ 3696825 w 7370755"/>
              <a:gd name="connsiteY2" fmla="*/ 2081891 h 4106634"/>
              <a:gd name="connsiteX3" fmla="*/ 6211425 w 7370755"/>
              <a:gd name="connsiteY3" fmla="*/ 7255 h 4106634"/>
              <a:gd name="connsiteX4" fmla="*/ 7370755 w 7370755"/>
              <a:gd name="connsiteY4" fmla="*/ 0 h 4106634"/>
              <a:gd name="connsiteX0" fmla="*/ 5841 w 7377171"/>
              <a:gd name="connsiteY0" fmla="*/ 4082821 h 4097592"/>
              <a:gd name="connsiteX1" fmla="*/ 1078879 w 7377171"/>
              <a:gd name="connsiteY1" fmla="*/ 4087586 h 4097592"/>
              <a:gd name="connsiteX2" fmla="*/ 3703241 w 7377171"/>
              <a:gd name="connsiteY2" fmla="*/ 2081891 h 4097592"/>
              <a:gd name="connsiteX3" fmla="*/ 6217841 w 7377171"/>
              <a:gd name="connsiteY3" fmla="*/ 7255 h 4097592"/>
              <a:gd name="connsiteX4" fmla="*/ 7377171 w 7377171"/>
              <a:gd name="connsiteY4" fmla="*/ 0 h 4097592"/>
              <a:gd name="connsiteX0" fmla="*/ 5841 w 7377171"/>
              <a:gd name="connsiteY0" fmla="*/ 4082821 h 4097592"/>
              <a:gd name="connsiteX1" fmla="*/ 1078879 w 7377171"/>
              <a:gd name="connsiteY1" fmla="*/ 4087586 h 4097592"/>
              <a:gd name="connsiteX2" fmla="*/ 3703241 w 7377171"/>
              <a:gd name="connsiteY2" fmla="*/ 2081891 h 4097592"/>
              <a:gd name="connsiteX3" fmla="*/ 6217841 w 7377171"/>
              <a:gd name="connsiteY3" fmla="*/ 7255 h 4097592"/>
              <a:gd name="connsiteX4" fmla="*/ 7377171 w 7377171"/>
              <a:gd name="connsiteY4" fmla="*/ 0 h 4097592"/>
              <a:gd name="connsiteX0" fmla="*/ 7462 w 7378792"/>
              <a:gd name="connsiteY0" fmla="*/ 4082821 h 4087663"/>
              <a:gd name="connsiteX1" fmla="*/ 1080500 w 7378792"/>
              <a:gd name="connsiteY1" fmla="*/ 4087586 h 4087663"/>
              <a:gd name="connsiteX2" fmla="*/ 3704862 w 7378792"/>
              <a:gd name="connsiteY2" fmla="*/ 2081891 h 4087663"/>
              <a:gd name="connsiteX3" fmla="*/ 6219462 w 7378792"/>
              <a:gd name="connsiteY3" fmla="*/ 7255 h 4087663"/>
              <a:gd name="connsiteX4" fmla="*/ 7378792 w 7378792"/>
              <a:gd name="connsiteY4" fmla="*/ 0 h 4087663"/>
              <a:gd name="connsiteX0" fmla="*/ 7462 w 7378792"/>
              <a:gd name="connsiteY0" fmla="*/ 4082821 h 4087663"/>
              <a:gd name="connsiteX1" fmla="*/ 1080500 w 7378792"/>
              <a:gd name="connsiteY1" fmla="*/ 4087586 h 4087663"/>
              <a:gd name="connsiteX2" fmla="*/ 3704862 w 7378792"/>
              <a:gd name="connsiteY2" fmla="*/ 2081891 h 4087663"/>
              <a:gd name="connsiteX3" fmla="*/ 6219462 w 7378792"/>
              <a:gd name="connsiteY3" fmla="*/ 7255 h 4087663"/>
              <a:gd name="connsiteX4" fmla="*/ 7378792 w 7378792"/>
              <a:gd name="connsiteY4" fmla="*/ 0 h 4087663"/>
              <a:gd name="connsiteX0" fmla="*/ 7462 w 7378792"/>
              <a:gd name="connsiteY0" fmla="*/ 4082821 h 4087644"/>
              <a:gd name="connsiteX1" fmla="*/ 1080500 w 7378792"/>
              <a:gd name="connsiteY1" fmla="*/ 4087586 h 4087644"/>
              <a:gd name="connsiteX2" fmla="*/ 3704862 w 7378792"/>
              <a:gd name="connsiteY2" fmla="*/ 2081891 h 4087644"/>
              <a:gd name="connsiteX3" fmla="*/ 6219462 w 7378792"/>
              <a:gd name="connsiteY3" fmla="*/ 7255 h 4087644"/>
              <a:gd name="connsiteX4" fmla="*/ 7378792 w 7378792"/>
              <a:gd name="connsiteY4" fmla="*/ 0 h 4087644"/>
              <a:gd name="connsiteX0" fmla="*/ 7462 w 7378792"/>
              <a:gd name="connsiteY0" fmla="*/ 4082821 h 4087646"/>
              <a:gd name="connsiteX1" fmla="*/ 1080500 w 7378792"/>
              <a:gd name="connsiteY1" fmla="*/ 4087586 h 4087646"/>
              <a:gd name="connsiteX2" fmla="*/ 3704862 w 7378792"/>
              <a:gd name="connsiteY2" fmla="*/ 2081891 h 4087646"/>
              <a:gd name="connsiteX3" fmla="*/ 6219462 w 7378792"/>
              <a:gd name="connsiteY3" fmla="*/ 7255 h 4087646"/>
              <a:gd name="connsiteX4" fmla="*/ 7378792 w 7378792"/>
              <a:gd name="connsiteY4" fmla="*/ 0 h 408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8792" h="4087646">
                <a:moveTo>
                  <a:pt x="7462" y="4082821"/>
                </a:moveTo>
                <a:cubicBezTo>
                  <a:pt x="6253" y="4079646"/>
                  <a:pt x="-154462" y="4080555"/>
                  <a:pt x="1080500" y="4087586"/>
                </a:cubicBezTo>
                <a:cubicBezTo>
                  <a:pt x="3123023" y="4099379"/>
                  <a:pt x="3541788" y="2396186"/>
                  <a:pt x="3704862" y="2081891"/>
                </a:cubicBezTo>
                <a:cubicBezTo>
                  <a:pt x="3867936" y="1767596"/>
                  <a:pt x="4482737" y="5440"/>
                  <a:pt x="6219462" y="7255"/>
                </a:cubicBezTo>
                <a:cubicBezTo>
                  <a:pt x="7531191" y="-4991"/>
                  <a:pt x="6453506" y="2721"/>
                  <a:pt x="7378792" y="0"/>
                </a:cubicBezTo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 descr=" 26"/>
          <p:cNvSpPr txBox="1"/>
          <p:nvPr/>
        </p:nvSpPr>
        <p:spPr>
          <a:xfrm>
            <a:off x="5895119" y="1999676"/>
            <a:ext cx="331334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ctual cell</a:t>
            </a:r>
          </a:p>
          <a:p>
            <a:pPr algn="ctr"/>
            <a:r>
              <a:rPr lang="en-US" sz="28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N(</a:t>
            </a:r>
            <a:r>
              <a:rPr lang="el-GR" sz="28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μ</a:t>
            </a:r>
            <a:r>
              <a:rPr lang="en-US" sz="28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, </a:t>
            </a:r>
            <a:r>
              <a:rPr lang="el-GR" sz="28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σ</a:t>
            </a:r>
            <a:r>
              <a:rPr lang="en-US" sz="28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)  |  </a:t>
            </a:r>
            <a:r>
              <a:rPr lang="el-GR" sz="28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μ</a:t>
            </a:r>
            <a:r>
              <a:rPr lang="en-US" sz="28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 = 3s</a:t>
            </a:r>
            <a:endParaRPr lang="en-US" sz="2800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cxnSp>
        <p:nvCxnSpPr>
          <p:cNvPr id="28" name="Straight Arrow Connector 27" descr=" 28"/>
          <p:cNvCxnSpPr/>
          <p:nvPr/>
        </p:nvCxnSpPr>
        <p:spPr>
          <a:xfrm flipV="1">
            <a:off x="4459112" y="1735938"/>
            <a:ext cx="504935" cy="2221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 descr=" 29"/>
          <p:cNvCxnSpPr/>
          <p:nvPr/>
        </p:nvCxnSpPr>
        <p:spPr>
          <a:xfrm flipH="1" flipV="1">
            <a:off x="5973133" y="2048571"/>
            <a:ext cx="585107" cy="3115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 descr="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Single-cell Failure </a:t>
            </a:r>
            <a:r>
              <a:rPr lang="en-US" sz="4000" dirty="0" smtClean="0"/>
              <a:t>Probability (Cartoon</a:t>
            </a:r>
            <a:r>
              <a:rPr lang="en-US" sz="4000" dirty="0"/>
              <a:t>)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22</a:t>
            </a:r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9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Chart 51" descr=" 52"/>
          <p:cNvGraphicFramePr/>
          <p:nvPr>
            <p:extLst>
              <p:ext uri="{D42A27DB-BD31-4B8C-83A1-F6EECF244321}">
                <p14:modId xmlns:p14="http://schemas.microsoft.com/office/powerpoint/2010/main" val="3248941875"/>
              </p:ext>
            </p:extLst>
          </p:nvPr>
        </p:nvGraphicFramePr>
        <p:xfrm>
          <a:off x="1244982" y="1486303"/>
          <a:ext cx="7665474" cy="434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 descr=" 8"/>
          <p:cNvGraphicFramePr/>
          <p:nvPr>
            <p:extLst>
              <p:ext uri="{D42A27DB-BD31-4B8C-83A1-F6EECF244321}">
                <p14:modId xmlns:p14="http://schemas.microsoft.com/office/powerpoint/2010/main" val="504550956"/>
              </p:ext>
            </p:extLst>
          </p:nvPr>
        </p:nvGraphicFramePr>
        <p:xfrm>
          <a:off x="-75277" y="1492925"/>
          <a:ext cx="9098035" cy="534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Cambria" panose="02040503050406030204" pitchFamily="18" charset="0"/>
              </a:rPr>
              <a:t>Single-cell Failure Probability (Real)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22</a:t>
            </a:r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2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Chart 51" descr=" 52"/>
          <p:cNvGraphicFramePr/>
          <p:nvPr>
            <p:extLst>
              <p:ext uri="{D42A27DB-BD31-4B8C-83A1-F6EECF244321}">
                <p14:modId xmlns:p14="http://schemas.microsoft.com/office/powerpoint/2010/main" val="1074003945"/>
              </p:ext>
            </p:extLst>
          </p:nvPr>
        </p:nvGraphicFramePr>
        <p:xfrm>
          <a:off x="1244982" y="1486303"/>
          <a:ext cx="7665474" cy="434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 descr=" 8"/>
          <p:cNvGraphicFramePr/>
          <p:nvPr>
            <p:extLst>
              <p:ext uri="{D42A27DB-BD31-4B8C-83A1-F6EECF244321}">
                <p14:modId xmlns:p14="http://schemas.microsoft.com/office/powerpoint/2010/main" val="868366531"/>
              </p:ext>
            </p:extLst>
          </p:nvPr>
        </p:nvGraphicFramePr>
        <p:xfrm>
          <a:off x="-75277" y="1492925"/>
          <a:ext cx="9098035" cy="534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Cambria" panose="02040503050406030204" pitchFamily="18" charset="0"/>
              </a:rPr>
              <a:t>Single-cell Failure Probability (Real)</a:t>
            </a:r>
            <a:endParaRPr lang="en-US" sz="4800" dirty="0">
              <a:latin typeface="Cambria" panose="02040503050406030204" pitchFamily="18" charset="0"/>
            </a:endParaRPr>
          </a:p>
        </p:txBody>
      </p:sp>
      <p:grpSp>
        <p:nvGrpSpPr>
          <p:cNvPr id="5" name="Group 4" descr=" 2"/>
          <p:cNvGrpSpPr/>
          <p:nvPr/>
        </p:nvGrpSpPr>
        <p:grpSpPr>
          <a:xfrm>
            <a:off x="4627501" y="3233406"/>
            <a:ext cx="3828715" cy="1305705"/>
            <a:chOff x="7152963" y="2166545"/>
            <a:chExt cx="3828715" cy="1305705"/>
          </a:xfrm>
        </p:grpSpPr>
        <p:sp>
          <p:nvSpPr>
            <p:cNvPr id="6" name="TextBox 5"/>
            <p:cNvSpPr txBox="1"/>
            <p:nvPr/>
          </p:nvSpPr>
          <p:spPr>
            <a:xfrm>
              <a:off x="8306654" y="2518143"/>
              <a:ext cx="2675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1"/>
                  </a:solidFill>
                  <a:latin typeface="Cambria" panose="02040503050406030204" pitchFamily="18" charset="0"/>
                </a:rPr>
                <a:t>failed 9 times out of 16 trials</a:t>
              </a:r>
              <a:endParaRPr lang="en-US" sz="2800" b="1" dirty="0">
                <a:solidFill>
                  <a:schemeClr val="accen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152963" y="2166545"/>
              <a:ext cx="302908" cy="302908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7575294" y="2429630"/>
              <a:ext cx="779607" cy="241146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22</a:t>
            </a:r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4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 descr=" 8"/>
          <p:cNvGraphicFramePr/>
          <p:nvPr>
            <p:extLst>
              <p:ext uri="{D42A27DB-BD31-4B8C-83A1-F6EECF244321}">
                <p14:modId xmlns:p14="http://schemas.microsoft.com/office/powerpoint/2010/main" val="4279135925"/>
              </p:ext>
            </p:extLst>
          </p:nvPr>
        </p:nvGraphicFramePr>
        <p:xfrm>
          <a:off x="-75277" y="1492925"/>
          <a:ext cx="9098035" cy="534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 descr=" 20"/>
          <p:cNvGraphicFramePr/>
          <p:nvPr>
            <p:extLst>
              <p:ext uri="{D42A27DB-BD31-4B8C-83A1-F6EECF244321}">
                <p14:modId xmlns:p14="http://schemas.microsoft.com/office/powerpoint/2010/main" val="917928982"/>
              </p:ext>
            </p:extLst>
          </p:nvPr>
        </p:nvGraphicFramePr>
        <p:xfrm>
          <a:off x="1257300" y="1470665"/>
          <a:ext cx="7665474" cy="434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Cambria" panose="02040503050406030204" pitchFamily="18" charset="0"/>
              </a:rPr>
              <a:t>Single-cell Failure Probability (Real)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22</a:t>
            </a:r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 descr=" 8"/>
          <p:cNvGraphicFramePr/>
          <p:nvPr>
            <p:extLst>
              <p:ext uri="{D42A27DB-BD31-4B8C-83A1-F6EECF244321}">
                <p14:modId xmlns:p14="http://schemas.microsoft.com/office/powerpoint/2010/main" val="1269130808"/>
              </p:ext>
            </p:extLst>
          </p:nvPr>
        </p:nvGraphicFramePr>
        <p:xfrm>
          <a:off x="-75277" y="1492925"/>
          <a:ext cx="9098035" cy="534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 descr=" 14"/>
          <p:cNvGraphicFramePr/>
          <p:nvPr>
            <p:extLst>
              <p:ext uri="{D42A27DB-BD31-4B8C-83A1-F6EECF244321}">
                <p14:modId xmlns:p14="http://schemas.microsoft.com/office/powerpoint/2010/main" val="3528003012"/>
              </p:ext>
            </p:extLst>
          </p:nvPr>
        </p:nvGraphicFramePr>
        <p:xfrm>
          <a:off x="1246702" y="1492925"/>
          <a:ext cx="7665474" cy="434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Cambria" panose="02040503050406030204" pitchFamily="18" charset="0"/>
              </a:rPr>
              <a:t>Single-cell Failure Probability (Real)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22</a:t>
            </a:r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7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 descr=" 8"/>
          <p:cNvGraphicFramePr/>
          <p:nvPr>
            <p:extLst>
              <p:ext uri="{D42A27DB-BD31-4B8C-83A1-F6EECF244321}">
                <p14:modId xmlns:p14="http://schemas.microsoft.com/office/powerpoint/2010/main" val="752628953"/>
              </p:ext>
            </p:extLst>
          </p:nvPr>
        </p:nvGraphicFramePr>
        <p:xfrm>
          <a:off x="-75277" y="1492925"/>
          <a:ext cx="9098035" cy="534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 descr=" 14"/>
          <p:cNvGraphicFramePr/>
          <p:nvPr>
            <p:extLst>
              <p:ext uri="{D42A27DB-BD31-4B8C-83A1-F6EECF244321}">
                <p14:modId xmlns:p14="http://schemas.microsoft.com/office/powerpoint/2010/main" val="1138351386"/>
              </p:ext>
            </p:extLst>
          </p:nvPr>
        </p:nvGraphicFramePr>
        <p:xfrm>
          <a:off x="1246702" y="1492925"/>
          <a:ext cx="7665474" cy="434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Cambria" panose="02040503050406030204" pitchFamily="18" charset="0"/>
              </a:rPr>
              <a:t>Single-cell Failure Probability (Real)</a:t>
            </a:r>
            <a:endParaRPr lang="en-US" sz="4800" dirty="0">
              <a:latin typeface="Cambria" panose="02040503050406030204" pitchFamily="18" charset="0"/>
            </a:endParaRPr>
          </a:p>
        </p:txBody>
      </p:sp>
      <p:cxnSp>
        <p:nvCxnSpPr>
          <p:cNvPr id="6" name="Straight Connector 5" descr=" 7"/>
          <p:cNvCxnSpPr/>
          <p:nvPr/>
        </p:nvCxnSpPr>
        <p:spPr>
          <a:xfrm>
            <a:off x="4305300" y="1382175"/>
            <a:ext cx="0" cy="43159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 descr=" 30"/>
          <p:cNvSpPr txBox="1"/>
          <p:nvPr/>
        </p:nvSpPr>
        <p:spPr>
          <a:xfrm>
            <a:off x="2955443" y="852333"/>
            <a:ext cx="254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</a:rPr>
              <a:t>o</a:t>
            </a:r>
            <a:r>
              <a:rPr lang="en-US" sz="2800" b="1" dirty="0" smtClean="0">
                <a:latin typeface="Cambria" panose="02040503050406030204" pitchFamily="18" charset="0"/>
              </a:rPr>
              <a:t>perate here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22</a:t>
            </a:r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Cell Leakage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75991" y="911225"/>
            <a:ext cx="8987622" cy="61831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smtClean="0"/>
              <a:t>DRAM encodes information in </a:t>
            </a:r>
            <a:r>
              <a:rPr lang="en-US" sz="3200" smtClean="0">
                <a:solidFill>
                  <a:srgbClr val="FF0000"/>
                </a:solidFill>
              </a:rPr>
              <a:t>leaky </a:t>
            </a:r>
            <a:r>
              <a:rPr lang="en-US" sz="3200" smtClean="0"/>
              <a:t>capacitors</a:t>
            </a:r>
            <a:endParaRPr lang="en-US" sz="3200" dirty="0"/>
          </a:p>
        </p:txBody>
      </p:sp>
      <p:grpSp>
        <p:nvGrpSpPr>
          <p:cNvPr id="4" name="Group 3" descr=" 88"/>
          <p:cNvGrpSpPr/>
          <p:nvPr/>
        </p:nvGrpSpPr>
        <p:grpSpPr>
          <a:xfrm>
            <a:off x="2557570" y="1812402"/>
            <a:ext cx="3342898" cy="3111480"/>
            <a:chOff x="2557570" y="1812402"/>
            <a:chExt cx="3342898" cy="3111480"/>
          </a:xfrm>
        </p:grpSpPr>
        <p:sp>
          <p:nvSpPr>
            <p:cNvPr id="5" name="Rectangle 4"/>
            <p:cNvSpPr/>
            <p:nvPr/>
          </p:nvSpPr>
          <p:spPr>
            <a:xfrm>
              <a:off x="2557570" y="1874038"/>
              <a:ext cx="1197124" cy="371342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wordline</a:t>
              </a:r>
              <a:endParaRPr lang="en-US" sz="2000" i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2557570" y="2195147"/>
              <a:ext cx="3342898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 rot="5400000">
              <a:off x="2517108" y="3820123"/>
              <a:ext cx="1487561" cy="406454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capacitor</a:t>
              </a:r>
              <a:endParaRPr lang="en-US" sz="2000" i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21424" y="2394239"/>
              <a:ext cx="1470874" cy="426355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Cambria" panose="02040503050406030204" pitchFamily="18" charset="0"/>
                </a:rPr>
                <a:t>a</a:t>
              </a:r>
              <a:r>
                <a:rPr lang="en-US" sz="2000" i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ccess</a:t>
              </a:r>
              <a:endParaRPr lang="en-US" sz="2000" i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21424" y="2564962"/>
              <a:ext cx="1452774" cy="489927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transistor</a:t>
              </a:r>
              <a:endParaRPr lang="en-US" sz="2000" i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126323" y="4171648"/>
              <a:ext cx="1098348" cy="406119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bitline</a:t>
              </a:r>
              <a:endParaRPr lang="en-US" sz="2000" i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5482013" y="1812402"/>
              <a:ext cx="0" cy="3030318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662341" y="2492189"/>
              <a:ext cx="0" cy="155572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4411958" y="2654972"/>
              <a:ext cx="499012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4910967" y="2766192"/>
              <a:ext cx="1" cy="259566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4411958" y="2766192"/>
              <a:ext cx="499012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910967" y="3025758"/>
              <a:ext cx="193166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218791" y="3025758"/>
              <a:ext cx="193167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4411957" y="2766192"/>
              <a:ext cx="1" cy="259566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662341" y="2195147"/>
              <a:ext cx="1" cy="3212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104133" y="3025758"/>
              <a:ext cx="37788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 rot="5400000">
              <a:off x="3572140" y="3155982"/>
              <a:ext cx="774172" cy="519135"/>
            </a:xfrm>
            <a:prstGeom prst="bentConnector3">
              <a:avLst>
                <a:gd name="adj1" fmla="val -293"/>
              </a:avLst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699658" y="4343967"/>
              <a:ext cx="0" cy="31818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med"/>
              <a:tailEnd type="triangl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3699658" y="3796933"/>
              <a:ext cx="0" cy="151697"/>
            </a:xfrm>
            <a:prstGeom prst="straightConnector1">
              <a:avLst/>
            </a:prstGeom>
            <a:ln w="50800" cap="rnd">
              <a:solidFill>
                <a:srgbClr val="FF0000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440094" y="4213787"/>
              <a:ext cx="519130" cy="0"/>
            </a:xfrm>
            <a:prstGeom prst="straightConnector1">
              <a:avLst/>
            </a:prstGeom>
            <a:ln w="50800" cap="rnd">
              <a:solidFill>
                <a:srgbClr val="FF0000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3440094" y="3948630"/>
              <a:ext cx="519130" cy="0"/>
            </a:xfrm>
            <a:prstGeom prst="straightConnector1">
              <a:avLst/>
            </a:prstGeom>
            <a:ln w="50800" cap="rnd">
              <a:solidFill>
                <a:srgbClr val="FF0000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699658" y="4213788"/>
              <a:ext cx="0" cy="130178"/>
            </a:xfrm>
            <a:prstGeom prst="straightConnector1">
              <a:avLst/>
            </a:prstGeom>
            <a:ln w="50800" cap="rnd">
              <a:solidFill>
                <a:srgbClr val="FF0000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ontent Placeholder 2" descr=" 84"/>
          <p:cNvSpPr txBox="1">
            <a:spLocks/>
          </p:cNvSpPr>
          <p:nvPr/>
        </p:nvSpPr>
        <p:spPr>
          <a:xfrm>
            <a:off x="75991" y="5206741"/>
            <a:ext cx="8987622" cy="1058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/>
              <a:t>Stored data is </a:t>
            </a:r>
            <a:r>
              <a:rPr lang="en-US" sz="3200" dirty="0" smtClean="0">
                <a:solidFill>
                  <a:srgbClr val="FF0000"/>
                </a:solidFill>
              </a:rPr>
              <a:t>corrupted </a:t>
            </a:r>
            <a:r>
              <a:rPr lang="en-US" sz="3200" dirty="0" smtClean="0"/>
              <a:t>if too much charge leaks (i.e., the capacitor voltage degrades too far)</a:t>
            </a:r>
            <a:endParaRPr lang="en-US" sz="3200" b="1" dirty="0"/>
          </a:p>
        </p:txBody>
      </p:sp>
      <p:grpSp>
        <p:nvGrpSpPr>
          <p:cNvPr id="27" name="Group 26" descr=" 87"/>
          <p:cNvGrpSpPr/>
          <p:nvPr/>
        </p:nvGrpSpPr>
        <p:grpSpPr>
          <a:xfrm>
            <a:off x="4010043" y="3260836"/>
            <a:ext cx="1316566" cy="1271181"/>
            <a:chOff x="4010043" y="3260836"/>
            <a:chExt cx="1316566" cy="1271181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4126465" y="3572633"/>
              <a:ext cx="7220" cy="959384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010043" y="3260836"/>
              <a:ext cx="1316566" cy="9662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233845" y="3453258"/>
              <a:ext cx="101316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charge</a:t>
              </a:r>
            </a:p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leakage</a:t>
              </a:r>
            </a:p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paths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</p:grpSp>
      <p:sp>
        <p:nvSpPr>
          <p:cNvPr id="32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70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 descr=" 8"/>
          <p:cNvGraphicFramePr/>
          <p:nvPr>
            <p:extLst>
              <p:ext uri="{D42A27DB-BD31-4B8C-83A1-F6EECF244321}">
                <p14:modId xmlns:p14="http://schemas.microsoft.com/office/powerpoint/2010/main" val="3511905116"/>
              </p:ext>
            </p:extLst>
          </p:nvPr>
        </p:nvGraphicFramePr>
        <p:xfrm>
          <a:off x="-75277" y="1492925"/>
          <a:ext cx="9098035" cy="534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 descr=" 14"/>
          <p:cNvGraphicFramePr/>
          <p:nvPr>
            <p:extLst>
              <p:ext uri="{D42A27DB-BD31-4B8C-83A1-F6EECF244321}">
                <p14:modId xmlns:p14="http://schemas.microsoft.com/office/powerpoint/2010/main" val="1463237287"/>
              </p:ext>
            </p:extLst>
          </p:nvPr>
        </p:nvGraphicFramePr>
        <p:xfrm>
          <a:off x="1246702" y="1492925"/>
          <a:ext cx="7665474" cy="434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Cambria" panose="02040503050406030204" pitchFamily="18" charset="0"/>
              </a:rPr>
              <a:t>Single-cell Failure Probability (Real)</a:t>
            </a:r>
            <a:endParaRPr lang="en-US" sz="4800" dirty="0">
              <a:latin typeface="Cambria" panose="02040503050406030204" pitchFamily="18" charset="0"/>
            </a:endParaRPr>
          </a:p>
        </p:txBody>
      </p:sp>
      <p:cxnSp>
        <p:nvCxnSpPr>
          <p:cNvPr id="6" name="Straight Connector 5" descr=" 7"/>
          <p:cNvCxnSpPr/>
          <p:nvPr/>
        </p:nvCxnSpPr>
        <p:spPr>
          <a:xfrm>
            <a:off x="4305300" y="1382175"/>
            <a:ext cx="0" cy="43159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 descr=" 30"/>
          <p:cNvSpPr txBox="1"/>
          <p:nvPr/>
        </p:nvSpPr>
        <p:spPr>
          <a:xfrm>
            <a:off x="2955443" y="852333"/>
            <a:ext cx="254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</a:rPr>
              <a:t>o</a:t>
            </a:r>
            <a:r>
              <a:rPr lang="en-US" sz="2800" b="1" dirty="0" smtClean="0">
                <a:latin typeface="Cambria" panose="02040503050406030204" pitchFamily="18" charset="0"/>
              </a:rPr>
              <a:t>perate here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grpSp>
        <p:nvGrpSpPr>
          <p:cNvPr id="9" name="Group 8" descr=" 38"/>
          <p:cNvGrpSpPr/>
          <p:nvPr/>
        </p:nvGrpSpPr>
        <p:grpSpPr>
          <a:xfrm>
            <a:off x="4153638" y="1470665"/>
            <a:ext cx="311228" cy="3792115"/>
            <a:chOff x="4153638" y="1470665"/>
            <a:chExt cx="311228" cy="3792115"/>
          </a:xfrm>
        </p:grpSpPr>
        <p:sp>
          <p:nvSpPr>
            <p:cNvPr id="10" name="Oval 9"/>
            <p:cNvSpPr/>
            <p:nvPr/>
          </p:nvSpPr>
          <p:spPr>
            <a:xfrm>
              <a:off x="4153846" y="1470665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153846" y="1635363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153846" y="2694543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153638" y="3520653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161958" y="4801796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161712" y="4959872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22</a:t>
            </a:r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1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 descr=" 8"/>
          <p:cNvGraphicFramePr/>
          <p:nvPr>
            <p:extLst>
              <p:ext uri="{D42A27DB-BD31-4B8C-83A1-F6EECF244321}">
                <p14:modId xmlns:p14="http://schemas.microsoft.com/office/powerpoint/2010/main" val="1827668667"/>
              </p:ext>
            </p:extLst>
          </p:nvPr>
        </p:nvGraphicFramePr>
        <p:xfrm>
          <a:off x="-75277" y="1492925"/>
          <a:ext cx="9098035" cy="534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 descr=" 14"/>
          <p:cNvGraphicFramePr/>
          <p:nvPr>
            <p:extLst>
              <p:ext uri="{D42A27DB-BD31-4B8C-83A1-F6EECF244321}">
                <p14:modId xmlns:p14="http://schemas.microsoft.com/office/powerpoint/2010/main" val="2631824383"/>
              </p:ext>
            </p:extLst>
          </p:nvPr>
        </p:nvGraphicFramePr>
        <p:xfrm>
          <a:off x="1246702" y="1492925"/>
          <a:ext cx="7665474" cy="434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Cambria" panose="02040503050406030204" pitchFamily="18" charset="0"/>
              </a:rPr>
              <a:t>Single-cell Failure Probability (Real)</a:t>
            </a:r>
            <a:endParaRPr lang="en-US" sz="4800" dirty="0">
              <a:latin typeface="Cambria" panose="02040503050406030204" pitchFamily="18" charset="0"/>
            </a:endParaRPr>
          </a:p>
        </p:txBody>
      </p:sp>
      <p:cxnSp>
        <p:nvCxnSpPr>
          <p:cNvPr id="6" name="Straight Connector 5" descr=" 7"/>
          <p:cNvCxnSpPr/>
          <p:nvPr/>
        </p:nvCxnSpPr>
        <p:spPr>
          <a:xfrm>
            <a:off x="4305300" y="1382175"/>
            <a:ext cx="0" cy="43159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 descr=" 30"/>
          <p:cNvSpPr txBox="1"/>
          <p:nvPr/>
        </p:nvSpPr>
        <p:spPr>
          <a:xfrm>
            <a:off x="2955443" y="852333"/>
            <a:ext cx="254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</a:rPr>
              <a:t>o</a:t>
            </a:r>
            <a:r>
              <a:rPr lang="en-US" sz="2800" b="1" dirty="0" smtClean="0">
                <a:latin typeface="Cambria" panose="02040503050406030204" pitchFamily="18" charset="0"/>
              </a:rPr>
              <a:t>perate here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grpSp>
        <p:nvGrpSpPr>
          <p:cNvPr id="9" name="Group 8" descr=" 38"/>
          <p:cNvGrpSpPr/>
          <p:nvPr/>
        </p:nvGrpSpPr>
        <p:grpSpPr>
          <a:xfrm>
            <a:off x="4153638" y="1470665"/>
            <a:ext cx="311228" cy="3792115"/>
            <a:chOff x="4153638" y="1470665"/>
            <a:chExt cx="311228" cy="3792115"/>
          </a:xfrm>
        </p:grpSpPr>
        <p:sp>
          <p:nvSpPr>
            <p:cNvPr id="10" name="Oval 9"/>
            <p:cNvSpPr/>
            <p:nvPr/>
          </p:nvSpPr>
          <p:spPr>
            <a:xfrm>
              <a:off x="4153846" y="1470665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153846" y="1635363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153846" y="2694543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153638" y="3520653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161958" y="4801796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161712" y="4959872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 descr=" 50"/>
          <p:cNvGrpSpPr/>
          <p:nvPr/>
        </p:nvGrpSpPr>
        <p:grpSpPr>
          <a:xfrm>
            <a:off x="4301879" y="4681288"/>
            <a:ext cx="1492330" cy="860076"/>
            <a:chOff x="4493720" y="4581484"/>
            <a:chExt cx="1492330" cy="860076"/>
          </a:xfrm>
        </p:grpSpPr>
        <p:sp>
          <p:nvSpPr>
            <p:cNvPr id="17" name="TextBox 16"/>
            <p:cNvSpPr txBox="1"/>
            <p:nvPr/>
          </p:nvSpPr>
          <p:spPr>
            <a:xfrm>
              <a:off x="4665582" y="4581484"/>
              <a:ext cx="12013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hard</a:t>
              </a:r>
              <a:endParaRPr lang="en-US" sz="28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93720" y="4918340"/>
              <a:ext cx="1492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t</a:t>
              </a:r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o find</a:t>
              </a:r>
              <a:endParaRPr lang="en-US" sz="28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cxnSp>
        <p:nvCxnSpPr>
          <p:cNvPr id="19" name="Straight Connector 18" descr=" 4"/>
          <p:cNvCxnSpPr/>
          <p:nvPr/>
        </p:nvCxnSpPr>
        <p:spPr>
          <a:xfrm>
            <a:off x="1394085" y="5115545"/>
            <a:ext cx="2759553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22</a:t>
            </a:r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 descr=" 8"/>
          <p:cNvGraphicFramePr/>
          <p:nvPr>
            <p:extLst>
              <p:ext uri="{D42A27DB-BD31-4B8C-83A1-F6EECF244321}">
                <p14:modId xmlns:p14="http://schemas.microsoft.com/office/powerpoint/2010/main" val="3811792994"/>
              </p:ext>
            </p:extLst>
          </p:nvPr>
        </p:nvGraphicFramePr>
        <p:xfrm>
          <a:off x="-75277" y="1492925"/>
          <a:ext cx="9098035" cy="534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 descr=" 14"/>
          <p:cNvGraphicFramePr/>
          <p:nvPr>
            <p:extLst>
              <p:ext uri="{D42A27DB-BD31-4B8C-83A1-F6EECF244321}">
                <p14:modId xmlns:p14="http://schemas.microsoft.com/office/powerpoint/2010/main" val="678853671"/>
              </p:ext>
            </p:extLst>
          </p:nvPr>
        </p:nvGraphicFramePr>
        <p:xfrm>
          <a:off x="1246702" y="1492925"/>
          <a:ext cx="7665474" cy="434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Cambria" panose="02040503050406030204" pitchFamily="18" charset="0"/>
              </a:rPr>
              <a:t>Single-cell Failure Probability (Real)</a:t>
            </a:r>
            <a:endParaRPr lang="en-US" sz="4800" dirty="0">
              <a:latin typeface="Cambria" panose="02040503050406030204" pitchFamily="18" charset="0"/>
            </a:endParaRPr>
          </a:p>
        </p:txBody>
      </p:sp>
      <p:cxnSp>
        <p:nvCxnSpPr>
          <p:cNvPr id="6" name="Straight Connector 5" descr=" 7"/>
          <p:cNvCxnSpPr/>
          <p:nvPr/>
        </p:nvCxnSpPr>
        <p:spPr>
          <a:xfrm>
            <a:off x="4305300" y="1382175"/>
            <a:ext cx="0" cy="43159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 descr=" 30"/>
          <p:cNvSpPr txBox="1"/>
          <p:nvPr/>
        </p:nvSpPr>
        <p:spPr>
          <a:xfrm>
            <a:off x="2955443" y="852333"/>
            <a:ext cx="254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</a:rPr>
              <a:t>o</a:t>
            </a:r>
            <a:r>
              <a:rPr lang="en-US" sz="2800" b="1" dirty="0" smtClean="0">
                <a:latin typeface="Cambria" panose="02040503050406030204" pitchFamily="18" charset="0"/>
              </a:rPr>
              <a:t>perate here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grpSp>
        <p:nvGrpSpPr>
          <p:cNvPr id="9" name="Group 8" descr=" 38"/>
          <p:cNvGrpSpPr/>
          <p:nvPr/>
        </p:nvGrpSpPr>
        <p:grpSpPr>
          <a:xfrm>
            <a:off x="4153638" y="1470665"/>
            <a:ext cx="311228" cy="3792115"/>
            <a:chOff x="4153638" y="1470665"/>
            <a:chExt cx="311228" cy="3792115"/>
          </a:xfrm>
        </p:grpSpPr>
        <p:sp>
          <p:nvSpPr>
            <p:cNvPr id="10" name="Oval 9"/>
            <p:cNvSpPr/>
            <p:nvPr/>
          </p:nvSpPr>
          <p:spPr>
            <a:xfrm>
              <a:off x="4153846" y="1470665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153846" y="1635363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153846" y="2694543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153638" y="3520653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161958" y="4801796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161712" y="4959872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 descr=" 39"/>
          <p:cNvCxnSpPr/>
          <p:nvPr/>
        </p:nvCxnSpPr>
        <p:spPr>
          <a:xfrm>
            <a:off x="7200900" y="1355591"/>
            <a:ext cx="0" cy="43159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 descr=" 40"/>
          <p:cNvSpPr txBox="1"/>
          <p:nvPr/>
        </p:nvSpPr>
        <p:spPr>
          <a:xfrm>
            <a:off x="5908583" y="855213"/>
            <a:ext cx="254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</a:rPr>
              <a:t>p</a:t>
            </a:r>
            <a:r>
              <a:rPr lang="en-US" sz="2800" b="1" dirty="0" smtClean="0">
                <a:latin typeface="Cambria" panose="02040503050406030204" pitchFamily="18" charset="0"/>
              </a:rPr>
              <a:t>rofile here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grpSp>
        <p:nvGrpSpPr>
          <p:cNvPr id="16" name="Group 15" descr=" 50"/>
          <p:cNvGrpSpPr/>
          <p:nvPr/>
        </p:nvGrpSpPr>
        <p:grpSpPr>
          <a:xfrm>
            <a:off x="4301879" y="4681288"/>
            <a:ext cx="1492330" cy="860076"/>
            <a:chOff x="4493720" y="4581484"/>
            <a:chExt cx="1492330" cy="860076"/>
          </a:xfrm>
        </p:grpSpPr>
        <p:sp>
          <p:nvSpPr>
            <p:cNvPr id="17" name="TextBox 16"/>
            <p:cNvSpPr txBox="1"/>
            <p:nvPr/>
          </p:nvSpPr>
          <p:spPr>
            <a:xfrm>
              <a:off x="4665582" y="4581484"/>
              <a:ext cx="12013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hard</a:t>
              </a:r>
              <a:endParaRPr lang="en-US" sz="28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93720" y="4918340"/>
              <a:ext cx="1492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t</a:t>
              </a:r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o find</a:t>
              </a:r>
              <a:endParaRPr lang="en-US" sz="28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cxnSp>
        <p:nvCxnSpPr>
          <p:cNvPr id="19" name="Straight Connector 18" descr=" 4"/>
          <p:cNvCxnSpPr/>
          <p:nvPr/>
        </p:nvCxnSpPr>
        <p:spPr>
          <a:xfrm>
            <a:off x="1394085" y="5115545"/>
            <a:ext cx="2759553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22</a:t>
            </a:r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 descr=" 8"/>
          <p:cNvGraphicFramePr/>
          <p:nvPr>
            <p:extLst>
              <p:ext uri="{D42A27DB-BD31-4B8C-83A1-F6EECF244321}">
                <p14:modId xmlns:p14="http://schemas.microsoft.com/office/powerpoint/2010/main" val="1712762300"/>
              </p:ext>
            </p:extLst>
          </p:nvPr>
        </p:nvGraphicFramePr>
        <p:xfrm>
          <a:off x="-75277" y="1492925"/>
          <a:ext cx="9098035" cy="534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 descr=" 14"/>
          <p:cNvGraphicFramePr/>
          <p:nvPr>
            <p:extLst>
              <p:ext uri="{D42A27DB-BD31-4B8C-83A1-F6EECF244321}">
                <p14:modId xmlns:p14="http://schemas.microsoft.com/office/powerpoint/2010/main" val="1422779275"/>
              </p:ext>
            </p:extLst>
          </p:nvPr>
        </p:nvGraphicFramePr>
        <p:xfrm>
          <a:off x="1246702" y="1492925"/>
          <a:ext cx="7665474" cy="434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Cambria" panose="02040503050406030204" pitchFamily="18" charset="0"/>
              </a:rPr>
              <a:t>Single-cell Failure Probability (Real)</a:t>
            </a:r>
            <a:endParaRPr lang="en-US" sz="4800" dirty="0">
              <a:latin typeface="Cambria" panose="02040503050406030204" pitchFamily="18" charset="0"/>
            </a:endParaRPr>
          </a:p>
        </p:txBody>
      </p:sp>
      <p:cxnSp>
        <p:nvCxnSpPr>
          <p:cNvPr id="6" name="Straight Connector 5" descr=" 7"/>
          <p:cNvCxnSpPr/>
          <p:nvPr/>
        </p:nvCxnSpPr>
        <p:spPr>
          <a:xfrm>
            <a:off x="4305300" y="1382175"/>
            <a:ext cx="0" cy="43159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 descr=" 30"/>
          <p:cNvSpPr txBox="1"/>
          <p:nvPr/>
        </p:nvSpPr>
        <p:spPr>
          <a:xfrm>
            <a:off x="2955443" y="852333"/>
            <a:ext cx="254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</a:rPr>
              <a:t>o</a:t>
            </a:r>
            <a:r>
              <a:rPr lang="en-US" sz="2800" b="1" dirty="0" smtClean="0">
                <a:latin typeface="Cambria" panose="02040503050406030204" pitchFamily="18" charset="0"/>
              </a:rPr>
              <a:t>perate here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grpSp>
        <p:nvGrpSpPr>
          <p:cNvPr id="9" name="Group 8" descr=" 38"/>
          <p:cNvGrpSpPr/>
          <p:nvPr/>
        </p:nvGrpSpPr>
        <p:grpSpPr>
          <a:xfrm>
            <a:off x="4153638" y="1470665"/>
            <a:ext cx="311228" cy="3792115"/>
            <a:chOff x="4153638" y="1470665"/>
            <a:chExt cx="311228" cy="3792115"/>
          </a:xfrm>
        </p:grpSpPr>
        <p:sp>
          <p:nvSpPr>
            <p:cNvPr id="10" name="Oval 9"/>
            <p:cNvSpPr/>
            <p:nvPr/>
          </p:nvSpPr>
          <p:spPr>
            <a:xfrm>
              <a:off x="4153846" y="1470665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153846" y="1635363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153846" y="2694543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153638" y="3520653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161958" y="4801796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161712" y="4959872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 descr=" 39"/>
          <p:cNvCxnSpPr/>
          <p:nvPr/>
        </p:nvCxnSpPr>
        <p:spPr>
          <a:xfrm>
            <a:off x="7200900" y="1355591"/>
            <a:ext cx="0" cy="43159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 descr=" 40"/>
          <p:cNvSpPr txBox="1"/>
          <p:nvPr/>
        </p:nvSpPr>
        <p:spPr>
          <a:xfrm>
            <a:off x="5908583" y="855213"/>
            <a:ext cx="254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</a:rPr>
              <a:t>p</a:t>
            </a:r>
            <a:r>
              <a:rPr lang="en-US" sz="2800" b="1" dirty="0" smtClean="0">
                <a:latin typeface="Cambria" panose="02040503050406030204" pitchFamily="18" charset="0"/>
              </a:rPr>
              <a:t>rofile here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grpSp>
        <p:nvGrpSpPr>
          <p:cNvPr id="23" name="Group 22" descr=" 41"/>
          <p:cNvGrpSpPr/>
          <p:nvPr/>
        </p:nvGrpSpPr>
        <p:grpSpPr>
          <a:xfrm>
            <a:off x="7045286" y="1521456"/>
            <a:ext cx="303116" cy="1149320"/>
            <a:chOff x="4153638" y="1470665"/>
            <a:chExt cx="303116" cy="1149320"/>
          </a:xfrm>
        </p:grpSpPr>
        <p:sp>
          <p:nvSpPr>
            <p:cNvPr id="24" name="Oval 23"/>
            <p:cNvSpPr/>
            <p:nvPr/>
          </p:nvSpPr>
          <p:spPr>
            <a:xfrm>
              <a:off x="4153846" y="1470665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153846" y="1561997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153846" y="1763320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153638" y="2317077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 descr=" 50"/>
          <p:cNvGrpSpPr/>
          <p:nvPr/>
        </p:nvGrpSpPr>
        <p:grpSpPr>
          <a:xfrm>
            <a:off x="4301879" y="4681288"/>
            <a:ext cx="1492330" cy="860076"/>
            <a:chOff x="4493720" y="4581484"/>
            <a:chExt cx="1492330" cy="860076"/>
          </a:xfrm>
        </p:grpSpPr>
        <p:sp>
          <p:nvSpPr>
            <p:cNvPr id="17" name="TextBox 16"/>
            <p:cNvSpPr txBox="1"/>
            <p:nvPr/>
          </p:nvSpPr>
          <p:spPr>
            <a:xfrm>
              <a:off x="4665582" y="4581484"/>
              <a:ext cx="12013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hard</a:t>
              </a:r>
              <a:endParaRPr lang="en-US" sz="28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93720" y="4918340"/>
              <a:ext cx="1492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t</a:t>
              </a:r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o find</a:t>
              </a:r>
              <a:endParaRPr lang="en-US" sz="28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9" name="Group 28" descr=" 6"/>
          <p:cNvGrpSpPr/>
          <p:nvPr/>
        </p:nvGrpSpPr>
        <p:grpSpPr>
          <a:xfrm>
            <a:off x="7094617" y="2275353"/>
            <a:ext cx="1492330" cy="860076"/>
            <a:chOff x="6623835" y="2393045"/>
            <a:chExt cx="1492330" cy="860076"/>
          </a:xfrm>
        </p:grpSpPr>
        <p:sp>
          <p:nvSpPr>
            <p:cNvPr id="30" name="Rectangle 29"/>
            <p:cNvSpPr/>
            <p:nvPr/>
          </p:nvSpPr>
          <p:spPr>
            <a:xfrm>
              <a:off x="7325186" y="2531205"/>
              <a:ext cx="651658" cy="629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623835" y="2393045"/>
              <a:ext cx="1492330" cy="860076"/>
              <a:chOff x="4493720" y="4581484"/>
              <a:chExt cx="1492330" cy="860076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4665582" y="4581484"/>
                <a:ext cx="1201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easy 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493720" y="4918340"/>
                <a:ext cx="1492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to find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p:grpSp>
      </p:grpSp>
      <p:cxnSp>
        <p:nvCxnSpPr>
          <p:cNvPr id="19" name="Straight Connector 18" descr=" 4"/>
          <p:cNvCxnSpPr/>
          <p:nvPr/>
        </p:nvCxnSpPr>
        <p:spPr>
          <a:xfrm>
            <a:off x="1394085" y="5115545"/>
            <a:ext cx="2759553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 descr=" 53"/>
          <p:cNvCxnSpPr/>
          <p:nvPr/>
        </p:nvCxnSpPr>
        <p:spPr>
          <a:xfrm>
            <a:off x="1394085" y="2514751"/>
            <a:ext cx="5651201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22</a:t>
            </a:r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9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 descr=" 8"/>
          <p:cNvGraphicFramePr/>
          <p:nvPr>
            <p:extLst>
              <p:ext uri="{D42A27DB-BD31-4B8C-83A1-F6EECF244321}">
                <p14:modId xmlns:p14="http://schemas.microsoft.com/office/powerpoint/2010/main" val="3396472584"/>
              </p:ext>
            </p:extLst>
          </p:nvPr>
        </p:nvGraphicFramePr>
        <p:xfrm>
          <a:off x="-75277" y="1492925"/>
          <a:ext cx="9098035" cy="534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 descr=" 14"/>
          <p:cNvGraphicFramePr/>
          <p:nvPr>
            <p:extLst>
              <p:ext uri="{D42A27DB-BD31-4B8C-83A1-F6EECF244321}">
                <p14:modId xmlns:p14="http://schemas.microsoft.com/office/powerpoint/2010/main" val="95976731"/>
              </p:ext>
            </p:extLst>
          </p:nvPr>
        </p:nvGraphicFramePr>
        <p:xfrm>
          <a:off x="1246702" y="1492925"/>
          <a:ext cx="7665474" cy="434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Cambria" panose="02040503050406030204" pitchFamily="18" charset="0"/>
              </a:rPr>
              <a:t>Single-cell Failure Probability (Real)</a:t>
            </a:r>
            <a:endParaRPr lang="en-US" sz="4800" dirty="0">
              <a:latin typeface="Cambria" panose="02040503050406030204" pitchFamily="18" charset="0"/>
            </a:endParaRPr>
          </a:p>
        </p:txBody>
      </p:sp>
      <p:cxnSp>
        <p:nvCxnSpPr>
          <p:cNvPr id="6" name="Straight Connector 5" descr=" 7"/>
          <p:cNvCxnSpPr/>
          <p:nvPr/>
        </p:nvCxnSpPr>
        <p:spPr>
          <a:xfrm>
            <a:off x="4305300" y="1382175"/>
            <a:ext cx="0" cy="43159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 descr=" 30"/>
          <p:cNvSpPr txBox="1"/>
          <p:nvPr/>
        </p:nvSpPr>
        <p:spPr>
          <a:xfrm>
            <a:off x="2955443" y="852333"/>
            <a:ext cx="254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</a:rPr>
              <a:t>o</a:t>
            </a:r>
            <a:r>
              <a:rPr lang="en-US" sz="2800" b="1" dirty="0" smtClean="0">
                <a:latin typeface="Cambria" panose="02040503050406030204" pitchFamily="18" charset="0"/>
              </a:rPr>
              <a:t>perate here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grpSp>
        <p:nvGrpSpPr>
          <p:cNvPr id="9" name="Group 8" descr=" 38"/>
          <p:cNvGrpSpPr/>
          <p:nvPr/>
        </p:nvGrpSpPr>
        <p:grpSpPr>
          <a:xfrm>
            <a:off x="4153638" y="1470665"/>
            <a:ext cx="311228" cy="3792115"/>
            <a:chOff x="4153638" y="1470665"/>
            <a:chExt cx="311228" cy="3792115"/>
          </a:xfrm>
        </p:grpSpPr>
        <p:sp>
          <p:nvSpPr>
            <p:cNvPr id="10" name="Oval 9"/>
            <p:cNvSpPr/>
            <p:nvPr/>
          </p:nvSpPr>
          <p:spPr>
            <a:xfrm>
              <a:off x="4153846" y="1470665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153846" y="1635363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153846" y="2694543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153638" y="3520653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161958" y="4801796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161712" y="4959872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 descr=" 39"/>
          <p:cNvCxnSpPr/>
          <p:nvPr/>
        </p:nvCxnSpPr>
        <p:spPr>
          <a:xfrm>
            <a:off x="7200900" y="1355591"/>
            <a:ext cx="0" cy="43159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 descr=" 40"/>
          <p:cNvSpPr txBox="1"/>
          <p:nvPr/>
        </p:nvSpPr>
        <p:spPr>
          <a:xfrm>
            <a:off x="5908583" y="855213"/>
            <a:ext cx="254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</a:rPr>
              <a:t>p</a:t>
            </a:r>
            <a:r>
              <a:rPr lang="en-US" sz="2800" b="1" dirty="0" smtClean="0">
                <a:latin typeface="Cambria" panose="02040503050406030204" pitchFamily="18" charset="0"/>
              </a:rPr>
              <a:t>rofile here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grpSp>
        <p:nvGrpSpPr>
          <p:cNvPr id="23" name="Group 22" descr=" 41"/>
          <p:cNvGrpSpPr/>
          <p:nvPr/>
        </p:nvGrpSpPr>
        <p:grpSpPr>
          <a:xfrm>
            <a:off x="7045286" y="1521456"/>
            <a:ext cx="303116" cy="1149320"/>
            <a:chOff x="4153638" y="1470665"/>
            <a:chExt cx="303116" cy="1149320"/>
          </a:xfrm>
        </p:grpSpPr>
        <p:sp>
          <p:nvSpPr>
            <p:cNvPr id="24" name="Oval 23"/>
            <p:cNvSpPr/>
            <p:nvPr/>
          </p:nvSpPr>
          <p:spPr>
            <a:xfrm>
              <a:off x="4153846" y="1470665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153846" y="1561997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153846" y="1763320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153638" y="2317077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 descr=" 50"/>
          <p:cNvGrpSpPr/>
          <p:nvPr/>
        </p:nvGrpSpPr>
        <p:grpSpPr>
          <a:xfrm>
            <a:off x="4301879" y="4681288"/>
            <a:ext cx="1492330" cy="860076"/>
            <a:chOff x="4493720" y="4581484"/>
            <a:chExt cx="1492330" cy="860076"/>
          </a:xfrm>
        </p:grpSpPr>
        <p:sp>
          <p:nvSpPr>
            <p:cNvPr id="17" name="TextBox 16"/>
            <p:cNvSpPr txBox="1"/>
            <p:nvPr/>
          </p:nvSpPr>
          <p:spPr>
            <a:xfrm>
              <a:off x="4665582" y="4581484"/>
              <a:ext cx="12013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hard</a:t>
              </a:r>
              <a:endParaRPr lang="en-US" sz="28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93720" y="4918340"/>
              <a:ext cx="1492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t</a:t>
              </a:r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o find</a:t>
              </a:r>
              <a:endParaRPr lang="en-US" sz="28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4" name="Group 33" descr=" 29"/>
          <p:cNvGrpSpPr/>
          <p:nvPr/>
        </p:nvGrpSpPr>
        <p:grpSpPr>
          <a:xfrm>
            <a:off x="6936223" y="4647699"/>
            <a:ext cx="2560729" cy="860076"/>
            <a:chOff x="4493720" y="4581484"/>
            <a:chExt cx="1492330" cy="860076"/>
          </a:xfrm>
        </p:grpSpPr>
        <p:sp>
          <p:nvSpPr>
            <p:cNvPr id="35" name="TextBox 34"/>
            <p:cNvSpPr txBox="1"/>
            <p:nvPr/>
          </p:nvSpPr>
          <p:spPr>
            <a:xfrm>
              <a:off x="4665582" y="4581484"/>
              <a:ext cx="12013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false</a:t>
              </a:r>
              <a:endParaRPr lang="en-US" sz="28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93720" y="4918340"/>
              <a:ext cx="1492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positives</a:t>
              </a:r>
              <a:endParaRPr lang="en-US" sz="28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cxnSp>
        <p:nvCxnSpPr>
          <p:cNvPr id="37" name="Straight Arrow Connector 36" descr=" 47"/>
          <p:cNvCxnSpPr/>
          <p:nvPr/>
        </p:nvCxnSpPr>
        <p:spPr>
          <a:xfrm flipH="1" flipV="1">
            <a:off x="7885911" y="4200539"/>
            <a:ext cx="187170" cy="4335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 descr=" 51"/>
          <p:cNvCxnSpPr/>
          <p:nvPr/>
        </p:nvCxnSpPr>
        <p:spPr>
          <a:xfrm flipH="1" flipV="1">
            <a:off x="6208966" y="4739044"/>
            <a:ext cx="1427231" cy="3025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 descr=" 6"/>
          <p:cNvGrpSpPr/>
          <p:nvPr/>
        </p:nvGrpSpPr>
        <p:grpSpPr>
          <a:xfrm>
            <a:off x="7094617" y="2275353"/>
            <a:ext cx="1492330" cy="860076"/>
            <a:chOff x="6623835" y="2393045"/>
            <a:chExt cx="1492330" cy="860076"/>
          </a:xfrm>
        </p:grpSpPr>
        <p:sp>
          <p:nvSpPr>
            <p:cNvPr id="30" name="Rectangle 29"/>
            <p:cNvSpPr/>
            <p:nvPr/>
          </p:nvSpPr>
          <p:spPr>
            <a:xfrm>
              <a:off x="7325186" y="2531205"/>
              <a:ext cx="651658" cy="629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623835" y="2393045"/>
              <a:ext cx="1492330" cy="860076"/>
              <a:chOff x="4493720" y="4581484"/>
              <a:chExt cx="1492330" cy="860076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4665582" y="4581484"/>
                <a:ext cx="1201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easy 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493720" y="4918340"/>
                <a:ext cx="1492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to find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p:grpSp>
      </p:grpSp>
      <p:cxnSp>
        <p:nvCxnSpPr>
          <p:cNvPr id="19" name="Straight Connector 18" descr=" 4"/>
          <p:cNvCxnSpPr/>
          <p:nvPr/>
        </p:nvCxnSpPr>
        <p:spPr>
          <a:xfrm>
            <a:off x="1394085" y="5115545"/>
            <a:ext cx="2759553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 descr=" 53"/>
          <p:cNvCxnSpPr/>
          <p:nvPr/>
        </p:nvCxnSpPr>
        <p:spPr>
          <a:xfrm>
            <a:off x="1394085" y="2514751"/>
            <a:ext cx="5651201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22</a:t>
            </a:r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1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 descr=" 8"/>
          <p:cNvGraphicFramePr/>
          <p:nvPr>
            <p:extLst>
              <p:ext uri="{D42A27DB-BD31-4B8C-83A1-F6EECF244321}">
                <p14:modId xmlns:p14="http://schemas.microsoft.com/office/powerpoint/2010/main" val="2813589705"/>
              </p:ext>
            </p:extLst>
          </p:nvPr>
        </p:nvGraphicFramePr>
        <p:xfrm>
          <a:off x="-75277" y="1492925"/>
          <a:ext cx="9098035" cy="534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 descr=" 14"/>
          <p:cNvGraphicFramePr/>
          <p:nvPr>
            <p:extLst>
              <p:ext uri="{D42A27DB-BD31-4B8C-83A1-F6EECF244321}">
                <p14:modId xmlns:p14="http://schemas.microsoft.com/office/powerpoint/2010/main" val="207571319"/>
              </p:ext>
            </p:extLst>
          </p:nvPr>
        </p:nvGraphicFramePr>
        <p:xfrm>
          <a:off x="1246702" y="1492925"/>
          <a:ext cx="7665474" cy="434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Cambria" panose="02040503050406030204" pitchFamily="18" charset="0"/>
              </a:rPr>
              <a:t>Single-cell Failure Probability (Real)</a:t>
            </a:r>
            <a:endParaRPr lang="en-US" sz="4800" dirty="0">
              <a:latin typeface="Cambria" panose="02040503050406030204" pitchFamily="18" charset="0"/>
            </a:endParaRPr>
          </a:p>
        </p:txBody>
      </p:sp>
      <p:cxnSp>
        <p:nvCxnSpPr>
          <p:cNvPr id="6" name="Straight Connector 5" descr=" 7"/>
          <p:cNvCxnSpPr/>
          <p:nvPr/>
        </p:nvCxnSpPr>
        <p:spPr>
          <a:xfrm>
            <a:off x="4305300" y="1382175"/>
            <a:ext cx="0" cy="43159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 descr=" 30"/>
          <p:cNvSpPr txBox="1"/>
          <p:nvPr/>
        </p:nvSpPr>
        <p:spPr>
          <a:xfrm>
            <a:off x="2955443" y="852333"/>
            <a:ext cx="254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</a:rPr>
              <a:t>o</a:t>
            </a:r>
            <a:r>
              <a:rPr lang="en-US" sz="2800" b="1" dirty="0" smtClean="0">
                <a:latin typeface="Cambria" panose="02040503050406030204" pitchFamily="18" charset="0"/>
              </a:rPr>
              <a:t>perate here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grpSp>
        <p:nvGrpSpPr>
          <p:cNvPr id="9" name="Group 8" descr=" 38"/>
          <p:cNvGrpSpPr/>
          <p:nvPr/>
        </p:nvGrpSpPr>
        <p:grpSpPr>
          <a:xfrm>
            <a:off x="4153638" y="1470665"/>
            <a:ext cx="311228" cy="3792115"/>
            <a:chOff x="4153638" y="1470665"/>
            <a:chExt cx="311228" cy="3792115"/>
          </a:xfrm>
        </p:grpSpPr>
        <p:sp>
          <p:nvSpPr>
            <p:cNvPr id="10" name="Oval 9"/>
            <p:cNvSpPr/>
            <p:nvPr/>
          </p:nvSpPr>
          <p:spPr>
            <a:xfrm>
              <a:off x="4153846" y="1470665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153846" y="1635363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153846" y="2694543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153638" y="3520653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161958" y="4801796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161712" y="4959872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 descr=" 39"/>
          <p:cNvCxnSpPr/>
          <p:nvPr/>
        </p:nvCxnSpPr>
        <p:spPr>
          <a:xfrm>
            <a:off x="7200900" y="1355591"/>
            <a:ext cx="0" cy="43159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 descr=" 40"/>
          <p:cNvSpPr txBox="1"/>
          <p:nvPr/>
        </p:nvSpPr>
        <p:spPr>
          <a:xfrm>
            <a:off x="5908583" y="855213"/>
            <a:ext cx="254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</a:rPr>
              <a:t>p</a:t>
            </a:r>
            <a:r>
              <a:rPr lang="en-US" sz="2800" b="1" dirty="0" smtClean="0">
                <a:latin typeface="Cambria" panose="02040503050406030204" pitchFamily="18" charset="0"/>
              </a:rPr>
              <a:t>rofile here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grpSp>
        <p:nvGrpSpPr>
          <p:cNvPr id="23" name="Group 22" descr=" 41"/>
          <p:cNvGrpSpPr/>
          <p:nvPr/>
        </p:nvGrpSpPr>
        <p:grpSpPr>
          <a:xfrm>
            <a:off x="7045286" y="1521456"/>
            <a:ext cx="303116" cy="1149320"/>
            <a:chOff x="4153638" y="1470665"/>
            <a:chExt cx="303116" cy="1149320"/>
          </a:xfrm>
        </p:grpSpPr>
        <p:sp>
          <p:nvSpPr>
            <p:cNvPr id="24" name="Oval 23"/>
            <p:cNvSpPr/>
            <p:nvPr/>
          </p:nvSpPr>
          <p:spPr>
            <a:xfrm>
              <a:off x="4153846" y="1470665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153846" y="1561997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153846" y="1763320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153638" y="2317077"/>
              <a:ext cx="302908" cy="30290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 descr=" 50"/>
          <p:cNvGrpSpPr/>
          <p:nvPr/>
        </p:nvGrpSpPr>
        <p:grpSpPr>
          <a:xfrm>
            <a:off x="4301879" y="4681288"/>
            <a:ext cx="1492330" cy="860076"/>
            <a:chOff x="4493720" y="4581484"/>
            <a:chExt cx="1492330" cy="860076"/>
          </a:xfrm>
        </p:grpSpPr>
        <p:sp>
          <p:nvSpPr>
            <p:cNvPr id="17" name="TextBox 16"/>
            <p:cNvSpPr txBox="1"/>
            <p:nvPr/>
          </p:nvSpPr>
          <p:spPr>
            <a:xfrm>
              <a:off x="4665582" y="4581484"/>
              <a:ext cx="12013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hard</a:t>
              </a:r>
              <a:endParaRPr lang="en-US" sz="28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93720" y="4918340"/>
              <a:ext cx="1492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t</a:t>
              </a:r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o find</a:t>
              </a:r>
              <a:endParaRPr lang="en-US" sz="28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4" name="Group 33" descr=" 29"/>
          <p:cNvGrpSpPr/>
          <p:nvPr/>
        </p:nvGrpSpPr>
        <p:grpSpPr>
          <a:xfrm>
            <a:off x="6936223" y="4647699"/>
            <a:ext cx="2560729" cy="860076"/>
            <a:chOff x="4493720" y="4581484"/>
            <a:chExt cx="1492330" cy="860076"/>
          </a:xfrm>
        </p:grpSpPr>
        <p:sp>
          <p:nvSpPr>
            <p:cNvPr id="35" name="TextBox 34"/>
            <p:cNvSpPr txBox="1"/>
            <p:nvPr/>
          </p:nvSpPr>
          <p:spPr>
            <a:xfrm>
              <a:off x="4665582" y="4581484"/>
              <a:ext cx="12013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false</a:t>
              </a:r>
              <a:endParaRPr lang="en-US" sz="28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93720" y="4918340"/>
              <a:ext cx="1492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positives</a:t>
              </a:r>
              <a:endParaRPr lang="en-US" sz="28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cxnSp>
        <p:nvCxnSpPr>
          <p:cNvPr id="37" name="Straight Arrow Connector 36" descr=" 47"/>
          <p:cNvCxnSpPr/>
          <p:nvPr/>
        </p:nvCxnSpPr>
        <p:spPr>
          <a:xfrm flipH="1" flipV="1">
            <a:off x="7885911" y="4200539"/>
            <a:ext cx="187170" cy="4335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 descr=" 51"/>
          <p:cNvCxnSpPr/>
          <p:nvPr/>
        </p:nvCxnSpPr>
        <p:spPr>
          <a:xfrm flipH="1" flipV="1">
            <a:off x="6208966" y="4739044"/>
            <a:ext cx="1427231" cy="3025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 descr=" 6"/>
          <p:cNvGrpSpPr/>
          <p:nvPr/>
        </p:nvGrpSpPr>
        <p:grpSpPr>
          <a:xfrm>
            <a:off x="7094617" y="2275353"/>
            <a:ext cx="1492330" cy="860076"/>
            <a:chOff x="6623835" y="2393045"/>
            <a:chExt cx="1492330" cy="860076"/>
          </a:xfrm>
        </p:grpSpPr>
        <p:sp>
          <p:nvSpPr>
            <p:cNvPr id="30" name="Rectangle 29"/>
            <p:cNvSpPr/>
            <p:nvPr/>
          </p:nvSpPr>
          <p:spPr>
            <a:xfrm>
              <a:off x="7325186" y="2531205"/>
              <a:ext cx="651658" cy="629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623835" y="2393045"/>
              <a:ext cx="1492330" cy="860076"/>
              <a:chOff x="4493720" y="4581484"/>
              <a:chExt cx="1492330" cy="860076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4665582" y="4581484"/>
                <a:ext cx="1201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easy 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493720" y="4918340"/>
                <a:ext cx="1492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to find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p:grpSp>
      </p:grpSp>
      <p:cxnSp>
        <p:nvCxnSpPr>
          <p:cNvPr id="19" name="Straight Connector 18" descr=" 4"/>
          <p:cNvCxnSpPr/>
          <p:nvPr/>
        </p:nvCxnSpPr>
        <p:spPr>
          <a:xfrm>
            <a:off x="1394085" y="5115545"/>
            <a:ext cx="2759553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 descr=" 53"/>
          <p:cNvCxnSpPr/>
          <p:nvPr/>
        </p:nvCxnSpPr>
        <p:spPr>
          <a:xfrm>
            <a:off x="1394085" y="2514751"/>
            <a:ext cx="5651201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 descr=" 15"/>
          <p:cNvSpPr txBox="1"/>
          <p:nvPr/>
        </p:nvSpPr>
        <p:spPr>
          <a:xfrm>
            <a:off x="668054" y="2431708"/>
            <a:ext cx="7918894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Any cell is more likely to fail </a:t>
            </a:r>
          </a:p>
          <a:p>
            <a:pPr algn="ctr"/>
            <a:r>
              <a:rPr lang="en-US" sz="4400" b="1" dirty="0" smtClean="0"/>
              <a:t>at a </a:t>
            </a:r>
            <a:r>
              <a:rPr lang="en-US" sz="4400" b="1" i="1" dirty="0" smtClean="0">
                <a:solidFill>
                  <a:schemeClr val="accent1"/>
                </a:solidFill>
              </a:rPr>
              <a:t>longer </a:t>
            </a:r>
            <a:r>
              <a:rPr lang="en-US" sz="4400" b="1" dirty="0" smtClean="0">
                <a:solidFill>
                  <a:schemeClr val="accent1"/>
                </a:solidFill>
              </a:rPr>
              <a:t>refresh interval</a:t>
            </a:r>
          </a:p>
          <a:p>
            <a:pPr algn="ctr"/>
            <a:r>
              <a:rPr lang="en-US" sz="4400" b="1" dirty="0" smtClean="0"/>
              <a:t>OR a </a:t>
            </a:r>
            <a:r>
              <a:rPr lang="en-US" sz="4400" b="1" i="1" dirty="0" smtClean="0">
                <a:solidFill>
                  <a:schemeClr val="accent1"/>
                </a:solidFill>
              </a:rPr>
              <a:t>higher</a:t>
            </a:r>
            <a:r>
              <a:rPr lang="en-US" sz="4400" b="1" dirty="0" smtClean="0">
                <a:solidFill>
                  <a:schemeClr val="accent1"/>
                </a:solidFill>
              </a:rPr>
              <a:t> temperature</a:t>
            </a:r>
            <a:endParaRPr lang="tr-TR" sz="4400" b="1" i="1" dirty="0" smtClean="0">
              <a:solidFill>
                <a:schemeClr val="accent1"/>
              </a:solidFill>
            </a:endParaRPr>
          </a:p>
        </p:txBody>
      </p:sp>
      <p:sp>
        <p:nvSpPr>
          <p:cNvPr id="40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22</a:t>
            </a:r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849113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1. </a:t>
            </a:r>
            <a:r>
              <a:rPr lang="en-US" sz="4000" dirty="0" smtClean="0">
                <a:latin typeface="Cambria" panose="02040503050406030204" pitchFamily="18" charset="0"/>
              </a:rPr>
              <a:t>DRAM Refresh Background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756065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2. </a:t>
            </a:r>
            <a:r>
              <a:rPr lang="en-US" sz="4000" dirty="0" smtClean="0">
                <a:latin typeface="Cambria" panose="02040503050406030204" pitchFamily="18" charset="0"/>
              </a:rPr>
              <a:t>Failure Profiling Challenges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566276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Cambria" panose="02040503050406030204" pitchFamily="18" charset="0"/>
              </a:rPr>
              <a:t>4</a:t>
            </a:r>
            <a:r>
              <a:rPr lang="en-US" sz="4400" dirty="0" smtClean="0">
                <a:latin typeface="Cambria" panose="02040503050406030204" pitchFamily="18" charset="0"/>
              </a:rPr>
              <a:t>. </a:t>
            </a:r>
            <a:r>
              <a:rPr lang="en-US" sz="4000" dirty="0" smtClean="0">
                <a:latin typeface="Cambria" panose="02040503050406030204" pitchFamily="18" charset="0"/>
              </a:rPr>
              <a:t>LPDDR4 Characterization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469535"/>
            <a:ext cx="8382000" cy="7305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5. </a:t>
            </a:r>
            <a:r>
              <a:rPr lang="en-US" sz="4000" b="1" dirty="0">
                <a:latin typeface="Cambria" panose="02040503050406030204" pitchFamily="18" charset="0"/>
              </a:rPr>
              <a:t>Reach Profiling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2663017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3. </a:t>
            </a:r>
            <a:r>
              <a:rPr lang="en-US" sz="4000" dirty="0" smtClean="0">
                <a:latin typeface="Cambria" panose="02040503050406030204" pitchFamily="18" charset="0"/>
              </a:rPr>
              <a:t>Current Approaches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5400"/>
            <a:ext cx="8229600" cy="889000"/>
          </a:xfrm>
        </p:spPr>
        <p:txBody>
          <a:bodyPr/>
          <a:lstStyle/>
          <a:p>
            <a:r>
              <a:rPr lang="en-US" b="1" dirty="0"/>
              <a:t>REAPER </a:t>
            </a:r>
            <a:r>
              <a:rPr lang="tr-TR" b="1" dirty="0"/>
              <a:t>Outline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372794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6.</a:t>
            </a:r>
            <a:r>
              <a:rPr lang="tr-TR" sz="4000" b="1" dirty="0" smtClean="0">
                <a:latin typeface="Cambria" panose="02040503050406030204" pitchFamily="18" charset="0"/>
              </a:rPr>
              <a:t> </a:t>
            </a:r>
            <a:r>
              <a:rPr lang="en-US" sz="4000" dirty="0" smtClean="0">
                <a:latin typeface="Cambria" panose="02040503050406030204" pitchFamily="18" charset="0"/>
              </a:rPr>
              <a:t>End-to-end Evaluation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23</a:t>
            </a:r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2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4" descr=" 37"/>
          <p:cNvSpPr>
            <a:spLocks noGrp="1"/>
          </p:cNvSpPr>
          <p:nvPr>
            <p:ph idx="1"/>
          </p:nvPr>
        </p:nvSpPr>
        <p:spPr>
          <a:xfrm>
            <a:off x="156378" y="2385720"/>
            <a:ext cx="8987622" cy="3380833"/>
          </a:xfrm>
        </p:spPr>
        <p:txBody>
          <a:bodyPr/>
          <a:lstStyle/>
          <a:p>
            <a:pPr>
              <a:buChar char=" "/>
            </a:pPr>
            <a:r>
              <a:rPr lang="en-US" sz="4000" b="1" smtClean="0"/>
              <a:t>    </a:t>
            </a:r>
            <a:endParaRPr lang="en-US" sz="4400" b="1" dirty="0" smtClean="0"/>
          </a:p>
          <a:p>
            <a:pPr lvl="1">
              <a:buChar char=" "/>
            </a:pPr>
            <a:r>
              <a:rPr lang="en-US" sz="3600" b="1" smtClean="0">
                <a:solidFill>
                  <a:schemeClr val="accent6"/>
                </a:solidFill>
              </a:rPr>
              <a:t>                </a:t>
            </a:r>
            <a:r>
              <a:rPr lang="en-US" sz="3600" b="1" smtClean="0"/>
              <a:t> </a:t>
            </a:r>
            <a:r>
              <a:rPr lang="en-US" sz="3600" smtClean="0"/>
              <a:t>                         </a:t>
            </a:r>
            <a:br>
              <a:rPr lang="en-US" sz="3600" smtClean="0"/>
            </a:br>
            <a:r>
              <a:rPr lang="en-US" sz="3600" smtClean="0"/>
              <a:t>          </a:t>
            </a:r>
            <a:r>
              <a:rPr lang="en-US" sz="3600" i="1" smtClean="0"/>
              <a:t>                                  </a:t>
            </a:r>
            <a:endParaRPr lang="en-US" sz="3600" dirty="0" smtClean="0"/>
          </a:p>
          <a:p>
            <a:pPr>
              <a:buChar char=" "/>
            </a:pPr>
            <a:r>
              <a:rPr lang="en-US" sz="4000" b="1" smtClean="0"/>
              <a:t>    </a:t>
            </a:r>
            <a:endParaRPr lang="en-US" sz="4400" b="1" dirty="0" smtClean="0"/>
          </a:p>
          <a:p>
            <a:pPr lvl="1">
              <a:buChar char=" "/>
            </a:pPr>
            <a:r>
              <a:rPr lang="en-US" sz="3600" b="1" smtClean="0">
                <a:solidFill>
                  <a:srgbClr val="C00000"/>
                </a:solidFill>
              </a:rPr>
              <a:t>                 </a:t>
            </a:r>
            <a:r>
              <a:rPr lang="en-US" sz="3600" smtClean="0"/>
              <a:t>                      </a:t>
            </a:r>
            <a:br>
              <a:rPr lang="en-US" sz="3600" smtClean="0"/>
            </a:br>
            <a:r>
              <a:rPr lang="en-US" sz="3600" smtClean="0"/>
              <a:t>                                            </a:t>
            </a:r>
            <a:br>
              <a:rPr lang="en-US" sz="3600" smtClean="0"/>
            </a:br>
            <a:r>
              <a:rPr lang="en-US" sz="3600" smtClean="0"/>
              <a:t>                                  </a:t>
            </a:r>
            <a:endParaRPr lang="en-US" sz="3600" dirty="0" smtClean="0">
              <a:solidFill>
                <a:srgbClr val="C00000"/>
              </a:solidFill>
            </a:endParaRPr>
          </a:p>
        </p:txBody>
      </p:sp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Reach Profiling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8" name="Rectangle 7" descr=" 8"/>
          <p:cNvSpPr/>
          <p:nvPr/>
        </p:nvSpPr>
        <p:spPr>
          <a:xfrm>
            <a:off x="152400" y="828418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Key idea: </a:t>
            </a:r>
            <a:r>
              <a:rPr lang="en-US" sz="3600" dirty="0" smtClean="0">
                <a:latin typeface="Cambria" panose="02040503050406030204" pitchFamily="18" charset="0"/>
              </a:rPr>
              <a:t>profile at a </a:t>
            </a:r>
            <a:r>
              <a:rPr lang="en-US" sz="3600" i="1" dirty="0" smtClean="0">
                <a:latin typeface="Cambria" panose="02040503050406030204" pitchFamily="18" charset="0"/>
              </a:rPr>
              <a:t>longer refresh interval </a:t>
            </a:r>
            <a:r>
              <a:rPr lang="en-US" sz="3600" dirty="0" smtClean="0">
                <a:latin typeface="Cambria" panose="02040503050406030204" pitchFamily="18" charset="0"/>
              </a:rPr>
              <a:t>and/or a </a:t>
            </a:r>
            <a:r>
              <a:rPr lang="en-US" sz="3600" i="1" dirty="0" smtClean="0">
                <a:latin typeface="Cambria" panose="02040503050406030204" pitchFamily="18" charset="0"/>
              </a:rPr>
              <a:t>higher temperature</a:t>
            </a:r>
            <a:endParaRPr lang="en-US" sz="3200" i="1" dirty="0">
              <a:latin typeface="Cambria" panose="02040503050406030204" pitchFamily="18" charset="0"/>
            </a:endParaRPr>
          </a:p>
        </p:txBody>
      </p:sp>
      <p:grpSp>
        <p:nvGrpSpPr>
          <p:cNvPr id="3" name="Group 2" descr=" 3"/>
          <p:cNvGrpSpPr/>
          <p:nvPr/>
        </p:nvGrpSpPr>
        <p:grpSpPr>
          <a:xfrm>
            <a:off x="1274712" y="2363916"/>
            <a:ext cx="6103861" cy="4235287"/>
            <a:chOff x="1274712" y="2363916"/>
            <a:chExt cx="6103861" cy="4235287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2000538" y="2363916"/>
              <a:ext cx="0" cy="365051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1982432" y="6014428"/>
              <a:ext cx="5396141" cy="11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003205" y="6014428"/>
              <a:ext cx="4193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</a:rPr>
                <a:t>r</a:t>
              </a:r>
              <a:r>
                <a:rPr lang="en-US" sz="3200" b="1" dirty="0" smtClean="0">
                  <a:latin typeface="Cambria" panose="02040503050406030204" pitchFamily="18" charset="0"/>
                </a:rPr>
                <a:t>efresh interval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24010" y="3783750"/>
              <a:ext cx="28861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Cambria" panose="02040503050406030204" pitchFamily="18" charset="0"/>
                </a:rPr>
                <a:t>temperature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265966" y="4157118"/>
              <a:ext cx="1554480" cy="1554480"/>
              <a:chOff x="3127940" y="4011206"/>
              <a:chExt cx="1579537" cy="155448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3140468" y="4011206"/>
                <a:ext cx="1554480" cy="1554480"/>
              </a:xfrm>
              <a:prstGeom prst="ellipse">
                <a:avLst/>
              </a:prstGeom>
              <a:solidFill>
                <a:schemeClr val="accent6">
                  <a:alpha val="50196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127940" y="4314882"/>
                <a:ext cx="157953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Cambria" panose="02040503050406030204" pitchFamily="18" charset="0"/>
                  </a:rPr>
                  <a:t>operate </a:t>
                </a:r>
              </a:p>
              <a:p>
                <a:pPr algn="ctr"/>
                <a:r>
                  <a:rPr lang="en-US" sz="2800" b="1" dirty="0" smtClean="0">
                    <a:latin typeface="Cambria" panose="02040503050406030204" pitchFamily="18" charset="0"/>
                  </a:rPr>
                  <a:t>here</a:t>
                </a:r>
                <a:endParaRPr lang="en-US" sz="2800" b="1" dirty="0">
                  <a:latin typeface="Cambria" panose="02040503050406030204" pitchFamily="18" charset="0"/>
                </a:endParaRPr>
              </a:p>
            </p:txBody>
          </p:sp>
        </p:grp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24</a:t>
            </a:r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4" descr=" 37"/>
          <p:cNvSpPr>
            <a:spLocks noGrp="1"/>
          </p:cNvSpPr>
          <p:nvPr>
            <p:ph idx="1"/>
          </p:nvPr>
        </p:nvSpPr>
        <p:spPr>
          <a:xfrm>
            <a:off x="156378" y="2385720"/>
            <a:ext cx="8987622" cy="3380833"/>
          </a:xfrm>
        </p:spPr>
        <p:txBody>
          <a:bodyPr/>
          <a:lstStyle/>
          <a:p>
            <a:pPr>
              <a:buChar char=" "/>
            </a:pPr>
            <a:r>
              <a:rPr lang="en-US" sz="4000" b="1" smtClean="0"/>
              <a:t>    </a:t>
            </a:r>
            <a:endParaRPr lang="en-US" sz="4400" b="1" dirty="0" smtClean="0"/>
          </a:p>
          <a:p>
            <a:pPr lvl="1">
              <a:buChar char=" "/>
            </a:pPr>
            <a:r>
              <a:rPr lang="en-US" sz="3600" b="1" smtClean="0">
                <a:solidFill>
                  <a:schemeClr val="accent6"/>
                </a:solidFill>
              </a:rPr>
              <a:t>                </a:t>
            </a:r>
            <a:r>
              <a:rPr lang="en-US" sz="3600" b="1" smtClean="0"/>
              <a:t> </a:t>
            </a:r>
            <a:r>
              <a:rPr lang="en-US" sz="3600" smtClean="0"/>
              <a:t>                         </a:t>
            </a:r>
            <a:br>
              <a:rPr lang="en-US" sz="3600" smtClean="0"/>
            </a:br>
            <a:r>
              <a:rPr lang="en-US" sz="3600" smtClean="0"/>
              <a:t>          </a:t>
            </a:r>
            <a:r>
              <a:rPr lang="en-US" sz="3600" i="1" smtClean="0"/>
              <a:t>                                  </a:t>
            </a:r>
            <a:endParaRPr lang="en-US" sz="3600" dirty="0" smtClean="0"/>
          </a:p>
          <a:p>
            <a:pPr>
              <a:buChar char=" "/>
            </a:pPr>
            <a:r>
              <a:rPr lang="en-US" sz="4000" b="1" smtClean="0"/>
              <a:t>    </a:t>
            </a:r>
            <a:endParaRPr lang="en-US" sz="4400" b="1" dirty="0" smtClean="0"/>
          </a:p>
          <a:p>
            <a:pPr lvl="1">
              <a:buChar char=" "/>
            </a:pPr>
            <a:r>
              <a:rPr lang="en-US" sz="3600" b="1" smtClean="0">
                <a:solidFill>
                  <a:srgbClr val="C00000"/>
                </a:solidFill>
              </a:rPr>
              <a:t>                 </a:t>
            </a:r>
            <a:r>
              <a:rPr lang="en-US" sz="3600" smtClean="0"/>
              <a:t>                      </a:t>
            </a:r>
            <a:br>
              <a:rPr lang="en-US" sz="3600" smtClean="0"/>
            </a:br>
            <a:r>
              <a:rPr lang="en-US" sz="3600" smtClean="0"/>
              <a:t>                                            </a:t>
            </a:r>
            <a:br>
              <a:rPr lang="en-US" sz="3600" smtClean="0"/>
            </a:br>
            <a:r>
              <a:rPr lang="en-US" sz="3600" smtClean="0"/>
              <a:t>                                  </a:t>
            </a:r>
            <a:endParaRPr lang="en-US" sz="3600" dirty="0" smtClean="0">
              <a:solidFill>
                <a:srgbClr val="C00000"/>
              </a:solidFill>
            </a:endParaRPr>
          </a:p>
        </p:txBody>
      </p:sp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Reach Profiling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8" name="Rectangle 7" descr=" 8"/>
          <p:cNvSpPr/>
          <p:nvPr/>
        </p:nvSpPr>
        <p:spPr>
          <a:xfrm>
            <a:off x="152400" y="828418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Key idea: </a:t>
            </a:r>
            <a:r>
              <a:rPr lang="en-US" sz="3600" dirty="0" smtClean="0">
                <a:latin typeface="Cambria" panose="02040503050406030204" pitchFamily="18" charset="0"/>
              </a:rPr>
              <a:t>profile at a </a:t>
            </a:r>
            <a:r>
              <a:rPr lang="en-US" sz="3600" i="1" dirty="0" smtClean="0">
                <a:latin typeface="Cambria" panose="02040503050406030204" pitchFamily="18" charset="0"/>
              </a:rPr>
              <a:t>longer refresh interval </a:t>
            </a:r>
            <a:r>
              <a:rPr lang="en-US" sz="3600" dirty="0" smtClean="0">
                <a:latin typeface="Cambria" panose="02040503050406030204" pitchFamily="18" charset="0"/>
              </a:rPr>
              <a:t>and/or a </a:t>
            </a:r>
            <a:r>
              <a:rPr lang="en-US" sz="3600" i="1" dirty="0" smtClean="0">
                <a:latin typeface="Cambria" panose="02040503050406030204" pitchFamily="18" charset="0"/>
              </a:rPr>
              <a:t>higher temperature</a:t>
            </a:r>
            <a:endParaRPr lang="en-US" sz="3200" i="1" dirty="0">
              <a:latin typeface="Cambria" panose="02040503050406030204" pitchFamily="18" charset="0"/>
            </a:endParaRPr>
          </a:p>
        </p:txBody>
      </p:sp>
      <p:grpSp>
        <p:nvGrpSpPr>
          <p:cNvPr id="3" name="Group 2" descr=" 3"/>
          <p:cNvGrpSpPr/>
          <p:nvPr/>
        </p:nvGrpSpPr>
        <p:grpSpPr>
          <a:xfrm>
            <a:off x="1274712" y="2363916"/>
            <a:ext cx="6103861" cy="4235287"/>
            <a:chOff x="1274712" y="2363916"/>
            <a:chExt cx="6103861" cy="4235287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2000538" y="2363916"/>
              <a:ext cx="0" cy="365051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1982432" y="6014428"/>
              <a:ext cx="5396141" cy="11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003205" y="6014428"/>
              <a:ext cx="4193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</a:rPr>
                <a:t>r</a:t>
              </a:r>
              <a:r>
                <a:rPr lang="en-US" sz="3200" b="1" dirty="0" smtClean="0">
                  <a:latin typeface="Cambria" panose="02040503050406030204" pitchFamily="18" charset="0"/>
                </a:rPr>
                <a:t>efresh interval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24010" y="3783750"/>
              <a:ext cx="28861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Cambria" panose="02040503050406030204" pitchFamily="18" charset="0"/>
                </a:rPr>
                <a:t>temperature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265966" y="4157118"/>
              <a:ext cx="1554480" cy="1554480"/>
              <a:chOff x="3127940" y="4011206"/>
              <a:chExt cx="1579537" cy="155448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3140468" y="4011206"/>
                <a:ext cx="1554480" cy="1554480"/>
              </a:xfrm>
              <a:prstGeom prst="ellipse">
                <a:avLst/>
              </a:prstGeom>
              <a:solidFill>
                <a:schemeClr val="accent6">
                  <a:alpha val="50196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127940" y="4314882"/>
                <a:ext cx="157953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Cambria" panose="02040503050406030204" pitchFamily="18" charset="0"/>
                  </a:rPr>
                  <a:t>operate </a:t>
                </a:r>
              </a:p>
              <a:p>
                <a:pPr algn="ctr"/>
                <a:r>
                  <a:rPr lang="en-US" sz="2800" b="1" dirty="0" smtClean="0">
                    <a:latin typeface="Cambria" panose="02040503050406030204" pitchFamily="18" charset="0"/>
                  </a:rPr>
                  <a:t>here</a:t>
                </a:r>
                <a:endParaRPr lang="en-US" sz="2800" b="1" dirty="0">
                  <a:latin typeface="Cambria" panose="02040503050406030204" pitchFamily="18" charset="0"/>
                </a:endParaRPr>
              </a:p>
            </p:txBody>
          </p:sp>
        </p:grpSp>
      </p:grpSp>
      <p:grpSp>
        <p:nvGrpSpPr>
          <p:cNvPr id="13" name="Group 12" descr=" 2"/>
          <p:cNvGrpSpPr/>
          <p:nvPr/>
        </p:nvGrpSpPr>
        <p:grpSpPr>
          <a:xfrm>
            <a:off x="3249188" y="2556287"/>
            <a:ext cx="3355921" cy="3998527"/>
            <a:chOff x="3249188" y="2556287"/>
            <a:chExt cx="3355921" cy="3998527"/>
          </a:xfrm>
        </p:grpSpPr>
        <p:grpSp>
          <p:nvGrpSpPr>
            <p:cNvPr id="14" name="Group 13"/>
            <p:cNvGrpSpPr/>
            <p:nvPr/>
          </p:nvGrpSpPr>
          <p:grpSpPr>
            <a:xfrm>
              <a:off x="5050629" y="2556287"/>
              <a:ext cx="1554480" cy="1554480"/>
              <a:chOff x="4339768" y="2301088"/>
              <a:chExt cx="1554480" cy="155448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339768" y="2301088"/>
                <a:ext cx="1554480" cy="1554480"/>
              </a:xfrm>
              <a:prstGeom prst="ellipse">
                <a:avLst/>
              </a:prstGeom>
              <a:solidFill>
                <a:srgbClr val="5B9BD5">
                  <a:alpha val="50196"/>
                </a:srgb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451454" y="2601274"/>
                <a:ext cx="133110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Cambria" panose="02040503050406030204" pitchFamily="18" charset="0"/>
                  </a:rPr>
                  <a:t>p</a:t>
                </a:r>
                <a:r>
                  <a:rPr lang="en-US" sz="2800" b="1" dirty="0" smtClean="0">
                    <a:latin typeface="Cambria" panose="02040503050406030204" pitchFamily="18" charset="0"/>
                  </a:rPr>
                  <a:t>rofile </a:t>
                </a:r>
              </a:p>
              <a:p>
                <a:pPr algn="ctr"/>
                <a:r>
                  <a:rPr lang="en-US" sz="2800" b="1" dirty="0" smtClean="0">
                    <a:latin typeface="Cambria" panose="02040503050406030204" pitchFamily="18" charset="0"/>
                  </a:rPr>
                  <a:t>here</a:t>
                </a:r>
                <a:endParaRPr lang="en-US" sz="2800" b="1" dirty="0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15" name="Arc 14"/>
            <p:cNvSpPr/>
            <p:nvPr/>
          </p:nvSpPr>
          <p:spPr>
            <a:xfrm rot="16200000">
              <a:off x="3249188" y="3389565"/>
              <a:ext cx="3165249" cy="3165249"/>
            </a:xfrm>
            <a:prstGeom prst="arc">
              <a:avLst>
                <a:gd name="adj1" fmla="val 18254610"/>
                <a:gd name="adj2" fmla="val 0"/>
              </a:avLst>
            </a:prstGeom>
            <a:ln w="1270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24</a:t>
            </a:r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4" descr=" 37"/>
          <p:cNvSpPr>
            <a:spLocks noGrp="1"/>
          </p:cNvSpPr>
          <p:nvPr>
            <p:ph idx="1"/>
          </p:nvPr>
        </p:nvSpPr>
        <p:spPr>
          <a:xfrm>
            <a:off x="156378" y="2385720"/>
            <a:ext cx="8987622" cy="3380833"/>
          </a:xfrm>
        </p:spPr>
        <p:txBody>
          <a:bodyPr/>
          <a:lstStyle/>
          <a:p>
            <a:r>
              <a:rPr lang="en-US" sz="4000" b="1" smtClean="0"/>
              <a:t>Pros</a:t>
            </a:r>
            <a:endParaRPr lang="en-US" sz="4400" b="1" smtClean="0"/>
          </a:p>
          <a:p>
            <a:pPr lvl="1"/>
            <a:r>
              <a:rPr lang="en-US" sz="3600" b="1" smtClean="0">
                <a:solidFill>
                  <a:srgbClr val="70AD47"/>
                </a:solidFill>
              </a:rPr>
              <a:t>Fast + Reliable:</a:t>
            </a:r>
            <a:r>
              <a:rPr lang="en-US" sz="3600" b="1" smtClean="0"/>
              <a:t> </a:t>
            </a:r>
            <a:r>
              <a:rPr lang="en-US" sz="3600" smtClean="0"/>
              <a:t>reach profiling searches for cells </a:t>
            </a:r>
            <a:r>
              <a:rPr lang="en-US" sz="3600" i="1" smtClean="0"/>
              <a:t>where they are most likely to fail</a:t>
            </a:r>
            <a:endParaRPr lang="en-US" sz="3600" smtClean="0"/>
          </a:p>
          <a:p>
            <a:r>
              <a:rPr lang="en-US" sz="4000" b="1" smtClean="0"/>
              <a:t>Cons</a:t>
            </a:r>
            <a:endParaRPr lang="en-US" sz="4400" b="1" smtClean="0"/>
          </a:p>
          <a:p>
            <a:pPr lvl="1"/>
            <a:r>
              <a:rPr lang="en-US" sz="3600" b="1" smtClean="0">
                <a:solidFill>
                  <a:srgbClr val="C00000"/>
                </a:solidFill>
              </a:rPr>
              <a:t>False Positives: </a:t>
            </a:r>
            <a:r>
              <a:rPr lang="en-US" sz="3600" smtClean="0"/>
              <a:t>profiler may identify cells that fail under profiling conditions, but not under operating conditions</a:t>
            </a:r>
            <a:endParaRPr lang="en-US" sz="3600" dirty="0" smtClean="0">
              <a:solidFill>
                <a:srgbClr val="C00000"/>
              </a:solidFill>
            </a:endParaRPr>
          </a:p>
        </p:txBody>
      </p:sp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Reach Profiling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8" name="Rectangle 7" descr=" 8"/>
          <p:cNvSpPr/>
          <p:nvPr/>
        </p:nvSpPr>
        <p:spPr>
          <a:xfrm>
            <a:off x="152400" y="828418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Key idea: </a:t>
            </a:r>
            <a:r>
              <a:rPr lang="en-US" sz="3600" dirty="0" smtClean="0">
                <a:latin typeface="Cambria" panose="02040503050406030204" pitchFamily="18" charset="0"/>
              </a:rPr>
              <a:t>profile at a </a:t>
            </a:r>
            <a:r>
              <a:rPr lang="en-US" sz="3600" i="1" dirty="0" smtClean="0">
                <a:latin typeface="Cambria" panose="02040503050406030204" pitchFamily="18" charset="0"/>
              </a:rPr>
              <a:t>longer refresh interval </a:t>
            </a:r>
            <a:r>
              <a:rPr lang="en-US" sz="3600" dirty="0" smtClean="0">
                <a:latin typeface="Cambria" panose="02040503050406030204" pitchFamily="18" charset="0"/>
              </a:rPr>
              <a:t>and/or a </a:t>
            </a:r>
            <a:r>
              <a:rPr lang="en-US" sz="3600" i="1" dirty="0" smtClean="0">
                <a:latin typeface="Cambria" panose="02040503050406030204" pitchFamily="18" charset="0"/>
              </a:rPr>
              <a:t>higher temperature</a:t>
            </a:r>
            <a:endParaRPr lang="en-US" sz="3200" i="1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25</a:t>
            </a:r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6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 55"/>
          <p:cNvSpPr/>
          <p:nvPr/>
        </p:nvSpPr>
        <p:spPr>
          <a:xfrm>
            <a:off x="2017482" y="2467904"/>
            <a:ext cx="5954423" cy="1857635"/>
          </a:xfrm>
          <a:prstGeom prst="rect">
            <a:avLst/>
          </a:prstGeom>
          <a:solidFill>
            <a:srgbClr val="FF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2700">
                  <a:solidFill>
                    <a:schemeClr val="tx1"/>
                  </a:solidFill>
                </a:ln>
              </a:rPr>
              <a:t>                     Retention Failure</a:t>
            </a:r>
            <a:endParaRPr lang="en-US" sz="3600" b="1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4" name="Rectangle 13" descr=" 12"/>
          <p:cNvSpPr/>
          <p:nvPr/>
        </p:nvSpPr>
        <p:spPr>
          <a:xfrm>
            <a:off x="2013329" y="1568306"/>
            <a:ext cx="5971276" cy="997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2700">
                  <a:solidFill>
                    <a:schemeClr val="tx1"/>
                  </a:solidFill>
                </a:ln>
              </a:rPr>
              <a:t>                       Retention Success</a:t>
            </a:r>
            <a:endParaRPr lang="en-US" sz="3600" b="1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Cell Retention</a:t>
            </a:r>
            <a:endParaRPr lang="en-US" dirty="0"/>
          </a:p>
        </p:txBody>
      </p:sp>
      <p:sp>
        <p:nvSpPr>
          <p:cNvPr id="23" name="Content Placeholder 2" descr=" 23"/>
          <p:cNvSpPr txBox="1">
            <a:spLocks/>
          </p:cNvSpPr>
          <p:nvPr/>
        </p:nvSpPr>
        <p:spPr>
          <a:xfrm>
            <a:off x="248575" y="5196836"/>
            <a:ext cx="8643774" cy="12291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smtClean="0"/>
              <a:t>Retention failure </a:t>
            </a:r>
            <a:r>
              <a:rPr lang="en-US" sz="2800" smtClean="0"/>
              <a:t>– when leakage corrupts stored data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smtClean="0"/>
              <a:t>Retention time </a:t>
            </a:r>
            <a:r>
              <a:rPr lang="en-US" sz="2800" smtClean="0"/>
              <a:t>– how long a cell holds its value</a:t>
            </a:r>
            <a:endParaRPr lang="en-US" sz="2800" b="1" dirty="0"/>
          </a:p>
        </p:txBody>
      </p:sp>
      <p:cxnSp>
        <p:nvCxnSpPr>
          <p:cNvPr id="67" name="Straight Arrow Connector 66" descr=" 67"/>
          <p:cNvCxnSpPr/>
          <p:nvPr/>
        </p:nvCxnSpPr>
        <p:spPr>
          <a:xfrm flipV="1">
            <a:off x="2013329" y="1568307"/>
            <a:ext cx="0" cy="2750376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 descr=" 68"/>
          <p:cNvCxnSpPr/>
          <p:nvPr/>
        </p:nvCxnSpPr>
        <p:spPr>
          <a:xfrm>
            <a:off x="2013329" y="4320455"/>
            <a:ext cx="5971276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 descr=" 71"/>
          <p:cNvSpPr/>
          <p:nvPr/>
        </p:nvSpPr>
        <p:spPr>
          <a:xfrm>
            <a:off x="3695256" y="4380884"/>
            <a:ext cx="2635045" cy="417364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time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2" name="Rectangle 71" descr=" 72"/>
          <p:cNvSpPr/>
          <p:nvPr/>
        </p:nvSpPr>
        <p:spPr>
          <a:xfrm rot="16200000">
            <a:off x="-1767853" y="2698229"/>
            <a:ext cx="5012442" cy="417364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Capacitor voltage (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Vdd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6" name="Arc 75" descr=" 76"/>
          <p:cNvSpPr/>
          <p:nvPr/>
        </p:nvSpPr>
        <p:spPr>
          <a:xfrm flipH="1" flipV="1">
            <a:off x="1617158" y="-4164064"/>
            <a:ext cx="12680502" cy="8475573"/>
          </a:xfrm>
          <a:prstGeom prst="arc">
            <a:avLst>
              <a:gd name="adj1" fmla="val 16200000"/>
              <a:gd name="adj2" fmla="val 20756562"/>
            </a:avLst>
          </a:prstGeom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 descr=" 77"/>
          <p:cNvSpPr/>
          <p:nvPr/>
        </p:nvSpPr>
        <p:spPr>
          <a:xfrm rot="16200000">
            <a:off x="-425861" y="2976043"/>
            <a:ext cx="3010144" cy="417364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8" name="Rectangle 77" descr=" 78"/>
          <p:cNvSpPr/>
          <p:nvPr/>
        </p:nvSpPr>
        <p:spPr>
          <a:xfrm>
            <a:off x="1007491" y="1305948"/>
            <a:ext cx="96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100%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80" name="Rectangle 79" descr=" 80"/>
          <p:cNvSpPr/>
          <p:nvPr/>
        </p:nvSpPr>
        <p:spPr>
          <a:xfrm>
            <a:off x="1350707" y="4049247"/>
            <a:ext cx="628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0%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12" name="Rectangle 11" descr=" 51"/>
          <p:cNvSpPr/>
          <p:nvPr/>
        </p:nvSpPr>
        <p:spPr>
          <a:xfrm>
            <a:off x="1091271" y="2330795"/>
            <a:ext cx="873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latin typeface="Cambria" panose="02040503050406030204" pitchFamily="18" charset="0"/>
              </a:rPr>
              <a:t>Vmin</a:t>
            </a:r>
            <a:endParaRPr lang="en-US" sz="2400" dirty="0">
              <a:latin typeface="Cambria" panose="02040503050406030204" pitchFamily="18" charset="0"/>
            </a:endParaRPr>
          </a:p>
        </p:txBody>
      </p:sp>
      <p:cxnSp>
        <p:nvCxnSpPr>
          <p:cNvPr id="13" name="Straight Arrow Connector 12" descr=" 52"/>
          <p:cNvCxnSpPr/>
          <p:nvPr/>
        </p:nvCxnSpPr>
        <p:spPr>
          <a:xfrm>
            <a:off x="2047613" y="2572451"/>
            <a:ext cx="5971276" cy="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ash"/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 descr=" 57"/>
          <p:cNvCxnSpPr/>
          <p:nvPr/>
        </p:nvCxnSpPr>
        <p:spPr>
          <a:xfrm flipV="1">
            <a:off x="2047613" y="4441152"/>
            <a:ext cx="776598" cy="2247"/>
          </a:xfrm>
          <a:prstGeom prst="straightConnector1">
            <a:avLst/>
          </a:prstGeom>
          <a:ln w="41275" cap="rnd">
            <a:solidFill>
              <a:schemeClr val="tx1"/>
            </a:solidFill>
            <a:prstDash val="solid"/>
            <a:headEnd type="triangle" w="lg" len="med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 descr=" 60"/>
          <p:cNvCxnSpPr/>
          <p:nvPr/>
        </p:nvCxnSpPr>
        <p:spPr>
          <a:xfrm>
            <a:off x="2824211" y="1568306"/>
            <a:ext cx="0" cy="2745894"/>
          </a:xfrm>
          <a:prstGeom prst="straightConnector1">
            <a:avLst/>
          </a:prstGeom>
          <a:ln w="38100" cap="rnd">
            <a:solidFill>
              <a:schemeClr val="tx1"/>
            </a:solidFill>
            <a:prstDash val="sysDash"/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 descr=" 19"/>
          <p:cNvSpPr/>
          <p:nvPr/>
        </p:nvSpPr>
        <p:spPr>
          <a:xfrm>
            <a:off x="1333701" y="4496581"/>
            <a:ext cx="2353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Retention time 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3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Towards an Implementation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 descr=" 4"/>
          <p:cNvSpPr>
            <a:spLocks noGrp="1"/>
          </p:cNvSpPr>
          <p:nvPr>
            <p:ph idx="1"/>
          </p:nvPr>
        </p:nvSpPr>
        <p:spPr>
          <a:xfrm>
            <a:off x="75991" y="911225"/>
            <a:ext cx="8987622" cy="1938507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Reach profiling is a </a:t>
            </a:r>
            <a:r>
              <a:rPr lang="en-US" b="1" smtClean="0">
                <a:solidFill>
                  <a:srgbClr val="70AD47">
                    <a:lumMod val="75000"/>
                  </a:srgbClr>
                </a:solidFill>
              </a:rPr>
              <a:t>general methodology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mtClean="0"/>
              <a:t>3 key questions for an implementation:</a:t>
            </a:r>
            <a:endParaRPr lang="en-US" dirty="0" smtClean="0"/>
          </a:p>
        </p:txBody>
      </p:sp>
      <p:sp>
        <p:nvSpPr>
          <p:cNvPr id="5" name="Rounded Rectangle 4" descr=" 5"/>
          <p:cNvSpPr/>
          <p:nvPr/>
        </p:nvSpPr>
        <p:spPr>
          <a:xfrm>
            <a:off x="388325" y="3116047"/>
            <a:ext cx="8480465" cy="754618"/>
          </a:xfrm>
          <a:prstGeom prst="roundRect">
            <a:avLst>
              <a:gd name="adj" fmla="val 1131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What are desirable profiling conditions?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 descr=" 6"/>
          <p:cNvSpPr/>
          <p:nvPr/>
        </p:nvSpPr>
        <p:spPr>
          <a:xfrm>
            <a:off x="388324" y="4314515"/>
            <a:ext cx="8480465" cy="754618"/>
          </a:xfrm>
          <a:prstGeom prst="roundRect">
            <a:avLst>
              <a:gd name="adj" fmla="val 1131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How often should the system profile?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 descr=" 7"/>
          <p:cNvSpPr/>
          <p:nvPr/>
        </p:nvSpPr>
        <p:spPr>
          <a:xfrm>
            <a:off x="388325" y="5446434"/>
            <a:ext cx="8480465" cy="754618"/>
          </a:xfrm>
          <a:prstGeom prst="roundRect">
            <a:avLst>
              <a:gd name="adj" fmla="val 1131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What information does the profiler need?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26</a:t>
            </a:r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5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 descr=" 4"/>
          <p:cNvSpPr>
            <a:spLocks noGrp="1"/>
          </p:cNvSpPr>
          <p:nvPr>
            <p:ph idx="1"/>
          </p:nvPr>
        </p:nvSpPr>
        <p:spPr>
          <a:xfrm>
            <a:off x="75990" y="1159098"/>
            <a:ext cx="9000897" cy="5142641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sz="4000" b="1" smtClean="0"/>
              <a:t>Runtime: </a:t>
            </a:r>
            <a:r>
              <a:rPr lang="en-US" sz="4000" smtClean="0"/>
              <a:t>how long profiling takes</a:t>
            </a:r>
          </a:p>
          <a:p>
            <a:pPr marL="971550" lvl="1" indent="-514350">
              <a:buFont typeface="+mj-lt"/>
              <a:buAutoNum type="arabicPeriod"/>
            </a:pPr>
            <a:endParaRPr lang="en-US" sz="4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4000" b="1" smtClean="0"/>
              <a:t>Coverage: </a:t>
            </a:r>
            <a:r>
              <a:rPr lang="en-US" sz="4000" smtClean="0"/>
              <a:t>portion of all possible failures discovered by profiling</a:t>
            </a:r>
          </a:p>
          <a:p>
            <a:pPr marL="971550" lvl="1" indent="-514350">
              <a:buFont typeface="+mj-lt"/>
              <a:buAutoNum type="arabicPeriod"/>
            </a:pPr>
            <a:endParaRPr lang="en-US" sz="4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4000" b="1" smtClean="0"/>
              <a:t>False positives: </a:t>
            </a:r>
            <a:r>
              <a:rPr lang="en-US" sz="4000" smtClean="0"/>
              <a:t>number of cells observed to fail during profiling but never during actual operation</a:t>
            </a:r>
            <a:endParaRPr lang="en-US" sz="4000" dirty="0" smtClean="0"/>
          </a:p>
        </p:txBody>
      </p:sp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Three Key Profiling Metrics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6" name="Content Placeholder 3" descr=" 6"/>
          <p:cNvSpPr txBox="1">
            <a:spLocks/>
          </p:cNvSpPr>
          <p:nvPr/>
        </p:nvSpPr>
        <p:spPr>
          <a:xfrm>
            <a:off x="71551" y="1159097"/>
            <a:ext cx="9000897" cy="51426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+mj-lt"/>
              <a:buChar char=" "/>
            </a:pPr>
            <a:r>
              <a:rPr lang="en-US" sz="4000" b="1" smtClean="0">
                <a:solidFill>
                  <a:schemeClr val="bg1">
                    <a:lumMod val="65000"/>
                  </a:schemeClr>
                </a:solidFill>
              </a:rPr>
              <a:t>         </a:t>
            </a:r>
            <a:r>
              <a:rPr lang="en-US" sz="4000" smtClean="0">
                <a:solidFill>
                  <a:schemeClr val="bg1">
                    <a:lumMod val="65000"/>
                  </a:schemeClr>
                </a:solidFill>
              </a:rPr>
              <a:t>                        </a:t>
            </a:r>
            <a:endParaRPr lang="en-US" sz="4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US" sz="4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+mj-lt"/>
              <a:buChar char=" "/>
            </a:pPr>
            <a:r>
              <a:rPr lang="en-US" sz="4000" b="1" smtClean="0">
                <a:solidFill>
                  <a:schemeClr val="bg1">
                    <a:lumMod val="65000"/>
                  </a:schemeClr>
                </a:solidFill>
              </a:rPr>
              <a:t>          </a:t>
            </a:r>
            <a:r>
              <a:rPr lang="en-US" sz="4000" smtClean="0">
                <a:solidFill>
                  <a:schemeClr val="bg1">
                    <a:lumMod val="65000"/>
                  </a:schemeClr>
                </a:solidFill>
              </a:rPr>
              <a:t>                        </a:t>
            </a:r>
            <a:br>
              <a:rPr lang="en-US" sz="400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4000" smtClean="0">
                <a:solidFill>
                  <a:schemeClr val="bg1">
                    <a:lumMod val="65000"/>
                  </a:schemeClr>
                </a:solidFill>
              </a:rPr>
              <a:t>                                </a:t>
            </a:r>
            <a:endParaRPr lang="en-US" sz="4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US" sz="4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+mj-lt"/>
              <a:buChar char=" "/>
            </a:pPr>
            <a:r>
              <a:rPr lang="en-US" sz="4000" b="1" smtClean="0">
                <a:solidFill>
                  <a:schemeClr val="bg1">
                    <a:lumMod val="65000"/>
                  </a:schemeClr>
                </a:solidFill>
              </a:rPr>
              <a:t>                 </a:t>
            </a:r>
            <a:r>
              <a:rPr lang="en-US" sz="4000" smtClean="0">
                <a:solidFill>
                  <a:schemeClr val="bg1">
                    <a:lumMod val="65000"/>
                  </a:schemeClr>
                </a:solidFill>
              </a:rPr>
              <a:t>                </a:t>
            </a:r>
            <a:br>
              <a:rPr lang="en-US" sz="400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4000" smtClean="0">
                <a:solidFill>
                  <a:schemeClr val="bg1">
                    <a:lumMod val="65000"/>
                  </a:schemeClr>
                </a:solidFill>
              </a:rPr>
              <a:t>                                      </a:t>
            </a:r>
            <a:br>
              <a:rPr lang="en-US" sz="400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4000" smtClean="0">
                <a:solidFill>
                  <a:schemeClr val="bg1">
                    <a:lumMod val="65000"/>
                  </a:schemeClr>
                </a:solidFill>
              </a:rPr>
              <a:t>                             </a:t>
            </a:r>
            <a:endParaRPr lang="en-US" sz="4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27</a:t>
            </a:r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7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 descr=" 4"/>
          <p:cNvSpPr>
            <a:spLocks noGrp="1"/>
          </p:cNvSpPr>
          <p:nvPr>
            <p:ph idx="1"/>
          </p:nvPr>
        </p:nvSpPr>
        <p:spPr>
          <a:xfrm>
            <a:off x="75990" y="1159098"/>
            <a:ext cx="9000897" cy="5142641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sz="4000" b="1" smtClean="0"/>
              <a:t>Runtime: </a:t>
            </a:r>
            <a:r>
              <a:rPr lang="en-US" sz="4000" smtClean="0"/>
              <a:t>how long profiling takes</a:t>
            </a:r>
          </a:p>
          <a:p>
            <a:pPr marL="971550" lvl="1" indent="-514350">
              <a:buFont typeface="+mj-lt"/>
              <a:buAutoNum type="arabicPeriod"/>
            </a:pPr>
            <a:endParaRPr lang="en-US" sz="4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4000" b="1" smtClean="0"/>
              <a:t>Coverage: </a:t>
            </a:r>
            <a:r>
              <a:rPr lang="en-US" sz="4000" smtClean="0"/>
              <a:t>portion of all possible failures discovered by profiling</a:t>
            </a:r>
          </a:p>
          <a:p>
            <a:pPr marL="971550" lvl="1" indent="-514350">
              <a:buFont typeface="+mj-lt"/>
              <a:buAutoNum type="arabicPeriod"/>
            </a:pPr>
            <a:endParaRPr lang="en-US" sz="4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4000" b="1" smtClean="0"/>
              <a:t>False positives: </a:t>
            </a:r>
            <a:r>
              <a:rPr lang="en-US" sz="4000" smtClean="0"/>
              <a:t>number of cells observed to fail during profiling but never during actual operation</a:t>
            </a:r>
            <a:endParaRPr lang="en-US" sz="4000" dirty="0" smtClean="0"/>
          </a:p>
        </p:txBody>
      </p:sp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Three Key Profiling Metrics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6" name="Content Placeholder 3" descr=" 6"/>
          <p:cNvSpPr txBox="1">
            <a:spLocks/>
          </p:cNvSpPr>
          <p:nvPr/>
        </p:nvSpPr>
        <p:spPr>
          <a:xfrm>
            <a:off x="71551" y="1159097"/>
            <a:ext cx="9000897" cy="51426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+mj-lt"/>
              <a:buChar char=" "/>
            </a:pPr>
            <a:r>
              <a:rPr lang="en-US" sz="4000" b="1" smtClean="0">
                <a:solidFill>
                  <a:schemeClr val="bg1">
                    <a:lumMod val="65000"/>
                  </a:schemeClr>
                </a:solidFill>
              </a:rPr>
              <a:t>         </a:t>
            </a:r>
            <a:r>
              <a:rPr lang="en-US" sz="4000" smtClean="0">
                <a:solidFill>
                  <a:schemeClr val="bg1">
                    <a:lumMod val="65000"/>
                  </a:schemeClr>
                </a:solidFill>
              </a:rPr>
              <a:t>                        </a:t>
            </a:r>
            <a:endParaRPr lang="en-US" sz="4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US" sz="4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+mj-lt"/>
              <a:buChar char=" "/>
            </a:pPr>
            <a:r>
              <a:rPr lang="en-US" sz="4000" b="1" smtClean="0">
                <a:solidFill>
                  <a:schemeClr val="bg1">
                    <a:lumMod val="65000"/>
                  </a:schemeClr>
                </a:solidFill>
              </a:rPr>
              <a:t>          </a:t>
            </a:r>
            <a:r>
              <a:rPr lang="en-US" sz="4000" smtClean="0">
                <a:solidFill>
                  <a:schemeClr val="bg1">
                    <a:lumMod val="65000"/>
                  </a:schemeClr>
                </a:solidFill>
              </a:rPr>
              <a:t>                        </a:t>
            </a:r>
            <a:br>
              <a:rPr lang="en-US" sz="400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4000" smtClean="0">
                <a:solidFill>
                  <a:schemeClr val="bg1">
                    <a:lumMod val="65000"/>
                  </a:schemeClr>
                </a:solidFill>
              </a:rPr>
              <a:t>                                </a:t>
            </a:r>
            <a:endParaRPr lang="en-US" sz="4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US" sz="4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+mj-lt"/>
              <a:buChar char=" "/>
            </a:pPr>
            <a:r>
              <a:rPr lang="en-US" sz="4000" b="1" smtClean="0">
                <a:solidFill>
                  <a:schemeClr val="bg1">
                    <a:lumMod val="65000"/>
                  </a:schemeClr>
                </a:solidFill>
              </a:rPr>
              <a:t>                 </a:t>
            </a:r>
            <a:r>
              <a:rPr lang="en-US" sz="4000" smtClean="0">
                <a:solidFill>
                  <a:schemeClr val="bg1">
                    <a:lumMod val="65000"/>
                  </a:schemeClr>
                </a:solidFill>
              </a:rPr>
              <a:t>                </a:t>
            </a:r>
            <a:br>
              <a:rPr lang="en-US" sz="400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4000" smtClean="0">
                <a:solidFill>
                  <a:schemeClr val="bg1">
                    <a:lumMod val="65000"/>
                  </a:schemeClr>
                </a:solidFill>
              </a:rPr>
              <a:t>                                      </a:t>
            </a:r>
            <a:br>
              <a:rPr lang="en-US" sz="400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4000" smtClean="0">
                <a:solidFill>
                  <a:schemeClr val="bg1">
                    <a:lumMod val="65000"/>
                  </a:schemeClr>
                </a:solidFill>
              </a:rPr>
              <a:t>                             </a:t>
            </a:r>
            <a:endParaRPr lang="en-US" sz="4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 descr=" 5"/>
          <p:cNvSpPr txBox="1"/>
          <p:nvPr/>
        </p:nvSpPr>
        <p:spPr>
          <a:xfrm>
            <a:off x="152400" y="4052278"/>
            <a:ext cx="8839200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</a:rPr>
              <a:t>We </a:t>
            </a:r>
            <a:r>
              <a:rPr lang="en-US" sz="4400" dirty="0" smtClean="0">
                <a:latin typeface="Cambria" panose="02040503050406030204" pitchFamily="18" charset="0"/>
              </a:rPr>
              <a:t>explore how these three metrics</a:t>
            </a:r>
          </a:p>
          <a:p>
            <a:pPr algn="ctr"/>
            <a:r>
              <a:rPr lang="en-US" sz="4400" dirty="0">
                <a:latin typeface="Cambria" panose="02040503050406030204" pitchFamily="18" charset="0"/>
              </a:rPr>
              <a:t>c</a:t>
            </a:r>
            <a:r>
              <a:rPr lang="en-US" sz="4400" dirty="0" smtClean="0">
                <a:latin typeface="Cambria" panose="02040503050406030204" pitchFamily="18" charset="0"/>
              </a:rPr>
              <a:t>hange under </a:t>
            </a:r>
            <a:r>
              <a:rPr lang="en-US" sz="4400" b="1" dirty="0" smtClean="0">
                <a:latin typeface="Cambria" panose="02040503050406030204" pitchFamily="18" charset="0"/>
              </a:rPr>
              <a:t>many </a:t>
            </a:r>
            <a:r>
              <a:rPr lang="en-US" sz="4400" dirty="0" smtClean="0">
                <a:latin typeface="Cambria" panose="02040503050406030204" pitchFamily="18" charset="0"/>
              </a:rPr>
              <a:t>different</a:t>
            </a:r>
            <a:endParaRPr lang="en-US" sz="4400" i="1" dirty="0" smtClean="0">
              <a:latin typeface="Cambria" panose="02040503050406030204" pitchFamily="18" charset="0"/>
            </a:endParaRPr>
          </a:p>
          <a:p>
            <a:pPr algn="ctr"/>
            <a:r>
              <a:rPr lang="en-US" sz="4400" dirty="0" smtClean="0">
                <a:latin typeface="Cambria" panose="02040503050406030204" pitchFamily="18" charset="0"/>
              </a:rPr>
              <a:t>profiling conditions</a:t>
            </a:r>
            <a:endParaRPr lang="en-US" sz="4400" dirty="0">
              <a:latin typeface="Cambria" panose="02040503050406030204" pitchFamily="18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27</a:t>
            </a:r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7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Q1: Desirable Profiling Conditions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 descr=" 4"/>
          <p:cNvSpPr>
            <a:spLocks noGrp="1"/>
          </p:cNvSpPr>
          <p:nvPr>
            <p:ph idx="1"/>
          </p:nvPr>
        </p:nvSpPr>
        <p:spPr>
          <a:xfrm>
            <a:off x="75991" y="953037"/>
            <a:ext cx="8987622" cy="3631842"/>
          </a:xfrm>
        </p:spPr>
        <p:txBody>
          <a:bodyPr/>
          <a:lstStyle/>
          <a:p>
            <a:r>
              <a:rPr lang="en-US" smtClean="0"/>
              <a:t>Similar trends across chips </a:t>
            </a:r>
            <a:r>
              <a:rPr lang="en-US" i="1" smtClean="0"/>
              <a:t>and</a:t>
            </a:r>
            <a:r>
              <a:rPr lang="en-US" smtClean="0"/>
              <a:t> vendors!</a:t>
            </a:r>
          </a:p>
          <a:p>
            <a:endParaRPr lang="en-US" sz="800" dirty="0" smtClean="0"/>
          </a:p>
          <a:p>
            <a:r>
              <a:rPr lang="en-US" smtClean="0"/>
              <a:t>For 99% coverage, we find on average:</a:t>
            </a:r>
          </a:p>
          <a:p>
            <a:pPr lvl="1"/>
            <a:r>
              <a:rPr lang="en-US" sz="3200" b="1" smtClean="0">
                <a:solidFill>
                  <a:srgbClr val="70AD47"/>
                </a:solidFill>
              </a:rPr>
              <a:t>2.5x speedup </a:t>
            </a:r>
            <a:r>
              <a:rPr lang="en-US" sz="3200" smtClean="0"/>
              <a:t>by profiling at </a:t>
            </a:r>
            <a:r>
              <a:rPr lang="en-US" sz="3200" b="1" smtClean="0"/>
              <a:t>+250ms </a:t>
            </a:r>
            <a:r>
              <a:rPr lang="en-US" sz="3200" smtClean="0"/>
              <a:t>at a cost of a </a:t>
            </a:r>
            <a:r>
              <a:rPr lang="en-US" sz="3200" b="1" smtClean="0"/>
              <a:t>50% false positive rate</a:t>
            </a:r>
          </a:p>
          <a:p>
            <a:pPr lvl="1"/>
            <a:r>
              <a:rPr lang="en-US" sz="3200" b="1" smtClean="0">
                <a:solidFill>
                  <a:srgbClr val="70AD47"/>
                </a:solidFill>
              </a:rPr>
              <a:t>&gt;3.5x speedup</a:t>
            </a:r>
            <a:r>
              <a:rPr lang="en-US" sz="3200" smtClean="0">
                <a:solidFill>
                  <a:srgbClr val="70AD47"/>
                </a:solidFill>
              </a:rPr>
              <a:t> </a:t>
            </a:r>
            <a:r>
              <a:rPr lang="en-US" sz="3200" smtClean="0"/>
              <a:t>by profiling at </a:t>
            </a:r>
            <a:r>
              <a:rPr lang="en-US" sz="3200" b="1" smtClean="0"/>
              <a:t>+ &gt;500ms </a:t>
            </a:r>
            <a:r>
              <a:rPr lang="en-US" sz="3200" smtClean="0"/>
              <a:t>at a cost of a </a:t>
            </a:r>
            <a:r>
              <a:rPr lang="en-US" sz="3200" b="1" smtClean="0"/>
              <a:t>&gt;75% false positive rate</a:t>
            </a:r>
          </a:p>
          <a:p>
            <a:pPr lvl="1"/>
            <a:endParaRPr lang="en-US" b="1" dirty="0"/>
          </a:p>
          <a:p>
            <a:r>
              <a:rPr lang="en-US" smtClean="0"/>
              <a:t>More examples and detail in the paper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28</a:t>
            </a:r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5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Q2: How Often to Profile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 descr=" 4"/>
          <p:cNvSpPr>
            <a:spLocks noGrp="1"/>
          </p:cNvSpPr>
          <p:nvPr>
            <p:ph idx="1"/>
          </p:nvPr>
        </p:nvSpPr>
        <p:spPr>
          <a:xfrm>
            <a:off x="75991" y="911224"/>
            <a:ext cx="8987622" cy="5318753"/>
          </a:xfrm>
        </p:spPr>
        <p:txBody>
          <a:bodyPr/>
          <a:lstStyle/>
          <a:p>
            <a:r>
              <a:rPr lang="en-US" smtClean="0"/>
              <a:t>Estimation using a </a:t>
            </a:r>
            <a:r>
              <a:rPr lang="en-US" b="1" smtClean="0"/>
              <a:t>probabilistic model</a:t>
            </a:r>
          </a:p>
          <a:p>
            <a:pPr lvl="1"/>
            <a:r>
              <a:rPr lang="en-US" sz="3200" smtClean="0"/>
              <a:t>Can use our empirical data for estimates</a:t>
            </a:r>
          </a:p>
          <a:p>
            <a:pPr lvl="1"/>
            <a:r>
              <a:rPr lang="en-US" sz="3200" smtClean="0"/>
              <a:t>Details are in the paper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mtClean="0"/>
              <a:t>e.g., Need to reprofile every </a:t>
            </a:r>
            <a:r>
              <a:rPr lang="en-US" b="1" smtClean="0"/>
              <a:t>2.3 days</a:t>
            </a:r>
            <a:r>
              <a:rPr lang="en-US" smtClean="0"/>
              <a:t> for a:</a:t>
            </a:r>
          </a:p>
          <a:p>
            <a:pPr lvl="1"/>
            <a:r>
              <a:rPr lang="en-US" sz="3200" smtClean="0"/>
              <a:t>2GB ECC DRAM</a:t>
            </a:r>
          </a:p>
          <a:p>
            <a:pPr lvl="1"/>
            <a:r>
              <a:rPr lang="en-US" sz="3200" smtClean="0"/>
              <a:t>1024ms refresh interval at 45°C</a:t>
            </a:r>
          </a:p>
          <a:p>
            <a:pPr lvl="1"/>
            <a:r>
              <a:rPr lang="en-US" sz="3200" smtClean="0"/>
              <a:t>Profiling with 99% coverage</a:t>
            </a:r>
          </a:p>
          <a:p>
            <a:pPr lvl="1"/>
            <a:endParaRPr lang="en-US" sz="320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29</a:t>
            </a:r>
            <a:r>
              <a:rPr lang="en-US" dirty="0" smtClean="0"/>
              <a:t>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9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Q3: Information Necessary for Profiling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 descr=" 4"/>
          <p:cNvSpPr>
            <a:spLocks noGrp="1"/>
          </p:cNvSpPr>
          <p:nvPr>
            <p:ph idx="1"/>
          </p:nvPr>
        </p:nvSpPr>
        <p:spPr>
          <a:xfrm>
            <a:off x="75991" y="911224"/>
            <a:ext cx="8987622" cy="5318753"/>
          </a:xfrm>
        </p:spPr>
        <p:txBody>
          <a:bodyPr/>
          <a:lstStyle/>
          <a:p>
            <a:r>
              <a:rPr lang="en-US" b="1" smtClean="0"/>
              <a:t>The cost of handling identified failures</a:t>
            </a:r>
          </a:p>
          <a:p>
            <a:pPr lvl="1"/>
            <a:r>
              <a:rPr lang="en-US" sz="3200" smtClean="0"/>
              <a:t>Determines how many errors we can mitigate</a:t>
            </a:r>
          </a:p>
          <a:p>
            <a:pPr lvl="1"/>
            <a:r>
              <a:rPr lang="en-US" sz="3200" smtClean="0"/>
              <a:t>e.g., error-correction codes (ECC)</a:t>
            </a:r>
          </a:p>
          <a:p>
            <a:pPr lvl="1"/>
            <a:endParaRPr lang="en-US" b="1" dirty="0" smtClean="0"/>
          </a:p>
          <a:p>
            <a:r>
              <a:rPr lang="en-US" b="1" smtClean="0"/>
              <a:t>Empirical per-chip characterization data</a:t>
            </a:r>
          </a:p>
          <a:p>
            <a:pPr lvl="1"/>
            <a:r>
              <a:rPr lang="en-US" sz="3200" smtClean="0"/>
              <a:t>Used to reliably estimate profiling parameters</a:t>
            </a:r>
          </a:p>
          <a:p>
            <a:pPr lvl="1"/>
            <a:r>
              <a:rPr lang="en-US" sz="3200" smtClean="0"/>
              <a:t>Details are in the paper</a:t>
            </a:r>
            <a:endParaRPr lang="en-US" sz="320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30/36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3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849113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1. </a:t>
            </a:r>
            <a:r>
              <a:rPr lang="en-US" sz="4000" dirty="0" smtClean="0">
                <a:latin typeface="Cambria" panose="02040503050406030204" pitchFamily="18" charset="0"/>
              </a:rPr>
              <a:t>DRAM Refresh Background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756065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2. </a:t>
            </a:r>
            <a:r>
              <a:rPr lang="en-US" sz="4000" dirty="0" smtClean="0">
                <a:latin typeface="Cambria" panose="02040503050406030204" pitchFamily="18" charset="0"/>
              </a:rPr>
              <a:t>Failure Profiling Challenges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566276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Cambria" panose="02040503050406030204" pitchFamily="18" charset="0"/>
              </a:rPr>
              <a:t>4</a:t>
            </a:r>
            <a:r>
              <a:rPr lang="en-US" sz="4400" dirty="0" smtClean="0">
                <a:latin typeface="Cambria" panose="02040503050406030204" pitchFamily="18" charset="0"/>
              </a:rPr>
              <a:t>. </a:t>
            </a:r>
            <a:r>
              <a:rPr lang="en-US" sz="4000" dirty="0" smtClean="0">
                <a:latin typeface="Cambria" panose="02040503050406030204" pitchFamily="18" charset="0"/>
              </a:rPr>
              <a:t>LPDDR4 Characterization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469535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5. </a:t>
            </a:r>
            <a:r>
              <a:rPr lang="en-US" sz="4000" dirty="0">
                <a:latin typeface="Cambria" panose="02040503050406030204" pitchFamily="18" charset="0"/>
              </a:rPr>
              <a:t>Reach Profiling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2663017"/>
            <a:ext cx="8382000" cy="7305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3. </a:t>
            </a:r>
            <a:r>
              <a:rPr lang="en-US" sz="4000" dirty="0" smtClean="0">
                <a:latin typeface="Cambria" panose="02040503050406030204" pitchFamily="18" charset="0"/>
              </a:rPr>
              <a:t>Current Approaches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5400"/>
            <a:ext cx="8229600" cy="889000"/>
          </a:xfrm>
        </p:spPr>
        <p:txBody>
          <a:bodyPr/>
          <a:lstStyle/>
          <a:p>
            <a:r>
              <a:rPr lang="en-US" b="1" dirty="0" smtClean="0"/>
              <a:t>REAPER </a:t>
            </a:r>
            <a:r>
              <a:rPr lang="tr-TR" b="1" dirty="0" smtClean="0"/>
              <a:t>Outline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372794"/>
            <a:ext cx="8382000" cy="7305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6.</a:t>
            </a:r>
            <a:r>
              <a:rPr lang="tr-TR" sz="4000" b="1" dirty="0" smtClean="0">
                <a:latin typeface="Cambria" panose="02040503050406030204" pitchFamily="18" charset="0"/>
              </a:rPr>
              <a:t> </a:t>
            </a:r>
            <a:r>
              <a:rPr lang="en-US" sz="4000" b="1" dirty="0" smtClean="0">
                <a:latin typeface="Cambria" panose="02040503050406030204" pitchFamily="18" charset="0"/>
              </a:rPr>
              <a:t>End-to-end Evaluation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31/36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Our Mechanism: REAPER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 descr=" 4"/>
          <p:cNvSpPr>
            <a:spLocks noGrp="1"/>
          </p:cNvSpPr>
          <p:nvPr>
            <p:ph idx="1"/>
          </p:nvPr>
        </p:nvSpPr>
        <p:spPr>
          <a:xfrm>
            <a:off x="75991" y="911224"/>
            <a:ext cx="8987622" cy="5318753"/>
          </a:xfrm>
        </p:spPr>
        <p:txBody>
          <a:bodyPr/>
          <a:lstStyle/>
          <a:p>
            <a:r>
              <a:rPr lang="en-US" smtClean="0"/>
              <a:t>Simple implementation of reach profiling</a:t>
            </a:r>
          </a:p>
          <a:p>
            <a:endParaRPr lang="en-US" dirty="0"/>
          </a:p>
          <a:p>
            <a:r>
              <a:rPr lang="en-US" smtClean="0"/>
              <a:t>Pessimistic assumptions</a:t>
            </a:r>
          </a:p>
          <a:p>
            <a:pPr lvl="1"/>
            <a:r>
              <a:rPr lang="en-US" smtClean="0"/>
              <a:t>Whole system pauses during profiling </a:t>
            </a:r>
          </a:p>
          <a:p>
            <a:pPr lvl="2"/>
            <a:r>
              <a:rPr lang="en-US" sz="2800" smtClean="0"/>
              <a:t>Firmware executes profiling routine</a:t>
            </a:r>
          </a:p>
          <a:p>
            <a:pPr lvl="2"/>
            <a:r>
              <a:rPr lang="en-US" sz="2800" smtClean="0"/>
              <a:t>Exclusive DRAM access</a:t>
            </a:r>
          </a:p>
          <a:p>
            <a:pPr lvl="1"/>
            <a:r>
              <a:rPr lang="en-US" smtClean="0"/>
              <a:t>Only manipulates refresh interval, not temperature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32/36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Evaluation Methodology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8" name="Content Placeholder 3" descr=" 8"/>
          <p:cNvSpPr>
            <a:spLocks noGrp="1"/>
          </p:cNvSpPr>
          <p:nvPr>
            <p:ph idx="1"/>
          </p:nvPr>
        </p:nvSpPr>
        <p:spPr>
          <a:xfrm>
            <a:off x="75991" y="911224"/>
            <a:ext cx="8987622" cy="5318753"/>
          </a:xfrm>
        </p:spPr>
        <p:txBody>
          <a:bodyPr/>
          <a:lstStyle/>
          <a:p>
            <a:r>
              <a:rPr lang="en-US" smtClean="0"/>
              <a:t>Simulators</a:t>
            </a:r>
          </a:p>
          <a:p>
            <a:pPr lvl="1"/>
            <a:r>
              <a:rPr lang="en-US" b="1" smtClean="0"/>
              <a:t>Performance</a:t>
            </a:r>
            <a:r>
              <a:rPr lang="en-US" smtClean="0"/>
              <a:t>: Ramulator [Kim+, CAL’15]</a:t>
            </a:r>
          </a:p>
          <a:p>
            <a:pPr lvl="1"/>
            <a:r>
              <a:rPr lang="en-US" b="1" smtClean="0"/>
              <a:t>Energy</a:t>
            </a:r>
            <a:r>
              <a:rPr lang="en-US" smtClean="0"/>
              <a:t>: DRAMPower [Chandrasekar+, DSD’11]</a:t>
            </a:r>
          </a:p>
          <a:p>
            <a:pPr lvl="1"/>
            <a:endParaRPr lang="en-US" dirty="0"/>
          </a:p>
          <a:p>
            <a:r>
              <a:rPr lang="en-US" smtClean="0"/>
              <a:t>Configuration</a:t>
            </a:r>
          </a:p>
          <a:p>
            <a:pPr lvl="1"/>
            <a:r>
              <a:rPr lang="en-US" smtClean="0"/>
              <a:t>4-core (4GHz), 8MB LLC</a:t>
            </a:r>
          </a:p>
          <a:p>
            <a:pPr lvl="1"/>
            <a:r>
              <a:rPr lang="en-US" smtClean="0"/>
              <a:t>LPDDR4-3200, 4 channels, 1 rank/channel</a:t>
            </a:r>
          </a:p>
          <a:p>
            <a:pPr lvl="1"/>
            <a:endParaRPr lang="en-US" dirty="0" smtClean="0"/>
          </a:p>
          <a:p>
            <a:r>
              <a:rPr lang="en-US" smtClean="0"/>
              <a:t>Workloads</a:t>
            </a:r>
          </a:p>
          <a:p>
            <a:pPr lvl="1"/>
            <a:r>
              <a:rPr lang="en-US" smtClean="0"/>
              <a:t>20 random 4-core benchmark mixes</a:t>
            </a:r>
          </a:p>
          <a:p>
            <a:pPr lvl="1"/>
            <a:r>
              <a:rPr lang="en-US" smtClean="0"/>
              <a:t>SPEC CPU2006 benchmark suite</a:t>
            </a:r>
            <a:endParaRPr lang="en-US" dirty="0" smtClean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33/36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 descr=" 38"/>
          <p:cNvGrpSpPr/>
          <p:nvPr/>
        </p:nvGrpSpPr>
        <p:grpSpPr>
          <a:xfrm>
            <a:off x="96869" y="1400577"/>
            <a:ext cx="8894731" cy="4285157"/>
            <a:chOff x="96869" y="1400577"/>
            <a:chExt cx="8894731" cy="4285157"/>
          </a:xfrm>
        </p:grpSpPr>
        <p:grpSp>
          <p:nvGrpSpPr>
            <p:cNvPr id="28" name="Group 27"/>
            <p:cNvGrpSpPr/>
            <p:nvPr/>
          </p:nvGrpSpPr>
          <p:grpSpPr>
            <a:xfrm>
              <a:off x="96869" y="1400577"/>
              <a:ext cx="8894731" cy="4285157"/>
              <a:chOff x="887329" y="1388670"/>
              <a:chExt cx="9824971" cy="473331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887329" y="1388670"/>
                <a:ext cx="6357320" cy="4733313"/>
                <a:chOff x="-3225800" y="-1188922"/>
                <a:chExt cx="12317412" cy="9170872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387" y="-1123950"/>
                  <a:ext cx="9039225" cy="9105900"/>
                </a:xfrm>
                <a:prstGeom prst="rect">
                  <a:avLst/>
                </a:prstGeom>
              </p:spPr>
            </p:pic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3815"/>
                <a:stretch/>
              </p:blipFill>
              <p:spPr>
                <a:xfrm>
                  <a:off x="-3225800" y="-1188922"/>
                  <a:ext cx="3408131" cy="9105900"/>
                </a:xfrm>
                <a:prstGeom prst="rect">
                  <a:avLst/>
                </a:prstGeom>
              </p:spPr>
            </p:pic>
          </p:grp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3868" y="1410297"/>
                <a:ext cx="8248432" cy="4608363"/>
              </a:xfrm>
              <a:prstGeom prst="rect">
                <a:avLst/>
              </a:prstGeom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4971495" y="5249981"/>
              <a:ext cx="1518082" cy="4357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Simulated End-to-end Performance</a:t>
            </a:r>
            <a:endParaRPr lang="en-US" sz="4800" dirty="0">
              <a:latin typeface="Cambria" panose="02040503050406030204" pitchFamily="18" charset="0"/>
            </a:endParaRPr>
          </a:p>
        </p:txBody>
      </p:sp>
      <p:grpSp>
        <p:nvGrpSpPr>
          <p:cNvPr id="7" name="Group 6" descr=" 7"/>
          <p:cNvGrpSpPr/>
          <p:nvPr/>
        </p:nvGrpSpPr>
        <p:grpSpPr>
          <a:xfrm>
            <a:off x="1293192" y="938353"/>
            <a:ext cx="7038972" cy="341856"/>
            <a:chOff x="6939389" y="2552267"/>
            <a:chExt cx="7038972" cy="3418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/>
            <a:srcRect l="69411" t="19166" r="1458" b="21644"/>
            <a:stretch/>
          </p:blipFill>
          <p:spPr>
            <a:xfrm>
              <a:off x="11803331" y="2552267"/>
              <a:ext cx="2175030" cy="30184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/>
            <a:srcRect l="44322" t="23149" r="34870" b="22884"/>
            <a:stretch/>
          </p:blipFill>
          <p:spPr>
            <a:xfrm>
              <a:off x="10046574" y="2590808"/>
              <a:ext cx="1553592" cy="27520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/>
            <a:srcRect l="1160" t="17425" r="60129" b="17584"/>
            <a:stretch/>
          </p:blipFill>
          <p:spPr>
            <a:xfrm>
              <a:off x="6939389" y="2562701"/>
              <a:ext cx="2890268" cy="331422"/>
            </a:xfrm>
            <a:prstGeom prst="rect">
              <a:avLst/>
            </a:prstGeom>
          </p:spPr>
        </p:pic>
      </p:grpSp>
      <p:sp>
        <p:nvSpPr>
          <p:cNvPr id="39" name="TextBox 38" descr=" 39"/>
          <p:cNvSpPr txBox="1"/>
          <p:nvPr/>
        </p:nvSpPr>
        <p:spPr>
          <a:xfrm>
            <a:off x="3697195" y="5348741"/>
            <a:ext cx="328655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refresh interval (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34/36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 descr=" 23"/>
          <p:cNvSpPr txBox="1">
            <a:spLocks/>
          </p:cNvSpPr>
          <p:nvPr/>
        </p:nvSpPr>
        <p:spPr>
          <a:xfrm>
            <a:off x="156378" y="133703"/>
            <a:ext cx="8987622" cy="755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/>
              <a:t>DRAM is Much More </a:t>
            </a:r>
            <a:r>
              <a:rPr lang="en-US" sz="4000" dirty="0"/>
              <a:t>T</a:t>
            </a:r>
            <a:r>
              <a:rPr lang="en-US" sz="4000" dirty="0" smtClean="0"/>
              <a:t>han </a:t>
            </a:r>
            <a:r>
              <a:rPr lang="en-US" sz="4000" dirty="0"/>
              <a:t>J</a:t>
            </a:r>
            <a:r>
              <a:rPr lang="en-US" sz="4000" dirty="0" smtClean="0"/>
              <a:t>ust </a:t>
            </a:r>
            <a:r>
              <a:rPr lang="en-US" sz="4000" dirty="0"/>
              <a:t>O</a:t>
            </a:r>
            <a:r>
              <a:rPr lang="en-US" sz="4000" dirty="0" smtClean="0"/>
              <a:t>ne </a:t>
            </a:r>
            <a:r>
              <a:rPr lang="en-US" sz="4000" dirty="0"/>
              <a:t>C</a:t>
            </a:r>
            <a:r>
              <a:rPr lang="en-US" sz="4000" dirty="0" smtClean="0"/>
              <a:t>ell!</a:t>
            </a:r>
            <a:endParaRPr lang="en-US" sz="4000" dirty="0"/>
          </a:p>
        </p:txBody>
      </p:sp>
      <p:grpSp>
        <p:nvGrpSpPr>
          <p:cNvPr id="7" name="Group 6" descr=" 7"/>
          <p:cNvGrpSpPr>
            <a:grpSpLocks/>
          </p:cNvGrpSpPr>
          <p:nvPr/>
        </p:nvGrpSpPr>
        <p:grpSpPr>
          <a:xfrm>
            <a:off x="233098" y="2197510"/>
            <a:ext cx="2674318" cy="2489184"/>
            <a:chOff x="2678340" y="2136789"/>
            <a:chExt cx="3342898" cy="3111480"/>
          </a:xfrm>
        </p:grpSpPr>
        <p:sp>
          <p:nvSpPr>
            <p:cNvPr id="21" name="Rectangle 20"/>
            <p:cNvSpPr/>
            <p:nvPr/>
          </p:nvSpPr>
          <p:spPr>
            <a:xfrm>
              <a:off x="2678340" y="2198425"/>
              <a:ext cx="1197124" cy="371342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i="1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wordline</a:t>
              </a:r>
              <a:endParaRPr lang="en-US" sz="1600" i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2678340" y="2519534"/>
              <a:ext cx="3342898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 rot="5400000">
              <a:off x="2789255" y="3677143"/>
              <a:ext cx="1487561" cy="406454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capacitor</a:t>
              </a:r>
              <a:endParaRPr lang="en-US" sz="1600" i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84410" y="3248186"/>
              <a:ext cx="1470874" cy="426355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Cambria" panose="02040503050406030204" pitchFamily="18" charset="0"/>
                </a:rPr>
                <a:t>a</a:t>
              </a:r>
              <a:r>
                <a:rPr lang="en-US" sz="1600" i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ccess</a:t>
              </a:r>
              <a:endParaRPr lang="en-US" sz="1600" i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84410" y="3418909"/>
              <a:ext cx="1452774" cy="489927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transistor</a:t>
              </a:r>
              <a:endParaRPr lang="en-US" sz="1600" i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5247093" y="4496035"/>
              <a:ext cx="1098348" cy="406119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i="1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bitline</a:t>
              </a:r>
              <a:endParaRPr lang="en-US" sz="1600" i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5602783" y="2136789"/>
              <a:ext cx="0" cy="3030318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783111" y="2816576"/>
              <a:ext cx="0" cy="155572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4532728" y="2979359"/>
              <a:ext cx="499012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5031737" y="3090579"/>
              <a:ext cx="1" cy="259566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4532728" y="3090579"/>
              <a:ext cx="499012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031737" y="3350145"/>
              <a:ext cx="193166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4339561" y="3350145"/>
              <a:ext cx="193167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4532727" y="3090579"/>
              <a:ext cx="1" cy="259566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783111" y="2519534"/>
              <a:ext cx="1" cy="3212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5224903" y="3350145"/>
              <a:ext cx="37788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/>
            <p:nvPr/>
          </p:nvCxnSpPr>
          <p:spPr>
            <a:xfrm rot="10800000" flipV="1">
              <a:off x="3906688" y="3352849"/>
              <a:ext cx="432879" cy="285991"/>
            </a:xfrm>
            <a:prstGeom prst="bentConnector3">
              <a:avLst>
                <a:gd name="adj1" fmla="val 100059"/>
              </a:avLst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906689" y="4124892"/>
              <a:ext cx="0" cy="31818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med"/>
              <a:tailEnd type="triangl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3906689" y="3577858"/>
              <a:ext cx="0" cy="151697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3647125" y="3994712"/>
              <a:ext cx="519130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3647125" y="3729555"/>
              <a:ext cx="519130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3906689" y="3994713"/>
              <a:ext cx="0" cy="13017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 2"/>
            <p:cNvSpPr/>
            <p:nvPr/>
          </p:nvSpPr>
          <p:spPr>
            <a:xfrm>
              <a:off x="3193879" y="2636443"/>
              <a:ext cx="2326620" cy="232662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440"/>
            </a:p>
          </p:txBody>
        </p:sp>
      </p:grpSp>
      <p:sp>
        <p:nvSpPr>
          <p:cNvPr id="55" name="Content Placeholder 2" descr=" 53"/>
          <p:cNvSpPr txBox="1">
            <a:spLocks/>
          </p:cNvSpPr>
          <p:nvPr/>
        </p:nvSpPr>
        <p:spPr>
          <a:xfrm>
            <a:off x="156378" y="5924043"/>
            <a:ext cx="8987622" cy="755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i="1" dirty="0"/>
              <a:t>8</a:t>
            </a:r>
            <a:r>
              <a:rPr lang="en-US" sz="4000" i="1" dirty="0" smtClean="0"/>
              <a:t>GB DRAM =</a:t>
            </a:r>
            <a:r>
              <a:rPr lang="en-US" sz="4000" dirty="0" smtClean="0"/>
              <a:t> </a:t>
            </a:r>
            <a:r>
              <a:rPr lang="en-US" sz="4000" i="1" dirty="0" smtClean="0"/>
              <a:t>6.4e10 cells</a:t>
            </a:r>
            <a:endParaRPr lang="en-US" sz="4000" i="1" baseline="30000" dirty="0"/>
          </a:p>
        </p:txBody>
      </p:sp>
      <p:grpSp>
        <p:nvGrpSpPr>
          <p:cNvPr id="44" name="Group 43" descr=" 15"/>
          <p:cNvGrpSpPr/>
          <p:nvPr/>
        </p:nvGrpSpPr>
        <p:grpSpPr>
          <a:xfrm>
            <a:off x="3454545" y="989490"/>
            <a:ext cx="5027115" cy="4675908"/>
            <a:chOff x="4495587" y="1688868"/>
            <a:chExt cx="4230914" cy="3935332"/>
          </a:xfrm>
        </p:grpSpPr>
        <p:grpSp>
          <p:nvGrpSpPr>
            <p:cNvPr id="45" name="Group 44"/>
            <p:cNvGrpSpPr/>
            <p:nvPr/>
          </p:nvGrpSpPr>
          <p:grpSpPr>
            <a:xfrm>
              <a:off x="5066634" y="1688868"/>
              <a:ext cx="3657600" cy="3657600"/>
              <a:chOff x="3325271" y="1978517"/>
              <a:chExt cx="3657600" cy="36576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782471" y="1978517"/>
                <a:ext cx="3200400" cy="3200400"/>
              </a:xfrm>
              <a:prstGeom prst="rect">
                <a:avLst/>
              </a:prstGeom>
              <a:pattFill prst="smGrid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25271" y="1978517"/>
                <a:ext cx="457200" cy="3200400"/>
              </a:xfrm>
              <a:prstGeom prst="rect">
                <a:avLst/>
              </a:prstGeom>
              <a:pattFill prst="ltHorz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5400000">
                <a:off x="5154071" y="3807317"/>
                <a:ext cx="457200" cy="3200400"/>
              </a:xfrm>
              <a:prstGeom prst="rect">
                <a:avLst/>
              </a:prstGeom>
              <a:pattFill prst="ltVert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4495587" y="1688868"/>
              <a:ext cx="571045" cy="3200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3200" dirty="0" smtClean="0">
                  <a:latin typeface="Cambria" panose="02040503050406030204" pitchFamily="18" charset="0"/>
                </a:rPr>
                <a:t>Row Decoder</a:t>
              </a:r>
              <a:endParaRPr lang="en-US" sz="3200" dirty="0">
                <a:latin typeface="Cambria" panose="02040503050406030204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5400000">
              <a:off x="6878794" y="3776493"/>
              <a:ext cx="495014" cy="3200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3200" dirty="0" smtClean="0">
                  <a:latin typeface="Cambria" panose="02040503050406030204" pitchFamily="18" charset="0"/>
                </a:rPr>
                <a:t>Row Buffer</a:t>
              </a:r>
              <a:endParaRPr lang="en-US" sz="3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51" name="Group 50" descr=" 1358"/>
          <p:cNvGrpSpPr/>
          <p:nvPr/>
        </p:nvGrpSpPr>
        <p:grpSpPr>
          <a:xfrm>
            <a:off x="1885630" y="2620239"/>
            <a:ext cx="3158728" cy="1815447"/>
            <a:chOff x="1885630" y="2620239"/>
            <a:chExt cx="3158728" cy="1815447"/>
          </a:xfrm>
        </p:grpSpPr>
        <p:sp>
          <p:nvSpPr>
            <p:cNvPr id="52" name="Oval 51"/>
            <p:cNvSpPr/>
            <p:nvPr/>
          </p:nvSpPr>
          <p:spPr>
            <a:xfrm>
              <a:off x="4943733" y="3500954"/>
              <a:ext cx="100625" cy="100625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 flipV="1">
              <a:off x="1885630" y="2620239"/>
              <a:ext cx="3108418" cy="871457"/>
            </a:xfrm>
            <a:prstGeom prst="straightConnector1">
              <a:avLst/>
            </a:prstGeom>
            <a:ln w="38100" cap="rnd">
              <a:solidFill>
                <a:schemeClr val="accent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1885630" y="3612726"/>
              <a:ext cx="3119844" cy="822960"/>
            </a:xfrm>
            <a:prstGeom prst="straightConnector1">
              <a:avLst/>
            </a:prstGeom>
            <a:ln w="38100" cap="rnd">
              <a:solidFill>
                <a:schemeClr val="accent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6/36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1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 descr=" 38"/>
          <p:cNvGrpSpPr/>
          <p:nvPr/>
        </p:nvGrpSpPr>
        <p:grpSpPr>
          <a:xfrm>
            <a:off x="96869" y="1400577"/>
            <a:ext cx="8894731" cy="4285157"/>
            <a:chOff x="96869" y="1400577"/>
            <a:chExt cx="8894731" cy="4285157"/>
          </a:xfrm>
        </p:grpSpPr>
        <p:grpSp>
          <p:nvGrpSpPr>
            <p:cNvPr id="28" name="Group 27"/>
            <p:cNvGrpSpPr/>
            <p:nvPr/>
          </p:nvGrpSpPr>
          <p:grpSpPr>
            <a:xfrm>
              <a:off x="96869" y="1400577"/>
              <a:ext cx="8894731" cy="4285157"/>
              <a:chOff x="887329" y="1388670"/>
              <a:chExt cx="9824971" cy="473331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887329" y="1388670"/>
                <a:ext cx="6357320" cy="4733313"/>
                <a:chOff x="-3225800" y="-1188922"/>
                <a:chExt cx="12317412" cy="9170872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387" y="-1123950"/>
                  <a:ext cx="9039225" cy="9105900"/>
                </a:xfrm>
                <a:prstGeom prst="rect">
                  <a:avLst/>
                </a:prstGeom>
              </p:spPr>
            </p:pic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3815"/>
                <a:stretch/>
              </p:blipFill>
              <p:spPr>
                <a:xfrm>
                  <a:off x="-3225800" y="-1188922"/>
                  <a:ext cx="3408131" cy="9105900"/>
                </a:xfrm>
                <a:prstGeom prst="rect">
                  <a:avLst/>
                </a:prstGeom>
              </p:spPr>
            </p:pic>
          </p:grp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3868" y="1410297"/>
                <a:ext cx="8248432" cy="4608363"/>
              </a:xfrm>
              <a:prstGeom prst="rect">
                <a:avLst/>
              </a:prstGeom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4971495" y="5249981"/>
              <a:ext cx="1518082" cy="4357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Simulated End-to-end Performance</a:t>
            </a:r>
            <a:endParaRPr lang="en-US" sz="4800" dirty="0">
              <a:latin typeface="Cambria" panose="02040503050406030204" pitchFamily="18" charset="0"/>
            </a:endParaRPr>
          </a:p>
        </p:txBody>
      </p:sp>
      <p:grpSp>
        <p:nvGrpSpPr>
          <p:cNvPr id="7" name="Group 6" descr=" 7"/>
          <p:cNvGrpSpPr/>
          <p:nvPr/>
        </p:nvGrpSpPr>
        <p:grpSpPr>
          <a:xfrm>
            <a:off x="1293192" y="938353"/>
            <a:ext cx="7038972" cy="341856"/>
            <a:chOff x="6939389" y="2552267"/>
            <a:chExt cx="7038972" cy="3418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/>
            <a:srcRect l="69411" t="19166" r="1458" b="21644"/>
            <a:stretch/>
          </p:blipFill>
          <p:spPr>
            <a:xfrm>
              <a:off x="11803331" y="2552267"/>
              <a:ext cx="2175030" cy="30184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/>
            <a:srcRect l="44322" t="23149" r="34870" b="22884"/>
            <a:stretch/>
          </p:blipFill>
          <p:spPr>
            <a:xfrm>
              <a:off x="10046574" y="2590808"/>
              <a:ext cx="1553592" cy="27520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/>
            <a:srcRect l="1160" t="17425" r="60129" b="17584"/>
            <a:stretch/>
          </p:blipFill>
          <p:spPr>
            <a:xfrm>
              <a:off x="6939389" y="2562701"/>
              <a:ext cx="2890268" cy="331422"/>
            </a:xfrm>
            <a:prstGeom prst="rect">
              <a:avLst/>
            </a:prstGeom>
          </p:spPr>
        </p:pic>
      </p:grpSp>
      <p:sp>
        <p:nvSpPr>
          <p:cNvPr id="17" name="TextBox 16" descr=" 17"/>
          <p:cNvSpPr txBox="1"/>
          <p:nvPr/>
        </p:nvSpPr>
        <p:spPr>
          <a:xfrm>
            <a:off x="5953969" y="5772155"/>
            <a:ext cx="242614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Reprofile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often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8" name="Straight Arrow Connector 17" descr=" 18"/>
          <p:cNvCxnSpPr/>
          <p:nvPr/>
        </p:nvCxnSpPr>
        <p:spPr>
          <a:xfrm flipV="1">
            <a:off x="7231333" y="5249981"/>
            <a:ext cx="173734" cy="5221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 descr=" 21"/>
          <p:cNvSpPr txBox="1"/>
          <p:nvPr/>
        </p:nvSpPr>
        <p:spPr>
          <a:xfrm>
            <a:off x="1549278" y="5779068"/>
            <a:ext cx="242614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Reprofile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rarely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6" name="Straight Arrow Connector 15" descr=" 23"/>
          <p:cNvCxnSpPr/>
          <p:nvPr/>
        </p:nvCxnSpPr>
        <p:spPr>
          <a:xfrm flipH="1" flipV="1">
            <a:off x="2263806" y="5131293"/>
            <a:ext cx="474520" cy="6477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 descr=" 39"/>
          <p:cNvSpPr txBox="1"/>
          <p:nvPr/>
        </p:nvSpPr>
        <p:spPr>
          <a:xfrm>
            <a:off x="3697195" y="5348741"/>
            <a:ext cx="328655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refresh interval (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34/36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5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 descr=" 38"/>
          <p:cNvGrpSpPr/>
          <p:nvPr/>
        </p:nvGrpSpPr>
        <p:grpSpPr>
          <a:xfrm>
            <a:off x="96869" y="1400577"/>
            <a:ext cx="8894731" cy="4285157"/>
            <a:chOff x="96869" y="1400577"/>
            <a:chExt cx="8894731" cy="4285157"/>
          </a:xfrm>
        </p:grpSpPr>
        <p:grpSp>
          <p:nvGrpSpPr>
            <p:cNvPr id="28" name="Group 27"/>
            <p:cNvGrpSpPr/>
            <p:nvPr/>
          </p:nvGrpSpPr>
          <p:grpSpPr>
            <a:xfrm>
              <a:off x="96869" y="1400577"/>
              <a:ext cx="8894731" cy="4285157"/>
              <a:chOff x="887329" y="1388670"/>
              <a:chExt cx="9824971" cy="473331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887329" y="1388670"/>
                <a:ext cx="6357320" cy="4733313"/>
                <a:chOff x="-3225800" y="-1188922"/>
                <a:chExt cx="12317412" cy="9170872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387" y="-1123950"/>
                  <a:ext cx="9039225" cy="9105900"/>
                </a:xfrm>
                <a:prstGeom prst="rect">
                  <a:avLst/>
                </a:prstGeom>
              </p:spPr>
            </p:pic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3815"/>
                <a:stretch/>
              </p:blipFill>
              <p:spPr>
                <a:xfrm>
                  <a:off x="-3225800" y="-1188922"/>
                  <a:ext cx="3408131" cy="9105900"/>
                </a:xfrm>
                <a:prstGeom prst="rect">
                  <a:avLst/>
                </a:prstGeom>
              </p:spPr>
            </p:pic>
          </p:grp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3868" y="1410297"/>
                <a:ext cx="8248432" cy="4608363"/>
              </a:xfrm>
              <a:prstGeom prst="rect">
                <a:avLst/>
              </a:prstGeom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4971495" y="5249981"/>
              <a:ext cx="1518082" cy="4357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Simulated End-to-end Performance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19" name="Rounded Rectangle 18" descr=" 10"/>
          <p:cNvSpPr/>
          <p:nvPr/>
        </p:nvSpPr>
        <p:spPr>
          <a:xfrm>
            <a:off x="5265547" y="1492446"/>
            <a:ext cx="1845468" cy="375753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 descr=" 7"/>
          <p:cNvGrpSpPr/>
          <p:nvPr/>
        </p:nvGrpSpPr>
        <p:grpSpPr>
          <a:xfrm>
            <a:off x="1293192" y="938353"/>
            <a:ext cx="7038972" cy="341856"/>
            <a:chOff x="6939389" y="2552267"/>
            <a:chExt cx="7038972" cy="3418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/>
            <a:srcRect l="69411" t="19166" r="1458" b="21644"/>
            <a:stretch/>
          </p:blipFill>
          <p:spPr>
            <a:xfrm>
              <a:off x="11803331" y="2552267"/>
              <a:ext cx="2175030" cy="30184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/>
            <a:srcRect l="44322" t="23149" r="34870" b="22884"/>
            <a:stretch/>
          </p:blipFill>
          <p:spPr>
            <a:xfrm>
              <a:off x="10046574" y="2590808"/>
              <a:ext cx="1553592" cy="27520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/>
            <a:srcRect l="1160" t="17425" r="60129" b="17584"/>
            <a:stretch/>
          </p:blipFill>
          <p:spPr>
            <a:xfrm>
              <a:off x="6939389" y="2562701"/>
              <a:ext cx="2890268" cy="331422"/>
            </a:xfrm>
            <a:prstGeom prst="rect">
              <a:avLst/>
            </a:prstGeom>
          </p:spPr>
        </p:pic>
      </p:grpSp>
      <p:sp>
        <p:nvSpPr>
          <p:cNvPr id="17" name="TextBox 16" descr=" 17"/>
          <p:cNvSpPr txBox="1"/>
          <p:nvPr/>
        </p:nvSpPr>
        <p:spPr>
          <a:xfrm>
            <a:off x="5953969" y="5772155"/>
            <a:ext cx="242614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Reprofile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often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8" name="Straight Arrow Connector 17" descr=" 18"/>
          <p:cNvCxnSpPr/>
          <p:nvPr/>
        </p:nvCxnSpPr>
        <p:spPr>
          <a:xfrm flipV="1">
            <a:off x="7231333" y="5249981"/>
            <a:ext cx="173734" cy="5221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 descr=" 21"/>
          <p:cNvSpPr txBox="1"/>
          <p:nvPr/>
        </p:nvSpPr>
        <p:spPr>
          <a:xfrm>
            <a:off x="1549278" y="5779068"/>
            <a:ext cx="242614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Reprofile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rarely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6" name="Straight Arrow Connector 15" descr=" 23"/>
          <p:cNvCxnSpPr/>
          <p:nvPr/>
        </p:nvCxnSpPr>
        <p:spPr>
          <a:xfrm flipH="1" flipV="1">
            <a:off x="2263806" y="5131293"/>
            <a:ext cx="474520" cy="6477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 descr=" 39"/>
          <p:cNvSpPr txBox="1"/>
          <p:nvPr/>
        </p:nvSpPr>
        <p:spPr>
          <a:xfrm>
            <a:off x="3697195" y="5348741"/>
            <a:ext cx="328655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refresh interval (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34/36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0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 descr=" 38"/>
          <p:cNvGrpSpPr/>
          <p:nvPr/>
        </p:nvGrpSpPr>
        <p:grpSpPr>
          <a:xfrm>
            <a:off x="96869" y="1400577"/>
            <a:ext cx="8894731" cy="4285157"/>
            <a:chOff x="96869" y="1400577"/>
            <a:chExt cx="8894731" cy="4285157"/>
          </a:xfrm>
        </p:grpSpPr>
        <p:grpSp>
          <p:nvGrpSpPr>
            <p:cNvPr id="28" name="Group 27"/>
            <p:cNvGrpSpPr/>
            <p:nvPr/>
          </p:nvGrpSpPr>
          <p:grpSpPr>
            <a:xfrm>
              <a:off x="96869" y="1400577"/>
              <a:ext cx="8894731" cy="4285157"/>
              <a:chOff x="887329" y="1388670"/>
              <a:chExt cx="9824971" cy="473331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887329" y="1388670"/>
                <a:ext cx="6357320" cy="4733313"/>
                <a:chOff x="-3225800" y="-1188922"/>
                <a:chExt cx="12317412" cy="9170872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387" y="-1123950"/>
                  <a:ext cx="9039225" cy="9105900"/>
                </a:xfrm>
                <a:prstGeom prst="rect">
                  <a:avLst/>
                </a:prstGeom>
              </p:spPr>
            </p:pic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3815"/>
                <a:stretch/>
              </p:blipFill>
              <p:spPr>
                <a:xfrm>
                  <a:off x="-3225800" y="-1188922"/>
                  <a:ext cx="3408131" cy="9105900"/>
                </a:xfrm>
                <a:prstGeom prst="rect">
                  <a:avLst/>
                </a:prstGeom>
              </p:spPr>
            </p:pic>
          </p:grp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3868" y="1410297"/>
                <a:ext cx="8248432" cy="4608363"/>
              </a:xfrm>
              <a:prstGeom prst="rect">
                <a:avLst/>
              </a:prstGeom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4971495" y="5249981"/>
              <a:ext cx="1518082" cy="4357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Simulated End-to-end Performance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19" name="Rounded Rectangle 18" descr=" 10"/>
          <p:cNvSpPr/>
          <p:nvPr/>
        </p:nvSpPr>
        <p:spPr>
          <a:xfrm>
            <a:off x="5265547" y="1492446"/>
            <a:ext cx="1845468" cy="375753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 descr=" 7"/>
          <p:cNvGrpSpPr/>
          <p:nvPr/>
        </p:nvGrpSpPr>
        <p:grpSpPr>
          <a:xfrm>
            <a:off x="1293192" y="938353"/>
            <a:ext cx="7038972" cy="341856"/>
            <a:chOff x="6939389" y="2552267"/>
            <a:chExt cx="7038972" cy="3418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/>
            <a:srcRect l="69411" t="19166" r="1458" b="21644"/>
            <a:stretch/>
          </p:blipFill>
          <p:spPr>
            <a:xfrm>
              <a:off x="11803331" y="2552267"/>
              <a:ext cx="2175030" cy="30184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/>
            <a:srcRect l="44322" t="23149" r="34870" b="22884"/>
            <a:stretch/>
          </p:blipFill>
          <p:spPr>
            <a:xfrm>
              <a:off x="10046574" y="2590808"/>
              <a:ext cx="1553592" cy="27520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/>
            <a:srcRect l="1160" t="17425" r="60129" b="17584"/>
            <a:stretch/>
          </p:blipFill>
          <p:spPr>
            <a:xfrm>
              <a:off x="6939389" y="2562701"/>
              <a:ext cx="2890268" cy="331422"/>
            </a:xfrm>
            <a:prstGeom prst="rect">
              <a:avLst/>
            </a:prstGeom>
          </p:spPr>
        </p:pic>
      </p:grpSp>
      <p:sp>
        <p:nvSpPr>
          <p:cNvPr id="17" name="TextBox 16" descr=" 17"/>
          <p:cNvSpPr txBox="1"/>
          <p:nvPr/>
        </p:nvSpPr>
        <p:spPr>
          <a:xfrm>
            <a:off x="5953969" y="5772155"/>
            <a:ext cx="242614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Reprofile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often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8" name="Straight Arrow Connector 17" descr=" 18"/>
          <p:cNvCxnSpPr/>
          <p:nvPr/>
        </p:nvCxnSpPr>
        <p:spPr>
          <a:xfrm flipV="1">
            <a:off x="7231333" y="5249981"/>
            <a:ext cx="173734" cy="5221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 descr=" 21"/>
          <p:cNvSpPr txBox="1"/>
          <p:nvPr/>
        </p:nvSpPr>
        <p:spPr>
          <a:xfrm>
            <a:off x="1549278" y="5779068"/>
            <a:ext cx="242614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Reprofile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rarely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6" name="Straight Arrow Connector 15" descr=" 23"/>
          <p:cNvCxnSpPr/>
          <p:nvPr/>
        </p:nvCxnSpPr>
        <p:spPr>
          <a:xfrm flipH="1" flipV="1">
            <a:off x="2263806" y="5131293"/>
            <a:ext cx="474520" cy="6477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 descr=" 39"/>
          <p:cNvSpPr txBox="1"/>
          <p:nvPr/>
        </p:nvSpPr>
        <p:spPr>
          <a:xfrm>
            <a:off x="3697195" y="5348741"/>
            <a:ext cx="328655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refresh interval (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 descr=" 41"/>
          <p:cNvSpPr txBox="1"/>
          <p:nvPr/>
        </p:nvSpPr>
        <p:spPr>
          <a:xfrm>
            <a:off x="76950" y="1492446"/>
            <a:ext cx="899010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On average, REAPER enables:</a:t>
            </a:r>
          </a:p>
          <a:p>
            <a:pPr algn="ctr"/>
            <a:r>
              <a:rPr lang="en-US" sz="4000" b="1" dirty="0" smtClean="0">
                <a:solidFill>
                  <a:schemeClr val="accent6"/>
                </a:solidFill>
              </a:rPr>
              <a:t>16.3% system performance </a:t>
            </a:r>
            <a:r>
              <a:rPr lang="en-US" sz="4000" b="1" dirty="0" smtClean="0"/>
              <a:t>improvement</a:t>
            </a:r>
          </a:p>
          <a:p>
            <a:pPr algn="ctr"/>
            <a:r>
              <a:rPr lang="en-US" sz="4000" b="1" dirty="0" smtClean="0">
                <a:solidFill>
                  <a:schemeClr val="accent6"/>
                </a:solidFill>
              </a:rPr>
              <a:t>36.4% DRAM power</a:t>
            </a:r>
            <a:r>
              <a:rPr lang="en-US" sz="4000" b="1" dirty="0" smtClean="0"/>
              <a:t> reduction</a:t>
            </a:r>
            <a:endParaRPr lang="tr-TR" sz="4000" b="1" i="1" dirty="0" smtClean="0">
              <a:solidFill>
                <a:schemeClr val="accent1"/>
              </a:solidFill>
            </a:endParaRPr>
          </a:p>
        </p:txBody>
      </p:sp>
      <p:sp>
        <p:nvSpPr>
          <p:cNvPr id="21" name="TextBox 20" descr=" 42"/>
          <p:cNvSpPr txBox="1"/>
          <p:nvPr/>
        </p:nvSpPr>
        <p:spPr>
          <a:xfrm>
            <a:off x="76950" y="4072162"/>
            <a:ext cx="8990099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REAPER </a:t>
            </a:r>
            <a:r>
              <a:rPr lang="en-US" sz="4000" b="1" dirty="0" smtClean="0">
                <a:solidFill>
                  <a:schemeClr val="accent6"/>
                </a:solidFill>
              </a:rPr>
              <a:t>enables longer refresh intervals</a:t>
            </a:r>
            <a:r>
              <a:rPr lang="en-US" sz="4000" b="1" dirty="0" smtClean="0"/>
              <a:t>, which are unreasonable </a:t>
            </a:r>
          </a:p>
          <a:p>
            <a:pPr algn="ctr"/>
            <a:r>
              <a:rPr lang="en-US" sz="4000" b="1" dirty="0" smtClean="0"/>
              <a:t>using brute-force profiling</a:t>
            </a:r>
            <a:endParaRPr lang="tr-TR" sz="4000" b="1" i="1" dirty="0" smtClean="0">
              <a:solidFill>
                <a:schemeClr val="accent1"/>
              </a:solidFill>
            </a:endParaRPr>
          </a:p>
        </p:txBody>
      </p:sp>
      <p:sp>
        <p:nvSpPr>
          <p:cNvPr id="23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34/36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Other Analyses </a:t>
            </a:r>
            <a:r>
              <a:rPr lang="en-US" sz="4800" dirty="0">
                <a:latin typeface="Cambria" panose="02040503050406030204" pitchFamily="18" charset="0"/>
              </a:rPr>
              <a:t>i</a:t>
            </a:r>
            <a:r>
              <a:rPr lang="en-US" sz="4800" dirty="0" smtClean="0">
                <a:latin typeface="Cambria" panose="02040503050406030204" pitchFamily="18" charset="0"/>
              </a:rPr>
              <a:t>n </a:t>
            </a:r>
            <a:r>
              <a:rPr lang="en-US" sz="4800" dirty="0">
                <a:latin typeface="Cambria" panose="02040503050406030204" pitchFamily="18" charset="0"/>
              </a:rPr>
              <a:t>t</a:t>
            </a:r>
            <a:r>
              <a:rPr lang="en-US" sz="4800" dirty="0" smtClean="0">
                <a:latin typeface="Cambria" panose="02040503050406030204" pitchFamily="18" charset="0"/>
              </a:rPr>
              <a:t>he Paper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Detailed LPDDR4 characterization data</a:t>
            </a:r>
          </a:p>
          <a:p>
            <a:pPr lvl="1"/>
            <a:r>
              <a:rPr lang="en-US" dirty="0" smtClean="0"/>
              <a:t>Temperature dependence effects</a:t>
            </a:r>
          </a:p>
          <a:p>
            <a:pPr lvl="1"/>
            <a:r>
              <a:rPr lang="en-US" dirty="0" smtClean="0"/>
              <a:t>Retention time distributions</a:t>
            </a:r>
          </a:p>
          <a:p>
            <a:pPr lvl="1"/>
            <a:r>
              <a:rPr lang="en-US" dirty="0" smtClean="0"/>
              <a:t>Data pattern dependence</a:t>
            </a:r>
          </a:p>
          <a:p>
            <a:pPr lvl="1"/>
            <a:r>
              <a:rPr lang="en-US" dirty="0" smtClean="0"/>
              <a:t>Variable retention time</a:t>
            </a:r>
          </a:p>
          <a:p>
            <a:pPr lvl="1"/>
            <a:r>
              <a:rPr lang="en-US" dirty="0" smtClean="0"/>
              <a:t>Individual cell failure distributions</a:t>
            </a:r>
          </a:p>
          <a:p>
            <a:r>
              <a:rPr lang="en-US" sz="3200" b="1" dirty="0" smtClean="0"/>
              <a:t>Profiling tradeoff space characterization</a:t>
            </a:r>
          </a:p>
          <a:p>
            <a:pPr lvl="1"/>
            <a:r>
              <a:rPr lang="en-US" dirty="0" smtClean="0"/>
              <a:t>Runtime, coverage, and false positive rate</a:t>
            </a:r>
          </a:p>
          <a:p>
            <a:pPr lvl="1"/>
            <a:r>
              <a:rPr lang="en-US" dirty="0" smtClean="0"/>
              <a:t>Temperature and refresh interval</a:t>
            </a:r>
          </a:p>
          <a:p>
            <a:r>
              <a:rPr lang="en-US" sz="3200" b="1" dirty="0" smtClean="0"/>
              <a:t>Probabilistic model for tolerable failure rates</a:t>
            </a:r>
          </a:p>
          <a:p>
            <a:r>
              <a:rPr lang="en-US" sz="3200" b="1" dirty="0" smtClean="0"/>
              <a:t>Detailed results for end-to-end evaluations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35/36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 descr=" 5"/>
          <p:cNvSpPr txBox="1">
            <a:spLocks/>
          </p:cNvSpPr>
          <p:nvPr/>
        </p:nvSpPr>
        <p:spPr>
          <a:xfrm>
            <a:off x="76200" y="724204"/>
            <a:ext cx="9067800" cy="541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sz="2400" b="1" u="sng" smtClean="0">
                <a:solidFill>
                  <a:srgbClr val="C00000"/>
                </a:solidFill>
                <a:latin typeface="Cambria" panose="02040503050406030204" pitchFamily="18" charset="0"/>
              </a:rPr>
              <a:t>Problem</a:t>
            </a:r>
            <a:r>
              <a:rPr lang="en-US" sz="2400" smtClean="0">
                <a:solidFill>
                  <a:srgbClr val="C00000"/>
                </a:solidFill>
                <a:latin typeface="Cambria" panose="02040503050406030204" pitchFamily="18" charset="0"/>
              </a:rPr>
              <a:t>: </a:t>
            </a:r>
          </a:p>
          <a:p>
            <a:pPr marL="0" indent="0">
              <a:spcBef>
                <a:spcPts val="200"/>
              </a:spcBef>
            </a:pPr>
            <a:r>
              <a:rPr lang="en-US" sz="2200" smtClean="0">
                <a:solidFill>
                  <a:srgbClr val="C00000"/>
                </a:solidFill>
                <a:latin typeface="Cambria" panose="02040503050406030204" pitchFamily="18" charset="0"/>
              </a:rPr>
              <a:t>DRAM refresh performance and energy overhead is high </a:t>
            </a:r>
          </a:p>
          <a:p>
            <a:pPr marL="0" indent="0">
              <a:spcBef>
                <a:spcPts val="200"/>
              </a:spcBef>
            </a:pPr>
            <a:r>
              <a:rPr lang="en-US" sz="2200" smtClean="0">
                <a:solidFill>
                  <a:srgbClr val="C00000"/>
                </a:solidFill>
                <a:latin typeface="Cambria" panose="02040503050406030204" pitchFamily="18" charset="0"/>
              </a:rPr>
              <a:t>Current approaches to retention failure profiling are slow or unreliable</a:t>
            </a:r>
            <a:endParaRPr lang="tr-TR" sz="2200" u="sng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2400" b="1" u="sng" smtClean="0">
                <a:solidFill>
                  <a:schemeClr val="accent1"/>
                </a:solidFill>
                <a:latin typeface="Cambria" panose="02040503050406030204" pitchFamily="18" charset="0"/>
              </a:rPr>
              <a:t>Goals</a:t>
            </a:r>
            <a:r>
              <a:rPr lang="en-US" sz="2400" smtClean="0">
                <a:solidFill>
                  <a:schemeClr val="accent1"/>
                </a:solidFill>
                <a:latin typeface="Cambria" panose="02040503050406030204" pitchFamily="18" charset="0"/>
              </a:rPr>
              <a:t>: </a:t>
            </a:r>
          </a:p>
          <a:p>
            <a:pPr marL="51435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200" smtClean="0">
                <a:solidFill>
                  <a:schemeClr val="accent1"/>
                </a:solidFill>
                <a:latin typeface="Cambria" panose="02040503050406030204" pitchFamily="18" charset="0"/>
              </a:rPr>
              <a:t>Thoroughly analyze profiling tradeoffs</a:t>
            </a:r>
          </a:p>
          <a:p>
            <a:pPr marL="51435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200" smtClean="0">
                <a:solidFill>
                  <a:schemeClr val="accent1"/>
                </a:solidFill>
                <a:latin typeface="Cambria" panose="02040503050406030204" pitchFamily="18" charset="0"/>
              </a:rPr>
              <a:t>Develop a </a:t>
            </a:r>
            <a:r>
              <a:rPr lang="en-US" sz="2200" b="1" smtClean="0">
                <a:solidFill>
                  <a:schemeClr val="accent1"/>
                </a:solidFill>
                <a:latin typeface="Cambria" panose="02040503050406030204" pitchFamily="18" charset="0"/>
              </a:rPr>
              <a:t>fast</a:t>
            </a:r>
            <a:r>
              <a:rPr lang="en-US" sz="2200" smtClean="0">
                <a:solidFill>
                  <a:schemeClr val="accent1"/>
                </a:solidFill>
                <a:latin typeface="Cambria" panose="02040503050406030204" pitchFamily="18" charset="0"/>
              </a:rPr>
              <a:t> and </a:t>
            </a:r>
            <a:r>
              <a:rPr lang="en-US" sz="2200" b="1" smtClean="0">
                <a:solidFill>
                  <a:schemeClr val="accent1"/>
                </a:solidFill>
                <a:latin typeface="Cambria" panose="02040503050406030204" pitchFamily="18" charset="0"/>
              </a:rPr>
              <a:t>reliable </a:t>
            </a:r>
            <a:r>
              <a:rPr lang="en-US" sz="2200" smtClean="0">
                <a:solidFill>
                  <a:schemeClr val="accent1"/>
                </a:solidFill>
                <a:latin typeface="Cambria" panose="02040503050406030204" pitchFamily="18" charset="0"/>
              </a:rPr>
              <a:t>profiling mechanism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400" b="1" u="sng" smtClean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</a:rPr>
              <a:t>Key Contributions</a:t>
            </a:r>
            <a:r>
              <a:rPr lang="en-US" sz="2400" smtClean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</a:rPr>
              <a:t>:</a:t>
            </a:r>
            <a:endParaRPr lang="x-none" sz="2400" smtClean="0">
              <a:solidFill>
                <a:srgbClr val="70AD47">
                  <a:lumMod val="75000"/>
                </a:srgbClr>
              </a:solidFill>
              <a:latin typeface="Cambria" panose="02040503050406030204" pitchFamily="18" charset="0"/>
            </a:endParaRPr>
          </a:p>
          <a:p>
            <a:pPr marL="51435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200" b="1" smtClean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</a:rPr>
              <a:t>First</a:t>
            </a:r>
            <a:r>
              <a:rPr lang="en-US" sz="2200" smtClean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</a:rPr>
              <a:t> detailed characterization of 368 LPDDR4 DRAM chips</a:t>
            </a:r>
          </a:p>
          <a:p>
            <a:pPr marL="514350" indent="-457200">
              <a:spcBef>
                <a:spcPts val="200"/>
              </a:spcBef>
              <a:buFont typeface="+mj-lt"/>
              <a:buAutoNum type="arabicPeriod"/>
            </a:pPr>
            <a:r>
              <a:rPr lang="en-US" sz="2200" b="1" smtClean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</a:rPr>
              <a:t>Reach profiling: </a:t>
            </a:r>
            <a:r>
              <a:rPr lang="en-US" sz="2200" smtClean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</a:rPr>
              <a:t>Profile at a </a:t>
            </a:r>
            <a:r>
              <a:rPr lang="en-US" sz="2200" b="1" smtClean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</a:rPr>
              <a:t>longer refresh interval </a:t>
            </a:r>
            <a:r>
              <a:rPr lang="en-US" sz="2200" smtClean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</a:rPr>
              <a:t>or </a:t>
            </a:r>
            <a:r>
              <a:rPr lang="en-US" sz="2200" b="1" smtClean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</a:rPr>
              <a:t>higher temperature </a:t>
            </a:r>
            <a:r>
              <a:rPr lang="en-US" sz="2200" smtClean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</a:rPr>
              <a:t>than target conditions, where cells are more likely to fail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400" b="1" u="sng" smtClean="0">
                <a:latin typeface="Cambria" panose="02040503050406030204" pitchFamily="18" charset="0"/>
              </a:rPr>
              <a:t>Evaluation:</a:t>
            </a:r>
            <a:endParaRPr lang="tr-TR" sz="2400" b="1" u="sng" smtClean="0">
              <a:latin typeface="Cambria" panose="02040503050406030204" pitchFamily="18" charset="0"/>
            </a:endParaRPr>
          </a:p>
          <a:p>
            <a:pPr marL="0" indent="0">
              <a:spcBef>
                <a:spcPts val="200"/>
              </a:spcBef>
            </a:pPr>
            <a:r>
              <a:rPr lang="en-US" sz="2200" b="1" smtClean="0">
                <a:latin typeface="Cambria" panose="02040503050406030204" pitchFamily="18" charset="0"/>
              </a:rPr>
              <a:t>2.5x</a:t>
            </a:r>
            <a:r>
              <a:rPr lang="x-none" sz="2200" smtClean="0">
                <a:latin typeface="Cambria" panose="02040503050406030204" pitchFamily="18" charset="0"/>
              </a:rPr>
              <a:t> </a:t>
            </a:r>
            <a:r>
              <a:rPr lang="en-US" sz="2200" smtClean="0">
                <a:latin typeface="Cambria" panose="02040503050406030204" pitchFamily="18" charset="0"/>
              </a:rPr>
              <a:t>faster profiling with </a:t>
            </a:r>
            <a:r>
              <a:rPr lang="en-US" sz="2200" b="1" smtClean="0">
                <a:latin typeface="Cambria" panose="02040503050406030204" pitchFamily="18" charset="0"/>
              </a:rPr>
              <a:t>99%</a:t>
            </a:r>
            <a:r>
              <a:rPr lang="en-US" sz="2200" smtClean="0">
                <a:latin typeface="Cambria" panose="02040503050406030204" pitchFamily="18" charset="0"/>
              </a:rPr>
              <a:t> coverage and </a:t>
            </a:r>
            <a:r>
              <a:rPr lang="en-US" sz="2200" b="1" smtClean="0">
                <a:latin typeface="Cambria" panose="02040503050406030204" pitchFamily="18" charset="0"/>
              </a:rPr>
              <a:t>50% </a:t>
            </a:r>
            <a:r>
              <a:rPr lang="en-US" sz="2200" smtClean="0">
                <a:latin typeface="Cambria" panose="02040503050406030204" pitchFamily="18" charset="0"/>
              </a:rPr>
              <a:t>false positives</a:t>
            </a:r>
          </a:p>
          <a:p>
            <a:pPr marL="0" indent="0">
              <a:spcBef>
                <a:spcPts val="200"/>
              </a:spcBef>
            </a:pPr>
            <a:r>
              <a:rPr lang="en-US" sz="2200" smtClean="0">
                <a:latin typeface="Cambria" panose="02040503050406030204" pitchFamily="18" charset="0"/>
              </a:rPr>
              <a:t>REAPER enables </a:t>
            </a:r>
            <a:r>
              <a:rPr lang="en-US" sz="2200" b="1" smtClean="0">
                <a:latin typeface="Cambria" panose="02040503050406030204" pitchFamily="18" charset="0"/>
              </a:rPr>
              <a:t>16.3% system performance improvement </a:t>
            </a:r>
            <a:r>
              <a:rPr lang="en-US" sz="2200" smtClean="0">
                <a:latin typeface="Cambria" panose="02040503050406030204" pitchFamily="18" charset="0"/>
              </a:rPr>
              <a:t>and </a:t>
            </a:r>
            <a:r>
              <a:rPr lang="en-US" sz="2200" b="1" smtClean="0">
                <a:latin typeface="Cambria" panose="02040503050406030204" pitchFamily="18" charset="0"/>
              </a:rPr>
              <a:t>36.4% DRAM power reduction</a:t>
            </a:r>
          </a:p>
          <a:p>
            <a:pPr marL="0" indent="0">
              <a:spcBef>
                <a:spcPts val="200"/>
              </a:spcBef>
            </a:pPr>
            <a:r>
              <a:rPr lang="en-US" sz="2200" smtClean="0">
                <a:latin typeface="Cambria" panose="02040503050406030204" pitchFamily="18" charset="0"/>
              </a:rPr>
              <a:t>Enables longer refresh intervals that were previously unreasonable</a:t>
            </a:r>
            <a:endParaRPr lang="en-US" sz="2200" dirty="0">
              <a:latin typeface="Cambria" panose="02040503050406030204" pitchFamily="18" charset="0"/>
            </a:endParaRPr>
          </a:p>
        </p:txBody>
      </p:sp>
      <p:sp>
        <p:nvSpPr>
          <p:cNvPr id="6" name="Title 1" descr=" 6"/>
          <p:cNvSpPr txBox="1">
            <a:spLocks/>
          </p:cNvSpPr>
          <p:nvPr/>
        </p:nvSpPr>
        <p:spPr>
          <a:xfrm>
            <a:off x="304800" y="25400"/>
            <a:ext cx="8229600" cy="889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ambria" panose="02040503050406030204" pitchFamily="18" charset="0"/>
              </a:rPr>
              <a:t>Summary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36/36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2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3717"/>
            <a:ext cx="9144000" cy="29625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387148"/>
            <a:ext cx="9144000" cy="2051158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tr-TR" sz="5000" b="1" i="1" dirty="0">
                <a:solidFill>
                  <a:prstClr val="white">
                    <a:lumMod val="95000"/>
                  </a:prstClr>
                </a:solidFill>
                <a:latin typeface="Cambria"/>
                <a:cs typeface="Cambria"/>
              </a:rPr>
              <a:t>The Reach Profiler (REAPER):</a:t>
            </a:r>
            <a:r>
              <a:rPr lang="tr-TR" sz="5400" b="1" i="1" dirty="0">
                <a:solidFill>
                  <a:prstClr val="white">
                    <a:lumMod val="95000"/>
                  </a:prstClr>
                </a:solidFill>
                <a:latin typeface="Cambria"/>
                <a:cs typeface="Cambria"/>
              </a:rPr>
              <a:t/>
            </a:r>
            <a:br>
              <a:rPr lang="tr-TR" sz="5400" b="1" i="1" dirty="0">
                <a:solidFill>
                  <a:prstClr val="white">
                    <a:lumMod val="95000"/>
                  </a:prstClr>
                </a:solidFill>
                <a:latin typeface="Cambria"/>
                <a:cs typeface="Cambria"/>
              </a:rPr>
            </a:br>
            <a:r>
              <a:rPr lang="en-US" sz="1500" b="1" i="1" dirty="0">
                <a:solidFill>
                  <a:prstClr val="white">
                    <a:lumMod val="95000"/>
                  </a:prstClr>
                </a:solidFill>
                <a:latin typeface="Cambria"/>
                <a:cs typeface="Cambria"/>
              </a:rPr>
              <a:t/>
            </a:r>
            <a:br>
              <a:rPr lang="en-US" sz="1500" b="1" i="1" dirty="0">
                <a:solidFill>
                  <a:prstClr val="white">
                    <a:lumMod val="95000"/>
                  </a:prstClr>
                </a:solidFill>
                <a:latin typeface="Cambria"/>
                <a:cs typeface="Cambria"/>
              </a:rPr>
            </a:br>
            <a:r>
              <a:rPr lang="en-US" sz="3000" dirty="0">
                <a:solidFill>
                  <a:prstClr val="white">
                    <a:lumMod val="95000"/>
                  </a:prstClr>
                </a:solidFill>
                <a:latin typeface="Cambria"/>
                <a:cs typeface="Cambria"/>
              </a:rPr>
              <a:t>Enabling the Mitigation of DRAM Retention Failures</a:t>
            </a:r>
            <a:br>
              <a:rPr lang="en-US" sz="3000" dirty="0">
                <a:solidFill>
                  <a:prstClr val="white">
                    <a:lumMod val="95000"/>
                  </a:prstClr>
                </a:solidFill>
                <a:latin typeface="Cambria"/>
                <a:cs typeface="Cambria"/>
              </a:rPr>
            </a:br>
            <a:r>
              <a:rPr lang="en-US" sz="3000" dirty="0">
                <a:solidFill>
                  <a:prstClr val="white">
                    <a:lumMod val="95000"/>
                  </a:prstClr>
                </a:solidFill>
                <a:latin typeface="Cambria"/>
                <a:cs typeface="Cambria"/>
              </a:rPr>
              <a:t>via Profiling at Aggressive Conditions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3438831"/>
            <a:ext cx="8686800" cy="72482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latin typeface="Cambria"/>
                <a:cs typeface="Cambria"/>
              </a:rPr>
              <a:t>Minesh Patel	</a:t>
            </a:r>
            <a:r>
              <a:rPr lang="en-US" sz="2800" b="1" dirty="0" err="1" smtClean="0">
                <a:latin typeface="Cambria"/>
                <a:cs typeface="Cambria"/>
              </a:rPr>
              <a:t>Jeremie</a:t>
            </a:r>
            <a:r>
              <a:rPr lang="en-US" sz="2800" b="1" dirty="0" smtClean="0">
                <a:latin typeface="Cambria"/>
                <a:cs typeface="Cambria"/>
              </a:rPr>
              <a:t> S. Kim</a:t>
            </a:r>
          </a:p>
          <a:p>
            <a:pPr marL="0" indent="0" algn="ctr">
              <a:buNone/>
            </a:pPr>
            <a:r>
              <a:rPr lang="en-US" sz="2800" b="1" dirty="0" err="1" smtClean="0">
                <a:latin typeface="Cambria"/>
                <a:cs typeface="Cambria"/>
              </a:rPr>
              <a:t>Onur</a:t>
            </a:r>
            <a:r>
              <a:rPr lang="en-US" sz="2800" b="1" dirty="0" smtClean="0">
                <a:latin typeface="Cambria"/>
                <a:cs typeface="Cambria"/>
              </a:rPr>
              <a:t> </a:t>
            </a:r>
            <a:r>
              <a:rPr lang="en-US" sz="2800" b="1" dirty="0" err="1" smtClean="0">
                <a:latin typeface="Cambria"/>
                <a:cs typeface="Cambria"/>
              </a:rPr>
              <a:t>Mutlu</a:t>
            </a:r>
            <a:endParaRPr lang="en-US" sz="2800" dirty="0">
              <a:latin typeface="Cambria"/>
              <a:cs typeface="Cambria"/>
            </a:endParaRPr>
          </a:p>
        </p:txBody>
      </p:sp>
      <p:pic>
        <p:nvPicPr>
          <p:cNvPr id="1026" name="Picture 2" descr="http://www.euroc-project.eu/fileadmin/imgEuroc/eurocConsortiumLogos/eth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5893016"/>
            <a:ext cx="2397512" cy="49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eaphages.org/media/institutions/Burgundy_CMU_JPG_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3" b="26959"/>
          <a:stretch/>
        </p:blipFill>
        <p:spPr bwMode="auto">
          <a:xfrm>
            <a:off x="4716968" y="5909981"/>
            <a:ext cx="4085528" cy="66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33" y="4627207"/>
            <a:ext cx="2710200" cy="7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42" y="4552981"/>
            <a:ext cx="1323444" cy="11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911224"/>
            <a:ext cx="8987622" cy="2326651"/>
          </a:xfrm>
        </p:spPr>
        <p:txBody>
          <a:bodyPr/>
          <a:lstStyle/>
          <a:p>
            <a:r>
              <a:rPr lang="en-US" dirty="0" smtClean="0"/>
              <a:t>Well-fitting exponential relationship: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E.g., 10°C ~ 10x more failures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64" y="1754355"/>
            <a:ext cx="8829675" cy="688604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 Failures @ 45°C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27" y="737728"/>
            <a:ext cx="7644714" cy="5758664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VRT Failure Accumulation Rate</a:t>
            </a:r>
            <a:endParaRPr lang="en-US" sz="4800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91275"/>
            <a:ext cx="8697985" cy="4885839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800 Rounds of Profiling @ 2048ms, 45°C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8" y="1515762"/>
            <a:ext cx="8966465" cy="4231288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Refresh</a:t>
            </a:r>
            <a:endParaRPr lang="en-US" dirty="0"/>
          </a:p>
        </p:txBody>
      </p:sp>
      <p:sp>
        <p:nvSpPr>
          <p:cNvPr id="23" name="Content Placeholder 2" descr=" 23"/>
          <p:cNvSpPr txBox="1">
            <a:spLocks/>
          </p:cNvSpPr>
          <p:nvPr/>
        </p:nvSpPr>
        <p:spPr>
          <a:xfrm>
            <a:off x="75991" y="966806"/>
            <a:ext cx="8987622" cy="2190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DRAM </a:t>
            </a:r>
            <a:r>
              <a:rPr lang="en-US" sz="2800" b="1" dirty="0"/>
              <a:t>refresh </a:t>
            </a:r>
            <a:r>
              <a:rPr lang="en-US" sz="2800" dirty="0" smtClean="0"/>
              <a:t>periodically restores </a:t>
            </a:r>
            <a:r>
              <a:rPr lang="en-US" sz="2800" dirty="0"/>
              <a:t>leaked </a:t>
            </a:r>
            <a:r>
              <a:rPr lang="en-US" sz="2800" dirty="0" smtClean="0"/>
              <a:t>charge</a:t>
            </a:r>
            <a:endParaRPr lang="en-US" sz="2800" dirty="0"/>
          </a:p>
          <a:p>
            <a:r>
              <a:rPr lang="en-US" sz="2800" i="1" dirty="0" smtClean="0"/>
              <a:t>Every </a:t>
            </a:r>
            <a:r>
              <a:rPr lang="en-US" sz="2800" dirty="0"/>
              <a:t>cell </a:t>
            </a:r>
            <a:r>
              <a:rPr lang="en-US" sz="2800" i="1" dirty="0" smtClean="0"/>
              <a:t>every</a:t>
            </a:r>
            <a:r>
              <a:rPr lang="en-US" sz="2800" dirty="0" smtClean="0"/>
              <a:t> </a:t>
            </a:r>
            <a:r>
              <a:rPr lang="en-US" sz="2800" b="1" dirty="0" smtClean="0"/>
              <a:t>refresh interval </a:t>
            </a:r>
            <a:r>
              <a:rPr lang="en-US" sz="2800" dirty="0" smtClean="0"/>
              <a:t>(default = 64ms)</a:t>
            </a:r>
          </a:p>
          <a:p>
            <a:r>
              <a:rPr lang="en-US" sz="2800" dirty="0" smtClean="0"/>
              <a:t>Significant </a:t>
            </a:r>
            <a:r>
              <a:rPr lang="en-US" sz="2800" dirty="0"/>
              <a:t>system </a:t>
            </a:r>
            <a:r>
              <a:rPr lang="en-US" sz="2800" b="1" dirty="0">
                <a:solidFill>
                  <a:srgbClr val="FF0000"/>
                </a:solidFill>
              </a:rPr>
              <a:t>performance/energy </a:t>
            </a:r>
            <a:r>
              <a:rPr lang="en-US" sz="2800" b="1" dirty="0" smtClean="0">
                <a:solidFill>
                  <a:srgbClr val="FF0000"/>
                </a:solidFill>
              </a:rPr>
              <a:t>overhead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hart 3" descr=" 6"/>
          <p:cNvGraphicFramePr/>
          <p:nvPr>
            <p:extLst>
              <p:ext uri="{D42A27DB-BD31-4B8C-83A1-F6EECF244321}">
                <p14:modId xmlns:p14="http://schemas.microsoft.com/office/powerpoint/2010/main" val="2668050935"/>
              </p:ext>
            </p:extLst>
          </p:nvPr>
        </p:nvGraphicFramePr>
        <p:xfrm>
          <a:off x="628649" y="2592280"/>
          <a:ext cx="7345974" cy="4187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7/36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800 Rounds of Profiling @ 2048ms, 45°C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042" y="813916"/>
            <a:ext cx="6628763" cy="5558739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6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dirty="0" smtClean="0"/>
              <a:t>Individual Cell Failure Probabilities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5" y="5318468"/>
            <a:ext cx="8987622" cy="999954"/>
          </a:xfrm>
        </p:spPr>
        <p:txBody>
          <a:bodyPr/>
          <a:lstStyle/>
          <a:p>
            <a:r>
              <a:rPr lang="en-US" sz="2800" dirty="0" smtClean="0"/>
              <a:t>Single </a:t>
            </a:r>
            <a:r>
              <a:rPr lang="en-US" sz="2800" dirty="0"/>
              <a:t>representative chip of Vendor B at </a:t>
            </a:r>
            <a:r>
              <a:rPr lang="en-US" sz="2800" dirty="0" smtClean="0"/>
              <a:t>40° C</a:t>
            </a:r>
            <a:endParaRPr lang="en-US" sz="2800" dirty="0"/>
          </a:p>
          <a:p>
            <a:r>
              <a:rPr lang="en-US" sz="2800" dirty="0" smtClean="0"/>
              <a:t>Refresh </a:t>
            </a:r>
            <a:r>
              <a:rPr lang="en-US" sz="2800" dirty="0"/>
              <a:t>intervals ranging from 64ms to </a:t>
            </a:r>
            <a:r>
              <a:rPr lang="en-US" sz="2800" dirty="0" smtClean="0"/>
              <a:t>4096ms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1" y="1021408"/>
            <a:ext cx="8567351" cy="4173491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Individual Cell Failure Distributions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615" y="879819"/>
            <a:ext cx="6152374" cy="5694811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Single-cell Failures With Temperature</a:t>
            </a:r>
            <a:endParaRPr lang="en-US" sz="4800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79" y="1296460"/>
            <a:ext cx="8441871" cy="3917825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285" y="5318468"/>
            <a:ext cx="8987622" cy="999954"/>
          </a:xfrm>
        </p:spPr>
        <p:txBody>
          <a:bodyPr/>
          <a:lstStyle/>
          <a:p>
            <a:r>
              <a:rPr lang="en-US" sz="2800" dirty="0" smtClean="0"/>
              <a:t>Single </a:t>
            </a:r>
            <a:r>
              <a:rPr lang="en-US" sz="2800" dirty="0"/>
              <a:t>representative chip of Vendor </a:t>
            </a:r>
            <a:r>
              <a:rPr lang="en-US" sz="2800" dirty="0" smtClean="0"/>
              <a:t>B</a:t>
            </a:r>
          </a:p>
          <a:p>
            <a:r>
              <a:rPr lang="en-US" sz="2800" dirty="0" smtClean="0"/>
              <a:t>{mean, </a:t>
            </a:r>
            <a:r>
              <a:rPr lang="en-US" sz="2800" dirty="0" err="1" smtClean="0"/>
              <a:t>std</a:t>
            </a:r>
            <a:r>
              <a:rPr lang="en-US" sz="2800" dirty="0" smtClean="0"/>
              <a:t>} for cells between 64ms and 4096ms</a:t>
            </a:r>
            <a:endParaRPr lang="en-US" sz="280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5728" y="1609875"/>
            <a:ext cx="8875872" cy="4907710"/>
            <a:chOff x="115728" y="1609875"/>
            <a:chExt cx="8875872" cy="49077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728" y="1685221"/>
              <a:ext cx="8875872" cy="483236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865540" y="1609875"/>
              <a:ext cx="4198199" cy="322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Example experimental analysis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64110" y="3250567"/>
            <a:ext cx="302908" cy="3029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20071" y="2344706"/>
            <a:ext cx="3366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{+125ms, +1.0C}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x speedup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600373" y="3400666"/>
            <a:ext cx="697058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978599" y="1478476"/>
            <a:ext cx="2253343" cy="46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/>
          <p:cNvSpPr>
            <a:spLocks noGrp="1"/>
          </p:cNvSpPr>
          <p:nvPr>
            <p:ph idx="1"/>
          </p:nvPr>
        </p:nvSpPr>
        <p:spPr>
          <a:xfrm>
            <a:off x="78189" y="1015493"/>
            <a:ext cx="8987622" cy="73483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Runtime </a:t>
            </a:r>
            <a:r>
              <a:rPr lang="en-US" dirty="0" smtClean="0"/>
              <a:t>for 95% coverage of {2048ms, 50C}</a:t>
            </a:r>
          </a:p>
        </p:txBody>
      </p:sp>
      <p:sp>
        <p:nvSpPr>
          <p:cNvPr id="27" name="Oval 26"/>
          <p:cNvSpPr/>
          <p:nvPr/>
        </p:nvSpPr>
        <p:spPr>
          <a:xfrm>
            <a:off x="3769048" y="3611837"/>
            <a:ext cx="302908" cy="3029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615098" y="3763291"/>
            <a:ext cx="6955855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920502" y="1987787"/>
            <a:ext cx="0" cy="354306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00373" y="4419870"/>
            <a:ext cx="2246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{+0ms, +0C}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515564" y="2011540"/>
            <a:ext cx="0" cy="354306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9940629">
            <a:off x="2750717" y="2326873"/>
            <a:ext cx="1892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</a:rPr>
              <a:t>REACH</a:t>
            </a:r>
            <a:endParaRPr lang="en-US" sz="4800" b="1" dirty="0">
              <a:ln w="9525">
                <a:solidFill>
                  <a:schemeClr val="tx1"/>
                </a:solidFill>
              </a:ln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Curved Down Arrow 19"/>
          <p:cNvSpPr/>
          <p:nvPr/>
        </p:nvSpPr>
        <p:spPr>
          <a:xfrm rot="19869655">
            <a:off x="3543081" y="2898426"/>
            <a:ext cx="889449" cy="482952"/>
          </a:xfrm>
          <a:prstGeom prst="curvedDownArrow">
            <a:avLst>
              <a:gd name="adj1" fmla="val 25930"/>
              <a:gd name="adj2" fmla="val 50000"/>
              <a:gd name="adj3" fmla="val 24895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Q2: How often must we re-profile?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Raw </a:t>
            </a:r>
            <a:r>
              <a:rPr lang="en-US" sz="2800" b="1" dirty="0"/>
              <a:t>Bit Error </a:t>
            </a:r>
            <a:r>
              <a:rPr lang="en-US" sz="2800" b="1" dirty="0" smtClean="0"/>
              <a:t>Rate (RBER)</a:t>
            </a:r>
            <a:r>
              <a:rPr lang="en-US" sz="2800" dirty="0" smtClean="0"/>
              <a:t> – ratio of actual failing DRAM cells</a:t>
            </a:r>
          </a:p>
          <a:p>
            <a:pPr marL="0" indent="0">
              <a:buNone/>
            </a:pPr>
            <a:r>
              <a:rPr lang="en-US" sz="2800" b="1" dirty="0"/>
              <a:t>Uncorrectable Bit Error </a:t>
            </a:r>
            <a:r>
              <a:rPr lang="en-US" sz="2800" b="1" dirty="0" smtClean="0"/>
              <a:t>Rate (UBER)</a:t>
            </a:r>
            <a:r>
              <a:rPr lang="en-US" sz="2800" dirty="0" smtClean="0"/>
              <a:t> – error rate observed by the system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800" dirty="0" smtClean="0"/>
              <a:t>We can compute the </a:t>
            </a:r>
            <a:r>
              <a:rPr lang="en-US" sz="2800" i="1" dirty="0" smtClean="0"/>
              <a:t>maximum tolerable RBER </a:t>
            </a:r>
            <a:r>
              <a:rPr lang="en-US" sz="2800" dirty="0" smtClean="0"/>
              <a:t>for a given UBER and ECC strength</a:t>
            </a:r>
            <a:endParaRPr lang="en-US" sz="2800" baseline="300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206003"/>
              </p:ext>
            </p:extLst>
          </p:nvPr>
        </p:nvGraphicFramePr>
        <p:xfrm>
          <a:off x="328456" y="4174788"/>
          <a:ext cx="8482692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6057">
                  <a:extLst>
                    <a:ext uri="{9D8B030D-6E8A-4147-A177-3AD203B41FA5}">
                      <a16:colId xmlns:a16="http://schemas.microsoft.com/office/drawing/2014/main" val="1039537979"/>
                    </a:ext>
                  </a:extLst>
                </a:gridCol>
                <a:gridCol w="1363435">
                  <a:extLst>
                    <a:ext uri="{9D8B030D-6E8A-4147-A177-3AD203B41FA5}">
                      <a16:colId xmlns:a16="http://schemas.microsoft.com/office/drawing/2014/main" val="6664223"/>
                    </a:ext>
                  </a:extLst>
                </a:gridCol>
                <a:gridCol w="1404258">
                  <a:extLst>
                    <a:ext uri="{9D8B030D-6E8A-4147-A177-3AD203B41FA5}">
                      <a16:colId xmlns:a16="http://schemas.microsoft.com/office/drawing/2014/main" val="2440498201"/>
                    </a:ext>
                  </a:extLst>
                </a:gridCol>
                <a:gridCol w="1338942">
                  <a:extLst>
                    <a:ext uri="{9D8B030D-6E8A-4147-A177-3AD203B41FA5}">
                      <a16:colId xmlns:a16="http://schemas.microsoft.com/office/drawing/2014/main" val="1283898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mbria" panose="02040503050406030204" pitchFamily="18" charset="0"/>
                        </a:rPr>
                        <a:t>No ECC</a:t>
                      </a:r>
                      <a:endParaRPr lang="en-US" sz="2000" b="1" dirty="0">
                        <a:latin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mbria" panose="02040503050406030204" pitchFamily="18" charset="0"/>
                        </a:rPr>
                        <a:t>SECDED</a:t>
                      </a:r>
                      <a:endParaRPr lang="en-US" sz="2000" b="1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mbria" panose="02040503050406030204" pitchFamily="18" charset="0"/>
                        </a:rPr>
                        <a:t>ECC-2</a:t>
                      </a:r>
                      <a:endParaRPr lang="en-US" sz="2000" b="1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935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mbria" panose="02040503050406030204" pitchFamily="18" charset="0"/>
                        </a:rPr>
                        <a:t>Max RBER for UBER = 10</a:t>
                      </a:r>
                      <a:r>
                        <a:rPr lang="en-US" sz="2000" b="1" baseline="30000" dirty="0" smtClean="0">
                          <a:latin typeface="Cambria" panose="02040503050406030204" pitchFamily="18" charset="0"/>
                        </a:rPr>
                        <a:t>-15</a:t>
                      </a:r>
                      <a:endParaRPr lang="en-US" sz="2000" b="1" baseline="300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mbria" panose="02040503050406030204" pitchFamily="18" charset="0"/>
                        </a:rPr>
                        <a:t>1e-15</a:t>
                      </a:r>
                      <a:endParaRPr lang="en-US" sz="2000" b="1" dirty="0">
                        <a:latin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mbria" panose="02040503050406030204" pitchFamily="18" charset="0"/>
                        </a:rPr>
                        <a:t>3.8e-9</a:t>
                      </a:r>
                      <a:endParaRPr lang="en-US" sz="2000" b="1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mbria" panose="02040503050406030204" pitchFamily="18" charset="0"/>
                        </a:rPr>
                        <a:t>6.9e-7</a:t>
                      </a:r>
                      <a:endParaRPr lang="en-US" sz="2000" b="1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911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mbria" panose="02040503050406030204" pitchFamily="18" charset="0"/>
                        </a:rPr>
                        <a:t>Equivalent #</a:t>
                      </a:r>
                      <a:r>
                        <a:rPr lang="en-US" sz="2000" b="1" baseline="0" dirty="0" smtClean="0">
                          <a:latin typeface="Cambria" panose="02040503050406030204" pitchFamily="18" charset="0"/>
                        </a:rPr>
                        <a:t> bits in 2GB DRAM</a:t>
                      </a:r>
                      <a:endParaRPr lang="en-US" sz="2000" b="1" dirty="0">
                        <a:latin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mbria" panose="02040503050406030204" pitchFamily="18" charset="0"/>
                        </a:rPr>
                        <a:t>&lt;</a:t>
                      </a:r>
                      <a:r>
                        <a:rPr lang="en-US" sz="2000" b="1" baseline="0" dirty="0" smtClean="0">
                          <a:latin typeface="Cambria" panose="02040503050406030204" pitchFamily="18" charset="0"/>
                        </a:rPr>
                        <a:t> 1</a:t>
                      </a:r>
                      <a:endParaRPr lang="en-US" sz="2000" b="1" dirty="0">
                        <a:latin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mbria" panose="02040503050406030204" pitchFamily="18" charset="0"/>
                        </a:rPr>
                        <a:t>65</a:t>
                      </a:r>
                      <a:endParaRPr lang="en-US" sz="2000" b="1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mbria" panose="02040503050406030204" pitchFamily="18" charset="0"/>
                        </a:rPr>
                        <a:t>12,000</a:t>
                      </a:r>
                      <a:endParaRPr lang="en-US" sz="2000" b="1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633348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5102678" y="4911233"/>
            <a:ext cx="571500" cy="5715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53343" y="5561344"/>
            <a:ext cx="5192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Without ECC, we can’t tolerate even one failure!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Probabilistic Failure Model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920697"/>
            <a:ext cx="8987622" cy="1042859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k</a:t>
            </a:r>
            <a:r>
              <a:rPr lang="en-US" sz="2800" i="1" dirty="0" smtClean="0"/>
              <a:t> </a:t>
            </a:r>
            <a:r>
              <a:rPr lang="en-US" sz="2800" dirty="0" smtClean="0"/>
              <a:t>= ECC strength (e.g., SECDED = 1)</a:t>
            </a:r>
          </a:p>
          <a:p>
            <a:pPr marL="0" indent="0">
              <a:buNone/>
            </a:pPr>
            <a:r>
              <a:rPr lang="en-US" sz="2800" i="1" dirty="0"/>
              <a:t>w</a:t>
            </a:r>
            <a:r>
              <a:rPr lang="en-US" sz="2800" dirty="0" smtClean="0"/>
              <a:t> = ECC word size (e.g., SECDED 64/72 word = 72 bits)</a:t>
            </a:r>
            <a:endParaRPr lang="en-US" sz="28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87" y="1896722"/>
            <a:ext cx="8419226" cy="1013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87" y="2999508"/>
            <a:ext cx="8269533" cy="1135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21" y="4134646"/>
            <a:ext cx="8416692" cy="227852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Probabilistic Failure Model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920697"/>
            <a:ext cx="8987622" cy="1042859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k</a:t>
            </a:r>
            <a:r>
              <a:rPr lang="en-US" sz="2800" i="1" dirty="0" smtClean="0"/>
              <a:t> </a:t>
            </a:r>
            <a:r>
              <a:rPr lang="en-US" sz="2800" dirty="0" smtClean="0"/>
              <a:t>= ECC strength (e.g., SECDED = 1)</a:t>
            </a:r>
          </a:p>
          <a:p>
            <a:pPr marL="0" indent="0">
              <a:buNone/>
            </a:pPr>
            <a:r>
              <a:rPr lang="en-US" sz="2800" i="1" dirty="0"/>
              <a:t>w</a:t>
            </a:r>
            <a:r>
              <a:rPr lang="en-US" sz="2800" dirty="0" smtClean="0"/>
              <a:t> = ECC word size (e.g., SECDED 64/72 word = 72 bits)</a:t>
            </a:r>
            <a:endParaRPr lang="en-US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87" y="1977495"/>
            <a:ext cx="8269533" cy="1135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87" y="3698791"/>
            <a:ext cx="8198256" cy="1043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0605" y="4982639"/>
            <a:ext cx="5564987" cy="120866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49287" y="3308485"/>
            <a:ext cx="7848508" cy="5214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Binomial distribution of errors in an </a:t>
            </a:r>
            <a:r>
              <a:rPr lang="en-US" sz="2800" i="1" dirty="0" smtClean="0"/>
              <a:t>n</a:t>
            </a:r>
            <a:r>
              <a:rPr lang="en-US" sz="2800" dirty="0" smtClean="0"/>
              <a:t>-bit word:</a:t>
            </a:r>
            <a:endParaRPr lang="en-US" sz="28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Allowable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911225"/>
            <a:ext cx="8987622" cy="1749598"/>
          </a:xfrm>
        </p:spPr>
        <p:txBody>
          <a:bodyPr/>
          <a:lstStyle/>
          <a:p>
            <a:r>
              <a:rPr lang="en-US" dirty="0"/>
              <a:t>Tolerable </a:t>
            </a:r>
            <a:r>
              <a:rPr lang="en-US" b="1" dirty="0"/>
              <a:t>RBER </a:t>
            </a:r>
            <a:r>
              <a:rPr lang="en-US" dirty="0"/>
              <a:t>and tolerable </a:t>
            </a:r>
            <a:r>
              <a:rPr lang="en-US" b="1" dirty="0"/>
              <a:t>number of bit </a:t>
            </a:r>
            <a:r>
              <a:rPr lang="en-US" b="1" dirty="0" smtClean="0"/>
              <a:t>errors </a:t>
            </a:r>
            <a:r>
              <a:rPr lang="en-US" dirty="0" smtClean="0"/>
              <a:t>for </a:t>
            </a:r>
            <a:r>
              <a:rPr lang="en-US" dirty="0"/>
              <a:t>UBER = </a:t>
            </a:r>
            <a:r>
              <a:rPr lang="en-US" dirty="0" smtClean="0"/>
              <a:t>10</a:t>
            </a:r>
            <a:r>
              <a:rPr lang="en-US" baseline="30000" dirty="0" smtClean="0"/>
              <a:t>-15</a:t>
            </a:r>
            <a:r>
              <a:rPr lang="en-US" dirty="0" smtClean="0"/>
              <a:t> </a:t>
            </a:r>
            <a:r>
              <a:rPr lang="en-US" dirty="0"/>
              <a:t>across different ECC strengths for </a:t>
            </a:r>
            <a:r>
              <a:rPr lang="en-US" dirty="0" smtClean="0"/>
              <a:t>selected DRAM </a:t>
            </a:r>
            <a:r>
              <a:rPr lang="en-US" dirty="0"/>
              <a:t>sizes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01" y="2660823"/>
            <a:ext cx="7498272" cy="3499502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 Space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We explore:</a:t>
            </a:r>
          </a:p>
          <a:p>
            <a:pPr lvl="1"/>
            <a:r>
              <a:rPr lang="en-US" b="1" dirty="0"/>
              <a:t>368 </a:t>
            </a:r>
            <a:r>
              <a:rPr lang="en-US" dirty="0"/>
              <a:t>LPDDR4 chips</a:t>
            </a:r>
          </a:p>
          <a:p>
            <a:pPr lvl="1"/>
            <a:r>
              <a:rPr lang="en-US" dirty="0"/>
              <a:t>Refresh intervals from </a:t>
            </a:r>
            <a:r>
              <a:rPr lang="en-US" b="1" dirty="0"/>
              <a:t>64ms – 4096ms </a:t>
            </a:r>
          </a:p>
          <a:p>
            <a:pPr lvl="1"/>
            <a:r>
              <a:rPr lang="en-US" dirty="0"/>
              <a:t>Temperatures from </a:t>
            </a:r>
            <a:r>
              <a:rPr lang="en-US" b="1" dirty="0"/>
              <a:t>40C – 55C</a:t>
            </a:r>
          </a:p>
          <a:p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Decreasing Refresh Overhead</a:t>
            </a:r>
            <a:endParaRPr lang="en-US" dirty="0"/>
          </a:p>
        </p:txBody>
      </p:sp>
      <p:sp>
        <p:nvSpPr>
          <p:cNvPr id="23" name="Content Placeholder 2" descr=" 23"/>
          <p:cNvSpPr txBox="1">
            <a:spLocks/>
          </p:cNvSpPr>
          <p:nvPr/>
        </p:nvSpPr>
        <p:spPr>
          <a:xfrm>
            <a:off x="75991" y="966806"/>
            <a:ext cx="8987622" cy="7788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Most cells </a:t>
            </a:r>
            <a:r>
              <a:rPr lang="en-US" sz="3200" b="1" dirty="0" smtClean="0">
                <a:solidFill>
                  <a:schemeClr val="accent6"/>
                </a:solidFill>
              </a:rPr>
              <a:t>do not fail </a:t>
            </a:r>
            <a:r>
              <a:rPr lang="en-US" sz="3200" dirty="0" smtClean="0"/>
              <a:t>at</a:t>
            </a:r>
            <a:r>
              <a:rPr lang="en-US" sz="3200" b="1" dirty="0" smtClean="0">
                <a:solidFill>
                  <a:schemeClr val="accent6"/>
                </a:solidFill>
              </a:rPr>
              <a:t> </a:t>
            </a:r>
            <a:r>
              <a:rPr lang="en-US" sz="3200" dirty="0" smtClean="0"/>
              <a:t>a longer refresh interval</a:t>
            </a:r>
            <a:endParaRPr lang="en-US" sz="3200" dirty="0"/>
          </a:p>
        </p:txBody>
      </p:sp>
      <p:graphicFrame>
        <p:nvGraphicFramePr>
          <p:cNvPr id="4" name="Chart 3" descr=" 5"/>
          <p:cNvGraphicFramePr/>
          <p:nvPr>
            <p:extLst>
              <p:ext uri="{D42A27DB-BD31-4B8C-83A1-F6EECF244321}">
                <p14:modId xmlns:p14="http://schemas.microsoft.com/office/powerpoint/2010/main" val="2993407639"/>
              </p:ext>
            </p:extLst>
          </p:nvPr>
        </p:nvGraphicFramePr>
        <p:xfrm>
          <a:off x="286269" y="1716365"/>
          <a:ext cx="8567066" cy="4504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 descr=" 10"/>
          <p:cNvGrpSpPr/>
          <p:nvPr/>
        </p:nvGrpSpPr>
        <p:grpSpPr>
          <a:xfrm>
            <a:off x="-399495" y="3178207"/>
            <a:ext cx="3781886" cy="3325004"/>
            <a:chOff x="-399495" y="3178207"/>
            <a:chExt cx="3781886" cy="3325004"/>
          </a:xfrm>
        </p:grpSpPr>
        <p:sp>
          <p:nvSpPr>
            <p:cNvPr id="6" name="Oval 5"/>
            <p:cNvSpPr/>
            <p:nvPr/>
          </p:nvSpPr>
          <p:spPr>
            <a:xfrm>
              <a:off x="2050742" y="3178207"/>
              <a:ext cx="1331649" cy="2885242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-399495" y="5162664"/>
              <a:ext cx="2717952" cy="1340547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b="1" dirty="0" smtClean="0">
                  <a:solidFill>
                    <a:schemeClr val="accent6"/>
                  </a:solidFill>
                </a:rPr>
                <a:t>&lt; 100 failures</a:t>
              </a:r>
              <a:endParaRPr lang="en-US" sz="3200" dirty="0">
                <a:solidFill>
                  <a:schemeClr val="accent6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554986" y="5317724"/>
              <a:ext cx="433612" cy="248575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8/36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Configuration Details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60" y="2018268"/>
            <a:ext cx="8786798" cy="2941226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60" y="1004712"/>
            <a:ext cx="8831795" cy="5268268"/>
          </a:xfrm>
          <a:prstGeom prst="rect">
            <a:avLst/>
          </a:prstGeom>
        </p:spPr>
      </p:pic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Profiling Performance Overhead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4" name="Oval 3" descr=" 7"/>
          <p:cNvSpPr/>
          <p:nvPr/>
        </p:nvSpPr>
        <p:spPr>
          <a:xfrm>
            <a:off x="1038632" y="1111146"/>
            <a:ext cx="1547252" cy="48100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 descr=" 8"/>
          <p:cNvSpPr/>
          <p:nvPr/>
        </p:nvSpPr>
        <p:spPr>
          <a:xfrm>
            <a:off x="7040856" y="4658496"/>
            <a:ext cx="1089890" cy="12626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04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60" y="1004712"/>
            <a:ext cx="8831795" cy="5268268"/>
          </a:xfrm>
          <a:prstGeom prst="rect">
            <a:avLst/>
          </a:prstGeom>
        </p:spPr>
      </p:pic>
      <p:sp>
        <p:nvSpPr>
          <p:cNvPr id="22" name="Title 1" descr=" 22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Profiling Performance Overhead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4" name="Oval 3" descr=" 7"/>
          <p:cNvSpPr/>
          <p:nvPr/>
        </p:nvSpPr>
        <p:spPr>
          <a:xfrm>
            <a:off x="1038632" y="1111146"/>
            <a:ext cx="1547252" cy="48100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 descr=" 6"/>
          <p:cNvSpPr txBox="1"/>
          <p:nvPr/>
        </p:nvSpPr>
        <p:spPr>
          <a:xfrm>
            <a:off x="247134" y="2446691"/>
            <a:ext cx="8649732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REAPER significantly improves</a:t>
            </a:r>
          </a:p>
          <a:p>
            <a:pPr algn="ctr"/>
            <a:r>
              <a:rPr lang="en-US" sz="4400" b="1" dirty="0" smtClean="0"/>
              <a:t>profiling performance</a:t>
            </a:r>
          </a:p>
          <a:p>
            <a:pPr algn="ctr"/>
            <a:r>
              <a:rPr lang="en-US" sz="4400" b="1" i="1" dirty="0"/>
              <a:t>f</a:t>
            </a:r>
            <a:r>
              <a:rPr lang="en-US" sz="4400" b="1" i="1" dirty="0" smtClean="0"/>
              <a:t>or any profiling interval/DRAM size</a:t>
            </a:r>
            <a:endParaRPr lang="tr-TR" sz="4400" b="1" i="1" dirty="0" smtClean="0">
              <a:solidFill>
                <a:schemeClr val="accent1"/>
              </a:solidFill>
            </a:endParaRPr>
          </a:p>
        </p:txBody>
      </p:sp>
      <p:sp>
        <p:nvSpPr>
          <p:cNvPr id="5" name="Oval 4" descr=" 8"/>
          <p:cNvSpPr/>
          <p:nvPr/>
        </p:nvSpPr>
        <p:spPr>
          <a:xfrm>
            <a:off x="7040856" y="4658496"/>
            <a:ext cx="1089890" cy="12626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9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152400" y="66419"/>
            <a:ext cx="8839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Cambria" panose="02040503050406030204" pitchFamily="18" charset="0"/>
              </a:rPr>
              <a:t>Profiling Energy Overhead</a:t>
            </a:r>
            <a:endParaRPr lang="en-US" sz="4800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86" y="1276865"/>
            <a:ext cx="8633427" cy="495660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61319" y="2257168"/>
            <a:ext cx="461319" cy="7249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Performance/Energy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23" y="1215835"/>
            <a:ext cx="8777757" cy="4853325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01" y="862435"/>
            <a:ext cx="8735899" cy="4887576"/>
          </a:xfrm>
          <a:prstGeom prst="rect">
            <a:avLst/>
          </a:prstGeom>
        </p:spPr>
      </p:pic>
      <p:sp>
        <p:nvSpPr>
          <p:cNvPr id="3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 Failure Mitigation</a:t>
            </a:r>
            <a:endParaRPr lang="en-US" dirty="0"/>
          </a:p>
        </p:txBody>
      </p:sp>
      <p:sp>
        <p:nvSpPr>
          <p:cNvPr id="4" name="Content Placeholder 3" descr=" 4"/>
          <p:cNvSpPr>
            <a:spLocks noGrp="1"/>
          </p:cNvSpPr>
          <p:nvPr>
            <p:ph idx="1"/>
          </p:nvPr>
        </p:nvSpPr>
        <p:spPr>
          <a:xfrm>
            <a:off x="75990" y="911224"/>
            <a:ext cx="9140437" cy="531875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200" smtClean="0"/>
              <a:t>Prior works handle these few failures to allow </a:t>
            </a:r>
            <a:r>
              <a:rPr lang="en-US" sz="3200" b="1" smtClean="0">
                <a:solidFill>
                  <a:srgbClr val="70AD47"/>
                </a:solidFill>
              </a:rPr>
              <a:t>reliable</a:t>
            </a:r>
            <a:r>
              <a:rPr lang="en-US" sz="3200" smtClean="0"/>
              <a:t> operation at a longer refresh interval</a:t>
            </a:r>
          </a:p>
          <a:p>
            <a:pPr lvl="1">
              <a:spcBef>
                <a:spcPts val="600"/>
              </a:spcBef>
            </a:pPr>
            <a:r>
              <a:rPr lang="en-US" b="1" smtClean="0"/>
              <a:t>RAIDR</a:t>
            </a:r>
            <a:r>
              <a:rPr lang="en-US" smtClean="0"/>
              <a:t> [Liu+, ISCA’12]</a:t>
            </a:r>
          </a:p>
          <a:p>
            <a:pPr lvl="1">
              <a:spcBef>
                <a:spcPts val="600"/>
              </a:spcBef>
            </a:pPr>
            <a:r>
              <a:rPr lang="en-US" b="1" smtClean="0"/>
              <a:t>SECRET</a:t>
            </a:r>
            <a:r>
              <a:rPr lang="en-US" smtClean="0"/>
              <a:t> [Lin+, ICCD’12]</a:t>
            </a:r>
          </a:p>
          <a:p>
            <a:pPr lvl="1">
              <a:spcBef>
                <a:spcPts val="600"/>
              </a:spcBef>
            </a:pPr>
            <a:r>
              <a:rPr lang="en-US" b="1" smtClean="0"/>
              <a:t>ArchShield</a:t>
            </a:r>
            <a:r>
              <a:rPr lang="en-US" smtClean="0"/>
              <a:t> [Nair+, ISCA’13]</a:t>
            </a:r>
          </a:p>
          <a:p>
            <a:pPr lvl="1">
              <a:spcBef>
                <a:spcPts val="600"/>
              </a:spcBef>
            </a:pPr>
            <a:r>
              <a:rPr lang="en-US" b="1" smtClean="0"/>
              <a:t>DTail</a:t>
            </a:r>
            <a:r>
              <a:rPr lang="en-US" smtClean="0"/>
              <a:t> [Cui+, SC’14]</a:t>
            </a:r>
          </a:p>
          <a:p>
            <a:pPr lvl="1">
              <a:spcBef>
                <a:spcPts val="600"/>
              </a:spcBef>
            </a:pPr>
            <a:r>
              <a:rPr lang="en-US" b="1" smtClean="0"/>
              <a:t>AVATAR</a:t>
            </a:r>
            <a:r>
              <a:rPr lang="en-US" smtClean="0"/>
              <a:t> [Qureshi+, DSN’15]</a:t>
            </a:r>
          </a:p>
          <a:p>
            <a:pPr lvl="1">
              <a:spcBef>
                <a:spcPts val="600"/>
              </a:spcBef>
            </a:pPr>
            <a:r>
              <a:rPr lang="en-US" smtClean="0"/>
              <a:t>…</a:t>
            </a:r>
            <a:endParaRPr lang="en-US" sz="2400" smtClean="0"/>
          </a:p>
          <a:p>
            <a:pPr lvl="1">
              <a:spcBef>
                <a:spcPts val="600"/>
              </a:spcBef>
            </a:pPr>
            <a:endParaRPr lang="en-US" sz="2800" dirty="0" smtClean="0"/>
          </a:p>
          <a:p>
            <a:pPr>
              <a:spcBef>
                <a:spcPts val="600"/>
              </a:spcBef>
            </a:pPr>
            <a:r>
              <a:rPr lang="en-US" sz="3200" smtClean="0"/>
              <a:t>However, they </a:t>
            </a:r>
            <a:r>
              <a:rPr lang="en-US" sz="3200" b="1" smtClean="0">
                <a:solidFill>
                  <a:srgbClr val="FF0000"/>
                </a:solidFill>
              </a:rPr>
              <a:t>assume</a:t>
            </a:r>
            <a:r>
              <a:rPr lang="en-US" sz="3200" smtClean="0"/>
              <a:t> they can </a:t>
            </a:r>
            <a:r>
              <a:rPr lang="en-US" sz="3200" b="1" smtClean="0">
                <a:solidFill>
                  <a:srgbClr val="FF0000"/>
                </a:solidFill>
              </a:rPr>
              <a:t>perfectly</a:t>
            </a:r>
            <a:r>
              <a:rPr lang="en-US" sz="3200" smtClean="0"/>
              <a:t> identify the set of failing cells to handle</a:t>
            </a:r>
            <a:endParaRPr lang="en-US" sz="3200" dirty="0" smtClean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9/36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9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14021</TotalTime>
  <Words>10888</Words>
  <Application>Microsoft Office PowerPoint</Application>
  <PresentationFormat>On-screen Show (4:3)</PresentationFormat>
  <Paragraphs>2050</Paragraphs>
  <Slides>85</Slides>
  <Notes>79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1" baseType="lpstr">
      <vt:lpstr>Calibri Light</vt:lpstr>
      <vt:lpstr>Cambria</vt:lpstr>
      <vt:lpstr>Calibri</vt:lpstr>
      <vt:lpstr>Cambria Math</vt:lpstr>
      <vt:lpstr>Arial</vt:lpstr>
      <vt:lpstr>Office Theme</vt:lpstr>
      <vt:lpstr>The Reach Profiler (REAPER):  Enabling the Mitigation of DRAM Retention Failures via Profiling at Aggressive Conditions</vt:lpstr>
      <vt:lpstr>PowerPoint Presentation</vt:lpstr>
      <vt:lpstr>REAPER Outline</vt:lpstr>
      <vt:lpstr>DRAM Cell Leakage</vt:lpstr>
      <vt:lpstr>DRAM Cell Retention</vt:lpstr>
      <vt:lpstr>PowerPoint Presentation</vt:lpstr>
      <vt:lpstr>DRAM Refresh</vt:lpstr>
      <vt:lpstr>Decreasing Refresh Overhead</vt:lpstr>
      <vt:lpstr>Retention Failure Mitigation</vt:lpstr>
      <vt:lpstr>Retention Failure Mitigation</vt:lpstr>
      <vt:lpstr>REAPER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REAPER Outline</vt:lpstr>
      <vt:lpstr>PowerPoint Presentation</vt:lpstr>
      <vt:lpstr>PowerPoint Presentation</vt:lpstr>
      <vt:lpstr>PowerPoint Presentation</vt:lpstr>
      <vt:lpstr>REAPER Outline</vt:lpstr>
      <vt:lpstr>PowerPoint Presentation</vt:lpstr>
      <vt:lpstr>PowerPoint Presentation</vt:lpstr>
      <vt:lpstr>PowerPoint Presentation</vt:lpstr>
      <vt:lpstr>PowerPoint Presentation</vt:lpstr>
      <vt:lpstr>Single-cell Failure Probability (Cartoon) </vt:lpstr>
      <vt:lpstr>Single-cell Failure Probability (Cartoon)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REAPER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REAPER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Reach Profiler (REAPER):  Enabling the Mitigation of DRAM Retention Failures via Profiling at Aggressive Conditions</vt:lpstr>
      <vt:lpstr>Temperature Relationship</vt:lpstr>
      <vt:lpstr>Retention Failures @ 45°C</vt:lpstr>
      <vt:lpstr>PowerPoint Presentation</vt:lpstr>
      <vt:lpstr>800 Rounds of Profiling @ 2048ms, 45°C</vt:lpstr>
      <vt:lpstr>800 Rounds of Profiling @ 2048ms, 45°C</vt:lpstr>
      <vt:lpstr>Individual Cell Failure Probabilities</vt:lpstr>
      <vt:lpstr>Individual Cell Failure Distributions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Allowable Errors</vt:lpstr>
      <vt:lpstr>Tradeoff Space Exploration</vt:lpstr>
      <vt:lpstr>Evaluation Configuration Details</vt:lpstr>
      <vt:lpstr>PowerPoint Presentation</vt:lpstr>
      <vt:lpstr>PowerPoint Presentation</vt:lpstr>
      <vt:lpstr>PowerPoint Presentation</vt:lpstr>
      <vt:lpstr>End-to-end Performance/Energy</vt:lpstr>
      <vt:lpstr>PowerPoint Presentation</vt:lpstr>
    </vt:vector>
  </TitlesOfParts>
  <Company>Razer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Minesh Patel</dc:creator>
  <cp:lastModifiedBy>minesh</cp:lastModifiedBy>
  <cp:revision>2321</cp:revision>
  <dcterms:created xsi:type="dcterms:W3CDTF">2017-06-05T15:22:10Z</dcterms:created>
  <dcterms:modified xsi:type="dcterms:W3CDTF">2017-07-07T04:52:49Z</dcterms:modified>
</cp:coreProperties>
</file>