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5"/>
  </p:notesMasterIdLst>
  <p:sldIdLst>
    <p:sldId id="257" r:id="rId2"/>
    <p:sldId id="355" r:id="rId3"/>
    <p:sldId id="354" r:id="rId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Calibri Light" panose="020F0302020204030204" pitchFamily="34" charset="0"/>
      <p:regular r:id="rId10"/>
      <p:italic r:id="rId11"/>
    </p:embeddedFont>
    <p:embeddedFont>
      <p:font typeface="Cambria" panose="02040503050406030204" pitchFamily="18" charset="0"/>
      <p:regular r:id="rId12"/>
      <p:bold r:id="rId13"/>
      <p:italic r:id="rId14"/>
      <p:boldItalic r:id="rId15"/>
    </p:embeddedFont>
    <p:embeddedFont>
      <p:font typeface="Cambria Math" panose="02040503050406030204" pitchFamily="18" charset="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Office" lastIdx="1" clrIdx="0">
    <p:extLst/>
  </p:cmAuthor>
  <p:cmAuthor id="2" name="Microsoft Office User" initials="Office [2]" lastIdx="1" clrIdx="1">
    <p:extLst/>
  </p:cmAuthor>
  <p:cmAuthor id="3" name="Microsoft Office User" initials="Office [3]" lastIdx="1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000E"/>
    <a:srgbClr val="980616"/>
    <a:srgbClr val="55803D"/>
    <a:srgbClr val="CC0004"/>
    <a:srgbClr val="9A020E"/>
    <a:srgbClr val="4A76BF"/>
    <a:srgbClr val="BFBFBF"/>
    <a:srgbClr val="3CC222"/>
    <a:srgbClr val="C8DDB9"/>
    <a:srgbClr val="E003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34" autoAdjust="0"/>
    <p:restoredTop sz="95659" autoAdjust="0"/>
  </p:normalViewPr>
  <p:slideViewPr>
    <p:cSldViewPr snapToGrid="0">
      <p:cViewPr varScale="1">
        <p:scale>
          <a:sx n="107" d="100"/>
          <a:sy n="107" d="100"/>
        </p:scale>
        <p:origin x="784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2640" y="2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font" Target="fonts/font11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font" Target="fonts/font10.fntdata"/><Relationship Id="rId10" Type="http://schemas.openxmlformats.org/officeDocument/2006/relationships/font" Target="fonts/font5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439BF3-6316-40F5-8F10-980B46B5A86B}" type="datetimeFigureOut">
              <a:rPr lang="en-US" smtClean="0"/>
              <a:t>7/1/20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E676A0-33B1-4B4B-B1AA-B0B917FCAA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402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Hello, my name is Behzad. In this lightening talk I will be presenting An Experimental Study of Reduced-Voltage Operation in Modern FPGAs for Neural Network Acceleration. 	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266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[CLICK</a:t>
            </a:r>
            <a:r>
              <a:rPr lang="en-US" b="1"/>
              <a:t>]</a:t>
            </a:r>
            <a:r>
              <a:rPr lang="en-US" b="1" baseline="0"/>
              <a:t> </a:t>
            </a:r>
            <a:r>
              <a:rPr lang="en-US" b="0" baseline="0"/>
              <a:t>Our </a:t>
            </a:r>
            <a:r>
              <a:rPr lang="en-US" b="0" baseline="0" dirty="0"/>
              <a:t>goal is to </a:t>
            </a:r>
            <a:r>
              <a:rPr lang="en-US" sz="1200" b="0" baseline="0" dirty="0">
                <a:solidFill>
                  <a:schemeClr val="accent1">
                    <a:lumMod val="75000"/>
                  </a:schemeClr>
                </a:solidFill>
                <a:ea typeface="Cambria" panose="02040503050406030204" pitchFamily="18" charset="0"/>
              </a:rPr>
              <a:t>i</a:t>
            </a:r>
            <a:r>
              <a:rPr lang="en-US" sz="1200" b="0" dirty="0">
                <a:solidFill>
                  <a:schemeClr val="accent1">
                    <a:lumMod val="75000"/>
                  </a:schemeClr>
                </a:solidFill>
                <a:ea typeface="Cambria" panose="02040503050406030204" pitchFamily="18" charset="0"/>
              </a:rPr>
              <a:t>mprove the </a:t>
            </a:r>
            <a:r>
              <a:rPr lang="en-US" sz="1400" b="0" dirty="0">
                <a:solidFill>
                  <a:srgbClr val="7030A0"/>
                </a:solidFill>
                <a:ea typeface="Cambria" panose="02040503050406030204" pitchFamily="18" charset="0"/>
              </a:rPr>
              <a:t>power-efficiency </a:t>
            </a:r>
            <a:r>
              <a:rPr lang="en-US" sz="1200" b="0" dirty="0">
                <a:solidFill>
                  <a:schemeClr val="accent1">
                    <a:lumMod val="75000"/>
                  </a:schemeClr>
                </a:solidFill>
                <a:ea typeface="Cambria" panose="02040503050406030204" pitchFamily="18" charset="0"/>
              </a:rPr>
              <a:t>of FPGA-based neural networks by</a:t>
            </a:r>
          </a:p>
          <a:p>
            <a:r>
              <a:rPr lang="en-US" b="1" dirty="0"/>
              <a:t>[CLICK]</a:t>
            </a:r>
            <a:r>
              <a:rPr lang="en-US" b="1" baseline="0" dirty="0"/>
              <a:t> </a:t>
            </a:r>
            <a:r>
              <a:rPr lang="en-US" sz="1200" b="0" dirty="0">
                <a:solidFill>
                  <a:srgbClr val="7030A0"/>
                </a:solidFill>
                <a:ea typeface="Cambria" panose="02040503050406030204" pitchFamily="18" charset="0"/>
              </a:rPr>
              <a:t>Undervolting </a:t>
            </a:r>
            <a:r>
              <a:rPr lang="en-US" sz="1200" b="0" baseline="0" dirty="0">
                <a:solidFill>
                  <a:srgbClr val="0070C0"/>
                </a:solidFill>
                <a:ea typeface="Cambria" panose="02040503050406030204" pitchFamily="18" charset="0"/>
              </a:rPr>
              <a:t>FPGAs</a:t>
            </a:r>
            <a:r>
              <a:rPr lang="en-US" sz="1200" b="0" dirty="0">
                <a:solidFill>
                  <a:srgbClr val="0070C0"/>
                </a:solidFill>
                <a:ea typeface="Cambria" panose="02040503050406030204" pitchFamily="18" charset="0"/>
              </a:rPr>
              <a:t> </a:t>
            </a:r>
            <a:r>
              <a:rPr lang="en-US" sz="1200" b="0" dirty="0">
                <a:solidFill>
                  <a:srgbClr val="7030A0"/>
                </a:solidFill>
                <a:ea typeface="Cambria" panose="02040503050406030204" pitchFamily="18" charset="0"/>
              </a:rPr>
              <a:t>below the nominal level that</a:t>
            </a:r>
            <a:r>
              <a:rPr lang="en-US" sz="1200" b="0" baseline="0" dirty="0">
                <a:solidFill>
                  <a:srgbClr val="7030A0"/>
                </a:solidFill>
                <a:ea typeface="Cambria" panose="02040503050406030204" pitchFamily="18" charset="0"/>
              </a:rPr>
              <a:t> is set by vendor</a:t>
            </a:r>
            <a:endParaRPr lang="en-US" sz="1200" b="0" dirty="0">
              <a:solidFill>
                <a:srgbClr val="7030A0"/>
              </a:solidFill>
              <a:ea typeface="Cambria" panose="02040503050406030204" pitchFamily="18" charset="0"/>
            </a:endParaRPr>
          </a:p>
          <a:p>
            <a:r>
              <a:rPr lang="en-US" b="1" dirty="0"/>
              <a:t>[CLICK]</a:t>
            </a:r>
            <a:r>
              <a:rPr lang="en-US" b="1" baseline="0" dirty="0"/>
              <a:t> </a:t>
            </a:r>
            <a:r>
              <a:rPr lang="en-US" b="0" baseline="0" dirty="0"/>
              <a:t>Our experiments are based on</a:t>
            </a:r>
          </a:p>
          <a:p>
            <a:r>
              <a:rPr lang="en-US" b="1" dirty="0"/>
              <a:t>[CLICK]</a:t>
            </a:r>
            <a:r>
              <a:rPr lang="en-US" b="1" baseline="0" dirty="0"/>
              <a:t> </a:t>
            </a:r>
            <a:r>
              <a:rPr lang="en-US" b="0" baseline="0" dirty="0"/>
              <a:t>5</a:t>
            </a:r>
            <a:r>
              <a:rPr lang="en-US" b="1" baseline="0" dirty="0"/>
              <a:t> </a:t>
            </a:r>
            <a:r>
              <a:rPr lang="en-US" b="0" baseline="0" dirty="0"/>
              <a:t>image classification workloads and also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[CLICK]</a:t>
            </a:r>
            <a:r>
              <a:rPr lang="en-US" b="1" baseline="0" dirty="0"/>
              <a:t> </a:t>
            </a:r>
            <a:r>
              <a:rPr lang="en-US" sz="1400" b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Xilinx UltraScale+ platforms </a:t>
            </a:r>
            <a:endParaRPr lang="en-US" b="1" baseline="0" dirty="0"/>
          </a:p>
          <a:p>
            <a:r>
              <a:rPr lang="en-US" b="1" dirty="0"/>
              <a:t>[CLICK]</a:t>
            </a:r>
            <a:r>
              <a:rPr lang="en-US" b="1" baseline="0" dirty="0"/>
              <a:t> </a:t>
            </a:r>
            <a:r>
              <a:rPr lang="en-US" b="0" baseline="0" dirty="0"/>
              <a:t>Among main results, the overall voltage behavior is shown in this figure. </a:t>
            </a:r>
          </a:p>
          <a:p>
            <a:r>
              <a:rPr lang="en-US" b="1" dirty="0"/>
              <a:t>[CLICK] </a:t>
            </a:r>
            <a:r>
              <a:rPr lang="en-US" b="0" baseline="0" dirty="0"/>
              <a:t>As seen, there is a large voltage guardband, 33% of the nominal level. By eliminating this guardband and undervolting further</a:t>
            </a:r>
          </a:p>
          <a:p>
            <a:r>
              <a:rPr lang="en-US" b="1" dirty="0"/>
              <a:t>[CLICK]</a:t>
            </a:r>
            <a:r>
              <a:rPr lang="en-US" b="1" baseline="0" dirty="0"/>
              <a:t> </a:t>
            </a:r>
            <a:r>
              <a:rPr lang="en-US" b="0" baseline="0" dirty="0"/>
              <a:t>we achieve more than 3 times power-efficiency gain.</a:t>
            </a:r>
          </a:p>
          <a:p>
            <a:r>
              <a:rPr lang="en-US" b="1" dirty="0"/>
              <a:t>[CLICK]</a:t>
            </a:r>
            <a:r>
              <a:rPr lang="en-US" b="1" baseline="0" dirty="0"/>
              <a:t> </a:t>
            </a:r>
            <a:r>
              <a:rPr lang="en-US" b="0" baseline="0" dirty="0"/>
              <a:t>In the main talk, we</a:t>
            </a:r>
          </a:p>
          <a:p>
            <a:r>
              <a:rPr lang="en-US" b="1" baseline="0" dirty="0"/>
              <a:t>[CLICK] </a:t>
            </a:r>
            <a:r>
              <a:rPr lang="en-US" b="0" baseline="0" dirty="0"/>
              <a:t>will elaborate on the power-reliability trade-off.</a:t>
            </a:r>
          </a:p>
          <a:p>
            <a:r>
              <a:rPr lang="en-US" b="1" baseline="0" dirty="0"/>
              <a:t>[CLICK] </a:t>
            </a:r>
            <a:r>
              <a:rPr lang="en-US" b="0" baseline="0" dirty="0"/>
              <a:t>Also, we will discuss our frequency underscaling technique to prevent the accuracy loss below guardband.</a:t>
            </a:r>
          </a:p>
          <a:p>
            <a:r>
              <a:rPr lang="en-US" b="1" baseline="0" dirty="0"/>
              <a:t>[CLICK] </a:t>
            </a:r>
            <a:r>
              <a:rPr lang="en-US" b="0" baseline="0" dirty="0"/>
              <a:t>Finally, we will discuss the effect of environmental temperature.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7276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Thanks for your attention.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099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260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991" y="73723"/>
            <a:ext cx="8987622" cy="740193"/>
          </a:xfrm>
          <a:prstGeom prst="rect">
            <a:avLst/>
          </a:prstGeom>
        </p:spPr>
        <p:txBody>
          <a:bodyPr/>
          <a:lstStyle>
            <a:lvl1pPr>
              <a:defRPr sz="4800"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991" y="911224"/>
            <a:ext cx="8987622" cy="5318753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Cambria" panose="02040503050406030204" pitchFamily="18" charset="0"/>
              </a:defRPr>
            </a:lvl1pPr>
            <a:lvl2pPr marL="685800" indent="-228600">
              <a:buFont typeface="Cambria" panose="02040503050406030204" pitchFamily="18" charset="0"/>
              <a:buChar char="-"/>
              <a:defRPr sz="2800">
                <a:latin typeface="Cambria" panose="02040503050406030204" pitchFamily="18" charset="0"/>
              </a:defRPr>
            </a:lvl2pPr>
            <a:lvl3pPr>
              <a:defRPr sz="2400">
                <a:latin typeface="Cambria" panose="02040503050406030204" pitchFamily="18" charset="0"/>
              </a:defRPr>
            </a:lvl3pPr>
            <a:lvl4pPr>
              <a:defRPr sz="2400">
                <a:latin typeface="Cambria" panose="02040503050406030204" pitchFamily="18" charset="0"/>
              </a:defRPr>
            </a:lvl4pPr>
            <a:lvl5pPr>
              <a:defRPr sz="2400">
                <a:latin typeface="Cambria" panose="02040503050406030204" pitchFamily="18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7924800" y="6355715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000" kern="1200">
                <a:solidFill>
                  <a:schemeClr val="tx1">
                    <a:tint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4D2B188-1D62-4FCA-8363-938AD4629B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763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8709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7" Type="http://schemas.openxmlformats.org/officeDocument/2006/relationships/image" Target="../media/image6.png"/><Relationship Id="rId2" Type="http://schemas.microsoft.com/office/2007/relationships/media" Target="../media/media2.m4a"/><Relationship Id="rId1" Type="http://schemas.openxmlformats.org/officeDocument/2006/relationships/tags" Target="../tags/tag1.xml"/><Relationship Id="rId6" Type="http://schemas.openxmlformats.org/officeDocument/2006/relationships/image" Target="../media/image7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itle 1"/>
          <p:cNvSpPr txBox="1">
            <a:spLocks/>
          </p:cNvSpPr>
          <p:nvPr/>
        </p:nvSpPr>
        <p:spPr>
          <a:xfrm>
            <a:off x="0" y="3717"/>
            <a:ext cx="9144000" cy="226958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6600" b="1">
              <a:solidFill>
                <a:srgbClr val="70AD47"/>
              </a:solidFill>
            </a:endParaRPr>
          </a:p>
        </p:txBody>
      </p:sp>
      <p:sp>
        <p:nvSpPr>
          <p:cNvPr id="102" name="Title 1"/>
          <p:cNvSpPr>
            <a:spLocks noGrp="1"/>
          </p:cNvSpPr>
          <p:nvPr>
            <p:ph type="ctrTitle" idx="4294967295"/>
          </p:nvPr>
        </p:nvSpPr>
        <p:spPr>
          <a:xfrm>
            <a:off x="0" y="11030"/>
            <a:ext cx="9144000" cy="2211470"/>
          </a:xfrm>
          <a:prstGeom prst="rect">
            <a:avLst/>
          </a:prstGeom>
          <a:noFill/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3400" b="1" i="1" dirty="0">
                <a:solidFill>
                  <a:schemeClr val="bg1">
                    <a:lumMod val="95000"/>
                  </a:schemeClr>
                </a:solidFill>
                <a:latin typeface="Cambria"/>
                <a:cs typeface="Cambria"/>
              </a:rPr>
              <a:t>An Experimental Study of Reduced-Voltage Operation in Modern FPGAs </a:t>
            </a:r>
            <a:br>
              <a:rPr lang="en-US" sz="3400" b="1" i="1" dirty="0">
                <a:solidFill>
                  <a:schemeClr val="bg1">
                    <a:lumMod val="95000"/>
                  </a:schemeClr>
                </a:solidFill>
                <a:latin typeface="Cambria"/>
                <a:cs typeface="Cambria"/>
              </a:rPr>
            </a:br>
            <a:r>
              <a:rPr lang="en-US" sz="3400" b="1" i="1" dirty="0">
                <a:solidFill>
                  <a:schemeClr val="bg1">
                    <a:lumMod val="95000"/>
                  </a:schemeClr>
                </a:solidFill>
                <a:latin typeface="Cambria"/>
                <a:cs typeface="Cambria"/>
              </a:rPr>
              <a:t>for Neural Network Acceleration 	</a:t>
            </a:r>
            <a:endParaRPr lang="en-US" sz="3400" b="1" dirty="0">
              <a:solidFill>
                <a:schemeClr val="bg1">
                  <a:lumMod val="95000"/>
                </a:schemeClr>
              </a:solidFill>
              <a:latin typeface="Cambria"/>
              <a:cs typeface="Cambria"/>
            </a:endParaRPr>
          </a:p>
        </p:txBody>
      </p:sp>
      <p:pic>
        <p:nvPicPr>
          <p:cNvPr id="1026" name="Picture 2" descr="http://www.euroc-project.eu/fileadmin/imgEuroc/eurocConsortiumLogos/eth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269" y="5783641"/>
            <a:ext cx="1968533" cy="404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373" y="4322990"/>
            <a:ext cx="3460174" cy="9248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18" y="5396349"/>
            <a:ext cx="1260918" cy="94447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103" y="5424066"/>
            <a:ext cx="945571" cy="92474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853" y="3848216"/>
            <a:ext cx="2599725" cy="18799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38100" y="6561120"/>
            <a:ext cx="91821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i="1" dirty="0"/>
              <a:t>50th IEEE/</a:t>
            </a:r>
            <a:r>
              <a:rPr lang="en-US" sz="1700" i="1" dirty="0" err="1"/>
              <a:t>IFIP</a:t>
            </a:r>
            <a:r>
              <a:rPr lang="en-US" sz="1700" i="1" dirty="0"/>
              <a:t> International Conference on Dependable Systems and Networks (</a:t>
            </a:r>
            <a:r>
              <a:rPr lang="en-US" sz="1700" i="1" dirty="0" err="1"/>
              <a:t>DSN</a:t>
            </a:r>
            <a:r>
              <a:rPr lang="en-US" sz="1700" i="1" dirty="0"/>
              <a:t>), 30</a:t>
            </a:r>
            <a:r>
              <a:rPr lang="en-US" sz="1700" i="1" baseline="30000" dirty="0"/>
              <a:t>th</a:t>
            </a:r>
            <a:r>
              <a:rPr lang="en-US" sz="1700" i="1" dirty="0"/>
              <a:t> June, 2020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7976723"/>
              </p:ext>
            </p:extLst>
          </p:nvPr>
        </p:nvGraphicFramePr>
        <p:xfrm>
          <a:off x="185498" y="2395194"/>
          <a:ext cx="8729754" cy="15126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46460">
                  <a:extLst>
                    <a:ext uri="{9D8B030D-6E8A-4147-A177-3AD203B41FA5}">
                      <a16:colId xmlns:a16="http://schemas.microsoft.com/office/drawing/2014/main" val="3883309094"/>
                    </a:ext>
                  </a:extLst>
                </a:gridCol>
                <a:gridCol w="3451969">
                  <a:extLst>
                    <a:ext uri="{9D8B030D-6E8A-4147-A177-3AD203B41FA5}">
                      <a16:colId xmlns:a16="http://schemas.microsoft.com/office/drawing/2014/main" val="750203917"/>
                    </a:ext>
                  </a:extLst>
                </a:gridCol>
                <a:gridCol w="2431325">
                  <a:extLst>
                    <a:ext uri="{9D8B030D-6E8A-4147-A177-3AD203B41FA5}">
                      <a16:colId xmlns:a16="http://schemas.microsoft.com/office/drawing/2014/main" val="267273905"/>
                    </a:ext>
                  </a:extLst>
                </a:gridCol>
              </a:tblGrid>
              <a:tr h="504225">
                <a:tc>
                  <a:txBody>
                    <a:bodyPr/>
                    <a:lstStyle/>
                    <a:p>
                      <a:r>
                        <a:rPr lang="en-US" sz="2400" b="1" u="sng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Behzad Salami</a:t>
                      </a:r>
                      <a:r>
                        <a:rPr lang="en-US" sz="24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Baturay</a:t>
                      </a:r>
                      <a:r>
                        <a:rPr lang="en-US" sz="24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Onural</a:t>
                      </a:r>
                      <a:r>
                        <a:rPr lang="en-US" sz="24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Ismail </a:t>
                      </a:r>
                      <a:r>
                        <a:rPr lang="en-US" sz="24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Yuksel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59757242"/>
                  </a:ext>
                </a:extLst>
              </a:tr>
              <a:tr h="504225">
                <a:tc>
                  <a:txBody>
                    <a:bodyPr/>
                    <a:lstStyle/>
                    <a:p>
                      <a:r>
                        <a:rPr lang="en-US" sz="24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Fahrettin</a:t>
                      </a:r>
                      <a:r>
                        <a:rPr lang="en-US" sz="24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Koc</a:t>
                      </a:r>
                      <a:r>
                        <a:rPr lang="en-US" sz="24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Oguz</a:t>
                      </a:r>
                      <a:r>
                        <a:rPr lang="en-US" sz="24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Ergin</a:t>
                      </a:r>
                      <a:r>
                        <a:rPr lang="en-US" sz="24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Adrian Cristal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56930944"/>
                  </a:ext>
                </a:extLst>
              </a:tr>
              <a:tr h="504225"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Osman </a:t>
                      </a:r>
                      <a:r>
                        <a:rPr lang="en-US" sz="24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Unsal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Hamid </a:t>
                      </a:r>
                      <a:r>
                        <a:rPr lang="en-US" sz="24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Sarbazi</a:t>
                      </a:r>
                      <a:r>
                        <a:rPr lang="en-US" sz="24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-Azad 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Onur</a:t>
                      </a:r>
                      <a:r>
                        <a:rPr lang="en-US" sz="24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Mutlu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4021071"/>
                  </a:ext>
                </a:extLst>
              </a:tr>
            </a:tbl>
          </a:graphicData>
        </a:graphic>
      </p:graphicFrame>
      <p:pic>
        <p:nvPicPr>
          <p:cNvPr id="14" name="Audio 1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585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510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30"/>
    </mc:Choice>
    <mc:Fallback xmlns="">
      <p:transition spd="slow" advTm="120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Executive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953805"/>
            <a:ext cx="9059256" cy="3408984"/>
          </a:xfrm>
        </p:spPr>
        <p:txBody>
          <a:bodyPr/>
          <a:lstStyle/>
          <a:p>
            <a:pPr marL="274320" indent="-274320">
              <a:spcBef>
                <a:spcPts val="400"/>
              </a:spcBef>
            </a:pPr>
            <a:r>
              <a:rPr lang="en-US" sz="2000" b="1" u="sng" dirty="0">
                <a:solidFill>
                  <a:schemeClr val="accent1">
                    <a:lumMod val="75000"/>
                  </a:schemeClr>
                </a:solidFill>
                <a:ea typeface="Cambria" panose="02040503050406030204" pitchFamily="18" charset="0"/>
              </a:rPr>
              <a:t>Goal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ea typeface="Cambria" panose="02040503050406030204" pitchFamily="18" charset="0"/>
              </a:rPr>
              <a:t>: Improve the </a:t>
            </a:r>
            <a:r>
              <a:rPr lang="en-US" sz="2000" b="1" dirty="0">
                <a:solidFill>
                  <a:srgbClr val="7030A0"/>
                </a:solidFill>
                <a:ea typeface="Cambria" panose="02040503050406030204" pitchFamily="18" charset="0"/>
              </a:rPr>
              <a:t>power-efficiency 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ea typeface="Cambria" panose="02040503050406030204" pitchFamily="18" charset="0"/>
              </a:rPr>
              <a:t>of FPGA-based neural networks by:</a:t>
            </a:r>
          </a:p>
          <a:p>
            <a:pPr marL="644525" lvl="1" indent="-354013">
              <a:spcBef>
                <a:spcPts val="400"/>
              </a:spcBef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rgbClr val="0070C0"/>
                </a:solidFill>
                <a:ea typeface="Cambria" panose="02040503050406030204" pitchFamily="18" charset="0"/>
              </a:rPr>
              <a:t> </a:t>
            </a:r>
            <a:r>
              <a:rPr lang="en-US" sz="1800" b="1" dirty="0">
                <a:solidFill>
                  <a:srgbClr val="7030A0"/>
                </a:solidFill>
                <a:ea typeface="Cambria" panose="02040503050406030204" pitchFamily="18" charset="0"/>
              </a:rPr>
              <a:t>Undervolting</a:t>
            </a:r>
            <a:r>
              <a:rPr lang="en-US" sz="1800" dirty="0">
                <a:solidFill>
                  <a:srgbClr val="0070C0"/>
                </a:solidFill>
                <a:ea typeface="Cambria" panose="02040503050406030204" pitchFamily="18" charset="0"/>
              </a:rPr>
              <a:t> (i.e., underscaling supply voltage) </a:t>
            </a:r>
            <a:r>
              <a:rPr lang="en-US" sz="1800" b="1" dirty="0">
                <a:solidFill>
                  <a:srgbClr val="7030A0"/>
                </a:solidFill>
                <a:ea typeface="Cambria" panose="02040503050406030204" pitchFamily="18" charset="0"/>
              </a:rPr>
              <a:t>below nominal level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668" y="2067225"/>
            <a:ext cx="4548153" cy="297542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1952027"/>
            <a:ext cx="4696692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2000" b="1" u="sng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Evaluation Setup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marL="644525" lvl="1" indent="-354013">
              <a:spcBef>
                <a:spcPts val="400"/>
              </a:spcBef>
              <a:buFont typeface="Wingdings" panose="05000000000000000000" pitchFamily="2" charset="2"/>
              <a:buChar char="ü"/>
            </a:pP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  <a:r>
              <a:rPr 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Image classification workloads</a:t>
            </a:r>
          </a:p>
          <a:p>
            <a:pPr marL="644525" lvl="1" indent="-354013">
              <a:spcBef>
                <a:spcPts val="400"/>
              </a:spcBef>
              <a:buFont typeface="Wingdings" panose="05000000000000000000" pitchFamily="2" charset="2"/>
              <a:buChar char="ü"/>
            </a:pP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Xilinx UltraScale+ ZCU102 platforms </a:t>
            </a:r>
            <a:endParaRPr lang="en-US" sz="2000" b="1" u="sng" dirty="0">
              <a:solidFill>
                <a:srgbClr val="55803D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87325" indent="-354013">
              <a:spcBef>
                <a:spcPts val="400"/>
              </a:spcBef>
              <a:buFont typeface="Arial" panose="020B0604020202020204" pitchFamily="34" charset="0"/>
              <a:buChar char="•"/>
            </a:pPr>
            <a:endParaRPr lang="en-US" sz="2000" b="1" u="sng" dirty="0">
              <a:solidFill>
                <a:srgbClr val="55803D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87325" indent="-354013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2000" b="1" u="sng" dirty="0">
                <a:solidFill>
                  <a:srgbClr val="55803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Main Results</a:t>
            </a:r>
          </a:p>
          <a:p>
            <a:pPr marL="644525" lvl="2" indent="-354013">
              <a:spcBef>
                <a:spcPts val="400"/>
              </a:spcBef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55803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Large voltage guardband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(i.e., </a:t>
            </a:r>
            <a:r>
              <a:rPr lang="en-US" sz="1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33%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dirty="0">
              <a:solidFill>
                <a:srgbClr val="55803D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644525" lvl="2" indent="-354013">
              <a:spcBef>
                <a:spcPts val="400"/>
              </a:spcBef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55803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&gt;3X</a:t>
            </a:r>
            <a:r>
              <a:rPr lang="en-US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power-efficiency gain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" y="5003247"/>
            <a:ext cx="905925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7325" lvl="2" indent="-354013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2000" b="1" u="sng" dirty="0">
                <a:latin typeface="Cambria" panose="02040503050406030204" pitchFamily="18" charset="0"/>
                <a:ea typeface="Cambria" panose="02040503050406030204" pitchFamily="18" charset="0"/>
              </a:rPr>
              <a:t>In the Main Talk</a:t>
            </a:r>
          </a:p>
          <a:p>
            <a:pPr marL="644525" lvl="3" indent="-354013">
              <a:spcBef>
                <a:spcPts val="400"/>
              </a:spcBef>
              <a:buFont typeface="Wingdings" panose="05000000000000000000" pitchFamily="2" charset="2"/>
              <a:buChar char="ü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Characterization of FPGA voltage </a:t>
            </a:r>
            <a:r>
              <a:rPr lang="en-US" b="1" dirty="0">
                <a:solidFill>
                  <a:srgbClr val="9300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behavior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and its impact on the </a:t>
            </a:r>
            <a:r>
              <a:rPr lang="en-US" b="1" dirty="0">
                <a:solidFill>
                  <a:srgbClr val="9300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power-reliability </a:t>
            </a:r>
          </a:p>
          <a:p>
            <a:pPr marL="644525" lvl="3" indent="-354013">
              <a:spcBef>
                <a:spcPts val="400"/>
              </a:spcBef>
              <a:buFont typeface="Wingdings" panose="05000000000000000000" pitchFamily="2" charset="2"/>
              <a:buChar char="ü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>
                <a:solidFill>
                  <a:srgbClr val="9300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Frequency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underscaling</a:t>
            </a:r>
          </a:p>
          <a:p>
            <a:pPr marL="644525" lvl="3" indent="-354013">
              <a:spcBef>
                <a:spcPts val="400"/>
              </a:spcBef>
              <a:buFont typeface="Wingdings" panose="05000000000000000000" pitchFamily="2" charset="2"/>
              <a:buChar char="ü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Environmental </a:t>
            </a:r>
            <a:r>
              <a:rPr lang="en-US" b="1" dirty="0">
                <a:solidFill>
                  <a:srgbClr val="9300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temperature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  <p:pic>
        <p:nvPicPr>
          <p:cNvPr id="13" name="Audio 1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85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36009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576"/>
    </mc:Choice>
    <mc:Fallback xmlns="">
      <p:transition spd="slow" advTm="505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itle 1"/>
          <p:cNvSpPr txBox="1">
            <a:spLocks/>
          </p:cNvSpPr>
          <p:nvPr/>
        </p:nvSpPr>
        <p:spPr>
          <a:xfrm>
            <a:off x="0" y="3717"/>
            <a:ext cx="9144000" cy="226958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6600" b="1">
              <a:solidFill>
                <a:srgbClr val="70AD47"/>
              </a:solidFill>
            </a:endParaRPr>
          </a:p>
        </p:txBody>
      </p:sp>
      <p:sp>
        <p:nvSpPr>
          <p:cNvPr id="102" name="Title 1"/>
          <p:cNvSpPr>
            <a:spLocks noGrp="1"/>
          </p:cNvSpPr>
          <p:nvPr>
            <p:ph type="ctrTitle" idx="4294967295"/>
          </p:nvPr>
        </p:nvSpPr>
        <p:spPr>
          <a:xfrm>
            <a:off x="0" y="11030"/>
            <a:ext cx="9144000" cy="2211470"/>
          </a:xfrm>
          <a:prstGeom prst="rect">
            <a:avLst/>
          </a:prstGeom>
          <a:noFill/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3400" b="1" i="1" dirty="0">
                <a:solidFill>
                  <a:schemeClr val="bg1">
                    <a:lumMod val="95000"/>
                  </a:schemeClr>
                </a:solidFill>
                <a:latin typeface="Cambria"/>
                <a:cs typeface="Cambria"/>
              </a:rPr>
              <a:t>An Experimental Study of Reduced-Voltage Operation in Modern FPGAs </a:t>
            </a:r>
            <a:br>
              <a:rPr lang="en-US" sz="3400" b="1" i="1" dirty="0">
                <a:solidFill>
                  <a:schemeClr val="bg1">
                    <a:lumMod val="95000"/>
                  </a:schemeClr>
                </a:solidFill>
                <a:latin typeface="Cambria"/>
                <a:cs typeface="Cambria"/>
              </a:rPr>
            </a:br>
            <a:r>
              <a:rPr lang="en-US" sz="3400" b="1" i="1" dirty="0">
                <a:solidFill>
                  <a:schemeClr val="bg1">
                    <a:lumMod val="95000"/>
                  </a:schemeClr>
                </a:solidFill>
                <a:latin typeface="Cambria"/>
                <a:cs typeface="Cambria"/>
              </a:rPr>
              <a:t>for Neural Network Acceleration 	</a:t>
            </a:r>
            <a:endParaRPr lang="en-US" sz="3400" b="1" dirty="0">
              <a:solidFill>
                <a:schemeClr val="bg1">
                  <a:lumMod val="95000"/>
                </a:schemeClr>
              </a:solidFill>
              <a:latin typeface="Cambria"/>
              <a:cs typeface="Cambria"/>
            </a:endParaRPr>
          </a:p>
        </p:txBody>
      </p:sp>
      <p:pic>
        <p:nvPicPr>
          <p:cNvPr id="1026" name="Picture 2" descr="http://www.euroc-project.eu/fileadmin/imgEuroc/eurocConsortiumLogos/eth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269" y="5783641"/>
            <a:ext cx="1968533" cy="404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373" y="4322990"/>
            <a:ext cx="3460174" cy="9248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18" y="5396349"/>
            <a:ext cx="1260918" cy="94447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103" y="5424066"/>
            <a:ext cx="945571" cy="92474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853" y="3848216"/>
            <a:ext cx="2599725" cy="18799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38100" y="6561120"/>
            <a:ext cx="91821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i="1" dirty="0"/>
              <a:t>50th IEEE/</a:t>
            </a:r>
            <a:r>
              <a:rPr lang="en-US" sz="1700" i="1" dirty="0" err="1"/>
              <a:t>IFIP</a:t>
            </a:r>
            <a:r>
              <a:rPr lang="en-US" sz="1700" i="1" dirty="0"/>
              <a:t> International Conference on Dependable Systems and Networks (</a:t>
            </a:r>
            <a:r>
              <a:rPr lang="en-US" sz="1700" i="1" dirty="0" err="1"/>
              <a:t>DSN</a:t>
            </a:r>
            <a:r>
              <a:rPr lang="en-US" sz="1700" i="1" dirty="0"/>
              <a:t>), 30</a:t>
            </a:r>
            <a:r>
              <a:rPr lang="en-US" sz="1700" i="1" baseline="30000" dirty="0"/>
              <a:t>th</a:t>
            </a:r>
            <a:r>
              <a:rPr lang="en-US" sz="1700" i="1" dirty="0"/>
              <a:t> June, 2020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85498" y="2395194"/>
          <a:ext cx="8729754" cy="15126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46460">
                  <a:extLst>
                    <a:ext uri="{9D8B030D-6E8A-4147-A177-3AD203B41FA5}">
                      <a16:colId xmlns:a16="http://schemas.microsoft.com/office/drawing/2014/main" val="3883309094"/>
                    </a:ext>
                  </a:extLst>
                </a:gridCol>
                <a:gridCol w="3451969">
                  <a:extLst>
                    <a:ext uri="{9D8B030D-6E8A-4147-A177-3AD203B41FA5}">
                      <a16:colId xmlns:a16="http://schemas.microsoft.com/office/drawing/2014/main" val="750203917"/>
                    </a:ext>
                  </a:extLst>
                </a:gridCol>
                <a:gridCol w="2431325">
                  <a:extLst>
                    <a:ext uri="{9D8B030D-6E8A-4147-A177-3AD203B41FA5}">
                      <a16:colId xmlns:a16="http://schemas.microsoft.com/office/drawing/2014/main" val="267273905"/>
                    </a:ext>
                  </a:extLst>
                </a:gridCol>
              </a:tblGrid>
              <a:tr h="504225">
                <a:tc>
                  <a:txBody>
                    <a:bodyPr/>
                    <a:lstStyle/>
                    <a:p>
                      <a:r>
                        <a:rPr lang="en-US" sz="2400" b="1" u="sng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Behzad Salami</a:t>
                      </a:r>
                      <a:r>
                        <a:rPr lang="en-US" sz="24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Baturay</a:t>
                      </a:r>
                      <a:r>
                        <a:rPr lang="en-US" sz="24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Onural</a:t>
                      </a:r>
                      <a:r>
                        <a:rPr lang="en-US" sz="24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Ismail </a:t>
                      </a:r>
                      <a:r>
                        <a:rPr lang="en-US" sz="24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Yuksel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59757242"/>
                  </a:ext>
                </a:extLst>
              </a:tr>
              <a:tr h="504225">
                <a:tc>
                  <a:txBody>
                    <a:bodyPr/>
                    <a:lstStyle/>
                    <a:p>
                      <a:r>
                        <a:rPr lang="en-US" sz="24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Fahrettin</a:t>
                      </a:r>
                      <a:r>
                        <a:rPr lang="en-US" sz="24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Koc</a:t>
                      </a:r>
                      <a:r>
                        <a:rPr lang="en-US" sz="24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Oguz</a:t>
                      </a:r>
                      <a:r>
                        <a:rPr lang="en-US" sz="24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Ergin</a:t>
                      </a:r>
                      <a:r>
                        <a:rPr lang="en-US" sz="24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Adrian Cristal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56930944"/>
                  </a:ext>
                </a:extLst>
              </a:tr>
              <a:tr h="504225"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Osman </a:t>
                      </a:r>
                      <a:r>
                        <a:rPr lang="en-US" sz="24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Unsal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Hamid </a:t>
                      </a:r>
                      <a:r>
                        <a:rPr lang="en-US" sz="24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Sarbazi</a:t>
                      </a:r>
                      <a:r>
                        <a:rPr lang="en-US" sz="24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-Azad 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Onur</a:t>
                      </a:r>
                      <a:r>
                        <a:rPr lang="en-US" sz="24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Mutlu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4021071"/>
                  </a:ext>
                </a:extLst>
              </a:tr>
            </a:tbl>
          </a:graphicData>
        </a:graphic>
      </p:graphicFrame>
      <p:pic>
        <p:nvPicPr>
          <p:cNvPr id="9" name="Audio 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585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127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28"/>
    </mc:Choice>
    <mc:Fallback xmlns="">
      <p:transition spd="slow" advTm="19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4|3.7|1.7|1.9|2.4|3.8|3|14.9|1.1|4.2|5.7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130873</TotalTime>
  <Words>367</Words>
  <Application>Microsoft Macintosh PowerPoint</Application>
  <PresentationFormat>On-screen Show (4:3)</PresentationFormat>
  <Paragraphs>53</Paragraphs>
  <Slides>3</Slides>
  <Notes>3</Notes>
  <HiddenSlides>0</HiddenSlides>
  <MMClips>3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Times New Roman</vt:lpstr>
      <vt:lpstr>Calibri</vt:lpstr>
      <vt:lpstr>Cambria Math</vt:lpstr>
      <vt:lpstr>Arial</vt:lpstr>
      <vt:lpstr>Wingdings</vt:lpstr>
      <vt:lpstr>Calibri Light</vt:lpstr>
      <vt:lpstr>Cambria</vt:lpstr>
      <vt:lpstr>Office Theme</vt:lpstr>
      <vt:lpstr>An Experimental Study of Reduced-Voltage Operation in Modern FPGAs  for Neural Network Acceleration  </vt:lpstr>
      <vt:lpstr>Executive Summary</vt:lpstr>
      <vt:lpstr>An Experimental Study of Reduced-Voltage Operation in Modern FPGAs  for Neural Network Acceleration  </vt:lpstr>
    </vt:vector>
  </TitlesOfParts>
  <Company>Razer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Minesh Patel</dc:creator>
  <cp:lastModifiedBy>Onur Mutlu</cp:lastModifiedBy>
  <cp:revision>5164</cp:revision>
  <cp:lastPrinted>2018-02-26T17:35:43Z</cp:lastPrinted>
  <dcterms:created xsi:type="dcterms:W3CDTF">2017-06-05T15:22:10Z</dcterms:created>
  <dcterms:modified xsi:type="dcterms:W3CDTF">2020-06-30T23:02:12Z</dcterms:modified>
</cp:coreProperties>
</file>