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9.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0.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5"/>
  </p:notesMasterIdLst>
  <p:sldIdLst>
    <p:sldId id="257" r:id="rId2"/>
    <p:sldId id="353" r:id="rId3"/>
    <p:sldId id="344" r:id="rId4"/>
    <p:sldId id="521" r:id="rId5"/>
    <p:sldId id="512" r:id="rId6"/>
    <p:sldId id="522" r:id="rId7"/>
    <p:sldId id="519" r:id="rId8"/>
    <p:sldId id="523" r:id="rId9"/>
    <p:sldId id="491" r:id="rId10"/>
    <p:sldId id="524" r:id="rId11"/>
    <p:sldId id="525" r:id="rId12"/>
    <p:sldId id="493" r:id="rId13"/>
    <p:sldId id="526" r:id="rId14"/>
    <p:sldId id="504" r:id="rId15"/>
    <p:sldId id="527" r:id="rId16"/>
    <p:sldId id="496" r:id="rId17"/>
    <p:sldId id="528" r:id="rId18"/>
    <p:sldId id="497" r:id="rId19"/>
    <p:sldId id="529" r:id="rId20"/>
    <p:sldId id="505" r:id="rId21"/>
    <p:sldId id="530" r:id="rId22"/>
    <p:sldId id="511" r:id="rId23"/>
    <p:sldId id="531" r:id="rId24"/>
  </p:sldIdLst>
  <p:sldSz cx="9144000" cy="6858000" type="screen4x3"/>
  <p:notesSz cx="6858000" cy="9144000"/>
  <p:embeddedFontLs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
      <p:font typeface="Cambria" panose="02040503050406030204" pitchFamily="18" charset="0"/>
      <p:regular r:id="rId32"/>
      <p:bold r:id="rId33"/>
      <p:italic r:id="rId34"/>
      <p:boldItalic r:id="rId35"/>
    </p:embeddedFont>
    <p:embeddedFont>
      <p:font typeface="Cambria Math" panose="02040503050406030204" pitchFamily="18"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extLst/>
  </p:cmAuthor>
  <p:cmAuthor id="2" name="Microsoft Office User" initials="Office [2]" lastIdx="1" clrIdx="1">
    <p:extLst/>
  </p:cmAuthor>
  <p:cmAuthor id="3" name="Microsoft Office User" initials="Office [3]"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4"/>
    <a:srgbClr val="980616"/>
    <a:srgbClr val="55803D"/>
    <a:srgbClr val="93000E"/>
    <a:srgbClr val="9A020E"/>
    <a:srgbClr val="4A76BF"/>
    <a:srgbClr val="BFBFBF"/>
    <a:srgbClr val="3CC222"/>
    <a:srgbClr val="C8DDB9"/>
    <a:srgbClr val="E003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454" autoAdjust="0"/>
    <p:restoredTop sz="95037" autoAdjust="0"/>
  </p:normalViewPr>
  <p:slideViewPr>
    <p:cSldViewPr snapToGrid="0">
      <p:cViewPr varScale="1">
        <p:scale>
          <a:sx n="93" d="100"/>
          <a:sy n="93" d="100"/>
        </p:scale>
        <p:origin x="480" y="20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0" d="100"/>
          <a:sy n="50" d="100"/>
        </p:scale>
        <p:origin x="2640"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439BF3-6316-40F5-8F10-980B46B5A86B}" type="datetimeFigureOut">
              <a:rPr lang="en-US" smtClean="0"/>
              <a:t>7/1/20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E676A0-33B1-4B4B-B1AA-B0B917FCAA93}" type="slidenum">
              <a:rPr lang="en-US" smtClean="0"/>
              <a:t>‹#›</a:t>
            </a:fld>
            <a:endParaRPr lang="en-US"/>
          </a:p>
        </p:txBody>
      </p:sp>
    </p:spTree>
    <p:extLst>
      <p:ext uri="{BB962C8B-B14F-4D97-AF65-F5344CB8AC3E}">
        <p14:creationId xmlns:p14="http://schemas.microsoft.com/office/powerpoint/2010/main" val="4151402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10 minutes</a:t>
            </a:r>
            <a:r>
              <a:rPr lang="en-US" baseline="0" dirty="0"/>
              <a:t> talk + 5 minutes questions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Hi, Welcome to this talk. My name is Behzad and I would like to present this paper, titled An Experimental Study of Reduced-Voltage Operation in Modern FPGAs for Neural Network Acceleration.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EF7F79D3-8C36-4CB5-B03B-F440DA7B71AF}" type="slidenum">
              <a:rPr lang="en-US" smtClean="0"/>
              <a:t>1</a:t>
            </a:fld>
            <a:endParaRPr lang="en-US"/>
          </a:p>
        </p:txBody>
      </p:sp>
    </p:spTree>
    <p:extLst>
      <p:ext uri="{BB962C8B-B14F-4D97-AF65-F5344CB8AC3E}">
        <p14:creationId xmlns:p14="http://schemas.microsoft.com/office/powerpoint/2010/main" val="893266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now discuss the experimental results. </a:t>
            </a:r>
          </a:p>
        </p:txBody>
      </p:sp>
      <p:sp>
        <p:nvSpPr>
          <p:cNvPr id="4" name="Slide Number Placeholder 3"/>
          <p:cNvSpPr>
            <a:spLocks noGrp="1"/>
          </p:cNvSpPr>
          <p:nvPr>
            <p:ph type="sldNum" sz="quarter" idx="10"/>
          </p:nvPr>
        </p:nvSpPr>
        <p:spPr/>
        <p:txBody>
          <a:bodyPr/>
          <a:lstStyle/>
          <a:p>
            <a:fld id="{35E676A0-33B1-4B4B-B1AA-B0B917FCAA93}" type="slidenum">
              <a:rPr lang="en-US" smtClean="0"/>
              <a:t>10</a:t>
            </a:fld>
            <a:endParaRPr lang="en-US"/>
          </a:p>
        </p:txBody>
      </p:sp>
    </p:spTree>
    <p:extLst>
      <p:ext uri="{BB962C8B-B14F-4D97-AF65-F5344CB8AC3E}">
        <p14:creationId xmlns:p14="http://schemas.microsoft.com/office/powerpoint/2010/main" val="400772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start with</a:t>
            </a:r>
            <a:r>
              <a:rPr lang="en-US" baseline="0" dirty="0"/>
              <a:t> presenting and discussing the voltage behavior we experimentally observed for FPGAs. </a:t>
            </a:r>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11</a:t>
            </a:fld>
            <a:endParaRPr lang="en-US"/>
          </a:p>
        </p:txBody>
      </p:sp>
    </p:spTree>
    <p:extLst>
      <p:ext uri="{BB962C8B-B14F-4D97-AF65-F5344CB8AC3E}">
        <p14:creationId xmlns:p14="http://schemas.microsoft.com/office/powerpoint/2010/main" val="320020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Here,</a:t>
            </a:r>
            <a:r>
              <a:rPr lang="en-US" baseline="0" dirty="0"/>
              <a:t> we show the overall voltage behavior.</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1" baseline="0" dirty="0"/>
              <a:t>[CLICK]</a:t>
            </a:r>
            <a:r>
              <a:rPr lang="en-US" baseline="0" dirty="0"/>
              <a:t> U</a:t>
            </a:r>
            <a:r>
              <a:rPr lang="en-US" dirty="0"/>
              <a:t>ndervolting below the nominal level, we observe three voltage region: guardband, critical, and crash. </a:t>
            </a:r>
          </a:p>
          <a:p>
            <a:pPr marL="0" indent="0">
              <a:buFont typeface="Arial" panose="020B0604020202020204" pitchFamily="34" charset="0"/>
              <a:buNone/>
            </a:pPr>
            <a:endParaRPr lang="en-US" sz="1400" b="0" u="none" dirty="0">
              <a:solidFill>
                <a:srgbClr val="00B050"/>
              </a:solidFill>
            </a:endParaRPr>
          </a:p>
          <a:p>
            <a:pPr marL="0" indent="0">
              <a:buFont typeface="Arial" panose="020B0604020202020204" pitchFamily="34" charset="0"/>
              <a:buNone/>
            </a:pPr>
            <a:r>
              <a:rPr lang="en-US" sz="1400" b="1" u="none" dirty="0">
                <a:solidFill>
                  <a:srgbClr val="00B050"/>
                </a:solidFill>
              </a:rPr>
              <a:t>[CLICK]</a:t>
            </a:r>
            <a:r>
              <a:rPr lang="en-US" sz="1400" b="0" u="none" dirty="0">
                <a:solidFill>
                  <a:srgbClr val="00B050"/>
                </a:solidFill>
              </a:rPr>
              <a:t> Guardband</a:t>
            </a:r>
            <a:r>
              <a:rPr lang="en-US" b="0" u="none" dirty="0"/>
              <a:t> i</a:t>
            </a:r>
            <a:r>
              <a:rPr lang="en-US" dirty="0"/>
              <a:t>s added by vendor to ensure the correct functionality in the worst-case conditions.</a:t>
            </a:r>
            <a:r>
              <a:rPr lang="en-US" baseline="0" dirty="0"/>
              <a:t> We </a:t>
            </a:r>
            <a:r>
              <a:rPr lang="en-US" dirty="0"/>
              <a:t>measured it an average of </a:t>
            </a:r>
            <a:r>
              <a:rPr lang="en-US" sz="1400" b="0" u="none" dirty="0"/>
              <a:t>33%</a:t>
            </a:r>
            <a:r>
              <a:rPr lang="en-US" dirty="0"/>
              <a:t>. There is no reliability or</a:t>
            </a:r>
            <a:r>
              <a:rPr lang="en-US" baseline="0" dirty="0"/>
              <a:t> performance loss in this region. So e</a:t>
            </a:r>
            <a:r>
              <a:rPr lang="en-US" dirty="0"/>
              <a:t>liminating it can deliver significant power saving in normal conditions. </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[CLICK]</a:t>
            </a:r>
            <a:r>
              <a:rPr lang="en-US" dirty="0"/>
              <a:t> Below guardband, there is a narrower region at which FPGA operates but with the CNN accuracy loss. We call it critical</a:t>
            </a:r>
            <a:r>
              <a:rPr lang="en-US" baseline="0" dirty="0"/>
              <a:t> region. A minimum safe voltage level or </a:t>
            </a:r>
            <a:r>
              <a:rPr lang="en-US" baseline="0" dirty="0" err="1"/>
              <a:t>Vmin</a:t>
            </a:r>
            <a:r>
              <a:rPr lang="en-US" baseline="0" dirty="0"/>
              <a:t> separates the guardband and critical regions.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1" baseline="0" dirty="0"/>
              <a:t>[CLICK]</a:t>
            </a:r>
            <a:r>
              <a:rPr lang="en-US" baseline="0" dirty="0"/>
              <a:t> Finally below the critical regions and at </a:t>
            </a:r>
            <a:r>
              <a:rPr lang="en-US" baseline="0" dirty="0" err="1"/>
              <a:t>Vcrach</a:t>
            </a:r>
            <a:r>
              <a:rPr lang="en-US" baseline="0" dirty="0"/>
              <a:t> FPG</a:t>
            </a:r>
            <a:r>
              <a:rPr lang="en-US" dirty="0"/>
              <a:t>A does not operate. </a:t>
            </a:r>
            <a:r>
              <a:rPr lang="en-US" dirty="0" err="1"/>
              <a:t>Vcrash</a:t>
            </a:r>
            <a:r>
              <a:rPr lang="en-US" baseline="0" dirty="0"/>
              <a:t> is measured to be average of </a:t>
            </a:r>
            <a:r>
              <a:rPr lang="en-US" baseline="0" dirty="0" err="1"/>
              <a:t>540mV</a:t>
            </a:r>
            <a:r>
              <a:rPr lang="en-US" baseline="0" dirty="0"/>
              <a:t>.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1" baseline="0" dirty="0"/>
              <a:t>[CLICK] </a:t>
            </a:r>
            <a:r>
              <a:rPr lang="en-US" b="0" baseline="0" dirty="0"/>
              <a:t>N</a:t>
            </a:r>
            <a:r>
              <a:rPr lang="en-US" baseline="0" dirty="0"/>
              <a:t>ote that </a:t>
            </a:r>
            <a:r>
              <a:rPr lang="en-US" sz="1200" baseline="0" dirty="0"/>
              <a:t>t</a:t>
            </a:r>
            <a:r>
              <a:rPr lang="en-US" sz="1200" dirty="0"/>
              <a:t>here is </a:t>
            </a:r>
            <a:r>
              <a:rPr lang="en-US" sz="1200" b="0" i="0" u="none" dirty="0"/>
              <a:t>a </a:t>
            </a:r>
            <a:r>
              <a:rPr lang="en-US" sz="1400" b="0" i="0" u="none" dirty="0">
                <a:solidFill>
                  <a:srgbClr val="0070C0"/>
                </a:solidFill>
              </a:rPr>
              <a:t>slight variation</a:t>
            </a:r>
            <a:r>
              <a:rPr lang="en-US" sz="1200" b="0" i="0" u="none" dirty="0"/>
              <a:t> of </a:t>
            </a:r>
            <a:r>
              <a:rPr lang="en-US" sz="1200" dirty="0"/>
              <a:t>voltage behavior across 3 platforms and 5 benchmarks studied. </a:t>
            </a:r>
          </a:p>
          <a:p>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12</a:t>
            </a:fld>
            <a:endParaRPr lang="en-US"/>
          </a:p>
        </p:txBody>
      </p:sp>
    </p:spTree>
    <p:extLst>
      <p:ext uri="{BB962C8B-B14F-4D97-AF65-F5344CB8AC3E}">
        <p14:creationId xmlns:p14="http://schemas.microsoft.com/office/powerpoint/2010/main" val="337485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 will discuss now the effect of the reduced-voltage operations on the power consumption and </a:t>
            </a:r>
            <a:r>
              <a:rPr lang="en-US" baseline="0" dirty="0" err="1"/>
              <a:t>DNN</a:t>
            </a:r>
            <a:r>
              <a:rPr lang="en-US" baseline="0" dirty="0"/>
              <a:t> accuracy trade-off according to the voltage behavior discussed.</a:t>
            </a:r>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13</a:t>
            </a:fld>
            <a:endParaRPr lang="en-US"/>
          </a:p>
        </p:txBody>
      </p:sp>
    </p:spTree>
    <p:extLst>
      <p:ext uri="{BB962C8B-B14F-4D97-AF65-F5344CB8AC3E}">
        <p14:creationId xmlns:p14="http://schemas.microsoft.com/office/powerpoint/2010/main" val="2964799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First power. </a:t>
            </a:r>
            <a:r>
              <a:rPr lang="en-US" b="0" baseline="0" dirty="0"/>
              <a:t>There is a total of more than 3X gain in power-efficiency when undervolting from nominal level to the crash point. </a:t>
            </a:r>
            <a:r>
              <a:rPr lang="en-US" b="0" baseline="0" dirty="0" err="1"/>
              <a:t>2.6X</a:t>
            </a:r>
            <a:r>
              <a:rPr lang="en-US" b="0" baseline="0" dirty="0"/>
              <a:t> of this is achieved by eliminating the guardband and a further 43% is as the result of undervolting in the critical region which has the cost of accuracy loss.</a:t>
            </a:r>
            <a:r>
              <a:rPr lang="en-US" b="1"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a:t>
            </a:r>
            <a:r>
              <a:rPr lang="en-US" b="0" baseline="0" dirty="0"/>
              <a:t>there is a slight variation across 3 benchmarks and 5 platforms. </a:t>
            </a: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a:t>
            </a:r>
            <a:r>
              <a:rPr lang="en-US" b="0" baseline="0" dirty="0"/>
              <a:t>the CNN accuracy is substantially reduced in the critical region.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[click] and there is an accuracy collapse for all benchmarks. [click]As it can be seen, with a slight variation across 3 benchmarks and 5 platforms. </a:t>
            </a:r>
            <a:endParaRPr lang="en-US" b="1" baseline="0" dirty="0"/>
          </a:p>
          <a:p>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14</a:t>
            </a:fld>
            <a:endParaRPr lang="en-US"/>
          </a:p>
        </p:txBody>
      </p:sp>
    </p:spTree>
    <p:extLst>
      <p:ext uri="{BB962C8B-B14F-4D97-AF65-F5344CB8AC3E}">
        <p14:creationId xmlns:p14="http://schemas.microsoft.com/office/powerpoint/2010/main" val="3137941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improve the reliability of the accelerator in the reduced voltage regions, we proposed a frequency underscaling technique that I will discuss it now. </a:t>
            </a:r>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15</a:t>
            </a:fld>
            <a:endParaRPr lang="en-US"/>
          </a:p>
        </p:txBody>
      </p:sp>
    </p:spTree>
    <p:extLst>
      <p:ext uri="{BB962C8B-B14F-4D97-AF65-F5344CB8AC3E}">
        <p14:creationId xmlns:p14="http://schemas.microsoft.com/office/powerpoint/2010/main" val="3932852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a:t>
            </a:r>
            <a:r>
              <a:rPr lang="en-US" baseline="0" dirty="0"/>
              <a:t>Our aim is to </a:t>
            </a:r>
            <a:r>
              <a:rPr lang="en-US" sz="1400" b="0" baseline="0" dirty="0">
                <a:solidFill>
                  <a:srgbClr val="7030A0"/>
                </a:solidFill>
                <a:latin typeface="Cambria" panose="02040503050406030204" pitchFamily="18" charset="0"/>
                <a:ea typeface="Cambria" panose="02040503050406030204" pitchFamily="18" charset="0"/>
              </a:rPr>
              <a:t>s</a:t>
            </a:r>
            <a:r>
              <a:rPr lang="en-US" sz="1400" b="0" dirty="0">
                <a:solidFill>
                  <a:srgbClr val="7030A0"/>
                </a:solidFill>
                <a:latin typeface="Cambria" panose="02040503050406030204" pitchFamily="18" charset="0"/>
                <a:ea typeface="Cambria" panose="02040503050406030204" pitchFamily="18" charset="0"/>
              </a:rPr>
              <a:t>imultaneous</a:t>
            </a:r>
            <a:r>
              <a:rPr lang="en-US" sz="1200" dirty="0">
                <a:latin typeface="Cambria" panose="02040503050406030204" pitchFamily="18" charset="0"/>
                <a:ea typeface="Cambria" panose="02040503050406030204" pitchFamily="18" charset="0"/>
              </a:rPr>
              <a:t> frequency underscalin</a:t>
            </a:r>
            <a:r>
              <a:rPr lang="en-US" sz="1200" b="0" i="0" dirty="0">
                <a:latin typeface="Cambria" panose="02040503050406030204" pitchFamily="18" charset="0"/>
                <a:ea typeface="Cambria" panose="02040503050406030204" pitchFamily="18" charset="0"/>
              </a:rPr>
              <a:t>g</a:t>
            </a:r>
            <a:r>
              <a:rPr lang="en-US" sz="1200" b="0" i="0" baseline="0" dirty="0">
                <a:latin typeface="Cambria" panose="02040503050406030204" pitchFamily="18" charset="0"/>
                <a:ea typeface="Cambria" panose="02040503050406030204" pitchFamily="18" charset="0"/>
              </a:rPr>
              <a:t> with undervolting</a:t>
            </a:r>
            <a:r>
              <a:rPr lang="en-US" baseline="0" dirty="0"/>
              <a:t>. </a:t>
            </a:r>
          </a:p>
          <a:p>
            <a:endParaRPr lang="en-US" baseline="0" dirty="0"/>
          </a:p>
          <a:p>
            <a:r>
              <a:rPr lang="en-US" b="1" baseline="0" dirty="0"/>
              <a:t>[CLICK]</a:t>
            </a:r>
            <a:r>
              <a:rPr lang="en-US" baseline="0" dirty="0"/>
              <a:t> To this end, for each supply voltage setting below </a:t>
            </a:r>
            <a:r>
              <a:rPr lang="en-US" baseline="0" dirty="0" err="1"/>
              <a:t>Vmin</a:t>
            </a:r>
            <a:r>
              <a:rPr lang="en-US" baseline="0" dirty="0"/>
              <a:t>, we aim to identify the maximum frequency value </a:t>
            </a:r>
            <a:r>
              <a:rPr lang="en-US" baseline="0" dirty="0" err="1"/>
              <a:t>Fmax</a:t>
            </a:r>
            <a:r>
              <a:rPr lang="en-US" baseline="0" dirty="0"/>
              <a:t> with which the system does not have any accuracy loss. </a:t>
            </a:r>
          </a:p>
          <a:p>
            <a:endParaRPr lang="en-US" baseline="0" dirty="0"/>
          </a:p>
          <a:p>
            <a:r>
              <a:rPr lang="en-US" b="1" baseline="0" dirty="0"/>
              <a:t>[CLICK] </a:t>
            </a:r>
            <a:r>
              <a:rPr lang="en-US" baseline="0" dirty="0"/>
              <a:t>As expected, the performance and energy-efficiency of the accelerator reduces when the frequency is underscaled, however, the accuracy loss disappears.</a:t>
            </a:r>
          </a:p>
          <a:p>
            <a:endParaRPr lang="en-US" baseline="0" dirty="0"/>
          </a:p>
          <a:p>
            <a:r>
              <a:rPr lang="en-US" b="1" baseline="0" dirty="0"/>
              <a:t>[CLICK] </a:t>
            </a:r>
            <a:r>
              <a:rPr lang="en-US" baseline="0" dirty="0"/>
              <a:t>We summarize the detail results for an example pair of platform and workload, in this table. As it can be seen, the first two columns are the voltage levels below </a:t>
            </a:r>
            <a:r>
              <a:rPr lang="en-US" baseline="0" dirty="0" err="1"/>
              <a:t>Vmin</a:t>
            </a:r>
            <a:r>
              <a:rPr lang="en-US" baseline="0" dirty="0"/>
              <a:t> and associated </a:t>
            </a:r>
            <a:r>
              <a:rPr lang="en-US" baseline="0" dirty="0" err="1"/>
              <a:t>Fmax</a:t>
            </a:r>
            <a:r>
              <a:rPr lang="en-US" baseline="0" dirty="0"/>
              <a:t> settings and the rest four columns represents the </a:t>
            </a:r>
            <a:r>
              <a:rPr lang="en-US" baseline="0" dirty="0" err="1"/>
              <a:t>perofmance</a:t>
            </a:r>
            <a:r>
              <a:rPr lang="en-US" baseline="0" dirty="0"/>
              <a:t>, power, power-efficiency, and energy-</a:t>
            </a:r>
            <a:r>
              <a:rPr lang="en-US" baseline="0" dirty="0" err="1"/>
              <a:t>effiency</a:t>
            </a:r>
            <a:r>
              <a:rPr lang="en-US" baseline="0" dirty="0"/>
              <a:t> parameters, normalized to the default setting at </a:t>
            </a:r>
            <a:r>
              <a:rPr lang="en-US" baseline="0" dirty="0" err="1"/>
              <a:t>Vmin</a:t>
            </a:r>
            <a:r>
              <a:rPr lang="en-US" baseline="0" dirty="0"/>
              <a:t>.</a:t>
            </a:r>
          </a:p>
          <a:p>
            <a:endParaRPr lang="en-US" baseline="0" dirty="0"/>
          </a:p>
          <a:p>
            <a:r>
              <a:rPr lang="en-US" b="1" baseline="0" dirty="0"/>
              <a:t>[CLICK] </a:t>
            </a:r>
            <a:r>
              <a:rPr lang="en-US" baseline="0" dirty="0"/>
              <a:t>The best setting for each parameter is highlighted. </a:t>
            </a:r>
          </a:p>
          <a:p>
            <a:endParaRPr lang="en-US" baseline="0" dirty="0"/>
          </a:p>
          <a:p>
            <a:r>
              <a:rPr lang="en-US" b="1" baseline="0" dirty="0"/>
              <a:t>[CLICK] </a:t>
            </a:r>
            <a:r>
              <a:rPr lang="en-US" baseline="0" dirty="0"/>
              <a:t>We found that </a:t>
            </a:r>
            <a:r>
              <a:rPr lang="en-US" baseline="0" dirty="0" err="1"/>
              <a:t>Vmin</a:t>
            </a:r>
            <a:r>
              <a:rPr lang="en-US" baseline="0" dirty="0"/>
              <a:t> with a default frequency of </a:t>
            </a:r>
            <a:r>
              <a:rPr lang="en-US" baseline="0" dirty="0" err="1"/>
              <a:t>333Mhz</a:t>
            </a:r>
            <a:r>
              <a:rPr lang="en-US" baseline="0" dirty="0"/>
              <a:t> is the best setting to achieve high-performance and energy-efficient design. Since by frequency underscaling, the performance and energy-efficiency reduces gradually up to 30% and 25%, respectively. </a:t>
            </a:r>
          </a:p>
          <a:p>
            <a:endParaRPr lang="en-US" baseline="0" dirty="0"/>
          </a:p>
          <a:p>
            <a:r>
              <a:rPr lang="en-US" b="1" baseline="0" dirty="0"/>
              <a:t>[CLICK] </a:t>
            </a:r>
            <a:r>
              <a:rPr lang="en-US" baseline="0" dirty="0"/>
              <a:t>However, due to reduced frequency, the power-efficiency improves up to 25% at </a:t>
            </a:r>
            <a:r>
              <a:rPr lang="en-US" baseline="0" dirty="0" err="1"/>
              <a:t>Vcrash</a:t>
            </a:r>
            <a:r>
              <a:rPr lang="en-US" baseline="0" dirty="0"/>
              <a:t> versus </a:t>
            </a:r>
            <a:r>
              <a:rPr lang="en-US" baseline="0" dirty="0" err="1"/>
              <a:t>Vmin</a:t>
            </a:r>
            <a:r>
              <a:rPr lang="en-US" baseline="0" dirty="0"/>
              <a:t>. There is also 44% of power consumption reduction at </a:t>
            </a:r>
            <a:r>
              <a:rPr lang="en-US" baseline="0" dirty="0" err="1"/>
              <a:t>Vcrash</a:t>
            </a:r>
            <a:r>
              <a:rPr lang="en-US" baseline="0" dirty="0"/>
              <a:t> versus </a:t>
            </a:r>
            <a:r>
              <a:rPr lang="en-US" baseline="0" dirty="0" err="1"/>
              <a:t>Vmin</a:t>
            </a:r>
            <a:r>
              <a:rPr lang="en-US" baseline="0" dirty="0"/>
              <a:t>, due to the voltage and frequency underscaled. </a:t>
            </a:r>
          </a:p>
          <a:p>
            <a:r>
              <a:rPr lang="en-US" baseline="0" dirty="0"/>
              <a:t>	</a:t>
            </a:r>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16</a:t>
            </a:fld>
            <a:endParaRPr lang="en-US"/>
          </a:p>
        </p:txBody>
      </p:sp>
    </p:spTree>
    <p:extLst>
      <p:ext uri="{BB962C8B-B14F-4D97-AF65-F5344CB8AC3E}">
        <p14:creationId xmlns:p14="http://schemas.microsoft.com/office/powerpoint/2010/main" val="2913115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Lastly, I will present our experimental analysis about the effect of the environmental temperature in the power-reliability trade-off. </a:t>
            </a:r>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17</a:t>
            </a:fld>
            <a:endParaRPr lang="en-US"/>
          </a:p>
        </p:txBody>
      </p:sp>
    </p:spTree>
    <p:extLst>
      <p:ext uri="{BB962C8B-B14F-4D97-AF65-F5344CB8AC3E}">
        <p14:creationId xmlns:p14="http://schemas.microsoft.com/office/powerpoint/2010/main" val="3251688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Temperature has significant impact on the power consumption</a:t>
                </a:r>
                <a:r>
                  <a:rPr lang="en-US" sz="1200" baseline="0" dirty="0"/>
                  <a:t> </a:t>
                </a:r>
                <a:r>
                  <a:rPr lang="en-US" sz="1200" dirty="0"/>
                  <a:t>as well as on the reliability.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[CLICK]</a:t>
                </a:r>
                <a:r>
                  <a:rPr lang="en-US" sz="1200" dirty="0"/>
                  <a:t> </a:t>
                </a:r>
                <a:r>
                  <a:rPr lang="en-US" sz="1200" dirty="0">
                    <a:solidFill>
                      <a:srgbClr val="C00000"/>
                    </a:solidFill>
                  </a:rPr>
                  <a:t>We studied its impact while undervolting </a:t>
                </a:r>
                <a14:m>
                  <m:oMath xmlns:m="http://schemas.openxmlformats.org/officeDocument/2006/math">
                    <m:sSub>
                      <m:sSubPr>
                        <m:ctrlPr>
                          <a:rPr lang="en-US" sz="1200" i="1" smtClean="0">
                            <a:solidFill>
                              <a:srgbClr val="C00000"/>
                            </a:solidFill>
                            <a:latin typeface="Cambria Math" panose="02040503050406030204" pitchFamily="18" charset="0"/>
                          </a:rPr>
                        </m:ctrlPr>
                      </m:sSubPr>
                      <m:e>
                        <m:r>
                          <a:rPr lang="en-US" sz="1200" b="0" i="1" smtClean="0">
                            <a:solidFill>
                              <a:srgbClr val="C00000"/>
                            </a:solidFill>
                            <a:latin typeface="Cambria Math" panose="02040503050406030204" pitchFamily="18" charset="0"/>
                          </a:rPr>
                          <m:t>𝑉</m:t>
                        </m:r>
                      </m:e>
                      <m:sub>
                        <m:r>
                          <a:rPr lang="en-US" sz="1200" b="0" i="1" smtClean="0">
                            <a:solidFill>
                              <a:srgbClr val="C00000"/>
                            </a:solidFill>
                            <a:latin typeface="Cambria Math" panose="02040503050406030204" pitchFamily="18" charset="0"/>
                          </a:rPr>
                          <m:t>𝐶𝐶𝐼𝑁𝑇</m:t>
                        </m:r>
                      </m:sub>
                    </m:sSub>
                  </m:oMath>
                </a14:m>
                <a:r>
                  <a:rPr lang="en-US" sz="1200" dirty="0">
                    <a:solidFill>
                      <a:srgbClr val="C00000"/>
                    </a:solidFill>
                  </a:rPr>
                  <a:t>. </a:t>
                </a:r>
                <a:r>
                  <a:rPr lang="en-US" sz="1200" b="1" dirty="0">
                    <a:solidFill>
                      <a:srgbClr val="C00000"/>
                    </a:solidFill>
                  </a:rPr>
                  <a:t>[CLICK]</a:t>
                </a:r>
                <a:r>
                  <a:rPr lang="en-US" sz="1200" dirty="0">
                    <a:solidFill>
                      <a:srgbClr val="C00000"/>
                    </a:solidFill>
                  </a:rPr>
                  <a:t> In</a:t>
                </a:r>
                <a:r>
                  <a:rPr lang="en-US" sz="1200" baseline="0" dirty="0">
                    <a:solidFill>
                      <a:srgbClr val="C00000"/>
                    </a:solidFill>
                  </a:rPr>
                  <a:t> our tests, we use the speed of the FPGA fan that can generate the temperature in the range of </a:t>
                </a:r>
                <a:r>
                  <a:rPr lang="en-US" sz="1200" dirty="0">
                    <a:solidFill>
                      <a:srgbClr val="C00000"/>
                    </a:solidFill>
                  </a:rPr>
                  <a:t>[34 </a:t>
                </a:r>
                <a14:m>
                  <m:oMath xmlns:m="http://schemas.openxmlformats.org/officeDocument/2006/math">
                    <m:r>
                      <a:rPr lang="en-US" sz="1200" i="1" smtClean="0">
                        <a:solidFill>
                          <a:srgbClr val="C00000"/>
                        </a:solidFill>
                        <a:latin typeface="Cambria Math" panose="02040503050406030204" pitchFamily="18" charset="0"/>
                        <a:ea typeface="Cambria Math" panose="02040503050406030204" pitchFamily="18" charset="0"/>
                      </a:rPr>
                      <m:t>℃</m:t>
                    </m:r>
                  </m:oMath>
                </a14:m>
                <a:r>
                  <a:rPr lang="en-US" sz="1200" dirty="0">
                    <a:solidFill>
                      <a:srgbClr val="C00000"/>
                    </a:solidFill>
                  </a:rPr>
                  <a:t>, 50</a:t>
                </a:r>
                <a:r>
                  <a:rPr lang="en-US" sz="1200" dirty="0">
                    <a:solidFill>
                      <a:srgbClr val="C00000"/>
                    </a:solidFill>
                    <a:ea typeface="Cambria Math" panose="02040503050406030204" pitchFamily="18" charset="0"/>
                  </a:rPr>
                  <a:t> </a:t>
                </a:r>
                <a14:m>
                  <m:oMath xmlns:m="http://schemas.openxmlformats.org/officeDocument/2006/math">
                    <m:r>
                      <a:rPr lang="en-US" sz="1200" i="1">
                        <a:solidFill>
                          <a:srgbClr val="C00000"/>
                        </a:solidFill>
                        <a:latin typeface="Cambria Math" panose="02040503050406030204" pitchFamily="18" charset="0"/>
                        <a:ea typeface="Cambria Math" panose="02040503050406030204" pitchFamily="18" charset="0"/>
                      </a:rPr>
                      <m:t>℃</m:t>
                    </m:r>
                  </m:oMath>
                </a14:m>
                <a:r>
                  <a:rPr lang="en-US" sz="1200" dirty="0">
                    <a:solidFill>
                      <a:srgbClr val="C00000"/>
                    </a:solidFill>
                  </a:rPr>
                  <a:t>].</a:t>
                </a:r>
                <a:r>
                  <a:rPr lang="en-US" sz="1200" baseline="0" dirty="0">
                    <a:solidFill>
                      <a:srgbClr val="C00000"/>
                    </a:solidFill>
                  </a:rPr>
                  <a:t> </a:t>
                </a:r>
                <a:r>
                  <a:rPr lang="en-US" sz="1200" baseline="0" dirty="0" err="1">
                    <a:solidFill>
                      <a:srgbClr val="C00000"/>
                    </a:solidFill>
                  </a:rPr>
                  <a:t>Wealso</a:t>
                </a:r>
                <a:r>
                  <a:rPr lang="en-US" sz="1200" baseline="0" dirty="0">
                    <a:solidFill>
                      <a:srgbClr val="C00000"/>
                    </a:solidFill>
                  </a:rPr>
                  <a:t>  use </a:t>
                </a:r>
                <a:r>
                  <a:rPr lang="en-US" sz="1200" baseline="0" dirty="0" err="1">
                    <a:solidFill>
                      <a:srgbClr val="C00000"/>
                    </a:solidFill>
                  </a:rPr>
                  <a:t>PMBus</a:t>
                </a:r>
                <a:r>
                  <a:rPr lang="en-US" sz="1200" baseline="0" dirty="0">
                    <a:solidFill>
                      <a:srgbClr val="C00000"/>
                    </a:solidFill>
                  </a:rPr>
                  <a:t> to monitor the on-chip temperature.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solidFill>
                      <a:srgbClr val="C00000"/>
                    </a:solidFill>
                  </a:rPr>
                  <a:t>[CLICK]</a:t>
                </a:r>
                <a:r>
                  <a:rPr lang="en-US" sz="1200" baseline="0" dirty="0">
                    <a:solidFill>
                      <a:srgbClr val="C00000"/>
                    </a:solidFill>
                  </a:rPr>
                  <a:t> First power: as can be seen in this figure, temperature directly impacts the power consumption, meaning that lowering the temperature leads to lower power consumption. This is mainly due to the reduction of static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solidFill>
                      <a:srgbClr val="C00000"/>
                    </a:solidFill>
                  </a:rPr>
                  <a:t>[CLICK] </a:t>
                </a:r>
                <a:r>
                  <a:rPr lang="en-US" sz="1200" baseline="0" dirty="0">
                    <a:solidFill>
                      <a:srgbClr val="C00000"/>
                    </a:solidFill>
                  </a:rPr>
                  <a:t>However, by undervolting further, the impact of temperature on the power consumption reduces and as you can see, in the critical voltage region there is a negligible impact. This can be explained by noting that by undervolting, the static power also gradually reduces. As the result, the temperature which also impacts the static power does now show much effect on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solidFill>
                      <a:srgbClr val="C00000"/>
                    </a:solidFill>
                  </a:rPr>
                  <a:t>[CLICK]</a:t>
                </a:r>
                <a:r>
                  <a:rPr lang="en-US" sz="1200" baseline="0" dirty="0">
                    <a:solidFill>
                      <a:srgbClr val="C00000"/>
                    </a:solidFill>
                  </a:rPr>
                  <a:t> On the other side, temperature has an indirect impact on the reliability, meaning that reducing the temperature the reliability improves or the accuracy loss reduces.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solidFill>
                      <a:srgbClr val="C00000"/>
                    </a:solidFill>
                  </a:rPr>
                  <a:t>[CLICK]</a:t>
                </a:r>
                <a:r>
                  <a:rPr lang="en-US" sz="1200" baseline="0" dirty="0">
                    <a:solidFill>
                      <a:srgbClr val="C00000"/>
                    </a:solidFill>
                  </a:rPr>
                  <a:t> Also, we observe a negligible change in the voltage regions by temperature changes. Although, in wider ranges we may observe differences. This needs further experiments and equipment.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C0000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Temperature has significant impact on the power consumption</a:t>
                </a:r>
                <a:r>
                  <a:rPr lang="en-US" sz="1200" baseline="0" dirty="0" smtClean="0"/>
                  <a:t> and </a:t>
                </a:r>
                <a:r>
                  <a:rPr lang="en-US" sz="1200" dirty="0" smtClean="0"/>
                  <a:t>specially static portion as well as the reliability.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t>[CLICK]</a:t>
                </a:r>
                <a:r>
                  <a:rPr lang="en-US" sz="1200" dirty="0" smtClean="0"/>
                  <a:t> </a:t>
                </a:r>
                <a:r>
                  <a:rPr lang="en-US" sz="1200" dirty="0" smtClean="0">
                    <a:solidFill>
                      <a:srgbClr val="C00000"/>
                    </a:solidFill>
                  </a:rPr>
                  <a:t>We studied the impact of environmental temperature on power-reliability trade-off of FPGA-based DNNs by undervolting </a:t>
                </a:r>
                <a:r>
                  <a:rPr lang="en-US" sz="1200" b="0" i="0" dirty="0" smtClean="0">
                    <a:solidFill>
                      <a:srgbClr val="C00000"/>
                    </a:solidFill>
                    <a:latin typeface="Cambria Math" panose="02040503050406030204" pitchFamily="18" charset="0"/>
                  </a:rPr>
                  <a:t>𝑉_𝐶𝐶𝐼𝑁𝑇</a:t>
                </a:r>
                <a:r>
                  <a:rPr lang="en-US" sz="1200" dirty="0" smtClean="0">
                    <a:solidFill>
                      <a:srgbClr val="C00000"/>
                    </a:solidFill>
                  </a:rPr>
                  <a:t>. </a:t>
                </a:r>
                <a:r>
                  <a:rPr lang="en-US" sz="1200" b="1" dirty="0" smtClean="0">
                    <a:solidFill>
                      <a:srgbClr val="C00000"/>
                    </a:solidFill>
                  </a:rPr>
                  <a:t>[CLICK]</a:t>
                </a:r>
                <a:r>
                  <a:rPr lang="en-US" sz="1200" dirty="0" smtClean="0">
                    <a:solidFill>
                      <a:srgbClr val="C00000"/>
                    </a:solidFill>
                  </a:rPr>
                  <a:t> In</a:t>
                </a:r>
                <a:r>
                  <a:rPr lang="en-US" sz="1200" baseline="0" dirty="0" smtClean="0">
                    <a:solidFill>
                      <a:srgbClr val="C00000"/>
                    </a:solidFill>
                  </a:rPr>
                  <a:t> our tests, we use the speed of the FPGA fan that can generate the temperature in the range of </a:t>
                </a:r>
                <a:r>
                  <a:rPr lang="en-US" sz="1200" dirty="0" smtClean="0">
                    <a:solidFill>
                      <a:srgbClr val="C00000"/>
                    </a:solidFill>
                  </a:rPr>
                  <a:t>[34 </a:t>
                </a:r>
                <a:r>
                  <a:rPr lang="en-US" sz="1200" i="0" smtClean="0">
                    <a:solidFill>
                      <a:srgbClr val="C00000"/>
                    </a:solidFill>
                    <a:latin typeface="Cambria Math" panose="02040503050406030204" pitchFamily="18" charset="0"/>
                    <a:ea typeface="Cambria Math" panose="02040503050406030204" pitchFamily="18" charset="0"/>
                  </a:rPr>
                  <a:t>℃</a:t>
                </a:r>
                <a:r>
                  <a:rPr lang="en-US" sz="1200" dirty="0" smtClean="0">
                    <a:solidFill>
                      <a:srgbClr val="C00000"/>
                    </a:solidFill>
                  </a:rPr>
                  <a:t>, 50</a:t>
                </a:r>
                <a:r>
                  <a:rPr lang="en-US" sz="1200" dirty="0">
                    <a:solidFill>
                      <a:srgbClr val="C00000"/>
                    </a:solidFill>
                    <a:ea typeface="Cambria Math" panose="02040503050406030204" pitchFamily="18" charset="0"/>
                  </a:rPr>
                  <a:t> </a:t>
                </a:r>
                <a:r>
                  <a:rPr lang="en-US" sz="1200" i="0">
                    <a:solidFill>
                      <a:srgbClr val="C00000"/>
                    </a:solidFill>
                    <a:latin typeface="Cambria Math" panose="02040503050406030204" pitchFamily="18" charset="0"/>
                    <a:ea typeface="Cambria Math" panose="02040503050406030204" pitchFamily="18" charset="0"/>
                  </a:rPr>
                  <a:t>℃</a:t>
                </a:r>
                <a:r>
                  <a:rPr lang="en-US" sz="1200" dirty="0" smtClean="0">
                    <a:solidFill>
                      <a:srgbClr val="C00000"/>
                    </a:solidFill>
                  </a:rPr>
                  <a:t>].</a:t>
                </a:r>
                <a:r>
                  <a:rPr lang="en-US" sz="1200" baseline="0" dirty="0" smtClean="0">
                    <a:solidFill>
                      <a:srgbClr val="C00000"/>
                    </a:solidFill>
                  </a:rPr>
                  <a:t> We use </a:t>
                </a:r>
                <a:r>
                  <a:rPr lang="en-US" sz="1200" baseline="0" dirty="0" err="1" smtClean="0">
                    <a:solidFill>
                      <a:srgbClr val="C00000"/>
                    </a:solidFill>
                  </a:rPr>
                  <a:t>PMBus</a:t>
                </a:r>
                <a:r>
                  <a:rPr lang="en-US" sz="1200" baseline="0" dirty="0" smtClean="0">
                    <a:solidFill>
                      <a:srgbClr val="C00000"/>
                    </a:solidFill>
                  </a:rPr>
                  <a:t> interface to monitor the on-chip temperature.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solidFill>
                      <a:srgbClr val="C00000"/>
                    </a:solidFill>
                  </a:rPr>
                  <a:t>[CLICK]</a:t>
                </a:r>
                <a:r>
                  <a:rPr lang="en-US" sz="1200" baseline="0" dirty="0" smtClean="0">
                    <a:solidFill>
                      <a:srgbClr val="C00000"/>
                    </a:solidFill>
                  </a:rPr>
                  <a:t> First power: as can be seen in this figure, temperature directly impacts the power consumption, meaning that lowering the temperature leads to lower power consumption. This is mainly due to the reduction of static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solidFill>
                      <a:srgbClr val="C00000"/>
                    </a:solidFill>
                  </a:rPr>
                  <a:t>[CLICK] </a:t>
                </a:r>
                <a:r>
                  <a:rPr lang="en-US" sz="1200" baseline="0" dirty="0" smtClean="0">
                    <a:solidFill>
                      <a:srgbClr val="C00000"/>
                    </a:solidFill>
                  </a:rPr>
                  <a:t>However, by undervolting the impact of temperature on the power consumption reduces and as you can see, in the critical voltage region there is a negligible impact. This can be explained by noting that by undervolting, the static power also gradually reduces, thus, the temperature which also impacts the static power does now show much effect on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solidFill>
                      <a:srgbClr val="C00000"/>
                    </a:solidFill>
                  </a:rPr>
                  <a:t>[CLICK]</a:t>
                </a:r>
                <a:r>
                  <a:rPr lang="en-US" sz="1200" baseline="0" dirty="0" smtClean="0">
                    <a:solidFill>
                      <a:srgbClr val="C00000"/>
                    </a:solidFill>
                  </a:rPr>
                  <a:t> Temperature has an indirect impact on the reliability, meaning that reducing the temperature the reliability improves or the accuracy loss reduces.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solidFill>
                      <a:srgbClr val="C00000"/>
                    </a:solidFill>
                  </a:rPr>
                  <a:t>[CLICK]</a:t>
                </a:r>
                <a:r>
                  <a:rPr lang="en-US" sz="1200" baseline="0" dirty="0" smtClean="0">
                    <a:solidFill>
                      <a:srgbClr val="C00000"/>
                    </a:solidFill>
                  </a:rPr>
                  <a:t> Also, we observe a negligible change in the voltage regions by temperature changes. Although, in wider ranges we may observe differences. This needs further experiments and equipment.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C00000"/>
                    </a:solidFill>
                  </a:rPr>
                  <a:t>  </a:t>
                </a:r>
                <a:endParaRPr lang="en-US" sz="1200" dirty="0" smtClean="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n-US" dirty="0"/>
              </a:p>
            </p:txBody>
          </p:sp>
        </mc:Fallback>
      </mc:AlternateContent>
      <p:sp>
        <p:nvSpPr>
          <p:cNvPr id="4" name="Slide Number Placeholder 3"/>
          <p:cNvSpPr>
            <a:spLocks noGrp="1"/>
          </p:cNvSpPr>
          <p:nvPr>
            <p:ph type="sldNum" sz="quarter" idx="10"/>
          </p:nvPr>
        </p:nvSpPr>
        <p:spPr/>
        <p:txBody>
          <a:bodyPr/>
          <a:lstStyle/>
          <a:p>
            <a:fld id="{35E676A0-33B1-4B4B-B1AA-B0B917FCAA93}" type="slidenum">
              <a:rPr lang="en-US" smtClean="0"/>
              <a:t>18</a:t>
            </a:fld>
            <a:endParaRPr lang="en-US"/>
          </a:p>
        </p:txBody>
      </p:sp>
    </p:spTree>
    <p:extLst>
      <p:ext uri="{BB962C8B-B14F-4D97-AF65-F5344CB8AC3E}">
        <p14:creationId xmlns:p14="http://schemas.microsoft.com/office/powerpoint/2010/main" val="3791058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now discuss the existing prior work on undervolting specially those</a:t>
            </a:r>
            <a:r>
              <a:rPr lang="en-US" baseline="0" dirty="0"/>
              <a:t> studied techniques for </a:t>
            </a:r>
            <a:r>
              <a:rPr lang="en-US" baseline="0" dirty="0" err="1"/>
              <a:t>DNNs</a:t>
            </a:r>
            <a:r>
              <a:rPr lang="en-US" dirty="0"/>
              <a:t>. </a:t>
            </a:r>
          </a:p>
        </p:txBody>
      </p:sp>
      <p:sp>
        <p:nvSpPr>
          <p:cNvPr id="4" name="Slide Number Placeholder 3"/>
          <p:cNvSpPr>
            <a:spLocks noGrp="1"/>
          </p:cNvSpPr>
          <p:nvPr>
            <p:ph type="sldNum" sz="quarter" idx="10"/>
          </p:nvPr>
        </p:nvSpPr>
        <p:spPr/>
        <p:txBody>
          <a:bodyPr/>
          <a:lstStyle/>
          <a:p>
            <a:fld id="{35E676A0-33B1-4B4B-B1AA-B0B917FCAA93}" type="slidenum">
              <a:rPr lang="en-US" smtClean="0"/>
              <a:t>19</a:t>
            </a:fld>
            <a:endParaRPr lang="en-US"/>
          </a:p>
        </p:txBody>
      </p:sp>
    </p:spTree>
    <p:extLst>
      <p:ext uri="{BB962C8B-B14F-4D97-AF65-F5344CB8AC3E}">
        <p14:creationId xmlns:p14="http://schemas.microsoft.com/office/powerpoint/2010/main" val="2599153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begin, I</a:t>
            </a:r>
            <a:r>
              <a:rPr lang="en-US" baseline="0" dirty="0"/>
              <a:t> will give a brief overview. </a:t>
            </a:r>
          </a:p>
          <a:p>
            <a:endParaRPr lang="en-US" b="1" baseline="0" dirty="0"/>
          </a:p>
          <a:p>
            <a:r>
              <a:rPr lang="en-US" b="1" baseline="0" dirty="0"/>
              <a:t>[CLICK]</a:t>
            </a:r>
            <a:r>
              <a:rPr lang="en-US" baseline="0" dirty="0"/>
              <a:t> </a:t>
            </a:r>
            <a:r>
              <a:rPr lang="en-US" i="0" baseline="0" dirty="0"/>
              <a:t>Our motivation is that the power consumption of Neural Networks is a first class concern in state-of-the-art applications, </a:t>
            </a:r>
            <a:r>
              <a:rPr lang="en-US" sz="1200" i="0" dirty="0"/>
              <a:t>due to the massive amount of data movement and computational power</a:t>
            </a:r>
            <a:r>
              <a:rPr lang="en-US" i="0" baseline="0" dirty="0"/>
              <a:t>.</a:t>
            </a:r>
          </a:p>
          <a:p>
            <a:endParaRPr lang="en-US" i="0" baseline="0" dirty="0"/>
          </a:p>
          <a:p>
            <a:r>
              <a:rPr lang="en-US" b="1" baseline="0" dirty="0"/>
              <a:t>[CLICK] </a:t>
            </a:r>
            <a:r>
              <a:rPr lang="en-US" b="0" baseline="0" dirty="0"/>
              <a:t>To alleviate this issue, hardware acceleration using GPUs, FPGAs, and ASICS is a promising solution. </a:t>
            </a:r>
            <a:r>
              <a:rPr lang="en-US" baseline="0" dirty="0"/>
              <a:t>Among them, FPGAs are getting popular, since, they deliver higher throughput than GPUs and provide better flexibility than ASICs. </a:t>
            </a:r>
          </a:p>
          <a:p>
            <a:endParaRPr lang="en-US" b="0" baseline="0" dirty="0"/>
          </a:p>
          <a:p>
            <a:r>
              <a:rPr lang="en-US" b="1" baseline="0" dirty="0"/>
              <a:t>[CLICK] </a:t>
            </a:r>
            <a:r>
              <a:rPr lang="en-US" b="0" baseline="0" dirty="0"/>
              <a:t>But the problem is that the power-efficiency of FPGAs is at least 10X less than equivalent ASICs.  </a:t>
            </a:r>
          </a:p>
          <a:p>
            <a:endParaRPr lang="en-US" b="0" baseline="0" dirty="0"/>
          </a:p>
          <a:p>
            <a:r>
              <a:rPr lang="en-US" b="1" baseline="0" dirty="0"/>
              <a:t>[CLICK]</a:t>
            </a:r>
            <a:r>
              <a:rPr lang="en-US" b="0" baseline="0" dirty="0"/>
              <a:t> Our goal is to alleviate this issue by undervolting off-the-shelf FPGAs running Neural Network applications. Undervolting means supply voltage underscaling below default level that is set by FPGA vendor.</a:t>
            </a:r>
          </a:p>
          <a:p>
            <a:endParaRPr lang="en-US" b="0" baseline="0" dirty="0"/>
          </a:p>
          <a:p>
            <a:r>
              <a:rPr lang="en-US" b="1" baseline="0" dirty="0"/>
              <a:t>[CLICK]</a:t>
            </a:r>
            <a:r>
              <a:rPr lang="en-US" b="0" baseline="0" dirty="0"/>
              <a:t> Our study is based on</a:t>
            </a:r>
          </a:p>
          <a:p>
            <a:endParaRPr lang="en-US" b="0" baseline="0" dirty="0"/>
          </a:p>
          <a:p>
            <a:r>
              <a:rPr lang="en-US" b="1" baseline="0" dirty="0"/>
              <a:t>[CLICK]</a:t>
            </a:r>
            <a:r>
              <a:rPr lang="en-US" b="0" baseline="0" dirty="0"/>
              <a:t> 5 image classification workloads</a:t>
            </a:r>
          </a:p>
          <a:p>
            <a:r>
              <a:rPr lang="en-US" b="1" baseline="0" dirty="0"/>
              <a:t>[CLICK]</a:t>
            </a:r>
            <a:r>
              <a:rPr lang="en-US" b="0" baseline="0" dirty="0"/>
              <a:t> 3 real Xilinx ZCU102 devices which is based on </a:t>
            </a:r>
            <a:r>
              <a:rPr lang="en-US" b="0" baseline="0" dirty="0" err="1"/>
              <a:t>Zynq</a:t>
            </a:r>
            <a:r>
              <a:rPr lang="en-US" b="0" baseline="0" dirty="0"/>
              <a:t> architecture,</a:t>
            </a:r>
          </a:p>
          <a:p>
            <a:r>
              <a:rPr lang="en-US" b="1" baseline="0" dirty="0"/>
              <a:t>[CLICK]</a:t>
            </a:r>
            <a:r>
              <a:rPr lang="en-US" b="0" baseline="0" dirty="0"/>
              <a:t> and 2 on-chip voltage rails</a:t>
            </a:r>
          </a:p>
          <a:p>
            <a:endParaRPr lang="en-US" b="0" baseline="0" dirty="0"/>
          </a:p>
          <a:p>
            <a:r>
              <a:rPr lang="en-US" b="1" baseline="0" dirty="0"/>
              <a:t>[CLICK] </a:t>
            </a:r>
            <a:r>
              <a:rPr lang="en-US" b="0" baseline="0" dirty="0"/>
              <a:t>Among the main results, </a:t>
            </a:r>
          </a:p>
          <a:p>
            <a:r>
              <a:rPr lang="en-US" b="1" baseline="0" dirty="0"/>
              <a:t>[CLICK]</a:t>
            </a:r>
            <a:r>
              <a:rPr lang="en-US" b="0" baseline="0" dirty="0"/>
              <a:t> we discover a large voltage guardband of 33% of the nominal voltage level. This guardband is set by vendor to ensure the correct functionality in the worst-case conditions. Eliminating this guardband does not incur any performance or reliability overhead. By undervolting,</a:t>
            </a:r>
          </a:p>
          <a:p>
            <a:r>
              <a:rPr lang="en-US" b="1" baseline="0" dirty="0"/>
              <a:t>[CLICK] by applying this </a:t>
            </a:r>
            <a:r>
              <a:rPr lang="en-US" b="1" baseline="0" dirty="0" err="1"/>
              <a:t>techinque</a:t>
            </a:r>
            <a:r>
              <a:rPr lang="en-US" b="1" baseline="0" dirty="0"/>
              <a:t>, </a:t>
            </a:r>
            <a:r>
              <a:rPr lang="en-US" b="0" baseline="0" dirty="0"/>
              <a:t>we achieve more than 3X power-efficiency.</a:t>
            </a:r>
            <a:endParaRPr lang="en-US" b="1" baseline="0" dirty="0"/>
          </a:p>
        </p:txBody>
      </p:sp>
      <p:sp>
        <p:nvSpPr>
          <p:cNvPr id="4" name="Slide Number Placeholder 3"/>
          <p:cNvSpPr>
            <a:spLocks noGrp="1"/>
          </p:cNvSpPr>
          <p:nvPr>
            <p:ph type="sldNum" sz="quarter" idx="10"/>
          </p:nvPr>
        </p:nvSpPr>
        <p:spPr/>
        <p:txBody>
          <a:bodyPr/>
          <a:lstStyle/>
          <a:p>
            <a:fld id="{35E676A0-33B1-4B4B-B1AA-B0B917FCAA93}" type="slidenum">
              <a:rPr lang="en-US" smtClean="0"/>
              <a:t>2</a:t>
            </a:fld>
            <a:endParaRPr lang="en-US"/>
          </a:p>
        </p:txBody>
      </p:sp>
    </p:spTree>
    <p:extLst>
      <p:ext uri="{BB962C8B-B14F-4D97-AF65-F5344CB8AC3E}">
        <p14:creationId xmlns:p14="http://schemas.microsoft.com/office/powerpoint/2010/main" val="187334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briefly mention</a:t>
            </a:r>
            <a:r>
              <a:rPr lang="en-US" baseline="0" dirty="0"/>
              <a:t> the related works in three categories including undervolting, power-efficiency, and reliability studies in CNNs. </a:t>
            </a:r>
          </a:p>
          <a:p>
            <a:endParaRPr lang="en-US" baseline="0" dirty="0"/>
          </a:p>
          <a:p>
            <a:r>
              <a:rPr lang="en-US" b="1" baseline="0" dirty="0"/>
              <a:t>[CLICK] </a:t>
            </a:r>
            <a:r>
              <a:rPr lang="en-US" baseline="0" dirty="0"/>
              <a:t>First undervolting. </a:t>
            </a:r>
            <a:r>
              <a:rPr lang="en-US" b="1" baseline="0" dirty="0"/>
              <a:t>[CLICK]</a:t>
            </a:r>
            <a:r>
              <a:rPr lang="en-US" baseline="0" dirty="0"/>
              <a:t> In real experiments, this technique has been studied for off-the-shelf CPUs, GPUs, ASICs, DRAMs. There are also works on the simulators, which may not produce precise results. </a:t>
            </a:r>
            <a:r>
              <a:rPr lang="en-US" b="1" baseline="0" dirty="0"/>
              <a:t>[CLICK]</a:t>
            </a:r>
            <a:r>
              <a:rPr lang="en-US" baseline="0" dirty="0"/>
              <a:t> They have studied multiple aspects of this technique. For example. A large voltage guardband is observed for many devices. </a:t>
            </a:r>
            <a:r>
              <a:rPr lang="en-US" b="1" baseline="0" dirty="0"/>
              <a:t>[CLICK] </a:t>
            </a:r>
            <a:r>
              <a:rPr lang="en-US" baseline="0" dirty="0"/>
              <a:t>This work extends such studies for off-the-shelf FPGAs specially and confirm large voltage guardband as well.</a:t>
            </a:r>
          </a:p>
          <a:p>
            <a:endParaRPr lang="en-US" baseline="0" dirty="0"/>
          </a:p>
          <a:p>
            <a:r>
              <a:rPr lang="en-US" b="1" baseline="0" dirty="0"/>
              <a:t>[CLICK] </a:t>
            </a:r>
            <a:r>
              <a:rPr lang="en-US" baseline="0" dirty="0"/>
              <a:t>Next power-efficient CNNs </a:t>
            </a:r>
            <a:r>
              <a:rPr lang="en-US" b="1" baseline="0" dirty="0"/>
              <a:t>[CLICK]</a:t>
            </a:r>
            <a:r>
              <a:rPr lang="en-US" baseline="0" dirty="0"/>
              <a:t> There are many approaches to improve the power-efficiency of CNNs in different levels like architectural, hardware, and software. </a:t>
            </a:r>
            <a:r>
              <a:rPr lang="en-US" b="1" baseline="0" dirty="0"/>
              <a:t>[CLICK] </a:t>
            </a:r>
            <a:r>
              <a:rPr lang="en-US" baseline="0" dirty="0"/>
              <a:t>Also, undervolting has been in part studied for CNN accelerators but mostly on ASICs like </a:t>
            </a:r>
            <a:r>
              <a:rPr lang="en-US" baseline="0" dirty="0" err="1"/>
              <a:t>GreenTPU</a:t>
            </a:r>
            <a:r>
              <a:rPr lang="en-US" baseline="0" dirty="0"/>
              <a:t>. </a:t>
            </a:r>
            <a:r>
              <a:rPr lang="en-US" b="1" baseline="0" dirty="0"/>
              <a:t>[CLICK] </a:t>
            </a:r>
            <a:r>
              <a:rPr lang="en-US" b="0" baseline="0" dirty="0"/>
              <a:t>This work proposes hardware-level undervolting technique for further power-saving in FPGA-based accelerators. </a:t>
            </a:r>
          </a:p>
          <a:p>
            <a:endParaRPr lang="en-US" b="0" baseline="0" dirty="0"/>
          </a:p>
          <a:p>
            <a:r>
              <a:rPr lang="en-US" b="1" baseline="0" dirty="0"/>
              <a:t>[CLICK] </a:t>
            </a:r>
            <a:r>
              <a:rPr lang="en-US" b="0" baseline="0" dirty="0"/>
              <a:t>Last, reliability studies on CNNs. </a:t>
            </a:r>
            <a:r>
              <a:rPr lang="en-US" b="1" baseline="0" dirty="0"/>
              <a:t>[CLICK] </a:t>
            </a:r>
            <a:r>
              <a:rPr lang="en-US" b="0" baseline="0" dirty="0"/>
              <a:t>Analytical reliability studies as well as simulation-based random fault injection are the most common ways to study reliability in CNNs. Clearly, their accuracy might be an a question also their validation on real hardware. </a:t>
            </a:r>
            <a:r>
              <a:rPr lang="en-US" b="1" baseline="0" dirty="0"/>
              <a:t>[CLICK] </a:t>
            </a:r>
            <a:r>
              <a:rPr lang="en-US" b="0" baseline="0" dirty="0"/>
              <a:t>On real faults, there are some works mostly on soft errors also on the reliability of CNNs on undervolted DRAMs. </a:t>
            </a:r>
            <a:r>
              <a:rPr lang="en-US" b="1" baseline="0" dirty="0"/>
              <a:t>[CLICK]</a:t>
            </a:r>
            <a:r>
              <a:rPr lang="en-US" b="0" baseline="0" dirty="0"/>
              <a:t> This work did an experimentally CNN reliability studies on real FPGAs under reduced voltage operations.</a:t>
            </a:r>
          </a:p>
        </p:txBody>
      </p:sp>
      <p:sp>
        <p:nvSpPr>
          <p:cNvPr id="4" name="Slide Number Placeholder 3"/>
          <p:cNvSpPr>
            <a:spLocks noGrp="1"/>
          </p:cNvSpPr>
          <p:nvPr>
            <p:ph type="sldNum" sz="quarter" idx="10"/>
          </p:nvPr>
        </p:nvSpPr>
        <p:spPr/>
        <p:txBody>
          <a:bodyPr/>
          <a:lstStyle/>
          <a:p>
            <a:fld id="{35E676A0-33B1-4B4B-B1AA-B0B917FCAA93}" type="slidenum">
              <a:rPr lang="en-US" smtClean="0"/>
              <a:t>20</a:t>
            </a:fld>
            <a:endParaRPr lang="en-US"/>
          </a:p>
        </p:txBody>
      </p:sp>
    </p:spTree>
    <p:extLst>
      <p:ext uri="{BB962C8B-B14F-4D97-AF65-F5344CB8AC3E}">
        <p14:creationId xmlns:p14="http://schemas.microsoft.com/office/powerpoint/2010/main" val="6102118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let me conclude by giving the summary.</a:t>
            </a:r>
          </a:p>
        </p:txBody>
      </p:sp>
      <p:sp>
        <p:nvSpPr>
          <p:cNvPr id="4" name="Slide Number Placeholder 3"/>
          <p:cNvSpPr>
            <a:spLocks noGrp="1"/>
          </p:cNvSpPr>
          <p:nvPr>
            <p:ph type="sldNum" sz="quarter" idx="10"/>
          </p:nvPr>
        </p:nvSpPr>
        <p:spPr/>
        <p:txBody>
          <a:bodyPr/>
          <a:lstStyle/>
          <a:p>
            <a:fld id="{35E676A0-33B1-4B4B-B1AA-B0B917FCAA93}" type="slidenum">
              <a:rPr lang="en-US" smtClean="0"/>
              <a:t>21</a:t>
            </a:fld>
            <a:endParaRPr lang="en-US"/>
          </a:p>
        </p:txBody>
      </p:sp>
    </p:spTree>
    <p:extLst>
      <p:ext uri="{BB962C8B-B14F-4D97-AF65-F5344CB8AC3E}">
        <p14:creationId xmlns:p14="http://schemas.microsoft.com/office/powerpoint/2010/main" val="3845488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[CLICK] </a:t>
            </a:r>
            <a:r>
              <a:rPr lang="en-US" b="0" baseline="0" dirty="0"/>
              <a:t>In summary. </a:t>
            </a:r>
            <a:r>
              <a:rPr lang="en-US" b="1" baseline="0" dirty="0"/>
              <a:t>[CLICK] </a:t>
            </a:r>
            <a:r>
              <a:rPr lang="en-US" b="0" baseline="0" dirty="0"/>
              <a:t>We achieve more than 3X power-efficiency for FPGA-based CNN accelerator by undervolting real FPGAs below the nominal level. </a:t>
            </a:r>
            <a:r>
              <a:rPr lang="en-US" b="1" baseline="0" dirty="0"/>
              <a:t>[CLICK] </a:t>
            </a:r>
            <a:r>
              <a:rPr lang="en-US" b="0" baseline="0" dirty="0" err="1"/>
              <a:t>2.6X</a:t>
            </a:r>
            <a:r>
              <a:rPr lang="en-US" b="0" baseline="0" dirty="0"/>
              <a:t> of the gain is achieved by eliminating the guardband (i.e., 33%) without any cost. </a:t>
            </a:r>
            <a:r>
              <a:rPr lang="en-US" b="1" baseline="0" dirty="0"/>
              <a:t>[CLICK] </a:t>
            </a:r>
            <a:r>
              <a:rPr lang="en-US" b="0" baseline="0" dirty="0"/>
              <a:t>and the rest 43% is achieved by further undervolting below the guardband. </a:t>
            </a:r>
            <a:r>
              <a:rPr lang="en-US" b="1" baseline="0" dirty="0"/>
              <a:t>[CLICK] </a:t>
            </a:r>
            <a:r>
              <a:rPr lang="en-US" b="0" baseline="0" dirty="0"/>
              <a:t>This gain has the cost of either accuracy loss when frequency is set to maximum or </a:t>
            </a:r>
            <a:r>
              <a:rPr lang="en-US" b="1" baseline="0" dirty="0"/>
              <a:t>[CLICK] </a:t>
            </a:r>
            <a:r>
              <a:rPr lang="en-US" b="0" baseline="0" dirty="0"/>
              <a:t>performance loss when the frequency is simultaneously underscaled.</a:t>
            </a:r>
          </a:p>
          <a:p>
            <a:endParaRPr lang="en-US" b="1" baseline="0" dirty="0"/>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a:t>
            </a:r>
            <a:r>
              <a:rPr lang="en-US" b="0" baseline="0" dirty="0"/>
              <a:t>We conclude that.</a:t>
            </a:r>
            <a:r>
              <a:rPr lang="en-US" b="1" baseline="0" dirty="0"/>
              <a:t> [CLICK] </a:t>
            </a:r>
            <a:r>
              <a:rPr lang="en-US" b="0" baseline="0" dirty="0"/>
              <a:t>Undervolting is an effective way to achieve significant power-saving for FPGA-based neural network accelerators. </a:t>
            </a:r>
            <a:r>
              <a:rPr lang="en-US" b="1" baseline="0" dirty="0"/>
              <a:t>[CLICK] </a:t>
            </a:r>
            <a:r>
              <a:rPr lang="en-US" b="0" baseline="0" dirty="0"/>
              <a:t>And as ongoing work, we will be extending our experiments in both hardware and software. We will repeat our experiments in FPGA clusters to accommodate the effect of process variation. Also, we will evaluate non-CNN applications under reduced voltage operation in FPGAs. </a:t>
            </a:r>
          </a:p>
        </p:txBody>
      </p:sp>
      <p:sp>
        <p:nvSpPr>
          <p:cNvPr id="4" name="Slide Number Placeholder 3"/>
          <p:cNvSpPr>
            <a:spLocks noGrp="1"/>
          </p:cNvSpPr>
          <p:nvPr>
            <p:ph type="sldNum" sz="quarter" idx="10"/>
          </p:nvPr>
        </p:nvSpPr>
        <p:spPr/>
        <p:txBody>
          <a:bodyPr/>
          <a:lstStyle/>
          <a:p>
            <a:fld id="{35E676A0-33B1-4B4B-B1AA-B0B917FCAA93}" type="slidenum">
              <a:rPr lang="en-US" smtClean="0"/>
              <a:t>22</a:t>
            </a:fld>
            <a:endParaRPr lang="en-US"/>
          </a:p>
        </p:txBody>
      </p:sp>
    </p:spTree>
    <p:extLst>
      <p:ext uri="{BB962C8B-B14F-4D97-AF65-F5344CB8AC3E}">
        <p14:creationId xmlns:p14="http://schemas.microsoft.com/office/powerpoint/2010/main" val="3010057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Thank you.</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EF7F79D3-8C36-4CB5-B03B-F440DA7B71AF}" type="slidenum">
              <a:rPr lang="en-US" smtClean="0"/>
              <a:t>23</a:t>
            </a:fld>
            <a:endParaRPr lang="en-US"/>
          </a:p>
        </p:txBody>
      </p:sp>
    </p:spTree>
    <p:extLst>
      <p:ext uri="{BB962C8B-B14F-4D97-AF65-F5344CB8AC3E}">
        <p14:creationId xmlns:p14="http://schemas.microsoft.com/office/powerpoint/2010/main" val="2946093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outline for the talk. </a:t>
            </a:r>
          </a:p>
        </p:txBody>
      </p:sp>
      <p:sp>
        <p:nvSpPr>
          <p:cNvPr id="4" name="Slide Number Placeholder 3"/>
          <p:cNvSpPr>
            <a:spLocks noGrp="1"/>
          </p:cNvSpPr>
          <p:nvPr>
            <p:ph type="sldNum" sz="quarter" idx="10"/>
          </p:nvPr>
        </p:nvSpPr>
        <p:spPr/>
        <p:txBody>
          <a:bodyPr/>
          <a:lstStyle/>
          <a:p>
            <a:fld id="{35E676A0-33B1-4B4B-B1AA-B0B917FCAA93}" type="slidenum">
              <a:rPr lang="en-US" smtClean="0"/>
              <a:t>3</a:t>
            </a:fld>
            <a:endParaRPr lang="en-US"/>
          </a:p>
        </p:txBody>
      </p:sp>
    </p:spTree>
    <p:extLst>
      <p:ext uri="{BB962C8B-B14F-4D97-AF65-F5344CB8AC3E}">
        <p14:creationId xmlns:p14="http://schemas.microsoft.com/office/powerpoint/2010/main" val="1687713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will first discuss the motivation behind the work and also will briefly provide the necessary background.</a:t>
            </a:r>
          </a:p>
        </p:txBody>
      </p:sp>
      <p:sp>
        <p:nvSpPr>
          <p:cNvPr id="4" name="Slide Number Placeholder 3"/>
          <p:cNvSpPr>
            <a:spLocks noGrp="1"/>
          </p:cNvSpPr>
          <p:nvPr>
            <p:ph type="sldNum" sz="quarter" idx="10"/>
          </p:nvPr>
        </p:nvSpPr>
        <p:spPr/>
        <p:txBody>
          <a:bodyPr/>
          <a:lstStyle/>
          <a:p>
            <a:fld id="{35E676A0-33B1-4B4B-B1AA-B0B917FCAA93}" type="slidenum">
              <a:rPr lang="en-US" smtClean="0"/>
              <a:t>4</a:t>
            </a:fld>
            <a:endParaRPr lang="en-US"/>
          </a:p>
        </p:txBody>
      </p:sp>
    </p:spTree>
    <p:extLst>
      <p:ext uri="{BB962C8B-B14F-4D97-AF65-F5344CB8AC3E}">
        <p14:creationId xmlns:p14="http://schemas.microsoft.com/office/powerpoint/2010/main" val="3428690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a:t>
            </a:r>
            <a:r>
              <a:rPr lang="en-US" baseline="0" dirty="0"/>
              <a:t> </a:t>
            </a:r>
            <a:r>
              <a:rPr lang="en-US" dirty="0"/>
              <a:t>First, motivation</a:t>
            </a:r>
          </a:p>
          <a:p>
            <a:endParaRPr lang="en-US" dirty="0"/>
          </a:p>
          <a:p>
            <a:r>
              <a:rPr lang="en-US" b="1" dirty="0"/>
              <a:t>[CLICK] </a:t>
            </a:r>
            <a:r>
              <a:rPr lang="en-US" dirty="0"/>
              <a:t>The</a:t>
            </a:r>
            <a:r>
              <a:rPr lang="en-US" baseline="0" dirty="0"/>
              <a:t> main motivation behind this work is the increasing interest for neural network that are limited to their high power consumption drawback.</a:t>
            </a:r>
          </a:p>
          <a:p>
            <a:endParaRPr lang="en-US" baseline="0" dirty="0"/>
          </a:p>
          <a:p>
            <a:r>
              <a:rPr lang="en-US" b="1" baseline="0" dirty="0"/>
              <a:t>[CLICK] </a:t>
            </a:r>
            <a:r>
              <a:rPr lang="en-US" b="0" baseline="0" dirty="0"/>
              <a:t>Using efficient accelerators usually deliver better power-efficiency than general purpose processors.</a:t>
            </a:r>
            <a:endParaRPr lang="en-US" baseline="0" dirty="0"/>
          </a:p>
          <a:p>
            <a:endParaRPr lang="en-US" baseline="0" dirty="0"/>
          </a:p>
          <a:p>
            <a:r>
              <a:rPr lang="en-US" b="1" baseline="0" dirty="0"/>
              <a:t>[CLICK] </a:t>
            </a:r>
            <a:r>
              <a:rPr lang="en-US" baseline="0" dirty="0"/>
              <a:t>Among accelerator frameworks, FPGAs are getting popular thanks to their less time to market; however, their power efficiency is at least 10 times less than ASIC-based neural networks.  </a:t>
            </a:r>
          </a:p>
          <a:p>
            <a:endParaRPr lang="en-US" baseline="0" dirty="0"/>
          </a:p>
          <a:p>
            <a:r>
              <a:rPr lang="en-US" b="1" baseline="0" dirty="0"/>
              <a:t>[CLICK] as a hardware level technique, </a:t>
            </a:r>
            <a:r>
              <a:rPr lang="en-US" baseline="0" dirty="0"/>
              <a:t>Undervolting has been recently studied for off-the-shelf CPUs, GPUs, and DRAMs. They have shown significant potential of this technique since vendors usually add large guardbands below the nominal level. This guardband is usually unnecessary for many real-world applications and eliminating it delivers power-</a:t>
            </a:r>
            <a:r>
              <a:rPr lang="en-US" baseline="0" dirty="0" err="1"/>
              <a:t>efficieny</a:t>
            </a:r>
            <a:r>
              <a:rPr lang="en-US" baseline="0" dirty="0"/>
              <a:t> without compromising performance or reliability. </a:t>
            </a:r>
          </a:p>
          <a:p>
            <a:endParaRPr lang="en-US" baseline="0" dirty="0"/>
          </a:p>
          <a:p>
            <a:r>
              <a:rPr lang="en-US" b="1" baseline="0" dirty="0"/>
              <a:t>[CLICK] </a:t>
            </a:r>
            <a:r>
              <a:rPr lang="en-US" baseline="0" dirty="0"/>
              <a:t>In this work, we aim to experimentally study the potential of undervolting of real FPGA devices for neural networks.</a:t>
            </a:r>
          </a:p>
          <a:p>
            <a:endParaRPr lang="en-US" baseline="0" dirty="0"/>
          </a:p>
          <a:p>
            <a:r>
              <a:rPr lang="en-US" b="1" baseline="0" dirty="0"/>
              <a:t>[CLICK] now </a:t>
            </a:r>
            <a:r>
              <a:rPr lang="en-US" baseline="0" dirty="0"/>
              <a:t>I will give a brief background about</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a:t>
            </a:r>
            <a:r>
              <a:rPr lang="en-US" baseline="0" dirty="0"/>
              <a:t>Neural networks first. Neural networks are getting popular since they have shown a significant potential to classify unseen objects. They have an inherent resiliency to errors. </a:t>
            </a:r>
            <a:endParaRPr lang="en-US" dirty="0"/>
          </a:p>
          <a:p>
            <a:endParaRPr lang="en-US" baseline="0" dirty="0"/>
          </a:p>
          <a:p>
            <a:r>
              <a:rPr lang="en-US" b="1" baseline="0" dirty="0"/>
              <a:t>[CLICK] </a:t>
            </a:r>
            <a:r>
              <a:rPr lang="en-US" b="1" baseline="0" dirty="0" err="1"/>
              <a:t>fpgas</a:t>
            </a:r>
            <a:r>
              <a:rPr lang="en-US" b="1" baseline="0" dirty="0"/>
              <a:t> second. </a:t>
            </a:r>
            <a:r>
              <a:rPr lang="en-US" baseline="0" dirty="0"/>
              <a:t>FPGAs have </a:t>
            </a:r>
            <a:r>
              <a:rPr lang="en-US" sz="1200" baseline="0" dirty="0">
                <a:solidFill>
                  <a:srgbClr val="C00000"/>
                </a:solidFill>
              </a:rPr>
              <a:t>r</a:t>
            </a:r>
            <a:r>
              <a:rPr lang="en-US" sz="1200" dirty="0">
                <a:solidFill>
                  <a:srgbClr val="C00000"/>
                </a:solidFill>
              </a:rPr>
              <a:t>econfigurable, massively parallel, and deeply pipelined architectures. They </a:t>
            </a:r>
            <a:r>
              <a:rPr lang="en-US" baseline="0" dirty="0"/>
              <a:t>have advantage of both GPUs and ASICs in terms of flexibility and efficiency</a:t>
            </a:r>
            <a:r>
              <a:rPr lang="en-US" sz="1200" dirty="0">
                <a:solidFill>
                  <a:srgbClr val="C00000"/>
                </a:solidFill>
              </a:rPr>
              <a:t>.</a:t>
            </a:r>
            <a:endParaRPr lang="en-US" baseline="0" dirty="0"/>
          </a:p>
          <a:p>
            <a:endParaRPr lang="en-US" baseline="0" dirty="0"/>
          </a:p>
          <a:p>
            <a:r>
              <a:rPr lang="en-US" b="1" baseline="0" dirty="0"/>
              <a:t>[CLICK] finally undervolting. </a:t>
            </a:r>
            <a:r>
              <a:rPr lang="en-US" baseline="0" dirty="0"/>
              <a:t>We refer undervolting as supply voltage underscaling below the nominal level that is set by vendor. We apply undervolting until the underlying FPGA device stops operating. The direct advantage is the power saving, however, it may have performance or reliability overhead. This trade-off is experimentally studied in this work.</a:t>
            </a:r>
          </a:p>
          <a:p>
            <a:endParaRPr lang="en-US" baseline="0" dirty="0"/>
          </a:p>
        </p:txBody>
      </p:sp>
      <p:sp>
        <p:nvSpPr>
          <p:cNvPr id="4" name="Slide Number Placeholder 3"/>
          <p:cNvSpPr>
            <a:spLocks noGrp="1"/>
          </p:cNvSpPr>
          <p:nvPr>
            <p:ph type="sldNum" sz="quarter" idx="10"/>
          </p:nvPr>
        </p:nvSpPr>
        <p:spPr/>
        <p:txBody>
          <a:bodyPr/>
          <a:lstStyle/>
          <a:p>
            <a:fld id="{35E676A0-33B1-4B4B-B1AA-B0B917FCAA93}" type="slidenum">
              <a:rPr lang="en-US" smtClean="0"/>
              <a:t>5</a:t>
            </a:fld>
            <a:endParaRPr lang="en-US"/>
          </a:p>
        </p:txBody>
      </p:sp>
    </p:spTree>
    <p:extLst>
      <p:ext uri="{BB962C8B-B14F-4D97-AF65-F5344CB8AC3E}">
        <p14:creationId xmlns:p14="http://schemas.microsoft.com/office/powerpoint/2010/main" val="4265046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elaborate on our main goals of this work.</a:t>
            </a:r>
          </a:p>
        </p:txBody>
      </p:sp>
      <p:sp>
        <p:nvSpPr>
          <p:cNvPr id="4" name="Slide Number Placeholder 3"/>
          <p:cNvSpPr>
            <a:spLocks noGrp="1"/>
          </p:cNvSpPr>
          <p:nvPr>
            <p:ph type="sldNum" sz="quarter" idx="10"/>
          </p:nvPr>
        </p:nvSpPr>
        <p:spPr/>
        <p:txBody>
          <a:bodyPr/>
          <a:lstStyle/>
          <a:p>
            <a:fld id="{35E676A0-33B1-4B4B-B1AA-B0B917FCAA93}" type="slidenum">
              <a:rPr lang="en-US" smtClean="0"/>
              <a:t>6</a:t>
            </a:fld>
            <a:endParaRPr lang="en-US"/>
          </a:p>
        </p:txBody>
      </p:sp>
    </p:spTree>
    <p:extLst>
      <p:ext uri="{BB962C8B-B14F-4D97-AF65-F5344CB8AC3E}">
        <p14:creationId xmlns:p14="http://schemas.microsoft.com/office/powerpoint/2010/main" val="18505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a:t>
            </a:r>
            <a:r>
              <a:rPr lang="en-US" dirty="0"/>
              <a:t>Our primary goal is to </a:t>
            </a:r>
          </a:p>
          <a:p>
            <a:r>
              <a:rPr lang="en-US" b="1" dirty="0"/>
              <a:t>[CLICK] </a:t>
            </a:r>
            <a:r>
              <a:rPr lang="en-US" dirty="0"/>
              <a:t>Bridge the power-efficiency gap between ASIC- and FPGA-based neural networks by:</a:t>
            </a:r>
          </a:p>
          <a:p>
            <a:r>
              <a:rPr lang="en-US" b="1" dirty="0"/>
              <a:t>[CLICK] </a:t>
            </a:r>
            <a:r>
              <a:rPr lang="en-US" dirty="0"/>
              <a:t>Voltage</a:t>
            </a:r>
            <a:r>
              <a:rPr lang="en-US" baseline="0" dirty="0"/>
              <a:t> </a:t>
            </a:r>
            <a:r>
              <a:rPr lang="en-US" dirty="0"/>
              <a:t>underscaling of real FPGAs below the nominal level</a:t>
            </a:r>
          </a:p>
          <a:p>
            <a:endParaRPr lang="en-US" dirty="0"/>
          </a:p>
          <a:p>
            <a:r>
              <a:rPr lang="en-US" b="1" dirty="0"/>
              <a:t>[CLICK]</a:t>
            </a:r>
            <a:r>
              <a:rPr lang="en-US" b="1" baseline="0" dirty="0"/>
              <a:t> </a:t>
            </a:r>
            <a:r>
              <a:rPr lang="en-US" baseline="0" dirty="0"/>
              <a:t>Beside that, we aim to </a:t>
            </a:r>
          </a:p>
          <a:p>
            <a:r>
              <a:rPr lang="en-US" b="1" baseline="0" dirty="0"/>
              <a:t>[CLICK] </a:t>
            </a:r>
            <a:r>
              <a:rPr lang="en-US" baseline="0" dirty="0"/>
              <a:t>Study the voltage behavior of real FPGAs such as voltage guardbands</a:t>
            </a:r>
          </a:p>
          <a:p>
            <a:r>
              <a:rPr lang="en-US" b="1" baseline="0" dirty="0"/>
              <a:t>[CLICK] </a:t>
            </a:r>
            <a:r>
              <a:rPr lang="en-US" baseline="0" dirty="0"/>
              <a:t>Study the power-efficiency gain of undervolting for neural networks</a:t>
            </a:r>
          </a:p>
          <a:p>
            <a:r>
              <a:rPr lang="en-US" b="1" baseline="0" dirty="0"/>
              <a:t>[CLICK] </a:t>
            </a:r>
            <a:r>
              <a:rPr lang="en-US" baseline="0" dirty="0"/>
              <a:t>Study the reliability overhead </a:t>
            </a:r>
          </a:p>
          <a:p>
            <a:r>
              <a:rPr lang="en-US" b="1" baseline="0" dirty="0"/>
              <a:t>[CLICK] </a:t>
            </a:r>
            <a:r>
              <a:rPr lang="en-US" baseline="0" dirty="0"/>
              <a:t>Study the frequency underscaling to prevent the accuracy loss below guardband</a:t>
            </a:r>
          </a:p>
          <a:p>
            <a:r>
              <a:rPr lang="en-US" b="1" baseline="0" dirty="0"/>
              <a:t>[CLICK] </a:t>
            </a:r>
            <a:r>
              <a:rPr lang="en-US" baseline="0" dirty="0"/>
              <a:t>and finally, study the effect of environmental temperature</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7</a:t>
            </a:fld>
            <a:endParaRPr lang="en-US"/>
          </a:p>
        </p:txBody>
      </p:sp>
    </p:spTree>
    <p:extLst>
      <p:ext uri="{BB962C8B-B14F-4D97-AF65-F5344CB8AC3E}">
        <p14:creationId xmlns:p14="http://schemas.microsoft.com/office/powerpoint/2010/main" val="2574106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will briefly</a:t>
            </a:r>
            <a:r>
              <a:rPr lang="en-US" baseline="0" dirty="0"/>
              <a:t> explain the experimental methodology next. </a:t>
            </a:r>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8</a:t>
            </a:fld>
            <a:endParaRPr lang="en-US"/>
          </a:p>
        </p:txBody>
      </p:sp>
    </p:spTree>
    <p:extLst>
      <p:ext uri="{BB962C8B-B14F-4D97-AF65-F5344CB8AC3E}">
        <p14:creationId xmlns:p14="http://schemas.microsoft.com/office/powerpoint/2010/main" val="2506288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a:t>
            </a:r>
            <a:r>
              <a:rPr lang="en-US" dirty="0"/>
              <a:t> our experimental methodology is summarized in this figure. Our</a:t>
            </a:r>
            <a:r>
              <a:rPr lang="en-US" baseline="0" dirty="0"/>
              <a:t> focus is the classification phase of convolutional neural networks so w</a:t>
            </a:r>
            <a:r>
              <a:rPr lang="en-US" dirty="0"/>
              <a:t>e start with a</a:t>
            </a:r>
            <a:r>
              <a:rPr lang="en-US" baseline="0" dirty="0"/>
              <a:t> pre-trained model. </a:t>
            </a:r>
          </a:p>
          <a:p>
            <a:endParaRPr lang="en-US" baseline="0" dirty="0"/>
          </a:p>
          <a:p>
            <a:r>
              <a:rPr lang="en-US" b="1" baseline="0" dirty="0"/>
              <a:t>[CLICK]</a:t>
            </a:r>
            <a:r>
              <a:rPr lang="en-US" baseline="0" dirty="0"/>
              <a:t> We selected 5 state-of-the-art image classification benchmarks as listed here. They have different number of layers, neurons, and models sizes from a few </a:t>
            </a:r>
            <a:r>
              <a:rPr lang="en-US" baseline="0" dirty="0" err="1"/>
              <a:t>KBs</a:t>
            </a:r>
            <a:r>
              <a:rPr lang="en-US" baseline="0" dirty="0"/>
              <a:t> to hundreds of </a:t>
            </a:r>
            <a:r>
              <a:rPr lang="en-US" baseline="0" dirty="0" err="1"/>
              <a:t>MBs</a:t>
            </a:r>
            <a:r>
              <a:rPr lang="en-US" baseline="0" dirty="0"/>
              <a:t>. </a:t>
            </a:r>
          </a:p>
          <a:p>
            <a:endParaRPr lang="en-US" baseline="0" dirty="0"/>
          </a:p>
          <a:p>
            <a:r>
              <a:rPr lang="en-US" b="1" baseline="0" dirty="0"/>
              <a:t>[CLICK] </a:t>
            </a:r>
            <a:r>
              <a:rPr lang="en-US" b="0" baseline="0" dirty="0"/>
              <a:t>For mapping CNN models into FPGA, we use a tool from Xilinx, called </a:t>
            </a:r>
            <a:r>
              <a:rPr lang="en-US" b="0" baseline="0" dirty="0" err="1"/>
              <a:t>DNNDK</a:t>
            </a:r>
            <a:r>
              <a:rPr lang="en-US" b="0" baseline="0" dirty="0"/>
              <a:t>. By using this tool, we make sure that our study is general-enough and not specified for a </a:t>
            </a:r>
            <a:r>
              <a:rPr lang="en-US" b="0" baseline="0" dirty="0" err="1"/>
              <a:t>specifiec</a:t>
            </a:r>
            <a:r>
              <a:rPr lang="en-US" b="0" baseline="0" dirty="0"/>
              <a:t> design. </a:t>
            </a:r>
          </a:p>
          <a:p>
            <a:endParaRPr lang="en-US" b="0" baseline="0" dirty="0"/>
          </a:p>
          <a:p>
            <a:r>
              <a:rPr lang="en-US" b="1" baseline="0" dirty="0"/>
              <a:t>[CLICK]</a:t>
            </a:r>
            <a:r>
              <a:rPr lang="en-US" b="0" baseline="0" dirty="0"/>
              <a:t> </a:t>
            </a:r>
            <a:r>
              <a:rPr lang="en-US" b="0" baseline="0" dirty="0" err="1"/>
              <a:t>DNNDK</a:t>
            </a:r>
            <a:r>
              <a:rPr lang="en-US" b="0" baseline="0" dirty="0"/>
              <a:t> support several Xilinx FPGAs. We perform our experiments on 3 identical samples of Xilinx ZCU102. This architecture is composed of ARM and </a:t>
            </a:r>
            <a:r>
              <a:rPr lang="en-US" b="0" baseline="0" dirty="0" err="1"/>
              <a:t>fpga</a:t>
            </a:r>
            <a:r>
              <a:rPr lang="en-US" b="0" baseline="0" dirty="0"/>
              <a:t>. The </a:t>
            </a:r>
            <a:r>
              <a:rPr lang="en-US" b="0" baseline="0" dirty="0" err="1"/>
              <a:t>DNN</a:t>
            </a:r>
            <a:r>
              <a:rPr lang="en-US" b="0" baseline="0" dirty="0"/>
              <a:t> computations are performed in FPGA part and the ARM processor is used to orchestrate the data movement. </a:t>
            </a:r>
          </a:p>
          <a:p>
            <a:endParaRPr lang="en-US" b="0" baseline="0" dirty="0"/>
          </a:p>
          <a:p>
            <a:r>
              <a:rPr lang="en-US" b="1" baseline="0" dirty="0"/>
              <a:t>[CLICK] </a:t>
            </a:r>
            <a:r>
              <a:rPr lang="en-US" b="0" baseline="0" dirty="0"/>
              <a:t>Lastly, we access the voltage rails on the FPGA platform using the </a:t>
            </a:r>
            <a:r>
              <a:rPr lang="en-US" b="0" baseline="0" dirty="0" err="1"/>
              <a:t>PMBus</a:t>
            </a:r>
            <a:r>
              <a:rPr lang="en-US" b="0" baseline="0" dirty="0"/>
              <a:t>. Among different voltage rails, we focus on on-chip ones including </a:t>
            </a:r>
            <a:r>
              <a:rPr lang="en-US" b="0" baseline="0" dirty="0" err="1"/>
              <a:t>VCCINT</a:t>
            </a:r>
            <a:r>
              <a:rPr lang="en-US" b="0" baseline="0" dirty="0"/>
              <a:t> and </a:t>
            </a:r>
            <a:r>
              <a:rPr lang="en-US" b="0" baseline="0" dirty="0" err="1"/>
              <a:t>VCCBRAM</a:t>
            </a:r>
            <a:r>
              <a:rPr lang="en-US" b="0" baseline="0" dirty="0"/>
              <a:t>. </a:t>
            </a:r>
            <a:r>
              <a:rPr lang="en-US" b="0" baseline="0" dirty="0" err="1"/>
              <a:t>VCCINT</a:t>
            </a:r>
            <a:r>
              <a:rPr lang="en-US" b="0" baseline="0" dirty="0"/>
              <a:t> is used in share by DSPs, </a:t>
            </a:r>
            <a:r>
              <a:rPr lang="en-US" b="0" baseline="0" dirty="0" err="1"/>
              <a:t>LUTs</a:t>
            </a:r>
            <a:r>
              <a:rPr lang="en-US" b="0" baseline="0" dirty="0"/>
              <a:t>, buffers, and routing resources, and </a:t>
            </a:r>
            <a:r>
              <a:rPr lang="en-US" b="0" baseline="0" dirty="0" err="1"/>
              <a:t>VCCBRAM</a:t>
            </a:r>
            <a:r>
              <a:rPr lang="en-US" b="0" baseline="0" dirty="0"/>
              <a:t> is individually used by on-chip memories. Note that this is hard setup of the platform set by vendor. The default voltage level for both these rails is </a:t>
            </a:r>
            <a:r>
              <a:rPr lang="en-US" b="0" baseline="0" dirty="0" err="1"/>
              <a:t>850mv</a:t>
            </a:r>
            <a:r>
              <a:rPr lang="en-US" b="0" baseline="0" dirty="0"/>
              <a:t>. </a:t>
            </a:r>
          </a:p>
          <a:p>
            <a:endParaRPr lang="en-US" b="0" baseline="0" dirty="0"/>
          </a:p>
          <a:p>
            <a:r>
              <a:rPr lang="en-US" b="1" baseline="0" dirty="0"/>
              <a:t>[CLICK] </a:t>
            </a:r>
            <a:r>
              <a:rPr lang="en-US" b="0" baseline="0" dirty="0"/>
              <a:t>Among these voltage rails, we measure the power consumption at the nominal level and observed that the </a:t>
            </a:r>
            <a:r>
              <a:rPr lang="en-US" b="0" baseline="0" dirty="0" err="1"/>
              <a:t>BRAMs</a:t>
            </a:r>
            <a:r>
              <a:rPr lang="en-US" b="0" baseline="0" dirty="0"/>
              <a:t> power is negligible. This can be the result of the efficient on-chip memory design in Xilinx </a:t>
            </a:r>
            <a:r>
              <a:rPr lang="en-US" b="0" baseline="0" dirty="0" err="1"/>
              <a:t>Ultrascale</a:t>
            </a:r>
            <a:r>
              <a:rPr lang="en-US" b="0" baseline="0" dirty="0"/>
              <a:t>+ family. Hence, we focus on undervolting </a:t>
            </a:r>
            <a:r>
              <a:rPr lang="en-US" b="0" baseline="0" dirty="0" err="1"/>
              <a:t>VCCINT</a:t>
            </a:r>
            <a:r>
              <a:rPr lang="en-US" b="0" baseline="0" dirty="0"/>
              <a:t>.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9</a:t>
            </a:fld>
            <a:endParaRPr lang="en-US"/>
          </a:p>
        </p:txBody>
      </p:sp>
    </p:spTree>
    <p:extLst>
      <p:ext uri="{BB962C8B-B14F-4D97-AF65-F5344CB8AC3E}">
        <p14:creationId xmlns:p14="http://schemas.microsoft.com/office/powerpoint/2010/main" val="3840076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92601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spTree>
    <p:extLst>
      <p:ext uri="{BB962C8B-B14F-4D97-AF65-F5344CB8AC3E}">
        <p14:creationId xmlns:p14="http://schemas.microsoft.com/office/powerpoint/2010/main" val="23047637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8709790"/>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2.m4a"/><Relationship Id="rId7" Type="http://schemas.openxmlformats.org/officeDocument/2006/relationships/image" Target="../media/image13.png"/><Relationship Id="rId2" Type="http://schemas.microsoft.com/office/2007/relationships/media" Target="../media/media12.m4a"/><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14.m4a"/><Relationship Id="rId7" Type="http://schemas.openxmlformats.org/officeDocument/2006/relationships/image" Target="../media/image14.png"/><Relationship Id="rId12" Type="http://schemas.openxmlformats.org/officeDocument/2006/relationships/image" Target="../media/image6.png"/><Relationship Id="rId2" Type="http://schemas.microsoft.com/office/2007/relationships/media" Target="../media/media14.m4a"/><Relationship Id="rId1" Type="http://schemas.openxmlformats.org/officeDocument/2006/relationships/tags" Target="../tags/tag6.xml"/><Relationship Id="rId6" Type="http://schemas.openxmlformats.org/officeDocument/2006/relationships/image" Target="../media/image12.png"/><Relationship Id="rId11" Type="http://schemas.openxmlformats.org/officeDocument/2006/relationships/image" Target="../media/image18.png"/><Relationship Id="rId5" Type="http://schemas.openxmlformats.org/officeDocument/2006/relationships/notesSlide" Target="../notesSlides/notesSlide14.xml"/><Relationship Id="rId10" Type="http://schemas.openxmlformats.org/officeDocument/2006/relationships/image" Target="../media/image17.png"/><Relationship Id="rId4" Type="http://schemas.openxmlformats.org/officeDocument/2006/relationships/slideLayout" Target="../slideLayouts/slideLayout2.xml"/><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6.png"/><Relationship Id="rId2" Type="http://schemas.microsoft.com/office/2007/relationships/media" Target="../media/media16.m4a"/><Relationship Id="rId1" Type="http://schemas.openxmlformats.org/officeDocument/2006/relationships/tags" Target="../tags/tag7.xml"/><Relationship Id="rId6" Type="http://schemas.openxmlformats.org/officeDocument/2006/relationships/image" Target="../media/image190.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18.m4a"/><Relationship Id="rId7" Type="http://schemas.openxmlformats.org/officeDocument/2006/relationships/image" Target="../media/image21.png"/><Relationship Id="rId2" Type="http://schemas.microsoft.com/office/2007/relationships/media" Target="../media/media18.m4a"/><Relationship Id="rId1" Type="http://schemas.openxmlformats.org/officeDocument/2006/relationships/tags" Target="../tags/tag8.xml"/><Relationship Id="rId6" Type="http://schemas.openxmlformats.org/officeDocument/2006/relationships/image" Target="../media/image19.png"/><Relationship Id="rId5" Type="http://schemas.openxmlformats.org/officeDocument/2006/relationships/notesSlide" Target="../notesSlides/notesSlide18.xml"/><Relationship Id="rId4" Type="http://schemas.openxmlformats.org/officeDocument/2006/relationships/slideLayout" Target="../slideLayouts/slideLayout2.xml"/><Relationship Id="rId9"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9.xml"/><Relationship Id="rId6" Type="http://schemas.openxmlformats.org/officeDocument/2006/relationships/image" Target="../media/image6.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10.xml"/><Relationship Id="rId6" Type="http://schemas.openxmlformats.org/officeDocument/2006/relationships/image" Target="../media/image6.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notesSlide" Target="../notesSlides/notesSlide23.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5.m4a"/><Relationship Id="rId7" Type="http://schemas.openxmlformats.org/officeDocument/2006/relationships/image" Target="../media/image8.png"/><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7.jp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9.m4a"/><Relationship Id="rId7" Type="http://schemas.openxmlformats.org/officeDocument/2006/relationships/image" Target="../media/image9.jpeg"/><Relationship Id="rId2" Type="http://schemas.microsoft.com/office/2007/relationships/media" Target="../media/media9.m4a"/><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notesSlide" Target="../notesSlides/notesSlide9.xml"/><Relationship Id="rId4" Type="http://schemas.openxmlformats.org/officeDocument/2006/relationships/slideLayout" Target="../slideLayouts/slideLayout2.xml"/><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269583"/>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6600" b="1">
              <a:solidFill>
                <a:srgbClr val="70AD47"/>
              </a:solidFill>
            </a:endParaRPr>
          </a:p>
        </p:txBody>
      </p:sp>
      <p:sp>
        <p:nvSpPr>
          <p:cNvPr id="102" name="Title 1"/>
          <p:cNvSpPr>
            <a:spLocks noGrp="1"/>
          </p:cNvSpPr>
          <p:nvPr>
            <p:ph type="ctrTitle" idx="4294967295"/>
          </p:nvPr>
        </p:nvSpPr>
        <p:spPr>
          <a:xfrm>
            <a:off x="0" y="11030"/>
            <a:ext cx="9144000" cy="2211470"/>
          </a:xfrm>
          <a:prstGeom prst="rect">
            <a:avLst/>
          </a:prstGeom>
          <a:noFill/>
        </p:spPr>
        <p:txBody>
          <a:bodyPr anchor="ctr">
            <a:noAutofit/>
          </a:bodyPr>
          <a:lstStyle/>
          <a:p>
            <a:pPr algn="ctr">
              <a:lnSpc>
                <a:spcPct val="100000"/>
              </a:lnSpc>
            </a:pPr>
            <a:r>
              <a:rPr lang="en-US" sz="3400" b="1" i="1" dirty="0">
                <a:solidFill>
                  <a:schemeClr val="bg1">
                    <a:lumMod val="95000"/>
                  </a:schemeClr>
                </a:solidFill>
                <a:latin typeface="Cambria"/>
                <a:cs typeface="Cambria"/>
              </a:rPr>
              <a:t>An Experimental Study of Reduced-Voltage Operation in Modern FPGAs </a:t>
            </a:r>
            <a:br>
              <a:rPr lang="en-US" sz="3400" b="1" i="1" dirty="0">
                <a:solidFill>
                  <a:schemeClr val="bg1">
                    <a:lumMod val="95000"/>
                  </a:schemeClr>
                </a:solidFill>
                <a:latin typeface="Cambria"/>
                <a:cs typeface="Cambria"/>
              </a:rPr>
            </a:br>
            <a:r>
              <a:rPr lang="en-US" sz="3400" b="1" i="1" dirty="0">
                <a:solidFill>
                  <a:schemeClr val="bg1">
                    <a:lumMod val="95000"/>
                  </a:schemeClr>
                </a:solidFill>
                <a:latin typeface="Cambria"/>
                <a:cs typeface="Cambria"/>
              </a:rPr>
              <a:t>for Neural Network Acceleration 	</a:t>
            </a:r>
            <a:endParaRPr lang="en-US" sz="3400" b="1" dirty="0">
              <a:solidFill>
                <a:schemeClr val="bg1">
                  <a:lumMod val="95000"/>
                </a:schemeClr>
              </a:solidFill>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64269" y="5783641"/>
            <a:ext cx="1968533" cy="4043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0373" y="4322990"/>
            <a:ext cx="3460174" cy="924839"/>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818" y="5396349"/>
            <a:ext cx="1260918" cy="944472"/>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83103" y="5424066"/>
            <a:ext cx="945571" cy="924744"/>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53853" y="3848216"/>
            <a:ext cx="2599725" cy="1879967"/>
          </a:xfrm>
          <a:prstGeom prst="rect">
            <a:avLst/>
          </a:prstGeom>
        </p:spPr>
      </p:pic>
      <p:sp>
        <p:nvSpPr>
          <p:cNvPr id="3" name="TextBox 2"/>
          <p:cNvSpPr txBox="1"/>
          <p:nvPr/>
        </p:nvSpPr>
        <p:spPr>
          <a:xfrm>
            <a:off x="-38100" y="6561120"/>
            <a:ext cx="9182100" cy="353943"/>
          </a:xfrm>
          <a:prstGeom prst="rect">
            <a:avLst/>
          </a:prstGeom>
          <a:noFill/>
        </p:spPr>
        <p:txBody>
          <a:bodyPr wrap="square" rtlCol="0">
            <a:spAutoFit/>
          </a:bodyPr>
          <a:lstStyle/>
          <a:p>
            <a:pPr algn="ctr"/>
            <a:r>
              <a:rPr lang="en-US" sz="1700" i="1" dirty="0"/>
              <a:t>50th IEEE/</a:t>
            </a:r>
            <a:r>
              <a:rPr lang="en-US" sz="1700" i="1" dirty="0" err="1"/>
              <a:t>IFIP</a:t>
            </a:r>
            <a:r>
              <a:rPr lang="en-US" sz="1700" i="1" dirty="0"/>
              <a:t> International Conference on Dependable Systems and Networks (</a:t>
            </a:r>
            <a:r>
              <a:rPr lang="en-US" sz="1700" i="1" dirty="0" err="1"/>
              <a:t>DSN</a:t>
            </a:r>
            <a:r>
              <a:rPr lang="en-US" sz="1700" i="1" dirty="0"/>
              <a:t>), 30</a:t>
            </a:r>
            <a:r>
              <a:rPr lang="en-US" sz="1700" i="1" baseline="30000" dirty="0"/>
              <a:t>th</a:t>
            </a:r>
            <a:r>
              <a:rPr lang="en-US" sz="1700" i="1" dirty="0"/>
              <a:t> June, 2020</a:t>
            </a:r>
          </a:p>
        </p:txBody>
      </p:sp>
      <p:graphicFrame>
        <p:nvGraphicFramePr>
          <p:cNvPr id="5" name="Table 4"/>
          <p:cNvGraphicFramePr>
            <a:graphicFrameLocks noGrp="1"/>
          </p:cNvGraphicFramePr>
          <p:nvPr>
            <p:extLst>
              <p:ext uri="{D42A27DB-BD31-4B8C-83A1-F6EECF244321}">
                <p14:modId xmlns:p14="http://schemas.microsoft.com/office/powerpoint/2010/main" val="3987976723"/>
              </p:ext>
            </p:extLst>
          </p:nvPr>
        </p:nvGraphicFramePr>
        <p:xfrm>
          <a:off x="185498" y="2395194"/>
          <a:ext cx="8729754" cy="1512675"/>
        </p:xfrm>
        <a:graphic>
          <a:graphicData uri="http://schemas.openxmlformats.org/drawingml/2006/table">
            <a:tbl>
              <a:tblPr firstRow="1" bandRow="1">
                <a:tableStyleId>{2D5ABB26-0587-4C30-8999-92F81FD0307C}</a:tableStyleId>
              </a:tblPr>
              <a:tblGrid>
                <a:gridCol w="2846460">
                  <a:extLst>
                    <a:ext uri="{9D8B030D-6E8A-4147-A177-3AD203B41FA5}">
                      <a16:colId xmlns:a16="http://schemas.microsoft.com/office/drawing/2014/main" val="3883309094"/>
                    </a:ext>
                  </a:extLst>
                </a:gridCol>
                <a:gridCol w="3451969">
                  <a:extLst>
                    <a:ext uri="{9D8B030D-6E8A-4147-A177-3AD203B41FA5}">
                      <a16:colId xmlns:a16="http://schemas.microsoft.com/office/drawing/2014/main" val="750203917"/>
                    </a:ext>
                  </a:extLst>
                </a:gridCol>
                <a:gridCol w="2431325">
                  <a:extLst>
                    <a:ext uri="{9D8B030D-6E8A-4147-A177-3AD203B41FA5}">
                      <a16:colId xmlns:a16="http://schemas.microsoft.com/office/drawing/2014/main" val="267273905"/>
                    </a:ext>
                  </a:extLst>
                </a:gridCol>
              </a:tblGrid>
              <a:tr h="504225">
                <a:tc>
                  <a:txBody>
                    <a:bodyPr/>
                    <a:lstStyle/>
                    <a:p>
                      <a:r>
                        <a:rPr lang="en-US" sz="2400" b="1" u="sng" dirty="0">
                          <a:latin typeface="Cambria" panose="02040503050406030204" pitchFamily="18" charset="0"/>
                          <a:ea typeface="Cambria" panose="02040503050406030204" pitchFamily="18" charset="0"/>
                        </a:rPr>
                        <a:t>Behzad Salami</a:t>
                      </a:r>
                      <a:r>
                        <a:rPr lang="en-US" sz="2400" b="1" dirty="0">
                          <a:latin typeface="Cambria" panose="02040503050406030204" pitchFamily="18" charset="0"/>
                          <a:ea typeface="Cambria" panose="02040503050406030204" pitchFamily="18" charset="0"/>
                        </a:rPr>
                        <a:t> </a:t>
                      </a:r>
                      <a:endParaRPr lang="en-US" sz="24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tcPr>
                </a:tc>
                <a:tc>
                  <a:txBody>
                    <a:bodyPr/>
                    <a:lstStyle/>
                    <a:p>
                      <a:r>
                        <a:rPr lang="en-US" sz="2400" b="1" dirty="0" err="1">
                          <a:latin typeface="Cambria" panose="02040503050406030204" pitchFamily="18" charset="0"/>
                          <a:ea typeface="Cambria" panose="02040503050406030204" pitchFamily="18" charset="0"/>
                        </a:rPr>
                        <a:t>Baturay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Onural</a:t>
                      </a:r>
                      <a:r>
                        <a:rPr lang="en-US" sz="2400" b="1" dirty="0">
                          <a:latin typeface="Cambria" panose="02040503050406030204" pitchFamily="18" charset="0"/>
                          <a:ea typeface="Cambria" panose="02040503050406030204" pitchFamily="18" charset="0"/>
                        </a:rPr>
                        <a:t> </a:t>
                      </a:r>
                      <a:endParaRPr lang="en-US" sz="24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tcPr>
                </a:tc>
                <a:tc>
                  <a:txBody>
                    <a:bodyPr/>
                    <a:lstStyle/>
                    <a:p>
                      <a:r>
                        <a:rPr lang="en-US" sz="2400" b="1" dirty="0">
                          <a:latin typeface="Cambria" panose="02040503050406030204" pitchFamily="18" charset="0"/>
                          <a:ea typeface="Cambria" panose="02040503050406030204" pitchFamily="18" charset="0"/>
                        </a:rPr>
                        <a:t>Ismail </a:t>
                      </a:r>
                      <a:r>
                        <a:rPr lang="en-US" sz="2400" b="1" dirty="0" err="1">
                          <a:latin typeface="Cambria" panose="02040503050406030204" pitchFamily="18" charset="0"/>
                          <a:ea typeface="Cambria" panose="02040503050406030204" pitchFamily="18" charset="0"/>
                        </a:rPr>
                        <a:t>Yuksel</a:t>
                      </a:r>
                      <a:endParaRPr lang="en-US" sz="24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059757242"/>
                  </a:ext>
                </a:extLst>
              </a:tr>
              <a:tr h="504225">
                <a:tc>
                  <a:txBody>
                    <a:bodyPr/>
                    <a:lstStyle/>
                    <a:p>
                      <a:r>
                        <a:rPr lang="en-US" sz="2400" b="1" dirty="0" err="1">
                          <a:latin typeface="Cambria" panose="02040503050406030204" pitchFamily="18" charset="0"/>
                          <a:ea typeface="Cambria" panose="02040503050406030204" pitchFamily="18" charset="0"/>
                        </a:rPr>
                        <a:t>Fahrettin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Koc</a:t>
                      </a:r>
                      <a:r>
                        <a:rPr lang="en-US" sz="2400" b="1" dirty="0">
                          <a:latin typeface="Cambria" panose="02040503050406030204" pitchFamily="18" charset="0"/>
                          <a:ea typeface="Cambria" panose="02040503050406030204" pitchFamily="18" charset="0"/>
                        </a:rPr>
                        <a:t> </a:t>
                      </a:r>
                      <a:endParaRPr lang="en-US" sz="24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tcPr>
                </a:tc>
                <a:tc>
                  <a:txBody>
                    <a:bodyPr/>
                    <a:lstStyle/>
                    <a:p>
                      <a:r>
                        <a:rPr lang="en-US" sz="2400" b="1" dirty="0" err="1">
                          <a:latin typeface="Cambria" panose="02040503050406030204" pitchFamily="18" charset="0"/>
                          <a:ea typeface="Cambria" panose="02040503050406030204" pitchFamily="18" charset="0"/>
                        </a:rPr>
                        <a:t>Oguz</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Ergin</a:t>
                      </a:r>
                      <a:r>
                        <a:rPr lang="en-US" sz="2400" b="1" dirty="0">
                          <a:latin typeface="Cambria" panose="02040503050406030204" pitchFamily="18" charset="0"/>
                          <a:ea typeface="Cambria" panose="02040503050406030204" pitchFamily="18" charset="0"/>
                        </a:rPr>
                        <a:t> </a:t>
                      </a:r>
                      <a:endParaRPr lang="en-US" sz="24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tcPr>
                </a:tc>
                <a:tc>
                  <a:txBody>
                    <a:bodyPr/>
                    <a:lstStyle/>
                    <a:p>
                      <a:r>
                        <a:rPr lang="en-US" sz="2400" b="1" dirty="0">
                          <a:latin typeface="Cambria" panose="02040503050406030204" pitchFamily="18" charset="0"/>
                          <a:ea typeface="Cambria" panose="02040503050406030204" pitchFamily="18" charset="0"/>
                        </a:rPr>
                        <a:t>Adrian Cristal</a:t>
                      </a:r>
                      <a:endParaRPr lang="en-US" sz="24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756930944"/>
                  </a:ext>
                </a:extLst>
              </a:tr>
              <a:tr h="504225">
                <a:tc>
                  <a:txBody>
                    <a:bodyPr/>
                    <a:lstStyle/>
                    <a:p>
                      <a:r>
                        <a:rPr lang="en-US" sz="2400" b="1" dirty="0">
                          <a:latin typeface="Cambria" panose="02040503050406030204" pitchFamily="18" charset="0"/>
                          <a:ea typeface="Cambria" panose="02040503050406030204" pitchFamily="18" charset="0"/>
                        </a:rPr>
                        <a:t>Osman </a:t>
                      </a:r>
                      <a:r>
                        <a:rPr lang="en-US" sz="2400" b="1" dirty="0" err="1">
                          <a:latin typeface="Cambria" panose="02040503050406030204" pitchFamily="18" charset="0"/>
                          <a:ea typeface="Cambria" panose="02040503050406030204" pitchFamily="18" charset="0"/>
                        </a:rPr>
                        <a:t>Unsal</a:t>
                      </a:r>
                      <a:endParaRPr lang="en-US" sz="24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tcPr>
                </a:tc>
                <a:tc>
                  <a:txBody>
                    <a:bodyPr/>
                    <a:lstStyle/>
                    <a:p>
                      <a:r>
                        <a:rPr lang="en-US" sz="2400" b="1" dirty="0">
                          <a:latin typeface="Cambria" panose="02040503050406030204" pitchFamily="18" charset="0"/>
                          <a:ea typeface="Cambria" panose="02040503050406030204" pitchFamily="18" charset="0"/>
                        </a:rPr>
                        <a:t>Hamid </a:t>
                      </a:r>
                      <a:r>
                        <a:rPr lang="en-US" sz="2400" b="1" dirty="0" err="1">
                          <a:latin typeface="Cambria" panose="02040503050406030204" pitchFamily="18" charset="0"/>
                          <a:ea typeface="Cambria" panose="02040503050406030204" pitchFamily="18" charset="0"/>
                        </a:rPr>
                        <a:t>Sarbazi</a:t>
                      </a:r>
                      <a:r>
                        <a:rPr lang="en-US" sz="2400" b="1" dirty="0">
                          <a:latin typeface="Cambria" panose="02040503050406030204" pitchFamily="18" charset="0"/>
                          <a:ea typeface="Cambria" panose="02040503050406030204" pitchFamily="18" charset="0"/>
                        </a:rPr>
                        <a:t>-Azad </a:t>
                      </a:r>
                      <a:endParaRPr lang="en-US" sz="24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tcPr>
                </a:tc>
                <a:tc>
                  <a:txBody>
                    <a:bodyPr/>
                    <a:lstStyle/>
                    <a:p>
                      <a:r>
                        <a:rPr lang="en-US" sz="2400" b="1" dirty="0" err="1">
                          <a:latin typeface="Cambria" panose="02040503050406030204" pitchFamily="18" charset="0"/>
                          <a:ea typeface="Cambria" panose="02040503050406030204" pitchFamily="18" charset="0"/>
                        </a:rPr>
                        <a:t>Onur</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Mutlu</a:t>
                      </a:r>
                      <a:endParaRPr lang="en-US" sz="24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94021071"/>
                  </a:ext>
                </a:extLst>
              </a:tr>
            </a:tbl>
          </a:graphicData>
        </a:graphic>
      </p:graphicFrame>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996510876"/>
      </p:ext>
    </p:extLst>
  </p:cSld>
  <p:clrMapOvr>
    <a:masterClrMapping/>
  </p:clrMapOvr>
  <mc:AlternateContent xmlns:mc="http://schemas.openxmlformats.org/markup-compatibility/2006" xmlns:p14="http://schemas.microsoft.com/office/powerpoint/2010/main">
    <mc:Choice Requires="p14">
      <p:transition spd="slow" p14:dur="2000" advTm="12650"/>
    </mc:Choice>
    <mc:Fallback xmlns="">
      <p:transition spd="slow" advTm="12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52643" y="5808137"/>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p:cNvSpPr/>
          <p:nvPr/>
        </p:nvSpPr>
        <p:spPr>
          <a:xfrm>
            <a:off x="149105" y="5272958"/>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0" name="Rectangle 39"/>
          <p:cNvSpPr/>
          <p:nvPr/>
        </p:nvSpPr>
        <p:spPr>
          <a:xfrm>
            <a:off x="626535" y="4750191"/>
            <a:ext cx="830893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9" name="Rectangle 38"/>
          <p:cNvSpPr/>
          <p:nvPr/>
        </p:nvSpPr>
        <p:spPr>
          <a:xfrm>
            <a:off x="626541" y="4295316"/>
            <a:ext cx="8308943" cy="3894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8" name="Rectangle 37"/>
          <p:cNvSpPr/>
          <p:nvPr/>
        </p:nvSpPr>
        <p:spPr>
          <a:xfrm>
            <a:off x="626538" y="3845857"/>
            <a:ext cx="8308943" cy="3894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7" name="Rectangle 36"/>
          <p:cNvSpPr/>
          <p:nvPr/>
        </p:nvSpPr>
        <p:spPr>
          <a:xfrm>
            <a:off x="626535" y="3391532"/>
            <a:ext cx="8308943" cy="3894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Rectangle 24"/>
          <p:cNvSpPr/>
          <p:nvPr/>
        </p:nvSpPr>
        <p:spPr>
          <a:xfrm>
            <a:off x="136405" y="2852142"/>
            <a:ext cx="8799068" cy="468029"/>
          </a:xfrm>
          <a:prstGeom prst="rect">
            <a:avLst/>
          </a:prstGeom>
          <a:solidFill>
            <a:srgbClr val="558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Rectangle 22"/>
          <p:cNvSpPr/>
          <p:nvPr/>
        </p:nvSpPr>
        <p:spPr>
          <a:xfrm>
            <a:off x="153338" y="2306048"/>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Rectangle 21"/>
          <p:cNvSpPr/>
          <p:nvPr/>
        </p:nvSpPr>
        <p:spPr>
          <a:xfrm>
            <a:off x="153338" y="1747239"/>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Rectangle 20"/>
          <p:cNvSpPr/>
          <p:nvPr/>
        </p:nvSpPr>
        <p:spPr>
          <a:xfrm>
            <a:off x="153335" y="120538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a:t>Outline</a:t>
            </a:r>
          </a:p>
        </p:txBody>
      </p:sp>
      <p:sp>
        <p:nvSpPr>
          <p:cNvPr id="3" name="Content Placeholder 2"/>
          <p:cNvSpPr>
            <a:spLocks noGrp="1"/>
          </p:cNvSpPr>
          <p:nvPr>
            <p:ph idx="1"/>
          </p:nvPr>
        </p:nvSpPr>
        <p:spPr>
          <a:xfrm>
            <a:off x="170268" y="1152576"/>
            <a:ext cx="8123128" cy="5318753"/>
          </a:xfrm>
        </p:spPr>
        <p:txBody>
          <a:bodyPr/>
          <a:lstStyle/>
          <a:p>
            <a:r>
              <a:rPr lang="en-US" sz="3200" dirty="0">
                <a:solidFill>
                  <a:schemeClr val="bg1"/>
                </a:solidFill>
              </a:rPr>
              <a:t>Motivation and Background</a:t>
            </a:r>
          </a:p>
          <a:p>
            <a:r>
              <a:rPr lang="en-US" sz="3200" dirty="0">
                <a:solidFill>
                  <a:schemeClr val="bg1"/>
                </a:solidFill>
              </a:rPr>
              <a:t>Our Goal </a:t>
            </a:r>
          </a:p>
          <a:p>
            <a:r>
              <a:rPr lang="en-US" sz="3200" dirty="0">
                <a:solidFill>
                  <a:schemeClr val="bg1"/>
                </a:solidFill>
              </a:rPr>
              <a:t>Methodology</a:t>
            </a:r>
          </a:p>
          <a:p>
            <a:r>
              <a:rPr lang="en-US" sz="3200" dirty="0">
                <a:solidFill>
                  <a:schemeClr val="bg1"/>
                </a:solidFill>
              </a:rPr>
              <a:t>Results</a:t>
            </a:r>
          </a:p>
          <a:p>
            <a:pPr lvl="1"/>
            <a:r>
              <a:rPr lang="en-US" dirty="0">
                <a:solidFill>
                  <a:schemeClr val="bg1"/>
                </a:solidFill>
              </a:rPr>
              <a:t>Overall Voltage Behavior</a:t>
            </a:r>
          </a:p>
          <a:p>
            <a:pPr lvl="1"/>
            <a:r>
              <a:rPr lang="en-US" dirty="0">
                <a:solidFill>
                  <a:schemeClr val="bg1"/>
                </a:solidFill>
              </a:rPr>
              <a:t>Power-Reliability Trade-off</a:t>
            </a:r>
          </a:p>
          <a:p>
            <a:pPr lvl="1"/>
            <a:r>
              <a:rPr lang="en-US" dirty="0">
                <a:solidFill>
                  <a:schemeClr val="bg1"/>
                </a:solidFill>
              </a:rPr>
              <a:t>Frequency Underscaling</a:t>
            </a:r>
          </a:p>
          <a:p>
            <a:pPr lvl="1"/>
            <a:r>
              <a:rPr lang="en-US" dirty="0">
                <a:solidFill>
                  <a:schemeClr val="bg1"/>
                </a:solidFill>
              </a:rPr>
              <a:t>Environmental Temperature</a:t>
            </a:r>
          </a:p>
          <a:p>
            <a:r>
              <a:rPr lang="en-US" sz="3200" dirty="0">
                <a:solidFill>
                  <a:schemeClr val="bg1"/>
                </a:solidFill>
              </a:rPr>
              <a:t>Prior Works</a:t>
            </a:r>
          </a:p>
          <a:p>
            <a:r>
              <a:rPr lang="en-US" sz="3200" dirty="0">
                <a:solidFill>
                  <a:schemeClr val="bg1"/>
                </a:solidFill>
              </a:rPr>
              <a:t>Summary, Conclusion, and Future Works</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421432813"/>
      </p:ext>
    </p:extLst>
  </p:cSld>
  <p:clrMapOvr>
    <a:masterClrMapping/>
  </p:clrMapOvr>
  <mc:AlternateContent xmlns:mc="http://schemas.openxmlformats.org/markup-compatibility/2006" xmlns:p14="http://schemas.microsoft.com/office/powerpoint/2010/main">
    <mc:Choice Requires="p14">
      <p:transition spd="slow" p14:dur="2000" advTm="4118"/>
    </mc:Choice>
    <mc:Fallback xmlns="">
      <p:transition spd="slow" advTm="4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52643" y="5808137"/>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p:cNvSpPr/>
          <p:nvPr/>
        </p:nvSpPr>
        <p:spPr>
          <a:xfrm>
            <a:off x="149105" y="5272958"/>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0" name="Rectangle 39"/>
          <p:cNvSpPr/>
          <p:nvPr/>
        </p:nvSpPr>
        <p:spPr>
          <a:xfrm>
            <a:off x="626535" y="4750191"/>
            <a:ext cx="830893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9" name="Rectangle 38"/>
          <p:cNvSpPr/>
          <p:nvPr/>
        </p:nvSpPr>
        <p:spPr>
          <a:xfrm>
            <a:off x="626541" y="4295316"/>
            <a:ext cx="8308943" cy="3894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8" name="Rectangle 37"/>
          <p:cNvSpPr/>
          <p:nvPr/>
        </p:nvSpPr>
        <p:spPr>
          <a:xfrm>
            <a:off x="626538" y="3845857"/>
            <a:ext cx="8308943" cy="3894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7" name="Rectangle 36"/>
          <p:cNvSpPr/>
          <p:nvPr/>
        </p:nvSpPr>
        <p:spPr>
          <a:xfrm>
            <a:off x="626535" y="3391532"/>
            <a:ext cx="8308943" cy="389464"/>
          </a:xfrm>
          <a:prstGeom prst="rect">
            <a:avLst/>
          </a:prstGeom>
          <a:solidFill>
            <a:srgbClr val="558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Rectangle 24"/>
          <p:cNvSpPr/>
          <p:nvPr/>
        </p:nvSpPr>
        <p:spPr>
          <a:xfrm>
            <a:off x="136405" y="2852142"/>
            <a:ext cx="8799068" cy="468029"/>
          </a:xfrm>
          <a:prstGeom prst="rect">
            <a:avLst/>
          </a:prstGeom>
          <a:solidFill>
            <a:srgbClr val="558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Rectangle 22"/>
          <p:cNvSpPr/>
          <p:nvPr/>
        </p:nvSpPr>
        <p:spPr>
          <a:xfrm>
            <a:off x="153338" y="2306048"/>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Rectangle 21"/>
          <p:cNvSpPr/>
          <p:nvPr/>
        </p:nvSpPr>
        <p:spPr>
          <a:xfrm>
            <a:off x="153338" y="1747239"/>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Rectangle 20"/>
          <p:cNvSpPr/>
          <p:nvPr/>
        </p:nvSpPr>
        <p:spPr>
          <a:xfrm>
            <a:off x="153335" y="120538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a:t>Outline</a:t>
            </a:r>
          </a:p>
        </p:txBody>
      </p:sp>
      <p:sp>
        <p:nvSpPr>
          <p:cNvPr id="3" name="Content Placeholder 2"/>
          <p:cNvSpPr>
            <a:spLocks noGrp="1"/>
          </p:cNvSpPr>
          <p:nvPr>
            <p:ph idx="1"/>
          </p:nvPr>
        </p:nvSpPr>
        <p:spPr>
          <a:xfrm>
            <a:off x="170268" y="1152576"/>
            <a:ext cx="8123128" cy="5318753"/>
          </a:xfrm>
        </p:spPr>
        <p:txBody>
          <a:bodyPr/>
          <a:lstStyle/>
          <a:p>
            <a:r>
              <a:rPr lang="en-US" sz="3200" dirty="0">
                <a:solidFill>
                  <a:schemeClr val="bg1"/>
                </a:solidFill>
              </a:rPr>
              <a:t>Motivation and Background</a:t>
            </a:r>
          </a:p>
          <a:p>
            <a:r>
              <a:rPr lang="en-US" sz="3200" dirty="0">
                <a:solidFill>
                  <a:schemeClr val="bg1"/>
                </a:solidFill>
              </a:rPr>
              <a:t>Our Goal </a:t>
            </a:r>
          </a:p>
          <a:p>
            <a:r>
              <a:rPr lang="en-US" sz="3200" dirty="0">
                <a:solidFill>
                  <a:schemeClr val="bg1"/>
                </a:solidFill>
              </a:rPr>
              <a:t>Methodology</a:t>
            </a:r>
          </a:p>
          <a:p>
            <a:r>
              <a:rPr lang="en-US" sz="3200" dirty="0">
                <a:solidFill>
                  <a:schemeClr val="bg1"/>
                </a:solidFill>
              </a:rPr>
              <a:t>Results</a:t>
            </a:r>
          </a:p>
          <a:p>
            <a:pPr lvl="1"/>
            <a:r>
              <a:rPr lang="en-US" dirty="0">
                <a:solidFill>
                  <a:schemeClr val="bg1"/>
                </a:solidFill>
              </a:rPr>
              <a:t>Overall Voltage Behavior</a:t>
            </a:r>
          </a:p>
          <a:p>
            <a:pPr lvl="1"/>
            <a:r>
              <a:rPr lang="en-US" dirty="0">
                <a:solidFill>
                  <a:schemeClr val="bg1"/>
                </a:solidFill>
              </a:rPr>
              <a:t>Power-Reliability Trade-off</a:t>
            </a:r>
          </a:p>
          <a:p>
            <a:pPr lvl="1"/>
            <a:r>
              <a:rPr lang="en-US" dirty="0">
                <a:solidFill>
                  <a:schemeClr val="bg1"/>
                </a:solidFill>
              </a:rPr>
              <a:t>Frequency Underscaling</a:t>
            </a:r>
          </a:p>
          <a:p>
            <a:pPr lvl="1"/>
            <a:r>
              <a:rPr lang="en-US" dirty="0">
                <a:solidFill>
                  <a:schemeClr val="bg1"/>
                </a:solidFill>
              </a:rPr>
              <a:t>Environmental Temperature</a:t>
            </a:r>
          </a:p>
          <a:p>
            <a:r>
              <a:rPr lang="en-US" sz="3200" dirty="0">
                <a:solidFill>
                  <a:schemeClr val="bg1"/>
                </a:solidFill>
              </a:rPr>
              <a:t>Prior Works</a:t>
            </a:r>
          </a:p>
          <a:p>
            <a:r>
              <a:rPr lang="en-US" sz="3200" dirty="0">
                <a:solidFill>
                  <a:schemeClr val="bg1"/>
                </a:solidFill>
              </a:rPr>
              <a:t>Summary, Conclusion, and Future Works</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897501030"/>
      </p:ext>
    </p:extLst>
  </p:cSld>
  <p:clrMapOvr>
    <a:masterClrMapping/>
  </p:clrMapOvr>
  <mc:AlternateContent xmlns:mc="http://schemas.openxmlformats.org/markup-compatibility/2006" xmlns:p14="http://schemas.microsoft.com/office/powerpoint/2010/main">
    <mc:Choice Requires="p14">
      <p:transition spd="slow" p14:dur="2000" advTm="3835"/>
    </mc:Choice>
    <mc:Fallback xmlns="">
      <p:transition spd="slow" advTm="3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Overall Voltage Behavior</a:t>
            </a:r>
          </a:p>
        </p:txBody>
      </p:sp>
      <p:pic>
        <p:nvPicPr>
          <p:cNvPr id="4"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32450" y="2991875"/>
            <a:ext cx="4109848" cy="2675957"/>
          </a:xfrm>
        </p:spPr>
      </p:pic>
      <p:sp>
        <p:nvSpPr>
          <p:cNvPr id="3" name="TextBox 2"/>
          <p:cNvSpPr txBox="1"/>
          <p:nvPr/>
        </p:nvSpPr>
        <p:spPr>
          <a:xfrm>
            <a:off x="46963" y="3917694"/>
            <a:ext cx="8987622" cy="646331"/>
          </a:xfrm>
          <a:prstGeom prst="rect">
            <a:avLst/>
          </a:prstGeom>
          <a:noFill/>
        </p:spPr>
        <p:txBody>
          <a:bodyPr wrap="square" rtlCol="0">
            <a:spAutoFit/>
          </a:bodyPr>
          <a:lstStyle/>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
        <p:nvSpPr>
          <p:cNvPr id="12" name="TextBox 11"/>
          <p:cNvSpPr txBox="1"/>
          <p:nvPr/>
        </p:nvSpPr>
        <p:spPr>
          <a:xfrm>
            <a:off x="381000" y="5953784"/>
            <a:ext cx="8526585" cy="461665"/>
          </a:xfrm>
          <a:prstGeom prst="rect">
            <a:avLst/>
          </a:prstGeom>
          <a:noFill/>
          <a:ln w="28575">
            <a:solidFill>
              <a:schemeClr val="tx1"/>
            </a:solidFill>
          </a:ln>
        </p:spPr>
        <p:txBody>
          <a:bodyPr wrap="square" rtlCol="0">
            <a:spAutoFit/>
          </a:bodyPr>
          <a:lstStyle/>
          <a:p>
            <a:pPr algn="ctr"/>
            <a:r>
              <a:rPr lang="en-US" sz="2400" b="1" i="1" dirty="0">
                <a:solidFill>
                  <a:srgbClr val="0070C0"/>
                </a:solidFill>
                <a:latin typeface="Cambria" panose="02040503050406030204" pitchFamily="18" charset="0"/>
                <a:ea typeface="Cambria" panose="02040503050406030204" pitchFamily="18" charset="0"/>
              </a:rPr>
              <a:t>Slight variation</a:t>
            </a:r>
            <a:r>
              <a:rPr lang="en-US" sz="2000" i="1" dirty="0">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rPr>
              <a:t>of voltage behavior across platforms and benchmarks </a:t>
            </a:r>
          </a:p>
        </p:txBody>
      </p:sp>
      <p:grpSp>
        <p:nvGrpSpPr>
          <p:cNvPr id="14" name="Group 13"/>
          <p:cNvGrpSpPr/>
          <p:nvPr/>
        </p:nvGrpSpPr>
        <p:grpSpPr>
          <a:xfrm>
            <a:off x="4203204" y="4864525"/>
            <a:ext cx="4831380" cy="923726"/>
            <a:chOff x="393569" y="2232032"/>
            <a:chExt cx="4510664" cy="739768"/>
          </a:xfrm>
        </p:grpSpPr>
        <p:sp>
          <p:nvSpPr>
            <p:cNvPr id="15" name="Freeform 14"/>
            <p:cNvSpPr/>
            <p:nvPr/>
          </p:nvSpPr>
          <p:spPr>
            <a:xfrm>
              <a:off x="1669626" y="2237420"/>
              <a:ext cx="3234607" cy="734380"/>
            </a:xfrm>
            <a:custGeom>
              <a:avLst/>
              <a:gdLst>
                <a:gd name="connsiteX0" fmla="*/ 98638 w 591815"/>
                <a:gd name="connsiteY0" fmla="*/ 0 h 2674195"/>
                <a:gd name="connsiteX1" fmla="*/ 493177 w 591815"/>
                <a:gd name="connsiteY1" fmla="*/ 0 h 2674195"/>
                <a:gd name="connsiteX2" fmla="*/ 591815 w 591815"/>
                <a:gd name="connsiteY2" fmla="*/ 98638 h 2674195"/>
                <a:gd name="connsiteX3" fmla="*/ 591815 w 591815"/>
                <a:gd name="connsiteY3" fmla="*/ 2674195 h 2674195"/>
                <a:gd name="connsiteX4" fmla="*/ 591815 w 591815"/>
                <a:gd name="connsiteY4" fmla="*/ 2674195 h 2674195"/>
                <a:gd name="connsiteX5" fmla="*/ 0 w 591815"/>
                <a:gd name="connsiteY5" fmla="*/ 2674195 h 2674195"/>
                <a:gd name="connsiteX6" fmla="*/ 0 w 591815"/>
                <a:gd name="connsiteY6" fmla="*/ 2674195 h 2674195"/>
                <a:gd name="connsiteX7" fmla="*/ 0 w 591815"/>
                <a:gd name="connsiteY7" fmla="*/ 98638 h 2674195"/>
                <a:gd name="connsiteX8" fmla="*/ 98638 w 591815"/>
                <a:gd name="connsiteY8" fmla="*/ 0 h 267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1815" h="2674195">
                  <a:moveTo>
                    <a:pt x="591815" y="445709"/>
                  </a:moveTo>
                  <a:lnTo>
                    <a:pt x="591815" y="2228486"/>
                  </a:lnTo>
                  <a:cubicBezTo>
                    <a:pt x="591815" y="2474643"/>
                    <a:pt x="582042" y="2674195"/>
                    <a:pt x="569986" y="2674195"/>
                  </a:cubicBezTo>
                  <a:lnTo>
                    <a:pt x="0" y="2674195"/>
                  </a:lnTo>
                  <a:lnTo>
                    <a:pt x="0" y="2674195"/>
                  </a:lnTo>
                  <a:lnTo>
                    <a:pt x="0" y="0"/>
                  </a:lnTo>
                  <a:lnTo>
                    <a:pt x="0" y="0"/>
                  </a:lnTo>
                  <a:lnTo>
                    <a:pt x="569986" y="0"/>
                  </a:lnTo>
                  <a:cubicBezTo>
                    <a:pt x="582042" y="0"/>
                    <a:pt x="591815" y="199552"/>
                    <a:pt x="591815" y="445709"/>
                  </a:cubicBezTo>
                  <a:close/>
                </a:path>
              </a:pathLst>
            </a:custGeom>
            <a:solidFill>
              <a:schemeClr val="accent2">
                <a:lumMod val="40000"/>
                <a:lumOff val="60000"/>
                <a:alpha val="89804"/>
              </a:schemeClr>
            </a:solidFill>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57150" tIns="57465" rIns="86040" bIns="57465" numCol="1" spcCol="1270" anchor="ctr" anchorCtr="0">
              <a:noAutofit/>
            </a:bodyPr>
            <a:lstStyle/>
            <a:p>
              <a:pPr marL="285750" lvl="1" indent="-285750" algn="l" defTabSz="666750">
                <a:lnSpc>
                  <a:spcPct val="90000"/>
                </a:lnSpc>
                <a:spcBef>
                  <a:spcPct val="0"/>
                </a:spcBef>
                <a:spcAft>
                  <a:spcPct val="15000"/>
                </a:spcAft>
                <a:buFont typeface="Wingdings" panose="05000000000000000000" pitchFamily="2" charset="2"/>
                <a:buChar char="q"/>
              </a:pPr>
              <a:endParaRPr lang="en-US" sz="1500" kern="1200" dirty="0">
                <a:latin typeface="Cambria" panose="02040503050406030204" pitchFamily="18" charset="0"/>
                <a:ea typeface="Cambria" panose="02040503050406030204" pitchFamily="18" charset="0"/>
              </a:endParaRPr>
            </a:p>
            <a:p>
              <a:pPr marL="285750" lvl="1" indent="-285750" algn="l" defTabSz="666750">
                <a:lnSpc>
                  <a:spcPct val="90000"/>
                </a:lnSpc>
                <a:spcBef>
                  <a:spcPct val="0"/>
                </a:spcBef>
                <a:spcAft>
                  <a:spcPct val="15000"/>
                </a:spcAft>
                <a:buFont typeface="Wingdings" panose="05000000000000000000" pitchFamily="2" charset="2"/>
                <a:buChar char="q"/>
              </a:pPr>
              <a:r>
                <a:rPr lang="en-US" sz="1500" dirty="0">
                  <a:latin typeface="Cambria" panose="02040503050406030204" pitchFamily="18" charset="0"/>
                  <a:ea typeface="Cambria" panose="02040503050406030204" pitchFamily="18" charset="0"/>
                </a:rPr>
                <a:t>FPGA </a:t>
              </a:r>
              <a:r>
                <a:rPr lang="en-US" b="1" dirty="0">
                  <a:latin typeface="Cambria" panose="02040503050406030204" pitchFamily="18" charset="0"/>
                  <a:ea typeface="Cambria" panose="02040503050406030204" pitchFamily="18" charset="0"/>
                </a:rPr>
                <a:t>stops</a:t>
              </a:r>
              <a:r>
                <a:rPr lang="en-US" dirty="0">
                  <a:latin typeface="Cambria" panose="02040503050406030204" pitchFamily="18" charset="0"/>
                  <a:ea typeface="Cambria" panose="02040503050406030204" pitchFamily="18" charset="0"/>
                </a:rPr>
                <a:t> </a:t>
              </a:r>
              <a:r>
                <a:rPr lang="en-US" b="1" dirty="0">
                  <a:latin typeface="Cambria" panose="02040503050406030204" pitchFamily="18" charset="0"/>
                  <a:ea typeface="Cambria" panose="02040503050406030204" pitchFamily="18" charset="0"/>
                </a:rPr>
                <a:t>operating</a:t>
              </a:r>
              <a:endParaRPr lang="en-US" sz="1500" kern="1200" dirty="0">
                <a:latin typeface="Cambria" panose="02040503050406030204" pitchFamily="18" charset="0"/>
                <a:ea typeface="Cambria" panose="02040503050406030204" pitchFamily="18" charset="0"/>
              </a:endParaRPr>
            </a:p>
            <a:p>
              <a:pPr marL="285750" lvl="1" indent="-285750" algn="l" defTabSz="666750">
                <a:lnSpc>
                  <a:spcPct val="90000"/>
                </a:lnSpc>
                <a:spcBef>
                  <a:spcPct val="0"/>
                </a:spcBef>
                <a:spcAft>
                  <a:spcPct val="15000"/>
                </a:spcAft>
                <a:buFont typeface="Wingdings" panose="05000000000000000000" pitchFamily="2" charset="2"/>
                <a:buChar char="q"/>
              </a:pPr>
              <a:endParaRPr lang="en-US" sz="1500" kern="1200" dirty="0">
                <a:latin typeface="Cambria" panose="02040503050406030204" pitchFamily="18" charset="0"/>
                <a:ea typeface="Cambria" panose="02040503050406030204" pitchFamily="18" charset="0"/>
              </a:endParaRPr>
            </a:p>
          </p:txBody>
        </p:sp>
        <p:sp>
          <p:nvSpPr>
            <p:cNvPr id="16" name="Freeform 15"/>
            <p:cNvSpPr/>
            <p:nvPr/>
          </p:nvSpPr>
          <p:spPr>
            <a:xfrm>
              <a:off x="393569" y="2232032"/>
              <a:ext cx="1245103" cy="739768"/>
            </a:xfrm>
            <a:custGeom>
              <a:avLst/>
              <a:gdLst>
                <a:gd name="connsiteX0" fmla="*/ 0 w 1504235"/>
                <a:gd name="connsiteY0" fmla="*/ 123297 h 739768"/>
                <a:gd name="connsiteX1" fmla="*/ 123297 w 1504235"/>
                <a:gd name="connsiteY1" fmla="*/ 0 h 739768"/>
                <a:gd name="connsiteX2" fmla="*/ 1380938 w 1504235"/>
                <a:gd name="connsiteY2" fmla="*/ 0 h 739768"/>
                <a:gd name="connsiteX3" fmla="*/ 1504235 w 1504235"/>
                <a:gd name="connsiteY3" fmla="*/ 123297 h 739768"/>
                <a:gd name="connsiteX4" fmla="*/ 1504235 w 1504235"/>
                <a:gd name="connsiteY4" fmla="*/ 616471 h 739768"/>
                <a:gd name="connsiteX5" fmla="*/ 1380938 w 1504235"/>
                <a:gd name="connsiteY5" fmla="*/ 739768 h 739768"/>
                <a:gd name="connsiteX6" fmla="*/ 123297 w 1504235"/>
                <a:gd name="connsiteY6" fmla="*/ 739768 h 739768"/>
                <a:gd name="connsiteX7" fmla="*/ 0 w 1504235"/>
                <a:gd name="connsiteY7" fmla="*/ 616471 h 739768"/>
                <a:gd name="connsiteX8" fmla="*/ 0 w 1504235"/>
                <a:gd name="connsiteY8" fmla="*/ 123297 h 73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4235" h="739768">
                  <a:moveTo>
                    <a:pt x="0" y="123297"/>
                  </a:moveTo>
                  <a:cubicBezTo>
                    <a:pt x="0" y="55202"/>
                    <a:pt x="55202" y="0"/>
                    <a:pt x="123297" y="0"/>
                  </a:cubicBezTo>
                  <a:lnTo>
                    <a:pt x="1380938" y="0"/>
                  </a:lnTo>
                  <a:cubicBezTo>
                    <a:pt x="1449033" y="0"/>
                    <a:pt x="1504235" y="55202"/>
                    <a:pt x="1504235" y="123297"/>
                  </a:cubicBezTo>
                  <a:lnTo>
                    <a:pt x="1504235" y="616471"/>
                  </a:lnTo>
                  <a:cubicBezTo>
                    <a:pt x="1504235" y="684566"/>
                    <a:pt x="1449033" y="739768"/>
                    <a:pt x="1380938" y="739768"/>
                  </a:cubicBezTo>
                  <a:lnTo>
                    <a:pt x="123297" y="739768"/>
                  </a:lnTo>
                  <a:cubicBezTo>
                    <a:pt x="55202" y="739768"/>
                    <a:pt x="0" y="684566"/>
                    <a:pt x="0" y="616471"/>
                  </a:cubicBezTo>
                  <a:lnTo>
                    <a:pt x="0" y="123297"/>
                  </a:lnTo>
                  <a:close/>
                </a:path>
              </a:pathLst>
            </a:custGeom>
            <a:solidFill>
              <a:srgbClr val="FF0000"/>
            </a:solidFill>
            <a:ln w="25400">
              <a:solidFill>
                <a:schemeClr val="tx1"/>
              </a:solidFill>
            </a:ln>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77082" tIns="106597" rIns="177082" bIns="106597" numCol="1" spcCol="1270" anchor="ctr" anchorCtr="0">
              <a:noAutofit/>
            </a:bodyPr>
            <a:lstStyle/>
            <a:p>
              <a:pPr lvl="0" algn="ctr" defTabSz="1644650">
                <a:lnSpc>
                  <a:spcPct val="90000"/>
                </a:lnSpc>
                <a:spcBef>
                  <a:spcPct val="0"/>
                </a:spcBef>
                <a:spcAft>
                  <a:spcPct val="35000"/>
                </a:spcAft>
              </a:pPr>
              <a:r>
                <a:rPr lang="en-US" sz="2400" b="1" kern="1200" dirty="0">
                  <a:latin typeface="Cambria" panose="02040503050406030204" pitchFamily="18" charset="0"/>
                  <a:ea typeface="Cambria" panose="02040503050406030204" pitchFamily="18" charset="0"/>
                </a:rPr>
                <a:t>Crash</a:t>
              </a:r>
            </a:p>
          </p:txBody>
        </p:sp>
      </p:grpSp>
      <mc:AlternateContent xmlns:mc="http://schemas.openxmlformats.org/markup-compatibility/2006" xmlns:a14="http://schemas.microsoft.com/office/drawing/2010/main">
        <mc:Choice Requires="a14">
          <p:sp>
            <p:nvSpPr>
              <p:cNvPr id="5" name="TextBox 4"/>
              <p:cNvSpPr txBox="1"/>
              <p:nvPr/>
            </p:nvSpPr>
            <p:spPr>
              <a:xfrm>
                <a:off x="75991" y="788603"/>
                <a:ext cx="8896012" cy="1815882"/>
              </a:xfrm>
              <a:prstGeom prst="rect">
                <a:avLst/>
              </a:prstGeom>
              <a:noFill/>
            </p:spPr>
            <p:txBody>
              <a:bodyPr wrap="square" rtlCol="0">
                <a:spAutoFit/>
              </a:bodyPr>
              <a:lstStyle/>
              <a:p>
                <a:pPr marL="285750" indent="-285750">
                  <a:buFont typeface="Arial" panose="020B0604020202020204" pitchFamily="34" charset="0"/>
                  <a:buChar char="•"/>
                </a:pPr>
                <a:r>
                  <a:rPr lang="en-US" sz="2400" b="1" u="sng" dirty="0">
                    <a:solidFill>
                      <a:srgbClr val="00B050"/>
                    </a:solidFill>
                    <a:latin typeface="Cambria" panose="02040503050406030204" pitchFamily="18" charset="0"/>
                    <a:ea typeface="Cambria" panose="02040503050406030204" pitchFamily="18" charset="0"/>
                  </a:rPr>
                  <a:t>Guardband</a:t>
                </a:r>
                <a:r>
                  <a:rPr lang="en-US" sz="2000" dirty="0">
                    <a:solidFill>
                      <a:srgbClr val="00B050"/>
                    </a:solidFill>
                    <a:latin typeface="Cambria" panose="02040503050406030204" pitchFamily="18" charset="0"/>
                    <a:ea typeface="Cambria" panose="02040503050406030204" pitchFamily="18" charset="0"/>
                  </a:rPr>
                  <a:t>: Large region below nominal level (</a:t>
                </a:r>
                <a14:m>
                  <m:oMath xmlns:m="http://schemas.openxmlformats.org/officeDocument/2006/math">
                    <m:sSub>
                      <m:sSubPr>
                        <m:ctrlPr>
                          <a:rPr lang="en-US" sz="2000" b="1" i="1" smtClean="0">
                            <a:solidFill>
                              <a:srgbClr val="00B050"/>
                            </a:solidFill>
                            <a:latin typeface="Cambria Math" panose="02040503050406030204" pitchFamily="18" charset="0"/>
                          </a:rPr>
                        </m:ctrlPr>
                      </m:sSubPr>
                      <m:e>
                        <m:r>
                          <a:rPr lang="en-US" sz="2000" b="1" i="1" smtClean="0">
                            <a:solidFill>
                              <a:srgbClr val="00B050"/>
                            </a:solidFill>
                            <a:latin typeface="Cambria Math" panose="02040503050406030204" pitchFamily="18" charset="0"/>
                          </a:rPr>
                          <m:t>𝑽</m:t>
                        </m:r>
                      </m:e>
                      <m:sub>
                        <m:r>
                          <a:rPr lang="en-US" sz="2000" b="1" i="1" smtClean="0">
                            <a:solidFill>
                              <a:srgbClr val="00B050"/>
                            </a:solidFill>
                            <a:latin typeface="Cambria Math" panose="02040503050406030204" pitchFamily="18" charset="0"/>
                          </a:rPr>
                          <m:t>𝒏𝒐𝒎</m:t>
                        </m:r>
                      </m:sub>
                    </m:sSub>
                    <m:r>
                      <a:rPr lang="en-US" sz="2000" b="1" i="1" smtClean="0">
                        <a:solidFill>
                          <a:srgbClr val="00B050"/>
                        </a:solidFill>
                        <a:latin typeface="Cambria Math" panose="02040503050406030204" pitchFamily="18" charset="0"/>
                      </a:rPr>
                      <m:t>=</m:t>
                    </m:r>
                    <m:r>
                      <a:rPr lang="en-US" sz="2000" b="1" i="1" smtClean="0">
                        <a:solidFill>
                          <a:srgbClr val="00B050"/>
                        </a:solidFill>
                        <a:latin typeface="Cambria Math" panose="02040503050406030204" pitchFamily="18" charset="0"/>
                      </a:rPr>
                      <m:t>𝟖𝟓𝟎</m:t>
                    </m:r>
                    <m:r>
                      <a:rPr lang="en-US" sz="2000" b="1" i="1" smtClean="0">
                        <a:solidFill>
                          <a:srgbClr val="00B050"/>
                        </a:solidFill>
                        <a:latin typeface="Cambria Math" panose="02040503050406030204" pitchFamily="18" charset="0"/>
                      </a:rPr>
                      <m:t>𝒎𝑽</m:t>
                    </m:r>
                  </m:oMath>
                </a14:m>
                <a:r>
                  <a:rPr lang="en-US" sz="2000" dirty="0">
                    <a:solidFill>
                      <a:srgbClr val="00B050"/>
                    </a:solidFill>
                    <a:latin typeface="Cambria" panose="02040503050406030204" pitchFamily="18" charset="0"/>
                    <a:ea typeface="Cambria" panose="02040503050406030204" pitchFamily="18" charset="0"/>
                  </a:rPr>
                  <a:t>)</a:t>
                </a:r>
              </a:p>
              <a:p>
                <a:pPr marL="285750" indent="-285750">
                  <a:buFont typeface="Arial" panose="020B0604020202020204" pitchFamily="34" charset="0"/>
                  <a:buChar char="•"/>
                </a:pPr>
                <a:endParaRPr lang="en-US" sz="2000" dirty="0">
                  <a:solidFill>
                    <a:srgbClr val="00B050"/>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2400" b="1" u="sng" dirty="0">
                    <a:solidFill>
                      <a:schemeClr val="accent4"/>
                    </a:solidFill>
                    <a:latin typeface="Cambria" panose="02040503050406030204" pitchFamily="18" charset="0"/>
                    <a:ea typeface="Cambria" panose="02040503050406030204" pitchFamily="18" charset="0"/>
                  </a:rPr>
                  <a:t>Critical</a:t>
                </a:r>
                <a:r>
                  <a:rPr lang="en-US" sz="2000" dirty="0">
                    <a:solidFill>
                      <a:schemeClr val="accent4"/>
                    </a:solidFill>
                    <a:latin typeface="Cambria" panose="02040503050406030204" pitchFamily="18" charset="0"/>
                    <a:ea typeface="Cambria" panose="02040503050406030204" pitchFamily="18" charset="0"/>
                  </a:rPr>
                  <a:t>: Narrower region below guardband (</a:t>
                </a:r>
                <a14:m>
                  <m:oMath xmlns:m="http://schemas.openxmlformats.org/officeDocument/2006/math">
                    <m:sSub>
                      <m:sSubPr>
                        <m:ctrlPr>
                          <a:rPr lang="en-US" sz="2000" b="1" i="1" smtClean="0">
                            <a:solidFill>
                              <a:schemeClr val="accent4"/>
                            </a:solidFill>
                            <a:latin typeface="Cambria Math" panose="02040503050406030204" pitchFamily="18" charset="0"/>
                          </a:rPr>
                        </m:ctrlPr>
                      </m:sSubPr>
                      <m:e>
                        <m:r>
                          <a:rPr lang="en-US" sz="2000" b="1" i="1">
                            <a:solidFill>
                              <a:schemeClr val="accent4"/>
                            </a:solidFill>
                            <a:latin typeface="Cambria Math" panose="02040503050406030204" pitchFamily="18" charset="0"/>
                          </a:rPr>
                          <m:t>𝑽</m:t>
                        </m:r>
                      </m:e>
                      <m:sub>
                        <m:r>
                          <a:rPr lang="en-US" sz="2000" b="1" i="1" smtClean="0">
                            <a:solidFill>
                              <a:schemeClr val="accent4"/>
                            </a:solidFill>
                            <a:latin typeface="Cambria Math" panose="02040503050406030204" pitchFamily="18" charset="0"/>
                          </a:rPr>
                          <m:t>𝒎𝒊𝒏</m:t>
                        </m:r>
                      </m:sub>
                    </m:sSub>
                    <m:r>
                      <a:rPr lang="en-US" sz="2000" b="1" i="1">
                        <a:solidFill>
                          <a:schemeClr val="accent4"/>
                        </a:solidFill>
                        <a:latin typeface="Cambria Math" panose="02040503050406030204" pitchFamily="18" charset="0"/>
                      </a:rPr>
                      <m:t>=</m:t>
                    </m:r>
                    <m:r>
                      <a:rPr lang="en-US" sz="2000" b="1" i="1" smtClean="0">
                        <a:solidFill>
                          <a:schemeClr val="accent4"/>
                        </a:solidFill>
                        <a:latin typeface="Cambria Math" panose="02040503050406030204" pitchFamily="18" charset="0"/>
                      </a:rPr>
                      <m:t>𝟓𝟕𝟎</m:t>
                    </m:r>
                    <m:r>
                      <a:rPr lang="en-US" sz="2000" b="1" i="1">
                        <a:solidFill>
                          <a:schemeClr val="accent4"/>
                        </a:solidFill>
                        <a:latin typeface="Cambria Math" panose="02040503050406030204" pitchFamily="18" charset="0"/>
                      </a:rPr>
                      <m:t>𝒎𝑽</m:t>
                    </m:r>
                  </m:oMath>
                </a14:m>
                <a:r>
                  <a:rPr lang="en-US" sz="2000" dirty="0">
                    <a:solidFill>
                      <a:schemeClr val="accent4"/>
                    </a:solidFill>
                    <a:latin typeface="Cambria" panose="02040503050406030204" pitchFamily="18" charset="0"/>
                    <a:ea typeface="Cambria" panose="02040503050406030204" pitchFamily="18" charset="0"/>
                  </a:rPr>
                  <a:t>)</a:t>
                </a:r>
              </a:p>
              <a:p>
                <a:pPr marL="285750" indent="-285750">
                  <a:buFont typeface="Arial" panose="020B0604020202020204" pitchFamily="34" charset="0"/>
                  <a:buChar char="•"/>
                </a:pPr>
                <a:endParaRPr lang="en-US" sz="2000" dirty="0">
                  <a:solidFill>
                    <a:schemeClr val="accent4"/>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2400" b="1" u="sng" dirty="0">
                    <a:solidFill>
                      <a:srgbClr val="FF0000"/>
                    </a:solidFill>
                    <a:latin typeface="Cambria" panose="02040503050406030204" pitchFamily="18" charset="0"/>
                    <a:ea typeface="Cambria" panose="02040503050406030204" pitchFamily="18" charset="0"/>
                  </a:rPr>
                  <a:t>Crash</a:t>
                </a:r>
                <a:r>
                  <a:rPr lang="en-US" sz="2000" dirty="0">
                    <a:solidFill>
                      <a:srgbClr val="FF0000"/>
                    </a:solidFill>
                    <a:latin typeface="Cambria" panose="02040503050406030204" pitchFamily="18" charset="0"/>
                    <a:ea typeface="Cambria" panose="02040503050406030204" pitchFamily="18" charset="0"/>
                  </a:rPr>
                  <a:t>: FPGA crashes below critical region (</a:t>
                </a:r>
                <a14:m>
                  <m:oMath xmlns:m="http://schemas.openxmlformats.org/officeDocument/2006/math">
                    <m:sSub>
                      <m:sSubPr>
                        <m:ctrlPr>
                          <a:rPr lang="en-US" sz="2000" b="1" i="1">
                            <a:solidFill>
                              <a:srgbClr val="FF0000"/>
                            </a:solidFill>
                            <a:latin typeface="Cambria Math" panose="02040503050406030204" pitchFamily="18" charset="0"/>
                          </a:rPr>
                        </m:ctrlPr>
                      </m:sSubPr>
                      <m:e>
                        <m:r>
                          <a:rPr lang="en-US" sz="2000" b="1" i="1">
                            <a:solidFill>
                              <a:srgbClr val="FF0000"/>
                            </a:solidFill>
                            <a:latin typeface="Cambria Math" panose="02040503050406030204" pitchFamily="18" charset="0"/>
                          </a:rPr>
                          <m:t>𝑽</m:t>
                        </m:r>
                      </m:e>
                      <m:sub>
                        <m:r>
                          <a:rPr lang="en-US" sz="2000" b="1" i="1">
                            <a:solidFill>
                              <a:srgbClr val="FF0000"/>
                            </a:solidFill>
                            <a:latin typeface="Cambria Math" panose="02040503050406030204" pitchFamily="18" charset="0"/>
                          </a:rPr>
                          <m:t>𝒄𝒓𝒂𝒔𝒉</m:t>
                        </m:r>
                      </m:sub>
                    </m:sSub>
                    <m:r>
                      <a:rPr lang="en-US" sz="2000" b="1" i="1">
                        <a:solidFill>
                          <a:srgbClr val="FF0000"/>
                        </a:solidFill>
                        <a:latin typeface="Cambria Math" panose="02040503050406030204" pitchFamily="18" charset="0"/>
                      </a:rPr>
                      <m:t>=</m:t>
                    </m:r>
                    <m:r>
                      <a:rPr lang="en-US" sz="2000" b="1" i="1">
                        <a:solidFill>
                          <a:srgbClr val="FF0000"/>
                        </a:solidFill>
                        <a:latin typeface="Cambria Math" panose="02040503050406030204" pitchFamily="18" charset="0"/>
                      </a:rPr>
                      <m:t>𝟓𝟒𝟎</m:t>
                    </m:r>
                    <m:r>
                      <a:rPr lang="en-US" sz="2000" b="1" i="1">
                        <a:solidFill>
                          <a:srgbClr val="FF0000"/>
                        </a:solidFill>
                        <a:latin typeface="Cambria Math" panose="02040503050406030204" pitchFamily="18" charset="0"/>
                      </a:rPr>
                      <m:t>𝒎𝑽</m:t>
                    </m:r>
                  </m:oMath>
                </a14:m>
                <a:r>
                  <a:rPr lang="en-US" sz="2000" dirty="0">
                    <a:solidFill>
                      <a:srgbClr val="FF0000"/>
                    </a:solidFill>
                    <a:latin typeface="Cambria" panose="02040503050406030204" pitchFamily="18" charset="0"/>
                    <a:ea typeface="Cambria" panose="02040503050406030204" pitchFamily="18" charset="0"/>
                  </a:rPr>
                  <a:t>) </a:t>
                </a:r>
                <a:endParaRPr lang="en-US" sz="2000" dirty="0">
                  <a:latin typeface="Cambria" panose="02040503050406030204" pitchFamily="18" charset="0"/>
                  <a:ea typeface="Cambria" panose="02040503050406030204" pitchFamily="18"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75991" y="788603"/>
                <a:ext cx="8896012" cy="1815882"/>
              </a:xfrm>
              <a:prstGeom prst="rect">
                <a:avLst/>
              </a:prstGeom>
              <a:blipFill>
                <a:blip r:embed="rId7"/>
                <a:stretch>
                  <a:fillRect l="-890" t="-2685" b="-6711"/>
                </a:stretch>
              </a:blipFill>
            </p:spPr>
            <p:txBody>
              <a:bodyPr/>
              <a:lstStyle/>
              <a:p>
                <a:r>
                  <a:rPr lang="en-US">
                    <a:noFill/>
                  </a:rPr>
                  <a:t> </a:t>
                </a:r>
              </a:p>
            </p:txBody>
          </p:sp>
        </mc:Fallback>
      </mc:AlternateContent>
      <p:grpSp>
        <p:nvGrpSpPr>
          <p:cNvPr id="25" name="Group 24"/>
          <p:cNvGrpSpPr/>
          <p:nvPr/>
        </p:nvGrpSpPr>
        <p:grpSpPr>
          <a:xfrm>
            <a:off x="4202840" y="2838505"/>
            <a:ext cx="4864959" cy="1043379"/>
            <a:chOff x="409281" y="698605"/>
            <a:chExt cx="4167882" cy="743808"/>
          </a:xfrm>
        </p:grpSpPr>
        <p:sp>
          <p:nvSpPr>
            <p:cNvPr id="28" name="Freeform 27"/>
            <p:cNvSpPr/>
            <p:nvPr/>
          </p:nvSpPr>
          <p:spPr>
            <a:xfrm>
              <a:off x="1604003" y="698605"/>
              <a:ext cx="2973160" cy="743808"/>
            </a:xfrm>
            <a:custGeom>
              <a:avLst/>
              <a:gdLst>
                <a:gd name="connsiteX0" fmla="*/ 98638 w 591815"/>
                <a:gd name="connsiteY0" fmla="*/ 0 h 2674195"/>
                <a:gd name="connsiteX1" fmla="*/ 493177 w 591815"/>
                <a:gd name="connsiteY1" fmla="*/ 0 h 2674195"/>
                <a:gd name="connsiteX2" fmla="*/ 591815 w 591815"/>
                <a:gd name="connsiteY2" fmla="*/ 98638 h 2674195"/>
                <a:gd name="connsiteX3" fmla="*/ 591815 w 591815"/>
                <a:gd name="connsiteY3" fmla="*/ 2674195 h 2674195"/>
                <a:gd name="connsiteX4" fmla="*/ 591815 w 591815"/>
                <a:gd name="connsiteY4" fmla="*/ 2674195 h 2674195"/>
                <a:gd name="connsiteX5" fmla="*/ 0 w 591815"/>
                <a:gd name="connsiteY5" fmla="*/ 2674195 h 2674195"/>
                <a:gd name="connsiteX6" fmla="*/ 0 w 591815"/>
                <a:gd name="connsiteY6" fmla="*/ 2674195 h 2674195"/>
                <a:gd name="connsiteX7" fmla="*/ 0 w 591815"/>
                <a:gd name="connsiteY7" fmla="*/ 98638 h 2674195"/>
                <a:gd name="connsiteX8" fmla="*/ 98638 w 591815"/>
                <a:gd name="connsiteY8" fmla="*/ 0 h 267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1815" h="2674195">
                  <a:moveTo>
                    <a:pt x="591815" y="445709"/>
                  </a:moveTo>
                  <a:lnTo>
                    <a:pt x="591815" y="2228486"/>
                  </a:lnTo>
                  <a:cubicBezTo>
                    <a:pt x="591815" y="2474643"/>
                    <a:pt x="582042" y="2674195"/>
                    <a:pt x="569986" y="2674195"/>
                  </a:cubicBezTo>
                  <a:lnTo>
                    <a:pt x="0" y="2674195"/>
                  </a:lnTo>
                  <a:lnTo>
                    <a:pt x="0" y="2674195"/>
                  </a:lnTo>
                  <a:lnTo>
                    <a:pt x="0" y="0"/>
                  </a:lnTo>
                  <a:lnTo>
                    <a:pt x="0" y="0"/>
                  </a:lnTo>
                  <a:lnTo>
                    <a:pt x="569986" y="0"/>
                  </a:lnTo>
                  <a:cubicBezTo>
                    <a:pt x="582042" y="0"/>
                    <a:pt x="591815" y="199552"/>
                    <a:pt x="591815" y="445709"/>
                  </a:cubicBezTo>
                  <a:close/>
                </a:path>
              </a:pathLst>
            </a:custGeom>
            <a:solidFill>
              <a:schemeClr val="accent6">
                <a:lumMod val="20000"/>
                <a:lumOff val="80000"/>
                <a:alpha val="90000"/>
              </a:schemeClr>
            </a:solidFill>
          </p:spPr>
          <p:style>
            <a:lnRef idx="1">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57150" tIns="57465" rIns="86040" bIns="57465" numCol="1" spcCol="1270" anchor="ctr" anchorCtr="0">
              <a:noAutofit/>
            </a:bodyPr>
            <a:lstStyle/>
            <a:p>
              <a:pPr marL="285750" lvl="1" indent="-285750" algn="l" defTabSz="666750">
                <a:lnSpc>
                  <a:spcPct val="90000"/>
                </a:lnSpc>
                <a:spcBef>
                  <a:spcPct val="0"/>
                </a:spcBef>
                <a:spcAft>
                  <a:spcPct val="15000"/>
                </a:spcAft>
                <a:buSzPct val="120000"/>
                <a:buFont typeface="Wingdings" panose="05000000000000000000" pitchFamily="2" charset="2"/>
                <a:buChar char="q"/>
              </a:pPr>
              <a:r>
                <a:rPr lang="en-US" sz="1500" b="1" dirty="0">
                  <a:latin typeface="Cambria" panose="02040503050406030204" pitchFamily="18" charset="0"/>
                  <a:ea typeface="Cambria" panose="02040503050406030204" pitchFamily="18" charset="0"/>
                </a:rPr>
                <a:t> </a:t>
              </a:r>
              <a:r>
                <a:rPr lang="en-US" b="1" dirty="0">
                  <a:latin typeface="Cambria" panose="02040503050406030204" pitchFamily="18" charset="0"/>
                  <a:ea typeface="Cambria" panose="02040503050406030204" pitchFamily="18" charset="0"/>
                </a:rPr>
                <a:t>No</a:t>
              </a:r>
              <a:r>
                <a:rPr lang="en-US" sz="1500" dirty="0">
                  <a:latin typeface="Cambria" panose="02040503050406030204" pitchFamily="18" charset="0"/>
                  <a:ea typeface="Cambria" panose="02040503050406030204" pitchFamily="18" charset="0"/>
                </a:rPr>
                <a:t> performance or reliability loss</a:t>
              </a:r>
            </a:p>
            <a:p>
              <a:pPr marL="285750" lvl="1" indent="-285750" algn="l" defTabSz="666750">
                <a:lnSpc>
                  <a:spcPct val="90000"/>
                </a:lnSpc>
                <a:spcBef>
                  <a:spcPct val="0"/>
                </a:spcBef>
                <a:spcAft>
                  <a:spcPct val="15000"/>
                </a:spcAft>
                <a:buSzPct val="120000"/>
                <a:buFont typeface="Wingdings" panose="05000000000000000000" pitchFamily="2" charset="2"/>
                <a:buChar char="q"/>
              </a:pPr>
              <a:r>
                <a:rPr lang="en-US" sz="1500" dirty="0">
                  <a:latin typeface="Cambria" panose="02040503050406030204" pitchFamily="18" charset="0"/>
                  <a:ea typeface="Cambria" panose="02040503050406030204" pitchFamily="18" charset="0"/>
                </a:rPr>
                <a:t>Added by the </a:t>
              </a:r>
              <a:r>
                <a:rPr lang="en-US" b="1" dirty="0">
                  <a:latin typeface="Cambria" panose="02040503050406030204" pitchFamily="18" charset="0"/>
                  <a:ea typeface="Cambria" panose="02040503050406030204" pitchFamily="18" charset="0"/>
                </a:rPr>
                <a:t>vendor</a:t>
              </a:r>
              <a:r>
                <a:rPr lang="en-US" sz="1500" dirty="0">
                  <a:latin typeface="Cambria" panose="02040503050406030204" pitchFamily="18" charset="0"/>
                  <a:ea typeface="Cambria" panose="02040503050406030204" pitchFamily="18" charset="0"/>
                </a:rPr>
                <a:t> to ensure the worst-case conditions</a:t>
              </a:r>
            </a:p>
            <a:p>
              <a:pPr marL="285750" lvl="1" indent="-285750" algn="l" defTabSz="666750">
                <a:lnSpc>
                  <a:spcPct val="90000"/>
                </a:lnSpc>
                <a:spcBef>
                  <a:spcPct val="0"/>
                </a:spcBef>
                <a:spcAft>
                  <a:spcPct val="15000"/>
                </a:spcAft>
                <a:buSzPct val="120000"/>
                <a:buFont typeface="Wingdings" panose="05000000000000000000" pitchFamily="2" charset="2"/>
                <a:buChar char="q"/>
              </a:pPr>
              <a:r>
                <a:rPr lang="en-US" sz="1500" b="1" dirty="0">
                  <a:latin typeface="Cambria" panose="02040503050406030204" pitchFamily="18" charset="0"/>
                  <a:ea typeface="Cambria" panose="02040503050406030204" pitchFamily="18" charset="0"/>
                </a:rPr>
                <a:t> </a:t>
              </a:r>
              <a:r>
                <a:rPr lang="en-US" b="1" dirty="0">
                  <a:latin typeface="Cambria" panose="02040503050406030204" pitchFamily="18" charset="0"/>
                  <a:ea typeface="Cambria" panose="02040503050406030204" pitchFamily="18" charset="0"/>
                </a:rPr>
                <a:t>Large</a:t>
              </a:r>
              <a:r>
                <a:rPr lang="en-US" sz="1500" b="1" dirty="0">
                  <a:latin typeface="Cambria" panose="02040503050406030204" pitchFamily="18" charset="0"/>
                  <a:ea typeface="Cambria" panose="02040503050406030204" pitchFamily="18" charset="0"/>
                </a:rPr>
                <a:t> </a:t>
              </a:r>
              <a:r>
                <a:rPr lang="en-US" sz="1500" dirty="0">
                  <a:latin typeface="Cambria" panose="02040503050406030204" pitchFamily="18" charset="0"/>
                  <a:ea typeface="Cambria" panose="02040503050406030204" pitchFamily="18" charset="0"/>
                </a:rPr>
                <a:t>guardband, a</a:t>
              </a:r>
              <a:r>
                <a:rPr lang="en-US" sz="1500" kern="1200" dirty="0">
                  <a:latin typeface="Cambria" panose="02040503050406030204" pitchFamily="18" charset="0"/>
                  <a:ea typeface="Cambria" panose="02040503050406030204" pitchFamily="18" charset="0"/>
                </a:rPr>
                <a:t>verage of </a:t>
              </a:r>
              <a:r>
                <a:rPr lang="en-US" sz="1600" b="1" kern="1200" dirty="0">
                  <a:latin typeface="Cambria" panose="02040503050406030204" pitchFamily="18" charset="0"/>
                  <a:ea typeface="Cambria" panose="02040503050406030204" pitchFamily="18" charset="0"/>
                </a:rPr>
                <a:t>33%</a:t>
              </a:r>
            </a:p>
          </p:txBody>
        </p:sp>
        <p:sp>
          <p:nvSpPr>
            <p:cNvPr id="29" name="Freeform 28"/>
            <p:cNvSpPr/>
            <p:nvPr/>
          </p:nvSpPr>
          <p:spPr>
            <a:xfrm>
              <a:off x="409281" y="698605"/>
              <a:ext cx="1142854" cy="739768"/>
            </a:xfrm>
            <a:custGeom>
              <a:avLst/>
              <a:gdLst>
                <a:gd name="connsiteX0" fmla="*/ 0 w 1504235"/>
                <a:gd name="connsiteY0" fmla="*/ 123297 h 739768"/>
                <a:gd name="connsiteX1" fmla="*/ 123297 w 1504235"/>
                <a:gd name="connsiteY1" fmla="*/ 0 h 739768"/>
                <a:gd name="connsiteX2" fmla="*/ 1380938 w 1504235"/>
                <a:gd name="connsiteY2" fmla="*/ 0 h 739768"/>
                <a:gd name="connsiteX3" fmla="*/ 1504235 w 1504235"/>
                <a:gd name="connsiteY3" fmla="*/ 123297 h 739768"/>
                <a:gd name="connsiteX4" fmla="*/ 1504235 w 1504235"/>
                <a:gd name="connsiteY4" fmla="*/ 616471 h 739768"/>
                <a:gd name="connsiteX5" fmla="*/ 1380938 w 1504235"/>
                <a:gd name="connsiteY5" fmla="*/ 739768 h 739768"/>
                <a:gd name="connsiteX6" fmla="*/ 123297 w 1504235"/>
                <a:gd name="connsiteY6" fmla="*/ 739768 h 739768"/>
                <a:gd name="connsiteX7" fmla="*/ 0 w 1504235"/>
                <a:gd name="connsiteY7" fmla="*/ 616471 h 739768"/>
                <a:gd name="connsiteX8" fmla="*/ 0 w 1504235"/>
                <a:gd name="connsiteY8" fmla="*/ 123297 h 73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4235" h="739768">
                  <a:moveTo>
                    <a:pt x="0" y="123297"/>
                  </a:moveTo>
                  <a:cubicBezTo>
                    <a:pt x="0" y="55202"/>
                    <a:pt x="55202" y="0"/>
                    <a:pt x="123297" y="0"/>
                  </a:cubicBezTo>
                  <a:lnTo>
                    <a:pt x="1380938" y="0"/>
                  </a:lnTo>
                  <a:cubicBezTo>
                    <a:pt x="1449033" y="0"/>
                    <a:pt x="1504235" y="55202"/>
                    <a:pt x="1504235" y="123297"/>
                  </a:cubicBezTo>
                  <a:lnTo>
                    <a:pt x="1504235" y="616471"/>
                  </a:lnTo>
                  <a:cubicBezTo>
                    <a:pt x="1504235" y="684566"/>
                    <a:pt x="1449033" y="739768"/>
                    <a:pt x="1380938" y="739768"/>
                  </a:cubicBezTo>
                  <a:lnTo>
                    <a:pt x="123297" y="739768"/>
                  </a:lnTo>
                  <a:cubicBezTo>
                    <a:pt x="55202" y="739768"/>
                    <a:pt x="0" y="684566"/>
                    <a:pt x="0" y="616471"/>
                  </a:cubicBezTo>
                  <a:lnTo>
                    <a:pt x="0" y="123297"/>
                  </a:lnTo>
                  <a:close/>
                </a:path>
              </a:pathLst>
            </a:custGeom>
            <a:solidFill>
              <a:srgbClr val="00B050"/>
            </a:solidFill>
            <a:ln w="25400">
              <a:solidFill>
                <a:schemeClr val="tx1"/>
              </a:solidFill>
            </a:ln>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77082" tIns="106597" rIns="177082" bIns="106597" numCol="1" spcCol="1270" anchor="ctr" anchorCtr="0">
              <a:noAutofit/>
            </a:bodyPr>
            <a:lstStyle/>
            <a:p>
              <a:pPr lvl="0" algn="ctr" defTabSz="1644650">
                <a:lnSpc>
                  <a:spcPct val="90000"/>
                </a:lnSpc>
                <a:spcBef>
                  <a:spcPct val="0"/>
                </a:spcBef>
                <a:spcAft>
                  <a:spcPct val="35000"/>
                </a:spcAft>
              </a:pPr>
              <a:r>
                <a:rPr lang="en-US" sz="2400" b="1" kern="1200" dirty="0">
                  <a:latin typeface="Cambria" panose="02040503050406030204" pitchFamily="18" charset="0"/>
                  <a:ea typeface="Cambria" panose="02040503050406030204" pitchFamily="18" charset="0"/>
                </a:rPr>
                <a:t>Guard</a:t>
              </a:r>
            </a:p>
            <a:p>
              <a:pPr lvl="0" algn="ctr" defTabSz="1644650">
                <a:lnSpc>
                  <a:spcPct val="90000"/>
                </a:lnSpc>
                <a:spcBef>
                  <a:spcPct val="0"/>
                </a:spcBef>
                <a:spcAft>
                  <a:spcPct val="35000"/>
                </a:spcAft>
              </a:pPr>
              <a:r>
                <a:rPr lang="en-US" sz="2400" b="1" kern="1200" dirty="0">
                  <a:latin typeface="Cambria" panose="02040503050406030204" pitchFamily="18" charset="0"/>
                  <a:ea typeface="Cambria" panose="02040503050406030204" pitchFamily="18" charset="0"/>
                </a:rPr>
                <a:t>band</a:t>
              </a:r>
            </a:p>
          </p:txBody>
        </p:sp>
      </p:grpSp>
      <p:grpSp>
        <p:nvGrpSpPr>
          <p:cNvPr id="37" name="Group 36"/>
          <p:cNvGrpSpPr/>
          <p:nvPr/>
        </p:nvGrpSpPr>
        <p:grpSpPr>
          <a:xfrm>
            <a:off x="4211547" y="3909048"/>
            <a:ext cx="4823038" cy="923726"/>
            <a:chOff x="393568" y="1470032"/>
            <a:chExt cx="4502876" cy="739768"/>
          </a:xfrm>
        </p:grpSpPr>
        <p:sp>
          <p:nvSpPr>
            <p:cNvPr id="46" name="Freeform 45"/>
            <p:cNvSpPr/>
            <p:nvPr/>
          </p:nvSpPr>
          <p:spPr>
            <a:xfrm>
              <a:off x="1669626" y="1470032"/>
              <a:ext cx="3226818" cy="739768"/>
            </a:xfrm>
            <a:custGeom>
              <a:avLst/>
              <a:gdLst>
                <a:gd name="connsiteX0" fmla="*/ 98638 w 591815"/>
                <a:gd name="connsiteY0" fmla="*/ 0 h 2674195"/>
                <a:gd name="connsiteX1" fmla="*/ 493177 w 591815"/>
                <a:gd name="connsiteY1" fmla="*/ 0 h 2674195"/>
                <a:gd name="connsiteX2" fmla="*/ 591815 w 591815"/>
                <a:gd name="connsiteY2" fmla="*/ 98638 h 2674195"/>
                <a:gd name="connsiteX3" fmla="*/ 591815 w 591815"/>
                <a:gd name="connsiteY3" fmla="*/ 2674195 h 2674195"/>
                <a:gd name="connsiteX4" fmla="*/ 591815 w 591815"/>
                <a:gd name="connsiteY4" fmla="*/ 2674195 h 2674195"/>
                <a:gd name="connsiteX5" fmla="*/ 0 w 591815"/>
                <a:gd name="connsiteY5" fmla="*/ 2674195 h 2674195"/>
                <a:gd name="connsiteX6" fmla="*/ 0 w 591815"/>
                <a:gd name="connsiteY6" fmla="*/ 2674195 h 2674195"/>
                <a:gd name="connsiteX7" fmla="*/ 0 w 591815"/>
                <a:gd name="connsiteY7" fmla="*/ 98638 h 2674195"/>
                <a:gd name="connsiteX8" fmla="*/ 98638 w 591815"/>
                <a:gd name="connsiteY8" fmla="*/ 0 h 267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1815" h="2674195">
                  <a:moveTo>
                    <a:pt x="591815" y="445709"/>
                  </a:moveTo>
                  <a:lnTo>
                    <a:pt x="591815" y="2228486"/>
                  </a:lnTo>
                  <a:cubicBezTo>
                    <a:pt x="591815" y="2474643"/>
                    <a:pt x="582042" y="2674195"/>
                    <a:pt x="569986" y="2674195"/>
                  </a:cubicBezTo>
                  <a:lnTo>
                    <a:pt x="0" y="2674195"/>
                  </a:lnTo>
                  <a:lnTo>
                    <a:pt x="0" y="2674195"/>
                  </a:lnTo>
                  <a:lnTo>
                    <a:pt x="0" y="0"/>
                  </a:lnTo>
                  <a:lnTo>
                    <a:pt x="0" y="0"/>
                  </a:lnTo>
                  <a:lnTo>
                    <a:pt x="569986" y="0"/>
                  </a:lnTo>
                  <a:cubicBezTo>
                    <a:pt x="582042" y="0"/>
                    <a:pt x="591815" y="199552"/>
                    <a:pt x="591815" y="445709"/>
                  </a:cubicBezTo>
                  <a:close/>
                </a:path>
              </a:pathLst>
            </a:custGeom>
            <a:solidFill>
              <a:schemeClr val="accent4">
                <a:lumMod val="40000"/>
                <a:lumOff val="60000"/>
                <a:alpha val="90000"/>
              </a:schemeClr>
            </a:solidFill>
            <a:ln>
              <a:solidFill>
                <a:srgbClr val="FFC000">
                  <a:alpha val="90000"/>
                </a:srgbClr>
              </a:solidFill>
            </a:ln>
          </p:spPr>
          <p:style>
            <a:lnRef idx="1">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57150" tIns="57465" rIns="86040" bIns="57465" numCol="1" spcCol="1270" anchor="ctr" anchorCtr="0">
              <a:noAutofit/>
            </a:bodyPr>
            <a:lstStyle/>
            <a:p>
              <a:pPr marL="285750" lvl="1" indent="-285750" algn="l" defTabSz="666750">
                <a:lnSpc>
                  <a:spcPct val="90000"/>
                </a:lnSpc>
                <a:spcBef>
                  <a:spcPct val="0"/>
                </a:spcBef>
                <a:spcAft>
                  <a:spcPct val="15000"/>
                </a:spcAft>
                <a:buFont typeface="Wingdings" panose="05000000000000000000" pitchFamily="2" charset="2"/>
                <a:buChar char="q"/>
              </a:pPr>
              <a:endParaRPr lang="en-US" sz="1500" kern="1200" dirty="0">
                <a:latin typeface="Cambria" panose="02040503050406030204" pitchFamily="18" charset="0"/>
                <a:ea typeface="Cambria" panose="02040503050406030204" pitchFamily="18" charset="0"/>
              </a:endParaRPr>
            </a:p>
            <a:p>
              <a:pPr marL="285750" lvl="1" indent="-285750" algn="l" defTabSz="666750">
                <a:lnSpc>
                  <a:spcPct val="90000"/>
                </a:lnSpc>
                <a:spcBef>
                  <a:spcPct val="0"/>
                </a:spcBef>
                <a:spcAft>
                  <a:spcPct val="15000"/>
                </a:spcAft>
                <a:buFont typeface="Wingdings" panose="05000000000000000000" pitchFamily="2" charset="2"/>
                <a:buChar char="q"/>
              </a:pPr>
              <a:r>
                <a:rPr lang="en-US" sz="1500" dirty="0">
                  <a:latin typeface="Cambria" panose="02040503050406030204" pitchFamily="18" charset="0"/>
                  <a:ea typeface="Cambria" panose="02040503050406030204" pitchFamily="18" charset="0"/>
                </a:rPr>
                <a:t>A </a:t>
              </a:r>
              <a:r>
                <a:rPr lang="en-US" b="1" dirty="0">
                  <a:latin typeface="Cambria" panose="02040503050406030204" pitchFamily="18" charset="0"/>
                  <a:ea typeface="Cambria" panose="02040503050406030204" pitchFamily="18" charset="0"/>
                </a:rPr>
                <a:t>narrow</a:t>
              </a:r>
              <a:r>
                <a:rPr lang="en-US" sz="1500" dirty="0">
                  <a:latin typeface="Cambria" panose="02040503050406030204" pitchFamily="18" charset="0"/>
                  <a:ea typeface="Cambria" panose="02040503050406030204" pitchFamily="18" charset="0"/>
                </a:rPr>
                <a:t> voltage region</a:t>
              </a:r>
            </a:p>
            <a:p>
              <a:pPr marL="285750" lvl="1" indent="-285750" algn="l" defTabSz="666750">
                <a:lnSpc>
                  <a:spcPct val="90000"/>
                </a:lnSpc>
                <a:spcBef>
                  <a:spcPct val="0"/>
                </a:spcBef>
                <a:spcAft>
                  <a:spcPct val="15000"/>
                </a:spcAft>
                <a:buFont typeface="Wingdings" panose="05000000000000000000" pitchFamily="2" charset="2"/>
                <a:buChar char="q"/>
              </a:pPr>
              <a:r>
                <a:rPr lang="en-US" sz="1500" dirty="0">
                  <a:latin typeface="Cambria" panose="02040503050406030204" pitchFamily="18" charset="0"/>
                  <a:ea typeface="Cambria" panose="02040503050406030204" pitchFamily="18" charset="0"/>
                </a:rPr>
                <a:t>Neural network </a:t>
              </a:r>
              <a:r>
                <a:rPr lang="en-US" sz="1600" b="1" dirty="0">
                  <a:latin typeface="Cambria" panose="02040503050406030204" pitchFamily="18" charset="0"/>
                  <a:ea typeface="Cambria" panose="02040503050406030204" pitchFamily="18" charset="0"/>
                </a:rPr>
                <a:t>accuracy collapse</a:t>
              </a:r>
            </a:p>
            <a:p>
              <a:pPr marL="285750" lvl="1" indent="-285750" algn="l" defTabSz="666750">
                <a:lnSpc>
                  <a:spcPct val="90000"/>
                </a:lnSpc>
                <a:spcBef>
                  <a:spcPct val="0"/>
                </a:spcBef>
                <a:spcAft>
                  <a:spcPct val="15000"/>
                </a:spcAft>
                <a:buFont typeface="Wingdings" panose="05000000000000000000" pitchFamily="2" charset="2"/>
                <a:buChar char="q"/>
              </a:pPr>
              <a:endParaRPr lang="en-US" sz="1500" dirty="0">
                <a:latin typeface="Cambria" panose="02040503050406030204" pitchFamily="18" charset="0"/>
                <a:ea typeface="Cambria" panose="02040503050406030204" pitchFamily="18" charset="0"/>
              </a:endParaRPr>
            </a:p>
          </p:txBody>
        </p:sp>
        <p:sp>
          <p:nvSpPr>
            <p:cNvPr id="47" name="Freeform 46"/>
            <p:cNvSpPr/>
            <p:nvPr/>
          </p:nvSpPr>
          <p:spPr>
            <a:xfrm>
              <a:off x="393568" y="1470032"/>
              <a:ext cx="1245104" cy="739768"/>
            </a:xfrm>
            <a:custGeom>
              <a:avLst/>
              <a:gdLst>
                <a:gd name="connsiteX0" fmla="*/ 0 w 1504235"/>
                <a:gd name="connsiteY0" fmla="*/ 123297 h 739768"/>
                <a:gd name="connsiteX1" fmla="*/ 123297 w 1504235"/>
                <a:gd name="connsiteY1" fmla="*/ 0 h 739768"/>
                <a:gd name="connsiteX2" fmla="*/ 1380938 w 1504235"/>
                <a:gd name="connsiteY2" fmla="*/ 0 h 739768"/>
                <a:gd name="connsiteX3" fmla="*/ 1504235 w 1504235"/>
                <a:gd name="connsiteY3" fmla="*/ 123297 h 739768"/>
                <a:gd name="connsiteX4" fmla="*/ 1504235 w 1504235"/>
                <a:gd name="connsiteY4" fmla="*/ 616471 h 739768"/>
                <a:gd name="connsiteX5" fmla="*/ 1380938 w 1504235"/>
                <a:gd name="connsiteY5" fmla="*/ 739768 h 739768"/>
                <a:gd name="connsiteX6" fmla="*/ 123297 w 1504235"/>
                <a:gd name="connsiteY6" fmla="*/ 739768 h 739768"/>
                <a:gd name="connsiteX7" fmla="*/ 0 w 1504235"/>
                <a:gd name="connsiteY7" fmla="*/ 616471 h 739768"/>
                <a:gd name="connsiteX8" fmla="*/ 0 w 1504235"/>
                <a:gd name="connsiteY8" fmla="*/ 123297 h 73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4235" h="739768">
                  <a:moveTo>
                    <a:pt x="0" y="123297"/>
                  </a:moveTo>
                  <a:cubicBezTo>
                    <a:pt x="0" y="55202"/>
                    <a:pt x="55202" y="0"/>
                    <a:pt x="123297" y="0"/>
                  </a:cubicBezTo>
                  <a:lnTo>
                    <a:pt x="1380938" y="0"/>
                  </a:lnTo>
                  <a:cubicBezTo>
                    <a:pt x="1449033" y="0"/>
                    <a:pt x="1504235" y="55202"/>
                    <a:pt x="1504235" y="123297"/>
                  </a:cubicBezTo>
                  <a:lnTo>
                    <a:pt x="1504235" y="616471"/>
                  </a:lnTo>
                  <a:cubicBezTo>
                    <a:pt x="1504235" y="684566"/>
                    <a:pt x="1449033" y="739768"/>
                    <a:pt x="1380938" y="739768"/>
                  </a:cubicBezTo>
                  <a:lnTo>
                    <a:pt x="123297" y="739768"/>
                  </a:lnTo>
                  <a:cubicBezTo>
                    <a:pt x="55202" y="739768"/>
                    <a:pt x="0" y="684566"/>
                    <a:pt x="0" y="616471"/>
                  </a:cubicBezTo>
                  <a:lnTo>
                    <a:pt x="0" y="123297"/>
                  </a:lnTo>
                  <a:close/>
                </a:path>
              </a:pathLst>
            </a:custGeom>
            <a:solidFill>
              <a:srgbClr val="FFC000"/>
            </a:solidFill>
            <a:ln w="25400">
              <a:solidFill>
                <a:schemeClr val="tx1"/>
              </a:solidFill>
            </a:ln>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77082" tIns="106597" rIns="177082" bIns="106597" numCol="1" spcCol="1270" anchor="ctr" anchorCtr="0">
              <a:noAutofit/>
            </a:bodyPr>
            <a:lstStyle/>
            <a:p>
              <a:pPr lvl="0" algn="ctr" defTabSz="1644650">
                <a:lnSpc>
                  <a:spcPct val="90000"/>
                </a:lnSpc>
                <a:spcBef>
                  <a:spcPct val="0"/>
                </a:spcBef>
                <a:spcAft>
                  <a:spcPct val="35000"/>
                </a:spcAft>
              </a:pPr>
              <a:r>
                <a:rPr lang="en-US" sz="2300" b="1" kern="1200" dirty="0">
                  <a:latin typeface="Cambria" panose="02040503050406030204" pitchFamily="18" charset="0"/>
                  <a:ea typeface="Cambria" panose="02040503050406030204" pitchFamily="18" charset="0"/>
                </a:rPr>
                <a:t>Critical</a:t>
              </a:r>
            </a:p>
          </p:txBody>
        </p:sp>
      </p:grpSp>
      <p:sp>
        <p:nvSpPr>
          <p:cNvPr id="6" name="Oval 5"/>
          <p:cNvSpPr/>
          <p:nvPr/>
        </p:nvSpPr>
        <p:spPr>
          <a:xfrm>
            <a:off x="870093" y="2962317"/>
            <a:ext cx="754913" cy="538713"/>
          </a:xfrm>
          <a:prstGeom prst="ellipse">
            <a:avLst/>
          </a:prstGeom>
          <a:solidFill>
            <a:schemeClr val="accent1">
              <a:alpha val="44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870093" y="3862124"/>
            <a:ext cx="754913" cy="538713"/>
          </a:xfrm>
          <a:prstGeom prst="ellipse">
            <a:avLst/>
          </a:prstGeom>
          <a:solidFill>
            <a:schemeClr val="accent1">
              <a:alpha val="44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884607" y="4274396"/>
            <a:ext cx="754913" cy="538713"/>
          </a:xfrm>
          <a:prstGeom prst="ellipse">
            <a:avLst/>
          </a:prstGeom>
          <a:solidFill>
            <a:schemeClr val="accent1">
              <a:alpha val="44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3942936643"/>
      </p:ext>
    </p:extLst>
  </p:cSld>
  <p:clrMapOvr>
    <a:masterClrMapping/>
  </p:clrMapOvr>
  <mc:AlternateContent xmlns:mc="http://schemas.openxmlformats.org/markup-compatibility/2006" xmlns:p14="http://schemas.microsoft.com/office/powerpoint/2010/main">
    <mc:Choice Requires="p14">
      <p:transition spd="slow" p14:dur="2000" advTm="48288"/>
    </mc:Choice>
    <mc:Fallback xmlns="">
      <p:transition spd="slow" advTm="48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7"/>
                                        </p:tgtEl>
                                        <p:attrNameLst>
                                          <p:attrName>style.visibility</p:attrName>
                                        </p:attrNameLst>
                                      </p:cBhvr>
                                      <p:to>
                                        <p:strVal val="visible"/>
                                      </p:to>
                                    </p:se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 presetClass="entr" presetSubtype="0" fill="hold" nodeType="with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11"/>
                </p:tgtEl>
              </p:cMediaNode>
            </p:audio>
          </p:childTnLst>
        </p:cTn>
      </p:par>
    </p:tnLst>
    <p:bldLst>
      <p:bldP spid="12" grpId="0" animBg="1"/>
      <p:bldP spid="6" grpId="0" animBg="1"/>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52643" y="5808137"/>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p:cNvSpPr/>
          <p:nvPr/>
        </p:nvSpPr>
        <p:spPr>
          <a:xfrm>
            <a:off x="149105" y="5272958"/>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0" name="Rectangle 39"/>
          <p:cNvSpPr/>
          <p:nvPr/>
        </p:nvSpPr>
        <p:spPr>
          <a:xfrm>
            <a:off x="626535" y="4750191"/>
            <a:ext cx="830893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9" name="Rectangle 38"/>
          <p:cNvSpPr/>
          <p:nvPr/>
        </p:nvSpPr>
        <p:spPr>
          <a:xfrm>
            <a:off x="626541" y="4295316"/>
            <a:ext cx="8308943" cy="3894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8" name="Rectangle 37"/>
          <p:cNvSpPr/>
          <p:nvPr/>
        </p:nvSpPr>
        <p:spPr>
          <a:xfrm>
            <a:off x="626538" y="3845857"/>
            <a:ext cx="8308943" cy="389464"/>
          </a:xfrm>
          <a:prstGeom prst="rect">
            <a:avLst/>
          </a:prstGeom>
          <a:solidFill>
            <a:srgbClr val="558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7" name="Rectangle 36"/>
          <p:cNvSpPr/>
          <p:nvPr/>
        </p:nvSpPr>
        <p:spPr>
          <a:xfrm>
            <a:off x="626535" y="3391532"/>
            <a:ext cx="8308943" cy="3894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Rectangle 24"/>
          <p:cNvSpPr/>
          <p:nvPr/>
        </p:nvSpPr>
        <p:spPr>
          <a:xfrm>
            <a:off x="136405" y="2852142"/>
            <a:ext cx="8799068" cy="468029"/>
          </a:xfrm>
          <a:prstGeom prst="rect">
            <a:avLst/>
          </a:prstGeom>
          <a:solidFill>
            <a:srgbClr val="558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Rectangle 22"/>
          <p:cNvSpPr/>
          <p:nvPr/>
        </p:nvSpPr>
        <p:spPr>
          <a:xfrm>
            <a:off x="153338" y="2306048"/>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Rectangle 21"/>
          <p:cNvSpPr/>
          <p:nvPr/>
        </p:nvSpPr>
        <p:spPr>
          <a:xfrm>
            <a:off x="153338" y="1747239"/>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Rectangle 20"/>
          <p:cNvSpPr/>
          <p:nvPr/>
        </p:nvSpPr>
        <p:spPr>
          <a:xfrm>
            <a:off x="153335" y="120538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a:t>Outline</a:t>
            </a:r>
          </a:p>
        </p:txBody>
      </p:sp>
      <p:sp>
        <p:nvSpPr>
          <p:cNvPr id="3" name="Content Placeholder 2"/>
          <p:cNvSpPr>
            <a:spLocks noGrp="1"/>
          </p:cNvSpPr>
          <p:nvPr>
            <p:ph idx="1"/>
          </p:nvPr>
        </p:nvSpPr>
        <p:spPr>
          <a:xfrm>
            <a:off x="170268" y="1152576"/>
            <a:ext cx="8123128" cy="5318753"/>
          </a:xfrm>
        </p:spPr>
        <p:txBody>
          <a:bodyPr/>
          <a:lstStyle/>
          <a:p>
            <a:r>
              <a:rPr lang="en-US" sz="3200" dirty="0">
                <a:solidFill>
                  <a:schemeClr val="bg1"/>
                </a:solidFill>
              </a:rPr>
              <a:t>Motivation and Background</a:t>
            </a:r>
          </a:p>
          <a:p>
            <a:r>
              <a:rPr lang="en-US" sz="3200" dirty="0">
                <a:solidFill>
                  <a:schemeClr val="bg1"/>
                </a:solidFill>
              </a:rPr>
              <a:t>Our Goal </a:t>
            </a:r>
          </a:p>
          <a:p>
            <a:r>
              <a:rPr lang="en-US" sz="3200" dirty="0">
                <a:solidFill>
                  <a:schemeClr val="bg1"/>
                </a:solidFill>
              </a:rPr>
              <a:t>Methodology</a:t>
            </a:r>
          </a:p>
          <a:p>
            <a:r>
              <a:rPr lang="en-US" sz="3200" dirty="0">
                <a:solidFill>
                  <a:schemeClr val="bg1"/>
                </a:solidFill>
              </a:rPr>
              <a:t>Results</a:t>
            </a:r>
          </a:p>
          <a:p>
            <a:pPr lvl="1"/>
            <a:r>
              <a:rPr lang="en-US" dirty="0">
                <a:solidFill>
                  <a:schemeClr val="bg1"/>
                </a:solidFill>
              </a:rPr>
              <a:t>Overall Voltage Behavior</a:t>
            </a:r>
          </a:p>
          <a:p>
            <a:pPr lvl="1"/>
            <a:r>
              <a:rPr lang="en-US" dirty="0">
                <a:solidFill>
                  <a:schemeClr val="bg1"/>
                </a:solidFill>
              </a:rPr>
              <a:t>Power-Reliability Trade-off</a:t>
            </a:r>
          </a:p>
          <a:p>
            <a:pPr lvl="1"/>
            <a:r>
              <a:rPr lang="en-US" dirty="0">
                <a:solidFill>
                  <a:schemeClr val="bg1"/>
                </a:solidFill>
              </a:rPr>
              <a:t>Frequency Underscaling</a:t>
            </a:r>
          </a:p>
          <a:p>
            <a:pPr lvl="1"/>
            <a:r>
              <a:rPr lang="en-US" dirty="0">
                <a:solidFill>
                  <a:schemeClr val="bg1"/>
                </a:solidFill>
              </a:rPr>
              <a:t>Environmental Temperature</a:t>
            </a:r>
          </a:p>
          <a:p>
            <a:r>
              <a:rPr lang="en-US" sz="3200" dirty="0">
                <a:solidFill>
                  <a:schemeClr val="bg1"/>
                </a:solidFill>
              </a:rPr>
              <a:t>Prior Works</a:t>
            </a:r>
          </a:p>
          <a:p>
            <a:r>
              <a:rPr lang="en-US" sz="3200" dirty="0">
                <a:solidFill>
                  <a:schemeClr val="bg1"/>
                </a:solidFill>
              </a:rPr>
              <a:t>Summary, Conclusion, and Future Works</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585038312"/>
      </p:ext>
    </p:extLst>
  </p:cSld>
  <p:clrMapOvr>
    <a:masterClrMapping/>
  </p:clrMapOvr>
  <mc:AlternateContent xmlns:mc="http://schemas.openxmlformats.org/markup-compatibility/2006" xmlns:p14="http://schemas.microsoft.com/office/powerpoint/2010/main">
    <mc:Choice Requires="p14">
      <p:transition spd="slow" p14:dur="2000" advTm="8489"/>
    </mc:Choice>
    <mc:Fallback xmlns="">
      <p:transition spd="slow" advTm="8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78" y="1890488"/>
            <a:ext cx="9131691" cy="2280176"/>
          </a:xfrm>
          <a:prstGeom prst="rect">
            <a:avLst/>
          </a:prstGeom>
        </p:spPr>
      </p:pic>
      <p:sp>
        <p:nvSpPr>
          <p:cNvPr id="2" name="Title 1"/>
          <p:cNvSpPr>
            <a:spLocks noGrp="1"/>
          </p:cNvSpPr>
          <p:nvPr>
            <p:ph type="title"/>
          </p:nvPr>
        </p:nvSpPr>
        <p:spPr/>
        <p:txBody>
          <a:bodyPr/>
          <a:lstStyle/>
          <a:p>
            <a:r>
              <a:rPr lang="en-US" sz="4400" dirty="0"/>
              <a:t>Power-Reliability Trade-off</a:t>
            </a:r>
          </a:p>
        </p:txBody>
      </p:sp>
      <p:pic>
        <p:nvPicPr>
          <p:cNvPr id="5" name="Content Placeholder 4"/>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16861" y="5347206"/>
            <a:ext cx="1844889" cy="1109066"/>
          </a:xfr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514" y="5347206"/>
            <a:ext cx="1842224" cy="1109067"/>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41224" y="5347206"/>
            <a:ext cx="1844889" cy="1109066"/>
          </a:xfrm>
          <a:prstGeom prst="rect">
            <a:avLst/>
          </a:prstGeom>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68934" y="5347206"/>
            <a:ext cx="1844889" cy="1117138"/>
          </a:xfrm>
          <a:prstGeom prst="rect">
            <a:avLst/>
          </a:prstGeom>
        </p:spPr>
      </p:pic>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96591" y="5347206"/>
            <a:ext cx="1832901" cy="1109879"/>
          </a:xfrm>
          <a:prstGeom prst="rect">
            <a:avLst/>
          </a:prstGeom>
        </p:spPr>
      </p:pic>
      <p:sp>
        <p:nvSpPr>
          <p:cNvPr id="10" name="TextBox 9"/>
          <p:cNvSpPr txBox="1"/>
          <p:nvPr/>
        </p:nvSpPr>
        <p:spPr>
          <a:xfrm>
            <a:off x="25400" y="900974"/>
            <a:ext cx="9063613" cy="954107"/>
          </a:xfrm>
          <a:prstGeom prst="rect">
            <a:avLst/>
          </a:prstGeom>
          <a:solidFill>
            <a:schemeClr val="accent6">
              <a:lumMod val="20000"/>
              <a:lumOff val="80000"/>
            </a:schemeClr>
          </a:solidFill>
          <a:ln>
            <a:solidFill>
              <a:schemeClr val="accent6">
                <a:lumMod val="20000"/>
                <a:lumOff val="80000"/>
              </a:schemeClr>
            </a:solidFill>
          </a:ln>
        </p:spPr>
        <p:txBody>
          <a:bodyPr wrap="square" rtlCol="0">
            <a:spAutoFit/>
          </a:bodyPr>
          <a:lstStyle/>
          <a:p>
            <a:r>
              <a:rPr lang="en-US" b="1" u="sng" dirty="0">
                <a:latin typeface="Cambria" panose="02040503050406030204" pitchFamily="18" charset="0"/>
                <a:ea typeface="Cambria" panose="02040503050406030204" pitchFamily="18" charset="0"/>
              </a:rPr>
              <a:t>Power-efficiency (GOPs/W) gain</a:t>
            </a:r>
          </a:p>
          <a:p>
            <a:pPr marL="285750" indent="-285750">
              <a:buFont typeface="Arial" panose="020B0604020202020204" pitchFamily="34" charset="0"/>
              <a:buChar char="•"/>
            </a:pPr>
            <a:r>
              <a:rPr lang="en-US" sz="2000" b="1" dirty="0">
                <a:latin typeface="Cambria" panose="02040503050406030204" pitchFamily="18" charset="0"/>
                <a:ea typeface="Cambria" panose="02040503050406030204" pitchFamily="18" charset="0"/>
              </a:rPr>
              <a:t> </a:t>
            </a:r>
            <a:r>
              <a:rPr lang="en-US" sz="2000" b="1" dirty="0">
                <a:solidFill>
                  <a:srgbClr val="0070C0"/>
                </a:solidFill>
                <a:latin typeface="Cambria" panose="02040503050406030204" pitchFamily="18" charset="0"/>
                <a:ea typeface="Cambria" panose="02040503050406030204" pitchFamily="18" charset="0"/>
              </a:rPr>
              <a:t>&gt;3X </a:t>
            </a:r>
            <a:r>
              <a:rPr lang="en-US" dirty="0">
                <a:latin typeface="Cambria" panose="02040503050406030204" pitchFamily="18" charset="0"/>
                <a:ea typeface="Cambria" panose="02040503050406030204" pitchFamily="18" charset="0"/>
              </a:rPr>
              <a:t>power saving (</a:t>
            </a:r>
            <a:r>
              <a:rPr lang="en-US" b="1" dirty="0" err="1">
                <a:latin typeface="Cambria" panose="02040503050406030204" pitchFamily="18" charset="0"/>
                <a:ea typeface="Cambria" panose="02040503050406030204" pitchFamily="18" charset="0"/>
              </a:rPr>
              <a:t>2.6X</a:t>
            </a:r>
            <a:r>
              <a:rPr lang="en-US" dirty="0">
                <a:latin typeface="Cambria" panose="02040503050406030204" pitchFamily="18" charset="0"/>
                <a:ea typeface="Cambria" panose="02040503050406030204" pitchFamily="18" charset="0"/>
              </a:rPr>
              <a:t> by eliminating guardband and further </a:t>
            </a:r>
            <a:r>
              <a:rPr lang="en-US" b="1" dirty="0">
                <a:latin typeface="Cambria" panose="02040503050406030204" pitchFamily="18" charset="0"/>
                <a:ea typeface="Cambria" panose="02040503050406030204" pitchFamily="18" charset="0"/>
              </a:rPr>
              <a:t>43% </a:t>
            </a:r>
            <a:r>
              <a:rPr lang="en-US" dirty="0">
                <a:latin typeface="Cambria" panose="02040503050406030204" pitchFamily="18" charset="0"/>
                <a:ea typeface="Cambria" panose="02040503050406030204" pitchFamily="18" charset="0"/>
              </a:rPr>
              <a:t>in critical region)</a:t>
            </a:r>
          </a:p>
          <a:p>
            <a:pPr marL="285750" indent="-285750">
              <a:buFont typeface="Arial" panose="020B0604020202020204" pitchFamily="34" charset="0"/>
              <a:buChar char="•"/>
            </a:pPr>
            <a:endParaRPr lang="en-US" dirty="0">
              <a:latin typeface="Cambria" panose="02040503050406030204" pitchFamily="18" charset="0"/>
              <a:ea typeface="Cambria" panose="02040503050406030204" pitchFamily="18" charset="0"/>
            </a:endParaRPr>
          </a:p>
        </p:txBody>
      </p:sp>
      <p:sp>
        <p:nvSpPr>
          <p:cNvPr id="11" name="TextBox 10"/>
          <p:cNvSpPr txBox="1"/>
          <p:nvPr/>
        </p:nvSpPr>
        <p:spPr>
          <a:xfrm>
            <a:off x="25400" y="4201456"/>
            <a:ext cx="9063613" cy="923330"/>
          </a:xfrm>
          <a:prstGeom prst="rect">
            <a:avLst/>
          </a:prstGeom>
          <a:solidFill>
            <a:schemeClr val="accent2">
              <a:lumMod val="20000"/>
              <a:lumOff val="80000"/>
            </a:schemeClr>
          </a:solidFill>
          <a:ln>
            <a:solidFill>
              <a:schemeClr val="accent2">
                <a:lumMod val="20000"/>
                <a:lumOff val="80000"/>
              </a:schemeClr>
            </a:solidFill>
          </a:ln>
        </p:spPr>
        <p:txBody>
          <a:bodyPr wrap="square" rtlCol="0">
            <a:spAutoFit/>
          </a:bodyPr>
          <a:lstStyle/>
          <a:p>
            <a:r>
              <a:rPr lang="en-US" b="1" u="sng" dirty="0">
                <a:latin typeface="Cambria" panose="02040503050406030204" pitchFamily="18" charset="0"/>
                <a:ea typeface="Cambria" panose="02040503050406030204" pitchFamily="18" charset="0"/>
              </a:rPr>
              <a:t>Reliability overhead (i.e., CNN accuracy loss)</a:t>
            </a:r>
          </a:p>
          <a:p>
            <a:endParaRPr lang="en-US" b="1" u="sng" dirty="0">
              <a:latin typeface="Cambria" panose="02040503050406030204" pitchFamily="18" charset="0"/>
              <a:ea typeface="Cambria" panose="02040503050406030204" pitchFamily="18" charset="0"/>
            </a:endParaRPr>
          </a:p>
          <a:p>
            <a:endParaRPr lang="en-US" b="1" dirty="0">
              <a:latin typeface="Cambria" panose="02040503050406030204" pitchFamily="18" charset="0"/>
              <a:ea typeface="Cambria" panose="02040503050406030204" pitchFamily="18" charset="0"/>
            </a:endParaRPr>
          </a:p>
        </p:txBody>
      </p:sp>
      <p:sp>
        <p:nvSpPr>
          <p:cNvPr id="12" name="TextBox 11"/>
          <p:cNvSpPr txBox="1"/>
          <p:nvPr/>
        </p:nvSpPr>
        <p:spPr>
          <a:xfrm>
            <a:off x="317456" y="6398378"/>
            <a:ext cx="8812036" cy="307777"/>
          </a:xfrm>
          <a:prstGeom prst="rect">
            <a:avLst/>
          </a:prstGeom>
          <a:noFill/>
        </p:spPr>
        <p:txBody>
          <a:bodyPr wrap="square" rtlCol="0">
            <a:spAutoFit/>
          </a:bodyPr>
          <a:lstStyle/>
          <a:p>
            <a:r>
              <a:rPr lang="en-US" sz="1400" err="1"/>
              <a:t>VGGNet</a:t>
            </a:r>
            <a:r>
              <a:rPr lang="en-US" sz="1400"/>
              <a:t>                                </a:t>
            </a:r>
            <a:r>
              <a:rPr lang="en-US" sz="1400" err="1"/>
              <a:t>GoogleNet</a:t>
            </a:r>
            <a:r>
              <a:rPr lang="en-US" sz="1400"/>
              <a:t>                             </a:t>
            </a:r>
            <a:r>
              <a:rPr lang="en-US" sz="1400" err="1"/>
              <a:t>AlexNet</a:t>
            </a:r>
            <a:r>
              <a:rPr lang="en-US" sz="1400"/>
              <a:t>                                 </a:t>
            </a:r>
            <a:r>
              <a:rPr lang="en-US" sz="1400" err="1"/>
              <a:t>ResNet</a:t>
            </a:r>
            <a:r>
              <a:rPr lang="en-US" sz="1400"/>
              <a:t>                               Inception  </a:t>
            </a:r>
          </a:p>
        </p:txBody>
      </p:sp>
      <p:sp>
        <p:nvSpPr>
          <p:cNvPr id="3" name="Oval 2"/>
          <p:cNvSpPr/>
          <p:nvPr/>
        </p:nvSpPr>
        <p:spPr>
          <a:xfrm>
            <a:off x="7707086" y="2349434"/>
            <a:ext cx="313509" cy="32027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95277" y="2923269"/>
            <a:ext cx="313509" cy="32027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334279" y="2870439"/>
            <a:ext cx="313509" cy="32027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rot="20997338">
            <a:off x="5617017" y="2738603"/>
            <a:ext cx="606833" cy="369332"/>
          </a:xfrm>
          <a:prstGeom prst="rect">
            <a:avLst/>
          </a:prstGeom>
          <a:solidFill>
            <a:schemeClr val="bg1"/>
          </a:solidFill>
          <a:ln>
            <a:solidFill>
              <a:schemeClr val="bg1"/>
            </a:solidFill>
          </a:ln>
        </p:spPr>
        <p:txBody>
          <a:bodyPr wrap="square" rtlCol="0">
            <a:spAutoFit/>
          </a:bodyPr>
          <a:lstStyle/>
          <a:p>
            <a:r>
              <a:rPr lang="en-US" b="1" dirty="0" err="1"/>
              <a:t>2.6X</a:t>
            </a:r>
            <a:endParaRPr lang="en-US" b="1" dirty="0"/>
          </a:p>
        </p:txBody>
      </p:sp>
      <p:sp>
        <p:nvSpPr>
          <p:cNvPr id="19" name="Rounded Rectangle 18"/>
          <p:cNvSpPr/>
          <p:nvPr/>
        </p:nvSpPr>
        <p:spPr>
          <a:xfrm>
            <a:off x="5920434" y="3683726"/>
            <a:ext cx="793876" cy="328171"/>
          </a:xfrm>
          <a:prstGeom prst="roundRect">
            <a:avLst/>
          </a:prstGeom>
          <a:solidFill>
            <a:schemeClr val="accent1">
              <a:alpha val="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1566149" y="3662591"/>
            <a:ext cx="793876" cy="328171"/>
          </a:xfrm>
          <a:prstGeom prst="roundRect">
            <a:avLst/>
          </a:prstGeom>
          <a:solidFill>
            <a:schemeClr val="accent1">
              <a:alpha val="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rot="21442955">
            <a:off x="1845807" y="2860786"/>
            <a:ext cx="626539" cy="369332"/>
          </a:xfrm>
          <a:prstGeom prst="rect">
            <a:avLst/>
          </a:prstGeom>
          <a:solidFill>
            <a:schemeClr val="bg1"/>
          </a:solidFill>
          <a:ln>
            <a:solidFill>
              <a:schemeClr val="bg1"/>
            </a:solidFill>
          </a:ln>
        </p:spPr>
        <p:txBody>
          <a:bodyPr wrap="square" rtlCol="0">
            <a:spAutoFit/>
          </a:bodyPr>
          <a:lstStyle/>
          <a:p>
            <a:r>
              <a:rPr lang="en-US" b="1"/>
              <a:t>43%</a:t>
            </a:r>
          </a:p>
        </p:txBody>
      </p:sp>
      <p:sp>
        <p:nvSpPr>
          <p:cNvPr id="24" name="TextBox 23"/>
          <p:cNvSpPr txBox="1"/>
          <p:nvPr/>
        </p:nvSpPr>
        <p:spPr>
          <a:xfrm>
            <a:off x="37604" y="1519954"/>
            <a:ext cx="7684260" cy="369332"/>
          </a:xfrm>
          <a:prstGeom prst="rect">
            <a:avLst/>
          </a:prstGeom>
          <a:solidFill>
            <a:schemeClr val="accent6">
              <a:lumMod val="20000"/>
              <a:lumOff val="80000"/>
            </a:schemeClr>
          </a:solidFill>
          <a:ln>
            <a:solidFill>
              <a:schemeClr val="accent6">
                <a:lumMod val="20000"/>
                <a:lumOff val="80000"/>
              </a:schemeClr>
            </a:solidFill>
          </a:ln>
        </p:spPr>
        <p:txBody>
          <a:bodyPr wrap="square" rtlCol="0">
            <a:spAutoFit/>
          </a:bodyPr>
          <a:lstStyle/>
          <a:p>
            <a:pPr marL="285750" indent="-285750">
              <a:buFont typeface="Arial" panose="020B0604020202020204" pitchFamily="34" charset="0"/>
              <a:buChar char="•"/>
            </a:pPr>
            <a:r>
              <a:rPr lang="en-US" b="1" dirty="0">
                <a:latin typeface="Cambria" panose="02040503050406030204" pitchFamily="18" charset="0"/>
                <a:ea typeface="Cambria" panose="02040503050406030204" pitchFamily="18" charset="0"/>
              </a:rPr>
              <a:t> Slight variation </a:t>
            </a:r>
            <a:r>
              <a:rPr lang="en-US" dirty="0">
                <a:latin typeface="Cambria" panose="02040503050406030204" pitchFamily="18" charset="0"/>
                <a:ea typeface="Cambria" panose="02040503050406030204" pitchFamily="18" charset="0"/>
              </a:rPr>
              <a:t>across 3 platforms and 5 workloads</a:t>
            </a:r>
          </a:p>
        </p:txBody>
      </p:sp>
      <p:sp>
        <p:nvSpPr>
          <p:cNvPr id="25" name="TextBox 24"/>
          <p:cNvSpPr txBox="1"/>
          <p:nvPr/>
        </p:nvSpPr>
        <p:spPr>
          <a:xfrm>
            <a:off x="36383" y="4516483"/>
            <a:ext cx="9052630" cy="400110"/>
          </a:xfrm>
          <a:prstGeom prst="rect">
            <a:avLst/>
          </a:prstGeom>
          <a:solidFill>
            <a:schemeClr val="accent2">
              <a:lumMod val="20000"/>
              <a:lumOff val="80000"/>
            </a:schemeClr>
          </a:solidFill>
          <a:ln>
            <a:solidFill>
              <a:schemeClr val="accent2">
                <a:lumMod val="20000"/>
                <a:lumOff val="80000"/>
              </a:schemeClr>
            </a:solidFill>
          </a:ln>
        </p:spPr>
        <p:txBody>
          <a:bodyPr wrap="square" rtlCol="0">
            <a:spAutoFit/>
          </a:bodyPr>
          <a:lstStyle/>
          <a:p>
            <a:pPr marL="285750" indent="-285750">
              <a:buFont typeface="Arial" panose="020B0604020202020204" pitchFamily="34" charset="0"/>
              <a:buChar char="•"/>
            </a:pPr>
            <a:r>
              <a:rPr lang="en-US" sz="2000" b="1" dirty="0">
                <a:latin typeface="Cambria" panose="02040503050406030204" pitchFamily="18" charset="0"/>
                <a:ea typeface="Cambria" panose="02040503050406030204" pitchFamily="18" charset="0"/>
              </a:rPr>
              <a:t> No accuracy loss </a:t>
            </a:r>
            <a:r>
              <a:rPr lang="en-US" dirty="0">
                <a:latin typeface="Cambria" panose="02040503050406030204" pitchFamily="18" charset="0"/>
                <a:ea typeface="Cambria" panose="02040503050406030204" pitchFamily="18" charset="0"/>
              </a:rPr>
              <a:t>in the guardband</a:t>
            </a:r>
            <a:r>
              <a:rPr lang="en-US" sz="2000" b="1" dirty="0">
                <a:latin typeface="Cambria" panose="02040503050406030204" pitchFamily="18" charset="0"/>
                <a:ea typeface="Cambria" panose="02040503050406030204" pitchFamily="18" charset="0"/>
              </a:rPr>
              <a:t>, accuracy collapse</a:t>
            </a:r>
            <a:r>
              <a:rPr lang="en-US" dirty="0">
                <a:latin typeface="Cambria" panose="02040503050406030204" pitchFamily="18" charset="0"/>
                <a:ea typeface="Cambria" panose="02040503050406030204" pitchFamily="18" charset="0"/>
              </a:rPr>
              <a:t> in the critical region</a:t>
            </a:r>
          </a:p>
        </p:txBody>
      </p:sp>
      <p:sp>
        <p:nvSpPr>
          <p:cNvPr id="26" name="TextBox 25"/>
          <p:cNvSpPr txBox="1"/>
          <p:nvPr/>
        </p:nvSpPr>
        <p:spPr>
          <a:xfrm>
            <a:off x="36382" y="4866398"/>
            <a:ext cx="9052631" cy="369332"/>
          </a:xfrm>
          <a:prstGeom prst="rect">
            <a:avLst/>
          </a:prstGeom>
          <a:solidFill>
            <a:schemeClr val="accent2">
              <a:lumMod val="20000"/>
              <a:lumOff val="80000"/>
            </a:schemeClr>
          </a:solidFill>
          <a:ln>
            <a:solidFill>
              <a:schemeClr val="accent2">
                <a:lumMod val="20000"/>
                <a:lumOff val="80000"/>
              </a:schemeClr>
            </a:solidFill>
          </a:ln>
        </p:spPr>
        <p:txBody>
          <a:bodyPr wrap="square" rtlCol="0">
            <a:spAutoFit/>
          </a:bodyPr>
          <a:lstStyle/>
          <a:p>
            <a:pPr marL="285750" indent="-285750">
              <a:buFont typeface="Arial" panose="020B0604020202020204" pitchFamily="34" charset="0"/>
              <a:buChar char="•"/>
            </a:pPr>
            <a:r>
              <a:rPr lang="en-US" b="1" dirty="0">
                <a:latin typeface="Cambria" panose="02040503050406030204" pitchFamily="18" charset="0"/>
                <a:ea typeface="Cambria" panose="02040503050406030204" pitchFamily="18" charset="0"/>
              </a:rPr>
              <a:t> Slight variation </a:t>
            </a:r>
            <a:r>
              <a:rPr lang="en-US" dirty="0">
                <a:latin typeface="Cambria" panose="02040503050406030204" pitchFamily="18" charset="0"/>
                <a:ea typeface="Cambria" panose="02040503050406030204" pitchFamily="18" charset="0"/>
              </a:rPr>
              <a:t>across 3 platforms and 5 workloads</a:t>
            </a:r>
            <a:endParaRPr lang="en-US" b="1" dirty="0">
              <a:latin typeface="Cambria" panose="02040503050406030204" pitchFamily="18" charset="0"/>
              <a:ea typeface="Cambria" panose="02040503050406030204" pitchFamily="18" charset="0"/>
            </a:endParaRPr>
          </a:p>
        </p:txBody>
      </p:sp>
      <p:sp>
        <p:nvSpPr>
          <p:cNvPr id="27" name="Oval 26"/>
          <p:cNvSpPr/>
          <p:nvPr/>
        </p:nvSpPr>
        <p:spPr>
          <a:xfrm rot="2193375">
            <a:off x="7860234" y="5389005"/>
            <a:ext cx="439561" cy="735125"/>
          </a:xfrm>
          <a:prstGeom prst="ellipse">
            <a:avLst/>
          </a:prstGeom>
          <a:solidFill>
            <a:srgbClr val="FF0000">
              <a:alpha val="19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rot="2193375">
            <a:off x="5977594" y="5405800"/>
            <a:ext cx="439561" cy="735125"/>
          </a:xfrm>
          <a:prstGeom prst="ellipse">
            <a:avLst/>
          </a:prstGeom>
          <a:solidFill>
            <a:srgbClr val="FF0000">
              <a:alpha val="19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rot="2193375">
            <a:off x="4059142" y="5236397"/>
            <a:ext cx="439561" cy="735125"/>
          </a:xfrm>
          <a:prstGeom prst="ellipse">
            <a:avLst/>
          </a:prstGeom>
          <a:solidFill>
            <a:srgbClr val="FF0000">
              <a:alpha val="19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rot="2193375">
            <a:off x="2234201" y="5384973"/>
            <a:ext cx="439561" cy="735125"/>
          </a:xfrm>
          <a:prstGeom prst="ellipse">
            <a:avLst/>
          </a:prstGeom>
          <a:solidFill>
            <a:srgbClr val="FF0000">
              <a:alpha val="19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rot="2193375">
            <a:off x="411288" y="5384974"/>
            <a:ext cx="439561" cy="735125"/>
          </a:xfrm>
          <a:prstGeom prst="ellipse">
            <a:avLst/>
          </a:prstGeom>
          <a:solidFill>
            <a:srgbClr val="FF0000">
              <a:alpha val="19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rot="5400000">
            <a:off x="7983696" y="5630726"/>
            <a:ext cx="296112" cy="606936"/>
          </a:xfrm>
          <a:prstGeom prst="ellipse">
            <a:avLst/>
          </a:prstGeom>
          <a:solidFill>
            <a:srgbClr val="0070C0">
              <a:alpha val="19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rot="5400000">
            <a:off x="7434218" y="5647718"/>
            <a:ext cx="296112" cy="606936"/>
          </a:xfrm>
          <a:prstGeom prst="ellipse">
            <a:avLst/>
          </a:prstGeom>
          <a:solidFill>
            <a:srgbClr val="0070C0">
              <a:alpha val="19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rot="5400000">
            <a:off x="6167541" y="5630726"/>
            <a:ext cx="296112" cy="606936"/>
          </a:xfrm>
          <a:prstGeom prst="ellipse">
            <a:avLst/>
          </a:prstGeom>
          <a:solidFill>
            <a:srgbClr val="0070C0">
              <a:alpha val="19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rot="5400000">
            <a:off x="5618063" y="5647718"/>
            <a:ext cx="296112" cy="606936"/>
          </a:xfrm>
          <a:prstGeom prst="ellipse">
            <a:avLst/>
          </a:prstGeom>
          <a:solidFill>
            <a:srgbClr val="0070C0">
              <a:alpha val="19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rot="5400000">
            <a:off x="4223524" y="5661072"/>
            <a:ext cx="296112" cy="606936"/>
          </a:xfrm>
          <a:prstGeom prst="ellipse">
            <a:avLst/>
          </a:prstGeom>
          <a:solidFill>
            <a:srgbClr val="0070C0">
              <a:alpha val="19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rot="5400000">
            <a:off x="3716578" y="5390982"/>
            <a:ext cx="296112" cy="606936"/>
          </a:xfrm>
          <a:prstGeom prst="ellipse">
            <a:avLst/>
          </a:prstGeom>
          <a:solidFill>
            <a:srgbClr val="0070C0">
              <a:alpha val="19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rot="5400000">
            <a:off x="2439268" y="5621605"/>
            <a:ext cx="296112" cy="606936"/>
          </a:xfrm>
          <a:prstGeom prst="ellipse">
            <a:avLst/>
          </a:prstGeom>
          <a:solidFill>
            <a:srgbClr val="0070C0">
              <a:alpha val="19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rot="5400000">
            <a:off x="1889790" y="5638597"/>
            <a:ext cx="296112" cy="606936"/>
          </a:xfrm>
          <a:prstGeom prst="ellipse">
            <a:avLst/>
          </a:prstGeom>
          <a:solidFill>
            <a:srgbClr val="0070C0">
              <a:alpha val="19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rot="5400000">
            <a:off x="610844" y="5640734"/>
            <a:ext cx="296112" cy="606936"/>
          </a:xfrm>
          <a:prstGeom prst="ellipse">
            <a:avLst/>
          </a:prstGeom>
          <a:solidFill>
            <a:srgbClr val="0070C0">
              <a:alpha val="19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rot="5400000">
            <a:off x="61366" y="5657726"/>
            <a:ext cx="296112" cy="606936"/>
          </a:xfrm>
          <a:prstGeom prst="ellipse">
            <a:avLst/>
          </a:prstGeom>
          <a:solidFill>
            <a:srgbClr val="0070C0">
              <a:alpha val="19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Audio 3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2964985948"/>
      </p:ext>
    </p:extLst>
  </p:cSld>
  <p:clrMapOvr>
    <a:masterClrMapping/>
  </p:clrMapOvr>
  <mc:AlternateContent xmlns:mc="http://schemas.openxmlformats.org/markup-compatibility/2006" xmlns:p14="http://schemas.microsoft.com/office/powerpoint/2010/main">
    <mc:Choice Requires="p14">
      <p:transition spd="slow" p14:dur="2000" advTm="44072"/>
    </mc:Choice>
    <mc:Fallback xmlns="">
      <p:transition spd="slow" advTm="44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2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8"/>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7"/>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6"/>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childTnLst>
                                </p:cTn>
                              </p:par>
                              <p:par>
                                <p:cTn id="56" presetID="22" presetClass="entr" presetSubtype="4"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wipe(down)">
                                      <p:cBhvr>
                                        <p:cTn id="58" dur="500"/>
                                        <p:tgtEl>
                                          <p:spTgt spid="27"/>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down)">
                                      <p:cBhvr>
                                        <p:cTn id="61" dur="500"/>
                                        <p:tgtEl>
                                          <p:spTgt spid="28"/>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wipe(down)">
                                      <p:cBhvr>
                                        <p:cTn id="64" dur="500"/>
                                        <p:tgtEl>
                                          <p:spTgt spid="29"/>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down)">
                                      <p:cBhvr>
                                        <p:cTn id="67" dur="500"/>
                                        <p:tgtEl>
                                          <p:spTgt spid="30"/>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wipe(down)">
                                      <p:cBhvr>
                                        <p:cTn id="70" dur="5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par>
                                <p:cTn id="75" presetID="22" presetClass="entr" presetSubtype="4" fill="hold" grpId="0" nodeType="with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wipe(down)">
                                      <p:cBhvr>
                                        <p:cTn id="77" dur="500"/>
                                        <p:tgtEl>
                                          <p:spTgt spid="32"/>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wipe(down)">
                                      <p:cBhvr>
                                        <p:cTn id="80" dur="500"/>
                                        <p:tgtEl>
                                          <p:spTgt spid="34"/>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ipe(down)">
                                      <p:cBhvr>
                                        <p:cTn id="83" dur="500"/>
                                        <p:tgtEl>
                                          <p:spTgt spid="35"/>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wipe(down)">
                                      <p:cBhvr>
                                        <p:cTn id="86" dur="500"/>
                                        <p:tgtEl>
                                          <p:spTgt spid="36"/>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wipe(down)">
                                      <p:cBhvr>
                                        <p:cTn id="89" dur="500"/>
                                        <p:tgtEl>
                                          <p:spTgt spid="37"/>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38"/>
                                        </p:tgtEl>
                                        <p:attrNameLst>
                                          <p:attrName>style.visibility</p:attrName>
                                        </p:attrNameLst>
                                      </p:cBhvr>
                                      <p:to>
                                        <p:strVal val="visible"/>
                                      </p:to>
                                    </p:set>
                                    <p:animEffect transition="in" filter="wipe(down)">
                                      <p:cBhvr>
                                        <p:cTn id="92" dur="500"/>
                                        <p:tgtEl>
                                          <p:spTgt spid="38"/>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39"/>
                                        </p:tgtEl>
                                        <p:attrNameLst>
                                          <p:attrName>style.visibility</p:attrName>
                                        </p:attrNameLst>
                                      </p:cBhvr>
                                      <p:to>
                                        <p:strVal val="visible"/>
                                      </p:to>
                                    </p:set>
                                    <p:animEffect transition="in" filter="wipe(down)">
                                      <p:cBhvr>
                                        <p:cTn id="95" dur="500"/>
                                        <p:tgtEl>
                                          <p:spTgt spid="39"/>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40"/>
                                        </p:tgtEl>
                                        <p:attrNameLst>
                                          <p:attrName>style.visibility</p:attrName>
                                        </p:attrNameLst>
                                      </p:cBhvr>
                                      <p:to>
                                        <p:strVal val="visible"/>
                                      </p:to>
                                    </p:set>
                                    <p:animEffect transition="in" filter="wipe(down)">
                                      <p:cBhvr>
                                        <p:cTn id="98" dur="500"/>
                                        <p:tgtEl>
                                          <p:spTgt spid="40"/>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41"/>
                                        </p:tgtEl>
                                        <p:attrNameLst>
                                          <p:attrName>style.visibility</p:attrName>
                                        </p:attrNameLst>
                                      </p:cBhvr>
                                      <p:to>
                                        <p:strVal val="visible"/>
                                      </p:to>
                                    </p:set>
                                    <p:animEffect transition="in" filter="wipe(down)">
                                      <p:cBhvr>
                                        <p:cTn id="101" dur="500"/>
                                        <p:tgtEl>
                                          <p:spTgt spid="41"/>
                                        </p:tgtEl>
                                      </p:cBhvr>
                                    </p:animEffect>
                                  </p:childTnLst>
                                </p:cTn>
                              </p:par>
                              <p:par>
                                <p:cTn id="102" presetID="22" presetClass="entr" presetSubtype="4" fill="hold" grpId="0" nodeType="withEffect">
                                  <p:stCondLst>
                                    <p:cond delay="0"/>
                                  </p:stCondLst>
                                  <p:childTnLst>
                                    <p:set>
                                      <p:cBhvr>
                                        <p:cTn id="103" dur="1" fill="hold">
                                          <p:stCondLst>
                                            <p:cond delay="0"/>
                                          </p:stCondLst>
                                        </p:cTn>
                                        <p:tgtEl>
                                          <p:spTgt spid="42"/>
                                        </p:tgtEl>
                                        <p:attrNameLst>
                                          <p:attrName>style.visibility</p:attrName>
                                        </p:attrNameLst>
                                      </p:cBhvr>
                                      <p:to>
                                        <p:strVal val="visible"/>
                                      </p:to>
                                    </p:set>
                                    <p:animEffect transition="in" filter="wipe(down)">
                                      <p:cBhvr>
                                        <p:cTn id="10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5" fill="hold" display="0">
                  <p:stCondLst>
                    <p:cond delay="indefinite"/>
                  </p:stCondLst>
                  <p:endCondLst>
                    <p:cond evt="onStopAudio" delay="0">
                      <p:tgtEl>
                        <p:sldTgt/>
                      </p:tgtEl>
                    </p:cond>
                  </p:endCondLst>
                </p:cTn>
                <p:tgtEl>
                  <p:spTgt spid="33"/>
                </p:tgtEl>
              </p:cMediaNode>
            </p:audio>
          </p:childTnLst>
        </p:cTn>
      </p:par>
    </p:tnLst>
    <p:bldLst>
      <p:bldP spid="10" grpId="0" animBg="1"/>
      <p:bldP spid="11" grpId="0" animBg="1"/>
      <p:bldP spid="12" grpId="0"/>
      <p:bldP spid="3" grpId="0" animBg="1"/>
      <p:bldP spid="13" grpId="0" animBg="1"/>
      <p:bldP spid="16" grpId="0" animBg="1"/>
      <p:bldP spid="17" grpId="0" animBg="1"/>
      <p:bldP spid="19" grpId="0" animBg="1"/>
      <p:bldP spid="20" grpId="0" animBg="1"/>
      <p:bldP spid="21" grpId="0" animBg="1"/>
      <p:bldP spid="24" grpId="0" animBg="1"/>
      <p:bldP spid="25" grpId="0" animBg="1"/>
      <p:bldP spid="26" grpId="0" animBg="1"/>
      <p:bldP spid="27" grpId="0" animBg="1"/>
      <p:bldP spid="28" grpId="0" animBg="1"/>
      <p:bldP spid="29" grpId="0" animBg="1"/>
      <p:bldP spid="30" grpId="0" animBg="1"/>
      <p:bldP spid="31" grpId="0" animBg="1"/>
      <p:bldP spid="32"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52643" y="5808137"/>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p:cNvSpPr/>
          <p:nvPr/>
        </p:nvSpPr>
        <p:spPr>
          <a:xfrm>
            <a:off x="149105" y="5272958"/>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0" name="Rectangle 39"/>
          <p:cNvSpPr/>
          <p:nvPr/>
        </p:nvSpPr>
        <p:spPr>
          <a:xfrm>
            <a:off x="626535" y="4750191"/>
            <a:ext cx="830893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9" name="Rectangle 38"/>
          <p:cNvSpPr/>
          <p:nvPr/>
        </p:nvSpPr>
        <p:spPr>
          <a:xfrm>
            <a:off x="626541" y="4295316"/>
            <a:ext cx="8308943" cy="389464"/>
          </a:xfrm>
          <a:prstGeom prst="rect">
            <a:avLst/>
          </a:prstGeom>
          <a:solidFill>
            <a:srgbClr val="558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8" name="Rectangle 37"/>
          <p:cNvSpPr/>
          <p:nvPr/>
        </p:nvSpPr>
        <p:spPr>
          <a:xfrm>
            <a:off x="626538" y="3845857"/>
            <a:ext cx="8308943" cy="3894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7" name="Rectangle 36"/>
          <p:cNvSpPr/>
          <p:nvPr/>
        </p:nvSpPr>
        <p:spPr>
          <a:xfrm>
            <a:off x="626535" y="3391532"/>
            <a:ext cx="8308943" cy="3894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Rectangle 24"/>
          <p:cNvSpPr/>
          <p:nvPr/>
        </p:nvSpPr>
        <p:spPr>
          <a:xfrm>
            <a:off x="136405" y="2852142"/>
            <a:ext cx="8799068" cy="468029"/>
          </a:xfrm>
          <a:prstGeom prst="rect">
            <a:avLst/>
          </a:prstGeom>
          <a:solidFill>
            <a:srgbClr val="558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Rectangle 22"/>
          <p:cNvSpPr/>
          <p:nvPr/>
        </p:nvSpPr>
        <p:spPr>
          <a:xfrm>
            <a:off x="153338" y="2306048"/>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Rectangle 21"/>
          <p:cNvSpPr/>
          <p:nvPr/>
        </p:nvSpPr>
        <p:spPr>
          <a:xfrm>
            <a:off x="153338" y="1747239"/>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Rectangle 20"/>
          <p:cNvSpPr/>
          <p:nvPr/>
        </p:nvSpPr>
        <p:spPr>
          <a:xfrm>
            <a:off x="153335" y="120538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a:t>Outline</a:t>
            </a:r>
          </a:p>
        </p:txBody>
      </p:sp>
      <p:sp>
        <p:nvSpPr>
          <p:cNvPr id="3" name="Content Placeholder 2"/>
          <p:cNvSpPr>
            <a:spLocks noGrp="1"/>
          </p:cNvSpPr>
          <p:nvPr>
            <p:ph idx="1"/>
          </p:nvPr>
        </p:nvSpPr>
        <p:spPr>
          <a:xfrm>
            <a:off x="170268" y="1152576"/>
            <a:ext cx="8123128" cy="5318753"/>
          </a:xfrm>
        </p:spPr>
        <p:txBody>
          <a:bodyPr/>
          <a:lstStyle/>
          <a:p>
            <a:r>
              <a:rPr lang="en-US" sz="3200" dirty="0">
                <a:solidFill>
                  <a:schemeClr val="bg1"/>
                </a:solidFill>
              </a:rPr>
              <a:t>Motivation and Background</a:t>
            </a:r>
          </a:p>
          <a:p>
            <a:r>
              <a:rPr lang="en-US" sz="3200" dirty="0">
                <a:solidFill>
                  <a:schemeClr val="bg1"/>
                </a:solidFill>
              </a:rPr>
              <a:t>Our Goal </a:t>
            </a:r>
          </a:p>
          <a:p>
            <a:r>
              <a:rPr lang="en-US" sz="3200" dirty="0">
                <a:solidFill>
                  <a:schemeClr val="bg1"/>
                </a:solidFill>
              </a:rPr>
              <a:t>Methodology</a:t>
            </a:r>
          </a:p>
          <a:p>
            <a:r>
              <a:rPr lang="en-US" sz="3200" dirty="0">
                <a:solidFill>
                  <a:schemeClr val="bg1"/>
                </a:solidFill>
              </a:rPr>
              <a:t>Results</a:t>
            </a:r>
          </a:p>
          <a:p>
            <a:pPr lvl="1"/>
            <a:r>
              <a:rPr lang="en-US" dirty="0">
                <a:solidFill>
                  <a:schemeClr val="bg1"/>
                </a:solidFill>
              </a:rPr>
              <a:t>Overall Voltage Behavior</a:t>
            </a:r>
          </a:p>
          <a:p>
            <a:pPr lvl="1"/>
            <a:r>
              <a:rPr lang="en-US" dirty="0">
                <a:solidFill>
                  <a:schemeClr val="bg1"/>
                </a:solidFill>
              </a:rPr>
              <a:t>Power-Reliability Trade-off</a:t>
            </a:r>
          </a:p>
          <a:p>
            <a:pPr lvl="1"/>
            <a:r>
              <a:rPr lang="en-US" dirty="0">
                <a:solidFill>
                  <a:schemeClr val="bg1"/>
                </a:solidFill>
              </a:rPr>
              <a:t>Frequency Underscaling</a:t>
            </a:r>
          </a:p>
          <a:p>
            <a:pPr lvl="1"/>
            <a:r>
              <a:rPr lang="en-US" dirty="0">
                <a:solidFill>
                  <a:schemeClr val="bg1"/>
                </a:solidFill>
              </a:rPr>
              <a:t>Environmental Temperature</a:t>
            </a:r>
          </a:p>
          <a:p>
            <a:r>
              <a:rPr lang="en-US" sz="3200" dirty="0">
                <a:solidFill>
                  <a:schemeClr val="bg1"/>
                </a:solidFill>
              </a:rPr>
              <a:t>Prior Works</a:t>
            </a:r>
          </a:p>
          <a:p>
            <a:r>
              <a:rPr lang="en-US" sz="3200" dirty="0">
                <a:solidFill>
                  <a:schemeClr val="bg1"/>
                </a:solidFill>
              </a:rPr>
              <a:t>Summary, Conclusion, and Future Works</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673473249"/>
      </p:ext>
    </p:extLst>
  </p:cSld>
  <p:clrMapOvr>
    <a:masterClrMapping/>
  </p:clrMapOvr>
  <mc:AlternateContent xmlns:mc="http://schemas.openxmlformats.org/markup-compatibility/2006" xmlns:p14="http://schemas.microsoft.com/office/powerpoint/2010/main">
    <mc:Choice Requires="p14">
      <p:transition spd="slow" p14:dur="2000" advTm="4456"/>
    </mc:Choice>
    <mc:Fallback xmlns="">
      <p:transition spd="slow" advTm="4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ontent Placeholder 7"/>
          <p:cNvGraphicFramePr>
            <a:graphicFrameLocks/>
          </p:cNvGraphicFramePr>
          <p:nvPr>
            <p:extLst>
              <p:ext uri="{D42A27DB-BD31-4B8C-83A1-F6EECF244321}">
                <p14:modId xmlns:p14="http://schemas.microsoft.com/office/powerpoint/2010/main" val="3189558874"/>
              </p:ext>
            </p:extLst>
          </p:nvPr>
        </p:nvGraphicFramePr>
        <p:xfrm>
          <a:off x="75991" y="3019655"/>
          <a:ext cx="8987622" cy="3377243"/>
        </p:xfrm>
        <a:graphic>
          <a:graphicData uri="http://schemas.openxmlformats.org/drawingml/2006/table">
            <a:tbl>
              <a:tblPr firstRow="1" bandRow="1"/>
              <a:tblGrid>
                <a:gridCol w="1497937">
                  <a:extLst>
                    <a:ext uri="{9D8B030D-6E8A-4147-A177-3AD203B41FA5}">
                      <a16:colId xmlns:a16="http://schemas.microsoft.com/office/drawing/2014/main" val="975557747"/>
                    </a:ext>
                  </a:extLst>
                </a:gridCol>
                <a:gridCol w="1497937">
                  <a:extLst>
                    <a:ext uri="{9D8B030D-6E8A-4147-A177-3AD203B41FA5}">
                      <a16:colId xmlns:a16="http://schemas.microsoft.com/office/drawing/2014/main" val="1418786394"/>
                    </a:ext>
                  </a:extLst>
                </a:gridCol>
                <a:gridCol w="1497937">
                  <a:extLst>
                    <a:ext uri="{9D8B030D-6E8A-4147-A177-3AD203B41FA5}">
                      <a16:colId xmlns:a16="http://schemas.microsoft.com/office/drawing/2014/main" val="3663915723"/>
                    </a:ext>
                  </a:extLst>
                </a:gridCol>
                <a:gridCol w="1497937">
                  <a:extLst>
                    <a:ext uri="{9D8B030D-6E8A-4147-A177-3AD203B41FA5}">
                      <a16:colId xmlns:a16="http://schemas.microsoft.com/office/drawing/2014/main" val="2925983913"/>
                    </a:ext>
                  </a:extLst>
                </a:gridCol>
                <a:gridCol w="1497937">
                  <a:extLst>
                    <a:ext uri="{9D8B030D-6E8A-4147-A177-3AD203B41FA5}">
                      <a16:colId xmlns:a16="http://schemas.microsoft.com/office/drawing/2014/main" val="1575209501"/>
                    </a:ext>
                  </a:extLst>
                </a:gridCol>
                <a:gridCol w="1497937">
                  <a:extLst>
                    <a:ext uri="{9D8B030D-6E8A-4147-A177-3AD203B41FA5}">
                      <a16:colId xmlns:a16="http://schemas.microsoft.com/office/drawing/2014/main" val="4248267368"/>
                    </a:ext>
                  </a:extLst>
                </a:gridCol>
              </a:tblGrid>
              <a:tr h="813458">
                <a:tc>
                  <a:txBody>
                    <a:bodyPr/>
                    <a:lstStyle/>
                    <a:p>
                      <a:pPr algn="ctr" rtl="0" fontAlgn="ctr"/>
                      <a:r>
                        <a:rPr lang="en-US" sz="1800" b="1" i="0" u="none" strike="noStrike" dirty="0" err="1">
                          <a:solidFill>
                            <a:srgbClr val="FFFFFF"/>
                          </a:solidFill>
                          <a:effectLst/>
                          <a:latin typeface="Calibri" panose="020F0502020204030204" pitchFamily="34" charset="0"/>
                        </a:rPr>
                        <a:t>VCCINT</a:t>
                      </a:r>
                      <a:endParaRPr lang="en-US" sz="1800" b="1" i="0" u="none" strike="noStrike" dirty="0">
                        <a:solidFill>
                          <a:srgbClr val="FFFFFF"/>
                        </a:solidFill>
                        <a:effectLst/>
                        <a:latin typeface="Calibri" panose="020F0502020204030204" pitchFamily="34" charset="0"/>
                      </a:endParaRPr>
                    </a:p>
                    <a:p>
                      <a:pPr algn="ctr" rtl="0" fontAlgn="ctr"/>
                      <a:r>
                        <a:rPr lang="en-US" sz="1800" b="1" i="0" u="none" strike="noStrike" dirty="0">
                          <a:solidFill>
                            <a:srgbClr val="FFFFFF"/>
                          </a:solidFill>
                          <a:effectLst/>
                          <a:latin typeface="Calibri" panose="020F0502020204030204" pitchFamily="34" charset="0"/>
                        </a:rPr>
                        <a:t>(mV)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800" b="1" i="0" u="none" strike="noStrike" dirty="0" err="1">
                          <a:solidFill>
                            <a:srgbClr val="FFFFFF"/>
                          </a:solidFill>
                          <a:effectLst/>
                          <a:latin typeface="Calibri" panose="020F0502020204030204" pitchFamily="34" charset="0"/>
                        </a:rPr>
                        <a:t>Fmax</a:t>
                      </a:r>
                      <a:endParaRPr lang="en-US" sz="1800" b="1" i="0" u="none" strike="noStrike" dirty="0">
                        <a:solidFill>
                          <a:srgbClr val="FFFFFF"/>
                        </a:solidFill>
                        <a:effectLst/>
                        <a:latin typeface="Calibri" panose="020F0502020204030204" pitchFamily="34" charset="0"/>
                      </a:endParaRPr>
                    </a:p>
                    <a:p>
                      <a:pPr algn="ctr" rtl="0" fontAlgn="ctr"/>
                      <a:r>
                        <a:rPr lang="en-US" sz="1800" b="1" i="0" u="none" strike="noStrike" dirty="0">
                          <a:solidFill>
                            <a:srgbClr val="FFFFFF"/>
                          </a:solidFill>
                          <a:effectLst/>
                          <a:latin typeface="Calibri" panose="020F0502020204030204" pitchFamily="34" charset="0"/>
                        </a:rPr>
                        <a:t>(</a:t>
                      </a:r>
                      <a:r>
                        <a:rPr lang="en-US" sz="1800" b="1" i="0" u="none" strike="noStrike" dirty="0" err="1">
                          <a:solidFill>
                            <a:srgbClr val="FFFFFF"/>
                          </a:solidFill>
                          <a:effectLst/>
                          <a:latin typeface="Calibri" panose="020F0502020204030204" pitchFamily="34" charset="0"/>
                        </a:rPr>
                        <a:t>Mhz</a:t>
                      </a:r>
                      <a:r>
                        <a:rPr lang="en-US" sz="1800" b="1" i="0" u="none" strike="noStrike" dirty="0">
                          <a:solidFill>
                            <a:srgbClr val="FFFFFF"/>
                          </a:solidFill>
                          <a:effectLst/>
                          <a:latin typeface="Calibri" panose="020F0502020204030204" pitchFamily="34" charset="0"/>
                        </a:rPr>
                        <a: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800" b="1" i="0" u="none" strike="noStrike" dirty="0">
                          <a:solidFill>
                            <a:srgbClr val="FFFFFF"/>
                          </a:solidFill>
                          <a:effectLst/>
                          <a:latin typeface="Calibri" panose="020F0502020204030204" pitchFamily="34" charset="0"/>
                        </a:rPr>
                        <a:t>GOPs</a:t>
                      </a:r>
                    </a:p>
                    <a:p>
                      <a:pPr algn="ctr" rtl="0" fontAlgn="ctr"/>
                      <a:r>
                        <a:rPr lang="en-US" sz="1800" b="1" i="0" u="none" strike="noStrike" dirty="0">
                          <a:solidFill>
                            <a:srgbClr val="FFFFFF"/>
                          </a:solidFill>
                          <a:effectLst/>
                          <a:latin typeface="Calibri" panose="020F0502020204030204" pitchFamily="34" charset="0"/>
                        </a:rPr>
                        <a:t>(Norm)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800" b="1" i="0" u="none" strike="noStrike" dirty="0">
                          <a:solidFill>
                            <a:srgbClr val="FFFFFF"/>
                          </a:solidFill>
                          <a:effectLst/>
                          <a:latin typeface="Calibri" panose="020F0502020204030204" pitchFamily="34" charset="0"/>
                        </a:rPr>
                        <a:t>Power  (W) Norm)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800" b="1" i="0" u="none" strike="noStrike" dirty="0">
                          <a:solidFill>
                            <a:srgbClr val="FFFFFF"/>
                          </a:solidFill>
                          <a:effectLst/>
                          <a:latin typeface="Calibri" panose="020F0502020204030204" pitchFamily="34" charset="0"/>
                        </a:rPr>
                        <a:t>GOPs/W </a:t>
                      </a:r>
                    </a:p>
                    <a:p>
                      <a:pPr algn="ctr" rtl="0" fontAlgn="ctr"/>
                      <a:r>
                        <a:rPr lang="en-US" sz="1800" b="1" i="0" u="none" strike="noStrike" dirty="0">
                          <a:solidFill>
                            <a:srgbClr val="FFFFFF"/>
                          </a:solidFill>
                          <a:effectLst/>
                          <a:latin typeface="Calibri" panose="020F0502020204030204" pitchFamily="34" charset="0"/>
                        </a:rPr>
                        <a:t>(Norm)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800" b="1" i="0" u="none" strike="noStrike" dirty="0">
                          <a:solidFill>
                            <a:srgbClr val="FFFFFF"/>
                          </a:solidFill>
                          <a:effectLst/>
                          <a:latin typeface="Calibri" panose="020F0502020204030204" pitchFamily="34" charset="0"/>
                        </a:rPr>
                        <a:t>GOPs/J</a:t>
                      </a:r>
                    </a:p>
                    <a:p>
                      <a:pPr algn="ctr" rtl="0" fontAlgn="ctr"/>
                      <a:r>
                        <a:rPr lang="en-US" sz="1800" b="1" i="0" u="none" strike="noStrike" dirty="0">
                          <a:solidFill>
                            <a:srgbClr val="FFFFFF"/>
                          </a:solidFill>
                          <a:effectLst/>
                          <a:latin typeface="Calibri" panose="020F0502020204030204" pitchFamily="34" charset="0"/>
                        </a:rPr>
                        <a:t> (Norm)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3020616736"/>
                  </a:ext>
                </a:extLst>
              </a:tr>
              <a:tr h="366255">
                <a:tc>
                  <a:txBody>
                    <a:bodyPr/>
                    <a:lstStyle/>
                    <a:p>
                      <a:pPr algn="ctr" rtl="0" fontAlgn="ctr"/>
                      <a:r>
                        <a:rPr lang="en-US" sz="1800" b="1" i="0" u="none" strike="noStrike">
                          <a:solidFill>
                            <a:srgbClr val="000000"/>
                          </a:solidFill>
                          <a:effectLst/>
                          <a:latin typeface="Calibri" panose="020F0502020204030204" pitchFamily="34" charset="0"/>
                        </a:rPr>
                        <a:t>570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rtl="0" fontAlgn="ctr"/>
                      <a:r>
                        <a:rPr lang="en-US" sz="1800" b="1" i="0" u="none" strike="noStrike" dirty="0">
                          <a:solidFill>
                            <a:srgbClr val="000000"/>
                          </a:solidFill>
                          <a:effectLst/>
                          <a:latin typeface="Calibri" panose="020F0502020204030204" pitchFamily="34" charset="0"/>
                        </a:rPr>
                        <a:t>333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rtl="0" fontAlgn="ctr"/>
                      <a:r>
                        <a:rPr lang="en-US" sz="1800" b="0" i="0" u="none" strike="noStrike">
                          <a:solidFill>
                            <a:srgbClr val="000000"/>
                          </a:solidFill>
                          <a:effectLst/>
                          <a:latin typeface="Calibri" panose="020F0502020204030204" pitchFamily="34" charset="0"/>
                        </a:rPr>
                        <a:t>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r>
                        <a:rPr lang="en-US" sz="1800" b="0" i="0" u="none" strike="noStrike">
                          <a:solidFill>
                            <a:srgbClr val="000000"/>
                          </a:solidFill>
                          <a:effectLst/>
                          <a:latin typeface="Calibri" panose="020F0502020204030204" pitchFamily="34" charset="0"/>
                        </a:rPr>
                        <a:t>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r>
                        <a:rPr lang="en-US" sz="1800" b="0" i="0" u="none" strike="noStrike">
                          <a:solidFill>
                            <a:srgbClr val="000000"/>
                          </a:solidFill>
                          <a:effectLst/>
                          <a:latin typeface="Calibri" panose="020F0502020204030204" pitchFamily="34" charset="0"/>
                        </a:rPr>
                        <a:t>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473"/>
                    </a:solidFill>
                  </a:tcPr>
                </a:tc>
                <a:tc>
                  <a:txBody>
                    <a:bodyPr/>
                    <a:lstStyle/>
                    <a:p>
                      <a:pPr algn="ctr" rtl="0" fontAlgn="ctr"/>
                      <a:r>
                        <a:rPr lang="en-US" sz="1800" b="0" i="0" u="none" strike="noStrike">
                          <a:solidFill>
                            <a:srgbClr val="000000"/>
                          </a:solidFill>
                          <a:effectLst/>
                          <a:latin typeface="Calibri" panose="020F0502020204030204" pitchFamily="34" charset="0"/>
                        </a:rPr>
                        <a:t>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extLst>
                  <a:ext uri="{0D108BD9-81ED-4DB2-BD59-A6C34878D82A}">
                    <a16:rowId xmlns:a16="http://schemas.microsoft.com/office/drawing/2014/main" val="1827544037"/>
                  </a:ext>
                </a:extLst>
              </a:tr>
              <a:tr h="366255">
                <a:tc>
                  <a:txBody>
                    <a:bodyPr/>
                    <a:lstStyle/>
                    <a:p>
                      <a:pPr algn="ctr" rtl="0" fontAlgn="ctr"/>
                      <a:r>
                        <a:rPr lang="en-US" sz="1800" b="1" i="0" u="none" strike="noStrike">
                          <a:solidFill>
                            <a:srgbClr val="000000"/>
                          </a:solidFill>
                          <a:effectLst/>
                          <a:latin typeface="Calibri" panose="020F0502020204030204" pitchFamily="34" charset="0"/>
                        </a:rPr>
                        <a:t>565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rtl="0" fontAlgn="ctr"/>
                      <a:r>
                        <a:rPr lang="en-US" sz="1800" b="1" i="0" u="none" strike="noStrike">
                          <a:solidFill>
                            <a:srgbClr val="000000"/>
                          </a:solidFill>
                          <a:effectLst/>
                          <a:latin typeface="Calibri" panose="020F0502020204030204" pitchFamily="34" charset="0"/>
                        </a:rPr>
                        <a:t>300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rtl="0" fontAlgn="ctr"/>
                      <a:r>
                        <a:rPr lang="en-US" sz="1800" b="0" i="0" u="none" strike="noStrike">
                          <a:solidFill>
                            <a:srgbClr val="000000"/>
                          </a:solidFill>
                          <a:effectLst/>
                          <a:latin typeface="Calibri" panose="020F0502020204030204" pitchFamily="34" charset="0"/>
                        </a:rPr>
                        <a:t>0.94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BCE7F"/>
                    </a:solidFill>
                  </a:tcPr>
                </a:tc>
                <a:tc>
                  <a:txBody>
                    <a:bodyPr/>
                    <a:lstStyle/>
                    <a:p>
                      <a:pPr algn="ctr" rtl="0" fontAlgn="ctr"/>
                      <a:r>
                        <a:rPr lang="en-US" sz="1800" b="0" i="0" u="none" strike="noStrike" dirty="0">
                          <a:solidFill>
                            <a:srgbClr val="000000"/>
                          </a:solidFill>
                          <a:effectLst/>
                          <a:latin typeface="Calibri" panose="020F0502020204030204" pitchFamily="34" charset="0"/>
                        </a:rPr>
                        <a:t>0.97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B6F"/>
                    </a:solidFill>
                  </a:tcPr>
                </a:tc>
                <a:tc>
                  <a:txBody>
                    <a:bodyPr/>
                    <a:lstStyle/>
                    <a:p>
                      <a:pPr algn="ctr" rtl="0" fontAlgn="ctr"/>
                      <a:r>
                        <a:rPr lang="en-US" sz="1800" b="0" i="0" u="none" strike="noStrike">
                          <a:solidFill>
                            <a:srgbClr val="000000"/>
                          </a:solidFill>
                          <a:effectLst/>
                          <a:latin typeface="Calibri" panose="020F0502020204030204" pitchFamily="34" charset="0"/>
                        </a:rPr>
                        <a:t>0.97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r>
                        <a:rPr lang="en-US" sz="1800" b="0" i="0" u="none" strike="noStrike">
                          <a:solidFill>
                            <a:srgbClr val="000000"/>
                          </a:solidFill>
                          <a:effectLst/>
                          <a:latin typeface="Calibri" panose="020F0502020204030204" pitchFamily="34" charset="0"/>
                        </a:rPr>
                        <a:t>0.87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182"/>
                    </a:solidFill>
                  </a:tcPr>
                </a:tc>
                <a:extLst>
                  <a:ext uri="{0D108BD9-81ED-4DB2-BD59-A6C34878D82A}">
                    <a16:rowId xmlns:a16="http://schemas.microsoft.com/office/drawing/2014/main" val="143627806"/>
                  </a:ext>
                </a:extLst>
              </a:tr>
              <a:tr h="366255">
                <a:tc>
                  <a:txBody>
                    <a:bodyPr/>
                    <a:lstStyle/>
                    <a:p>
                      <a:pPr algn="ctr" rtl="0" fontAlgn="ctr"/>
                      <a:r>
                        <a:rPr lang="en-US" sz="1800" b="1" i="0" u="none" strike="noStrike">
                          <a:solidFill>
                            <a:srgbClr val="000000"/>
                          </a:solidFill>
                          <a:effectLst/>
                          <a:latin typeface="Calibri" panose="020F0502020204030204" pitchFamily="34" charset="0"/>
                        </a:rPr>
                        <a:t>560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rtl="0" fontAlgn="ctr"/>
                      <a:r>
                        <a:rPr lang="en-US" sz="1800" b="1" i="0" u="none" strike="noStrike">
                          <a:solidFill>
                            <a:srgbClr val="000000"/>
                          </a:solidFill>
                          <a:effectLst/>
                          <a:latin typeface="Calibri" panose="020F0502020204030204" pitchFamily="34" charset="0"/>
                        </a:rPr>
                        <a:t>250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rtl="0" fontAlgn="ctr"/>
                      <a:r>
                        <a:rPr lang="en-US" sz="1800" b="0" i="0" u="none" strike="noStrike">
                          <a:solidFill>
                            <a:srgbClr val="000000"/>
                          </a:solidFill>
                          <a:effectLst/>
                          <a:latin typeface="Calibri" panose="020F0502020204030204" pitchFamily="34" charset="0"/>
                        </a:rPr>
                        <a:t>0.83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r>
                        <a:rPr lang="en-US" sz="1800" b="0" i="0" u="none" strike="noStrike">
                          <a:solidFill>
                            <a:srgbClr val="000000"/>
                          </a:solidFill>
                          <a:effectLst/>
                          <a:latin typeface="Calibri" panose="020F0502020204030204" pitchFamily="34" charset="0"/>
                        </a:rPr>
                        <a:t>0.84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C87E"/>
                    </a:solidFill>
                  </a:tcPr>
                </a:tc>
                <a:tc>
                  <a:txBody>
                    <a:bodyPr/>
                    <a:lstStyle/>
                    <a:p>
                      <a:pPr algn="ctr" rtl="0" fontAlgn="ctr"/>
                      <a:r>
                        <a:rPr lang="en-US" sz="1800" b="0" i="0" u="none" strike="noStrike">
                          <a:solidFill>
                            <a:srgbClr val="000000"/>
                          </a:solidFill>
                          <a:effectLst/>
                          <a:latin typeface="Calibri" panose="020F0502020204030204" pitchFamily="34" charset="0"/>
                        </a:rPr>
                        <a:t>0.99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570"/>
                    </a:solidFill>
                  </a:tcPr>
                </a:tc>
                <a:tc>
                  <a:txBody>
                    <a:bodyPr/>
                    <a:lstStyle/>
                    <a:p>
                      <a:pPr algn="ctr" rtl="0" fontAlgn="ctr"/>
                      <a:r>
                        <a:rPr lang="en-US" sz="1800" b="0" i="0" u="none" strike="noStrike">
                          <a:solidFill>
                            <a:srgbClr val="000000"/>
                          </a:solidFill>
                          <a:effectLst/>
                          <a:latin typeface="Calibri" panose="020F0502020204030204" pitchFamily="34" charset="0"/>
                        </a:rPr>
                        <a:t>0.75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extLst>
                  <a:ext uri="{0D108BD9-81ED-4DB2-BD59-A6C34878D82A}">
                    <a16:rowId xmlns:a16="http://schemas.microsoft.com/office/drawing/2014/main" val="1475822766"/>
                  </a:ext>
                </a:extLst>
              </a:tr>
              <a:tr h="366255">
                <a:tc>
                  <a:txBody>
                    <a:bodyPr/>
                    <a:lstStyle/>
                    <a:p>
                      <a:pPr algn="ctr" rtl="0" fontAlgn="ctr"/>
                      <a:r>
                        <a:rPr lang="en-US" sz="1800" b="1" i="0" u="none" strike="noStrike">
                          <a:solidFill>
                            <a:srgbClr val="000000"/>
                          </a:solidFill>
                          <a:effectLst/>
                          <a:latin typeface="Calibri" panose="020F0502020204030204" pitchFamily="34" charset="0"/>
                        </a:rPr>
                        <a:t>555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rtl="0" fontAlgn="ctr"/>
                      <a:r>
                        <a:rPr lang="en-US" sz="1800" b="1" i="0" u="none" strike="noStrike">
                          <a:solidFill>
                            <a:srgbClr val="000000"/>
                          </a:solidFill>
                          <a:effectLst/>
                          <a:latin typeface="Calibri" panose="020F0502020204030204" pitchFamily="34" charset="0"/>
                        </a:rPr>
                        <a:t>250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rtl="0" fontAlgn="ctr"/>
                      <a:r>
                        <a:rPr lang="en-US" sz="1800" b="0" i="0" u="none" strike="noStrike">
                          <a:solidFill>
                            <a:srgbClr val="000000"/>
                          </a:solidFill>
                          <a:effectLst/>
                          <a:latin typeface="Calibri" panose="020F0502020204030204" pitchFamily="34" charset="0"/>
                        </a:rPr>
                        <a:t>0.83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r>
                        <a:rPr lang="en-US" sz="1800" b="0" i="0" u="none" strike="noStrike">
                          <a:solidFill>
                            <a:srgbClr val="000000"/>
                          </a:solidFill>
                          <a:effectLst/>
                          <a:latin typeface="Calibri" panose="020F0502020204030204" pitchFamily="34" charset="0"/>
                        </a:rPr>
                        <a:t>0.78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r>
                        <a:rPr lang="en-US" sz="1800" b="0" i="0" u="none" strike="noStrike">
                          <a:solidFill>
                            <a:srgbClr val="000000"/>
                          </a:solidFill>
                          <a:effectLst/>
                          <a:latin typeface="Calibri" panose="020F0502020204030204" pitchFamily="34" charset="0"/>
                        </a:rPr>
                        <a:t>1.06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r>
                        <a:rPr lang="en-US" sz="1800" b="0" i="0" u="none" strike="noStrike">
                          <a:solidFill>
                            <a:srgbClr val="000000"/>
                          </a:solidFill>
                          <a:effectLst/>
                          <a:latin typeface="Calibri" panose="020F0502020204030204" pitchFamily="34" charset="0"/>
                        </a:rPr>
                        <a:t>0.8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A7A"/>
                    </a:solidFill>
                  </a:tcPr>
                </a:tc>
                <a:extLst>
                  <a:ext uri="{0D108BD9-81ED-4DB2-BD59-A6C34878D82A}">
                    <a16:rowId xmlns:a16="http://schemas.microsoft.com/office/drawing/2014/main" val="715799088"/>
                  </a:ext>
                </a:extLst>
              </a:tr>
              <a:tr h="366255">
                <a:tc>
                  <a:txBody>
                    <a:bodyPr/>
                    <a:lstStyle/>
                    <a:p>
                      <a:pPr algn="ctr" rtl="0" fontAlgn="ctr"/>
                      <a:r>
                        <a:rPr lang="en-US" sz="1800" b="1" i="0" u="none" strike="noStrike">
                          <a:solidFill>
                            <a:srgbClr val="000000"/>
                          </a:solidFill>
                          <a:effectLst/>
                          <a:latin typeface="Calibri" panose="020F0502020204030204" pitchFamily="34" charset="0"/>
                        </a:rPr>
                        <a:t>550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rtl="0" fontAlgn="ctr"/>
                      <a:r>
                        <a:rPr lang="en-US" sz="1800" b="1" i="0" u="none" strike="noStrike">
                          <a:solidFill>
                            <a:srgbClr val="000000"/>
                          </a:solidFill>
                          <a:effectLst/>
                          <a:latin typeface="Calibri" panose="020F0502020204030204" pitchFamily="34" charset="0"/>
                        </a:rPr>
                        <a:t>250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rtl="0" fontAlgn="ctr"/>
                      <a:r>
                        <a:rPr lang="en-US" sz="1800" b="0" i="0" u="none" strike="noStrike">
                          <a:solidFill>
                            <a:srgbClr val="000000"/>
                          </a:solidFill>
                          <a:effectLst/>
                          <a:latin typeface="Calibri" panose="020F0502020204030204" pitchFamily="34" charset="0"/>
                        </a:rPr>
                        <a:t>0.83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r>
                        <a:rPr lang="en-US" sz="1800" b="0" i="0" u="none" strike="noStrike">
                          <a:solidFill>
                            <a:srgbClr val="000000"/>
                          </a:solidFill>
                          <a:effectLst/>
                          <a:latin typeface="Calibri" panose="020F0502020204030204" pitchFamily="34" charset="0"/>
                        </a:rPr>
                        <a:t>0.75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482"/>
                    </a:solidFill>
                  </a:tcPr>
                </a:tc>
                <a:tc>
                  <a:txBody>
                    <a:bodyPr/>
                    <a:lstStyle/>
                    <a:p>
                      <a:pPr algn="ctr" rtl="0" fontAlgn="ctr"/>
                      <a:r>
                        <a:rPr lang="en-US" sz="1800" b="0" i="0" u="none" strike="noStrike">
                          <a:solidFill>
                            <a:srgbClr val="000000"/>
                          </a:solidFill>
                          <a:effectLst/>
                          <a:latin typeface="Calibri" panose="020F0502020204030204" pitchFamily="34" charset="0"/>
                        </a:rPr>
                        <a:t>1.1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FE283"/>
                    </a:solidFill>
                  </a:tcPr>
                </a:tc>
                <a:tc>
                  <a:txBody>
                    <a:bodyPr/>
                    <a:lstStyle/>
                    <a:p>
                      <a:pPr algn="ctr" rtl="0" fontAlgn="ctr"/>
                      <a:r>
                        <a:rPr lang="en-US" sz="1800" b="0" i="0" u="none" strike="noStrike">
                          <a:solidFill>
                            <a:srgbClr val="000000"/>
                          </a:solidFill>
                          <a:effectLst/>
                          <a:latin typeface="Calibri" panose="020F0502020204030204" pitchFamily="34" charset="0"/>
                        </a:rPr>
                        <a:t>0.83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extLst>
                  <a:ext uri="{0D108BD9-81ED-4DB2-BD59-A6C34878D82A}">
                    <a16:rowId xmlns:a16="http://schemas.microsoft.com/office/drawing/2014/main" val="595194478"/>
                  </a:ext>
                </a:extLst>
              </a:tr>
              <a:tr h="366255">
                <a:tc>
                  <a:txBody>
                    <a:bodyPr/>
                    <a:lstStyle/>
                    <a:p>
                      <a:pPr algn="ctr" rtl="0" fontAlgn="ctr"/>
                      <a:r>
                        <a:rPr lang="en-US" sz="1800" b="1" i="0" u="none" strike="noStrike">
                          <a:solidFill>
                            <a:srgbClr val="000000"/>
                          </a:solidFill>
                          <a:effectLst/>
                          <a:latin typeface="Calibri" panose="020F0502020204030204" pitchFamily="34" charset="0"/>
                        </a:rPr>
                        <a:t>545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rtl="0" fontAlgn="ctr"/>
                      <a:r>
                        <a:rPr lang="en-US" sz="1800" b="1" i="0" u="none" strike="noStrike">
                          <a:solidFill>
                            <a:srgbClr val="000000"/>
                          </a:solidFill>
                          <a:effectLst/>
                          <a:latin typeface="Calibri" panose="020F0502020204030204" pitchFamily="34" charset="0"/>
                        </a:rPr>
                        <a:t>250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rtl="0" fontAlgn="ctr"/>
                      <a:r>
                        <a:rPr lang="en-US" sz="1800" b="0" i="0" u="none" strike="noStrike">
                          <a:solidFill>
                            <a:srgbClr val="000000"/>
                          </a:solidFill>
                          <a:effectLst/>
                          <a:latin typeface="Calibri" panose="020F0502020204030204" pitchFamily="34" charset="0"/>
                        </a:rPr>
                        <a:t>0.83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r>
                        <a:rPr lang="en-US" sz="1800" b="0" i="0" u="none" strike="noStrike">
                          <a:solidFill>
                            <a:srgbClr val="000000"/>
                          </a:solidFill>
                          <a:effectLst/>
                          <a:latin typeface="Calibri" panose="020F0502020204030204" pitchFamily="34" charset="0"/>
                        </a:rPr>
                        <a:t>0.74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282"/>
                    </a:solidFill>
                  </a:tcPr>
                </a:tc>
                <a:tc>
                  <a:txBody>
                    <a:bodyPr/>
                    <a:lstStyle/>
                    <a:p>
                      <a:pPr algn="ctr" rtl="0" fontAlgn="ctr"/>
                      <a:r>
                        <a:rPr lang="en-US" sz="1800" b="0" i="0" u="none" strike="noStrike">
                          <a:solidFill>
                            <a:srgbClr val="000000"/>
                          </a:solidFill>
                          <a:effectLst/>
                          <a:latin typeface="Calibri" panose="020F0502020204030204" pitchFamily="34" charset="0"/>
                        </a:rPr>
                        <a:t>1.12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D82"/>
                    </a:solidFill>
                  </a:tcPr>
                </a:tc>
                <a:tc>
                  <a:txBody>
                    <a:bodyPr/>
                    <a:lstStyle/>
                    <a:p>
                      <a:pPr algn="ctr" rtl="0" fontAlgn="ctr"/>
                      <a:r>
                        <a:rPr lang="en-US" sz="1800" b="0" i="0" u="none" strike="noStrike">
                          <a:solidFill>
                            <a:srgbClr val="000000"/>
                          </a:solidFill>
                          <a:effectLst/>
                          <a:latin typeface="Calibri" panose="020F0502020204030204" pitchFamily="34" charset="0"/>
                        </a:rPr>
                        <a:t>0.84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6E984"/>
                    </a:solidFill>
                  </a:tcPr>
                </a:tc>
                <a:extLst>
                  <a:ext uri="{0D108BD9-81ED-4DB2-BD59-A6C34878D82A}">
                    <a16:rowId xmlns:a16="http://schemas.microsoft.com/office/drawing/2014/main" val="1029199155"/>
                  </a:ext>
                </a:extLst>
              </a:tr>
              <a:tr h="366255">
                <a:tc>
                  <a:txBody>
                    <a:bodyPr/>
                    <a:lstStyle/>
                    <a:p>
                      <a:pPr algn="ctr" rtl="0" fontAlgn="ctr"/>
                      <a:r>
                        <a:rPr lang="en-US" sz="1800" b="1" i="0" u="none" strike="noStrike">
                          <a:solidFill>
                            <a:srgbClr val="000000"/>
                          </a:solidFill>
                          <a:effectLst/>
                          <a:latin typeface="Calibri" panose="020F0502020204030204" pitchFamily="34" charset="0"/>
                        </a:rPr>
                        <a:t>540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rtl="0" fontAlgn="ctr"/>
                      <a:r>
                        <a:rPr lang="en-US" sz="1800" b="1" i="0" u="none" strike="noStrike">
                          <a:solidFill>
                            <a:srgbClr val="000000"/>
                          </a:solidFill>
                          <a:effectLst/>
                          <a:latin typeface="Calibri" panose="020F0502020204030204" pitchFamily="34" charset="0"/>
                        </a:rPr>
                        <a:t>200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ctr" rtl="0" fontAlgn="ctr"/>
                      <a:r>
                        <a:rPr lang="en-US" sz="1800" b="0" i="0" u="none" strike="noStrike">
                          <a:solidFill>
                            <a:srgbClr val="000000"/>
                          </a:solidFill>
                          <a:effectLst/>
                          <a:latin typeface="Calibri" panose="020F0502020204030204" pitchFamily="34" charset="0"/>
                        </a:rPr>
                        <a:t>0.7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r>
                        <a:rPr lang="en-US" sz="1800" b="0" i="0" u="none" strike="noStrike">
                          <a:solidFill>
                            <a:srgbClr val="000000"/>
                          </a:solidFill>
                          <a:effectLst/>
                          <a:latin typeface="Calibri" panose="020F0502020204030204" pitchFamily="34" charset="0"/>
                        </a:rPr>
                        <a:t>0.56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r>
                        <a:rPr lang="en-US" sz="1800" b="0" i="0" u="none" strike="noStrike">
                          <a:solidFill>
                            <a:srgbClr val="000000"/>
                          </a:solidFill>
                          <a:effectLst/>
                          <a:latin typeface="Calibri" panose="020F0502020204030204" pitchFamily="34" charset="0"/>
                        </a:rPr>
                        <a:t>1.25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r>
                        <a:rPr lang="en-US" sz="1800" b="0" i="0" u="none" strike="noStrike" dirty="0">
                          <a:solidFill>
                            <a:srgbClr val="000000"/>
                          </a:solidFill>
                          <a:effectLst/>
                          <a:latin typeface="Calibri" panose="020F0502020204030204" pitchFamily="34" charset="0"/>
                        </a:rPr>
                        <a:t>0.75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extLst>
                  <a:ext uri="{0D108BD9-81ED-4DB2-BD59-A6C34878D82A}">
                    <a16:rowId xmlns:a16="http://schemas.microsoft.com/office/drawing/2014/main" val="2940611811"/>
                  </a:ext>
                </a:extLst>
              </a:tr>
            </a:tbl>
          </a:graphicData>
        </a:graphic>
      </p:graphicFrame>
      <p:sp>
        <p:nvSpPr>
          <p:cNvPr id="2" name="Title 1"/>
          <p:cNvSpPr>
            <a:spLocks noGrp="1"/>
          </p:cNvSpPr>
          <p:nvPr>
            <p:ph type="title"/>
          </p:nvPr>
        </p:nvSpPr>
        <p:spPr/>
        <p:txBody>
          <a:bodyPr/>
          <a:lstStyle/>
          <a:p>
            <a:r>
              <a:rPr lang="en-US"/>
              <a:t>Frequency Underscaling</a:t>
            </a:r>
          </a:p>
        </p:txBody>
      </p:sp>
      <p:sp>
        <p:nvSpPr>
          <p:cNvPr id="6" name="Oval 5"/>
          <p:cNvSpPr/>
          <p:nvPr/>
        </p:nvSpPr>
        <p:spPr>
          <a:xfrm>
            <a:off x="3454401" y="3742666"/>
            <a:ext cx="740229" cy="537027"/>
          </a:xfrm>
          <a:prstGeom prst="ellipse">
            <a:avLst/>
          </a:prstGeom>
          <a:solidFill>
            <a:schemeClr val="accent1">
              <a:alpha val="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942115" y="5944936"/>
            <a:ext cx="740229" cy="537027"/>
          </a:xfrm>
          <a:prstGeom prst="ellipse">
            <a:avLst/>
          </a:prstGeom>
          <a:solidFill>
            <a:schemeClr val="accent1">
              <a:alpha val="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444343" y="5944936"/>
            <a:ext cx="740229" cy="537027"/>
          </a:xfrm>
          <a:prstGeom prst="ellipse">
            <a:avLst/>
          </a:prstGeom>
          <a:solidFill>
            <a:schemeClr val="accent1">
              <a:alpha val="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946571" y="3742665"/>
            <a:ext cx="740229" cy="537027"/>
          </a:xfrm>
          <a:prstGeom prst="ellipse">
            <a:avLst/>
          </a:prstGeom>
          <a:solidFill>
            <a:schemeClr val="accent1">
              <a:alpha val="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119745" y="6017506"/>
            <a:ext cx="2960914" cy="420914"/>
          </a:xfrm>
          <a:prstGeom prst="roundRect">
            <a:avLst/>
          </a:prstGeom>
          <a:solidFill>
            <a:srgbClr val="00B050">
              <a:alpha val="0"/>
            </a:srgbClr>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a:stCxn id="35" idx="2"/>
          </p:cNvCxnSpPr>
          <p:nvPr/>
        </p:nvCxnSpPr>
        <p:spPr>
          <a:xfrm flipH="1">
            <a:off x="1756433" y="2948467"/>
            <a:ext cx="1150426" cy="76719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p:cNvSpPr txBox="1"/>
              <p:nvPr/>
            </p:nvSpPr>
            <p:spPr>
              <a:xfrm>
                <a:off x="106682" y="736547"/>
                <a:ext cx="8943868" cy="1868910"/>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rgbClr val="7030A0"/>
                    </a:solidFill>
                    <a:latin typeface="Cambria" panose="02040503050406030204" pitchFamily="18" charset="0"/>
                    <a:ea typeface="Cambria" panose="02040503050406030204" pitchFamily="18" charset="0"/>
                  </a:rPr>
                  <a:t>Simultaneous</a:t>
                </a:r>
                <a:r>
                  <a:rPr lang="en-US" sz="2000" dirty="0">
                    <a:latin typeface="Cambria" panose="02040503050406030204" pitchFamily="18" charset="0"/>
                    <a:ea typeface="Cambria" panose="02040503050406030204" pitchFamily="18" charset="0"/>
                  </a:rPr>
                  <a:t> frequency underscaling</a:t>
                </a:r>
                <a:r>
                  <a:rPr lang="en-US" sz="2000" b="1" i="1" dirty="0">
                    <a:latin typeface="Cambria" panose="02040503050406030204" pitchFamily="18" charset="0"/>
                    <a:ea typeface="Cambria" panose="02040503050406030204" pitchFamily="18" charset="0"/>
                  </a:rPr>
                  <a:t> </a:t>
                </a:r>
                <a:r>
                  <a:rPr lang="en-US" sz="2000" i="1" dirty="0">
                    <a:latin typeface="Cambria" panose="02040503050406030204" pitchFamily="18" charset="0"/>
                    <a:ea typeface="Cambria" panose="02040503050406030204" pitchFamily="18" charset="0"/>
                  </a:rPr>
                  <a:t>t</a:t>
                </a:r>
                <a:r>
                  <a:rPr lang="en-US" sz="2000" dirty="0">
                    <a:latin typeface="Cambria" panose="02040503050406030204" pitchFamily="18" charset="0"/>
                    <a:ea typeface="Cambria" panose="02040503050406030204" pitchFamily="18" charset="0"/>
                  </a:rPr>
                  <a:t>o prevent CNN accuracy collapse in the </a:t>
                </a:r>
                <a:r>
                  <a:rPr lang="en-US" sz="2400" b="1" dirty="0">
                    <a:solidFill>
                      <a:srgbClr val="7030A0"/>
                    </a:solidFill>
                    <a:latin typeface="Cambria" panose="02040503050406030204" pitchFamily="18" charset="0"/>
                    <a:ea typeface="Cambria" panose="02040503050406030204" pitchFamily="18" charset="0"/>
                  </a:rPr>
                  <a:t>critical voltage region</a:t>
                </a:r>
                <a:endParaRPr lang="en-US" sz="2000" dirty="0">
                  <a:solidFill>
                    <a:srgbClr val="7030A0"/>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2000" dirty="0">
                    <a:solidFill>
                      <a:srgbClr val="4A76BF"/>
                    </a:solidFill>
                    <a:latin typeface="Cambria" panose="02040503050406030204" pitchFamily="18" charset="0"/>
                    <a:ea typeface="Cambria" panose="02040503050406030204" pitchFamily="18" charset="0"/>
                  </a:rPr>
                  <a:t>For each voltage level </a:t>
                </a:r>
                <a:r>
                  <a:rPr lang="en-US" sz="2000" b="1" dirty="0">
                    <a:solidFill>
                      <a:srgbClr val="FF0000"/>
                    </a:solidFill>
                    <a:latin typeface="Cambria" panose="02040503050406030204" pitchFamily="18" charset="0"/>
                    <a:ea typeface="Cambria" panose="02040503050406030204" pitchFamily="18" charset="0"/>
                  </a:rPr>
                  <a:t>below </a:t>
                </a:r>
                <a14:m>
                  <m:oMath xmlns:m="http://schemas.openxmlformats.org/officeDocument/2006/math">
                    <m:sSub>
                      <m:sSubPr>
                        <m:ctrlPr>
                          <a:rPr lang="en-US" sz="2400" b="1" i="1">
                            <a:solidFill>
                              <a:srgbClr val="FF0000"/>
                            </a:solidFill>
                            <a:latin typeface="Cambria Math" panose="02040503050406030204" pitchFamily="18" charset="0"/>
                          </a:rPr>
                        </m:ctrlPr>
                      </m:sSubPr>
                      <m:e>
                        <m:r>
                          <a:rPr lang="en-US" sz="2400" b="1" i="1">
                            <a:solidFill>
                              <a:srgbClr val="FF0000"/>
                            </a:solidFill>
                            <a:latin typeface="Cambria Math" panose="02040503050406030204" pitchFamily="18" charset="0"/>
                          </a:rPr>
                          <m:t>𝑽</m:t>
                        </m:r>
                      </m:e>
                      <m:sub>
                        <m:r>
                          <a:rPr lang="en-US" sz="2400" b="1" i="1">
                            <a:solidFill>
                              <a:srgbClr val="FF0000"/>
                            </a:solidFill>
                            <a:latin typeface="Cambria Math" panose="02040503050406030204" pitchFamily="18" charset="0"/>
                          </a:rPr>
                          <m:t>𝒎𝒊𝒏</m:t>
                        </m:r>
                      </m:sub>
                    </m:sSub>
                  </m:oMath>
                </a14:m>
                <a:r>
                  <a:rPr lang="en-US" sz="2000" dirty="0">
                    <a:solidFill>
                      <a:srgbClr val="4A76BF"/>
                    </a:solidFill>
                    <a:latin typeface="Cambria" panose="02040503050406030204" pitchFamily="18" charset="0"/>
                    <a:ea typeface="Cambria" panose="02040503050406030204" pitchFamily="18" charset="0"/>
                  </a:rPr>
                  <a:t>, we found the </a:t>
                </a:r>
                <a14:m>
                  <m:oMath xmlns:m="http://schemas.openxmlformats.org/officeDocument/2006/math">
                    <m:sSub>
                      <m:sSubPr>
                        <m:ctrlPr>
                          <a:rPr lang="en-US" sz="2400" b="1" i="1" smtClean="0">
                            <a:solidFill>
                              <a:srgbClr val="FF0000"/>
                            </a:solidFill>
                            <a:latin typeface="Cambria Math" panose="02040503050406030204" pitchFamily="18" charset="0"/>
                          </a:rPr>
                        </m:ctrlPr>
                      </m:sSubPr>
                      <m:e>
                        <m:r>
                          <a:rPr lang="en-US" sz="2400" b="1" i="1">
                            <a:solidFill>
                              <a:srgbClr val="FF0000"/>
                            </a:solidFill>
                            <a:latin typeface="Cambria Math" panose="02040503050406030204" pitchFamily="18" charset="0"/>
                          </a:rPr>
                          <m:t>𝑭</m:t>
                        </m:r>
                      </m:e>
                      <m:sub>
                        <m:r>
                          <a:rPr lang="en-US" sz="2400" b="1" i="1">
                            <a:solidFill>
                              <a:srgbClr val="FF0000"/>
                            </a:solidFill>
                            <a:latin typeface="Cambria Math" panose="02040503050406030204" pitchFamily="18" charset="0"/>
                          </a:rPr>
                          <m:t>𝒎𝒂𝒙</m:t>
                        </m:r>
                      </m:sub>
                    </m:sSub>
                  </m:oMath>
                </a14:m>
                <a:r>
                  <a:rPr lang="en-US" sz="2000" dirty="0">
                    <a:solidFill>
                      <a:srgbClr val="4A76BF"/>
                    </a:solidFill>
                    <a:latin typeface="Cambria" panose="02040503050406030204" pitchFamily="18" charset="0"/>
                    <a:ea typeface="Cambria" panose="02040503050406030204" pitchFamily="18" charset="0"/>
                  </a:rPr>
                  <a:t>, the </a:t>
                </a:r>
                <a:r>
                  <a:rPr lang="en-US" sz="2000" b="1" dirty="0">
                    <a:solidFill>
                      <a:srgbClr val="4A76BF"/>
                    </a:solidFill>
                    <a:latin typeface="Cambria" panose="02040503050406030204" pitchFamily="18" charset="0"/>
                    <a:ea typeface="Cambria" panose="02040503050406030204" pitchFamily="18" charset="0"/>
                  </a:rPr>
                  <a:t>maximum operating frequency</a:t>
                </a:r>
                <a:r>
                  <a:rPr lang="en-US" sz="2000" i="1" dirty="0">
                    <a:solidFill>
                      <a:srgbClr val="4A76BF"/>
                    </a:solidFill>
                    <a:latin typeface="Cambria" panose="02040503050406030204" pitchFamily="18" charset="0"/>
                    <a:ea typeface="Cambria" panose="02040503050406030204" pitchFamily="18" charset="0"/>
                  </a:rPr>
                  <a:t> </a:t>
                </a:r>
                <a:r>
                  <a:rPr lang="en-US" sz="2000" dirty="0">
                    <a:solidFill>
                      <a:srgbClr val="4A76BF"/>
                    </a:solidFill>
                    <a:latin typeface="Cambria" panose="02040503050406030204" pitchFamily="18" charset="0"/>
                    <a:ea typeface="Cambria" panose="02040503050406030204" pitchFamily="18" charset="0"/>
                  </a:rPr>
                  <a:t>at which there is </a:t>
                </a:r>
                <a:r>
                  <a:rPr lang="en-US" sz="2400" b="1" dirty="0">
                    <a:solidFill>
                      <a:srgbClr val="FF0000"/>
                    </a:solidFill>
                    <a:latin typeface="Cambria" panose="02040503050406030204" pitchFamily="18" charset="0"/>
                    <a:ea typeface="Cambria" panose="02040503050406030204" pitchFamily="18" charset="0"/>
                  </a:rPr>
                  <a:t>no accuracy loss</a:t>
                </a:r>
                <a:endParaRPr lang="en-US" sz="20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2000" dirty="0">
                    <a:solidFill>
                      <a:srgbClr val="55803D"/>
                    </a:solidFill>
                    <a:latin typeface="Cambria" panose="02040503050406030204" pitchFamily="18" charset="0"/>
                    <a:ea typeface="Cambria" panose="02040503050406030204" pitchFamily="18" charset="0"/>
                  </a:rPr>
                  <a:t>Leads to </a:t>
                </a:r>
                <a:r>
                  <a:rPr lang="en-US" sz="2000" b="1" dirty="0">
                    <a:solidFill>
                      <a:schemeClr val="accent4">
                        <a:lumMod val="75000"/>
                      </a:schemeClr>
                    </a:solidFill>
                    <a:latin typeface="Cambria" panose="02040503050406030204" pitchFamily="18" charset="0"/>
                    <a:ea typeface="Cambria" panose="02040503050406030204" pitchFamily="18" charset="0"/>
                  </a:rPr>
                  <a:t>performance and energy-efficiency loss</a:t>
                </a:r>
                <a:endParaRPr lang="en-US" sz="2000" dirty="0">
                  <a:solidFill>
                    <a:schemeClr val="accent4">
                      <a:lumMod val="75000"/>
                    </a:schemeClr>
                  </a:solidFill>
                  <a:latin typeface="Cambria" panose="02040503050406030204" pitchFamily="18" charset="0"/>
                  <a:ea typeface="Cambria" panose="02040503050406030204" pitchFamily="18"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106682" y="736547"/>
                <a:ext cx="8943868" cy="1868910"/>
              </a:xfrm>
              <a:prstGeom prst="rect">
                <a:avLst/>
              </a:prstGeom>
              <a:blipFill>
                <a:blip r:embed="rId6"/>
                <a:stretch>
                  <a:fillRect l="-954" t="-2614" r="-1022" b="-4902"/>
                </a:stretch>
              </a:blipFill>
            </p:spPr>
            <p:txBody>
              <a:bodyPr/>
              <a:lstStyle/>
              <a:p>
                <a:r>
                  <a:rPr lang="en-US">
                    <a:noFill/>
                  </a:rPr>
                  <a:t> </a:t>
                </a:r>
              </a:p>
            </p:txBody>
          </p:sp>
        </mc:Fallback>
      </mc:AlternateContent>
      <p:cxnSp>
        <p:nvCxnSpPr>
          <p:cNvPr id="32" name="Straight Arrow Connector 31"/>
          <p:cNvCxnSpPr>
            <a:stCxn id="37" idx="2"/>
            <a:endCxn id="11" idx="0"/>
          </p:cNvCxnSpPr>
          <p:nvPr/>
        </p:nvCxnSpPr>
        <p:spPr>
          <a:xfrm flipH="1">
            <a:off x="1600202" y="2948468"/>
            <a:ext cx="5875867" cy="3069038"/>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579" y="2579135"/>
            <a:ext cx="5802559" cy="369332"/>
          </a:xfrm>
          <a:prstGeom prst="rect">
            <a:avLst/>
          </a:prstGeom>
          <a:noFill/>
          <a:ln w="19050">
            <a:solidFill>
              <a:srgbClr val="0070C0"/>
            </a:solidFill>
          </a:ln>
        </p:spPr>
        <p:txBody>
          <a:bodyPr wrap="square" rtlCol="0">
            <a:spAutoFit/>
          </a:bodyPr>
          <a:lstStyle/>
          <a:p>
            <a:pPr algn="ctr"/>
            <a:r>
              <a:rPr lang="en-US" sz="1600" dirty="0">
                <a:solidFill>
                  <a:srgbClr val="4A76BF"/>
                </a:solidFill>
                <a:latin typeface="Cambria" panose="02040503050406030204" pitchFamily="18" charset="0"/>
                <a:ea typeface="Cambria" panose="02040503050406030204" pitchFamily="18" charset="0"/>
              </a:rPr>
              <a:t>Best setting for </a:t>
            </a:r>
            <a:r>
              <a:rPr lang="en-US" b="1" dirty="0">
                <a:solidFill>
                  <a:srgbClr val="4A76BF"/>
                </a:solidFill>
                <a:latin typeface="Cambria" panose="02040503050406030204" pitchFamily="18" charset="0"/>
                <a:ea typeface="Cambria" panose="02040503050406030204" pitchFamily="18" charset="0"/>
              </a:rPr>
              <a:t>High-performance</a:t>
            </a:r>
            <a:r>
              <a:rPr lang="en-US" sz="1600" b="1" dirty="0">
                <a:solidFill>
                  <a:srgbClr val="4A76BF"/>
                </a:solidFill>
                <a:latin typeface="Cambria" panose="02040503050406030204" pitchFamily="18" charset="0"/>
                <a:ea typeface="Cambria" panose="02040503050406030204" pitchFamily="18" charset="0"/>
              </a:rPr>
              <a:t> </a:t>
            </a:r>
            <a:r>
              <a:rPr lang="en-US" sz="1600" dirty="0">
                <a:solidFill>
                  <a:srgbClr val="4A76BF"/>
                </a:solidFill>
                <a:latin typeface="Cambria" panose="02040503050406030204" pitchFamily="18" charset="0"/>
                <a:ea typeface="Cambria" panose="02040503050406030204" pitchFamily="18" charset="0"/>
              </a:rPr>
              <a:t>and</a:t>
            </a:r>
            <a:r>
              <a:rPr lang="en-US" sz="1600" b="1" dirty="0">
                <a:solidFill>
                  <a:srgbClr val="4A76BF"/>
                </a:solidFill>
                <a:latin typeface="Cambria" panose="02040503050406030204" pitchFamily="18" charset="0"/>
                <a:ea typeface="Cambria" panose="02040503050406030204" pitchFamily="18" charset="0"/>
              </a:rPr>
              <a:t> </a:t>
            </a:r>
            <a:r>
              <a:rPr lang="en-US" b="1" dirty="0">
                <a:solidFill>
                  <a:srgbClr val="4A76BF"/>
                </a:solidFill>
                <a:latin typeface="Cambria" panose="02040503050406030204" pitchFamily="18" charset="0"/>
                <a:ea typeface="Cambria" panose="02040503050406030204" pitchFamily="18" charset="0"/>
              </a:rPr>
              <a:t>Energy-efficiency</a:t>
            </a:r>
            <a:endParaRPr lang="en-US" dirty="0">
              <a:solidFill>
                <a:srgbClr val="4A76BF"/>
              </a:solidFill>
              <a:latin typeface="Cambria" panose="02040503050406030204" pitchFamily="18" charset="0"/>
              <a:ea typeface="Cambria" panose="02040503050406030204" pitchFamily="18" charset="0"/>
            </a:endParaRPr>
          </a:p>
        </p:txBody>
      </p:sp>
      <p:sp>
        <p:nvSpPr>
          <p:cNvPr id="37" name="TextBox 36"/>
          <p:cNvSpPr txBox="1"/>
          <p:nvPr/>
        </p:nvSpPr>
        <p:spPr>
          <a:xfrm>
            <a:off x="5808138" y="2579136"/>
            <a:ext cx="3335861" cy="369332"/>
          </a:xfrm>
          <a:prstGeom prst="rect">
            <a:avLst/>
          </a:prstGeom>
          <a:noFill/>
          <a:ln w="19050">
            <a:solidFill>
              <a:srgbClr val="00B050"/>
            </a:solidFill>
          </a:ln>
        </p:spPr>
        <p:txBody>
          <a:bodyPr wrap="square" rtlCol="0">
            <a:spAutoFit/>
          </a:bodyPr>
          <a:lstStyle/>
          <a:p>
            <a:pPr algn="ctr"/>
            <a:r>
              <a:rPr lang="en-US" sz="1600" dirty="0">
                <a:solidFill>
                  <a:srgbClr val="00B050"/>
                </a:solidFill>
                <a:latin typeface="Cambria" panose="02040503050406030204" pitchFamily="18" charset="0"/>
                <a:ea typeface="Cambria" panose="02040503050406030204" pitchFamily="18" charset="0"/>
              </a:rPr>
              <a:t>Best setting for </a:t>
            </a:r>
            <a:r>
              <a:rPr lang="en-US" b="1" dirty="0">
                <a:solidFill>
                  <a:srgbClr val="00B050"/>
                </a:solidFill>
                <a:latin typeface="Cambria" panose="02040503050406030204" pitchFamily="18" charset="0"/>
                <a:ea typeface="Cambria" panose="02040503050406030204" pitchFamily="18" charset="0"/>
              </a:rPr>
              <a:t>Power-efficiency</a:t>
            </a:r>
            <a:endParaRPr lang="en-US" sz="1600" dirty="0">
              <a:solidFill>
                <a:srgbClr val="00B050"/>
              </a:solidFill>
              <a:latin typeface="Cambria" panose="02040503050406030204" pitchFamily="18" charset="0"/>
              <a:ea typeface="Cambria" panose="02040503050406030204" pitchFamily="18" charset="0"/>
            </a:endParaRPr>
          </a:p>
        </p:txBody>
      </p:sp>
      <p:sp>
        <p:nvSpPr>
          <p:cNvPr id="53" name="Rounded Rectangle 52"/>
          <p:cNvSpPr/>
          <p:nvPr/>
        </p:nvSpPr>
        <p:spPr>
          <a:xfrm>
            <a:off x="101598" y="3800722"/>
            <a:ext cx="2960914" cy="420914"/>
          </a:xfrm>
          <a:prstGeom prst="roundRect">
            <a:avLst/>
          </a:prstGeom>
          <a:solidFill>
            <a:schemeClr val="accent1">
              <a:alpha val="0"/>
            </a:schemeClr>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86590" y="6420764"/>
            <a:ext cx="6654963" cy="369332"/>
          </a:xfrm>
          <a:prstGeom prst="rect">
            <a:avLst/>
          </a:prstGeom>
          <a:noFill/>
        </p:spPr>
        <p:txBody>
          <a:bodyPr wrap="none" rtlCol="0">
            <a:spAutoFit/>
          </a:bodyPr>
          <a:lstStyle/>
          <a:p>
            <a:r>
              <a:rPr lang="en-US" i="1" dirty="0"/>
              <a:t>(Voltage steps= </a:t>
            </a:r>
            <a:r>
              <a:rPr lang="en-US" i="1" dirty="0" err="1"/>
              <a:t>5mV</a:t>
            </a:r>
            <a:r>
              <a:rPr lang="en-US" i="1" dirty="0"/>
              <a:t>, Frequency steps= </a:t>
            </a:r>
            <a:r>
              <a:rPr lang="en-US" i="1" dirty="0" err="1"/>
              <a:t>50Mhz</a:t>
            </a:r>
            <a:r>
              <a:rPr lang="en-US" i="1" dirty="0"/>
              <a:t>)- shown for </a:t>
            </a:r>
            <a:r>
              <a:rPr lang="en-US" i="1" dirty="0" err="1"/>
              <a:t>GoogleNet</a:t>
            </a:r>
            <a:endParaRPr lang="en-US" i="1" dirty="0"/>
          </a:p>
        </p:txBody>
      </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3488348313"/>
      </p:ext>
    </p:extLst>
  </p:cSld>
  <p:clrMapOvr>
    <a:masterClrMapping/>
  </p:clrMapOvr>
  <mc:AlternateContent xmlns:mc="http://schemas.openxmlformats.org/markup-compatibility/2006" xmlns:p14="http://schemas.microsoft.com/office/powerpoint/2010/main">
    <mc:Choice Requires="p14">
      <p:transition spd="slow" p14:dur="2000" advTm="71570"/>
    </mc:Choice>
    <mc:Fallback xmlns="">
      <p:transition spd="slow" advTm="71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down)">
                                      <p:cBhvr>
                                        <p:cTn id="43" dur="500"/>
                                        <p:tgtEl>
                                          <p:spTgt spid="35"/>
                                        </p:tgtEl>
                                      </p:cBhvr>
                                    </p:animEffect>
                                  </p:childTnLst>
                                </p:cTn>
                              </p:par>
                              <p:par>
                                <p:cTn id="44" presetID="22" presetClass="entr" presetSubtype="4"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down)">
                                      <p:cBhvr>
                                        <p:cTn id="46" dur="500"/>
                                        <p:tgtEl>
                                          <p:spTgt spid="16"/>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wipe(down)">
                                      <p:cBhvr>
                                        <p:cTn id="49" dur="500"/>
                                        <p:tgtEl>
                                          <p:spTgt spid="5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down)">
                                      <p:cBhvr>
                                        <p:cTn id="54" dur="500"/>
                                        <p:tgtEl>
                                          <p:spTgt spid="11"/>
                                        </p:tgtEl>
                                      </p:cBhvr>
                                    </p:animEffect>
                                  </p:childTnLst>
                                </p:cTn>
                              </p:par>
                              <p:par>
                                <p:cTn id="55" presetID="22" presetClass="entr" presetSubtype="4"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wipe(down)">
                                      <p:cBhvr>
                                        <p:cTn id="57" dur="500"/>
                                        <p:tgtEl>
                                          <p:spTgt spid="32"/>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wipe(down)">
                                      <p:cBhvr>
                                        <p:cTn id="6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14"/>
                </p:tgtEl>
              </p:cMediaNode>
            </p:audio>
          </p:childTnLst>
        </p:cTn>
      </p:par>
    </p:tnLst>
    <p:bldLst>
      <p:bldP spid="6" grpId="0" animBg="1"/>
      <p:bldP spid="7" grpId="0" animBg="1"/>
      <p:bldP spid="8" grpId="0" animBg="1"/>
      <p:bldP spid="9" grpId="0" animBg="1"/>
      <p:bldP spid="11" grpId="0" animBg="1"/>
      <p:bldP spid="35" grpId="0" animBg="1"/>
      <p:bldP spid="37" grpId="0" animBg="1"/>
      <p:bldP spid="53"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52643" y="5808137"/>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p:cNvSpPr/>
          <p:nvPr/>
        </p:nvSpPr>
        <p:spPr>
          <a:xfrm>
            <a:off x="149105" y="5272958"/>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0" name="Rectangle 39"/>
          <p:cNvSpPr/>
          <p:nvPr/>
        </p:nvSpPr>
        <p:spPr>
          <a:xfrm>
            <a:off x="626535" y="4750191"/>
            <a:ext cx="8308938" cy="477987"/>
          </a:xfrm>
          <a:prstGeom prst="rect">
            <a:avLst/>
          </a:prstGeom>
          <a:solidFill>
            <a:srgbClr val="558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9" name="Rectangle 38"/>
          <p:cNvSpPr/>
          <p:nvPr/>
        </p:nvSpPr>
        <p:spPr>
          <a:xfrm>
            <a:off x="626541" y="4295316"/>
            <a:ext cx="8308943" cy="3894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8" name="Rectangle 37"/>
          <p:cNvSpPr/>
          <p:nvPr/>
        </p:nvSpPr>
        <p:spPr>
          <a:xfrm>
            <a:off x="626538" y="3845857"/>
            <a:ext cx="8308943" cy="3894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7" name="Rectangle 36"/>
          <p:cNvSpPr/>
          <p:nvPr/>
        </p:nvSpPr>
        <p:spPr>
          <a:xfrm>
            <a:off x="626535" y="3391532"/>
            <a:ext cx="8308943" cy="3894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Rectangle 24"/>
          <p:cNvSpPr/>
          <p:nvPr/>
        </p:nvSpPr>
        <p:spPr>
          <a:xfrm>
            <a:off x="136405" y="2852142"/>
            <a:ext cx="8799068" cy="468029"/>
          </a:xfrm>
          <a:prstGeom prst="rect">
            <a:avLst/>
          </a:prstGeom>
          <a:solidFill>
            <a:srgbClr val="558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Rectangle 22"/>
          <p:cNvSpPr/>
          <p:nvPr/>
        </p:nvSpPr>
        <p:spPr>
          <a:xfrm>
            <a:off x="153338" y="2306048"/>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Rectangle 21"/>
          <p:cNvSpPr/>
          <p:nvPr/>
        </p:nvSpPr>
        <p:spPr>
          <a:xfrm>
            <a:off x="153338" y="1747239"/>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Rectangle 20"/>
          <p:cNvSpPr/>
          <p:nvPr/>
        </p:nvSpPr>
        <p:spPr>
          <a:xfrm>
            <a:off x="153335" y="120538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a:t>Outline</a:t>
            </a:r>
          </a:p>
        </p:txBody>
      </p:sp>
      <p:sp>
        <p:nvSpPr>
          <p:cNvPr id="3" name="Content Placeholder 2"/>
          <p:cNvSpPr>
            <a:spLocks noGrp="1"/>
          </p:cNvSpPr>
          <p:nvPr>
            <p:ph idx="1"/>
          </p:nvPr>
        </p:nvSpPr>
        <p:spPr>
          <a:xfrm>
            <a:off x="170268" y="1152576"/>
            <a:ext cx="8123128" cy="5318753"/>
          </a:xfrm>
        </p:spPr>
        <p:txBody>
          <a:bodyPr/>
          <a:lstStyle/>
          <a:p>
            <a:r>
              <a:rPr lang="en-US" sz="3200" dirty="0">
                <a:solidFill>
                  <a:schemeClr val="bg1"/>
                </a:solidFill>
              </a:rPr>
              <a:t>Motivation and Background</a:t>
            </a:r>
          </a:p>
          <a:p>
            <a:r>
              <a:rPr lang="en-US" sz="3200" dirty="0">
                <a:solidFill>
                  <a:schemeClr val="bg1"/>
                </a:solidFill>
              </a:rPr>
              <a:t>Our Goal </a:t>
            </a:r>
          </a:p>
          <a:p>
            <a:r>
              <a:rPr lang="en-US" sz="3200" dirty="0">
                <a:solidFill>
                  <a:schemeClr val="bg1"/>
                </a:solidFill>
              </a:rPr>
              <a:t>Methodology</a:t>
            </a:r>
          </a:p>
          <a:p>
            <a:r>
              <a:rPr lang="en-US" sz="3200" dirty="0">
                <a:solidFill>
                  <a:schemeClr val="bg1"/>
                </a:solidFill>
              </a:rPr>
              <a:t>Results</a:t>
            </a:r>
          </a:p>
          <a:p>
            <a:pPr lvl="1"/>
            <a:r>
              <a:rPr lang="en-US" dirty="0">
                <a:solidFill>
                  <a:schemeClr val="bg1"/>
                </a:solidFill>
              </a:rPr>
              <a:t>Overall Voltage Behavior</a:t>
            </a:r>
          </a:p>
          <a:p>
            <a:pPr lvl="1"/>
            <a:r>
              <a:rPr lang="en-US" dirty="0">
                <a:solidFill>
                  <a:schemeClr val="bg1"/>
                </a:solidFill>
              </a:rPr>
              <a:t>Power-Reliability Trade-off</a:t>
            </a:r>
          </a:p>
          <a:p>
            <a:pPr lvl="1"/>
            <a:r>
              <a:rPr lang="en-US" dirty="0">
                <a:solidFill>
                  <a:schemeClr val="bg1"/>
                </a:solidFill>
              </a:rPr>
              <a:t>Frequency Underscaling</a:t>
            </a:r>
          </a:p>
          <a:p>
            <a:pPr lvl="1"/>
            <a:r>
              <a:rPr lang="en-US" dirty="0">
                <a:solidFill>
                  <a:schemeClr val="bg1"/>
                </a:solidFill>
              </a:rPr>
              <a:t>Environmental Temperature</a:t>
            </a:r>
          </a:p>
          <a:p>
            <a:r>
              <a:rPr lang="en-US" sz="3200" dirty="0">
                <a:solidFill>
                  <a:schemeClr val="bg1"/>
                </a:solidFill>
              </a:rPr>
              <a:t>Prior Works</a:t>
            </a:r>
          </a:p>
          <a:p>
            <a:r>
              <a:rPr lang="en-US" sz="3200" dirty="0">
                <a:solidFill>
                  <a:schemeClr val="bg1"/>
                </a:solidFill>
              </a:rPr>
              <a:t>Summary, Conclusion, and Future Works</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707349730"/>
      </p:ext>
    </p:extLst>
  </p:cSld>
  <p:clrMapOvr>
    <a:masterClrMapping/>
  </p:clrMapOvr>
  <mc:AlternateContent xmlns:mc="http://schemas.openxmlformats.org/markup-compatibility/2006" xmlns:p14="http://schemas.microsoft.com/office/powerpoint/2010/main">
    <mc:Choice Requires="p14">
      <p:transition spd="slow" p14:dur="2000" advTm="3857"/>
    </mc:Choice>
    <mc:Fallback xmlns="">
      <p:transition spd="slow" advTm="3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Environmental Temperature</a:t>
            </a:r>
          </a:p>
        </p:txBody>
      </p:sp>
      <p:pic>
        <p:nvPicPr>
          <p:cNvPr id="4" name="Content Placeholder 3"/>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4341977" y="4874988"/>
            <a:ext cx="4024787" cy="1988457"/>
          </a:xfrm>
        </p:spPr>
      </p:pic>
      <p:sp>
        <p:nvSpPr>
          <p:cNvPr id="8" name="Rounded Rectangle 7"/>
          <p:cNvSpPr/>
          <p:nvPr/>
        </p:nvSpPr>
        <p:spPr>
          <a:xfrm>
            <a:off x="7391407" y="6500495"/>
            <a:ext cx="496390" cy="294731"/>
          </a:xfrm>
          <a:prstGeom prst="roundRect">
            <a:avLst/>
          </a:prstGeom>
          <a:solidFill>
            <a:schemeClr val="accent1">
              <a:alpha val="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466810" y="6509202"/>
            <a:ext cx="496390" cy="294731"/>
          </a:xfrm>
          <a:prstGeom prst="roundRect">
            <a:avLst/>
          </a:prstGeom>
          <a:solidFill>
            <a:schemeClr val="accent1">
              <a:alpha val="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p:cNvSpPr txBox="1"/>
              <p:nvPr/>
            </p:nvSpPr>
            <p:spPr>
              <a:xfrm>
                <a:off x="-37660" y="745045"/>
                <a:ext cx="9410260" cy="4401205"/>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C00000"/>
                    </a:solidFill>
                    <a:latin typeface="Cambria" panose="02040503050406030204" pitchFamily="18" charset="0"/>
                    <a:ea typeface="Cambria" panose="02040503050406030204" pitchFamily="18" charset="0"/>
                  </a:rPr>
                  <a:t>Effects of </a:t>
                </a:r>
                <a:r>
                  <a:rPr lang="en-US" sz="2800" b="1" dirty="0">
                    <a:solidFill>
                      <a:srgbClr val="9A020E"/>
                    </a:solidFill>
                    <a:latin typeface="Cambria" panose="02040503050406030204" pitchFamily="18" charset="0"/>
                    <a:ea typeface="Cambria" panose="02040503050406030204" pitchFamily="18" charset="0"/>
                  </a:rPr>
                  <a:t>environmental temperature </a:t>
                </a:r>
                <a:r>
                  <a:rPr lang="en-US" sz="2400" dirty="0">
                    <a:solidFill>
                      <a:srgbClr val="C00000"/>
                    </a:solidFill>
                    <a:latin typeface="Cambria" panose="02040503050406030204" pitchFamily="18" charset="0"/>
                    <a:ea typeface="Cambria" panose="02040503050406030204" pitchFamily="18" charset="0"/>
                  </a:rPr>
                  <a:t>on power-reliability</a:t>
                </a:r>
              </a:p>
              <a:p>
                <a:pPr marL="635000" lvl="1" indent="-285750">
                  <a:buFont typeface="Wingdings" panose="05000000000000000000" pitchFamily="2" charset="2"/>
                  <a:buChar char="ü"/>
                </a:pPr>
                <a:r>
                  <a:rPr lang="en-US" sz="2000" dirty="0">
                    <a:solidFill>
                      <a:srgbClr val="C00000"/>
                    </a:solidFill>
                    <a:latin typeface="Cambria" panose="02040503050406030204" pitchFamily="18" charset="0"/>
                    <a:ea typeface="Cambria" panose="02040503050406030204" pitchFamily="18" charset="0"/>
                  </a:rPr>
                  <a:t>Use </a:t>
                </a:r>
                <a:r>
                  <a:rPr lang="en-US" sz="2000" b="1" dirty="0">
                    <a:solidFill>
                      <a:srgbClr val="9A020E"/>
                    </a:solidFill>
                    <a:latin typeface="Cambria" panose="02040503050406030204" pitchFamily="18" charset="0"/>
                    <a:ea typeface="Cambria" panose="02040503050406030204" pitchFamily="18" charset="0"/>
                  </a:rPr>
                  <a:t>fan speed </a:t>
                </a:r>
                <a:r>
                  <a:rPr lang="en-US" sz="2000" dirty="0">
                    <a:solidFill>
                      <a:srgbClr val="C00000"/>
                    </a:solidFill>
                    <a:latin typeface="Cambria" panose="02040503050406030204" pitchFamily="18" charset="0"/>
                    <a:ea typeface="Cambria" panose="02040503050406030204" pitchFamily="18" charset="0"/>
                  </a:rPr>
                  <a:t>to test temperature in [34 </a:t>
                </a:r>
                <a14:m>
                  <m:oMath xmlns:m="http://schemas.openxmlformats.org/officeDocument/2006/math">
                    <m:r>
                      <a:rPr lang="en-US" sz="2000" i="1" smtClean="0">
                        <a:solidFill>
                          <a:srgbClr val="C00000"/>
                        </a:solidFill>
                        <a:latin typeface="Cambria Math" panose="02040503050406030204" pitchFamily="18" charset="0"/>
                        <a:ea typeface="Cambria Math" panose="02040503050406030204" pitchFamily="18" charset="0"/>
                      </a:rPr>
                      <m:t>℃</m:t>
                    </m:r>
                  </m:oMath>
                </a14:m>
                <a:r>
                  <a:rPr lang="en-US" sz="2000" dirty="0">
                    <a:solidFill>
                      <a:srgbClr val="C00000"/>
                    </a:solidFill>
                    <a:latin typeface="Cambria" panose="02040503050406030204" pitchFamily="18" charset="0"/>
                    <a:ea typeface="Cambria" panose="02040503050406030204" pitchFamily="18" charset="0"/>
                  </a:rPr>
                  <a:t>, 50 </a:t>
                </a:r>
                <a14:m>
                  <m:oMath xmlns:m="http://schemas.openxmlformats.org/officeDocument/2006/math">
                    <m:r>
                      <a:rPr lang="en-US" sz="2000" i="1">
                        <a:solidFill>
                          <a:srgbClr val="C00000"/>
                        </a:solidFill>
                        <a:latin typeface="Cambria Math" panose="02040503050406030204" pitchFamily="18" charset="0"/>
                        <a:ea typeface="Cambria Math" panose="02040503050406030204" pitchFamily="18" charset="0"/>
                      </a:rPr>
                      <m:t>℃</m:t>
                    </m:r>
                  </m:oMath>
                </a14:m>
                <a:r>
                  <a:rPr lang="en-US" sz="2000" dirty="0">
                    <a:solidFill>
                      <a:srgbClr val="C00000"/>
                    </a:solidFill>
                    <a:latin typeface="Cambria" panose="02040503050406030204" pitchFamily="18" charset="0"/>
                    <a:ea typeface="Cambria" panose="02040503050406030204" pitchFamily="18" charset="0"/>
                  </a:rPr>
                  <a:t>] </a:t>
                </a:r>
              </a:p>
              <a:p>
                <a:pPr marL="635000" lvl="1" indent="-285750">
                  <a:buFont typeface="Wingdings" panose="05000000000000000000" pitchFamily="2" charset="2"/>
                  <a:buChar char="ü"/>
                </a:pPr>
                <a:r>
                  <a:rPr lang="en-US" sz="2000" dirty="0">
                    <a:solidFill>
                      <a:srgbClr val="C00000"/>
                    </a:solidFill>
                    <a:latin typeface="Cambria" panose="02040503050406030204" pitchFamily="18" charset="0"/>
                    <a:ea typeface="Cambria" panose="02040503050406030204" pitchFamily="18" charset="0"/>
                  </a:rPr>
                  <a:t>On-board temperature monitored by </a:t>
                </a:r>
                <a:r>
                  <a:rPr lang="en-US" sz="2000" b="1" dirty="0" err="1">
                    <a:solidFill>
                      <a:srgbClr val="93000E"/>
                    </a:solidFill>
                    <a:latin typeface="Cambria" panose="02040503050406030204" pitchFamily="18" charset="0"/>
                    <a:ea typeface="Cambria" panose="02040503050406030204" pitchFamily="18" charset="0"/>
                  </a:rPr>
                  <a:t>PMBus</a:t>
                </a:r>
                <a:br>
                  <a:rPr lang="en-US" sz="2000" b="1" dirty="0">
                    <a:solidFill>
                      <a:srgbClr val="93000E"/>
                    </a:solidFill>
                    <a:latin typeface="Cambria" panose="02040503050406030204" pitchFamily="18" charset="0"/>
                    <a:ea typeface="Cambria" panose="02040503050406030204" pitchFamily="18" charset="0"/>
                  </a:rPr>
                </a:br>
                <a:endParaRPr lang="en-US" sz="2000" b="1" dirty="0">
                  <a:solidFill>
                    <a:srgbClr val="93000E"/>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2400" dirty="0">
                    <a:solidFill>
                      <a:srgbClr val="4A76BF"/>
                    </a:solidFill>
                    <a:latin typeface="Cambria" panose="02040503050406030204" pitchFamily="18" charset="0"/>
                    <a:ea typeface="Cambria" panose="02040503050406030204" pitchFamily="18" charset="0"/>
                  </a:rPr>
                  <a:t>Temperature effects on </a:t>
                </a:r>
                <a:r>
                  <a:rPr lang="en-US" sz="2800" b="1" dirty="0">
                    <a:solidFill>
                      <a:srgbClr val="002060"/>
                    </a:solidFill>
                    <a:latin typeface="Cambria" panose="02040503050406030204" pitchFamily="18" charset="0"/>
                    <a:ea typeface="Cambria" panose="02040503050406030204" pitchFamily="18" charset="0"/>
                  </a:rPr>
                  <a:t>power consumption</a:t>
                </a:r>
                <a:endParaRPr lang="en-US" sz="2400" dirty="0">
                  <a:solidFill>
                    <a:srgbClr val="4A76BF"/>
                  </a:solidFill>
                  <a:latin typeface="Cambria" panose="02040503050406030204" pitchFamily="18" charset="0"/>
                  <a:ea typeface="Cambria" panose="02040503050406030204" pitchFamily="18" charset="0"/>
                </a:endParaRPr>
              </a:p>
              <a:p>
                <a:pPr marL="635000" lvl="1" indent="-342900">
                  <a:buFont typeface="Wingdings" panose="05000000000000000000" pitchFamily="2" charset="2"/>
                  <a:buChar char="ü"/>
                </a:pPr>
                <a14:m>
                  <m:oMath xmlns:m="http://schemas.openxmlformats.org/officeDocument/2006/math">
                    <m:r>
                      <a:rPr lang="en-US" sz="2000" i="1" smtClean="0">
                        <a:solidFill>
                          <a:srgbClr val="4A76BF"/>
                        </a:solidFill>
                        <a:latin typeface="Cambria Math" panose="02040503050406030204" pitchFamily="18" charset="0"/>
                        <a:ea typeface="Cambria Math" panose="02040503050406030204" pitchFamily="18" charset="0"/>
                      </a:rPr>
                      <m:t>↓</m:t>
                    </m:r>
                    <m:r>
                      <a:rPr lang="en-US" sz="2000" b="0" i="1" smtClean="0">
                        <a:solidFill>
                          <a:srgbClr val="4A76BF"/>
                        </a:solidFill>
                        <a:latin typeface="Cambria Math" panose="02040503050406030204" pitchFamily="18" charset="0"/>
                        <a:ea typeface="Cambria Math" panose="02040503050406030204" pitchFamily="18" charset="0"/>
                      </a:rPr>
                      <m:t>𝑇𝑒𝑚𝑝</m:t>
                    </m:r>
                    <m:r>
                      <a:rPr lang="en-US" sz="2000" b="0" i="1" smtClean="0">
                        <a:solidFill>
                          <a:srgbClr val="4A76BF"/>
                        </a:solidFill>
                        <a:latin typeface="Cambria Math" panose="02040503050406030204" pitchFamily="18" charset="0"/>
                        <a:ea typeface="Cambria Math" panose="02040503050406030204" pitchFamily="18" charset="0"/>
                      </a:rPr>
                      <m:t> →  ↓</m:t>
                    </m:r>
                    <m:r>
                      <a:rPr lang="en-US" sz="2000" b="0" i="1" smtClean="0">
                        <a:solidFill>
                          <a:srgbClr val="4A76BF"/>
                        </a:solidFill>
                        <a:latin typeface="Cambria Math" panose="02040503050406030204" pitchFamily="18" charset="0"/>
                        <a:ea typeface="Cambria Math" panose="02040503050406030204" pitchFamily="18" charset="0"/>
                      </a:rPr>
                      <m:t>𝑃𝑜𝑤𝑒𝑟</m:t>
                    </m:r>
                  </m:oMath>
                </a14:m>
                <a:r>
                  <a:rPr lang="en-US" sz="2000" dirty="0">
                    <a:solidFill>
                      <a:srgbClr val="4A76BF"/>
                    </a:solidFill>
                    <a:latin typeface="Cambria" panose="02040503050406030204" pitchFamily="18" charset="0"/>
                    <a:ea typeface="Cambria" panose="02040503050406030204" pitchFamily="18" charset="0"/>
                  </a:rPr>
                  <a:t> (</a:t>
                </a:r>
                <a:r>
                  <a:rPr lang="en-US" sz="2400" b="1" i="1" dirty="0">
                    <a:solidFill>
                      <a:srgbClr val="4A76BF"/>
                    </a:solidFill>
                    <a:latin typeface="Cambria" panose="02040503050406030204" pitchFamily="18" charset="0"/>
                    <a:ea typeface="Cambria" panose="02040503050406030204" pitchFamily="18" charset="0"/>
                  </a:rPr>
                  <a:t>direct</a:t>
                </a:r>
                <a:r>
                  <a:rPr lang="en-US" sz="2000" dirty="0">
                    <a:solidFill>
                      <a:srgbClr val="4A76BF"/>
                    </a:solidFill>
                    <a:latin typeface="Cambria" panose="02040503050406030204" pitchFamily="18" charset="0"/>
                    <a:ea typeface="Cambria" panose="02040503050406030204" pitchFamily="18" charset="0"/>
                  </a:rPr>
                  <a:t> relation of power and temp)</a:t>
                </a:r>
              </a:p>
              <a:p>
                <a:pPr marL="635000" lvl="1" indent="-342900">
                  <a:buFont typeface="Wingdings" panose="05000000000000000000" pitchFamily="2" charset="2"/>
                  <a:buChar char="ü"/>
                </a:pPr>
                <a:r>
                  <a:rPr lang="en-US" sz="2000" dirty="0">
                    <a:solidFill>
                      <a:srgbClr val="4A76BF"/>
                    </a:solidFill>
                    <a:latin typeface="Cambria" panose="02040503050406030204" pitchFamily="18" charset="0"/>
                    <a:ea typeface="Cambria" panose="02040503050406030204" pitchFamily="18" charset="0"/>
                  </a:rPr>
                  <a:t>By undervolting, the impact of temperature on power consumption </a:t>
                </a:r>
                <a:r>
                  <a:rPr lang="en-US" sz="2400" b="1" i="1" dirty="0">
                    <a:solidFill>
                      <a:srgbClr val="4A76BF"/>
                    </a:solidFill>
                    <a:latin typeface="Cambria" panose="02040503050406030204" pitchFamily="18" charset="0"/>
                    <a:ea typeface="Cambria" panose="02040503050406030204" pitchFamily="18" charset="0"/>
                  </a:rPr>
                  <a:t>reduces.</a:t>
                </a:r>
                <a:br>
                  <a:rPr lang="en-US" sz="2400" b="1" i="1" dirty="0">
                    <a:solidFill>
                      <a:srgbClr val="4A76BF"/>
                    </a:solidFill>
                    <a:latin typeface="Cambria" panose="02040503050406030204" pitchFamily="18" charset="0"/>
                    <a:ea typeface="Cambria" panose="02040503050406030204" pitchFamily="18" charset="0"/>
                  </a:rPr>
                </a:br>
                <a:endParaRPr lang="en-US" sz="2000" dirty="0">
                  <a:solidFill>
                    <a:srgbClr val="4A76BF"/>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2400" dirty="0">
                    <a:solidFill>
                      <a:srgbClr val="7030A0"/>
                    </a:solidFill>
                    <a:latin typeface="Cambria" panose="02040503050406030204" pitchFamily="18" charset="0"/>
                    <a:ea typeface="Cambria" panose="02040503050406030204" pitchFamily="18" charset="0"/>
                  </a:rPr>
                  <a:t>Temperature effects on </a:t>
                </a:r>
                <a:r>
                  <a:rPr lang="en-US" sz="2800" b="1" dirty="0">
                    <a:solidFill>
                      <a:srgbClr val="002060"/>
                    </a:solidFill>
                    <a:latin typeface="Cambria" panose="02040503050406030204" pitchFamily="18" charset="0"/>
                    <a:ea typeface="Cambria" panose="02040503050406030204" pitchFamily="18" charset="0"/>
                  </a:rPr>
                  <a:t>reliability</a:t>
                </a:r>
                <a:endParaRPr lang="en-US" sz="2400" i="1" dirty="0">
                  <a:solidFill>
                    <a:srgbClr val="7030A0"/>
                  </a:solidFill>
                  <a:latin typeface="Cambria" panose="02040503050406030204" pitchFamily="18" charset="0"/>
                  <a:ea typeface="Cambria" panose="02040503050406030204" pitchFamily="18" charset="0"/>
                </a:endParaRPr>
              </a:p>
              <a:p>
                <a:pPr marL="635000" lvl="1" indent="-342900">
                  <a:buFont typeface="Wingdings" panose="05000000000000000000" pitchFamily="2" charset="2"/>
                  <a:buChar char="ü"/>
                </a:pPr>
                <a14:m>
                  <m:oMath xmlns:m="http://schemas.openxmlformats.org/officeDocument/2006/math">
                    <m:r>
                      <a:rPr lang="en-US" sz="2000" i="1" smtClean="0">
                        <a:solidFill>
                          <a:srgbClr val="7030A0"/>
                        </a:solidFill>
                        <a:latin typeface="Cambria Math" panose="02040503050406030204" pitchFamily="18" charset="0"/>
                        <a:ea typeface="Cambria Math" panose="02040503050406030204" pitchFamily="18" charset="0"/>
                      </a:rPr>
                      <m:t>↓</m:t>
                    </m:r>
                    <m:r>
                      <a:rPr lang="en-US" sz="2000" i="1" smtClean="0">
                        <a:solidFill>
                          <a:srgbClr val="7030A0"/>
                        </a:solidFill>
                        <a:latin typeface="Cambria Math" panose="02040503050406030204" pitchFamily="18" charset="0"/>
                        <a:ea typeface="Cambria Math" panose="02040503050406030204" pitchFamily="18" charset="0"/>
                      </a:rPr>
                      <m:t>𝑇𝑒𝑚𝑝</m:t>
                    </m:r>
                    <m:r>
                      <a:rPr lang="en-US" sz="2000" i="1" smtClean="0">
                        <a:solidFill>
                          <a:srgbClr val="7030A0"/>
                        </a:solidFill>
                        <a:latin typeface="Cambria Math" panose="02040503050406030204" pitchFamily="18" charset="0"/>
                        <a:ea typeface="Cambria Math" panose="02040503050406030204" pitchFamily="18" charset="0"/>
                      </a:rPr>
                      <m:t> →  ↑</m:t>
                    </m:r>
                    <m:r>
                      <a:rPr lang="en-US" sz="2000" b="0" i="1" smtClean="0">
                        <a:solidFill>
                          <a:srgbClr val="7030A0"/>
                        </a:solidFill>
                        <a:latin typeface="Cambria Math" panose="02040503050406030204" pitchFamily="18" charset="0"/>
                        <a:ea typeface="Cambria Math" panose="02040503050406030204" pitchFamily="18" charset="0"/>
                      </a:rPr>
                      <m:t>𝐴𝑐𝑐𝑢𝑟𝑎𝑐𝑦</m:t>
                    </m:r>
                    <m:r>
                      <a:rPr lang="en-US" sz="2000" b="0" i="1" smtClean="0">
                        <a:solidFill>
                          <a:srgbClr val="7030A0"/>
                        </a:solidFill>
                        <a:latin typeface="Cambria Math" panose="02040503050406030204" pitchFamily="18" charset="0"/>
                        <a:ea typeface="Cambria Math" panose="02040503050406030204" pitchFamily="18" charset="0"/>
                      </a:rPr>
                      <m:t> </m:t>
                    </m:r>
                    <m:r>
                      <a:rPr lang="en-US" sz="2000" b="0" i="1" smtClean="0">
                        <a:solidFill>
                          <a:srgbClr val="7030A0"/>
                        </a:solidFill>
                        <a:latin typeface="Cambria Math" panose="02040503050406030204" pitchFamily="18" charset="0"/>
                        <a:ea typeface="Cambria Math" panose="02040503050406030204" pitchFamily="18" charset="0"/>
                      </a:rPr>
                      <m:t>𝑙𝑜𝑠𝑠</m:t>
                    </m:r>
                  </m:oMath>
                </a14:m>
                <a:r>
                  <a:rPr lang="en-US" sz="2000" dirty="0">
                    <a:solidFill>
                      <a:srgbClr val="7030A0"/>
                    </a:solidFill>
                    <a:latin typeface="Cambria" panose="02040503050406030204" pitchFamily="18" charset="0"/>
                    <a:ea typeface="Cambria" panose="02040503050406030204" pitchFamily="18" charset="0"/>
                  </a:rPr>
                  <a:t> (</a:t>
                </a:r>
                <a:r>
                  <a:rPr lang="en-US" sz="2400" b="1" i="1" dirty="0">
                    <a:solidFill>
                      <a:srgbClr val="7030A0"/>
                    </a:solidFill>
                    <a:latin typeface="Cambria" panose="02040503050406030204" pitchFamily="18" charset="0"/>
                    <a:ea typeface="Cambria" panose="02040503050406030204" pitchFamily="18" charset="0"/>
                  </a:rPr>
                  <a:t>indirect</a:t>
                </a:r>
                <a:r>
                  <a:rPr lang="en-US" sz="2000" dirty="0">
                    <a:solidFill>
                      <a:srgbClr val="7030A0"/>
                    </a:solidFill>
                    <a:latin typeface="Cambria" panose="02040503050406030204" pitchFamily="18" charset="0"/>
                    <a:ea typeface="Cambria" panose="02040503050406030204" pitchFamily="18" charset="0"/>
                  </a:rPr>
                  <a:t> relation of reliability and temp)</a:t>
                </a:r>
              </a:p>
              <a:p>
                <a:pPr marL="635000" lvl="1" indent="-342900">
                  <a:buFont typeface="Wingdings" panose="05000000000000000000" pitchFamily="2" charset="2"/>
                  <a:buChar char="ü"/>
                </a:pPr>
                <a:r>
                  <a:rPr lang="en-US" sz="2000" dirty="0">
                    <a:solidFill>
                      <a:srgbClr val="7030A0"/>
                    </a:solidFill>
                    <a:latin typeface="Cambria" panose="02040503050406030204" pitchFamily="18" charset="0"/>
                    <a:ea typeface="Cambria" panose="02040503050406030204" pitchFamily="18" charset="0"/>
                  </a:rPr>
                  <a:t>In our temperature range, </a:t>
                </a:r>
                <a14:m>
                  <m:oMath xmlns:m="http://schemas.openxmlformats.org/officeDocument/2006/math">
                    <m:sSub>
                      <m:sSubPr>
                        <m:ctrlPr>
                          <a:rPr lang="en-US" sz="2000" i="1" smtClean="0">
                            <a:solidFill>
                              <a:srgbClr val="7030A0"/>
                            </a:solidFill>
                            <a:latin typeface="Cambria Math" panose="02040503050406030204" pitchFamily="18" charset="0"/>
                          </a:rPr>
                        </m:ctrlPr>
                      </m:sSubPr>
                      <m:e>
                        <m:r>
                          <a:rPr lang="en-US" sz="2000" b="0" i="1" smtClean="0">
                            <a:solidFill>
                              <a:srgbClr val="7030A0"/>
                            </a:solidFill>
                            <a:latin typeface="Cambria Math" panose="02040503050406030204" pitchFamily="18" charset="0"/>
                          </a:rPr>
                          <m:t>𝑉</m:t>
                        </m:r>
                      </m:e>
                      <m:sub>
                        <m:r>
                          <a:rPr lang="en-US" sz="2000" b="0" i="1" smtClean="0">
                            <a:solidFill>
                              <a:srgbClr val="7030A0"/>
                            </a:solidFill>
                            <a:latin typeface="Cambria Math" panose="02040503050406030204" pitchFamily="18" charset="0"/>
                          </a:rPr>
                          <m:t>𝑚𝑖𝑛</m:t>
                        </m:r>
                      </m:sub>
                    </m:sSub>
                  </m:oMath>
                </a14:m>
                <a:r>
                  <a:rPr lang="en-US" sz="2000" dirty="0">
                    <a:solidFill>
                      <a:srgbClr val="7030A0"/>
                    </a:solidFill>
                    <a:latin typeface="Cambria" panose="02040503050406030204" pitchFamily="18" charset="0"/>
                    <a:ea typeface="Cambria" panose="02040503050406030204" pitchFamily="18" charset="0"/>
                  </a:rPr>
                  <a:t> and </a:t>
                </a:r>
                <a14:m>
                  <m:oMath xmlns:m="http://schemas.openxmlformats.org/officeDocument/2006/math">
                    <m:sSub>
                      <m:sSubPr>
                        <m:ctrlPr>
                          <a:rPr lang="en-US" sz="2000" i="1">
                            <a:solidFill>
                              <a:srgbClr val="7030A0"/>
                            </a:solidFill>
                            <a:latin typeface="Cambria Math" panose="02040503050406030204" pitchFamily="18" charset="0"/>
                          </a:rPr>
                        </m:ctrlPr>
                      </m:sSubPr>
                      <m:e>
                        <m:r>
                          <a:rPr lang="en-US" sz="2000" i="1">
                            <a:solidFill>
                              <a:srgbClr val="7030A0"/>
                            </a:solidFill>
                            <a:latin typeface="Cambria Math" panose="02040503050406030204" pitchFamily="18" charset="0"/>
                          </a:rPr>
                          <m:t>𝑉</m:t>
                        </m:r>
                      </m:e>
                      <m:sub>
                        <m:r>
                          <a:rPr lang="en-US" sz="2000" b="0" i="1" smtClean="0">
                            <a:solidFill>
                              <a:srgbClr val="7030A0"/>
                            </a:solidFill>
                            <a:latin typeface="Cambria Math" panose="02040503050406030204" pitchFamily="18" charset="0"/>
                          </a:rPr>
                          <m:t>𝑐𝑟𝑎𝑠h</m:t>
                        </m:r>
                      </m:sub>
                    </m:sSub>
                  </m:oMath>
                </a14:m>
                <a:r>
                  <a:rPr lang="en-US" sz="2000" dirty="0">
                    <a:solidFill>
                      <a:srgbClr val="7030A0"/>
                    </a:solidFill>
                    <a:latin typeface="Cambria" panose="02040503050406030204" pitchFamily="18" charset="0"/>
                    <a:ea typeface="Cambria" panose="02040503050406030204" pitchFamily="18" charset="0"/>
                  </a:rPr>
                  <a:t>do </a:t>
                </a:r>
                <a:r>
                  <a:rPr lang="en-US" sz="2400" b="1" i="1" dirty="0">
                    <a:solidFill>
                      <a:srgbClr val="7030A0"/>
                    </a:solidFill>
                    <a:latin typeface="Cambria" panose="02040503050406030204" pitchFamily="18" charset="0"/>
                    <a:ea typeface="Cambria" panose="02040503050406030204" pitchFamily="18" charset="0"/>
                  </a:rPr>
                  <a:t>not</a:t>
                </a:r>
                <a:r>
                  <a:rPr lang="en-US" sz="2000" dirty="0">
                    <a:solidFill>
                      <a:srgbClr val="7030A0"/>
                    </a:solidFill>
                    <a:latin typeface="Cambria" panose="02040503050406030204" pitchFamily="18" charset="0"/>
                    <a:ea typeface="Cambria" panose="02040503050406030204" pitchFamily="18" charset="0"/>
                  </a:rPr>
                  <a:t> change significantly. </a:t>
                </a:r>
              </a:p>
              <a:p>
                <a:pPr marL="285750" indent="-285750">
                  <a:buFont typeface="Arial" panose="020B0604020202020204" pitchFamily="34" charset="0"/>
                  <a:buChar char="•"/>
                </a:pPr>
                <a:endParaRPr lang="en-US" sz="2000" dirty="0">
                  <a:solidFill>
                    <a:srgbClr val="4A76BF"/>
                  </a:solidFill>
                  <a:latin typeface="Cambria" panose="02040503050406030204" pitchFamily="18" charset="0"/>
                  <a:ea typeface="Cambria" panose="02040503050406030204" pitchFamily="18"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37660" y="745045"/>
                <a:ext cx="9410260" cy="4401205"/>
              </a:xfrm>
              <a:prstGeom prst="rect">
                <a:avLst/>
              </a:prstGeom>
              <a:blipFill>
                <a:blip r:embed="rId7"/>
                <a:stretch>
                  <a:fillRect l="-907" t="-1385"/>
                </a:stretch>
              </a:blipFill>
            </p:spPr>
            <p:txBody>
              <a:bodyPr/>
              <a:lstStyle/>
              <a:p>
                <a:r>
                  <a:rPr lang="en-US">
                    <a:noFill/>
                  </a:rPr>
                  <a:t> </a:t>
                </a:r>
              </a:p>
            </p:txBody>
          </p:sp>
        </mc:Fallback>
      </mc:AlternateContent>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7097" y="4874988"/>
            <a:ext cx="4049372" cy="1988457"/>
          </a:xfrm>
          <a:prstGeom prst="rect">
            <a:avLst/>
          </a:prstGeom>
        </p:spPr>
      </p:pic>
      <p:sp>
        <p:nvSpPr>
          <p:cNvPr id="12" name="Rounded Rectangle 11"/>
          <p:cNvSpPr/>
          <p:nvPr/>
        </p:nvSpPr>
        <p:spPr>
          <a:xfrm>
            <a:off x="3337551" y="6483081"/>
            <a:ext cx="496390" cy="294731"/>
          </a:xfrm>
          <a:prstGeom prst="roundRect">
            <a:avLst/>
          </a:prstGeom>
          <a:solidFill>
            <a:schemeClr val="accent1">
              <a:alpha val="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256198" y="6491788"/>
            <a:ext cx="496390" cy="294731"/>
          </a:xfrm>
          <a:prstGeom prst="roundRect">
            <a:avLst/>
          </a:prstGeom>
          <a:solidFill>
            <a:schemeClr val="accent1">
              <a:alpha val="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rot="16200000">
            <a:off x="-506311" y="5666786"/>
            <a:ext cx="1191736" cy="305233"/>
          </a:xfrm>
          <a:prstGeom prst="rect">
            <a:avLst/>
          </a:prstGeom>
          <a:noFill/>
        </p:spPr>
        <p:txBody>
          <a:bodyPr wrap="none" rtlCol="0">
            <a:spAutoFit/>
          </a:bodyPr>
          <a:lstStyle/>
          <a:p>
            <a:r>
              <a:rPr lang="en-US" dirty="0" err="1"/>
              <a:t>GoogleNet</a:t>
            </a:r>
            <a:endParaRPr lang="en-US" dirty="0"/>
          </a:p>
        </p:txBody>
      </p:sp>
      <p:sp>
        <p:nvSpPr>
          <p:cNvPr id="3" name="Oval 2"/>
          <p:cNvSpPr/>
          <p:nvPr/>
        </p:nvSpPr>
        <p:spPr>
          <a:xfrm>
            <a:off x="4004105" y="5052252"/>
            <a:ext cx="235132" cy="565444"/>
          </a:xfrm>
          <a:prstGeom prst="ellipse">
            <a:avLst/>
          </a:prstGeom>
          <a:solidFill>
            <a:srgbClr val="FF0000">
              <a:alpha val="18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38539" y="5842242"/>
            <a:ext cx="134646" cy="230176"/>
          </a:xfrm>
          <a:prstGeom prst="ellipse">
            <a:avLst/>
          </a:prstGeom>
          <a:solidFill>
            <a:srgbClr val="FF0000">
              <a:alpha val="18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349243" y="4982315"/>
            <a:ext cx="313507" cy="1177877"/>
          </a:xfrm>
          <a:prstGeom prst="ellipse">
            <a:avLst/>
          </a:prstGeom>
          <a:solidFill>
            <a:srgbClr val="FF0000">
              <a:alpha val="18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rot="4657945">
            <a:off x="2474612" y="4436984"/>
            <a:ext cx="256294" cy="2070933"/>
          </a:xfrm>
          <a:prstGeom prst="downArrow">
            <a:avLst/>
          </a:prstGeom>
          <a:solidFill>
            <a:srgbClr val="00B050">
              <a:alpha val="47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5400000">
            <a:off x="6118612" y="5883173"/>
            <a:ext cx="296112" cy="606936"/>
          </a:xfrm>
          <a:prstGeom prst="ellipse">
            <a:avLst/>
          </a:prstGeom>
          <a:solidFill>
            <a:srgbClr val="0070C0">
              <a:alpha val="19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5400000">
            <a:off x="4992091" y="5905981"/>
            <a:ext cx="296112" cy="606936"/>
          </a:xfrm>
          <a:prstGeom prst="ellipse">
            <a:avLst/>
          </a:prstGeom>
          <a:solidFill>
            <a:srgbClr val="0070C0">
              <a:alpha val="19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5400000">
            <a:off x="1946265" y="5898182"/>
            <a:ext cx="296112" cy="606936"/>
          </a:xfrm>
          <a:prstGeom prst="ellipse">
            <a:avLst/>
          </a:prstGeom>
          <a:solidFill>
            <a:srgbClr val="0070C0">
              <a:alpha val="19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5400000">
            <a:off x="777212" y="5910357"/>
            <a:ext cx="296112" cy="606936"/>
          </a:xfrm>
          <a:prstGeom prst="ellipse">
            <a:avLst/>
          </a:prstGeom>
          <a:solidFill>
            <a:srgbClr val="0070C0">
              <a:alpha val="19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Audio 3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3407995866"/>
      </p:ext>
    </p:extLst>
  </p:cSld>
  <p:clrMapOvr>
    <a:masterClrMapping/>
  </p:clrMapOvr>
  <mc:AlternateContent xmlns:mc="http://schemas.openxmlformats.org/markup-compatibility/2006" xmlns:p14="http://schemas.microsoft.com/office/powerpoint/2010/main">
    <mc:Choice Requires="p14">
      <p:transition spd="slow" p14:dur="2000" advTm="48102"/>
    </mc:Choice>
    <mc:Fallback xmlns="">
      <p:transition spd="slow" advTm="48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childTnLst>
                                </p:cTn>
                              </p:par>
                              <p:par>
                                <p:cTn id="35" presetID="22" presetClass="entr" presetSubtype="4"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0">
                                            <p:txEl>
                                              <p:pRg st="5" end="5"/>
                                            </p:txEl>
                                          </p:spTgt>
                                        </p:tgtEl>
                                        <p:attrNameLst>
                                          <p:attrName>style.visibility</p:attrName>
                                        </p:attrNameLst>
                                      </p:cBhvr>
                                      <p:to>
                                        <p:strVal val="visible"/>
                                      </p:to>
                                    </p:set>
                                  </p:childTnLst>
                                </p:cTn>
                              </p:par>
                              <p:par>
                                <p:cTn id="42" presetID="22" presetClass="entr" presetSubtype="4"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down)">
                                      <p:cBhvr>
                                        <p:cTn id="44" dur="500"/>
                                        <p:tgtEl>
                                          <p:spTgt spid="3"/>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
                                            <p:txEl>
                                              <p:pRg st="6" end="6"/>
                                            </p:txEl>
                                          </p:spTgt>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0">
                                            <p:txEl>
                                              <p:pRg st="7" end="7"/>
                                            </p:txEl>
                                          </p:spTgt>
                                        </p:tgtEl>
                                        <p:attrNameLst>
                                          <p:attrName>style.visibility</p:attrName>
                                        </p:attrNameLst>
                                      </p:cBhvr>
                                      <p:to>
                                        <p:strVal val="visible"/>
                                      </p:to>
                                    </p:set>
                                  </p:childTnLst>
                                </p:cTn>
                              </p:par>
                              <p:par>
                                <p:cTn id="62" presetID="22" presetClass="entr" presetSubtype="4"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down)">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0">
                                            <p:txEl>
                                              <p:pRg st="8" end="8"/>
                                            </p:txEl>
                                          </p:spTgt>
                                        </p:tgtEl>
                                        <p:attrNameLst>
                                          <p:attrName>style.visibility</p:attrName>
                                        </p:attrNameLst>
                                      </p:cBhvr>
                                      <p:to>
                                        <p:strVal val="visible"/>
                                      </p:to>
                                    </p:set>
                                  </p:childTnLst>
                                </p:cTn>
                              </p:par>
                              <p:par>
                                <p:cTn id="69" presetID="22" presetClass="entr" presetSubtype="4"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wipe(down)">
                                      <p:cBhvr>
                                        <p:cTn id="71" dur="500"/>
                                        <p:tgtEl>
                                          <p:spTgt spid="18"/>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down)">
                                      <p:cBhvr>
                                        <p:cTn id="74" dur="500"/>
                                        <p:tgtEl>
                                          <p:spTgt spid="20"/>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wipe(down)">
                                      <p:cBhvr>
                                        <p:cTn id="77" dur="500"/>
                                        <p:tgtEl>
                                          <p:spTgt spid="21"/>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wipe(down)">
                                      <p:cBhvr>
                                        <p:cTn id="8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1" fill="hold" display="0">
                  <p:stCondLst>
                    <p:cond delay="indefinite"/>
                  </p:stCondLst>
                  <p:endCondLst>
                    <p:cond evt="onStopAudio" delay="0">
                      <p:tgtEl>
                        <p:sldTgt/>
                      </p:tgtEl>
                    </p:cond>
                  </p:endCondLst>
                </p:cTn>
                <p:tgtEl>
                  <p:spTgt spid="36"/>
                </p:tgtEl>
              </p:cMediaNode>
            </p:audio>
          </p:childTnLst>
        </p:cTn>
      </p:par>
    </p:tnLst>
    <p:bldLst>
      <p:bldP spid="8" grpId="0" animBg="1"/>
      <p:bldP spid="9" grpId="0" animBg="1"/>
      <p:bldP spid="12" grpId="0" animBg="1"/>
      <p:bldP spid="13" grpId="0" animBg="1"/>
      <p:bldP spid="14" grpId="0"/>
      <p:bldP spid="3" grpId="0" animBg="1"/>
      <p:bldP spid="15" grpId="0" animBg="1"/>
      <p:bldP spid="16" grpId="0" animBg="1"/>
      <p:bldP spid="5" grpId="0" animBg="1"/>
      <p:bldP spid="18" grpId="0" animBg="1"/>
      <p:bldP spid="20" grpId="0" animBg="1"/>
      <p:bldP spid="21"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52643" y="5808137"/>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p:cNvSpPr/>
          <p:nvPr/>
        </p:nvSpPr>
        <p:spPr>
          <a:xfrm>
            <a:off x="149105" y="5272958"/>
            <a:ext cx="8799068" cy="477987"/>
          </a:xfrm>
          <a:prstGeom prst="rect">
            <a:avLst/>
          </a:prstGeom>
          <a:solidFill>
            <a:srgbClr val="558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0" name="Rectangle 39"/>
          <p:cNvSpPr/>
          <p:nvPr/>
        </p:nvSpPr>
        <p:spPr>
          <a:xfrm>
            <a:off x="626535" y="4750191"/>
            <a:ext cx="830893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9" name="Rectangle 38"/>
          <p:cNvSpPr/>
          <p:nvPr/>
        </p:nvSpPr>
        <p:spPr>
          <a:xfrm>
            <a:off x="626541" y="4295316"/>
            <a:ext cx="8308943" cy="3894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8" name="Rectangle 37"/>
          <p:cNvSpPr/>
          <p:nvPr/>
        </p:nvSpPr>
        <p:spPr>
          <a:xfrm>
            <a:off x="626538" y="3845857"/>
            <a:ext cx="8308943" cy="3894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7" name="Rectangle 36"/>
          <p:cNvSpPr/>
          <p:nvPr/>
        </p:nvSpPr>
        <p:spPr>
          <a:xfrm>
            <a:off x="626535" y="3391532"/>
            <a:ext cx="8308943" cy="3894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Rectangle 24"/>
          <p:cNvSpPr/>
          <p:nvPr/>
        </p:nvSpPr>
        <p:spPr>
          <a:xfrm>
            <a:off x="136405" y="2852142"/>
            <a:ext cx="8799068" cy="4680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Rectangle 22"/>
          <p:cNvSpPr/>
          <p:nvPr/>
        </p:nvSpPr>
        <p:spPr>
          <a:xfrm>
            <a:off x="153338" y="2306048"/>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Rectangle 21"/>
          <p:cNvSpPr/>
          <p:nvPr/>
        </p:nvSpPr>
        <p:spPr>
          <a:xfrm>
            <a:off x="153338" y="1747239"/>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Rectangle 20"/>
          <p:cNvSpPr/>
          <p:nvPr/>
        </p:nvSpPr>
        <p:spPr>
          <a:xfrm>
            <a:off x="153335" y="120538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a:t>Outline</a:t>
            </a:r>
          </a:p>
        </p:txBody>
      </p:sp>
      <p:sp>
        <p:nvSpPr>
          <p:cNvPr id="3" name="Content Placeholder 2"/>
          <p:cNvSpPr>
            <a:spLocks noGrp="1"/>
          </p:cNvSpPr>
          <p:nvPr>
            <p:ph idx="1"/>
          </p:nvPr>
        </p:nvSpPr>
        <p:spPr>
          <a:xfrm>
            <a:off x="170268" y="1152576"/>
            <a:ext cx="8123128" cy="5318753"/>
          </a:xfrm>
        </p:spPr>
        <p:txBody>
          <a:bodyPr/>
          <a:lstStyle/>
          <a:p>
            <a:r>
              <a:rPr lang="en-US" sz="3200" dirty="0">
                <a:solidFill>
                  <a:schemeClr val="bg1"/>
                </a:solidFill>
              </a:rPr>
              <a:t>Motivation and Background</a:t>
            </a:r>
          </a:p>
          <a:p>
            <a:r>
              <a:rPr lang="en-US" sz="3200" dirty="0">
                <a:solidFill>
                  <a:schemeClr val="bg1"/>
                </a:solidFill>
              </a:rPr>
              <a:t>Our Goal </a:t>
            </a:r>
          </a:p>
          <a:p>
            <a:r>
              <a:rPr lang="en-US" sz="3200" dirty="0">
                <a:solidFill>
                  <a:schemeClr val="bg1"/>
                </a:solidFill>
              </a:rPr>
              <a:t>Methodology</a:t>
            </a:r>
          </a:p>
          <a:p>
            <a:r>
              <a:rPr lang="en-US" sz="3200" dirty="0">
                <a:solidFill>
                  <a:schemeClr val="bg1"/>
                </a:solidFill>
              </a:rPr>
              <a:t>Results</a:t>
            </a:r>
          </a:p>
          <a:p>
            <a:pPr lvl="1"/>
            <a:r>
              <a:rPr lang="en-US" dirty="0">
                <a:solidFill>
                  <a:schemeClr val="bg1"/>
                </a:solidFill>
              </a:rPr>
              <a:t>Overall Voltage Behavior</a:t>
            </a:r>
          </a:p>
          <a:p>
            <a:pPr lvl="1"/>
            <a:r>
              <a:rPr lang="en-US" dirty="0">
                <a:solidFill>
                  <a:schemeClr val="bg1"/>
                </a:solidFill>
              </a:rPr>
              <a:t>Power-Reliability Trade-off</a:t>
            </a:r>
          </a:p>
          <a:p>
            <a:pPr lvl="1"/>
            <a:r>
              <a:rPr lang="en-US" dirty="0">
                <a:solidFill>
                  <a:schemeClr val="bg1"/>
                </a:solidFill>
              </a:rPr>
              <a:t>Frequency Underscaling</a:t>
            </a:r>
          </a:p>
          <a:p>
            <a:pPr lvl="1"/>
            <a:r>
              <a:rPr lang="en-US" dirty="0">
                <a:solidFill>
                  <a:schemeClr val="bg1"/>
                </a:solidFill>
              </a:rPr>
              <a:t>Environmental Temperature</a:t>
            </a:r>
          </a:p>
          <a:p>
            <a:r>
              <a:rPr lang="en-US" sz="3200" dirty="0">
                <a:solidFill>
                  <a:schemeClr val="bg1"/>
                </a:solidFill>
              </a:rPr>
              <a:t>Prior Works</a:t>
            </a:r>
          </a:p>
          <a:p>
            <a:r>
              <a:rPr lang="en-US" sz="3200" dirty="0">
                <a:solidFill>
                  <a:schemeClr val="bg1"/>
                </a:solidFill>
              </a:rPr>
              <a:t>Summary, Conclusion, and Future Works</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668566664"/>
      </p:ext>
    </p:extLst>
  </p:cSld>
  <p:clrMapOvr>
    <a:masterClrMapping/>
  </p:clrMapOvr>
  <mc:AlternateContent xmlns:mc="http://schemas.openxmlformats.org/markup-compatibility/2006" xmlns:p14="http://schemas.microsoft.com/office/powerpoint/2010/main">
    <mc:Choice Requires="p14">
      <p:transition spd="slow" p14:dur="2000" advTm="3223"/>
    </mc:Choice>
    <mc:Fallback xmlns="">
      <p:transition spd="slow" advTm="3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Executive Summary</a:t>
            </a:r>
          </a:p>
        </p:txBody>
      </p:sp>
      <p:sp>
        <p:nvSpPr>
          <p:cNvPr id="3" name="Content Placeholder 2"/>
          <p:cNvSpPr>
            <a:spLocks noGrp="1"/>
          </p:cNvSpPr>
          <p:nvPr>
            <p:ph idx="1"/>
          </p:nvPr>
        </p:nvSpPr>
        <p:spPr>
          <a:xfrm>
            <a:off x="-83130" y="796820"/>
            <a:ext cx="9351818" cy="6050294"/>
          </a:xfrm>
        </p:spPr>
        <p:txBody>
          <a:bodyPr/>
          <a:lstStyle/>
          <a:p>
            <a:pPr marL="274320" lvl="1" indent="-274320">
              <a:spcBef>
                <a:spcPts val="400"/>
              </a:spcBef>
              <a:buFont typeface="Arial" pitchFamily="34" charset="0"/>
              <a:buChar char="•"/>
            </a:pPr>
            <a:r>
              <a:rPr lang="en-US" sz="2400" b="1" u="sng" dirty="0"/>
              <a:t>Motivation</a:t>
            </a:r>
            <a:r>
              <a:rPr lang="en-US" sz="2000" dirty="0"/>
              <a:t>: </a:t>
            </a:r>
            <a:r>
              <a:rPr lang="en-US" sz="2400" b="1" dirty="0">
                <a:solidFill>
                  <a:srgbClr val="0070C0"/>
                </a:solidFill>
              </a:rPr>
              <a:t>Power consumption </a:t>
            </a:r>
            <a:r>
              <a:rPr lang="en-US" sz="2000" dirty="0"/>
              <a:t>of neural networks is a main concern</a:t>
            </a:r>
          </a:p>
          <a:p>
            <a:pPr marL="749300" lvl="2" indent="-396875">
              <a:spcBef>
                <a:spcPts val="400"/>
              </a:spcBef>
              <a:buFont typeface="Wingdings" panose="05000000000000000000" pitchFamily="2" charset="2"/>
              <a:buChar char="ü"/>
            </a:pPr>
            <a:r>
              <a:rPr lang="en-US" sz="1800" dirty="0"/>
              <a:t> </a:t>
            </a:r>
            <a:r>
              <a:rPr lang="en-US" b="1" dirty="0">
                <a:solidFill>
                  <a:srgbClr val="0070C0"/>
                </a:solidFill>
              </a:rPr>
              <a:t>Hardware acceleration:</a:t>
            </a:r>
            <a:r>
              <a:rPr lang="en-US" sz="2000" dirty="0"/>
              <a:t> </a:t>
            </a:r>
            <a:r>
              <a:rPr lang="en-US" sz="1800" dirty="0"/>
              <a:t>GPUs, </a:t>
            </a:r>
            <a:r>
              <a:rPr lang="en-US" b="1" dirty="0">
                <a:solidFill>
                  <a:srgbClr val="0070C0"/>
                </a:solidFill>
              </a:rPr>
              <a:t>FPGAs</a:t>
            </a:r>
            <a:r>
              <a:rPr lang="en-US" sz="1800" dirty="0"/>
              <a:t>, and ASICs</a:t>
            </a:r>
          </a:p>
          <a:p>
            <a:pPr marL="749300" lvl="2" indent="-396875">
              <a:spcBef>
                <a:spcPts val="400"/>
              </a:spcBef>
              <a:buFont typeface="Wingdings" panose="05000000000000000000" pitchFamily="2" charset="2"/>
              <a:buChar char="ü"/>
            </a:pPr>
            <a:endParaRPr lang="en-US" sz="1800" dirty="0"/>
          </a:p>
          <a:p>
            <a:pPr marL="274320" indent="-274320">
              <a:spcBef>
                <a:spcPts val="400"/>
              </a:spcBef>
            </a:pPr>
            <a:r>
              <a:rPr lang="en-US" sz="2400" b="1" u="sng" dirty="0">
                <a:solidFill>
                  <a:schemeClr val="accent2">
                    <a:lumMod val="50000"/>
                  </a:schemeClr>
                </a:solidFill>
              </a:rPr>
              <a:t>Problem</a:t>
            </a:r>
            <a:r>
              <a:rPr lang="en-US" sz="2000" dirty="0">
                <a:solidFill>
                  <a:schemeClr val="accent2">
                    <a:lumMod val="50000"/>
                  </a:schemeClr>
                </a:solidFill>
              </a:rPr>
              <a:t>: FPGAs are at least 10X less </a:t>
            </a:r>
            <a:r>
              <a:rPr lang="en-US" sz="2400" b="1" dirty="0">
                <a:solidFill>
                  <a:srgbClr val="002060"/>
                </a:solidFill>
              </a:rPr>
              <a:t>power-efficient</a:t>
            </a:r>
            <a:r>
              <a:rPr lang="en-US" sz="2000" b="1" dirty="0">
                <a:solidFill>
                  <a:schemeClr val="accent2">
                    <a:lumMod val="50000"/>
                  </a:schemeClr>
                </a:solidFill>
              </a:rPr>
              <a:t> </a:t>
            </a:r>
            <a:r>
              <a:rPr lang="en-US" sz="2000" dirty="0">
                <a:solidFill>
                  <a:schemeClr val="accent2">
                    <a:lumMod val="50000"/>
                  </a:schemeClr>
                </a:solidFill>
              </a:rPr>
              <a:t>than equivalent ASICs</a:t>
            </a:r>
          </a:p>
          <a:p>
            <a:pPr marL="274320" indent="-274320">
              <a:spcBef>
                <a:spcPts val="400"/>
              </a:spcBef>
            </a:pPr>
            <a:endParaRPr lang="en-US" sz="2000" dirty="0">
              <a:solidFill>
                <a:schemeClr val="accent2">
                  <a:lumMod val="50000"/>
                </a:schemeClr>
              </a:solidFill>
            </a:endParaRPr>
          </a:p>
          <a:p>
            <a:pPr marL="0" indent="0">
              <a:spcBef>
                <a:spcPts val="400"/>
              </a:spcBef>
              <a:buNone/>
            </a:pPr>
            <a:endParaRPr lang="en-US" sz="100" dirty="0">
              <a:solidFill>
                <a:srgbClr val="C00000"/>
              </a:solidFill>
            </a:endParaRPr>
          </a:p>
          <a:p>
            <a:pPr marL="274320" indent="-274320">
              <a:spcBef>
                <a:spcPts val="400"/>
              </a:spcBef>
            </a:pPr>
            <a:r>
              <a:rPr lang="en-US" sz="2400" b="1" u="sng" dirty="0">
                <a:solidFill>
                  <a:schemeClr val="accent1">
                    <a:lumMod val="75000"/>
                  </a:schemeClr>
                </a:solidFill>
              </a:rPr>
              <a:t>Goal</a:t>
            </a:r>
            <a:r>
              <a:rPr lang="en-US" sz="2000" dirty="0">
                <a:solidFill>
                  <a:schemeClr val="accent1">
                    <a:lumMod val="75000"/>
                  </a:schemeClr>
                </a:solidFill>
              </a:rPr>
              <a:t>: Bridge the </a:t>
            </a:r>
            <a:r>
              <a:rPr lang="en-US" sz="2400" b="1" dirty="0">
                <a:solidFill>
                  <a:srgbClr val="7030A0"/>
                </a:solidFill>
              </a:rPr>
              <a:t>power-efficiency gap </a:t>
            </a:r>
            <a:r>
              <a:rPr lang="en-US" sz="2000" dirty="0">
                <a:solidFill>
                  <a:schemeClr val="accent1">
                    <a:lumMod val="75000"/>
                  </a:schemeClr>
                </a:solidFill>
              </a:rPr>
              <a:t>between ASIC- and FPGA-based neural networks by</a:t>
            </a:r>
            <a:r>
              <a:rPr lang="en-US" sz="2000" dirty="0">
                <a:solidFill>
                  <a:srgbClr val="0070C0"/>
                </a:solidFill>
              </a:rPr>
              <a:t> </a:t>
            </a:r>
            <a:r>
              <a:rPr lang="en-US" sz="2400" b="1" dirty="0">
                <a:solidFill>
                  <a:srgbClr val="7030A0"/>
                </a:solidFill>
              </a:rPr>
              <a:t>Undervolting</a:t>
            </a:r>
            <a:r>
              <a:rPr lang="en-US" sz="2000" dirty="0">
                <a:solidFill>
                  <a:srgbClr val="0070C0"/>
                </a:solidFill>
              </a:rPr>
              <a:t> </a:t>
            </a:r>
            <a:r>
              <a:rPr lang="en-US" sz="2400" b="1" dirty="0">
                <a:solidFill>
                  <a:srgbClr val="7030A0"/>
                </a:solidFill>
              </a:rPr>
              <a:t>below nominal level</a:t>
            </a:r>
          </a:p>
          <a:p>
            <a:pPr marL="644525" lvl="1" indent="-354013">
              <a:spcBef>
                <a:spcPts val="400"/>
              </a:spcBef>
              <a:buFont typeface="Wingdings" panose="05000000000000000000" pitchFamily="2" charset="2"/>
              <a:buChar char="ü"/>
            </a:pPr>
            <a:endParaRPr lang="en-US" sz="2000" dirty="0">
              <a:solidFill>
                <a:srgbClr val="0070C0"/>
              </a:solidFill>
            </a:endParaRPr>
          </a:p>
          <a:p>
            <a:pPr marL="731520" lvl="1" indent="-274320">
              <a:spcBef>
                <a:spcPts val="400"/>
              </a:spcBef>
            </a:pPr>
            <a:endParaRPr lang="en-US" sz="100" dirty="0">
              <a:solidFill>
                <a:schemeClr val="accent1">
                  <a:lumMod val="75000"/>
                </a:schemeClr>
              </a:solidFill>
            </a:endParaRPr>
          </a:p>
          <a:p>
            <a:pPr marL="274320" indent="-274320">
              <a:spcBef>
                <a:spcPts val="400"/>
              </a:spcBef>
            </a:pPr>
            <a:endParaRPr lang="en-US" sz="100" b="1" u="sng" dirty="0">
              <a:solidFill>
                <a:schemeClr val="accent6">
                  <a:lumMod val="75000"/>
                </a:schemeClr>
              </a:solidFill>
            </a:endParaRPr>
          </a:p>
          <a:p>
            <a:pPr marL="274320" indent="-274320">
              <a:spcBef>
                <a:spcPts val="400"/>
              </a:spcBef>
            </a:pPr>
            <a:r>
              <a:rPr lang="en-US" sz="2400" b="1" u="sng" dirty="0">
                <a:solidFill>
                  <a:srgbClr val="002060"/>
                </a:solidFill>
              </a:rPr>
              <a:t>Evaluation Setup</a:t>
            </a:r>
            <a:r>
              <a:rPr lang="en-US" sz="2400" dirty="0">
                <a:solidFill>
                  <a:srgbClr val="002060"/>
                </a:solidFill>
              </a:rPr>
              <a:t> </a:t>
            </a:r>
          </a:p>
          <a:p>
            <a:pPr marL="644525" lvl="1" indent="-354013">
              <a:spcBef>
                <a:spcPts val="400"/>
              </a:spcBef>
              <a:buFont typeface="Wingdings" panose="05000000000000000000" pitchFamily="2" charset="2"/>
              <a:buChar char="ü"/>
            </a:pPr>
            <a:r>
              <a:rPr lang="en-US" sz="2400" b="1" dirty="0">
                <a:solidFill>
                  <a:srgbClr val="002060"/>
                </a:solidFill>
              </a:rPr>
              <a:t>5</a:t>
            </a:r>
            <a:r>
              <a:rPr lang="en-US" sz="2000" b="1" dirty="0">
                <a:solidFill>
                  <a:srgbClr val="002060"/>
                </a:solidFill>
              </a:rPr>
              <a:t> </a:t>
            </a:r>
            <a:r>
              <a:rPr lang="en-US" sz="2000" dirty="0">
                <a:solidFill>
                  <a:srgbClr val="002060"/>
                </a:solidFill>
              </a:rPr>
              <a:t>Image classification workloads</a:t>
            </a:r>
          </a:p>
          <a:p>
            <a:pPr marL="644525" lvl="1" indent="-354013">
              <a:spcBef>
                <a:spcPts val="400"/>
              </a:spcBef>
              <a:buFont typeface="Wingdings" panose="05000000000000000000" pitchFamily="2" charset="2"/>
              <a:buChar char="ü"/>
            </a:pPr>
            <a:r>
              <a:rPr lang="en-US" sz="2400" b="1" dirty="0">
                <a:solidFill>
                  <a:srgbClr val="002060"/>
                </a:solidFill>
              </a:rPr>
              <a:t>3</a:t>
            </a:r>
            <a:r>
              <a:rPr lang="en-US" sz="2000" b="1" dirty="0">
                <a:solidFill>
                  <a:srgbClr val="002060"/>
                </a:solidFill>
              </a:rPr>
              <a:t> </a:t>
            </a:r>
            <a:r>
              <a:rPr lang="en-US" sz="2000" dirty="0">
                <a:solidFill>
                  <a:srgbClr val="002060"/>
                </a:solidFill>
              </a:rPr>
              <a:t>Xilinx UltraScale+ ZCU102 platforms </a:t>
            </a:r>
          </a:p>
          <a:p>
            <a:pPr marL="644525" lvl="1" indent="-354013">
              <a:spcBef>
                <a:spcPts val="400"/>
              </a:spcBef>
              <a:buFont typeface="Wingdings" panose="05000000000000000000" pitchFamily="2" charset="2"/>
              <a:buChar char="ü"/>
            </a:pPr>
            <a:r>
              <a:rPr lang="en-US" sz="2400" b="1" dirty="0">
                <a:solidFill>
                  <a:srgbClr val="002060"/>
                </a:solidFill>
              </a:rPr>
              <a:t>2</a:t>
            </a:r>
            <a:r>
              <a:rPr lang="en-US" sz="2000" b="1" dirty="0">
                <a:solidFill>
                  <a:srgbClr val="002060"/>
                </a:solidFill>
              </a:rPr>
              <a:t> </a:t>
            </a:r>
            <a:r>
              <a:rPr lang="en-US" sz="2000" dirty="0">
                <a:solidFill>
                  <a:srgbClr val="002060"/>
                </a:solidFill>
              </a:rPr>
              <a:t>On-chip voltage rails</a:t>
            </a:r>
          </a:p>
          <a:p>
            <a:pPr marL="644525" lvl="1" indent="-354013">
              <a:spcBef>
                <a:spcPts val="400"/>
              </a:spcBef>
              <a:buFont typeface="Wingdings" panose="05000000000000000000" pitchFamily="2" charset="2"/>
              <a:buChar char="ü"/>
            </a:pPr>
            <a:endParaRPr lang="en-US" sz="2000" dirty="0">
              <a:solidFill>
                <a:srgbClr val="002060"/>
              </a:solidFill>
            </a:endParaRPr>
          </a:p>
          <a:p>
            <a:pPr marL="187325" indent="-354013">
              <a:spcBef>
                <a:spcPts val="400"/>
              </a:spcBef>
            </a:pPr>
            <a:r>
              <a:rPr lang="en-US" sz="2400" b="1" u="sng" dirty="0">
                <a:solidFill>
                  <a:srgbClr val="55803D"/>
                </a:solidFill>
              </a:rPr>
              <a:t>Main Results</a:t>
            </a:r>
          </a:p>
          <a:p>
            <a:pPr marL="644525" lvl="2" indent="-354013">
              <a:spcBef>
                <a:spcPts val="400"/>
              </a:spcBef>
              <a:buFont typeface="Wingdings" panose="05000000000000000000" pitchFamily="2" charset="2"/>
              <a:buChar char="ü"/>
            </a:pPr>
            <a:r>
              <a:rPr lang="en-US" sz="2000" b="1" dirty="0">
                <a:solidFill>
                  <a:srgbClr val="55803D"/>
                </a:solidFill>
              </a:rPr>
              <a:t> </a:t>
            </a:r>
            <a:r>
              <a:rPr lang="en-US" sz="2000" b="1" dirty="0">
                <a:solidFill>
                  <a:schemeClr val="accent6">
                    <a:lumMod val="75000"/>
                  </a:schemeClr>
                </a:solidFill>
              </a:rPr>
              <a:t>Large voltage guardband </a:t>
            </a:r>
            <a:r>
              <a:rPr lang="en-US" sz="2000" dirty="0">
                <a:solidFill>
                  <a:schemeClr val="accent6">
                    <a:lumMod val="75000"/>
                  </a:schemeClr>
                </a:solidFill>
              </a:rPr>
              <a:t>(i.e., </a:t>
            </a:r>
            <a:r>
              <a:rPr lang="en-US" b="1" dirty="0">
                <a:solidFill>
                  <a:srgbClr val="FF0000"/>
                </a:solidFill>
              </a:rPr>
              <a:t>33%</a:t>
            </a:r>
            <a:r>
              <a:rPr lang="en-US" sz="2000" dirty="0">
                <a:solidFill>
                  <a:schemeClr val="accent6">
                    <a:lumMod val="75000"/>
                  </a:schemeClr>
                </a:solidFill>
              </a:rPr>
              <a:t>)</a:t>
            </a:r>
            <a:r>
              <a:rPr lang="en-US" sz="2000" dirty="0">
                <a:solidFill>
                  <a:srgbClr val="FF0000"/>
                </a:solidFill>
              </a:rPr>
              <a:t> </a:t>
            </a:r>
            <a:r>
              <a:rPr lang="en-US" sz="2000" dirty="0">
                <a:solidFill>
                  <a:srgbClr val="55803D"/>
                </a:solidFill>
              </a:rPr>
              <a:t> </a:t>
            </a:r>
          </a:p>
          <a:p>
            <a:pPr marL="644525" lvl="2" indent="-354013">
              <a:spcBef>
                <a:spcPts val="400"/>
              </a:spcBef>
              <a:buFont typeface="Wingdings" panose="05000000000000000000" pitchFamily="2" charset="2"/>
              <a:buChar char="ü"/>
            </a:pPr>
            <a:r>
              <a:rPr lang="en-US" sz="2000" b="1" dirty="0">
                <a:solidFill>
                  <a:srgbClr val="55803D"/>
                </a:solidFill>
              </a:rPr>
              <a:t> </a:t>
            </a:r>
            <a:r>
              <a:rPr lang="en-US" b="1" dirty="0">
                <a:solidFill>
                  <a:srgbClr val="FF0000"/>
                </a:solidFill>
              </a:rPr>
              <a:t>&gt;3X</a:t>
            </a:r>
            <a:r>
              <a:rPr lang="en-US" sz="2000" b="1" dirty="0">
                <a:solidFill>
                  <a:srgbClr val="FF0000"/>
                </a:solidFill>
              </a:rPr>
              <a:t> </a:t>
            </a:r>
            <a:r>
              <a:rPr lang="en-US" sz="2000" b="1" dirty="0">
                <a:solidFill>
                  <a:schemeClr val="accent6">
                    <a:lumMod val="75000"/>
                  </a:schemeClr>
                </a:solidFill>
              </a:rPr>
              <a:t>power-efficiency gain </a:t>
            </a:r>
          </a:p>
          <a:p>
            <a:pPr marL="731520" lvl="1" indent="-274320">
              <a:spcBef>
                <a:spcPts val="400"/>
              </a:spcBef>
            </a:pPr>
            <a:endParaRPr lang="tr-TR" sz="2000" b="1" u="sng" dirty="0"/>
          </a:p>
          <a:p>
            <a:endParaRPr lang="en-US" sz="2000" dirty="0"/>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732312222"/>
      </p:ext>
    </p:extLst>
  </p:cSld>
  <p:clrMapOvr>
    <a:masterClrMapping/>
  </p:clrMapOvr>
  <mc:AlternateContent xmlns:mc="http://schemas.openxmlformats.org/markup-compatibility/2006" xmlns:p14="http://schemas.microsoft.com/office/powerpoint/2010/main">
    <mc:Choice Requires="p14">
      <p:transition spd="slow" p14:dur="2000" advTm="57933"/>
    </mc:Choice>
    <mc:Fallback xmlns="">
      <p:transition spd="slow" advTm="57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10"/>
                </p:tgtEl>
              </p:cMediaNode>
            </p:audio>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Prior Works</a:t>
            </a:r>
          </a:p>
        </p:txBody>
      </p:sp>
      <p:sp>
        <p:nvSpPr>
          <p:cNvPr id="3" name="Content Placeholder 2"/>
          <p:cNvSpPr>
            <a:spLocks noGrp="1"/>
          </p:cNvSpPr>
          <p:nvPr>
            <p:ph idx="1"/>
          </p:nvPr>
        </p:nvSpPr>
        <p:spPr>
          <a:xfrm>
            <a:off x="75990" y="872035"/>
            <a:ext cx="9068009" cy="5985965"/>
          </a:xfrm>
        </p:spPr>
        <p:txBody>
          <a:bodyPr/>
          <a:lstStyle/>
          <a:p>
            <a:r>
              <a:rPr lang="en-US" sz="2400" b="1" u="sng" dirty="0"/>
              <a:t>Undervolting</a:t>
            </a:r>
          </a:p>
          <a:p>
            <a:pPr marL="749300" lvl="2" indent="-396875">
              <a:spcBef>
                <a:spcPts val="400"/>
              </a:spcBef>
              <a:buFont typeface="Wingdings" panose="05000000000000000000" pitchFamily="2" charset="2"/>
              <a:buChar char="ü"/>
            </a:pPr>
            <a:r>
              <a:rPr lang="en-US" sz="2000" dirty="0"/>
              <a:t>Studies for off-the-shelf real CPUs, GPUs, ASICs, DRAMs</a:t>
            </a:r>
          </a:p>
          <a:p>
            <a:pPr marL="749300" lvl="2" indent="-396875">
              <a:spcBef>
                <a:spcPts val="400"/>
              </a:spcBef>
              <a:buFont typeface="Wingdings" panose="05000000000000000000" pitchFamily="2" charset="2"/>
              <a:buChar char="ü"/>
            </a:pPr>
            <a:r>
              <a:rPr lang="en-US" sz="2000" dirty="0"/>
              <a:t>Large voltage guardband (from 12% to 35%) for many devices</a:t>
            </a:r>
          </a:p>
          <a:p>
            <a:pPr marL="749300" lvl="2" indent="-396875">
              <a:spcBef>
                <a:spcPts val="400"/>
              </a:spcBef>
              <a:buFont typeface="Wingdings" panose="05000000000000000000" pitchFamily="2" charset="2"/>
              <a:buChar char="ü"/>
            </a:pPr>
            <a:r>
              <a:rPr lang="en-US" sz="2000" dirty="0"/>
              <a:t> </a:t>
            </a:r>
            <a:r>
              <a:rPr lang="en-US" b="1" dirty="0">
                <a:solidFill>
                  <a:srgbClr val="0070C0"/>
                </a:solidFill>
              </a:rPr>
              <a:t>This work </a:t>
            </a:r>
            <a:r>
              <a:rPr lang="en-US" sz="2000" dirty="0"/>
              <a:t>extends such studies for </a:t>
            </a:r>
            <a:r>
              <a:rPr lang="en-US" sz="2000" b="1" dirty="0"/>
              <a:t>off-the-shelf FPGAs</a:t>
            </a:r>
            <a:r>
              <a:rPr lang="en-US" sz="2000" dirty="0"/>
              <a:t> especially for neural network acceleration and </a:t>
            </a:r>
            <a:r>
              <a:rPr lang="en-US" sz="2000" b="1" dirty="0"/>
              <a:t>confirms large guardbands </a:t>
            </a:r>
            <a:r>
              <a:rPr lang="en-US" sz="2000" dirty="0"/>
              <a:t>(i.e., 33%)</a:t>
            </a:r>
            <a:br>
              <a:rPr lang="en-US" sz="2000" dirty="0"/>
            </a:br>
            <a:endParaRPr lang="en-US" sz="2000" dirty="0"/>
          </a:p>
          <a:p>
            <a:r>
              <a:rPr lang="en-US" sz="2400" b="1" u="sng" dirty="0">
                <a:solidFill>
                  <a:srgbClr val="9A020E"/>
                </a:solidFill>
              </a:rPr>
              <a:t>Power-Efficient Neural Networks</a:t>
            </a:r>
          </a:p>
          <a:p>
            <a:pPr marL="749300" lvl="2" indent="-396875">
              <a:spcBef>
                <a:spcPts val="400"/>
              </a:spcBef>
              <a:buFont typeface="Wingdings" panose="05000000000000000000" pitchFamily="2" charset="2"/>
              <a:buChar char="ü"/>
            </a:pPr>
            <a:r>
              <a:rPr lang="en-US" sz="2000" dirty="0">
                <a:solidFill>
                  <a:srgbClr val="C00000"/>
                </a:solidFill>
              </a:rPr>
              <a:t>Studies on architectural-, hardware-, and software-level techniques</a:t>
            </a:r>
          </a:p>
          <a:p>
            <a:pPr marL="749300" lvl="2" indent="-396875">
              <a:spcBef>
                <a:spcPts val="400"/>
              </a:spcBef>
              <a:buFont typeface="Wingdings" panose="05000000000000000000" pitchFamily="2" charset="2"/>
              <a:buChar char="ü"/>
            </a:pPr>
            <a:r>
              <a:rPr lang="en-US" sz="2000" dirty="0">
                <a:solidFill>
                  <a:srgbClr val="C00000"/>
                </a:solidFill>
              </a:rPr>
              <a:t>Undervolting in neural network ASIC accelerator (e.g., </a:t>
            </a:r>
            <a:r>
              <a:rPr lang="en-US" sz="2000" dirty="0" err="1">
                <a:solidFill>
                  <a:srgbClr val="C00000"/>
                </a:solidFill>
              </a:rPr>
              <a:t>GreenTPU-DAC’19</a:t>
            </a:r>
            <a:r>
              <a:rPr lang="en-US" sz="2000" dirty="0">
                <a:solidFill>
                  <a:srgbClr val="C00000"/>
                </a:solidFill>
              </a:rPr>
              <a:t>)</a:t>
            </a:r>
          </a:p>
          <a:p>
            <a:pPr marL="749300" lvl="2" indent="-396875">
              <a:spcBef>
                <a:spcPts val="400"/>
              </a:spcBef>
              <a:buFont typeface="Wingdings" panose="05000000000000000000" pitchFamily="2" charset="2"/>
              <a:buChar char="ü"/>
            </a:pPr>
            <a:r>
              <a:rPr lang="en-US" sz="2000" dirty="0">
                <a:solidFill>
                  <a:srgbClr val="C00000"/>
                </a:solidFill>
              </a:rPr>
              <a:t> </a:t>
            </a:r>
            <a:r>
              <a:rPr lang="en-US" b="1" dirty="0">
                <a:solidFill>
                  <a:srgbClr val="0070C0"/>
                </a:solidFill>
              </a:rPr>
              <a:t>This work </a:t>
            </a:r>
            <a:r>
              <a:rPr lang="en-US" sz="2000" dirty="0">
                <a:solidFill>
                  <a:srgbClr val="C00000"/>
                </a:solidFill>
              </a:rPr>
              <a:t>proposes a </a:t>
            </a:r>
            <a:r>
              <a:rPr lang="en-US" sz="2000" b="1" dirty="0">
                <a:solidFill>
                  <a:srgbClr val="C00000"/>
                </a:solidFill>
              </a:rPr>
              <a:t>hardware-level undervolting</a:t>
            </a:r>
            <a:r>
              <a:rPr lang="en-US" sz="2000" dirty="0">
                <a:solidFill>
                  <a:srgbClr val="C00000"/>
                </a:solidFill>
              </a:rPr>
              <a:t> for further power-saving (&gt;3X) in FPGAs.</a:t>
            </a:r>
            <a:br>
              <a:rPr lang="en-US" sz="2000" dirty="0">
                <a:solidFill>
                  <a:srgbClr val="C00000"/>
                </a:solidFill>
              </a:rPr>
            </a:br>
            <a:endParaRPr lang="en-US" sz="2000" dirty="0">
              <a:solidFill>
                <a:srgbClr val="C00000"/>
              </a:solidFill>
            </a:endParaRPr>
          </a:p>
          <a:p>
            <a:r>
              <a:rPr lang="en-US" sz="2400" b="1" u="sng" dirty="0">
                <a:solidFill>
                  <a:srgbClr val="7030A0"/>
                </a:solidFill>
              </a:rPr>
              <a:t>Reliability in Neural Networks</a:t>
            </a:r>
          </a:p>
          <a:p>
            <a:pPr marL="749300" lvl="2" indent="-396875">
              <a:spcBef>
                <a:spcPts val="400"/>
              </a:spcBef>
              <a:buFont typeface="Wingdings" panose="05000000000000000000" pitchFamily="2" charset="2"/>
              <a:buChar char="ü"/>
            </a:pPr>
            <a:r>
              <a:rPr lang="en-US" sz="2000" dirty="0">
                <a:solidFill>
                  <a:srgbClr val="7030A0"/>
                </a:solidFill>
              </a:rPr>
              <a:t>Analytical and simulation-based studies (e.g., Thundervolt-</a:t>
            </a:r>
            <a:r>
              <a:rPr lang="en-US" sz="2000" dirty="0" err="1">
                <a:solidFill>
                  <a:srgbClr val="7030A0"/>
                </a:solidFill>
              </a:rPr>
              <a:t>DAC’18</a:t>
            </a:r>
            <a:r>
              <a:rPr lang="en-US" sz="2000" dirty="0">
                <a:solidFill>
                  <a:srgbClr val="7030A0"/>
                </a:solidFill>
              </a:rPr>
              <a:t>)</a:t>
            </a:r>
          </a:p>
          <a:p>
            <a:pPr marL="749300" lvl="2" indent="-396875">
              <a:spcBef>
                <a:spcPts val="400"/>
              </a:spcBef>
              <a:buFont typeface="Wingdings" panose="05000000000000000000" pitchFamily="2" charset="2"/>
              <a:buChar char="ü"/>
            </a:pPr>
            <a:r>
              <a:rPr lang="en-US" sz="2000" dirty="0">
                <a:solidFill>
                  <a:srgbClr val="7030A0"/>
                </a:solidFill>
              </a:rPr>
              <a:t>Some studies on real hardware (e.g., EDEN-</a:t>
            </a:r>
            <a:r>
              <a:rPr lang="en-US" sz="2000" dirty="0" err="1">
                <a:solidFill>
                  <a:srgbClr val="7030A0"/>
                </a:solidFill>
              </a:rPr>
              <a:t>MICRO’19</a:t>
            </a:r>
            <a:r>
              <a:rPr lang="en-US" sz="2000" dirty="0">
                <a:solidFill>
                  <a:srgbClr val="7030A0"/>
                </a:solidFill>
              </a:rPr>
              <a:t>)</a:t>
            </a:r>
          </a:p>
          <a:p>
            <a:pPr marL="749300" lvl="2" indent="-396875">
              <a:spcBef>
                <a:spcPts val="400"/>
              </a:spcBef>
              <a:buFont typeface="Wingdings" panose="05000000000000000000" pitchFamily="2" charset="2"/>
              <a:buChar char="ü"/>
            </a:pPr>
            <a:r>
              <a:rPr lang="en-US" sz="2000" dirty="0">
                <a:solidFill>
                  <a:srgbClr val="7030A0"/>
                </a:solidFill>
              </a:rPr>
              <a:t> </a:t>
            </a:r>
            <a:r>
              <a:rPr lang="en-US" b="1" dirty="0">
                <a:solidFill>
                  <a:srgbClr val="0070C0"/>
                </a:solidFill>
              </a:rPr>
              <a:t>This work </a:t>
            </a:r>
            <a:r>
              <a:rPr lang="en-US" sz="2000" dirty="0">
                <a:solidFill>
                  <a:srgbClr val="7030A0"/>
                </a:solidFill>
              </a:rPr>
              <a:t>studies the reliability of neural networks on </a:t>
            </a:r>
            <a:r>
              <a:rPr lang="en-US" sz="2000" b="1" dirty="0">
                <a:solidFill>
                  <a:srgbClr val="7030A0"/>
                </a:solidFill>
              </a:rPr>
              <a:t>real</a:t>
            </a:r>
            <a:r>
              <a:rPr lang="en-US" sz="2000" dirty="0">
                <a:solidFill>
                  <a:srgbClr val="7030A0"/>
                </a:solidFill>
              </a:rPr>
              <a:t> </a:t>
            </a:r>
            <a:r>
              <a:rPr lang="en-US" sz="2000" b="1" dirty="0">
                <a:solidFill>
                  <a:srgbClr val="7030A0"/>
                </a:solidFill>
              </a:rPr>
              <a:t>FPGAs when operating at reduced voltage levels.</a:t>
            </a:r>
            <a:endParaRPr lang="en-US" sz="2000" dirty="0">
              <a:solidFill>
                <a:srgbClr val="7030A0"/>
              </a:solidFill>
            </a:endParaRPr>
          </a:p>
        </p:txBody>
      </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1869354523"/>
      </p:ext>
    </p:extLst>
  </p:cSld>
  <p:clrMapOvr>
    <a:masterClrMapping/>
  </p:clrMapOvr>
  <mc:AlternateContent xmlns:mc="http://schemas.openxmlformats.org/markup-compatibility/2006" xmlns:p14="http://schemas.microsoft.com/office/powerpoint/2010/main">
    <mc:Choice Requires="p14">
      <p:transition spd="slow" p14:dur="2000" advTm="55524"/>
    </mc:Choice>
    <mc:Fallback xmlns="">
      <p:transition spd="slow" advTm="55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1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52643" y="5808137"/>
            <a:ext cx="8799068" cy="477987"/>
          </a:xfrm>
          <a:prstGeom prst="rect">
            <a:avLst/>
          </a:prstGeom>
          <a:solidFill>
            <a:srgbClr val="558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p:cNvSpPr/>
          <p:nvPr/>
        </p:nvSpPr>
        <p:spPr>
          <a:xfrm>
            <a:off x="149105" y="5272958"/>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0" name="Rectangle 39"/>
          <p:cNvSpPr/>
          <p:nvPr/>
        </p:nvSpPr>
        <p:spPr>
          <a:xfrm>
            <a:off x="626535" y="4750191"/>
            <a:ext cx="830893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9" name="Rectangle 38"/>
          <p:cNvSpPr/>
          <p:nvPr/>
        </p:nvSpPr>
        <p:spPr>
          <a:xfrm>
            <a:off x="626541" y="4295316"/>
            <a:ext cx="8308943" cy="3894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8" name="Rectangle 37"/>
          <p:cNvSpPr/>
          <p:nvPr/>
        </p:nvSpPr>
        <p:spPr>
          <a:xfrm>
            <a:off x="626538" y="3845857"/>
            <a:ext cx="8308943" cy="3894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7" name="Rectangle 36"/>
          <p:cNvSpPr/>
          <p:nvPr/>
        </p:nvSpPr>
        <p:spPr>
          <a:xfrm>
            <a:off x="626535" y="3391532"/>
            <a:ext cx="8308943" cy="3894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Rectangle 24"/>
          <p:cNvSpPr/>
          <p:nvPr/>
        </p:nvSpPr>
        <p:spPr>
          <a:xfrm>
            <a:off x="136405" y="2852142"/>
            <a:ext cx="8799068" cy="4680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Rectangle 22"/>
          <p:cNvSpPr/>
          <p:nvPr/>
        </p:nvSpPr>
        <p:spPr>
          <a:xfrm>
            <a:off x="153338" y="2306048"/>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Rectangle 21"/>
          <p:cNvSpPr/>
          <p:nvPr/>
        </p:nvSpPr>
        <p:spPr>
          <a:xfrm>
            <a:off x="153338" y="1747239"/>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Rectangle 20"/>
          <p:cNvSpPr/>
          <p:nvPr/>
        </p:nvSpPr>
        <p:spPr>
          <a:xfrm>
            <a:off x="153335" y="120538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a:t>Outline</a:t>
            </a:r>
          </a:p>
        </p:txBody>
      </p:sp>
      <p:sp>
        <p:nvSpPr>
          <p:cNvPr id="3" name="Content Placeholder 2"/>
          <p:cNvSpPr>
            <a:spLocks noGrp="1"/>
          </p:cNvSpPr>
          <p:nvPr>
            <p:ph idx="1"/>
          </p:nvPr>
        </p:nvSpPr>
        <p:spPr>
          <a:xfrm>
            <a:off x="170268" y="1152576"/>
            <a:ext cx="8123128" cy="5318753"/>
          </a:xfrm>
        </p:spPr>
        <p:txBody>
          <a:bodyPr/>
          <a:lstStyle/>
          <a:p>
            <a:r>
              <a:rPr lang="en-US" sz="3200" dirty="0">
                <a:solidFill>
                  <a:schemeClr val="bg1"/>
                </a:solidFill>
              </a:rPr>
              <a:t>Motivation and Background</a:t>
            </a:r>
          </a:p>
          <a:p>
            <a:r>
              <a:rPr lang="en-US" sz="3200" dirty="0">
                <a:solidFill>
                  <a:schemeClr val="bg1"/>
                </a:solidFill>
              </a:rPr>
              <a:t>Our Goal </a:t>
            </a:r>
          </a:p>
          <a:p>
            <a:r>
              <a:rPr lang="en-US" sz="3200" dirty="0">
                <a:solidFill>
                  <a:schemeClr val="bg1"/>
                </a:solidFill>
              </a:rPr>
              <a:t>Methodology</a:t>
            </a:r>
          </a:p>
          <a:p>
            <a:r>
              <a:rPr lang="en-US" sz="3200" dirty="0">
                <a:solidFill>
                  <a:schemeClr val="bg1"/>
                </a:solidFill>
              </a:rPr>
              <a:t>Results</a:t>
            </a:r>
          </a:p>
          <a:p>
            <a:pPr lvl="1"/>
            <a:r>
              <a:rPr lang="en-US" dirty="0">
                <a:solidFill>
                  <a:schemeClr val="bg1"/>
                </a:solidFill>
              </a:rPr>
              <a:t>Overall Voltage Behavior</a:t>
            </a:r>
          </a:p>
          <a:p>
            <a:pPr lvl="1"/>
            <a:r>
              <a:rPr lang="en-US" dirty="0">
                <a:solidFill>
                  <a:schemeClr val="bg1"/>
                </a:solidFill>
              </a:rPr>
              <a:t>Power-Reliability Trade-off</a:t>
            </a:r>
          </a:p>
          <a:p>
            <a:pPr lvl="1"/>
            <a:r>
              <a:rPr lang="en-US" dirty="0">
                <a:solidFill>
                  <a:schemeClr val="bg1"/>
                </a:solidFill>
              </a:rPr>
              <a:t>Frequency Underscaling</a:t>
            </a:r>
          </a:p>
          <a:p>
            <a:pPr lvl="1"/>
            <a:r>
              <a:rPr lang="en-US" dirty="0">
                <a:solidFill>
                  <a:schemeClr val="bg1"/>
                </a:solidFill>
              </a:rPr>
              <a:t>Environmental Temperature</a:t>
            </a:r>
          </a:p>
          <a:p>
            <a:r>
              <a:rPr lang="en-US" sz="3200" dirty="0">
                <a:solidFill>
                  <a:schemeClr val="bg1"/>
                </a:solidFill>
              </a:rPr>
              <a:t>Prior Works</a:t>
            </a:r>
          </a:p>
          <a:p>
            <a:r>
              <a:rPr lang="en-US" sz="3200" dirty="0">
                <a:solidFill>
                  <a:schemeClr val="bg1"/>
                </a:solidFill>
              </a:rPr>
              <a:t>Summary, Conclusion, and Future Works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732252888"/>
      </p:ext>
    </p:extLst>
  </p:cSld>
  <p:clrMapOvr>
    <a:masterClrMapping/>
  </p:clrMapOvr>
  <mc:AlternateContent xmlns:mc="http://schemas.openxmlformats.org/markup-compatibility/2006" xmlns:p14="http://schemas.microsoft.com/office/powerpoint/2010/main">
    <mc:Choice Requires="p14">
      <p:transition spd="slow" p14:dur="2000" advTm="3808"/>
    </mc:Choice>
    <mc:Fallback xmlns="">
      <p:transition spd="slow" advTm="3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Summary, Conclusion, and Future Works</a:t>
            </a:r>
          </a:p>
        </p:txBody>
      </p:sp>
      <p:sp>
        <p:nvSpPr>
          <p:cNvPr id="3" name="Content Placeholder 2"/>
          <p:cNvSpPr>
            <a:spLocks noGrp="1"/>
          </p:cNvSpPr>
          <p:nvPr>
            <p:ph idx="1"/>
          </p:nvPr>
        </p:nvSpPr>
        <p:spPr>
          <a:xfrm>
            <a:off x="0" y="807706"/>
            <a:ext cx="9143999" cy="6050294"/>
          </a:xfrm>
        </p:spPr>
        <p:txBody>
          <a:bodyPr/>
          <a:lstStyle/>
          <a:p>
            <a:pPr marL="274320" lvl="1" indent="-274320">
              <a:spcBef>
                <a:spcPts val="400"/>
              </a:spcBef>
              <a:buFont typeface="Arial" pitchFamily="34" charset="0"/>
              <a:buChar char="•"/>
            </a:pPr>
            <a:r>
              <a:rPr lang="en-US" b="1" u="sng" dirty="0"/>
              <a:t>Summary</a:t>
            </a:r>
            <a:endParaRPr lang="en-US" sz="2400" dirty="0"/>
          </a:p>
          <a:p>
            <a:pPr marL="749300" lvl="2" indent="-396875">
              <a:spcBef>
                <a:spcPts val="400"/>
              </a:spcBef>
              <a:buFont typeface="Wingdings" panose="05000000000000000000" pitchFamily="2" charset="2"/>
              <a:buChar char="ü"/>
            </a:pPr>
            <a:r>
              <a:rPr lang="en-US" dirty="0"/>
              <a:t>We improve the </a:t>
            </a:r>
            <a:r>
              <a:rPr lang="en-US" sz="2800" b="1" dirty="0">
                <a:solidFill>
                  <a:srgbClr val="0070C0"/>
                </a:solidFill>
              </a:rPr>
              <a:t>power-efficiency (&gt;3X)</a:t>
            </a:r>
            <a:r>
              <a:rPr lang="en-US" dirty="0"/>
              <a:t> of off-the-shelf FPGAs via </a:t>
            </a:r>
            <a:r>
              <a:rPr lang="en-US" b="1" dirty="0"/>
              <a:t>undervolting</a:t>
            </a:r>
            <a:r>
              <a:rPr lang="en-US" dirty="0"/>
              <a:t> for neural network accelerators:</a:t>
            </a:r>
          </a:p>
          <a:p>
            <a:pPr marL="1206500" lvl="3" indent="-396875">
              <a:spcBef>
                <a:spcPts val="400"/>
              </a:spcBef>
              <a:buFont typeface="Wingdings" panose="05000000000000000000" pitchFamily="2" charset="2"/>
              <a:buChar char="Ø"/>
            </a:pPr>
            <a:r>
              <a:rPr lang="en-US" sz="2000" dirty="0"/>
              <a:t> </a:t>
            </a:r>
            <a:r>
              <a:rPr lang="en-US" b="1" dirty="0" err="1">
                <a:solidFill>
                  <a:srgbClr val="0070C0"/>
                </a:solidFill>
              </a:rPr>
              <a:t>2.6X</a:t>
            </a:r>
            <a:r>
              <a:rPr lang="en-US" sz="2000" dirty="0"/>
              <a:t> by eliminating the </a:t>
            </a:r>
            <a:r>
              <a:rPr lang="en-US" b="1" dirty="0">
                <a:solidFill>
                  <a:srgbClr val="0070C0"/>
                </a:solidFill>
              </a:rPr>
              <a:t>guardband (i.e., 33%) </a:t>
            </a:r>
            <a:r>
              <a:rPr lang="en-US" sz="2000" b="1" i="1" dirty="0"/>
              <a:t>without any cost</a:t>
            </a:r>
          </a:p>
          <a:p>
            <a:pPr marL="1206500" lvl="3" indent="-396875">
              <a:spcBef>
                <a:spcPts val="400"/>
              </a:spcBef>
              <a:buFont typeface="Wingdings" panose="05000000000000000000" pitchFamily="2" charset="2"/>
              <a:buChar char="Ø"/>
            </a:pPr>
            <a:r>
              <a:rPr lang="en-US" sz="2000" dirty="0"/>
              <a:t> </a:t>
            </a:r>
            <a:r>
              <a:rPr lang="en-US" b="1" dirty="0">
                <a:solidFill>
                  <a:srgbClr val="0070C0"/>
                </a:solidFill>
              </a:rPr>
              <a:t>43% </a:t>
            </a:r>
            <a:r>
              <a:rPr lang="en-US" sz="2000" dirty="0"/>
              <a:t>by further undervolting below the guardband </a:t>
            </a:r>
            <a:r>
              <a:rPr lang="en-US" sz="2000" b="1" i="1" dirty="0"/>
              <a:t>with the cost of</a:t>
            </a:r>
          </a:p>
          <a:p>
            <a:pPr marL="1663700" lvl="4" indent="-396875">
              <a:spcBef>
                <a:spcPts val="400"/>
              </a:spcBef>
              <a:buFont typeface="Wingdings" panose="05000000000000000000" pitchFamily="2" charset="2"/>
              <a:buChar char="v"/>
            </a:pPr>
            <a:r>
              <a:rPr lang="en-US" sz="2000" dirty="0"/>
              <a:t>either </a:t>
            </a:r>
            <a:r>
              <a:rPr lang="en-US" b="1" dirty="0">
                <a:solidFill>
                  <a:srgbClr val="0070C0"/>
                </a:solidFill>
              </a:rPr>
              <a:t>accuracy loss</a:t>
            </a:r>
            <a:r>
              <a:rPr lang="en-US" sz="2000" dirty="0"/>
              <a:t>, when the </a:t>
            </a:r>
            <a:r>
              <a:rPr lang="en-US" sz="2000" i="1" dirty="0"/>
              <a:t>frequency is </a:t>
            </a:r>
            <a:r>
              <a:rPr lang="en-US" sz="2000" b="1" i="1" dirty="0"/>
              <a:t>not</a:t>
            </a:r>
            <a:r>
              <a:rPr lang="en-US" sz="2000" i="1" dirty="0"/>
              <a:t> underscaled </a:t>
            </a:r>
          </a:p>
          <a:p>
            <a:pPr marL="1663700" lvl="4" indent="-396875">
              <a:spcBef>
                <a:spcPts val="400"/>
              </a:spcBef>
              <a:buFont typeface="Wingdings" panose="05000000000000000000" pitchFamily="2" charset="2"/>
              <a:buChar char="v"/>
            </a:pPr>
            <a:r>
              <a:rPr lang="en-US" sz="2000" dirty="0"/>
              <a:t>or </a:t>
            </a:r>
            <a:r>
              <a:rPr lang="en-US" b="1" dirty="0">
                <a:solidFill>
                  <a:srgbClr val="0070C0"/>
                </a:solidFill>
              </a:rPr>
              <a:t>performance loss</a:t>
            </a:r>
            <a:r>
              <a:rPr lang="en-US" sz="2000" dirty="0"/>
              <a:t>, when the </a:t>
            </a:r>
            <a:r>
              <a:rPr lang="en-US" sz="2000" i="1" dirty="0"/>
              <a:t>frequency is underscaled</a:t>
            </a:r>
          </a:p>
          <a:p>
            <a:pPr marL="1663700" lvl="4" indent="-396875">
              <a:spcBef>
                <a:spcPts val="400"/>
              </a:spcBef>
              <a:buFont typeface="Wingdings" panose="05000000000000000000" pitchFamily="2" charset="2"/>
              <a:buChar char="v"/>
            </a:pPr>
            <a:endParaRPr lang="en-US" sz="2000" i="1" dirty="0"/>
          </a:p>
          <a:p>
            <a:pPr marL="274320" indent="-274320">
              <a:spcBef>
                <a:spcPts val="400"/>
              </a:spcBef>
            </a:pPr>
            <a:r>
              <a:rPr lang="en-US" sz="2800" b="1" u="sng" dirty="0">
                <a:solidFill>
                  <a:srgbClr val="55803D"/>
                </a:solidFill>
              </a:rPr>
              <a:t>Conclusion</a:t>
            </a:r>
            <a:endParaRPr lang="en-US" sz="2800" dirty="0">
              <a:solidFill>
                <a:srgbClr val="7030A0"/>
              </a:solidFill>
            </a:endParaRPr>
          </a:p>
          <a:p>
            <a:pPr marL="749300" lvl="2" indent="-396875">
              <a:spcBef>
                <a:spcPts val="400"/>
              </a:spcBef>
              <a:buFont typeface="Wingdings" panose="05000000000000000000" pitchFamily="2" charset="2"/>
              <a:buChar char="ü"/>
            </a:pPr>
            <a:r>
              <a:rPr lang="en-US" dirty="0">
                <a:solidFill>
                  <a:srgbClr val="55803D"/>
                </a:solidFill>
              </a:rPr>
              <a:t> </a:t>
            </a:r>
            <a:r>
              <a:rPr lang="en-US" sz="2800" b="1" dirty="0">
                <a:solidFill>
                  <a:srgbClr val="002060"/>
                </a:solidFill>
              </a:rPr>
              <a:t>Undervolting</a:t>
            </a:r>
            <a:r>
              <a:rPr lang="en-US" sz="2800" b="1" dirty="0">
                <a:solidFill>
                  <a:srgbClr val="0070C0"/>
                </a:solidFill>
              </a:rPr>
              <a:t> </a:t>
            </a:r>
            <a:r>
              <a:rPr lang="en-US" dirty="0">
                <a:solidFill>
                  <a:srgbClr val="55803D"/>
                </a:solidFill>
              </a:rPr>
              <a:t>is an effective way to achieve significant power-saving for FPGA-based neural network accelerators</a:t>
            </a:r>
          </a:p>
          <a:p>
            <a:pPr marL="749300" lvl="2" indent="-396875">
              <a:spcBef>
                <a:spcPts val="400"/>
              </a:spcBef>
              <a:buFont typeface="Wingdings" panose="05000000000000000000" pitchFamily="2" charset="2"/>
              <a:buChar char="ü"/>
            </a:pPr>
            <a:endParaRPr lang="en-US" sz="2000" dirty="0">
              <a:solidFill>
                <a:srgbClr val="55803D"/>
              </a:solidFill>
            </a:endParaRPr>
          </a:p>
          <a:p>
            <a:pPr marL="274320" lvl="1" indent="-274320">
              <a:spcBef>
                <a:spcPts val="400"/>
              </a:spcBef>
              <a:buFont typeface="Arial" panose="020B0604020202020204" pitchFamily="34" charset="0"/>
              <a:buChar char="•"/>
            </a:pPr>
            <a:r>
              <a:rPr lang="en-US" b="1" u="sng" dirty="0">
                <a:solidFill>
                  <a:srgbClr val="C00000"/>
                </a:solidFill>
              </a:rPr>
              <a:t>Future Works</a:t>
            </a:r>
          </a:p>
          <a:p>
            <a:pPr marL="800100" lvl="2" indent="-342900">
              <a:spcBef>
                <a:spcPts val="400"/>
              </a:spcBef>
              <a:buFont typeface="Wingdings" panose="05000000000000000000" pitchFamily="2" charset="2"/>
              <a:buChar char="ü"/>
            </a:pPr>
            <a:r>
              <a:rPr lang="en-US" sz="2000" dirty="0">
                <a:solidFill>
                  <a:srgbClr val="CC0004"/>
                </a:solidFill>
              </a:rPr>
              <a:t> </a:t>
            </a:r>
            <a:r>
              <a:rPr lang="en-US" b="1" dirty="0" err="1">
                <a:solidFill>
                  <a:srgbClr val="9A020E"/>
                </a:solidFill>
              </a:rPr>
              <a:t>HW</a:t>
            </a:r>
            <a:r>
              <a:rPr lang="en-US" b="1" dirty="0">
                <a:solidFill>
                  <a:srgbClr val="9A020E"/>
                </a:solidFill>
              </a:rPr>
              <a:t> &amp; SW extension of our undervolting </a:t>
            </a:r>
            <a:r>
              <a:rPr lang="en-US" dirty="0">
                <a:solidFill>
                  <a:srgbClr val="C00000"/>
                </a:solidFill>
              </a:rPr>
              <a:t>for FPGA clusters and other neural network models and tools</a:t>
            </a:r>
            <a:endParaRPr lang="en-US" sz="2200" dirty="0"/>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2193133062"/>
      </p:ext>
    </p:extLst>
  </p:cSld>
  <p:clrMapOvr>
    <a:masterClrMapping/>
  </p:clrMapOvr>
  <mc:AlternateContent xmlns:mc="http://schemas.openxmlformats.org/markup-compatibility/2006" xmlns:p14="http://schemas.microsoft.com/office/powerpoint/2010/main">
    <mc:Choice Requires="p14">
      <p:transition spd="slow" p14:dur="2000" advTm="37853"/>
    </mc:Choice>
    <mc:Fallback xmlns="">
      <p:transition spd="slow" advTm="37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1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269583"/>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6600" b="1">
              <a:solidFill>
                <a:srgbClr val="70AD47"/>
              </a:solidFill>
            </a:endParaRPr>
          </a:p>
        </p:txBody>
      </p:sp>
      <p:sp>
        <p:nvSpPr>
          <p:cNvPr id="102" name="Title 1"/>
          <p:cNvSpPr>
            <a:spLocks noGrp="1"/>
          </p:cNvSpPr>
          <p:nvPr>
            <p:ph type="ctrTitle" idx="4294967295"/>
          </p:nvPr>
        </p:nvSpPr>
        <p:spPr>
          <a:xfrm>
            <a:off x="0" y="11030"/>
            <a:ext cx="9144000" cy="2211470"/>
          </a:xfrm>
          <a:prstGeom prst="rect">
            <a:avLst/>
          </a:prstGeom>
          <a:noFill/>
        </p:spPr>
        <p:txBody>
          <a:bodyPr anchor="ctr">
            <a:noAutofit/>
          </a:bodyPr>
          <a:lstStyle/>
          <a:p>
            <a:pPr algn="ctr">
              <a:lnSpc>
                <a:spcPct val="100000"/>
              </a:lnSpc>
            </a:pPr>
            <a:r>
              <a:rPr lang="en-US" sz="3400" b="1" i="1" dirty="0">
                <a:solidFill>
                  <a:schemeClr val="bg1">
                    <a:lumMod val="95000"/>
                  </a:schemeClr>
                </a:solidFill>
                <a:latin typeface="Cambria"/>
                <a:cs typeface="Cambria"/>
              </a:rPr>
              <a:t>An Experimental Study of Reduced-Voltage Operation in Modern FPGAs </a:t>
            </a:r>
            <a:br>
              <a:rPr lang="en-US" sz="3400" b="1" i="1" dirty="0">
                <a:solidFill>
                  <a:schemeClr val="bg1">
                    <a:lumMod val="95000"/>
                  </a:schemeClr>
                </a:solidFill>
                <a:latin typeface="Cambria"/>
                <a:cs typeface="Cambria"/>
              </a:rPr>
            </a:br>
            <a:r>
              <a:rPr lang="en-US" sz="3400" b="1" i="1" dirty="0">
                <a:solidFill>
                  <a:schemeClr val="bg1">
                    <a:lumMod val="95000"/>
                  </a:schemeClr>
                </a:solidFill>
                <a:latin typeface="Cambria"/>
                <a:cs typeface="Cambria"/>
              </a:rPr>
              <a:t>for Neural Network Acceleration 	</a:t>
            </a:r>
            <a:endParaRPr lang="en-US" sz="3400" b="1" dirty="0">
              <a:solidFill>
                <a:schemeClr val="bg1">
                  <a:lumMod val="95000"/>
                </a:schemeClr>
              </a:solidFill>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64269" y="5783641"/>
            <a:ext cx="1968533" cy="4043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0373" y="4322990"/>
            <a:ext cx="3460174" cy="924839"/>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818" y="5396349"/>
            <a:ext cx="1260918" cy="944472"/>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83103" y="5424066"/>
            <a:ext cx="945571" cy="924744"/>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53853" y="3848216"/>
            <a:ext cx="2599725" cy="1879967"/>
          </a:xfrm>
          <a:prstGeom prst="rect">
            <a:avLst/>
          </a:prstGeom>
        </p:spPr>
      </p:pic>
      <p:sp>
        <p:nvSpPr>
          <p:cNvPr id="3" name="TextBox 2"/>
          <p:cNvSpPr txBox="1"/>
          <p:nvPr/>
        </p:nvSpPr>
        <p:spPr>
          <a:xfrm>
            <a:off x="-38100" y="6561120"/>
            <a:ext cx="9182100" cy="353943"/>
          </a:xfrm>
          <a:prstGeom prst="rect">
            <a:avLst/>
          </a:prstGeom>
          <a:noFill/>
        </p:spPr>
        <p:txBody>
          <a:bodyPr wrap="square" rtlCol="0">
            <a:spAutoFit/>
          </a:bodyPr>
          <a:lstStyle/>
          <a:p>
            <a:pPr algn="ctr"/>
            <a:r>
              <a:rPr lang="en-US" sz="1700" i="1" dirty="0"/>
              <a:t>50th IEEE/</a:t>
            </a:r>
            <a:r>
              <a:rPr lang="en-US" sz="1700" i="1" dirty="0" err="1"/>
              <a:t>IFIP</a:t>
            </a:r>
            <a:r>
              <a:rPr lang="en-US" sz="1700" i="1" dirty="0"/>
              <a:t> International Conference on Dependable Systems and Networks (</a:t>
            </a:r>
            <a:r>
              <a:rPr lang="en-US" sz="1700" i="1" dirty="0" err="1"/>
              <a:t>DSN</a:t>
            </a:r>
            <a:r>
              <a:rPr lang="en-US" sz="1700" i="1" dirty="0"/>
              <a:t>), 30</a:t>
            </a:r>
            <a:r>
              <a:rPr lang="en-US" sz="1700" i="1" baseline="30000" dirty="0"/>
              <a:t>th</a:t>
            </a:r>
            <a:r>
              <a:rPr lang="en-US" sz="1700" i="1" dirty="0"/>
              <a:t> June, 2020</a:t>
            </a:r>
          </a:p>
        </p:txBody>
      </p:sp>
      <p:graphicFrame>
        <p:nvGraphicFramePr>
          <p:cNvPr id="5" name="Table 4"/>
          <p:cNvGraphicFramePr>
            <a:graphicFrameLocks noGrp="1"/>
          </p:cNvGraphicFramePr>
          <p:nvPr/>
        </p:nvGraphicFramePr>
        <p:xfrm>
          <a:off x="185498" y="2395194"/>
          <a:ext cx="8729754" cy="1512675"/>
        </p:xfrm>
        <a:graphic>
          <a:graphicData uri="http://schemas.openxmlformats.org/drawingml/2006/table">
            <a:tbl>
              <a:tblPr firstRow="1" bandRow="1">
                <a:tableStyleId>{2D5ABB26-0587-4C30-8999-92F81FD0307C}</a:tableStyleId>
              </a:tblPr>
              <a:tblGrid>
                <a:gridCol w="2846460">
                  <a:extLst>
                    <a:ext uri="{9D8B030D-6E8A-4147-A177-3AD203B41FA5}">
                      <a16:colId xmlns:a16="http://schemas.microsoft.com/office/drawing/2014/main" val="3883309094"/>
                    </a:ext>
                  </a:extLst>
                </a:gridCol>
                <a:gridCol w="3451969">
                  <a:extLst>
                    <a:ext uri="{9D8B030D-6E8A-4147-A177-3AD203B41FA5}">
                      <a16:colId xmlns:a16="http://schemas.microsoft.com/office/drawing/2014/main" val="750203917"/>
                    </a:ext>
                  </a:extLst>
                </a:gridCol>
                <a:gridCol w="2431325">
                  <a:extLst>
                    <a:ext uri="{9D8B030D-6E8A-4147-A177-3AD203B41FA5}">
                      <a16:colId xmlns:a16="http://schemas.microsoft.com/office/drawing/2014/main" val="267273905"/>
                    </a:ext>
                  </a:extLst>
                </a:gridCol>
              </a:tblGrid>
              <a:tr h="504225">
                <a:tc>
                  <a:txBody>
                    <a:bodyPr/>
                    <a:lstStyle/>
                    <a:p>
                      <a:r>
                        <a:rPr lang="en-US" sz="2400" b="1" u="sng" dirty="0">
                          <a:latin typeface="Cambria" panose="02040503050406030204" pitchFamily="18" charset="0"/>
                          <a:ea typeface="Cambria" panose="02040503050406030204" pitchFamily="18" charset="0"/>
                        </a:rPr>
                        <a:t>Behzad Salami</a:t>
                      </a:r>
                      <a:r>
                        <a:rPr lang="en-US" sz="2400" b="1" dirty="0">
                          <a:latin typeface="Cambria" panose="02040503050406030204" pitchFamily="18" charset="0"/>
                          <a:ea typeface="Cambria" panose="02040503050406030204" pitchFamily="18" charset="0"/>
                        </a:rPr>
                        <a:t> </a:t>
                      </a:r>
                      <a:endParaRPr lang="en-US" sz="24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tcPr>
                </a:tc>
                <a:tc>
                  <a:txBody>
                    <a:bodyPr/>
                    <a:lstStyle/>
                    <a:p>
                      <a:r>
                        <a:rPr lang="en-US" sz="2400" b="1" dirty="0" err="1">
                          <a:latin typeface="Cambria" panose="02040503050406030204" pitchFamily="18" charset="0"/>
                          <a:ea typeface="Cambria" panose="02040503050406030204" pitchFamily="18" charset="0"/>
                        </a:rPr>
                        <a:t>Baturay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Onural</a:t>
                      </a:r>
                      <a:r>
                        <a:rPr lang="en-US" sz="2400" b="1" dirty="0">
                          <a:latin typeface="Cambria" panose="02040503050406030204" pitchFamily="18" charset="0"/>
                          <a:ea typeface="Cambria" panose="02040503050406030204" pitchFamily="18" charset="0"/>
                        </a:rPr>
                        <a:t> </a:t>
                      </a:r>
                      <a:endParaRPr lang="en-US" sz="24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tcPr>
                </a:tc>
                <a:tc>
                  <a:txBody>
                    <a:bodyPr/>
                    <a:lstStyle/>
                    <a:p>
                      <a:r>
                        <a:rPr lang="en-US" sz="2400" b="1" dirty="0">
                          <a:latin typeface="Cambria" panose="02040503050406030204" pitchFamily="18" charset="0"/>
                          <a:ea typeface="Cambria" panose="02040503050406030204" pitchFamily="18" charset="0"/>
                        </a:rPr>
                        <a:t>Ismail </a:t>
                      </a:r>
                      <a:r>
                        <a:rPr lang="en-US" sz="2400" b="1" dirty="0" err="1">
                          <a:latin typeface="Cambria" panose="02040503050406030204" pitchFamily="18" charset="0"/>
                          <a:ea typeface="Cambria" panose="02040503050406030204" pitchFamily="18" charset="0"/>
                        </a:rPr>
                        <a:t>Yuksel</a:t>
                      </a:r>
                      <a:endParaRPr lang="en-US" sz="24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059757242"/>
                  </a:ext>
                </a:extLst>
              </a:tr>
              <a:tr h="504225">
                <a:tc>
                  <a:txBody>
                    <a:bodyPr/>
                    <a:lstStyle/>
                    <a:p>
                      <a:r>
                        <a:rPr lang="en-US" sz="2400" b="1" dirty="0" err="1">
                          <a:latin typeface="Cambria" panose="02040503050406030204" pitchFamily="18" charset="0"/>
                          <a:ea typeface="Cambria" panose="02040503050406030204" pitchFamily="18" charset="0"/>
                        </a:rPr>
                        <a:t>Fahrettin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Koc</a:t>
                      </a:r>
                      <a:r>
                        <a:rPr lang="en-US" sz="2400" b="1" dirty="0">
                          <a:latin typeface="Cambria" panose="02040503050406030204" pitchFamily="18" charset="0"/>
                          <a:ea typeface="Cambria" panose="02040503050406030204" pitchFamily="18" charset="0"/>
                        </a:rPr>
                        <a:t> </a:t>
                      </a:r>
                      <a:endParaRPr lang="en-US" sz="24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tcPr>
                </a:tc>
                <a:tc>
                  <a:txBody>
                    <a:bodyPr/>
                    <a:lstStyle/>
                    <a:p>
                      <a:r>
                        <a:rPr lang="en-US" sz="2400" b="1" dirty="0" err="1">
                          <a:latin typeface="Cambria" panose="02040503050406030204" pitchFamily="18" charset="0"/>
                          <a:ea typeface="Cambria" panose="02040503050406030204" pitchFamily="18" charset="0"/>
                        </a:rPr>
                        <a:t>Oguz</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Ergin</a:t>
                      </a:r>
                      <a:r>
                        <a:rPr lang="en-US" sz="2400" b="1" dirty="0">
                          <a:latin typeface="Cambria" panose="02040503050406030204" pitchFamily="18" charset="0"/>
                          <a:ea typeface="Cambria" panose="02040503050406030204" pitchFamily="18" charset="0"/>
                        </a:rPr>
                        <a:t> </a:t>
                      </a:r>
                      <a:endParaRPr lang="en-US" sz="24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tcPr>
                </a:tc>
                <a:tc>
                  <a:txBody>
                    <a:bodyPr/>
                    <a:lstStyle/>
                    <a:p>
                      <a:r>
                        <a:rPr lang="en-US" sz="2400" b="1" dirty="0">
                          <a:latin typeface="Cambria" panose="02040503050406030204" pitchFamily="18" charset="0"/>
                          <a:ea typeface="Cambria" panose="02040503050406030204" pitchFamily="18" charset="0"/>
                        </a:rPr>
                        <a:t>Adrian Cristal</a:t>
                      </a:r>
                      <a:endParaRPr lang="en-US" sz="24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756930944"/>
                  </a:ext>
                </a:extLst>
              </a:tr>
              <a:tr h="504225">
                <a:tc>
                  <a:txBody>
                    <a:bodyPr/>
                    <a:lstStyle/>
                    <a:p>
                      <a:r>
                        <a:rPr lang="en-US" sz="2400" b="1" dirty="0">
                          <a:latin typeface="Cambria" panose="02040503050406030204" pitchFamily="18" charset="0"/>
                          <a:ea typeface="Cambria" panose="02040503050406030204" pitchFamily="18" charset="0"/>
                        </a:rPr>
                        <a:t>Osman </a:t>
                      </a:r>
                      <a:r>
                        <a:rPr lang="en-US" sz="2400" b="1" dirty="0" err="1">
                          <a:latin typeface="Cambria" panose="02040503050406030204" pitchFamily="18" charset="0"/>
                          <a:ea typeface="Cambria" panose="02040503050406030204" pitchFamily="18" charset="0"/>
                        </a:rPr>
                        <a:t>Unsal</a:t>
                      </a:r>
                      <a:endParaRPr lang="en-US" sz="24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tcPr>
                </a:tc>
                <a:tc>
                  <a:txBody>
                    <a:bodyPr/>
                    <a:lstStyle/>
                    <a:p>
                      <a:r>
                        <a:rPr lang="en-US" sz="2400" b="1" dirty="0">
                          <a:latin typeface="Cambria" panose="02040503050406030204" pitchFamily="18" charset="0"/>
                          <a:ea typeface="Cambria" panose="02040503050406030204" pitchFamily="18" charset="0"/>
                        </a:rPr>
                        <a:t>Hamid </a:t>
                      </a:r>
                      <a:r>
                        <a:rPr lang="en-US" sz="2400" b="1" dirty="0" err="1">
                          <a:latin typeface="Cambria" panose="02040503050406030204" pitchFamily="18" charset="0"/>
                          <a:ea typeface="Cambria" panose="02040503050406030204" pitchFamily="18" charset="0"/>
                        </a:rPr>
                        <a:t>Sarbazi</a:t>
                      </a:r>
                      <a:r>
                        <a:rPr lang="en-US" sz="2400" b="1" dirty="0">
                          <a:latin typeface="Cambria" panose="02040503050406030204" pitchFamily="18" charset="0"/>
                          <a:ea typeface="Cambria" panose="02040503050406030204" pitchFamily="18" charset="0"/>
                        </a:rPr>
                        <a:t>-Azad </a:t>
                      </a:r>
                      <a:endParaRPr lang="en-US" sz="24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tcPr>
                </a:tc>
                <a:tc>
                  <a:txBody>
                    <a:bodyPr/>
                    <a:lstStyle/>
                    <a:p>
                      <a:r>
                        <a:rPr lang="en-US" sz="2400" b="1" dirty="0" err="1">
                          <a:latin typeface="Cambria" panose="02040503050406030204" pitchFamily="18" charset="0"/>
                          <a:ea typeface="Cambria" panose="02040503050406030204" pitchFamily="18" charset="0"/>
                        </a:rPr>
                        <a:t>Onur</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Mutlu</a:t>
                      </a:r>
                      <a:endParaRPr lang="en-US" sz="24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94021071"/>
                  </a:ext>
                </a:extLst>
              </a:tr>
            </a:tbl>
          </a:graphicData>
        </a:graphic>
      </p:graphicFrame>
      <p:pic>
        <p:nvPicPr>
          <p:cNvPr id="20" name="Audio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013666951"/>
      </p:ext>
    </p:extLst>
  </p:cSld>
  <p:clrMapOvr>
    <a:masterClrMapping/>
  </p:clrMapOvr>
  <mc:AlternateContent xmlns:mc="http://schemas.openxmlformats.org/markup-compatibility/2006" xmlns:p14="http://schemas.microsoft.com/office/powerpoint/2010/main">
    <mc:Choice Requires="p14">
      <p:transition spd="slow" p14:dur="2000" advTm="7455"/>
    </mc:Choice>
    <mc:Fallback xmlns="">
      <p:transition spd="slow" advTm="7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52643" y="5808137"/>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p:cNvSpPr/>
          <p:nvPr/>
        </p:nvSpPr>
        <p:spPr>
          <a:xfrm>
            <a:off x="149105" y="5272958"/>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0" name="Rectangle 39"/>
          <p:cNvSpPr/>
          <p:nvPr/>
        </p:nvSpPr>
        <p:spPr>
          <a:xfrm>
            <a:off x="626535" y="4750191"/>
            <a:ext cx="830893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9" name="Rectangle 38"/>
          <p:cNvSpPr/>
          <p:nvPr/>
        </p:nvSpPr>
        <p:spPr>
          <a:xfrm>
            <a:off x="626541" y="4295316"/>
            <a:ext cx="8308943" cy="3894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8" name="Rectangle 37"/>
          <p:cNvSpPr/>
          <p:nvPr/>
        </p:nvSpPr>
        <p:spPr>
          <a:xfrm>
            <a:off x="626538" y="3845857"/>
            <a:ext cx="8308943" cy="3894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7" name="Rectangle 36"/>
          <p:cNvSpPr/>
          <p:nvPr/>
        </p:nvSpPr>
        <p:spPr>
          <a:xfrm>
            <a:off x="626535" y="3391532"/>
            <a:ext cx="8308943" cy="3894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Rectangle 24"/>
          <p:cNvSpPr/>
          <p:nvPr/>
        </p:nvSpPr>
        <p:spPr>
          <a:xfrm>
            <a:off x="136405" y="2852142"/>
            <a:ext cx="8799068" cy="4680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Rectangle 22"/>
          <p:cNvSpPr/>
          <p:nvPr/>
        </p:nvSpPr>
        <p:spPr>
          <a:xfrm>
            <a:off x="153338" y="2306048"/>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Rectangle 21"/>
          <p:cNvSpPr/>
          <p:nvPr/>
        </p:nvSpPr>
        <p:spPr>
          <a:xfrm>
            <a:off x="153338" y="1747239"/>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Rectangle 20"/>
          <p:cNvSpPr/>
          <p:nvPr/>
        </p:nvSpPr>
        <p:spPr>
          <a:xfrm>
            <a:off x="153335" y="120538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a:t>Outline</a:t>
            </a:r>
          </a:p>
        </p:txBody>
      </p:sp>
      <p:sp>
        <p:nvSpPr>
          <p:cNvPr id="3" name="Content Placeholder 2"/>
          <p:cNvSpPr>
            <a:spLocks noGrp="1"/>
          </p:cNvSpPr>
          <p:nvPr>
            <p:ph idx="1"/>
          </p:nvPr>
        </p:nvSpPr>
        <p:spPr>
          <a:xfrm>
            <a:off x="170268" y="1152576"/>
            <a:ext cx="8123128" cy="5318753"/>
          </a:xfrm>
        </p:spPr>
        <p:txBody>
          <a:bodyPr/>
          <a:lstStyle/>
          <a:p>
            <a:r>
              <a:rPr lang="en-US" sz="3200" dirty="0">
                <a:solidFill>
                  <a:schemeClr val="bg1"/>
                </a:solidFill>
              </a:rPr>
              <a:t>Motivation and Background</a:t>
            </a:r>
          </a:p>
          <a:p>
            <a:r>
              <a:rPr lang="en-US" sz="3200" dirty="0">
                <a:solidFill>
                  <a:schemeClr val="bg1"/>
                </a:solidFill>
              </a:rPr>
              <a:t>Our Goal </a:t>
            </a:r>
          </a:p>
          <a:p>
            <a:r>
              <a:rPr lang="en-US" sz="3200" dirty="0">
                <a:solidFill>
                  <a:schemeClr val="bg1"/>
                </a:solidFill>
              </a:rPr>
              <a:t>Methodology</a:t>
            </a:r>
          </a:p>
          <a:p>
            <a:r>
              <a:rPr lang="en-US" sz="3200" dirty="0">
                <a:solidFill>
                  <a:schemeClr val="bg1"/>
                </a:solidFill>
              </a:rPr>
              <a:t>Results</a:t>
            </a:r>
          </a:p>
          <a:p>
            <a:pPr lvl="1"/>
            <a:r>
              <a:rPr lang="en-US" dirty="0">
                <a:solidFill>
                  <a:schemeClr val="bg1"/>
                </a:solidFill>
              </a:rPr>
              <a:t>Overall Voltage Behavior</a:t>
            </a:r>
          </a:p>
          <a:p>
            <a:pPr lvl="1"/>
            <a:r>
              <a:rPr lang="en-US" dirty="0">
                <a:solidFill>
                  <a:schemeClr val="bg1"/>
                </a:solidFill>
              </a:rPr>
              <a:t>Power-Reliability Trade-off</a:t>
            </a:r>
          </a:p>
          <a:p>
            <a:pPr lvl="1"/>
            <a:r>
              <a:rPr lang="en-US" dirty="0">
                <a:solidFill>
                  <a:schemeClr val="bg1"/>
                </a:solidFill>
              </a:rPr>
              <a:t>Frequency Underscaling</a:t>
            </a:r>
          </a:p>
          <a:p>
            <a:pPr lvl="1"/>
            <a:r>
              <a:rPr lang="en-US" dirty="0">
                <a:solidFill>
                  <a:schemeClr val="bg1"/>
                </a:solidFill>
              </a:rPr>
              <a:t>Environmental Temperature</a:t>
            </a:r>
          </a:p>
          <a:p>
            <a:r>
              <a:rPr lang="en-US" sz="3200" dirty="0">
                <a:solidFill>
                  <a:schemeClr val="bg1"/>
                </a:solidFill>
              </a:rPr>
              <a:t>Prior Works</a:t>
            </a:r>
          </a:p>
          <a:p>
            <a:r>
              <a:rPr lang="en-US" sz="3200" dirty="0">
                <a:solidFill>
                  <a:schemeClr val="bg1"/>
                </a:solidFill>
              </a:rPr>
              <a:t>Summary, Conclusion, and Future Works</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991701420"/>
      </p:ext>
    </p:extLst>
  </p:cSld>
  <p:clrMapOvr>
    <a:masterClrMapping/>
  </p:clrMapOvr>
  <mc:AlternateContent xmlns:mc="http://schemas.openxmlformats.org/markup-compatibility/2006" xmlns:p14="http://schemas.microsoft.com/office/powerpoint/2010/main">
    <mc:Choice Requires="p14">
      <p:transition spd="slow" p14:dur="2000" advTm="2790"/>
    </mc:Choice>
    <mc:Fallback xmlns="">
      <p:transition spd="slow" advTm="2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52643" y="5808137"/>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p:cNvSpPr/>
          <p:nvPr/>
        </p:nvSpPr>
        <p:spPr>
          <a:xfrm>
            <a:off x="149105" y="5272958"/>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0" name="Rectangle 39"/>
          <p:cNvSpPr/>
          <p:nvPr/>
        </p:nvSpPr>
        <p:spPr>
          <a:xfrm>
            <a:off x="626535" y="4750191"/>
            <a:ext cx="830893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9" name="Rectangle 38"/>
          <p:cNvSpPr/>
          <p:nvPr/>
        </p:nvSpPr>
        <p:spPr>
          <a:xfrm>
            <a:off x="626541" y="4295316"/>
            <a:ext cx="8308943" cy="3894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8" name="Rectangle 37"/>
          <p:cNvSpPr/>
          <p:nvPr/>
        </p:nvSpPr>
        <p:spPr>
          <a:xfrm>
            <a:off x="626538" y="3845857"/>
            <a:ext cx="8308943" cy="3894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7" name="Rectangle 36"/>
          <p:cNvSpPr/>
          <p:nvPr/>
        </p:nvSpPr>
        <p:spPr>
          <a:xfrm>
            <a:off x="626535" y="3391532"/>
            <a:ext cx="8308943" cy="3894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Rectangle 24"/>
          <p:cNvSpPr/>
          <p:nvPr/>
        </p:nvSpPr>
        <p:spPr>
          <a:xfrm>
            <a:off x="136405" y="2852142"/>
            <a:ext cx="8799068" cy="4680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Rectangle 22"/>
          <p:cNvSpPr/>
          <p:nvPr/>
        </p:nvSpPr>
        <p:spPr>
          <a:xfrm>
            <a:off x="153338" y="2306048"/>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Rectangle 21"/>
          <p:cNvSpPr/>
          <p:nvPr/>
        </p:nvSpPr>
        <p:spPr>
          <a:xfrm>
            <a:off x="153338" y="1747239"/>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Rectangle 20"/>
          <p:cNvSpPr/>
          <p:nvPr/>
        </p:nvSpPr>
        <p:spPr>
          <a:xfrm>
            <a:off x="153335" y="1205380"/>
            <a:ext cx="8799068" cy="477987"/>
          </a:xfrm>
          <a:prstGeom prst="rect">
            <a:avLst/>
          </a:prstGeom>
          <a:solidFill>
            <a:srgbClr val="558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a:t>Outline</a:t>
            </a:r>
          </a:p>
        </p:txBody>
      </p:sp>
      <p:sp>
        <p:nvSpPr>
          <p:cNvPr id="3" name="Content Placeholder 2"/>
          <p:cNvSpPr>
            <a:spLocks noGrp="1"/>
          </p:cNvSpPr>
          <p:nvPr>
            <p:ph idx="1"/>
          </p:nvPr>
        </p:nvSpPr>
        <p:spPr>
          <a:xfrm>
            <a:off x="170268" y="1152576"/>
            <a:ext cx="8123128" cy="5318753"/>
          </a:xfrm>
        </p:spPr>
        <p:txBody>
          <a:bodyPr/>
          <a:lstStyle/>
          <a:p>
            <a:r>
              <a:rPr lang="en-US" sz="3200" dirty="0">
                <a:solidFill>
                  <a:schemeClr val="bg1"/>
                </a:solidFill>
              </a:rPr>
              <a:t>Motivation and Background</a:t>
            </a:r>
          </a:p>
          <a:p>
            <a:r>
              <a:rPr lang="en-US" sz="3200" dirty="0">
                <a:solidFill>
                  <a:schemeClr val="bg1"/>
                </a:solidFill>
              </a:rPr>
              <a:t>Our Goal </a:t>
            </a:r>
          </a:p>
          <a:p>
            <a:r>
              <a:rPr lang="en-US" sz="3200" dirty="0">
                <a:solidFill>
                  <a:schemeClr val="bg1"/>
                </a:solidFill>
              </a:rPr>
              <a:t>Methodology</a:t>
            </a:r>
          </a:p>
          <a:p>
            <a:r>
              <a:rPr lang="en-US" sz="3200" dirty="0">
                <a:solidFill>
                  <a:schemeClr val="bg1"/>
                </a:solidFill>
              </a:rPr>
              <a:t>Results</a:t>
            </a:r>
          </a:p>
          <a:p>
            <a:pPr lvl="1"/>
            <a:r>
              <a:rPr lang="en-US" dirty="0">
                <a:solidFill>
                  <a:schemeClr val="bg1"/>
                </a:solidFill>
              </a:rPr>
              <a:t>Overall Voltage Behavior</a:t>
            </a:r>
          </a:p>
          <a:p>
            <a:pPr lvl="1"/>
            <a:r>
              <a:rPr lang="en-US" dirty="0">
                <a:solidFill>
                  <a:schemeClr val="bg1"/>
                </a:solidFill>
              </a:rPr>
              <a:t>Power-Reliability Trade-off</a:t>
            </a:r>
          </a:p>
          <a:p>
            <a:pPr lvl="1"/>
            <a:r>
              <a:rPr lang="en-US" dirty="0">
                <a:solidFill>
                  <a:schemeClr val="bg1"/>
                </a:solidFill>
              </a:rPr>
              <a:t>Frequency Underscaling</a:t>
            </a:r>
          </a:p>
          <a:p>
            <a:pPr lvl="1"/>
            <a:r>
              <a:rPr lang="en-US" dirty="0">
                <a:solidFill>
                  <a:schemeClr val="bg1"/>
                </a:solidFill>
              </a:rPr>
              <a:t>Environmental Temperature</a:t>
            </a:r>
          </a:p>
          <a:p>
            <a:r>
              <a:rPr lang="en-US" sz="3200" dirty="0">
                <a:solidFill>
                  <a:schemeClr val="bg1"/>
                </a:solidFill>
              </a:rPr>
              <a:t>Prior Works</a:t>
            </a:r>
          </a:p>
          <a:p>
            <a:r>
              <a:rPr lang="en-US" sz="3200" dirty="0">
                <a:solidFill>
                  <a:schemeClr val="bg1"/>
                </a:solidFill>
              </a:rPr>
              <a:t>Summary, Conclusion, and Future Works</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587983184"/>
      </p:ext>
    </p:extLst>
  </p:cSld>
  <p:clrMapOvr>
    <a:masterClrMapping/>
  </p:clrMapOvr>
  <mc:AlternateContent xmlns:mc="http://schemas.openxmlformats.org/markup-compatibility/2006" xmlns:p14="http://schemas.microsoft.com/office/powerpoint/2010/main">
    <mc:Choice Requires="p14">
      <p:transition spd="slow" p14:dur="2000" advTm="6035"/>
    </mc:Choice>
    <mc:Fallback xmlns="">
      <p:transition spd="slow" advTm="6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 and Background</a:t>
            </a:r>
          </a:p>
        </p:txBody>
      </p:sp>
      <p:sp>
        <p:nvSpPr>
          <p:cNvPr id="3" name="Content Placeholder 2"/>
          <p:cNvSpPr>
            <a:spLocks noGrp="1"/>
          </p:cNvSpPr>
          <p:nvPr>
            <p:ph idx="1"/>
          </p:nvPr>
        </p:nvSpPr>
        <p:spPr>
          <a:xfrm>
            <a:off x="-91695" y="911224"/>
            <a:ext cx="9692893" cy="5553076"/>
          </a:xfrm>
        </p:spPr>
        <p:txBody>
          <a:bodyPr/>
          <a:lstStyle/>
          <a:p>
            <a:r>
              <a:rPr lang="en-US" sz="2800" b="1" u="sng" dirty="0"/>
              <a:t>Motivation</a:t>
            </a:r>
          </a:p>
          <a:p>
            <a:pPr marL="457200" lvl="2" indent="-285750">
              <a:spcBef>
                <a:spcPts val="400"/>
              </a:spcBef>
              <a:buFont typeface="Wingdings" panose="05000000000000000000" pitchFamily="2" charset="2"/>
              <a:buChar char="ü"/>
            </a:pPr>
            <a:r>
              <a:rPr lang="en-US" sz="1800" dirty="0"/>
              <a:t> </a:t>
            </a:r>
            <a:r>
              <a:rPr lang="en-US" sz="2000" b="1" dirty="0">
                <a:solidFill>
                  <a:srgbClr val="0070C0"/>
                </a:solidFill>
              </a:rPr>
              <a:t>Power consumption </a:t>
            </a:r>
            <a:r>
              <a:rPr lang="en-US" sz="1800" dirty="0"/>
              <a:t>of neural networks is a main concern</a:t>
            </a:r>
          </a:p>
          <a:p>
            <a:pPr marL="457200" lvl="2" indent="-285750">
              <a:spcBef>
                <a:spcPts val="400"/>
              </a:spcBef>
              <a:buFont typeface="Wingdings" panose="05000000000000000000" pitchFamily="2" charset="2"/>
              <a:buChar char="ü"/>
            </a:pPr>
            <a:r>
              <a:rPr lang="en-US" sz="1800" dirty="0"/>
              <a:t> </a:t>
            </a:r>
            <a:r>
              <a:rPr lang="en-US" sz="2000" b="1" dirty="0">
                <a:solidFill>
                  <a:srgbClr val="0070C0"/>
                </a:solidFill>
              </a:rPr>
              <a:t>Hardware acceleration</a:t>
            </a:r>
            <a:r>
              <a:rPr lang="en-US" sz="1800" dirty="0"/>
              <a:t>: GPUs, FPGAs, and ASICs</a:t>
            </a:r>
          </a:p>
          <a:p>
            <a:pPr marL="457200" lvl="2" indent="-285750">
              <a:spcBef>
                <a:spcPts val="400"/>
              </a:spcBef>
              <a:buFont typeface="Wingdings" panose="05000000000000000000" pitchFamily="2" charset="2"/>
              <a:buChar char="ü"/>
            </a:pPr>
            <a:r>
              <a:rPr lang="en-US" sz="1800" dirty="0"/>
              <a:t> </a:t>
            </a:r>
            <a:r>
              <a:rPr lang="en-US" sz="2000" b="1" dirty="0">
                <a:solidFill>
                  <a:srgbClr val="0070C0"/>
                </a:solidFill>
              </a:rPr>
              <a:t>FPGAs</a:t>
            </a:r>
            <a:r>
              <a:rPr lang="en-US" sz="1800" dirty="0"/>
              <a:t>: Getting popular but </a:t>
            </a:r>
            <a:r>
              <a:rPr lang="en-US" sz="2000" b="1" dirty="0">
                <a:solidFill>
                  <a:srgbClr val="0070C0"/>
                </a:solidFill>
              </a:rPr>
              <a:t>less</a:t>
            </a:r>
            <a:r>
              <a:rPr lang="en-US" sz="1800" dirty="0"/>
              <a:t> </a:t>
            </a:r>
            <a:r>
              <a:rPr lang="en-US" sz="2000" b="1" dirty="0">
                <a:solidFill>
                  <a:srgbClr val="0070C0"/>
                </a:solidFill>
              </a:rPr>
              <a:t>power-efficient</a:t>
            </a:r>
            <a:r>
              <a:rPr lang="en-US" sz="1800" b="1" dirty="0"/>
              <a:t> </a:t>
            </a:r>
            <a:r>
              <a:rPr lang="en-US" sz="1800" dirty="0"/>
              <a:t>than equivalent ASICs</a:t>
            </a:r>
          </a:p>
          <a:p>
            <a:pPr marL="457200" lvl="2" indent="-285750">
              <a:spcBef>
                <a:spcPts val="400"/>
              </a:spcBef>
              <a:buFont typeface="Wingdings" panose="05000000000000000000" pitchFamily="2" charset="2"/>
              <a:buChar char="ü"/>
            </a:pPr>
            <a:r>
              <a:rPr lang="en-US" sz="1800" b="1" dirty="0"/>
              <a:t> </a:t>
            </a:r>
            <a:r>
              <a:rPr lang="en-US" sz="2000" b="1" dirty="0">
                <a:solidFill>
                  <a:srgbClr val="0070C0"/>
                </a:solidFill>
              </a:rPr>
              <a:t>Large voltage guardbands </a:t>
            </a:r>
            <a:r>
              <a:rPr lang="en-US" sz="1800" dirty="0"/>
              <a:t>(12-35%) for CPUs, GPUs, DRAMs </a:t>
            </a:r>
          </a:p>
          <a:p>
            <a:pPr marL="457200" lvl="2" indent="-285750">
              <a:spcBef>
                <a:spcPts val="400"/>
              </a:spcBef>
              <a:buFont typeface="Wingdings" panose="05000000000000000000" pitchFamily="2" charset="2"/>
              <a:buChar char="ü"/>
            </a:pPr>
            <a:r>
              <a:rPr lang="en-US" sz="1800" dirty="0">
                <a:sym typeface="Wingdings" panose="05000000000000000000" pitchFamily="2" charset="2"/>
              </a:rPr>
              <a:t> </a:t>
            </a:r>
            <a:r>
              <a:rPr lang="en-US" sz="1800" b="1" i="1" dirty="0">
                <a:sym typeface="Wingdings" panose="05000000000000000000" pitchFamily="2" charset="2"/>
              </a:rPr>
              <a:t>Any potential of “</a:t>
            </a:r>
            <a:r>
              <a:rPr lang="en-US" sz="2000" b="1" i="1" dirty="0">
                <a:solidFill>
                  <a:srgbClr val="0070C0"/>
                </a:solidFill>
                <a:sym typeface="Wingdings" panose="05000000000000000000" pitchFamily="2" charset="2"/>
              </a:rPr>
              <a:t>Undervolting FPGAs</a:t>
            </a:r>
            <a:r>
              <a:rPr lang="en-US" sz="1800" b="1" i="1" dirty="0">
                <a:sym typeface="Wingdings" panose="05000000000000000000" pitchFamily="2" charset="2"/>
              </a:rPr>
              <a:t>” for power-efficiency of neural networks?</a:t>
            </a:r>
          </a:p>
          <a:p>
            <a:pPr marL="742950" lvl="2" indent="-285750">
              <a:spcBef>
                <a:spcPts val="400"/>
              </a:spcBef>
              <a:buFont typeface="Wingdings" panose="05000000000000000000" pitchFamily="2" charset="2"/>
              <a:buChar char="ü"/>
            </a:pPr>
            <a:endParaRPr lang="en-US" sz="1800" b="1" i="1" dirty="0"/>
          </a:p>
          <a:p>
            <a:r>
              <a:rPr lang="en-US" sz="2800" b="1" u="sng" dirty="0">
                <a:solidFill>
                  <a:srgbClr val="C00000"/>
                </a:solidFill>
              </a:rPr>
              <a:t>Background</a:t>
            </a:r>
          </a:p>
          <a:p>
            <a:pPr marL="512763" lvl="2" indent="-354013">
              <a:spcBef>
                <a:spcPts val="400"/>
              </a:spcBef>
              <a:buFont typeface="Wingdings" panose="05000000000000000000" pitchFamily="2" charset="2"/>
              <a:buChar char="ü"/>
            </a:pPr>
            <a:r>
              <a:rPr lang="en-US" sz="1800" b="1" dirty="0">
                <a:solidFill>
                  <a:srgbClr val="C00000"/>
                </a:solidFill>
              </a:rPr>
              <a:t>Neural Networks</a:t>
            </a:r>
            <a:r>
              <a:rPr lang="en-US" sz="1800" dirty="0">
                <a:solidFill>
                  <a:srgbClr val="C00000"/>
                </a:solidFill>
              </a:rPr>
              <a:t>: </a:t>
            </a:r>
            <a:r>
              <a:rPr lang="en-US" sz="2000" b="1" dirty="0">
                <a:solidFill>
                  <a:srgbClr val="980616"/>
                </a:solidFill>
              </a:rPr>
              <a:t>Widely deployed </a:t>
            </a:r>
            <a:r>
              <a:rPr lang="en-US" sz="1800" dirty="0">
                <a:solidFill>
                  <a:srgbClr val="C00000"/>
                </a:solidFill>
              </a:rPr>
              <a:t>with an </a:t>
            </a:r>
            <a:r>
              <a:rPr lang="en-US" sz="2000" b="1" dirty="0">
                <a:solidFill>
                  <a:srgbClr val="980616"/>
                </a:solidFill>
              </a:rPr>
              <a:t>inherent resilience </a:t>
            </a:r>
            <a:r>
              <a:rPr lang="en-US" sz="1800" dirty="0">
                <a:solidFill>
                  <a:srgbClr val="C00000"/>
                </a:solidFill>
              </a:rPr>
              <a:t>to errors</a:t>
            </a:r>
            <a:endParaRPr lang="en-US" sz="1800" b="1" dirty="0">
              <a:solidFill>
                <a:srgbClr val="C00000"/>
              </a:solidFill>
            </a:endParaRPr>
          </a:p>
          <a:p>
            <a:pPr marL="512763" lvl="2" indent="-354013">
              <a:spcBef>
                <a:spcPts val="400"/>
              </a:spcBef>
              <a:buFont typeface="Wingdings" panose="05000000000000000000" pitchFamily="2" charset="2"/>
              <a:buChar char="ü"/>
            </a:pPr>
            <a:r>
              <a:rPr lang="en-US" sz="1800" b="1" dirty="0">
                <a:solidFill>
                  <a:srgbClr val="C00000"/>
                </a:solidFill>
              </a:rPr>
              <a:t>FPGAs</a:t>
            </a:r>
            <a:r>
              <a:rPr lang="en-US" sz="1800" dirty="0">
                <a:solidFill>
                  <a:srgbClr val="C00000"/>
                </a:solidFill>
              </a:rPr>
              <a:t>: Higher throughput than </a:t>
            </a:r>
            <a:r>
              <a:rPr lang="en-US" sz="2000" b="1" dirty="0">
                <a:solidFill>
                  <a:srgbClr val="93000E"/>
                </a:solidFill>
              </a:rPr>
              <a:t>GPUs</a:t>
            </a:r>
            <a:r>
              <a:rPr lang="en-US" sz="1800" dirty="0">
                <a:solidFill>
                  <a:srgbClr val="C00000"/>
                </a:solidFill>
              </a:rPr>
              <a:t> and better flexibility than </a:t>
            </a:r>
            <a:r>
              <a:rPr lang="en-US" sz="2000" b="1" dirty="0">
                <a:solidFill>
                  <a:srgbClr val="93000E"/>
                </a:solidFill>
              </a:rPr>
              <a:t>ASICs</a:t>
            </a:r>
            <a:endParaRPr lang="en-US" sz="1800" dirty="0">
              <a:solidFill>
                <a:srgbClr val="C00000"/>
              </a:solidFill>
            </a:endParaRPr>
          </a:p>
          <a:p>
            <a:pPr marL="512763" lvl="2" indent="-354013">
              <a:spcBef>
                <a:spcPts val="400"/>
              </a:spcBef>
              <a:buFont typeface="Wingdings" panose="05000000000000000000" pitchFamily="2" charset="2"/>
              <a:buChar char="ü"/>
            </a:pPr>
            <a:r>
              <a:rPr lang="en-US" sz="1800" b="1" dirty="0">
                <a:solidFill>
                  <a:srgbClr val="C00000"/>
                </a:solidFill>
              </a:rPr>
              <a:t>Undervolting</a:t>
            </a:r>
            <a:r>
              <a:rPr lang="en-US" sz="1800" dirty="0">
                <a:solidFill>
                  <a:srgbClr val="C00000"/>
                </a:solidFill>
              </a:rPr>
              <a:t>: Reduces </a:t>
            </a:r>
            <a:r>
              <a:rPr lang="en-US" sz="2000" b="1" dirty="0">
                <a:solidFill>
                  <a:srgbClr val="93000E"/>
                </a:solidFill>
              </a:rPr>
              <a:t>power cons.</a:t>
            </a:r>
            <a:r>
              <a:rPr lang="en-US" sz="1800" dirty="0">
                <a:solidFill>
                  <a:srgbClr val="CC0004"/>
                </a:solidFill>
              </a:rPr>
              <a:t>, may incur</a:t>
            </a:r>
            <a:r>
              <a:rPr lang="en-US" sz="1600" dirty="0">
                <a:solidFill>
                  <a:srgbClr val="CC0004"/>
                </a:solidFill>
              </a:rPr>
              <a:t> </a:t>
            </a:r>
            <a:r>
              <a:rPr lang="en-US" sz="2000" b="1" dirty="0">
                <a:solidFill>
                  <a:srgbClr val="93000E"/>
                </a:solidFill>
              </a:rPr>
              <a:t>reliability</a:t>
            </a:r>
            <a:r>
              <a:rPr lang="en-US" sz="1800" dirty="0">
                <a:solidFill>
                  <a:srgbClr val="C00000"/>
                </a:solidFill>
              </a:rPr>
              <a:t> or </a:t>
            </a:r>
            <a:r>
              <a:rPr lang="en-US" sz="2000" b="1" dirty="0">
                <a:solidFill>
                  <a:srgbClr val="93000E"/>
                </a:solidFill>
              </a:rPr>
              <a:t>performance</a:t>
            </a:r>
            <a:r>
              <a:rPr lang="en-US" sz="1800" dirty="0">
                <a:solidFill>
                  <a:srgbClr val="C00000"/>
                </a:solidFill>
              </a:rPr>
              <a:t> issues</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748" y="4835237"/>
            <a:ext cx="3215500" cy="191162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69803" y="4754335"/>
            <a:ext cx="2953216" cy="2063957"/>
          </a:xfrm>
          <a:prstGeom prst="rect">
            <a:avLst/>
          </a:prstGeom>
        </p:spPr>
      </p:pic>
      <p:pic>
        <p:nvPicPr>
          <p:cNvPr id="28" name="Audio 2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3648900530"/>
      </p:ext>
    </p:extLst>
  </p:cSld>
  <p:clrMapOvr>
    <a:masterClrMapping/>
  </p:clrMapOvr>
  <mc:AlternateContent xmlns:mc="http://schemas.openxmlformats.org/markup-compatibility/2006" xmlns:p14="http://schemas.microsoft.com/office/powerpoint/2010/main">
    <mc:Choice Requires="p14">
      <p:transition spd="slow" p14:dur="2000" advTm="51932"/>
    </mc:Choice>
    <mc:Fallback xmlns="">
      <p:transition spd="slow" advTm="51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2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52643" y="5808137"/>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p:cNvSpPr/>
          <p:nvPr/>
        </p:nvSpPr>
        <p:spPr>
          <a:xfrm>
            <a:off x="149105" y="5272958"/>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0" name="Rectangle 39"/>
          <p:cNvSpPr/>
          <p:nvPr/>
        </p:nvSpPr>
        <p:spPr>
          <a:xfrm>
            <a:off x="626535" y="4750191"/>
            <a:ext cx="830893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9" name="Rectangle 38"/>
          <p:cNvSpPr/>
          <p:nvPr/>
        </p:nvSpPr>
        <p:spPr>
          <a:xfrm>
            <a:off x="626541" y="4295316"/>
            <a:ext cx="8308943" cy="3894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8" name="Rectangle 37"/>
          <p:cNvSpPr/>
          <p:nvPr/>
        </p:nvSpPr>
        <p:spPr>
          <a:xfrm>
            <a:off x="626538" y="3845857"/>
            <a:ext cx="8308943" cy="3894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7" name="Rectangle 36"/>
          <p:cNvSpPr/>
          <p:nvPr/>
        </p:nvSpPr>
        <p:spPr>
          <a:xfrm>
            <a:off x="626535" y="3391532"/>
            <a:ext cx="8308943" cy="3894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Rectangle 24"/>
          <p:cNvSpPr/>
          <p:nvPr/>
        </p:nvSpPr>
        <p:spPr>
          <a:xfrm>
            <a:off x="136405" y="2852142"/>
            <a:ext cx="8799068" cy="4680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Rectangle 22"/>
          <p:cNvSpPr/>
          <p:nvPr/>
        </p:nvSpPr>
        <p:spPr>
          <a:xfrm>
            <a:off x="153338" y="2306048"/>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Rectangle 21"/>
          <p:cNvSpPr/>
          <p:nvPr/>
        </p:nvSpPr>
        <p:spPr>
          <a:xfrm>
            <a:off x="153338" y="1747239"/>
            <a:ext cx="8799068" cy="477987"/>
          </a:xfrm>
          <a:prstGeom prst="rect">
            <a:avLst/>
          </a:prstGeom>
          <a:solidFill>
            <a:srgbClr val="558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Rectangle 20"/>
          <p:cNvSpPr/>
          <p:nvPr/>
        </p:nvSpPr>
        <p:spPr>
          <a:xfrm>
            <a:off x="153335" y="120538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a:t>Outline</a:t>
            </a:r>
          </a:p>
        </p:txBody>
      </p:sp>
      <p:sp>
        <p:nvSpPr>
          <p:cNvPr id="3" name="Content Placeholder 2"/>
          <p:cNvSpPr>
            <a:spLocks noGrp="1"/>
          </p:cNvSpPr>
          <p:nvPr>
            <p:ph idx="1"/>
          </p:nvPr>
        </p:nvSpPr>
        <p:spPr>
          <a:xfrm>
            <a:off x="170268" y="1152576"/>
            <a:ext cx="8123128" cy="5318753"/>
          </a:xfrm>
        </p:spPr>
        <p:txBody>
          <a:bodyPr/>
          <a:lstStyle/>
          <a:p>
            <a:r>
              <a:rPr lang="en-US" sz="3200" dirty="0">
                <a:solidFill>
                  <a:schemeClr val="bg1"/>
                </a:solidFill>
              </a:rPr>
              <a:t>Motivation and Background</a:t>
            </a:r>
          </a:p>
          <a:p>
            <a:r>
              <a:rPr lang="en-US" sz="3200" dirty="0">
                <a:solidFill>
                  <a:schemeClr val="bg1"/>
                </a:solidFill>
              </a:rPr>
              <a:t>Our Goal </a:t>
            </a:r>
          </a:p>
          <a:p>
            <a:r>
              <a:rPr lang="en-US" sz="3200" dirty="0">
                <a:solidFill>
                  <a:schemeClr val="bg1"/>
                </a:solidFill>
              </a:rPr>
              <a:t>Methodology</a:t>
            </a:r>
          </a:p>
          <a:p>
            <a:r>
              <a:rPr lang="en-US" sz="3200" dirty="0">
                <a:solidFill>
                  <a:schemeClr val="bg1"/>
                </a:solidFill>
              </a:rPr>
              <a:t>Results</a:t>
            </a:r>
          </a:p>
          <a:p>
            <a:pPr lvl="1"/>
            <a:r>
              <a:rPr lang="en-US" dirty="0">
                <a:solidFill>
                  <a:schemeClr val="bg1"/>
                </a:solidFill>
              </a:rPr>
              <a:t>Overall Voltage Behavior</a:t>
            </a:r>
          </a:p>
          <a:p>
            <a:pPr lvl="1"/>
            <a:r>
              <a:rPr lang="en-US" dirty="0">
                <a:solidFill>
                  <a:schemeClr val="bg1"/>
                </a:solidFill>
              </a:rPr>
              <a:t>Power-Reliability Trade-off</a:t>
            </a:r>
          </a:p>
          <a:p>
            <a:pPr lvl="1"/>
            <a:r>
              <a:rPr lang="en-US" dirty="0">
                <a:solidFill>
                  <a:schemeClr val="bg1"/>
                </a:solidFill>
              </a:rPr>
              <a:t>Frequency Underscaling</a:t>
            </a:r>
          </a:p>
          <a:p>
            <a:pPr lvl="1"/>
            <a:r>
              <a:rPr lang="en-US" dirty="0">
                <a:solidFill>
                  <a:schemeClr val="bg1"/>
                </a:solidFill>
              </a:rPr>
              <a:t>Environmental Temperature</a:t>
            </a:r>
          </a:p>
          <a:p>
            <a:r>
              <a:rPr lang="en-US" sz="3200" dirty="0">
                <a:solidFill>
                  <a:schemeClr val="bg1"/>
                </a:solidFill>
              </a:rPr>
              <a:t>Prior Works</a:t>
            </a:r>
          </a:p>
          <a:p>
            <a:r>
              <a:rPr lang="en-US" sz="3200" dirty="0">
                <a:solidFill>
                  <a:schemeClr val="bg1"/>
                </a:solidFill>
              </a:rPr>
              <a:t>Summary, Conclusion, and Future Works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621589939"/>
      </p:ext>
    </p:extLst>
  </p:cSld>
  <p:clrMapOvr>
    <a:masterClrMapping/>
  </p:clrMapOvr>
  <mc:AlternateContent xmlns:mc="http://schemas.openxmlformats.org/markup-compatibility/2006" xmlns:p14="http://schemas.microsoft.com/office/powerpoint/2010/main">
    <mc:Choice Requires="p14">
      <p:transition spd="slow" p14:dur="2000" advTm="4119"/>
    </mc:Choice>
    <mc:Fallback xmlns="">
      <p:transition spd="slow" advTm="4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Goal</a:t>
            </a:r>
          </a:p>
        </p:txBody>
      </p:sp>
      <p:sp>
        <p:nvSpPr>
          <p:cNvPr id="3" name="Content Placeholder 2"/>
          <p:cNvSpPr>
            <a:spLocks noGrp="1"/>
          </p:cNvSpPr>
          <p:nvPr>
            <p:ph idx="1"/>
          </p:nvPr>
        </p:nvSpPr>
        <p:spPr>
          <a:xfrm>
            <a:off x="0" y="1090319"/>
            <a:ext cx="8987622" cy="5318753"/>
          </a:xfrm>
        </p:spPr>
        <p:txBody>
          <a:bodyPr/>
          <a:lstStyle/>
          <a:p>
            <a:r>
              <a:rPr lang="en-US" sz="2800" b="1" u="sng" dirty="0"/>
              <a:t>Primary Goal</a:t>
            </a:r>
          </a:p>
          <a:p>
            <a:pPr marL="644525" lvl="2" indent="-354013">
              <a:spcBef>
                <a:spcPts val="400"/>
              </a:spcBef>
              <a:buFont typeface="Wingdings" panose="05000000000000000000" pitchFamily="2" charset="2"/>
              <a:buChar char="ü"/>
            </a:pPr>
            <a:r>
              <a:rPr lang="en-US" sz="2000" dirty="0"/>
              <a:t>Bridge the </a:t>
            </a:r>
            <a:r>
              <a:rPr lang="en-US" b="1" dirty="0">
                <a:solidFill>
                  <a:srgbClr val="0070C0"/>
                </a:solidFill>
              </a:rPr>
              <a:t>power-efficiency</a:t>
            </a:r>
            <a:r>
              <a:rPr lang="en-US" sz="2000" dirty="0"/>
              <a:t> </a:t>
            </a:r>
            <a:r>
              <a:rPr lang="en-US" b="1" dirty="0">
                <a:solidFill>
                  <a:srgbClr val="0070C0"/>
                </a:solidFill>
              </a:rPr>
              <a:t>gap</a:t>
            </a:r>
            <a:r>
              <a:rPr lang="en-US" sz="2000" dirty="0"/>
              <a:t> between ASIC- and </a:t>
            </a:r>
            <a:r>
              <a:rPr lang="en-US" b="1" dirty="0">
                <a:solidFill>
                  <a:srgbClr val="0070C0"/>
                </a:solidFill>
              </a:rPr>
              <a:t>FPGA-based neural networks</a:t>
            </a:r>
            <a:r>
              <a:rPr lang="en-US" sz="2000" dirty="0"/>
              <a:t> by:</a:t>
            </a:r>
          </a:p>
          <a:p>
            <a:pPr marL="1101725" lvl="3" indent="-354013">
              <a:spcBef>
                <a:spcPts val="400"/>
              </a:spcBef>
              <a:buFont typeface="Wingdings" panose="05000000000000000000" pitchFamily="2" charset="2"/>
              <a:buChar char="Ø"/>
            </a:pPr>
            <a:r>
              <a:rPr lang="en-US" sz="1600" dirty="0"/>
              <a:t> </a:t>
            </a:r>
            <a:r>
              <a:rPr lang="en-US" sz="2000" b="1" dirty="0">
                <a:solidFill>
                  <a:srgbClr val="0070C0"/>
                </a:solidFill>
              </a:rPr>
              <a:t>Undervolting</a:t>
            </a:r>
            <a:r>
              <a:rPr lang="en-US" sz="1800" dirty="0"/>
              <a:t> (i.e., underscaling voltage </a:t>
            </a:r>
            <a:r>
              <a:rPr lang="en-US" sz="2000" b="1" dirty="0">
                <a:solidFill>
                  <a:srgbClr val="0070C0"/>
                </a:solidFill>
              </a:rPr>
              <a:t>below nominal level</a:t>
            </a:r>
            <a:r>
              <a:rPr lang="en-US" sz="1800" dirty="0"/>
              <a:t>)</a:t>
            </a:r>
          </a:p>
          <a:p>
            <a:pPr marL="1101725" lvl="3" indent="-354013">
              <a:spcBef>
                <a:spcPts val="400"/>
              </a:spcBef>
              <a:buFont typeface="Wingdings" panose="05000000000000000000" pitchFamily="2" charset="2"/>
              <a:buChar char="Ø"/>
            </a:pPr>
            <a:endParaRPr lang="en-US" sz="2000" dirty="0"/>
          </a:p>
          <a:p>
            <a:pPr marL="1101725" lvl="3" indent="-354013">
              <a:spcBef>
                <a:spcPts val="400"/>
              </a:spcBef>
              <a:buFont typeface="Wingdings" panose="05000000000000000000" pitchFamily="2" charset="2"/>
              <a:buChar char="Ø"/>
            </a:pPr>
            <a:endParaRPr lang="en-US" sz="2000" dirty="0"/>
          </a:p>
          <a:p>
            <a:pPr marL="228600" lvl="1">
              <a:spcBef>
                <a:spcPts val="1000"/>
              </a:spcBef>
              <a:buFont typeface="Arial" panose="020B0604020202020204" pitchFamily="34" charset="0"/>
              <a:buChar char="•"/>
            </a:pPr>
            <a:r>
              <a:rPr lang="en-US" b="1" u="sng" dirty="0">
                <a:solidFill>
                  <a:srgbClr val="C00000"/>
                </a:solidFill>
              </a:rPr>
              <a:t>Secondary Goals</a:t>
            </a:r>
          </a:p>
          <a:p>
            <a:pPr marL="644525" lvl="2" indent="-354013">
              <a:spcBef>
                <a:spcPts val="400"/>
              </a:spcBef>
              <a:buFont typeface="Wingdings" panose="05000000000000000000" pitchFamily="2" charset="2"/>
              <a:buChar char="ü"/>
            </a:pPr>
            <a:r>
              <a:rPr lang="en-US" sz="2000" dirty="0">
                <a:solidFill>
                  <a:srgbClr val="C00000"/>
                </a:solidFill>
              </a:rPr>
              <a:t>Study the </a:t>
            </a:r>
            <a:r>
              <a:rPr lang="en-US" b="1" dirty="0">
                <a:solidFill>
                  <a:srgbClr val="93000E"/>
                </a:solidFill>
              </a:rPr>
              <a:t>voltage behavior </a:t>
            </a:r>
            <a:r>
              <a:rPr lang="en-US" sz="2000" dirty="0">
                <a:solidFill>
                  <a:srgbClr val="C00000"/>
                </a:solidFill>
              </a:rPr>
              <a:t>of </a:t>
            </a:r>
            <a:r>
              <a:rPr lang="en-US" b="1" dirty="0">
                <a:solidFill>
                  <a:srgbClr val="93000E"/>
                </a:solidFill>
              </a:rPr>
              <a:t>real FPGAs </a:t>
            </a:r>
            <a:r>
              <a:rPr lang="en-US" sz="2000" dirty="0">
                <a:solidFill>
                  <a:srgbClr val="C00000"/>
                </a:solidFill>
              </a:rPr>
              <a:t>(e.g., </a:t>
            </a:r>
            <a:r>
              <a:rPr lang="en-US" b="1" dirty="0">
                <a:solidFill>
                  <a:srgbClr val="93000E"/>
                </a:solidFill>
              </a:rPr>
              <a:t>guardband</a:t>
            </a:r>
            <a:r>
              <a:rPr lang="en-US" sz="2000" dirty="0">
                <a:solidFill>
                  <a:srgbClr val="C00000"/>
                </a:solidFill>
              </a:rPr>
              <a:t>)</a:t>
            </a:r>
          </a:p>
          <a:p>
            <a:pPr marL="644525" lvl="2" indent="-354013">
              <a:spcBef>
                <a:spcPts val="400"/>
              </a:spcBef>
              <a:buFont typeface="Wingdings" panose="05000000000000000000" pitchFamily="2" charset="2"/>
              <a:buChar char="ü"/>
            </a:pPr>
            <a:r>
              <a:rPr lang="en-US" sz="2000" dirty="0">
                <a:solidFill>
                  <a:srgbClr val="C00000"/>
                </a:solidFill>
              </a:rPr>
              <a:t>Study the </a:t>
            </a:r>
            <a:r>
              <a:rPr lang="en-US" b="1" dirty="0">
                <a:solidFill>
                  <a:srgbClr val="980616"/>
                </a:solidFill>
              </a:rPr>
              <a:t>power-efficiency gain </a:t>
            </a:r>
            <a:r>
              <a:rPr lang="en-US" sz="2000" dirty="0">
                <a:solidFill>
                  <a:srgbClr val="C00000"/>
                </a:solidFill>
              </a:rPr>
              <a:t>of undervolting for neural networks</a:t>
            </a:r>
          </a:p>
          <a:p>
            <a:pPr marL="644525" lvl="2" indent="-354013">
              <a:spcBef>
                <a:spcPts val="400"/>
              </a:spcBef>
              <a:buFont typeface="Wingdings" panose="05000000000000000000" pitchFamily="2" charset="2"/>
              <a:buChar char="ü"/>
            </a:pPr>
            <a:r>
              <a:rPr lang="en-US" sz="2000" dirty="0">
                <a:solidFill>
                  <a:srgbClr val="C00000"/>
                </a:solidFill>
              </a:rPr>
              <a:t>Study the </a:t>
            </a:r>
            <a:r>
              <a:rPr lang="en-US" b="1" dirty="0">
                <a:solidFill>
                  <a:srgbClr val="93000E"/>
                </a:solidFill>
              </a:rPr>
              <a:t>reliability overhead </a:t>
            </a:r>
          </a:p>
          <a:p>
            <a:pPr marL="644525" lvl="2" indent="-354013">
              <a:spcBef>
                <a:spcPts val="400"/>
              </a:spcBef>
              <a:buFont typeface="Wingdings" panose="05000000000000000000" pitchFamily="2" charset="2"/>
              <a:buChar char="ü"/>
            </a:pPr>
            <a:r>
              <a:rPr lang="en-US" sz="2000" dirty="0">
                <a:solidFill>
                  <a:srgbClr val="C00000"/>
                </a:solidFill>
              </a:rPr>
              <a:t>Study the </a:t>
            </a:r>
            <a:r>
              <a:rPr lang="en-US" b="1" dirty="0">
                <a:solidFill>
                  <a:srgbClr val="93000E"/>
                </a:solidFill>
              </a:rPr>
              <a:t>frequency underscaling </a:t>
            </a:r>
            <a:r>
              <a:rPr lang="en-US" sz="2000" dirty="0">
                <a:solidFill>
                  <a:srgbClr val="C00000"/>
                </a:solidFill>
              </a:rPr>
              <a:t>to prevent the accuracy loss</a:t>
            </a:r>
          </a:p>
          <a:p>
            <a:pPr marL="644525" lvl="2" indent="-354013">
              <a:spcBef>
                <a:spcPts val="400"/>
              </a:spcBef>
              <a:buFont typeface="Wingdings" panose="05000000000000000000" pitchFamily="2" charset="2"/>
              <a:buChar char="ü"/>
            </a:pPr>
            <a:r>
              <a:rPr lang="en-US" sz="2000" dirty="0">
                <a:solidFill>
                  <a:srgbClr val="C00000"/>
                </a:solidFill>
              </a:rPr>
              <a:t>Study the effect of </a:t>
            </a:r>
            <a:r>
              <a:rPr lang="en-US" b="1" dirty="0">
                <a:solidFill>
                  <a:srgbClr val="93000E"/>
                </a:solidFill>
              </a:rPr>
              <a:t>environmental</a:t>
            </a:r>
            <a:r>
              <a:rPr lang="en-US" b="1" dirty="0">
                <a:solidFill>
                  <a:srgbClr val="C00000"/>
                </a:solidFill>
              </a:rPr>
              <a:t> </a:t>
            </a:r>
            <a:r>
              <a:rPr lang="en-US" b="1" dirty="0">
                <a:solidFill>
                  <a:srgbClr val="93000E"/>
                </a:solidFill>
              </a:rPr>
              <a:t>temperature</a:t>
            </a:r>
            <a:endParaRPr lang="en-US" sz="2000" dirty="0">
              <a:solidFill>
                <a:srgbClr val="C00000"/>
              </a:solidFill>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1719350098"/>
      </p:ext>
    </p:extLst>
  </p:cSld>
  <p:clrMapOvr>
    <a:masterClrMapping/>
  </p:clrMapOvr>
  <mc:AlternateContent xmlns:mc="http://schemas.openxmlformats.org/markup-compatibility/2006" xmlns:p14="http://schemas.microsoft.com/office/powerpoint/2010/main">
    <mc:Choice Requires="p14">
      <p:transition spd="slow" p14:dur="2000" advTm="28802"/>
    </mc:Choice>
    <mc:Fallback xmlns="">
      <p:transition spd="slow" advTm="28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52643" y="5808137"/>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p:cNvSpPr/>
          <p:nvPr/>
        </p:nvSpPr>
        <p:spPr>
          <a:xfrm>
            <a:off x="149105" y="5272958"/>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0" name="Rectangle 39"/>
          <p:cNvSpPr/>
          <p:nvPr/>
        </p:nvSpPr>
        <p:spPr>
          <a:xfrm>
            <a:off x="626535" y="4750191"/>
            <a:ext cx="830893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9" name="Rectangle 38"/>
          <p:cNvSpPr/>
          <p:nvPr/>
        </p:nvSpPr>
        <p:spPr>
          <a:xfrm>
            <a:off x="626541" y="4295316"/>
            <a:ext cx="8308943" cy="3894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8" name="Rectangle 37"/>
          <p:cNvSpPr/>
          <p:nvPr/>
        </p:nvSpPr>
        <p:spPr>
          <a:xfrm>
            <a:off x="626538" y="3845857"/>
            <a:ext cx="8308943" cy="3894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7" name="Rectangle 36"/>
          <p:cNvSpPr/>
          <p:nvPr/>
        </p:nvSpPr>
        <p:spPr>
          <a:xfrm>
            <a:off x="626535" y="3391532"/>
            <a:ext cx="8308943" cy="3894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Rectangle 24"/>
          <p:cNvSpPr/>
          <p:nvPr/>
        </p:nvSpPr>
        <p:spPr>
          <a:xfrm>
            <a:off x="136405" y="2852142"/>
            <a:ext cx="8799068" cy="4680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Rectangle 22"/>
          <p:cNvSpPr/>
          <p:nvPr/>
        </p:nvSpPr>
        <p:spPr>
          <a:xfrm>
            <a:off x="153338" y="2306048"/>
            <a:ext cx="8799068" cy="477987"/>
          </a:xfrm>
          <a:prstGeom prst="rect">
            <a:avLst/>
          </a:prstGeom>
          <a:solidFill>
            <a:srgbClr val="558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Rectangle 21"/>
          <p:cNvSpPr/>
          <p:nvPr/>
        </p:nvSpPr>
        <p:spPr>
          <a:xfrm>
            <a:off x="153338" y="1747239"/>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Rectangle 20"/>
          <p:cNvSpPr/>
          <p:nvPr/>
        </p:nvSpPr>
        <p:spPr>
          <a:xfrm>
            <a:off x="153335" y="120538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a:t>Outline</a:t>
            </a:r>
          </a:p>
        </p:txBody>
      </p:sp>
      <p:sp>
        <p:nvSpPr>
          <p:cNvPr id="3" name="Content Placeholder 2"/>
          <p:cNvSpPr>
            <a:spLocks noGrp="1"/>
          </p:cNvSpPr>
          <p:nvPr>
            <p:ph idx="1"/>
          </p:nvPr>
        </p:nvSpPr>
        <p:spPr>
          <a:xfrm>
            <a:off x="170268" y="1152576"/>
            <a:ext cx="8123128" cy="5318753"/>
          </a:xfrm>
        </p:spPr>
        <p:txBody>
          <a:bodyPr/>
          <a:lstStyle/>
          <a:p>
            <a:r>
              <a:rPr lang="en-US" sz="3200" dirty="0">
                <a:solidFill>
                  <a:schemeClr val="bg1"/>
                </a:solidFill>
              </a:rPr>
              <a:t>Motivation and Background</a:t>
            </a:r>
          </a:p>
          <a:p>
            <a:r>
              <a:rPr lang="en-US" sz="3200" dirty="0">
                <a:solidFill>
                  <a:schemeClr val="bg1"/>
                </a:solidFill>
              </a:rPr>
              <a:t>Our Goal </a:t>
            </a:r>
          </a:p>
          <a:p>
            <a:r>
              <a:rPr lang="en-US" sz="3200" dirty="0">
                <a:solidFill>
                  <a:schemeClr val="bg1"/>
                </a:solidFill>
              </a:rPr>
              <a:t>Methodology</a:t>
            </a:r>
          </a:p>
          <a:p>
            <a:r>
              <a:rPr lang="en-US" sz="3200" dirty="0">
                <a:solidFill>
                  <a:schemeClr val="bg1"/>
                </a:solidFill>
              </a:rPr>
              <a:t>Results</a:t>
            </a:r>
          </a:p>
          <a:p>
            <a:pPr lvl="1"/>
            <a:r>
              <a:rPr lang="en-US" dirty="0">
                <a:solidFill>
                  <a:schemeClr val="bg1"/>
                </a:solidFill>
              </a:rPr>
              <a:t>Overall Voltage Behavior</a:t>
            </a:r>
          </a:p>
          <a:p>
            <a:pPr lvl="1"/>
            <a:r>
              <a:rPr lang="en-US" dirty="0">
                <a:solidFill>
                  <a:schemeClr val="bg1"/>
                </a:solidFill>
              </a:rPr>
              <a:t>Power-Reliability Trade-off</a:t>
            </a:r>
          </a:p>
          <a:p>
            <a:pPr lvl="1"/>
            <a:r>
              <a:rPr lang="en-US" dirty="0">
                <a:solidFill>
                  <a:schemeClr val="bg1"/>
                </a:solidFill>
              </a:rPr>
              <a:t>Frequency Underscaling</a:t>
            </a:r>
          </a:p>
          <a:p>
            <a:pPr lvl="1"/>
            <a:r>
              <a:rPr lang="en-US" dirty="0">
                <a:solidFill>
                  <a:schemeClr val="bg1"/>
                </a:solidFill>
              </a:rPr>
              <a:t>Environmental Temperature</a:t>
            </a:r>
          </a:p>
          <a:p>
            <a:r>
              <a:rPr lang="en-US" sz="3200" dirty="0">
                <a:solidFill>
                  <a:schemeClr val="bg1"/>
                </a:solidFill>
              </a:rPr>
              <a:t>Prior Works</a:t>
            </a:r>
          </a:p>
          <a:p>
            <a:r>
              <a:rPr lang="en-US" sz="3200" dirty="0">
                <a:solidFill>
                  <a:schemeClr val="bg1"/>
                </a:solidFill>
              </a:rPr>
              <a:t>Summary, Conclusion, and Future Works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978597586"/>
      </p:ext>
    </p:extLst>
  </p:cSld>
  <p:clrMapOvr>
    <a:masterClrMapping/>
  </p:clrMapOvr>
  <mc:AlternateContent xmlns:mc="http://schemas.openxmlformats.org/markup-compatibility/2006" xmlns:p14="http://schemas.microsoft.com/office/powerpoint/2010/main">
    <mc:Choice Requires="p14">
      <p:transition spd="slow" p14:dur="2000" advTm="4667"/>
    </mc:Choice>
    <mc:Fallback xmlns="">
      <p:transition spd="slow" advTm="4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Overall Methodology</a:t>
            </a:r>
          </a:p>
        </p:txBody>
      </p:sp>
      <mc:AlternateContent xmlns:mc="http://schemas.openxmlformats.org/markup-compatibility/2006" xmlns:a14="http://schemas.microsoft.com/office/drawing/2010/main">
        <mc:Choice Requires="a14">
          <p:sp>
            <p:nvSpPr>
              <p:cNvPr id="5" name="Content Placeholder 4"/>
              <p:cNvSpPr>
                <a:spLocks noGrp="1"/>
              </p:cNvSpPr>
              <p:nvPr>
                <p:ph idx="1"/>
              </p:nvPr>
            </p:nvSpPr>
            <p:spPr>
              <a:xfrm>
                <a:off x="4686300" y="985859"/>
                <a:ext cx="4571999" cy="4802046"/>
              </a:xfrm>
            </p:spPr>
            <p:txBody>
              <a:bodyPr/>
              <a:lstStyle/>
              <a:p>
                <a:r>
                  <a:rPr lang="en-US" sz="2800" b="1" dirty="0"/>
                  <a:t>5</a:t>
                </a:r>
                <a:r>
                  <a:rPr lang="en-US" sz="2000" dirty="0"/>
                  <a:t> CNN image classification workloads, i.e., </a:t>
                </a:r>
                <a:r>
                  <a:rPr lang="en-US" sz="2000" dirty="0" err="1"/>
                  <a:t>VGGNet</a:t>
                </a:r>
                <a:r>
                  <a:rPr lang="en-US" sz="2000" dirty="0"/>
                  <a:t>, </a:t>
                </a:r>
                <a:r>
                  <a:rPr lang="en-US" sz="2000" dirty="0" err="1"/>
                  <a:t>GoogleNet</a:t>
                </a:r>
                <a:r>
                  <a:rPr lang="en-US" sz="2000" dirty="0"/>
                  <a:t>, </a:t>
                </a:r>
                <a:r>
                  <a:rPr lang="en-US" sz="2000" dirty="0" err="1"/>
                  <a:t>AlexNet</a:t>
                </a:r>
                <a:r>
                  <a:rPr lang="en-US" sz="2000" dirty="0"/>
                  <a:t>, </a:t>
                </a:r>
                <a:r>
                  <a:rPr lang="en-US" sz="2000" dirty="0" err="1"/>
                  <a:t>ResNet50</a:t>
                </a:r>
                <a:r>
                  <a:rPr lang="en-US" sz="2000" dirty="0"/>
                  <a:t>, Inception.</a:t>
                </a:r>
              </a:p>
              <a:p>
                <a:endParaRPr lang="en-US" sz="2000" dirty="0"/>
              </a:p>
              <a:p>
                <a:r>
                  <a:rPr lang="en-US" sz="2000" dirty="0">
                    <a:solidFill>
                      <a:srgbClr val="C00000"/>
                    </a:solidFill>
                  </a:rPr>
                  <a:t>Xilinx </a:t>
                </a:r>
                <a:r>
                  <a:rPr lang="en-US" sz="2000" dirty="0" err="1">
                    <a:solidFill>
                      <a:srgbClr val="C00000"/>
                    </a:solidFill>
                  </a:rPr>
                  <a:t>DNNDK</a:t>
                </a:r>
                <a:r>
                  <a:rPr lang="en-US" sz="2000" dirty="0">
                    <a:solidFill>
                      <a:srgbClr val="C00000"/>
                    </a:solidFill>
                  </a:rPr>
                  <a:t> to map CNN into FPGA</a:t>
                </a:r>
              </a:p>
              <a:p>
                <a:pPr marL="644525" lvl="2" indent="-354013">
                  <a:spcBef>
                    <a:spcPts val="400"/>
                  </a:spcBef>
                  <a:buFont typeface="Wingdings" panose="05000000000000000000" pitchFamily="2" charset="2"/>
                  <a:buChar char="ü"/>
                </a:pPr>
                <a:r>
                  <a:rPr lang="en-US" sz="1800" dirty="0">
                    <a:solidFill>
                      <a:srgbClr val="C00000"/>
                    </a:solidFill>
                  </a:rPr>
                  <a:t>By default optimized for </a:t>
                </a:r>
                <a:r>
                  <a:rPr lang="en-US" sz="1800" dirty="0" err="1">
                    <a:solidFill>
                      <a:srgbClr val="C00000"/>
                    </a:solidFill>
                  </a:rPr>
                  <a:t>INT8</a:t>
                </a:r>
                <a:endParaRPr lang="en-US" sz="1800" dirty="0">
                  <a:solidFill>
                    <a:srgbClr val="C00000"/>
                  </a:solidFill>
                </a:endParaRPr>
              </a:p>
              <a:p>
                <a:pPr marL="644525" lvl="2" indent="-354013">
                  <a:spcBef>
                    <a:spcPts val="400"/>
                  </a:spcBef>
                  <a:buFont typeface="Wingdings" panose="05000000000000000000" pitchFamily="2" charset="2"/>
                  <a:buChar char="ü"/>
                </a:pPr>
                <a:endParaRPr lang="en-US" sz="1800" dirty="0">
                  <a:solidFill>
                    <a:srgbClr val="C00000"/>
                  </a:solidFill>
                </a:endParaRPr>
              </a:p>
              <a:p>
                <a:r>
                  <a:rPr lang="pt-BR" sz="2800" b="1" dirty="0">
                    <a:solidFill>
                      <a:srgbClr val="0070C0"/>
                    </a:solidFill>
                  </a:rPr>
                  <a:t>3</a:t>
                </a:r>
                <a:r>
                  <a:rPr lang="pt-BR" sz="2000" dirty="0">
                    <a:solidFill>
                      <a:srgbClr val="0070C0"/>
                    </a:solidFill>
                  </a:rPr>
                  <a:t> identical samples of Xilinx ZCU102</a:t>
                </a:r>
              </a:p>
              <a:p>
                <a:pPr marL="644525" lvl="2" indent="-354013">
                  <a:spcBef>
                    <a:spcPts val="400"/>
                  </a:spcBef>
                  <a:buFont typeface="Wingdings" panose="05000000000000000000" pitchFamily="2" charset="2"/>
                  <a:buChar char="ü"/>
                </a:pPr>
                <a:r>
                  <a:rPr lang="pt-BR" sz="1800" dirty="0">
                    <a:solidFill>
                      <a:srgbClr val="0070C0"/>
                    </a:solidFill>
                  </a:rPr>
                  <a:t>ZYNQ Ultrscale+ architecture</a:t>
                </a:r>
              </a:p>
              <a:p>
                <a:pPr marL="644525" lvl="2" indent="-354013">
                  <a:spcBef>
                    <a:spcPts val="400"/>
                  </a:spcBef>
                  <a:buFont typeface="Wingdings" panose="05000000000000000000" pitchFamily="2" charset="2"/>
                  <a:buChar char="ü"/>
                </a:pPr>
                <a:r>
                  <a:rPr lang="pt-BR" sz="1800" dirty="0">
                    <a:solidFill>
                      <a:srgbClr val="0070C0"/>
                    </a:solidFill>
                  </a:rPr>
                  <a:t>Hard-core ARM for data orchestration</a:t>
                </a:r>
              </a:p>
              <a:p>
                <a:pPr marL="644525" lvl="2" indent="-354013">
                  <a:spcBef>
                    <a:spcPts val="400"/>
                  </a:spcBef>
                  <a:buFont typeface="Wingdings" panose="05000000000000000000" pitchFamily="2" charset="2"/>
                  <a:buChar char="ü"/>
                </a:pPr>
                <a:r>
                  <a:rPr lang="pt-BR" sz="1800" dirty="0">
                    <a:solidFill>
                      <a:srgbClr val="0070C0"/>
                    </a:solidFill>
                  </a:rPr>
                  <a:t>FPGA for CNN acceleration</a:t>
                </a:r>
              </a:p>
              <a:p>
                <a:pPr marL="644525" lvl="2" indent="-354013">
                  <a:spcBef>
                    <a:spcPts val="400"/>
                  </a:spcBef>
                  <a:buFont typeface="Wingdings" panose="05000000000000000000" pitchFamily="2" charset="2"/>
                  <a:buChar char="ü"/>
                </a:pPr>
                <a:endParaRPr lang="pt-BR" sz="1800" dirty="0">
                  <a:solidFill>
                    <a:srgbClr val="0070C0"/>
                  </a:solidFill>
                </a:endParaRPr>
              </a:p>
              <a:p>
                <a:r>
                  <a:rPr lang="en-US" sz="2800" b="1" dirty="0">
                    <a:solidFill>
                      <a:srgbClr val="7030A0"/>
                    </a:solidFill>
                  </a:rPr>
                  <a:t>2</a:t>
                </a:r>
                <a:r>
                  <a:rPr lang="en-US" sz="2000" dirty="0">
                    <a:solidFill>
                      <a:srgbClr val="7030A0"/>
                    </a:solidFill>
                  </a:rPr>
                  <a:t> on-chip voltage rails, via </a:t>
                </a:r>
                <a:r>
                  <a:rPr lang="en-US" sz="2000" dirty="0" err="1">
                    <a:solidFill>
                      <a:srgbClr val="7030A0"/>
                    </a:solidFill>
                  </a:rPr>
                  <a:t>PMBus</a:t>
                </a:r>
                <a:endParaRPr lang="en-US" sz="2000" dirty="0">
                  <a:solidFill>
                    <a:srgbClr val="7030A0"/>
                  </a:solidFill>
                </a:endParaRPr>
              </a:p>
              <a:p>
                <a:pPr marL="644525" lvl="2" indent="-354013">
                  <a:spcBef>
                    <a:spcPts val="400"/>
                  </a:spcBef>
                  <a:buFont typeface="Wingdings" panose="05000000000000000000" pitchFamily="2" charset="2"/>
                  <a:buChar char="ü"/>
                </a:pPr>
                <a14:m>
                  <m:oMath xmlns:m="http://schemas.openxmlformats.org/officeDocument/2006/math">
                    <m:sSub>
                      <m:sSubPr>
                        <m:ctrlPr>
                          <a:rPr lang="en-US" sz="1800" i="1" smtClean="0">
                            <a:solidFill>
                              <a:srgbClr val="7030A0"/>
                            </a:solidFill>
                            <a:latin typeface="Cambria Math" panose="02040503050406030204" pitchFamily="18" charset="0"/>
                          </a:rPr>
                        </m:ctrlPr>
                      </m:sSubPr>
                      <m:e>
                        <m:r>
                          <a:rPr lang="en-US" sz="1800" b="0" i="1" smtClean="0">
                            <a:solidFill>
                              <a:srgbClr val="7030A0"/>
                            </a:solidFill>
                            <a:latin typeface="Cambria Math" panose="02040503050406030204" pitchFamily="18" charset="0"/>
                          </a:rPr>
                          <m:t>𝑉</m:t>
                        </m:r>
                      </m:e>
                      <m:sub>
                        <m:r>
                          <a:rPr lang="en-US" sz="1800" b="0" i="1" smtClean="0">
                            <a:solidFill>
                              <a:srgbClr val="7030A0"/>
                            </a:solidFill>
                            <a:latin typeface="Cambria Math" panose="02040503050406030204" pitchFamily="18" charset="0"/>
                          </a:rPr>
                          <m:t>𝐶𝐶𝐼𝑁𝑇</m:t>
                        </m:r>
                      </m:sub>
                    </m:sSub>
                  </m:oMath>
                </a14:m>
                <a:r>
                  <a:rPr lang="en-US" sz="1800" dirty="0">
                    <a:solidFill>
                      <a:srgbClr val="7030A0"/>
                    </a:solidFill>
                  </a:rPr>
                  <a:t>: DSPs, </a:t>
                </a:r>
                <a:r>
                  <a:rPr lang="en-US" sz="1800" dirty="0" err="1">
                    <a:solidFill>
                      <a:srgbClr val="7030A0"/>
                    </a:solidFill>
                  </a:rPr>
                  <a:t>LUTs</a:t>
                </a:r>
                <a:r>
                  <a:rPr lang="en-US" sz="1800" dirty="0">
                    <a:solidFill>
                      <a:srgbClr val="7030A0"/>
                    </a:solidFill>
                  </a:rPr>
                  <a:t>, buffers, …</a:t>
                </a:r>
              </a:p>
              <a:p>
                <a:pPr marL="644525" lvl="2" indent="-354013">
                  <a:spcBef>
                    <a:spcPts val="400"/>
                  </a:spcBef>
                  <a:buFont typeface="Wingdings" panose="05000000000000000000" pitchFamily="2" charset="2"/>
                  <a:buChar char="ü"/>
                </a:pPr>
                <a14:m>
                  <m:oMath xmlns:m="http://schemas.openxmlformats.org/officeDocument/2006/math">
                    <m:sSub>
                      <m:sSubPr>
                        <m:ctrlPr>
                          <a:rPr lang="en-US" sz="1800" i="1" smtClean="0">
                            <a:solidFill>
                              <a:srgbClr val="7030A0"/>
                            </a:solidFill>
                            <a:latin typeface="Cambria Math" panose="02040503050406030204" pitchFamily="18" charset="0"/>
                          </a:rPr>
                        </m:ctrlPr>
                      </m:sSubPr>
                      <m:e>
                        <m:r>
                          <a:rPr lang="en-US" sz="1800" b="0" i="1" smtClean="0">
                            <a:solidFill>
                              <a:srgbClr val="7030A0"/>
                            </a:solidFill>
                            <a:latin typeface="Cambria Math" panose="02040503050406030204" pitchFamily="18" charset="0"/>
                          </a:rPr>
                          <m:t>𝑉</m:t>
                        </m:r>
                      </m:e>
                      <m:sub>
                        <m:r>
                          <a:rPr lang="en-US" sz="1800" b="0" i="1" smtClean="0">
                            <a:solidFill>
                              <a:srgbClr val="7030A0"/>
                            </a:solidFill>
                            <a:latin typeface="Cambria Math" panose="02040503050406030204" pitchFamily="18" charset="0"/>
                          </a:rPr>
                          <m:t>𝐶𝐶𝐵𝑅𝐴𝑀</m:t>
                        </m:r>
                      </m:sub>
                    </m:sSub>
                  </m:oMath>
                </a14:m>
                <a:r>
                  <a:rPr lang="en-US" sz="1800" dirty="0">
                    <a:solidFill>
                      <a:srgbClr val="7030A0"/>
                    </a:solidFill>
                  </a:rPr>
                  <a:t>: </a:t>
                </a:r>
                <a:r>
                  <a:rPr lang="en-US" sz="1800" dirty="0" err="1">
                    <a:solidFill>
                      <a:srgbClr val="7030A0"/>
                    </a:solidFill>
                  </a:rPr>
                  <a:t>BRAMs</a:t>
                </a:r>
                <a:endParaRPr lang="en-US" sz="1800" dirty="0">
                  <a:solidFill>
                    <a:srgbClr val="7030A0"/>
                  </a:solidFill>
                </a:endParaRPr>
              </a:p>
              <a:p>
                <a:pPr marL="644525" lvl="2" indent="-354013">
                  <a:spcBef>
                    <a:spcPts val="400"/>
                  </a:spcBef>
                  <a:buFont typeface="Wingdings" panose="05000000000000000000" pitchFamily="2" charset="2"/>
                  <a:buChar char="ü"/>
                </a:pPr>
                <a14:m>
                  <m:oMath xmlns:m="http://schemas.openxmlformats.org/officeDocument/2006/math">
                    <m:sSub>
                      <m:sSubPr>
                        <m:ctrlPr>
                          <a:rPr lang="en-US" sz="1800" i="1" smtClean="0">
                            <a:solidFill>
                              <a:srgbClr val="7030A0"/>
                            </a:solidFill>
                            <a:latin typeface="Cambria Math" panose="02040503050406030204" pitchFamily="18" charset="0"/>
                          </a:rPr>
                        </m:ctrlPr>
                      </m:sSubPr>
                      <m:e>
                        <m:r>
                          <a:rPr lang="en-US" sz="1800" b="0" i="1" smtClean="0">
                            <a:solidFill>
                              <a:srgbClr val="7030A0"/>
                            </a:solidFill>
                            <a:latin typeface="Cambria Math" panose="02040503050406030204" pitchFamily="18" charset="0"/>
                          </a:rPr>
                          <m:t>𝑉</m:t>
                        </m:r>
                      </m:e>
                      <m:sub>
                        <m:r>
                          <a:rPr lang="en-US" sz="1800" b="0" i="1" smtClean="0">
                            <a:solidFill>
                              <a:srgbClr val="7030A0"/>
                            </a:solidFill>
                            <a:latin typeface="Cambria Math" panose="02040503050406030204" pitchFamily="18" charset="0"/>
                          </a:rPr>
                          <m:t>𝑛𝑜𝑚</m:t>
                        </m:r>
                      </m:sub>
                    </m:sSub>
                  </m:oMath>
                </a14:m>
                <a:r>
                  <a:rPr lang="en-US" sz="1800" dirty="0">
                    <a:solidFill>
                      <a:srgbClr val="7030A0"/>
                    </a:solidFill>
                  </a:rPr>
                  <a:t>= </a:t>
                </a:r>
                <a:r>
                  <a:rPr lang="en-US" sz="1800" dirty="0" err="1">
                    <a:solidFill>
                      <a:srgbClr val="7030A0"/>
                    </a:solidFill>
                  </a:rPr>
                  <a:t>850mV</a:t>
                </a:r>
                <a:r>
                  <a:rPr lang="en-US" sz="1800" dirty="0">
                    <a:solidFill>
                      <a:srgbClr val="7030A0"/>
                    </a:solidFill>
                  </a:rPr>
                  <a:t> (set by manufacturer)</a:t>
                </a:r>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xfrm>
                <a:off x="4686300" y="985859"/>
                <a:ext cx="4571999" cy="4802046"/>
              </a:xfrm>
              <a:blipFill>
                <a:blip r:embed="rId6"/>
                <a:stretch>
                  <a:fillRect l="-2400" t="-2287" r="-267" b="-17154"/>
                </a:stretch>
              </a:blipFill>
            </p:spPr>
            <p:txBody>
              <a:bodyPr/>
              <a:lstStyle/>
              <a:p>
                <a:r>
                  <a:rPr lang="en-US">
                    <a:noFill/>
                  </a:rPr>
                  <a:t> </a:t>
                </a:r>
              </a:p>
            </p:txBody>
          </p:sp>
        </mc:Fallback>
      </mc:AlternateContent>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13" y="1188728"/>
            <a:ext cx="4624387" cy="5062741"/>
          </a:xfrm>
          <a:prstGeom prst="rect">
            <a:avLst/>
          </a:prstGeom>
        </p:spPr>
      </p:pic>
      <p:sp>
        <p:nvSpPr>
          <p:cNvPr id="4" name="Rectangle 3"/>
          <p:cNvSpPr/>
          <p:nvPr/>
        </p:nvSpPr>
        <p:spPr>
          <a:xfrm>
            <a:off x="38100" y="1151744"/>
            <a:ext cx="4624386" cy="969156"/>
          </a:xfrm>
          <a:prstGeom prst="rect">
            <a:avLst/>
          </a:prstGeom>
          <a:solidFill>
            <a:schemeClr val="tx1">
              <a:alpha val="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100" y="2256644"/>
            <a:ext cx="4624386" cy="3559956"/>
          </a:xfrm>
          <a:prstGeom prst="rect">
            <a:avLst/>
          </a:prstGeom>
          <a:solidFill>
            <a:srgbClr val="FF0000">
              <a:alpha val="0"/>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28600" y="4330700"/>
            <a:ext cx="4343400" cy="1358900"/>
          </a:xfrm>
          <a:prstGeom prst="rect">
            <a:avLst/>
          </a:prstGeom>
          <a:solidFill>
            <a:srgbClr val="FF0000">
              <a:alpha val="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8100" y="5753099"/>
            <a:ext cx="4624386" cy="535353"/>
          </a:xfrm>
          <a:prstGeom prst="rect">
            <a:avLst/>
          </a:prstGeom>
          <a:solidFill>
            <a:srgbClr val="FF0000">
              <a:alpha val="0"/>
            </a:srgb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p:cNvSpPr txBox="1"/>
              <p:nvPr/>
            </p:nvSpPr>
            <p:spPr>
              <a:xfrm>
                <a:off x="81972" y="6464812"/>
                <a:ext cx="5825013" cy="369332"/>
              </a:xfrm>
              <a:prstGeom prst="rect">
                <a:avLst/>
              </a:prstGeom>
              <a:noFill/>
              <a:ln w="28575">
                <a:solidFill>
                  <a:schemeClr val="tx1"/>
                </a:solidFill>
              </a:ln>
            </p:spPr>
            <p:txBody>
              <a:bodyPr wrap="square" rtlCol="0">
                <a:spAutoFit/>
              </a:bodyPr>
              <a:lstStyle/>
              <a:p>
                <a:r>
                  <a:rPr lang="en-US" dirty="0"/>
                  <a:t>Vast majority (&gt;99.9%) of the power is dissipated on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𝐶𝐶𝐼𝑁𝑇</m:t>
                        </m:r>
                      </m:sub>
                    </m:sSub>
                  </m:oMath>
                </a14:m>
                <a:r>
                  <a:rPr lang="en-US" dirty="0"/>
                  <a:t> </a:t>
                </a:r>
              </a:p>
            </p:txBody>
          </p:sp>
        </mc:Choice>
        <mc:Fallback xmlns="">
          <p:sp>
            <p:nvSpPr>
              <p:cNvPr id="11" name="TextBox 10"/>
              <p:cNvSpPr txBox="1">
                <a:spLocks noRot="1" noChangeAspect="1" noMove="1" noResize="1" noEditPoints="1" noAdjustHandles="1" noChangeArrowheads="1" noChangeShapeType="1" noTextEdit="1"/>
              </p:cNvSpPr>
              <p:nvPr/>
            </p:nvSpPr>
            <p:spPr>
              <a:xfrm>
                <a:off x="81972" y="6464812"/>
                <a:ext cx="5825013" cy="369332"/>
              </a:xfrm>
              <a:prstGeom prst="rect">
                <a:avLst/>
              </a:prstGeom>
              <a:blipFill>
                <a:blip r:embed="rId8"/>
                <a:stretch>
                  <a:fillRect l="-624" t="-6154" b="-18462"/>
                </a:stretch>
              </a:blipFill>
              <a:ln w="28575">
                <a:solidFill>
                  <a:schemeClr val="tx1"/>
                </a:solidFill>
              </a:ln>
            </p:spPr>
            <p:txBody>
              <a:bodyPr/>
              <a:lstStyle/>
              <a:p>
                <a:r>
                  <a:rPr lang="en-US">
                    <a:noFill/>
                  </a:rPr>
                  <a:t> </a:t>
                </a:r>
              </a:p>
            </p:txBody>
          </p:sp>
        </mc:Fallback>
      </mc:AlternateContent>
      <p:cxnSp>
        <p:nvCxnSpPr>
          <p:cNvPr id="13" name="Straight Arrow Connector 12"/>
          <p:cNvCxnSpPr>
            <a:stCxn id="11" idx="0"/>
            <a:endCxn id="14" idx="2"/>
          </p:cNvCxnSpPr>
          <p:nvPr/>
        </p:nvCxnSpPr>
        <p:spPr>
          <a:xfrm flipV="1">
            <a:off x="2994479" y="6189394"/>
            <a:ext cx="3756296" cy="27541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945379" y="5597937"/>
            <a:ext cx="3610792" cy="591457"/>
          </a:xfrm>
          <a:prstGeom prst="rect">
            <a:avLst/>
          </a:prstGeom>
          <a:solidFill>
            <a:schemeClr val="tx1">
              <a:alpha val="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Audio 1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2970121931"/>
      </p:ext>
    </p:extLst>
  </p:cSld>
  <p:clrMapOvr>
    <a:masterClrMapping/>
  </p:clrMapOvr>
  <mc:AlternateContent xmlns:mc="http://schemas.openxmlformats.org/markup-compatibility/2006" xmlns:p14="http://schemas.microsoft.com/office/powerpoint/2010/main">
    <mc:Choice Requires="p14">
      <p:transition spd="slow" p14:dur="2000" advTm="86061"/>
    </mc:Choice>
    <mc:Fallback xmlns="">
      <p:transition spd="slow" advTm="86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childTnLst>
                                </p:cTn>
                              </p:par>
                              <p:par>
                                <p:cTn id="37" presetID="16" presetClass="entr" presetSubtype="21"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5">
                                            <p:txEl>
                                              <p:pRg st="10" end="10"/>
                                            </p:txEl>
                                          </p:spTgt>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5">
                                            <p:txEl>
                                              <p:pRg st="11" end="11"/>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5">
                                            <p:txEl>
                                              <p:pRg st="12" end="12"/>
                                            </p:txEl>
                                          </p:spTgt>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5">
                                            <p:txEl>
                                              <p:pRg st="13" end="13"/>
                                            </p:txEl>
                                          </p:spTgt>
                                        </p:tgtEl>
                                        <p:attrNameLst>
                                          <p:attrName>style.visibility</p:attrName>
                                        </p:attrNameLst>
                                      </p:cBhvr>
                                      <p:to>
                                        <p:strVal val="visible"/>
                                      </p:to>
                                    </p:set>
                                  </p:childTnLst>
                                </p:cTn>
                              </p:par>
                              <p:par>
                                <p:cTn id="50" presetID="16" presetClass="entr" presetSubtype="21"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arn(inVertical)">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barn(inVertical)">
                                      <p:cBhvr>
                                        <p:cTn id="57" dur="500"/>
                                        <p:tgtEl>
                                          <p:spTgt spid="14"/>
                                        </p:tgtEl>
                                      </p:cBhvr>
                                    </p:animEffect>
                                  </p:childTnLst>
                                </p:cTn>
                              </p:par>
                              <p:par>
                                <p:cTn id="58" presetID="1" presetClass="entr" presetSubtype="0" fill="hold" nodeType="withEffect">
                                  <p:stCondLst>
                                    <p:cond delay="0"/>
                                  </p:stCondLst>
                                  <p:childTnLst>
                                    <p:set>
                                      <p:cBhvr>
                                        <p:cTn id="59" dur="1" fill="hold">
                                          <p:stCondLst>
                                            <p:cond delay="0"/>
                                          </p:stCondLst>
                                        </p:cTn>
                                        <p:tgtEl>
                                          <p:spTgt spid="13"/>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2" fill="hold" display="0">
                  <p:stCondLst>
                    <p:cond delay="indefinite"/>
                  </p:stCondLst>
                  <p:endCondLst>
                    <p:cond evt="onStopAudio" delay="0">
                      <p:tgtEl>
                        <p:sldTgt/>
                      </p:tgtEl>
                    </p:cond>
                  </p:endCondLst>
                </p:cTn>
                <p:tgtEl>
                  <p:spTgt spid="18"/>
                </p:tgtEl>
              </p:cMediaNode>
            </p:audio>
          </p:childTnLst>
        </p:cTn>
      </p:par>
    </p:tnLst>
    <p:bldLst>
      <p:bldP spid="4" grpId="0" animBg="1"/>
      <p:bldP spid="7" grpId="0" animBg="1"/>
      <p:bldP spid="8" grpId="0" animBg="1"/>
      <p:bldP spid="9" grpId="0" animBg="1"/>
      <p:bldP spid="11"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4.2|12.5|7.2|8.6|0.8|3.1|2.3|3.1|1.5|9.5"/>
</p:tagLst>
</file>

<file path=ppt/tags/tag10.xml><?xml version="1.0" encoding="utf-8"?>
<p:tagLst xmlns:a="http://schemas.openxmlformats.org/drawingml/2006/main" xmlns:r="http://schemas.openxmlformats.org/officeDocument/2006/relationships" xmlns:p="http://schemas.openxmlformats.org/presentationml/2006/main">
  <p:tag name="TIMING" val="|0.7|0.7|4.7|4.6|6.1|3.6|2.7|0.8|5.9|1"/>
</p:tagLst>
</file>

<file path=ppt/tags/tag2.xml><?xml version="1.0" encoding="utf-8"?>
<p:tagLst xmlns:a="http://schemas.openxmlformats.org/drawingml/2006/main" xmlns:r="http://schemas.openxmlformats.org/officeDocument/2006/relationships" xmlns:p="http://schemas.openxmlformats.org/presentationml/2006/main">
  <p:tag name="TIMING" val="|1.1|1|1.7|4.1|5.2|7.7|7.5|1.4|6.8|5.9"/>
</p:tagLst>
</file>

<file path=ppt/tags/tag3.xml><?xml version="1.0" encoding="utf-8"?>
<p:tagLst xmlns:a="http://schemas.openxmlformats.org/drawingml/2006/main" xmlns:r="http://schemas.openxmlformats.org/officeDocument/2006/relationships" xmlns:p="http://schemas.openxmlformats.org/presentationml/2006/main">
  <p:tag name="TIMING" val="|1.1|0.6|4.4|3.1|1.7|3.7|4|2.2|3.8"/>
</p:tagLst>
</file>

<file path=ppt/tags/tag4.xml><?xml version="1.0" encoding="utf-8"?>
<p:tagLst xmlns:a="http://schemas.openxmlformats.org/drawingml/2006/main" xmlns:r="http://schemas.openxmlformats.org/officeDocument/2006/relationships" xmlns:p="http://schemas.openxmlformats.org/presentationml/2006/main">
  <p:tag name="TIMING" val="|2.1|9.8|7.2|6.8|18.6|22.1"/>
</p:tagLst>
</file>

<file path=ppt/tags/tag5.xml><?xml version="1.0" encoding="utf-8"?>
<p:tagLst xmlns:a="http://schemas.openxmlformats.org/drawingml/2006/main" xmlns:r="http://schemas.openxmlformats.org/officeDocument/2006/relationships" xmlns:p="http://schemas.openxmlformats.org/presentationml/2006/main">
  <p:tag name="TIMING" val="|2|4.6|17.4|11.1|7.4"/>
</p:tagLst>
</file>

<file path=ppt/tags/tag6.xml><?xml version="1.0" encoding="utf-8"?>
<p:tagLst xmlns:a="http://schemas.openxmlformats.org/drawingml/2006/main" xmlns:r="http://schemas.openxmlformats.org/officeDocument/2006/relationships" xmlns:p="http://schemas.openxmlformats.org/presentationml/2006/main">
  <p:tag name="TIMING" val="|2.7|15.6|3.4|6.9|5.5"/>
</p:tagLst>
</file>

<file path=ppt/tags/tag7.xml><?xml version="1.0" encoding="utf-8"?>
<p:tagLst xmlns:a="http://schemas.openxmlformats.org/drawingml/2006/main" xmlns:r="http://schemas.openxmlformats.org/officeDocument/2006/relationships" xmlns:p="http://schemas.openxmlformats.org/presentationml/2006/main">
  <p:tag name="TIMING" val="|1.3|7.7|9.2|6.6|17.1|1.8|14.1"/>
</p:tagLst>
</file>

<file path=ppt/tags/tag8.xml><?xml version="1.0" encoding="utf-8"?>
<p:tagLst xmlns:a="http://schemas.openxmlformats.org/drawingml/2006/main" xmlns:r="http://schemas.openxmlformats.org/officeDocument/2006/relationships" xmlns:p="http://schemas.openxmlformats.org/presentationml/2006/main">
  <p:tag name="TIMING" val="|3.1|4|4.8|3.9|4.5|5.6|6.8|2.7|3.5"/>
</p:tagLst>
</file>

<file path=ppt/tags/tag9.xml><?xml version="1.0" encoding="utf-8"?>
<p:tagLst xmlns:a="http://schemas.openxmlformats.org/drawingml/2006/main" xmlns:r="http://schemas.openxmlformats.org/officeDocument/2006/relationships" xmlns:p="http://schemas.openxmlformats.org/presentationml/2006/main">
  <p:tag name="TIMING" val="|1.6|0.8|3.7|3.9|6.9|2.2|4.1|5.5|6.7|2.5|3.8|4.6"/>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131293</TotalTime>
  <Words>3627</Words>
  <Application>Microsoft Macintosh PowerPoint</Application>
  <PresentationFormat>On-screen Show (4:3)</PresentationFormat>
  <Paragraphs>487</Paragraphs>
  <Slides>23</Slides>
  <Notes>23</Notes>
  <HiddenSlides>0</HiddenSlides>
  <MMClips>23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Times New Roman</vt:lpstr>
      <vt:lpstr>Calibri</vt:lpstr>
      <vt:lpstr>Cambria Math</vt:lpstr>
      <vt:lpstr>Arial</vt:lpstr>
      <vt:lpstr>Wingdings</vt:lpstr>
      <vt:lpstr>Calibri Light</vt:lpstr>
      <vt:lpstr>Cambria</vt:lpstr>
      <vt:lpstr>Office Theme</vt:lpstr>
      <vt:lpstr>An Experimental Study of Reduced-Voltage Operation in Modern FPGAs  for Neural Network Acceleration  </vt:lpstr>
      <vt:lpstr>Executive Summary</vt:lpstr>
      <vt:lpstr>Outline</vt:lpstr>
      <vt:lpstr>Outline</vt:lpstr>
      <vt:lpstr>Motivation and Background</vt:lpstr>
      <vt:lpstr>Outline</vt:lpstr>
      <vt:lpstr>Our Goal</vt:lpstr>
      <vt:lpstr>Outline</vt:lpstr>
      <vt:lpstr>Overall Methodology</vt:lpstr>
      <vt:lpstr>Outline</vt:lpstr>
      <vt:lpstr>Outline</vt:lpstr>
      <vt:lpstr>Overall Voltage Behavior</vt:lpstr>
      <vt:lpstr>Outline</vt:lpstr>
      <vt:lpstr>Power-Reliability Trade-off</vt:lpstr>
      <vt:lpstr>Outline</vt:lpstr>
      <vt:lpstr>Frequency Underscaling</vt:lpstr>
      <vt:lpstr>Outline</vt:lpstr>
      <vt:lpstr>Environmental Temperature</vt:lpstr>
      <vt:lpstr>Outline</vt:lpstr>
      <vt:lpstr>Prior Works</vt:lpstr>
      <vt:lpstr>Outline</vt:lpstr>
      <vt:lpstr>Summary, Conclusion, and Future Works</vt:lpstr>
      <vt:lpstr>An Experimental Study of Reduced-Voltage Operation in Modern FPGAs  for Neural Network Acceleration  </vt:lpstr>
    </vt:vector>
  </TitlesOfParts>
  <Company>Razer</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Minesh Patel</dc:creator>
  <cp:lastModifiedBy>Onur Mutlu</cp:lastModifiedBy>
  <cp:revision>5165</cp:revision>
  <cp:lastPrinted>2018-02-26T17:35:43Z</cp:lastPrinted>
  <dcterms:created xsi:type="dcterms:W3CDTF">2017-06-05T15:22:10Z</dcterms:created>
  <dcterms:modified xsi:type="dcterms:W3CDTF">2020-06-30T23:01:40Z</dcterms:modified>
</cp:coreProperties>
</file>