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21945600" cy="32918400"/>
  <p:notesSz cx="6858000" cy="9144000"/>
  <p:embeddedFontLst>
    <p:embeddedFont>
      <p:font typeface="Corbel" pitchFamily="34" charset="0"/>
      <p:regular r:id="rId3"/>
      <p:bold r:id="rId4"/>
      <p:italic r:id="rId5"/>
      <p:boldItalic r:id="rId6"/>
    </p:embeddedFont>
    <p:embeddedFont>
      <p:font typeface="Consolas" pitchFamily="49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1764" y="2226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pdl-retreat-talk\sheets\perf-energy.csv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pts\micro-2013\sheets\multi-core-summar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rv\shared\ppts\pdl-retreat-talk\sheets\memfrac-apps.csv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2134298940551034"/>
          <c:y val="0.18167800047721319"/>
          <c:w val="0.75942880714914118"/>
          <c:h val="0.5495217927304541"/>
        </c:manualLayout>
      </c:layout>
      <c:barChart>
        <c:barDir val="col"/>
        <c:grouping val="clustered"/>
        <c:ser>
          <c:idx val="0"/>
          <c:order val="0"/>
          <c:tx>
            <c:strRef>
              <c:f>'perf-energy'!$B$1</c:f>
              <c:strCache>
                <c:ptCount val="1"/>
                <c:pt idx="0">
                  <c:v>IPC Improvement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cat>
            <c:strRef>
              <c:f>'perf-energy'!$A$2:$A$7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'perf-energy'!$B$2:$B$7</c:f>
              <c:numCache>
                <c:formatCode>General</c:formatCode>
                <c:ptCount val="6"/>
                <c:pt idx="0">
                  <c:v>0.15000000000000002</c:v>
                </c:pt>
                <c:pt idx="1">
                  <c:v>9.0000000000000024E-2</c:v>
                </c:pt>
                <c:pt idx="2">
                  <c:v>0.43000000000000005</c:v>
                </c:pt>
                <c:pt idx="3">
                  <c:v>4.0000000000000008E-2</c:v>
                </c:pt>
                <c:pt idx="4">
                  <c:v>4.0000000000000008E-2</c:v>
                </c:pt>
                <c:pt idx="5">
                  <c:v>0.4</c:v>
                </c:pt>
              </c:numCache>
            </c:numRef>
          </c:val>
        </c:ser>
        <c:ser>
          <c:idx val="1"/>
          <c:order val="1"/>
          <c:tx>
            <c:strRef>
              <c:f>'perf-energy'!$C$1</c:f>
              <c:strCache>
                <c:ptCount val="1"/>
                <c:pt idx="0">
                  <c:v>Memory Energy Reduction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</c:spPr>
          <c:cat>
            <c:strRef>
              <c:f>'perf-energy'!$A$2:$A$7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'perf-energy'!$C$2:$C$7</c:f>
              <c:numCache>
                <c:formatCode>General</c:formatCode>
                <c:ptCount val="6"/>
                <c:pt idx="0">
                  <c:v>0.4</c:v>
                </c:pt>
                <c:pt idx="1">
                  <c:v>0.32000000000000006</c:v>
                </c:pt>
                <c:pt idx="2">
                  <c:v>0.60000000000000009</c:v>
                </c:pt>
                <c:pt idx="3">
                  <c:v>0.15000000000000002</c:v>
                </c:pt>
                <c:pt idx="4">
                  <c:v>0.17</c:v>
                </c:pt>
                <c:pt idx="5">
                  <c:v>0.67000000000000015</c:v>
                </c:pt>
              </c:numCache>
            </c:numRef>
          </c:val>
        </c:ser>
        <c:axId val="77115392"/>
        <c:axId val="77116928"/>
      </c:barChart>
      <c:catAx>
        <c:axId val="7711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7116928"/>
        <c:crosses val="autoZero"/>
        <c:auto val="1"/>
        <c:lblAlgn val="ctr"/>
        <c:lblOffset val="100"/>
      </c:catAx>
      <c:valAx>
        <c:axId val="77116928"/>
        <c:scaling>
          <c:orientation val="minMax"/>
          <c:max val="0.70000000000000062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 b="0"/>
                </a:pPr>
                <a:r>
                  <a:rPr lang="en-US" sz="2800" b="0" dirty="0" smtClean="0">
                    <a:latin typeface="Corbel" pitchFamily="34" charset="0"/>
                  </a:rPr>
                  <a:t> </a:t>
                </a:r>
                <a:r>
                  <a:rPr lang="en-US" sz="2800" b="0" dirty="0">
                    <a:latin typeface="Corbel" pitchFamily="34" charset="0"/>
                  </a:rPr>
                  <a:t>Compared to Baseline</a:t>
                </a:r>
              </a:p>
            </c:rich>
          </c:tx>
          <c:layout>
            <c:manualLayout>
              <c:xMode val="edge"/>
              <c:yMode val="edge"/>
              <c:x val="3.7037042437597389E-3"/>
              <c:y val="0.1466597073093136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77115392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"/>
          <c:y val="1.6341565258888129E-2"/>
          <c:w val="1"/>
          <c:h val="0.12029626978445877"/>
        </c:manualLayout>
      </c:layout>
      <c:spPr>
        <a:solidFill>
          <a:schemeClr val="bg1"/>
        </a:solidFill>
      </c:spPr>
      <c:txPr>
        <a:bodyPr/>
        <a:lstStyle/>
        <a:p>
          <a:pPr>
            <a:defRPr sz="2400" b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8959580052493452"/>
          <c:y val="0.20314858103674541"/>
          <c:w val="0.77469908136483012"/>
          <c:h val="0.6055256915001013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System Performance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cat>
            <c:strRef>
              <c:f>Sheet1!$A$2:$A$4</c:f>
              <c:strCache>
                <c:ptCount val="3"/>
                <c:pt idx="0">
                  <c:v>2-Core</c:v>
                </c:pt>
                <c:pt idx="1">
                  <c:v>4-Core</c:v>
                </c:pt>
                <c:pt idx="2">
                  <c:v>8-Core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0.15000000000000002</c:v>
                </c:pt>
                <c:pt idx="1">
                  <c:v>0.2</c:v>
                </c:pt>
                <c:pt idx="2">
                  <c:v>0.27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Memory Energy Efficiency</c:v>
                </c:pt>
              </c:strCache>
            </c:strRef>
          </c:tx>
          <c:spPr>
            <a:solidFill>
              <a:schemeClr val="dk1"/>
            </a:solidFill>
            <a:ln w="19050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cat>
            <c:strRef>
              <c:f>Sheet1!$A$2:$A$4</c:f>
              <c:strCache>
                <c:ptCount val="3"/>
                <c:pt idx="0">
                  <c:v>2-Core</c:v>
                </c:pt>
                <c:pt idx="1">
                  <c:v>4-Core</c:v>
                </c:pt>
                <c:pt idx="2">
                  <c:v>8-Core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0.19</c:v>
                </c:pt>
                <c:pt idx="1">
                  <c:v>0.17</c:v>
                </c:pt>
                <c:pt idx="2">
                  <c:v>0.17</c:v>
                </c:pt>
              </c:numCache>
            </c:numRef>
          </c:val>
        </c:ser>
        <c:axId val="79163776"/>
        <c:axId val="79165312"/>
      </c:barChart>
      <c:catAx>
        <c:axId val="79163776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9165312"/>
        <c:crosses val="autoZero"/>
        <c:auto val="1"/>
        <c:lblAlgn val="ctr"/>
        <c:lblOffset val="100"/>
      </c:catAx>
      <c:valAx>
        <c:axId val="791653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800" b="0"/>
                </a:pPr>
                <a:r>
                  <a:rPr lang="en-US" sz="2800" b="0" dirty="0" smtClean="0"/>
                  <a:t>Compared to Baseline</a:t>
                </a:r>
                <a:endParaRPr lang="en-US" sz="2800" b="0" dirty="0"/>
              </a:p>
            </c:rich>
          </c:tx>
          <c:layout>
            <c:manualLayout>
              <c:xMode val="edge"/>
              <c:yMode val="edge"/>
              <c:x val="7.2055620706986132E-3"/>
              <c:y val="0.1634935764608372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916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9851733958787067E-2"/>
          <c:y val="3.6051250172675783E-2"/>
          <c:w val="0.9368761154855646"/>
          <c:h val="9.7219964439928724E-2"/>
        </c:manualLayout>
      </c:layout>
      <c:txPr>
        <a:bodyPr/>
        <a:lstStyle/>
        <a:p>
          <a:pPr>
            <a:defRPr sz="2400" b="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6553576741327272"/>
          <c:y val="0.14663134939014985"/>
          <c:w val="0.81463807544203759"/>
          <c:h val="0.57350316504554544"/>
        </c:manualLayout>
      </c:layout>
      <c:barChart>
        <c:barDir val="col"/>
        <c:grouping val="stacked"/>
        <c:ser>
          <c:idx val="0"/>
          <c:order val="0"/>
          <c:tx>
            <c:strRef>
              <c:f>'memfrac-apps'!$B$1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rgbClr val="262626">
                <a:lumMod val="75000"/>
                <a:lumOff val="25000"/>
              </a:srgbClr>
            </a:solidFill>
            <a:ln>
              <a:noFill/>
            </a:ln>
          </c:spPr>
          <c:cat>
            <c:strRef>
              <c:f>'memfrac-apps'!$A$2:$A$7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'memfrac-apps'!$B$2:$B$7</c:f>
              <c:numCache>
                <c:formatCode>General</c:formatCode>
                <c:ptCount val="6"/>
                <c:pt idx="0">
                  <c:v>0.27393670100000017</c:v>
                </c:pt>
                <c:pt idx="1">
                  <c:v>0.34894197100000024</c:v>
                </c:pt>
                <c:pt idx="2">
                  <c:v>5.4305080000000026E-2</c:v>
                </c:pt>
                <c:pt idx="3">
                  <c:v>0.45435130499999998</c:v>
                </c:pt>
                <c:pt idx="4">
                  <c:v>0.43893370100000018</c:v>
                </c:pt>
                <c:pt idx="5">
                  <c:v>9.9544655000000065E-2</c:v>
                </c:pt>
              </c:numCache>
            </c:numRef>
          </c:val>
        </c:ser>
        <c:ser>
          <c:idx val="1"/>
          <c:order val="1"/>
          <c:tx>
            <c:strRef>
              <c:f>'memfrac-apps'!$C$1</c:f>
              <c:strCache>
                <c:ptCount val="1"/>
                <c:pt idx="0">
                  <c:v>Write</c:v>
                </c:pt>
              </c:strCache>
            </c:strRef>
          </c:tx>
          <c:spPr>
            <a:solidFill>
              <a:srgbClr val="262626">
                <a:lumMod val="50000"/>
                <a:lumOff val="50000"/>
              </a:srgbClr>
            </a:solidFill>
            <a:ln>
              <a:noFill/>
            </a:ln>
          </c:spPr>
          <c:cat>
            <c:strRef>
              <c:f>'memfrac-apps'!$A$2:$A$7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'memfrac-apps'!$C$2:$C$7</c:f>
              <c:numCache>
                <c:formatCode>General</c:formatCode>
                <c:ptCount val="6"/>
                <c:pt idx="0">
                  <c:v>0.27185014200000002</c:v>
                </c:pt>
                <c:pt idx="1">
                  <c:v>0.33216862700000033</c:v>
                </c:pt>
                <c:pt idx="2">
                  <c:v>0.32279262300000017</c:v>
                </c:pt>
                <c:pt idx="3">
                  <c:v>0.45420634100000001</c:v>
                </c:pt>
                <c:pt idx="4">
                  <c:v>0.43768948600000024</c:v>
                </c:pt>
                <c:pt idx="5">
                  <c:v>8.97559990000001E-2</c:v>
                </c:pt>
              </c:numCache>
            </c:numRef>
          </c:val>
        </c:ser>
        <c:ser>
          <c:idx val="2"/>
          <c:order val="2"/>
          <c:tx>
            <c:strRef>
              <c:f>'memfrac-apps'!$D$1</c:f>
              <c:strCache>
                <c:ptCount val="1"/>
                <c:pt idx="0">
                  <c:v>Copy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cat>
            <c:strRef>
              <c:f>'memfrac-apps'!$A$2:$A$7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'memfrac-apps'!$D$2:$D$7</c:f>
              <c:numCache>
                <c:formatCode>General</c:formatCode>
                <c:ptCount val="6"/>
                <c:pt idx="0">
                  <c:v>0.21550672300000001</c:v>
                </c:pt>
                <c:pt idx="1">
                  <c:v>0</c:v>
                </c:pt>
                <c:pt idx="2">
                  <c:v>0.61578032000000005</c:v>
                </c:pt>
                <c:pt idx="3">
                  <c:v>0</c:v>
                </c:pt>
                <c:pt idx="4">
                  <c:v>0</c:v>
                </c:pt>
                <c:pt idx="5">
                  <c:v>0.420163116</c:v>
                </c:pt>
              </c:numCache>
            </c:numRef>
          </c:val>
        </c:ser>
        <c:ser>
          <c:idx val="3"/>
          <c:order val="3"/>
          <c:tx>
            <c:strRef>
              <c:f>'memfrac-apps'!$E$1</c:f>
              <c:strCache>
                <c:ptCount val="1"/>
                <c:pt idx="0">
                  <c:v>Zero</c:v>
                </c:pt>
              </c:strCache>
            </c:strRef>
          </c:tx>
          <c:spPr>
            <a:solidFill>
              <a:srgbClr val="F2F2F2">
                <a:lumMod val="10000"/>
              </a:srgbClr>
            </a:solidFill>
            <a:ln w="19050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cat>
            <c:strRef>
              <c:f>'memfrac-apps'!$A$2:$A$7</c:f>
              <c:strCache>
                <c:ptCount val="6"/>
                <c:pt idx="0">
                  <c:v>bootup</c:v>
                </c:pt>
                <c:pt idx="1">
                  <c:v>compile</c:v>
                </c:pt>
                <c:pt idx="2">
                  <c:v>forkbench</c:v>
                </c:pt>
                <c:pt idx="3">
                  <c:v>mcached</c:v>
                </c:pt>
                <c:pt idx="4">
                  <c:v>mysql</c:v>
                </c:pt>
                <c:pt idx="5">
                  <c:v>shell</c:v>
                </c:pt>
              </c:strCache>
            </c:strRef>
          </c:cat>
          <c:val>
            <c:numRef>
              <c:f>'memfrac-apps'!$E$2:$E$7</c:f>
              <c:numCache>
                <c:formatCode>General</c:formatCode>
                <c:ptCount val="6"/>
                <c:pt idx="0">
                  <c:v>0.23870643400000016</c:v>
                </c:pt>
                <c:pt idx="1">
                  <c:v>0.31888940300000046</c:v>
                </c:pt>
                <c:pt idx="2">
                  <c:v>7.1219780000000028E-3</c:v>
                </c:pt>
                <c:pt idx="3">
                  <c:v>9.144235399999999E-2</c:v>
                </c:pt>
                <c:pt idx="4">
                  <c:v>0.123376814</c:v>
                </c:pt>
                <c:pt idx="5">
                  <c:v>0.39053623000000015</c:v>
                </c:pt>
              </c:numCache>
            </c:numRef>
          </c:val>
        </c:ser>
        <c:overlap val="100"/>
        <c:axId val="79085568"/>
        <c:axId val="79087104"/>
      </c:barChart>
      <c:catAx>
        <c:axId val="7908556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9087104"/>
        <c:crosses val="autoZero"/>
        <c:auto val="1"/>
        <c:lblAlgn val="ctr"/>
        <c:lblOffset val="100"/>
      </c:catAx>
      <c:valAx>
        <c:axId val="79087104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 b="0"/>
                </a:pPr>
                <a:r>
                  <a:rPr lang="en-US" sz="2400" b="0" dirty="0" smtClean="0"/>
                  <a:t>Fraction of Memory Traffic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1.8954765934038292E-3"/>
              <c:y val="0.10116064536050649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908556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531738695652107"/>
          <c:y val="1.5424965261695234E-2"/>
          <c:w val="0.77868896341820593"/>
          <c:h val="9.4128025663459194E-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26042"/>
            <a:ext cx="21945600" cy="7056120"/>
          </a:xfrm>
        </p:spPr>
        <p:txBody>
          <a:bodyPr/>
          <a:lstStyle>
            <a:lvl1pPr algn="ctr">
              <a:defRPr sz="137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6583680"/>
            <a:ext cx="20482560" cy="23774400"/>
          </a:xfrm>
        </p:spPr>
        <p:txBody>
          <a:bodyPr/>
          <a:lstStyle>
            <a:lvl1pPr>
              <a:buSzPct val="97000"/>
              <a:buFont typeface="Wingdings" pitchFamily="2" charset="2"/>
              <a:buChar char="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Wingdings" pitchFamily="2" charset="2"/>
              <a:buChar char="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1455360"/>
            <a:ext cx="21945600" cy="1463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824960" y="31455360"/>
            <a:ext cx="5120640" cy="1463040"/>
          </a:xfrm>
        </p:spPr>
        <p:txBody>
          <a:bodyPr rIns="627004"/>
          <a:lstStyle>
            <a:lvl1pPr>
              <a:defRPr sz="6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21945600" cy="5120640"/>
          </a:xfrm>
          <a:prstGeom prst="rect">
            <a:avLst/>
          </a:prstGeom>
          <a:solidFill>
            <a:schemeClr val="tx1"/>
          </a:solidFill>
        </p:spPr>
        <p:txBody>
          <a:bodyPr vert="horz" lIns="1254008" tIns="156751" rIns="313502" bIns="156751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3"/>
            <a:ext cx="19751040" cy="2172462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B0AAB-F78E-4C81-9826-8D46ACE51E5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2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2CB8-1DCA-412E-970C-15981906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35020" rtl="0" eaLnBrk="1" latinLnBrk="0" hangingPunct="1">
        <a:spcBef>
          <a:spcPct val="0"/>
        </a:spcBef>
        <a:buNone/>
        <a:defRPr sz="151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Straight Connector 267"/>
          <p:cNvCxnSpPr>
            <a:stCxn id="275" idx="0"/>
          </p:cNvCxnSpPr>
          <p:nvPr/>
        </p:nvCxnSpPr>
        <p:spPr>
          <a:xfrm rot="5400000" flipH="1" flipV="1">
            <a:off x="1219200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rot="5400000" flipH="1" flipV="1">
            <a:off x="1676400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rot="5400000" flipH="1" flipV="1">
            <a:off x="2133600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rot="5400000" flipH="1" flipV="1">
            <a:off x="2590800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rot="5400000" flipH="1" flipV="1">
            <a:off x="3048000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 rot="5400000" flipH="1" flipV="1">
            <a:off x="3505199" y="18332668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Rounded Rectangle 274"/>
          <p:cNvSpPr/>
          <p:nvPr/>
        </p:nvSpPr>
        <p:spPr>
          <a:xfrm>
            <a:off x="21336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ounded Rectangle 275"/>
          <p:cNvSpPr/>
          <p:nvPr/>
        </p:nvSpPr>
        <p:spPr>
          <a:xfrm>
            <a:off x="25908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Rounded Rectangle 276"/>
          <p:cNvSpPr/>
          <p:nvPr/>
        </p:nvSpPr>
        <p:spPr>
          <a:xfrm>
            <a:off x="30480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ounded Rectangle 277"/>
          <p:cNvSpPr/>
          <p:nvPr/>
        </p:nvSpPr>
        <p:spPr>
          <a:xfrm>
            <a:off x="35052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Rounded Rectangle 278"/>
          <p:cNvSpPr/>
          <p:nvPr/>
        </p:nvSpPr>
        <p:spPr>
          <a:xfrm>
            <a:off x="39624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ounded Rectangle 281"/>
          <p:cNvSpPr/>
          <p:nvPr/>
        </p:nvSpPr>
        <p:spPr>
          <a:xfrm>
            <a:off x="4419600" y="19475668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6" name="Straight Arrow Connector 235"/>
          <p:cNvCxnSpPr>
            <a:stCxn id="231" idx="0"/>
          </p:cNvCxnSpPr>
          <p:nvPr/>
        </p:nvCxnSpPr>
        <p:spPr>
          <a:xfrm rot="16200000" flipV="1">
            <a:off x="6819503" y="16916003"/>
            <a:ext cx="1066800" cy="79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0" y="9677400"/>
            <a:ext cx="21945600" cy="533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>
            <a:stCxn id="198" idx="0"/>
          </p:cNvCxnSpPr>
          <p:nvPr/>
        </p:nvCxnSpPr>
        <p:spPr>
          <a:xfrm rot="5400000" flipH="1" flipV="1">
            <a:off x="11049000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5400000" flipH="1" flipV="1">
            <a:off x="11506200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5400000" flipH="1" flipV="1">
            <a:off x="11963400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5400000" flipH="1" flipV="1">
            <a:off x="12420600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 flipH="1" flipV="1">
            <a:off x="12877800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5400000" flipH="1" flipV="1">
            <a:off x="13334999" y="12192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Rectangle 285"/>
          <p:cNvSpPr/>
          <p:nvPr/>
        </p:nvSpPr>
        <p:spPr>
          <a:xfrm>
            <a:off x="0" y="22936200"/>
            <a:ext cx="21945600" cy="381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086600" y="0"/>
            <a:ext cx="14859000" cy="2362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40080" rtlCol="0" anchor="ctr"/>
          <a:lstStyle/>
          <a:p>
            <a:r>
              <a:rPr lang="en-US" sz="7200" b="1" dirty="0" smtClean="0">
                <a:latin typeface="+mj-lt"/>
              </a:rPr>
              <a:t>Fast and Energy-Efficient In-DRAM </a:t>
            </a:r>
          </a:p>
          <a:p>
            <a:r>
              <a:rPr lang="en-US" sz="7200" b="1" dirty="0" smtClean="0">
                <a:latin typeface="+mj-lt"/>
              </a:rPr>
              <a:t>Bulk Data Copy and Initialization</a:t>
            </a:r>
            <a:endParaRPr lang="en-US" sz="72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086600" cy="2362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 smtClean="0">
                <a:solidFill>
                  <a:srgbClr val="FFFF00"/>
                </a:solidFill>
                <a:latin typeface="+mj-lt"/>
              </a:rPr>
              <a:t>RowClone</a:t>
            </a:r>
            <a:endParaRPr lang="en-US" sz="115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62200"/>
            <a:ext cx="21945600" cy="21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Vivek Seshadri, Yoongu Kim, Chris Fallin, Donghyuk Lee, Rachata Ausavarungnirun, Gennady Pekhimenko, Yixin Luo, Onur Mutlu, Phillip B. Gibbons*, Michael A. Kozuch*, Todd C. Mowry</a:t>
            </a:r>
          </a:p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Carnegie Mellon University	*Intel Pittsburgh</a:t>
            </a:r>
            <a:endParaRPr lang="en-US" sz="4000" b="1" dirty="0">
              <a:solidFill>
                <a:schemeClr val="tx1"/>
              </a:solidFill>
            </a:endParaRPr>
          </a:p>
        </p:txBody>
      </p:sp>
      <p:grpSp>
        <p:nvGrpSpPr>
          <p:cNvPr id="292" name="Group 291"/>
          <p:cNvGrpSpPr/>
          <p:nvPr/>
        </p:nvGrpSpPr>
        <p:grpSpPr>
          <a:xfrm>
            <a:off x="7200900" y="26898600"/>
            <a:ext cx="6857999" cy="5867400"/>
            <a:chOff x="7391400" y="26898600"/>
            <a:chExt cx="6857999" cy="5867400"/>
          </a:xfrm>
        </p:grpSpPr>
        <p:graphicFrame>
          <p:nvGraphicFramePr>
            <p:cNvPr id="14" name="Chart 13"/>
            <p:cNvGraphicFramePr/>
            <p:nvPr/>
          </p:nvGraphicFramePr>
          <p:xfrm>
            <a:off x="7391400" y="27736800"/>
            <a:ext cx="6857999" cy="5029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8462798" y="26898600"/>
              <a:ext cx="471520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rgbClr val="C00000"/>
                  </a:solidFill>
                  <a:latin typeface="+mj-lt"/>
                  <a:cs typeface="Arial" pitchFamily="34" charset="0"/>
                </a:rPr>
                <a:t>Single Core Results</a:t>
              </a:r>
              <a:endParaRPr lang="en-US" sz="5400" b="1" dirty="0" smtClean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409144" y="4754434"/>
            <a:ext cx="7699223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Memory Bandwidth Bottleneck</a:t>
            </a:r>
            <a:endParaRPr lang="en-US" sz="54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255581" y="4770566"/>
            <a:ext cx="6791667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Bulk Copy and Initialization</a:t>
            </a:r>
            <a:endParaRPr lang="en-US" sz="54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924800" y="5867400"/>
            <a:ext cx="990600" cy="2514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400" b="1" dirty="0" smtClean="0"/>
              <a:t>Memory</a:t>
            </a:r>
            <a:endParaRPr lang="en-US" sz="4400" b="1" dirty="0"/>
          </a:p>
        </p:txBody>
      </p:sp>
      <p:sp>
        <p:nvSpPr>
          <p:cNvPr id="34" name="Left-Right Arrow 33"/>
          <p:cNvSpPr/>
          <p:nvPr/>
        </p:nvSpPr>
        <p:spPr>
          <a:xfrm>
            <a:off x="4343400" y="6591300"/>
            <a:ext cx="3429000" cy="1066800"/>
          </a:xfrm>
          <a:prstGeom prst="leftRightArrow">
            <a:avLst>
              <a:gd name="adj1" fmla="val 71135"/>
              <a:gd name="adj2" fmla="val 3591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Channel</a:t>
            </a:r>
            <a:endParaRPr lang="en-US" sz="48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1295400" y="6057900"/>
            <a:ext cx="1600200" cy="2133600"/>
            <a:chOff x="1143000" y="5943600"/>
            <a:chExt cx="1600200" cy="2133600"/>
          </a:xfrm>
        </p:grpSpPr>
        <p:sp>
          <p:nvSpPr>
            <p:cNvPr id="35" name="Rounded Rectangle 34"/>
            <p:cNvSpPr/>
            <p:nvPr/>
          </p:nvSpPr>
          <p:spPr>
            <a:xfrm>
              <a:off x="1143000" y="5943600"/>
              <a:ext cx="1600200" cy="9906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Core</a:t>
              </a:r>
              <a:endParaRPr lang="en-US" sz="4400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143000" y="7086600"/>
              <a:ext cx="1600200" cy="9906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Core</a:t>
              </a:r>
              <a:endParaRPr lang="en-US" sz="4400" dirty="0"/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3048000" y="6591300"/>
            <a:ext cx="1143000" cy="1066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MC</a:t>
            </a:r>
            <a:endParaRPr lang="en-US" sz="4400" dirty="0"/>
          </a:p>
        </p:txBody>
      </p:sp>
      <p:sp>
        <p:nvSpPr>
          <p:cNvPr id="39" name="TextBox 38"/>
          <p:cNvSpPr txBox="1"/>
          <p:nvPr/>
        </p:nvSpPr>
        <p:spPr>
          <a:xfrm>
            <a:off x="685800" y="8541603"/>
            <a:ext cx="5283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 Bandwidth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96000" y="8541603"/>
            <a:ext cx="3451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High Energy</a:t>
            </a:r>
          </a:p>
        </p:txBody>
      </p:sp>
      <p:cxnSp>
        <p:nvCxnSpPr>
          <p:cNvPr id="42" name="Shape 41"/>
          <p:cNvCxnSpPr>
            <a:stCxn id="39" idx="0"/>
            <a:endCxn id="34" idx="4"/>
          </p:cNvCxnSpPr>
          <p:nvPr/>
        </p:nvCxnSpPr>
        <p:spPr>
          <a:xfrm rot="5400000" flipH="1" flipV="1">
            <a:off x="3585348" y="7400463"/>
            <a:ext cx="883503" cy="1398778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40" idx="0"/>
          </p:cNvCxnSpPr>
          <p:nvPr/>
        </p:nvCxnSpPr>
        <p:spPr>
          <a:xfrm rot="16200000" flipV="1">
            <a:off x="6764013" y="7483822"/>
            <a:ext cx="1037469" cy="1078093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11658600" y="5867400"/>
            <a:ext cx="1295400" cy="8382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abcdexyzjk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4173200" y="5867400"/>
            <a:ext cx="1295400" cy="83820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abcdexyzjk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4" name="Straight Arrow Connector 53"/>
          <p:cNvCxnSpPr>
            <a:stCxn id="51" idx="3"/>
            <a:endCxn id="52" idx="1"/>
          </p:cNvCxnSpPr>
          <p:nvPr/>
        </p:nvCxnSpPr>
        <p:spPr>
          <a:xfrm>
            <a:off x="12954000" y="6286500"/>
            <a:ext cx="1219200" cy="158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19354800" y="5867400"/>
            <a:ext cx="1295400" cy="83820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aaaaaaaaaa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297400" y="5871002"/>
            <a:ext cx="486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8" name="Straight Arrow Connector 57"/>
          <p:cNvCxnSpPr>
            <a:stCxn id="56" idx="3"/>
            <a:endCxn id="55" idx="1"/>
          </p:cNvCxnSpPr>
          <p:nvPr/>
        </p:nvCxnSpPr>
        <p:spPr>
          <a:xfrm flipV="1">
            <a:off x="17783430" y="6286500"/>
            <a:ext cx="1571370" cy="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1279259" y="6858000"/>
            <a:ext cx="102091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Triggered frequently by many applications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Consume high latency, bandwidth, and energy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Do not require any computation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191427" y="9799766"/>
            <a:ext cx="9562746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DRAM Chip Organization and Operation</a:t>
            </a:r>
            <a:endParaRPr lang="en-US" sz="54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676400" y="11049000"/>
            <a:ext cx="4800600" cy="3505200"/>
          </a:xfrm>
          <a:prstGeom prst="roundRect">
            <a:avLst>
              <a:gd name="adj" fmla="val 56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 rot="5400000">
            <a:off x="-534195" y="12850505"/>
            <a:ext cx="3658394" cy="794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16200000">
            <a:off x="-1316132" y="12288932"/>
            <a:ext cx="4163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Memory Channel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905000" y="11201400"/>
            <a:ext cx="685800" cy="320040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4400" dirty="0" smtClean="0"/>
              <a:t>Chip I/O</a:t>
            </a:r>
            <a:endParaRPr lang="en-US" sz="4400" dirty="0"/>
          </a:p>
        </p:txBody>
      </p:sp>
      <p:cxnSp>
        <p:nvCxnSpPr>
          <p:cNvPr id="75" name="Straight Arrow Connector 74"/>
          <p:cNvCxnSpPr>
            <a:stCxn id="73" idx="1"/>
          </p:cNvCxnSpPr>
          <p:nvPr/>
        </p:nvCxnSpPr>
        <p:spPr>
          <a:xfrm rot="10800000">
            <a:off x="1295400" y="12801600"/>
            <a:ext cx="6096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>
            <a:off x="2590800" y="12801600"/>
            <a:ext cx="36576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2819400" y="11201400"/>
            <a:ext cx="16002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648200" y="11201400"/>
            <a:ext cx="16002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Bank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819400" y="13106400"/>
            <a:ext cx="16002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4648200" y="13106400"/>
            <a:ext cx="16002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0" idx="2"/>
            <a:endCxn id="82" idx="0"/>
          </p:cNvCxnSpPr>
          <p:nvPr/>
        </p:nvCxnSpPr>
        <p:spPr>
          <a:xfrm rot="5400000">
            <a:off x="5143500" y="12801600"/>
            <a:ext cx="6096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9" idx="2"/>
            <a:endCxn id="81" idx="0"/>
          </p:cNvCxnSpPr>
          <p:nvPr/>
        </p:nvCxnSpPr>
        <p:spPr>
          <a:xfrm rot="5400000">
            <a:off x="3314700" y="12801600"/>
            <a:ext cx="6096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7696200" y="11125200"/>
            <a:ext cx="3200400" cy="3276600"/>
          </a:xfrm>
          <a:prstGeom prst="roundRect">
            <a:avLst>
              <a:gd name="adj" fmla="val 4365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7848600" y="13563600"/>
            <a:ext cx="2895600" cy="685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Bank I/O</a:t>
            </a:r>
            <a:endParaRPr lang="en-US" sz="4400" dirty="0"/>
          </a:p>
        </p:txBody>
      </p:sp>
      <p:sp>
        <p:nvSpPr>
          <p:cNvPr id="93" name="Rounded Rectangle 92"/>
          <p:cNvSpPr/>
          <p:nvPr/>
        </p:nvSpPr>
        <p:spPr>
          <a:xfrm>
            <a:off x="7848600" y="12420600"/>
            <a:ext cx="2895600" cy="990600"/>
          </a:xfrm>
          <a:prstGeom prst="roundRect">
            <a:avLst>
              <a:gd name="adj" fmla="val 7118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7848600" y="11277600"/>
            <a:ext cx="2895600" cy="990600"/>
          </a:xfrm>
          <a:prstGeom prst="roundRect">
            <a:avLst>
              <a:gd name="adj" fmla="val 7118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Subarray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rot="16200000" flipH="1">
            <a:off x="5943600" y="12649200"/>
            <a:ext cx="1905000" cy="16002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6324601" y="11125202"/>
            <a:ext cx="1447801" cy="22859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124206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28778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33350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37922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42494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24206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28778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33350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37922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42494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1963400" y="112776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1963400" y="117348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11963400" y="12192000"/>
            <a:ext cx="2743200" cy="457200"/>
            <a:chOff x="11963400" y="12192000"/>
            <a:chExt cx="2743200" cy="457200"/>
          </a:xfrm>
        </p:grpSpPr>
        <p:sp>
          <p:nvSpPr>
            <p:cNvPr id="117" name="Oval 116"/>
            <p:cNvSpPr/>
            <p:nvPr/>
          </p:nvSpPr>
          <p:spPr>
            <a:xfrm>
              <a:off x="12420600" y="12192000"/>
              <a:ext cx="457200" cy="4572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2877800" y="12192000"/>
              <a:ext cx="457200" cy="4572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13792200" y="12192000"/>
              <a:ext cx="457200" cy="4572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14249400" y="12192000"/>
              <a:ext cx="457200" cy="4572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1963400" y="12192000"/>
              <a:ext cx="457200" cy="4572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13335000" y="121920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Oval 121"/>
          <p:cNvSpPr/>
          <p:nvPr/>
        </p:nvSpPr>
        <p:spPr>
          <a:xfrm>
            <a:off x="119634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124206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28778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133350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137922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4249400" y="126492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/>
          <p:cNvCxnSpPr>
            <a:endCxn id="101" idx="1"/>
          </p:cNvCxnSpPr>
          <p:nvPr/>
        </p:nvCxnSpPr>
        <p:spPr>
          <a:xfrm>
            <a:off x="10744200" y="11277599"/>
            <a:ext cx="1286155" cy="6695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16200000" flipH="1">
            <a:off x="10610453" y="12401947"/>
            <a:ext cx="1553648" cy="1286155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1887200" y="14165759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Row Buffer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11887200" y="11201400"/>
            <a:ext cx="2895600" cy="609600"/>
          </a:xfrm>
          <a:prstGeom prst="rect">
            <a:avLst/>
          </a:prstGeom>
          <a:solidFill>
            <a:schemeClr val="tx1">
              <a:lumMod val="75000"/>
              <a:lumOff val="25000"/>
              <a:alpha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15468600" y="10889159"/>
            <a:ext cx="6191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Row of DRAM cells (8Kb)</a:t>
            </a:r>
          </a:p>
        </p:txBody>
      </p:sp>
      <p:cxnSp>
        <p:nvCxnSpPr>
          <p:cNvPr id="151" name="Straight Arrow Connector 150"/>
          <p:cNvCxnSpPr>
            <a:stCxn id="145" idx="3"/>
            <a:endCxn id="146" idx="1"/>
          </p:cNvCxnSpPr>
          <p:nvPr/>
        </p:nvCxnSpPr>
        <p:spPr>
          <a:xfrm flipV="1">
            <a:off x="14782800" y="11273880"/>
            <a:ext cx="685800" cy="23232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urved Connector 155"/>
          <p:cNvCxnSpPr>
            <a:stCxn id="121" idx="6"/>
            <a:endCxn id="149" idx="3"/>
          </p:cNvCxnSpPr>
          <p:nvPr/>
        </p:nvCxnSpPr>
        <p:spPr>
          <a:xfrm>
            <a:off x="14706600" y="12420600"/>
            <a:ext cx="76200" cy="1301968"/>
          </a:xfrm>
          <a:prstGeom prst="curvedConnector3">
            <a:avLst>
              <a:gd name="adj1" fmla="val 800000"/>
            </a:avLst>
          </a:prstGeom>
          <a:ln w="3810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5544800" y="11887200"/>
            <a:ext cx="6172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Even a single cell (orange) access transfers an entire row of data from the  cells to the row buffer.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285968" y="15271045"/>
            <a:ext cx="9022726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RowClone – Fast Parallel Mode (FPM)</a:t>
            </a:r>
            <a:endParaRPr lang="en-US" sz="54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7010400" y="16535400"/>
            <a:ext cx="685800" cy="69574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3" name="Straight Arrow Connector 172"/>
          <p:cNvCxnSpPr/>
          <p:nvPr/>
        </p:nvCxnSpPr>
        <p:spPr>
          <a:xfrm>
            <a:off x="7924800" y="17459742"/>
            <a:ext cx="38862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8153400" y="16698992"/>
            <a:ext cx="3523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Activate when</a:t>
            </a:r>
          </a:p>
          <a:p>
            <a:pPr algn="ctr"/>
            <a:r>
              <a:rPr lang="en-US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recharged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7924800" y="19822736"/>
            <a:ext cx="38862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8153400" y="19061986"/>
            <a:ext cx="3523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Activate when</a:t>
            </a:r>
          </a:p>
          <a:p>
            <a:pPr algn="ctr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activated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00080" y="16385501"/>
            <a:ext cx="58721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-step row-to-row copy</a:t>
            </a:r>
          </a:p>
        </p:txBody>
      </p:sp>
      <p:sp>
        <p:nvSpPr>
          <p:cNvPr id="129" name="Oval 128"/>
          <p:cNvSpPr/>
          <p:nvPr/>
        </p:nvSpPr>
        <p:spPr>
          <a:xfrm>
            <a:off x="25908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</a:t>
            </a:r>
            <a:endParaRPr lang="en-US" sz="4000" dirty="0"/>
          </a:p>
        </p:txBody>
      </p:sp>
      <p:sp>
        <p:nvSpPr>
          <p:cNvPr id="130" name="Oval 129"/>
          <p:cNvSpPr/>
          <p:nvPr/>
        </p:nvSpPr>
        <p:spPr>
          <a:xfrm>
            <a:off x="30480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</a:t>
            </a:r>
            <a:endParaRPr lang="en-US" sz="4000" dirty="0"/>
          </a:p>
        </p:txBody>
      </p:sp>
      <p:sp>
        <p:nvSpPr>
          <p:cNvPr id="131" name="Oval 130"/>
          <p:cNvSpPr/>
          <p:nvPr/>
        </p:nvSpPr>
        <p:spPr>
          <a:xfrm>
            <a:off x="35052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</a:t>
            </a:r>
            <a:endParaRPr lang="en-US" sz="4000" dirty="0"/>
          </a:p>
        </p:txBody>
      </p:sp>
      <p:sp>
        <p:nvSpPr>
          <p:cNvPr id="139" name="Oval 138"/>
          <p:cNvSpPr/>
          <p:nvPr/>
        </p:nvSpPr>
        <p:spPr>
          <a:xfrm>
            <a:off x="39624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o</a:t>
            </a:r>
            <a:endParaRPr lang="en-US" sz="4000" dirty="0"/>
          </a:p>
        </p:txBody>
      </p:sp>
      <p:sp>
        <p:nvSpPr>
          <p:cNvPr id="140" name="Oval 139"/>
          <p:cNvSpPr/>
          <p:nvPr/>
        </p:nvSpPr>
        <p:spPr>
          <a:xfrm>
            <a:off x="44196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</a:t>
            </a:r>
            <a:endParaRPr lang="en-US" sz="4000" dirty="0"/>
          </a:p>
        </p:txBody>
      </p:sp>
      <p:sp>
        <p:nvSpPr>
          <p:cNvPr id="142" name="Oval 141"/>
          <p:cNvSpPr/>
          <p:nvPr/>
        </p:nvSpPr>
        <p:spPr>
          <a:xfrm>
            <a:off x="25908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43" name="Oval 142"/>
          <p:cNvSpPr/>
          <p:nvPr/>
        </p:nvSpPr>
        <p:spPr>
          <a:xfrm>
            <a:off x="30480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47" name="Oval 146"/>
          <p:cNvSpPr/>
          <p:nvPr/>
        </p:nvSpPr>
        <p:spPr>
          <a:xfrm>
            <a:off x="35052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48" name="Oval 147"/>
          <p:cNvSpPr/>
          <p:nvPr/>
        </p:nvSpPr>
        <p:spPr>
          <a:xfrm>
            <a:off x="39624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50" name="Oval 149"/>
          <p:cNvSpPr/>
          <p:nvPr/>
        </p:nvSpPr>
        <p:spPr>
          <a:xfrm>
            <a:off x="44196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52" name="Oval 151"/>
          <p:cNvSpPr/>
          <p:nvPr/>
        </p:nvSpPr>
        <p:spPr>
          <a:xfrm>
            <a:off x="2133600" y="173761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</a:t>
            </a:r>
            <a:endParaRPr lang="en-US" sz="4000" dirty="0"/>
          </a:p>
        </p:txBody>
      </p:sp>
      <p:sp>
        <p:nvSpPr>
          <p:cNvPr id="153" name="Oval 152"/>
          <p:cNvSpPr/>
          <p:nvPr/>
        </p:nvSpPr>
        <p:spPr>
          <a:xfrm>
            <a:off x="2133600" y="178333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57" name="Oval 156"/>
          <p:cNvSpPr/>
          <p:nvPr/>
        </p:nvSpPr>
        <p:spPr>
          <a:xfrm>
            <a:off x="25908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</a:t>
            </a:r>
            <a:endParaRPr lang="en-US" sz="4000" dirty="0"/>
          </a:p>
        </p:txBody>
      </p:sp>
      <p:sp>
        <p:nvSpPr>
          <p:cNvPr id="158" name="Oval 157"/>
          <p:cNvSpPr/>
          <p:nvPr/>
        </p:nvSpPr>
        <p:spPr>
          <a:xfrm>
            <a:off x="30480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t</a:t>
            </a:r>
            <a:endParaRPr lang="en-US" sz="4000" dirty="0"/>
          </a:p>
        </p:txBody>
      </p:sp>
      <p:sp>
        <p:nvSpPr>
          <p:cNvPr id="161" name="Oval 160"/>
          <p:cNvSpPr/>
          <p:nvPr/>
        </p:nvSpPr>
        <p:spPr>
          <a:xfrm>
            <a:off x="39624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o</a:t>
            </a:r>
            <a:endParaRPr lang="en-US" sz="4000" dirty="0"/>
          </a:p>
        </p:txBody>
      </p:sp>
      <p:sp>
        <p:nvSpPr>
          <p:cNvPr id="162" name="Oval 161"/>
          <p:cNvSpPr/>
          <p:nvPr/>
        </p:nvSpPr>
        <p:spPr>
          <a:xfrm>
            <a:off x="44196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</a:t>
            </a:r>
            <a:endParaRPr lang="en-US" sz="4000" dirty="0"/>
          </a:p>
        </p:txBody>
      </p:sp>
      <p:sp>
        <p:nvSpPr>
          <p:cNvPr id="172" name="Oval 171"/>
          <p:cNvSpPr/>
          <p:nvPr/>
        </p:nvSpPr>
        <p:spPr>
          <a:xfrm>
            <a:off x="21336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</a:t>
            </a:r>
            <a:endParaRPr lang="en-US" sz="4000" dirty="0"/>
          </a:p>
        </p:txBody>
      </p:sp>
      <p:sp>
        <p:nvSpPr>
          <p:cNvPr id="183" name="Oval 182"/>
          <p:cNvSpPr/>
          <p:nvPr/>
        </p:nvSpPr>
        <p:spPr>
          <a:xfrm>
            <a:off x="3505200" y="182905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</a:t>
            </a:r>
            <a:endParaRPr lang="en-US" sz="4000" dirty="0"/>
          </a:p>
        </p:txBody>
      </p:sp>
      <p:sp>
        <p:nvSpPr>
          <p:cNvPr id="184" name="Oval 183"/>
          <p:cNvSpPr/>
          <p:nvPr/>
        </p:nvSpPr>
        <p:spPr>
          <a:xfrm>
            <a:off x="21336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85" name="Oval 184"/>
          <p:cNvSpPr/>
          <p:nvPr/>
        </p:nvSpPr>
        <p:spPr>
          <a:xfrm>
            <a:off x="25908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86" name="Oval 185"/>
          <p:cNvSpPr/>
          <p:nvPr/>
        </p:nvSpPr>
        <p:spPr>
          <a:xfrm>
            <a:off x="30480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87" name="Oval 186"/>
          <p:cNvSpPr/>
          <p:nvPr/>
        </p:nvSpPr>
        <p:spPr>
          <a:xfrm>
            <a:off x="35052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88" name="Oval 187"/>
          <p:cNvSpPr/>
          <p:nvPr/>
        </p:nvSpPr>
        <p:spPr>
          <a:xfrm>
            <a:off x="39624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89" name="Oval 188"/>
          <p:cNvSpPr/>
          <p:nvPr/>
        </p:nvSpPr>
        <p:spPr>
          <a:xfrm>
            <a:off x="4419600" y="18747701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96" name="TextBox 195"/>
          <p:cNvSpPr txBox="1"/>
          <p:nvPr/>
        </p:nvSpPr>
        <p:spPr>
          <a:xfrm>
            <a:off x="2057400" y="20261759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Row Buffer</a:t>
            </a:r>
          </a:p>
        </p:txBody>
      </p:sp>
      <p:cxnSp>
        <p:nvCxnSpPr>
          <p:cNvPr id="199" name="Curved Connector 198"/>
          <p:cNvCxnSpPr>
            <a:stCxn id="152" idx="2"/>
            <a:endCxn id="200" idx="1"/>
          </p:cNvCxnSpPr>
          <p:nvPr/>
        </p:nvCxnSpPr>
        <p:spPr>
          <a:xfrm rot="10800000" flipV="1">
            <a:off x="2057400" y="17604700"/>
            <a:ext cx="76200" cy="2245399"/>
          </a:xfrm>
          <a:prstGeom prst="curvedConnector3">
            <a:avLst>
              <a:gd name="adj1" fmla="val 937931"/>
            </a:avLst>
          </a:prstGeom>
          <a:ln w="3810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stCxn id="200" idx="3"/>
            <a:endCxn id="162" idx="6"/>
          </p:cNvCxnSpPr>
          <p:nvPr/>
        </p:nvCxnSpPr>
        <p:spPr>
          <a:xfrm flipH="1" flipV="1">
            <a:off x="4876800" y="18519101"/>
            <a:ext cx="76200" cy="1330999"/>
          </a:xfrm>
          <a:prstGeom prst="curvedConnector3">
            <a:avLst>
              <a:gd name="adj1" fmla="val -527585"/>
            </a:avLst>
          </a:prstGeom>
          <a:ln w="3810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/>
          <p:cNvSpPr/>
          <p:nvPr/>
        </p:nvSpPr>
        <p:spPr>
          <a:xfrm>
            <a:off x="609600" y="18138101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5486400" y="18546396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33400" y="21108650"/>
            <a:ext cx="1203656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	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11.6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latency reduction,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74.4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energy reduction</a:t>
            </a:r>
          </a:p>
          <a:p>
            <a:pPr>
              <a:tabLst>
                <a:tab pos="520700" algn="l"/>
              </a:tabLst>
            </a:pP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–	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src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and 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dst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in same 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subarray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 only full row copy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13565902" y="15271045"/>
            <a:ext cx="6909071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Pipelined Serial Mode (PSM)</a:t>
            </a:r>
            <a:endParaRPr lang="en-US" sz="5400" b="1" dirty="0" smtClean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265" name="Group 264"/>
          <p:cNvGrpSpPr/>
          <p:nvPr/>
        </p:nvGrpSpPr>
        <p:grpSpPr>
          <a:xfrm>
            <a:off x="14555900" y="16383000"/>
            <a:ext cx="4951300" cy="3495258"/>
            <a:chOff x="14381271" y="16545342"/>
            <a:chExt cx="5182395" cy="3658394"/>
          </a:xfrm>
        </p:grpSpPr>
        <p:sp>
          <p:nvSpPr>
            <p:cNvPr id="213" name="Rounded Rectangle 212"/>
            <p:cNvSpPr/>
            <p:nvPr/>
          </p:nvSpPr>
          <p:spPr>
            <a:xfrm>
              <a:off x="14763066" y="16572637"/>
              <a:ext cx="4800600" cy="3505200"/>
            </a:xfrm>
            <a:prstGeom prst="roundRect">
              <a:avLst>
                <a:gd name="adj" fmla="val 5683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Arrow Connector 213"/>
            <p:cNvCxnSpPr/>
            <p:nvPr/>
          </p:nvCxnSpPr>
          <p:spPr>
            <a:xfrm rot="5400000">
              <a:off x="12552471" y="18374142"/>
              <a:ext cx="3658394" cy="794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ounded Rectangle 215"/>
            <p:cNvSpPr/>
            <p:nvPr/>
          </p:nvSpPr>
          <p:spPr>
            <a:xfrm>
              <a:off x="14991666" y="16725037"/>
              <a:ext cx="685800" cy="320040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4400" dirty="0" smtClean="0"/>
                <a:t>Chip I/O</a:t>
              </a:r>
              <a:endParaRPr lang="en-US" sz="4400" dirty="0"/>
            </a:p>
          </p:txBody>
        </p:sp>
        <p:cxnSp>
          <p:nvCxnSpPr>
            <p:cNvPr id="217" name="Straight Arrow Connector 216"/>
            <p:cNvCxnSpPr>
              <a:stCxn id="216" idx="1"/>
            </p:cNvCxnSpPr>
            <p:nvPr/>
          </p:nvCxnSpPr>
          <p:spPr>
            <a:xfrm rot="10800000">
              <a:off x="14382066" y="18325237"/>
              <a:ext cx="609600" cy="1588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/>
            <p:nvPr/>
          </p:nvCxnSpPr>
          <p:spPr>
            <a:xfrm rot="10800000">
              <a:off x="15677466" y="18325237"/>
              <a:ext cx="3657600" cy="1588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ounded Rectangle 218"/>
            <p:cNvSpPr/>
            <p:nvPr/>
          </p:nvSpPr>
          <p:spPr>
            <a:xfrm>
              <a:off x="15906066" y="16725037"/>
              <a:ext cx="1600200" cy="12954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17734866" y="16725037"/>
              <a:ext cx="1600200" cy="12954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err="1" smtClean="0">
                  <a:solidFill>
                    <a:schemeClr val="tx1"/>
                  </a:solidFill>
                </a:rPr>
                <a:t>src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15906066" y="18630037"/>
              <a:ext cx="1600200" cy="12954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err="1" smtClean="0">
                  <a:solidFill>
                    <a:schemeClr val="tx1"/>
                  </a:solidFill>
                </a:rPr>
                <a:t>dst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17734866" y="18630037"/>
              <a:ext cx="1600200" cy="12954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3" name="Straight Connector 222"/>
            <p:cNvCxnSpPr>
              <a:stCxn id="220" idx="2"/>
              <a:endCxn id="222" idx="0"/>
            </p:cNvCxnSpPr>
            <p:nvPr/>
          </p:nvCxnSpPr>
          <p:spPr>
            <a:xfrm rot="5400000">
              <a:off x="18230166" y="18325237"/>
              <a:ext cx="6096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219" idx="2"/>
              <a:endCxn id="221" idx="0"/>
            </p:cNvCxnSpPr>
            <p:nvPr/>
          </p:nvCxnSpPr>
          <p:spPr>
            <a:xfrm rot="5400000">
              <a:off x="16401366" y="18325237"/>
              <a:ext cx="6096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Elbow Connector 225"/>
            <p:cNvCxnSpPr>
              <a:stCxn id="220" idx="2"/>
              <a:endCxn id="221" idx="0"/>
            </p:cNvCxnSpPr>
            <p:nvPr/>
          </p:nvCxnSpPr>
          <p:spPr>
            <a:xfrm rot="5400000">
              <a:off x="17315766" y="17410837"/>
              <a:ext cx="609600" cy="1828800"/>
            </a:xfrm>
            <a:prstGeom prst="bentConnector3">
              <a:avLst>
                <a:gd name="adj1" fmla="val 50000"/>
              </a:avLst>
            </a:prstGeom>
            <a:ln w="444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extBox 232"/>
          <p:cNvSpPr txBox="1"/>
          <p:nvPr/>
        </p:nvSpPr>
        <p:spPr>
          <a:xfrm>
            <a:off x="13258800" y="19964400"/>
            <a:ext cx="80048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Bank-to-bank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cacheline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copy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Overlap read/write using shared bus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1.9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latency,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3.2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energy reduction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1600200" y="23155870"/>
            <a:ext cx="3663311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</a:rPr>
              <a:t>System Design</a:t>
            </a:r>
          </a:p>
        </p:txBody>
      </p:sp>
      <p:sp>
        <p:nvSpPr>
          <p:cNvPr id="239" name="Wave 238"/>
          <p:cNvSpPr/>
          <p:nvPr/>
        </p:nvSpPr>
        <p:spPr>
          <a:xfrm rot="5400000">
            <a:off x="8829675" y="25536525"/>
            <a:ext cx="704850" cy="685800"/>
          </a:xfrm>
          <a:prstGeom prst="wave">
            <a:avLst>
              <a:gd name="adj1" fmla="val 546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Wave 239"/>
          <p:cNvSpPr/>
          <p:nvPr/>
        </p:nvSpPr>
        <p:spPr>
          <a:xfrm rot="5400000">
            <a:off x="9058275" y="25669875"/>
            <a:ext cx="704850" cy="685800"/>
          </a:xfrm>
          <a:prstGeom prst="wave">
            <a:avLst>
              <a:gd name="adj1" fmla="val 546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7133284" y="25566469"/>
            <a:ext cx="1705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Forking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6230600" y="25431750"/>
            <a:ext cx="838200" cy="9334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rial" pitchFamily="34" charset="0"/>
                <a:cs typeface="Arial" pitchFamily="34" charset="0"/>
              </a:rPr>
              <a:t>000000000000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4075843" y="25566469"/>
            <a:ext cx="2154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zero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0050297" y="25566469"/>
            <a:ext cx="2446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Checkpoint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17275255" y="25566469"/>
            <a:ext cx="2460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VM Cloning</a:t>
            </a:r>
          </a:p>
        </p:txBody>
      </p:sp>
      <p:grpSp>
        <p:nvGrpSpPr>
          <p:cNvPr id="284" name="Group 283"/>
          <p:cNvGrpSpPr/>
          <p:nvPr/>
        </p:nvGrpSpPr>
        <p:grpSpPr>
          <a:xfrm>
            <a:off x="19659600" y="25298400"/>
            <a:ext cx="2057400" cy="1219200"/>
            <a:chOff x="17373600" y="25527000"/>
            <a:chExt cx="2057400" cy="1219200"/>
          </a:xfrm>
        </p:grpSpPr>
        <p:pic>
          <p:nvPicPr>
            <p:cNvPr id="248" name="Picture 247" descr="compute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73600" y="25527000"/>
              <a:ext cx="1219200" cy="1219200"/>
            </a:xfrm>
            <a:prstGeom prst="rect">
              <a:avLst/>
            </a:prstGeom>
          </p:spPr>
        </p:pic>
        <p:pic>
          <p:nvPicPr>
            <p:cNvPr id="250" name="Picture 249" descr="compute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11800" y="25527000"/>
              <a:ext cx="1219200" cy="1219200"/>
            </a:xfrm>
            <a:prstGeom prst="rect">
              <a:avLst/>
            </a:prstGeom>
          </p:spPr>
        </p:pic>
      </p:grpSp>
      <p:sp>
        <p:nvSpPr>
          <p:cNvPr id="253" name="TextBox 252"/>
          <p:cNvSpPr txBox="1"/>
          <p:nvPr/>
        </p:nvSpPr>
        <p:spPr>
          <a:xfrm>
            <a:off x="228601" y="24241542"/>
            <a:ext cx="67055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ISA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memcpy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meminit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µArch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manage coherence</a:t>
            </a:r>
          </a:p>
          <a:p>
            <a:pPr marL="284163" indent="-284163"/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›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smart page mapping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772400" y="23155870"/>
            <a:ext cx="12963403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+mj-lt"/>
              </a:rPr>
              <a:t>Primitives and Applications Accelerated by RowClone</a:t>
            </a:r>
          </a:p>
        </p:txBody>
      </p:sp>
      <p:grpSp>
        <p:nvGrpSpPr>
          <p:cNvPr id="285" name="Group 284"/>
          <p:cNvGrpSpPr/>
          <p:nvPr/>
        </p:nvGrpSpPr>
        <p:grpSpPr>
          <a:xfrm>
            <a:off x="12554378" y="25450800"/>
            <a:ext cx="1390222" cy="838200"/>
            <a:chOff x="12325778" y="25603200"/>
            <a:chExt cx="1542622" cy="838200"/>
          </a:xfrm>
        </p:grpSpPr>
        <p:sp>
          <p:nvSpPr>
            <p:cNvPr id="244" name="Rounded Rectangle 243"/>
            <p:cNvSpPr/>
            <p:nvPr/>
          </p:nvSpPr>
          <p:spPr>
            <a:xfrm>
              <a:off x="12325778" y="25679400"/>
              <a:ext cx="552022" cy="7239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13316378" y="25679400"/>
              <a:ext cx="552022" cy="72390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7" name="Straight Arrow Connector 246"/>
            <p:cNvCxnSpPr>
              <a:stCxn id="244" idx="3"/>
              <a:endCxn id="245" idx="1"/>
            </p:cNvCxnSpPr>
            <p:nvPr/>
          </p:nvCxnSpPr>
          <p:spPr>
            <a:xfrm>
              <a:off x="12877800" y="26041350"/>
              <a:ext cx="438578" cy="1588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5400000">
              <a:off x="12458700" y="26022300"/>
              <a:ext cx="838200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0" name="TextBox 279"/>
          <p:cNvSpPr txBox="1"/>
          <p:nvPr/>
        </p:nvSpPr>
        <p:spPr>
          <a:xfrm>
            <a:off x="9019795" y="24307800"/>
            <a:ext cx="3781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Copy-on-Write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15468406" y="24307800"/>
            <a:ext cx="327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Bulk Zeroing</a:t>
            </a:r>
          </a:p>
        </p:txBody>
      </p:sp>
      <p:grpSp>
        <p:nvGrpSpPr>
          <p:cNvPr id="293" name="Group 292"/>
          <p:cNvGrpSpPr/>
          <p:nvPr/>
        </p:nvGrpSpPr>
        <p:grpSpPr>
          <a:xfrm>
            <a:off x="14554200" y="26898600"/>
            <a:ext cx="7162800" cy="5181600"/>
            <a:chOff x="14554200" y="26898600"/>
            <a:chExt cx="7162800" cy="5181600"/>
          </a:xfrm>
        </p:grpSpPr>
        <p:graphicFrame>
          <p:nvGraphicFramePr>
            <p:cNvPr id="287" name="Chart 286"/>
            <p:cNvGraphicFramePr/>
            <p:nvPr/>
          </p:nvGraphicFramePr>
          <p:xfrm>
            <a:off x="14554200" y="27736800"/>
            <a:ext cx="7162800" cy="4343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88" name="TextBox 287"/>
            <p:cNvSpPr txBox="1"/>
            <p:nvPr/>
          </p:nvSpPr>
          <p:spPr>
            <a:xfrm>
              <a:off x="15851353" y="26898600"/>
              <a:ext cx="45684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rgbClr val="C00000"/>
                  </a:solidFill>
                  <a:latin typeface="+mj-lt"/>
                  <a:cs typeface="Arial" pitchFamily="34" charset="0"/>
                </a:rPr>
                <a:t>Multi-Core Results</a:t>
              </a:r>
              <a:endParaRPr lang="en-US" sz="5400" b="1" dirty="0" smtClean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228601" y="26898600"/>
            <a:ext cx="6476999" cy="6019800"/>
            <a:chOff x="228601" y="26898600"/>
            <a:chExt cx="6476999" cy="6019800"/>
          </a:xfrm>
        </p:grpSpPr>
        <p:sp>
          <p:nvSpPr>
            <p:cNvPr id="289" name="TextBox 288"/>
            <p:cNvSpPr txBox="1"/>
            <p:nvPr/>
          </p:nvSpPr>
          <p:spPr>
            <a:xfrm>
              <a:off x="368784" y="26898600"/>
              <a:ext cx="619663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rgbClr val="C00000"/>
                  </a:solidFill>
                  <a:latin typeface="+mj-lt"/>
                  <a:cs typeface="Arial" pitchFamily="34" charset="0"/>
                </a:rPr>
                <a:t>Copy/Zero Intensive Apps</a:t>
              </a:r>
              <a:endParaRPr lang="en-US" sz="5400" b="1" dirty="0" smtClean="0">
                <a:solidFill>
                  <a:srgbClr val="C00000"/>
                </a:solidFill>
                <a:latin typeface="+mj-lt"/>
              </a:endParaRPr>
            </a:p>
          </p:txBody>
        </p:sp>
        <p:graphicFrame>
          <p:nvGraphicFramePr>
            <p:cNvPr id="290" name="Chart 289"/>
            <p:cNvGraphicFramePr/>
            <p:nvPr/>
          </p:nvGraphicFramePr>
          <p:xfrm>
            <a:off x="228601" y="27736800"/>
            <a:ext cx="6476999" cy="5181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294" name="TextBox 293"/>
          <p:cNvSpPr txBox="1"/>
          <p:nvPr/>
        </p:nvSpPr>
        <p:spPr>
          <a:xfrm>
            <a:off x="14706600" y="31851600"/>
            <a:ext cx="7010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Copy/Zero intensive applications run alongside memory intensive applications from SPEC CPU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2006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19634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124206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128778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Rounded Rectangle 203"/>
          <p:cNvSpPr/>
          <p:nvPr/>
        </p:nvSpPr>
        <p:spPr>
          <a:xfrm>
            <a:off x="133350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Rounded Rectangle 204"/>
          <p:cNvSpPr/>
          <p:nvPr/>
        </p:nvSpPr>
        <p:spPr>
          <a:xfrm>
            <a:off x="137922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14249400" y="13335000"/>
            <a:ext cx="457200" cy="762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Rounded Rectangle 230"/>
          <p:cNvSpPr/>
          <p:nvPr/>
        </p:nvSpPr>
        <p:spPr>
          <a:xfrm>
            <a:off x="7010400" y="17449800"/>
            <a:ext cx="685800" cy="9144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½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2" name="Straight Arrow Connector 251"/>
          <p:cNvCxnSpPr>
            <a:stCxn id="255" idx="0"/>
          </p:cNvCxnSpPr>
          <p:nvPr/>
        </p:nvCxnSpPr>
        <p:spPr>
          <a:xfrm rot="16200000" flipV="1">
            <a:off x="11849100" y="16915606"/>
            <a:ext cx="1066006" cy="79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Oval 253"/>
          <p:cNvSpPr/>
          <p:nvPr/>
        </p:nvSpPr>
        <p:spPr>
          <a:xfrm>
            <a:off x="12039600" y="16535400"/>
            <a:ext cx="685800" cy="69494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Rounded Rectangle 254"/>
          <p:cNvSpPr/>
          <p:nvPr/>
        </p:nvSpPr>
        <p:spPr>
          <a:xfrm>
            <a:off x="12039600" y="17449006"/>
            <a:ext cx="685800" cy="9144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6" name="Straight Arrow Connector 255"/>
          <p:cNvCxnSpPr>
            <a:stCxn id="258" idx="0"/>
          </p:cNvCxnSpPr>
          <p:nvPr/>
        </p:nvCxnSpPr>
        <p:spPr>
          <a:xfrm rot="16200000" flipV="1">
            <a:off x="6819900" y="19278600"/>
            <a:ext cx="1066006" cy="79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Oval 256"/>
          <p:cNvSpPr/>
          <p:nvPr/>
        </p:nvSpPr>
        <p:spPr>
          <a:xfrm>
            <a:off x="7010400" y="18897600"/>
            <a:ext cx="685800" cy="69574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ounded Rectangle 257"/>
          <p:cNvSpPr/>
          <p:nvPr/>
        </p:nvSpPr>
        <p:spPr>
          <a:xfrm>
            <a:off x="7010400" y="19812000"/>
            <a:ext cx="685800" cy="9144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2" name="Straight Arrow Connector 261"/>
          <p:cNvCxnSpPr>
            <a:stCxn id="264" idx="0"/>
          </p:cNvCxnSpPr>
          <p:nvPr/>
        </p:nvCxnSpPr>
        <p:spPr>
          <a:xfrm rot="16200000" flipV="1">
            <a:off x="11849100" y="19278600"/>
            <a:ext cx="1066006" cy="79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Oval 262"/>
          <p:cNvSpPr/>
          <p:nvPr/>
        </p:nvSpPr>
        <p:spPr>
          <a:xfrm>
            <a:off x="12039600" y="18897600"/>
            <a:ext cx="685800" cy="69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ounded Rectangle 263"/>
          <p:cNvSpPr/>
          <p:nvPr/>
        </p:nvSpPr>
        <p:spPr>
          <a:xfrm>
            <a:off x="12039600" y="19812000"/>
            <a:ext cx="685800" cy="9144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13251736" y="21869400"/>
            <a:ext cx="80842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Overall DRAM area cost =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0.01%</a:t>
            </a:r>
            <a:endParaRPr lang="en-US" sz="4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1887200" y="13227268"/>
            <a:ext cx="2895600" cy="990600"/>
          </a:xfrm>
          <a:prstGeom prst="rect">
            <a:avLst/>
          </a:prstGeom>
          <a:solidFill>
            <a:schemeClr val="tx1">
              <a:lumMod val="75000"/>
              <a:lumOff val="25000"/>
              <a:alpha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2057400" y="19354800"/>
            <a:ext cx="2895600" cy="990600"/>
          </a:xfrm>
          <a:prstGeom prst="rect">
            <a:avLst/>
          </a:prstGeom>
          <a:solidFill>
            <a:schemeClr val="tx1">
              <a:lumMod val="75000"/>
              <a:lumOff val="25000"/>
              <a:alpha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TextBox 259"/>
          <p:cNvSpPr txBox="1"/>
          <p:nvPr/>
        </p:nvSpPr>
        <p:spPr>
          <a:xfrm>
            <a:off x="11582400" y="8763000"/>
            <a:ext cx="94949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Our Approach: Perform them in DRAM</a:t>
            </a:r>
            <a:endParaRPr lang="en-US" sz="4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Visesh">
  <a:themeElements>
    <a:clrScheme name="My">
      <a:dk1>
        <a:srgbClr val="262626"/>
      </a:dk1>
      <a:lt1>
        <a:sysClr val="window" lastClr="FFFFFF"/>
      </a:lt1>
      <a:dk2>
        <a:srgbClr val="2E2E2E"/>
      </a:dk2>
      <a:lt2>
        <a:srgbClr val="F2F2F2"/>
      </a:lt2>
      <a:accent1>
        <a:srgbClr val="E36C09"/>
      </a:accent1>
      <a:accent2>
        <a:srgbClr val="6F2926"/>
      </a:accent2>
      <a:accent3>
        <a:srgbClr val="17365D"/>
      </a:accent3>
      <a:accent4>
        <a:srgbClr val="2E2E2E"/>
      </a:accent4>
      <a:accent5>
        <a:srgbClr val="4F6128"/>
      </a:accent5>
      <a:accent6>
        <a:srgbClr val="31859B"/>
      </a:accent6>
      <a:hlink>
        <a:srgbClr val="205867"/>
      </a:hlink>
      <a:folHlink>
        <a:srgbClr val="0000FF"/>
      </a:folHlink>
    </a:clrScheme>
    <a:fontScheme name="Visesh">
      <a:majorFont>
        <a:latin typeface="Myriad Pro Cond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>
              <a:lumMod val="75000"/>
              <a:lumOff val="25000"/>
            </a:schemeClr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 err="1" smtClean="0">
            <a:solidFill>
              <a:schemeClr val="tx1">
                <a:lumMod val="95000"/>
                <a:lumOff val="5000"/>
              </a:schemeClr>
            </a:solidFill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990000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990000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Visesh</Template>
  <TotalTime>546</TotalTime>
  <Words>285</Words>
  <Application>Microsoft Office PowerPoint</Application>
  <PresentationFormat>Custom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Corbel</vt:lpstr>
      <vt:lpstr>Myriad Pro Cond</vt:lpstr>
      <vt:lpstr>Consolas</vt:lpstr>
      <vt:lpstr>Wingdings</vt:lpstr>
      <vt:lpstr>Visesh</vt:lpstr>
      <vt:lpstr>Slide 1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Vivek Seshadri</dc:creator>
  <cp:lastModifiedBy>Vivek Seshadri</cp:lastModifiedBy>
  <cp:revision>77</cp:revision>
  <dcterms:created xsi:type="dcterms:W3CDTF">2013-12-02T15:10:15Z</dcterms:created>
  <dcterms:modified xsi:type="dcterms:W3CDTF">2013-12-04T16:27:56Z</dcterms:modified>
</cp:coreProperties>
</file>