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315" r:id="rId7"/>
    <p:sldId id="274" r:id="rId8"/>
    <p:sldId id="261" r:id="rId9"/>
    <p:sldId id="283" r:id="rId10"/>
    <p:sldId id="263" r:id="rId11"/>
    <p:sldId id="264" r:id="rId12"/>
    <p:sldId id="288" r:id="rId13"/>
    <p:sldId id="303" r:id="rId14"/>
    <p:sldId id="311" r:id="rId15"/>
    <p:sldId id="305" r:id="rId16"/>
    <p:sldId id="296" r:id="rId17"/>
    <p:sldId id="304" r:id="rId18"/>
    <p:sldId id="297" r:id="rId19"/>
    <p:sldId id="268" r:id="rId20"/>
    <p:sldId id="312" r:id="rId21"/>
    <p:sldId id="269" r:id="rId22"/>
    <p:sldId id="270" r:id="rId23"/>
    <p:sldId id="271" r:id="rId24"/>
    <p:sldId id="298" r:id="rId25"/>
    <p:sldId id="306" r:id="rId26"/>
    <p:sldId id="273" r:id="rId27"/>
    <p:sldId id="301" r:id="rId28"/>
    <p:sldId id="300" r:id="rId29"/>
    <p:sldId id="299" r:id="rId30"/>
    <p:sldId id="314" r:id="rId31"/>
    <p:sldId id="307" r:id="rId32"/>
    <p:sldId id="276" r:id="rId33"/>
    <p:sldId id="284" r:id="rId34"/>
    <p:sldId id="285" r:id="rId35"/>
    <p:sldId id="277" r:id="rId36"/>
    <p:sldId id="286" r:id="rId37"/>
    <p:sldId id="287" r:id="rId38"/>
    <p:sldId id="279" r:id="rId39"/>
    <p:sldId id="313" r:id="rId40"/>
    <p:sldId id="310" r:id="rId41"/>
    <p:sldId id="281" r:id="rId42"/>
    <p:sldId id="316" r:id="rId43"/>
    <p:sldId id="317" r:id="rId44"/>
    <p:sldId id="318" r:id="rId45"/>
    <p:sldId id="319" r:id="rId46"/>
    <p:sldId id="320" r:id="rId47"/>
    <p:sldId id="321" r:id="rId48"/>
    <p:sldId id="309" r:id="rId49"/>
    <p:sldId id="308" r:id="rId50"/>
  </p:sldIdLst>
  <p:sldSz cx="9144000" cy="6858000" type="screen4x3"/>
  <p:notesSz cx="6858000" cy="9144000"/>
  <p:embeddedFontLst>
    <p:embeddedFont>
      <p:font typeface="Corbel" pitchFamily="34" charset="0"/>
      <p:regular r:id="rId52"/>
      <p:bold r:id="rId53"/>
      <p:italic r:id="rId54"/>
      <p:boldItalic r:id="rId55"/>
    </p:embeddedFont>
    <p:embeddedFont>
      <p:font typeface="Consolas" pitchFamily="49" charset="0"/>
      <p:regular r:id="rId56"/>
      <p:bold r:id="rId57"/>
      <p:italic r:id="rId58"/>
      <p:boldItalic r:id="rId59"/>
    </p:embeddedFont>
    <p:embeddedFont>
      <p:font typeface="Wingdings 2" pitchFamily="18" charset="2"/>
      <p:regular r:id="rId60"/>
    </p:embeddedFont>
    <p:embeddedFont>
      <p:font typeface="Calibri" pitchFamily="34" charset="0"/>
      <p:regular r:id="rId61"/>
      <p:bold r:id="rId62"/>
      <p:italic r:id="rId63"/>
      <p:boldItalic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87F"/>
    <a:srgbClr val="275BA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60"/>
  </p:normalViewPr>
  <p:slideViewPr>
    <p:cSldViewPr>
      <p:cViewPr>
        <p:scale>
          <a:sx n="80" d="100"/>
          <a:sy n="80" d="100"/>
        </p:scale>
        <p:origin x="-14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micro-2013\sheets\latency-energy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micro-2013\csvs\fork-energy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micro-2013\sheets\latency-energy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pdl-retreat-talk\sheets\memfrac-apps.csv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pdl-retreat-talk\sheets\perf-energy.csv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pts\micro-2013\sheets\multi-core-summar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micro-2013\csvs\perf-apps.csv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micro-2013\csvs\s-curve.csv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micro-2013\csvs\fork-copy.csv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micro-2013\csvs\fork-perf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Latency Reduction</a:t>
            </a:r>
            <a:endParaRPr lang="en-US" sz="2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Latency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cat>
            <c:multiLvlStrRef>
              <c:f>Sheet1!$A$2:$B$5</c:f>
              <c:multiLvlStrCache>
                <c:ptCount val="4"/>
                <c:lvl>
                  <c:pt idx="0">
                    <c:v>Intra-Subarray</c:v>
                  </c:pt>
                  <c:pt idx="1">
                    <c:v>Inter-Bank</c:v>
                  </c:pt>
                  <c:pt idx="2">
                    <c:v>Inter-Subarray</c:v>
                  </c:pt>
                  <c:pt idx="3">
                    <c:v>Intra-Subarray</c:v>
                  </c:pt>
                </c:lvl>
                <c:lvl>
                  <c:pt idx="0">
                    <c:v>Copy</c:v>
                  </c:pt>
                  <c:pt idx="3">
                    <c:v>Zero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11.62</c:v>
                </c:pt>
                <c:pt idx="1">
                  <c:v>1.93</c:v>
                </c:pt>
                <c:pt idx="2">
                  <c:v>0.99</c:v>
                </c:pt>
                <c:pt idx="3">
                  <c:v>6.06</c:v>
                </c:pt>
              </c:numCache>
            </c:numRef>
          </c:val>
        </c:ser>
        <c:axId val="62309120"/>
        <c:axId val="62310656"/>
      </c:barChart>
      <c:catAx>
        <c:axId val="6230912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62310656"/>
        <c:crosses val="autoZero"/>
        <c:auto val="1"/>
        <c:lblAlgn val="ctr"/>
        <c:lblOffset val="100"/>
      </c:catAx>
      <c:valAx>
        <c:axId val="623106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2309120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2761329833770779"/>
          <c:y val="0.17177092446777489"/>
          <c:w val="0.82973381452318506"/>
          <c:h val="0.64800387824656258"/>
        </c:manualLayout>
      </c:layout>
      <c:lineChart>
        <c:grouping val="standard"/>
        <c:ser>
          <c:idx val="0"/>
          <c:order val="0"/>
          <c:tx>
            <c:strRef>
              <c:f>'fork-energy'!$B$1</c:f>
              <c:strCache>
                <c:ptCount val="1"/>
                <c:pt idx="0">
                  <c:v>Baseline</c:v>
                </c:pt>
              </c:strCache>
            </c:strRef>
          </c:tx>
          <c:marker>
            <c:symbol val="none"/>
          </c:marker>
          <c:cat>
            <c:strRef>
              <c:f>'fork-energy'!$A$2:$A$15</c:f>
              <c:strCache>
                <c:ptCount val="14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1k</c:v>
                </c:pt>
                <c:pt idx="10">
                  <c:v>2k</c:v>
                </c:pt>
                <c:pt idx="11">
                  <c:v>4k</c:v>
                </c:pt>
                <c:pt idx="12">
                  <c:v>8k</c:v>
                </c:pt>
                <c:pt idx="13">
                  <c:v>16k</c:v>
                </c:pt>
              </c:strCache>
            </c:strRef>
          </c:cat>
          <c:val>
            <c:numRef>
              <c:f>'fork-energy'!$B$2:$B$15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ser>
          <c:idx val="1"/>
          <c:order val="1"/>
          <c:tx>
            <c:strRef>
              <c:f>'fork-energy'!$C$1</c:f>
              <c:strCache>
                <c:ptCount val="1"/>
                <c:pt idx="0">
                  <c:v>RowClone-PSM</c:v>
                </c:pt>
              </c:strCache>
            </c:strRef>
          </c:tx>
          <c:marker>
            <c:symbol val="none"/>
          </c:marker>
          <c:cat>
            <c:strRef>
              <c:f>'fork-energy'!$A$2:$A$15</c:f>
              <c:strCache>
                <c:ptCount val="14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1k</c:v>
                </c:pt>
                <c:pt idx="10">
                  <c:v>2k</c:v>
                </c:pt>
                <c:pt idx="11">
                  <c:v>4k</c:v>
                </c:pt>
                <c:pt idx="12">
                  <c:v>8k</c:v>
                </c:pt>
                <c:pt idx="13">
                  <c:v>16k</c:v>
                </c:pt>
              </c:strCache>
            </c:strRef>
          </c:cat>
          <c:val>
            <c:numRef>
              <c:f>'fork-energy'!$C$2:$C$15</c:f>
              <c:numCache>
                <c:formatCode>General</c:formatCode>
                <c:ptCount val="14"/>
                <c:pt idx="0">
                  <c:v>0.98</c:v>
                </c:pt>
                <c:pt idx="1">
                  <c:v>0.97</c:v>
                </c:pt>
                <c:pt idx="2">
                  <c:v>0.97</c:v>
                </c:pt>
                <c:pt idx="3">
                  <c:v>0.97</c:v>
                </c:pt>
                <c:pt idx="4">
                  <c:v>0.96</c:v>
                </c:pt>
                <c:pt idx="5">
                  <c:v>0.96</c:v>
                </c:pt>
                <c:pt idx="6">
                  <c:v>0.95</c:v>
                </c:pt>
                <c:pt idx="7">
                  <c:v>0.94</c:v>
                </c:pt>
                <c:pt idx="8">
                  <c:v>0.93</c:v>
                </c:pt>
                <c:pt idx="9">
                  <c:v>0.93</c:v>
                </c:pt>
                <c:pt idx="10">
                  <c:v>0.92</c:v>
                </c:pt>
                <c:pt idx="11">
                  <c:v>0.92</c:v>
                </c:pt>
                <c:pt idx="12">
                  <c:v>0.92</c:v>
                </c:pt>
                <c:pt idx="13">
                  <c:v>0.92</c:v>
                </c:pt>
              </c:numCache>
            </c:numRef>
          </c:val>
        </c:ser>
        <c:ser>
          <c:idx val="2"/>
          <c:order val="2"/>
          <c:tx>
            <c:strRef>
              <c:f>'fork-energy'!$D$1</c:f>
              <c:strCache>
                <c:ptCount val="1"/>
                <c:pt idx="0">
                  <c:v>RowClone-FPM</c:v>
                </c:pt>
              </c:strCache>
            </c:strRef>
          </c:tx>
          <c:marker>
            <c:symbol val="none"/>
          </c:marker>
          <c:cat>
            <c:strRef>
              <c:f>'fork-energy'!$A$2:$A$15</c:f>
              <c:strCache>
                <c:ptCount val="14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1k</c:v>
                </c:pt>
                <c:pt idx="10">
                  <c:v>2k</c:v>
                </c:pt>
                <c:pt idx="11">
                  <c:v>4k</c:v>
                </c:pt>
                <c:pt idx="12">
                  <c:v>8k</c:v>
                </c:pt>
                <c:pt idx="13">
                  <c:v>16k</c:v>
                </c:pt>
              </c:strCache>
            </c:strRef>
          </c:cat>
          <c:val>
            <c:numRef>
              <c:f>'fork-energy'!$D$2:$D$15</c:f>
              <c:numCache>
                <c:formatCode>General</c:formatCode>
                <c:ptCount val="14"/>
                <c:pt idx="0">
                  <c:v>0.94</c:v>
                </c:pt>
                <c:pt idx="1">
                  <c:v>0.92</c:v>
                </c:pt>
                <c:pt idx="2">
                  <c:v>0.9</c:v>
                </c:pt>
                <c:pt idx="3">
                  <c:v>0.88</c:v>
                </c:pt>
                <c:pt idx="4">
                  <c:v>0.82</c:v>
                </c:pt>
                <c:pt idx="5">
                  <c:v>0.73</c:v>
                </c:pt>
                <c:pt idx="6">
                  <c:v>0.64</c:v>
                </c:pt>
                <c:pt idx="7">
                  <c:v>0.51</c:v>
                </c:pt>
                <c:pt idx="8">
                  <c:v>0.4</c:v>
                </c:pt>
                <c:pt idx="9">
                  <c:v>0.31</c:v>
                </c:pt>
                <c:pt idx="10">
                  <c:v>0.25</c:v>
                </c:pt>
                <c:pt idx="11">
                  <c:v>0.22</c:v>
                </c:pt>
                <c:pt idx="12">
                  <c:v>0.2</c:v>
                </c:pt>
                <c:pt idx="13">
                  <c:v>0.2</c:v>
                </c:pt>
              </c:numCache>
            </c:numRef>
          </c:val>
        </c:ser>
        <c:marker val="1"/>
        <c:axId val="46005248"/>
        <c:axId val="62433920"/>
      </c:lineChart>
      <c:catAx>
        <c:axId val="460052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Number of Pages Updated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2433920"/>
        <c:crosses val="autoZero"/>
        <c:auto val="1"/>
        <c:lblAlgn val="ctr"/>
        <c:lblOffset val="100"/>
      </c:catAx>
      <c:valAx>
        <c:axId val="624339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Normalized</a:t>
                </a:r>
                <a:r>
                  <a:rPr lang="en-US" sz="2400" baseline="0"/>
                  <a:t> Energy</a:t>
                </a:r>
                <a:endParaRPr lang="en-US" sz="24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6005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0720144356955372E-2"/>
          <c:y val="2.257217847769032E-2"/>
          <c:w val="0.84761318897637794"/>
          <c:h val="0.12622066831198339"/>
        </c:manualLayout>
      </c:layout>
      <c:txPr>
        <a:bodyPr/>
        <a:lstStyle/>
        <a:p>
          <a:pPr>
            <a:defRPr sz="24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Energy Reduction</a:t>
            </a:r>
            <a:endParaRPr lang="en-US" sz="2400" dirty="0"/>
          </a:p>
        </c:rich>
      </c:tx>
      <c:layout>
        <c:manualLayout>
          <c:xMode val="edge"/>
          <c:yMode val="edge"/>
          <c:x val="0.20588275634191808"/>
          <c:y val="1.5151515151515155E-2"/>
        </c:manualLayout>
      </c:layout>
    </c:title>
    <c:plotArea>
      <c:layout>
        <c:manualLayout>
          <c:layoutTarget val="inner"/>
          <c:xMode val="edge"/>
          <c:yMode val="edge"/>
          <c:x val="0.18478762601230672"/>
          <c:y val="0.16690030223494792"/>
          <c:w val="0.78037468594335446"/>
          <c:h val="0.39190885230255318"/>
        </c:manualLayout>
      </c:layout>
      <c:barChart>
        <c:barDir val="col"/>
        <c:grouping val="clustered"/>
        <c:ser>
          <c:idx val="0"/>
          <c:order val="0"/>
          <c:tx>
            <c:strRef>
              <c:f>Sheet1!$H$1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dk1"/>
            </a:solidFill>
            <a:ln w="25400" cap="flat" cmpd="sng" algn="ctr">
              <a:noFill/>
              <a:prstDash val="solid"/>
            </a:ln>
            <a:effectLst/>
          </c:spPr>
          <c:cat>
            <c:multiLvlStrRef>
              <c:f>Sheet1!$F$2:$G$5</c:f>
              <c:multiLvlStrCache>
                <c:ptCount val="4"/>
                <c:lvl>
                  <c:pt idx="0">
                    <c:v>Intra-Subarray</c:v>
                  </c:pt>
                  <c:pt idx="1">
                    <c:v>Inter-Bank</c:v>
                  </c:pt>
                  <c:pt idx="2">
                    <c:v>Inter-Subarray</c:v>
                  </c:pt>
                  <c:pt idx="3">
                    <c:v>Intra-Subarray</c:v>
                  </c:pt>
                </c:lvl>
                <c:lvl>
                  <c:pt idx="0">
                    <c:v>Copy</c:v>
                  </c:pt>
                  <c:pt idx="3">
                    <c:v>Zero</c:v>
                  </c:pt>
                </c:lvl>
              </c:multiLvlStrCache>
            </c:multiLvl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74.400000000000006</c:v>
                </c:pt>
                <c:pt idx="1">
                  <c:v>3.2</c:v>
                </c:pt>
                <c:pt idx="2">
                  <c:v>1.5</c:v>
                </c:pt>
                <c:pt idx="3">
                  <c:v>41.5</c:v>
                </c:pt>
              </c:numCache>
            </c:numRef>
          </c:val>
        </c:ser>
        <c:axId val="64546304"/>
        <c:axId val="64547840"/>
      </c:barChart>
      <c:catAx>
        <c:axId val="64546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4547840"/>
        <c:crosses val="autoZero"/>
        <c:auto val="1"/>
        <c:lblAlgn val="ctr"/>
        <c:lblOffset val="100"/>
      </c:catAx>
      <c:valAx>
        <c:axId val="645478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4546304"/>
        <c:crosses val="autoZero"/>
        <c:crossBetween val="between"/>
        <c:majorUnit val="20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632006354506242"/>
          <c:y val="0.17359212684527092"/>
          <c:w val="0.85385370549901185"/>
          <c:h val="0.70222647702178165"/>
        </c:manualLayout>
      </c:layout>
      <c:barChart>
        <c:barDir val="col"/>
        <c:grouping val="stacked"/>
        <c:ser>
          <c:idx val="0"/>
          <c:order val="0"/>
          <c:tx>
            <c:strRef>
              <c:f>'memfrac-apps'!$B$1</c:f>
              <c:strCache>
                <c:ptCount val="1"/>
                <c:pt idx="0">
                  <c:v>Read</c:v>
                </c:pt>
              </c:strCache>
            </c:strRef>
          </c:tx>
          <c:spPr>
            <a:solidFill>
              <a:srgbClr val="262626">
                <a:lumMod val="75000"/>
                <a:lumOff val="25000"/>
              </a:srgbClr>
            </a:solidFill>
            <a:ln>
              <a:noFill/>
            </a:ln>
          </c:spPr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'memfrac-apps'!$B$2:$B$7</c:f>
              <c:numCache>
                <c:formatCode>General</c:formatCode>
                <c:ptCount val="6"/>
                <c:pt idx="0">
                  <c:v>0.27393670100000006</c:v>
                </c:pt>
                <c:pt idx="1">
                  <c:v>0.34894197100000007</c:v>
                </c:pt>
                <c:pt idx="2">
                  <c:v>5.4305080000000006E-2</c:v>
                </c:pt>
                <c:pt idx="3">
                  <c:v>0.45435130499999998</c:v>
                </c:pt>
                <c:pt idx="4">
                  <c:v>0.43893370100000006</c:v>
                </c:pt>
                <c:pt idx="5">
                  <c:v>9.9544655000000024E-2</c:v>
                </c:pt>
              </c:numCache>
            </c:numRef>
          </c:val>
        </c:ser>
        <c:ser>
          <c:idx val="1"/>
          <c:order val="1"/>
          <c:tx>
            <c:strRef>
              <c:f>'memfrac-apps'!$C$1</c:f>
              <c:strCache>
                <c:ptCount val="1"/>
                <c:pt idx="0">
                  <c:v>Write</c:v>
                </c:pt>
              </c:strCache>
            </c:strRef>
          </c:tx>
          <c:spPr>
            <a:solidFill>
              <a:srgbClr val="262626">
                <a:lumMod val="50000"/>
                <a:lumOff val="50000"/>
              </a:srgbClr>
            </a:solidFill>
            <a:ln>
              <a:noFill/>
            </a:ln>
          </c:spPr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'memfrac-apps'!$C$2:$C$7</c:f>
              <c:numCache>
                <c:formatCode>General</c:formatCode>
                <c:ptCount val="6"/>
                <c:pt idx="0">
                  <c:v>0.27185014200000002</c:v>
                </c:pt>
                <c:pt idx="1">
                  <c:v>0.33216862700000011</c:v>
                </c:pt>
                <c:pt idx="2">
                  <c:v>0.32279262300000006</c:v>
                </c:pt>
                <c:pt idx="3">
                  <c:v>0.45420634100000001</c:v>
                </c:pt>
                <c:pt idx="4">
                  <c:v>0.43768948600000007</c:v>
                </c:pt>
                <c:pt idx="5">
                  <c:v>8.9755999000000031E-2</c:v>
                </c:pt>
              </c:numCache>
            </c:numRef>
          </c:val>
        </c:ser>
        <c:ser>
          <c:idx val="2"/>
          <c:order val="2"/>
          <c:tx>
            <c:strRef>
              <c:f>'memfrac-apps'!$D$1</c:f>
              <c:strCache>
                <c:ptCount val="1"/>
                <c:pt idx="0">
                  <c:v>Copy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'memfrac-apps'!$D$2:$D$7</c:f>
              <c:numCache>
                <c:formatCode>General</c:formatCode>
                <c:ptCount val="6"/>
                <c:pt idx="0">
                  <c:v>0.21550672300000001</c:v>
                </c:pt>
                <c:pt idx="1">
                  <c:v>0</c:v>
                </c:pt>
                <c:pt idx="2">
                  <c:v>0.61578032000000005</c:v>
                </c:pt>
                <c:pt idx="3">
                  <c:v>0</c:v>
                </c:pt>
                <c:pt idx="4">
                  <c:v>0</c:v>
                </c:pt>
                <c:pt idx="5">
                  <c:v>0.420163116</c:v>
                </c:pt>
              </c:numCache>
            </c:numRef>
          </c:val>
        </c:ser>
        <c:ser>
          <c:idx val="3"/>
          <c:order val="3"/>
          <c:tx>
            <c:strRef>
              <c:f>'memfrac-apps'!$E$1</c:f>
              <c:strCache>
                <c:ptCount val="1"/>
                <c:pt idx="0">
                  <c:v>Zero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'memfrac-apps'!$E$2:$E$7</c:f>
              <c:numCache>
                <c:formatCode>General</c:formatCode>
                <c:ptCount val="6"/>
                <c:pt idx="0">
                  <c:v>0.23870643400000005</c:v>
                </c:pt>
                <c:pt idx="1">
                  <c:v>0.31888940300000013</c:v>
                </c:pt>
                <c:pt idx="2">
                  <c:v>7.121978000000001E-3</c:v>
                </c:pt>
                <c:pt idx="3">
                  <c:v>9.144235399999999E-2</c:v>
                </c:pt>
                <c:pt idx="4">
                  <c:v>0.123376814</c:v>
                </c:pt>
                <c:pt idx="5">
                  <c:v>0.39053623000000004</c:v>
                </c:pt>
              </c:numCache>
            </c:numRef>
          </c:val>
        </c:ser>
        <c:overlap val="100"/>
        <c:axId val="64878080"/>
        <c:axId val="64879616"/>
      </c:barChart>
      <c:catAx>
        <c:axId val="6487808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4879616"/>
        <c:crosses val="autoZero"/>
        <c:auto val="1"/>
        <c:lblAlgn val="ctr"/>
        <c:lblOffset val="100"/>
      </c:catAx>
      <c:valAx>
        <c:axId val="64879616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Fraction of Memory Traffic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7.7777784582483507E-3"/>
              <c:y val="0.1844940165312492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487808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5317379467902054"/>
          <c:y val="3.7483742961209668E-2"/>
          <c:w val="0.7786889634182057"/>
          <c:h val="9.4128025663459292E-2"/>
        </c:manualLayout>
      </c:layout>
      <c:txPr>
        <a:bodyPr/>
        <a:lstStyle/>
        <a:p>
          <a:pPr>
            <a:defRPr sz="2400"/>
          </a:pPr>
          <a:endParaRPr lang="en-US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829466914568225"/>
          <c:y val="0.15895068931887171"/>
          <c:w val="0.82965675159486285"/>
          <c:h val="0.70662129089021963"/>
        </c:manualLayout>
      </c:layout>
      <c:barChart>
        <c:barDir val="col"/>
        <c:grouping val="clustered"/>
        <c:ser>
          <c:idx val="0"/>
          <c:order val="0"/>
          <c:tx>
            <c:strRef>
              <c:f>'perf-energy'!$B$1</c:f>
              <c:strCache>
                <c:ptCount val="1"/>
                <c:pt idx="0">
                  <c:v>IPC Improvement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cat>
            <c:strRef>
              <c:f>'perf-energy'!$A$2:$A$7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'perf-energy'!$B$2:$B$7</c:f>
              <c:numCache>
                <c:formatCode>General</c:formatCode>
                <c:ptCount val="6"/>
                <c:pt idx="0">
                  <c:v>0.15000000000000005</c:v>
                </c:pt>
                <c:pt idx="1">
                  <c:v>9.0000000000000024E-2</c:v>
                </c:pt>
                <c:pt idx="2">
                  <c:v>0.4300000000000001</c:v>
                </c:pt>
                <c:pt idx="3">
                  <c:v>4.0000000000000015E-2</c:v>
                </c:pt>
                <c:pt idx="4">
                  <c:v>4.0000000000000015E-2</c:v>
                </c:pt>
                <c:pt idx="5">
                  <c:v>0.4</c:v>
                </c:pt>
              </c:numCache>
            </c:numRef>
          </c:val>
        </c:ser>
        <c:ser>
          <c:idx val="1"/>
          <c:order val="1"/>
          <c:tx>
            <c:strRef>
              <c:f>'perf-energy'!$C$1</c:f>
              <c:strCache>
                <c:ptCount val="1"/>
                <c:pt idx="0">
                  <c:v>Memory Energy Reduction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</c:spPr>
          <c:cat>
            <c:strRef>
              <c:f>'perf-energy'!$A$2:$A$7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'perf-energy'!$C$2:$C$7</c:f>
              <c:numCache>
                <c:formatCode>General</c:formatCode>
                <c:ptCount val="6"/>
                <c:pt idx="0">
                  <c:v>0.4</c:v>
                </c:pt>
                <c:pt idx="1">
                  <c:v>0.32000000000000012</c:v>
                </c:pt>
                <c:pt idx="2">
                  <c:v>0.6000000000000002</c:v>
                </c:pt>
                <c:pt idx="3">
                  <c:v>0.15000000000000005</c:v>
                </c:pt>
                <c:pt idx="4">
                  <c:v>0.17</c:v>
                </c:pt>
                <c:pt idx="5">
                  <c:v>0.67000000000000026</c:v>
                </c:pt>
              </c:numCache>
            </c:numRef>
          </c:val>
        </c:ser>
        <c:axId val="38301696"/>
        <c:axId val="38303232"/>
      </c:barChart>
      <c:catAx>
        <c:axId val="3830169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8303232"/>
        <c:crosses val="autoZero"/>
        <c:auto val="1"/>
        <c:lblAlgn val="ctr"/>
        <c:lblOffset val="100"/>
      </c:catAx>
      <c:valAx>
        <c:axId val="38303232"/>
        <c:scaling>
          <c:orientation val="minMax"/>
          <c:max val="0.70000000000000062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smtClean="0"/>
                  <a:t> </a:t>
                </a:r>
                <a:r>
                  <a:rPr lang="en-US" sz="2400" dirty="0"/>
                  <a:t>Compared to Baseline</a:t>
                </a:r>
              </a:p>
            </c:rich>
          </c:tx>
          <c:layout>
            <c:manualLayout>
              <c:xMode val="edge"/>
              <c:yMode val="edge"/>
              <c:x val="0"/>
              <c:y val="0.13523794586648333"/>
            </c:manualLayout>
          </c:layout>
        </c:title>
        <c:numFmt formatCode="0%" sourceLinked="0"/>
        <c:tickLblPos val="nextTo"/>
        <c:crossAx val="38301696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15307081301480813"/>
          <c:y val="3.4018347398122858E-2"/>
          <c:w val="0.75749680920451856"/>
          <c:h val="0.10261956838728492"/>
        </c:manualLayout>
      </c:layout>
      <c:spPr>
        <a:solidFill>
          <a:schemeClr val="bg1"/>
        </a:solidFill>
      </c:spPr>
      <c:txPr>
        <a:bodyPr/>
        <a:lstStyle/>
        <a:p>
          <a:pPr>
            <a:defRPr sz="20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181811732992841"/>
          <c:y val="0.20314858103674541"/>
          <c:w val="0.7924768863351539"/>
          <c:h val="0.650397391732283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System Performance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cat>
            <c:strRef>
              <c:f>Sheet1!$A$2:$A$4</c:f>
              <c:strCache>
                <c:ptCount val="3"/>
                <c:pt idx="0">
                  <c:v>2-Core</c:v>
                </c:pt>
                <c:pt idx="1">
                  <c:v>4-Core</c:v>
                </c:pt>
                <c:pt idx="2">
                  <c:v>8-Core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0.15000000000000005</c:v>
                </c:pt>
                <c:pt idx="1">
                  <c:v>0.2</c:v>
                </c:pt>
                <c:pt idx="2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Memory Energy Efficiency</c:v>
                </c:pt>
              </c:strCache>
            </c:strRef>
          </c:tx>
          <c:spPr>
            <a:solidFill>
              <a:schemeClr val="dk1"/>
            </a:solidFill>
            <a:ln w="1905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Sheet1!$A$2:$A$4</c:f>
              <c:strCache>
                <c:ptCount val="3"/>
                <c:pt idx="0">
                  <c:v>2-Core</c:v>
                </c:pt>
                <c:pt idx="1">
                  <c:v>4-Core</c:v>
                </c:pt>
                <c:pt idx="2">
                  <c:v>8-Core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0.19</c:v>
                </c:pt>
                <c:pt idx="1">
                  <c:v>0.17</c:v>
                </c:pt>
                <c:pt idx="2">
                  <c:v>0.17</c:v>
                </c:pt>
              </c:numCache>
            </c:numRef>
          </c:val>
        </c:ser>
        <c:axId val="38324480"/>
        <c:axId val="64872448"/>
      </c:barChart>
      <c:catAx>
        <c:axId val="3832448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4872448"/>
        <c:crosses val="autoZero"/>
        <c:auto val="1"/>
        <c:lblAlgn val="ctr"/>
        <c:lblOffset val="100"/>
      </c:catAx>
      <c:valAx>
        <c:axId val="648724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Improvement over Baseline</a:t>
                </a:r>
              </a:p>
            </c:rich>
          </c:tx>
          <c:layout>
            <c:manualLayout>
              <c:xMode val="edge"/>
              <c:yMode val="edge"/>
              <c:x val="1.3378378378378381E-2"/>
              <c:y val="0.16963042926085831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8324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6847556217634965E-2"/>
          <c:y val="3.3127255577427822E-2"/>
          <c:w val="0.96363292426284552"/>
          <c:h val="9.7219964439928669E-2"/>
        </c:manualLayout>
      </c:layout>
      <c:txPr>
        <a:bodyPr/>
        <a:lstStyle/>
        <a:p>
          <a:pPr>
            <a:defRPr sz="280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791800330514243"/>
          <c:y val="0.13557213930348258"/>
          <c:w val="0.81383432973656056"/>
          <c:h val="0.77196987503427761"/>
        </c:manualLayout>
      </c:layout>
      <c:barChart>
        <c:barDir val="col"/>
        <c:grouping val="clustered"/>
        <c:ser>
          <c:idx val="0"/>
          <c:order val="0"/>
          <c:tx>
            <c:strRef>
              <c:f>'perf-apps'!$B$1</c:f>
              <c:strCache>
                <c:ptCount val="1"/>
                <c:pt idx="0">
                  <c:v>Baseline</c:v>
                </c:pt>
              </c:strCache>
            </c:strRef>
          </c:tx>
          <c:cat>
            <c:strRef>
              <c:f>'perf-apps'!$A$2:$A$7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'perf-apps'!$B$2:$B$7</c:f>
              <c:numCache>
                <c:formatCode>General</c:formatCode>
                <c:ptCount val="6"/>
                <c:pt idx="0">
                  <c:v>1.5049999999999997</c:v>
                </c:pt>
                <c:pt idx="1">
                  <c:v>2.0979999999999999</c:v>
                </c:pt>
                <c:pt idx="2">
                  <c:v>0.75000000000000011</c:v>
                </c:pt>
                <c:pt idx="3">
                  <c:v>1.0409999999999997</c:v>
                </c:pt>
                <c:pt idx="4">
                  <c:v>2.0880000000000001</c:v>
                </c:pt>
                <c:pt idx="5">
                  <c:v>1.6020000000000001</c:v>
                </c:pt>
              </c:numCache>
            </c:numRef>
          </c:val>
        </c:ser>
        <c:ser>
          <c:idx val="1"/>
          <c:order val="1"/>
          <c:tx>
            <c:strRef>
              <c:f>'perf-apps'!$C$1</c:f>
              <c:strCache>
                <c:ptCount val="1"/>
                <c:pt idx="0">
                  <c:v>RowClone</c:v>
                </c:pt>
              </c:strCache>
            </c:strRef>
          </c:tx>
          <c:cat>
            <c:strRef>
              <c:f>'perf-apps'!$A$2:$A$7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'perf-apps'!$C$2:$C$7</c:f>
              <c:numCache>
                <c:formatCode>General</c:formatCode>
                <c:ptCount val="6"/>
                <c:pt idx="0">
                  <c:v>1.7049999999999998</c:v>
                </c:pt>
                <c:pt idx="1">
                  <c:v>1.9670000000000001</c:v>
                </c:pt>
                <c:pt idx="2">
                  <c:v>1.25</c:v>
                </c:pt>
                <c:pt idx="3">
                  <c:v>0.98899999999999999</c:v>
                </c:pt>
                <c:pt idx="4">
                  <c:v>1.9700000000000002</c:v>
                </c:pt>
                <c:pt idx="5">
                  <c:v>2.2909999999999999</c:v>
                </c:pt>
              </c:numCache>
            </c:numRef>
          </c:val>
        </c:ser>
        <c:ser>
          <c:idx val="2"/>
          <c:order val="2"/>
          <c:tx>
            <c:strRef>
              <c:f>'perf-apps'!$D$1</c:f>
              <c:strCache>
                <c:ptCount val="1"/>
                <c:pt idx="0">
                  <c:v>RowClone-ZI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 w="25400" cap="flat" cmpd="sng" algn="ctr">
              <a:solidFill>
                <a:schemeClr val="bg2">
                  <a:lumMod val="25000"/>
                </a:schemeClr>
              </a:solidFill>
              <a:prstDash val="solid"/>
            </a:ln>
            <a:effectLst/>
          </c:spPr>
          <c:cat>
            <c:strRef>
              <c:f>'perf-apps'!$A$2:$A$7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'perf-apps'!$D$2:$D$7</c:f>
              <c:numCache>
                <c:formatCode>General</c:formatCode>
                <c:ptCount val="6"/>
                <c:pt idx="0">
                  <c:v>1.7309999999999999</c:v>
                </c:pt>
                <c:pt idx="1">
                  <c:v>2.2959999999999998</c:v>
                </c:pt>
                <c:pt idx="2">
                  <c:v>1.25</c:v>
                </c:pt>
                <c:pt idx="3">
                  <c:v>1.083</c:v>
                </c:pt>
                <c:pt idx="4">
                  <c:v>2.1719999999999997</c:v>
                </c:pt>
                <c:pt idx="5">
                  <c:v>2.2599999999999998</c:v>
                </c:pt>
              </c:numCache>
            </c:numRef>
          </c:val>
        </c:ser>
        <c:axId val="37344768"/>
        <c:axId val="37346304"/>
      </c:barChart>
      <c:catAx>
        <c:axId val="37344768"/>
        <c:scaling>
          <c:orientation val="minMax"/>
        </c:scaling>
        <c:axPos val="b"/>
        <c:tickLblPos val="nextTo"/>
        <c:crossAx val="37346304"/>
        <c:crosses val="autoZero"/>
        <c:auto val="1"/>
        <c:lblAlgn val="ctr"/>
        <c:lblOffset val="100"/>
      </c:catAx>
      <c:valAx>
        <c:axId val="373463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baseline="0" dirty="0" smtClean="0"/>
                  <a:t>Instructions per Cycle</a:t>
                </a:r>
                <a:endParaRPr lang="en-US" sz="28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344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477702439972772"/>
          <c:y val="3.5765529308836363E-2"/>
          <c:w val="0.73886495090891413"/>
          <c:h val="0.11337760018803618"/>
        </c:manualLayout>
      </c:layout>
      <c:txPr>
        <a:bodyPr/>
        <a:lstStyle/>
        <a:p>
          <a:pPr>
            <a:defRPr sz="2400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3175821585176117"/>
          <c:y val="0.17177092446777489"/>
          <c:w val="0.83029124186975478"/>
          <c:h val="0.77682852143482095"/>
        </c:manualLayout>
      </c:layout>
      <c:lineChart>
        <c:grouping val="standard"/>
        <c:ser>
          <c:idx val="0"/>
          <c:order val="0"/>
          <c:tx>
            <c:strRef>
              <c:f>'s-curve'!$B$1</c:f>
              <c:strCache>
                <c:ptCount val="1"/>
                <c:pt idx="0">
                  <c:v>Baseline</c:v>
                </c:pt>
              </c:strCache>
            </c:strRef>
          </c:tx>
          <c:marker>
            <c:symbol val="none"/>
          </c:marker>
          <c:cat>
            <c:numRef>
              <c:f>'s-curve'!$A$2:$A$51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cat>
          <c:val>
            <c:numRef>
              <c:f>'s-curve'!$B$2:$B$51</c:f>
              <c:numCache>
                <c:formatCode>General</c:formatCode>
                <c:ptCount val="5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</c:numCache>
            </c:numRef>
          </c:val>
        </c:ser>
        <c:ser>
          <c:idx val="1"/>
          <c:order val="1"/>
          <c:tx>
            <c:strRef>
              <c:f>'s-curve'!$C$1</c:f>
              <c:strCache>
                <c:ptCount val="1"/>
                <c:pt idx="0">
                  <c:v>RowClone</c:v>
                </c:pt>
              </c:strCache>
            </c:strRef>
          </c:tx>
          <c:marker>
            <c:symbol val="none"/>
          </c:marker>
          <c:cat>
            <c:numRef>
              <c:f>'s-curve'!$A$2:$A$51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cat>
          <c:val>
            <c:numRef>
              <c:f>'s-curve'!$C$2:$C$51</c:f>
              <c:numCache>
                <c:formatCode>General</c:formatCode>
                <c:ptCount val="50"/>
                <c:pt idx="0">
                  <c:v>0.96000000000000008</c:v>
                </c:pt>
                <c:pt idx="1">
                  <c:v>0.96000000000000008</c:v>
                </c:pt>
                <c:pt idx="2">
                  <c:v>0.95000000000000007</c:v>
                </c:pt>
                <c:pt idx="3">
                  <c:v>1.02</c:v>
                </c:pt>
                <c:pt idx="4">
                  <c:v>1.02</c:v>
                </c:pt>
                <c:pt idx="5">
                  <c:v>0.95000000000000007</c:v>
                </c:pt>
                <c:pt idx="6">
                  <c:v>0.94000000000000006</c:v>
                </c:pt>
                <c:pt idx="7">
                  <c:v>0.93</c:v>
                </c:pt>
                <c:pt idx="8">
                  <c:v>1.03</c:v>
                </c:pt>
                <c:pt idx="9">
                  <c:v>0.94000000000000006</c:v>
                </c:pt>
                <c:pt idx="10">
                  <c:v>0.92</c:v>
                </c:pt>
                <c:pt idx="11">
                  <c:v>0.93</c:v>
                </c:pt>
                <c:pt idx="12">
                  <c:v>0.94000000000000006</c:v>
                </c:pt>
                <c:pt idx="13">
                  <c:v>1.02</c:v>
                </c:pt>
                <c:pt idx="14">
                  <c:v>0.95000000000000007</c:v>
                </c:pt>
                <c:pt idx="15">
                  <c:v>0.94000000000000006</c:v>
                </c:pt>
                <c:pt idx="16">
                  <c:v>0.92</c:v>
                </c:pt>
                <c:pt idx="17">
                  <c:v>0.93</c:v>
                </c:pt>
                <c:pt idx="18">
                  <c:v>1.01</c:v>
                </c:pt>
                <c:pt idx="19">
                  <c:v>1.1100000000000001</c:v>
                </c:pt>
                <c:pt idx="20">
                  <c:v>1.02</c:v>
                </c:pt>
                <c:pt idx="21">
                  <c:v>1.1200000000000001</c:v>
                </c:pt>
                <c:pt idx="22">
                  <c:v>1.1000000000000001</c:v>
                </c:pt>
                <c:pt idx="23">
                  <c:v>1.0900000000000001</c:v>
                </c:pt>
                <c:pt idx="24">
                  <c:v>1.1499999999999997</c:v>
                </c:pt>
                <c:pt idx="25">
                  <c:v>1.1100000000000001</c:v>
                </c:pt>
                <c:pt idx="26">
                  <c:v>1.1299999999999997</c:v>
                </c:pt>
                <c:pt idx="27">
                  <c:v>1.1299999999999997</c:v>
                </c:pt>
                <c:pt idx="28">
                  <c:v>1.1299999999999997</c:v>
                </c:pt>
                <c:pt idx="29">
                  <c:v>1.1299999999999997</c:v>
                </c:pt>
                <c:pt idx="30">
                  <c:v>1.1200000000000001</c:v>
                </c:pt>
                <c:pt idx="31">
                  <c:v>1.1700000000000002</c:v>
                </c:pt>
                <c:pt idx="32">
                  <c:v>1.21</c:v>
                </c:pt>
                <c:pt idx="33">
                  <c:v>1.1299999999999997</c:v>
                </c:pt>
                <c:pt idx="34">
                  <c:v>1.1800000000000002</c:v>
                </c:pt>
                <c:pt idx="35">
                  <c:v>1.1800000000000002</c:v>
                </c:pt>
                <c:pt idx="36">
                  <c:v>1.1299999999999997</c:v>
                </c:pt>
                <c:pt idx="37">
                  <c:v>1.1900000000000002</c:v>
                </c:pt>
                <c:pt idx="38">
                  <c:v>1.2</c:v>
                </c:pt>
                <c:pt idx="39">
                  <c:v>1.1800000000000002</c:v>
                </c:pt>
                <c:pt idx="40">
                  <c:v>1.1800000000000002</c:v>
                </c:pt>
                <c:pt idx="41">
                  <c:v>1.2</c:v>
                </c:pt>
                <c:pt idx="42">
                  <c:v>1.2</c:v>
                </c:pt>
                <c:pt idx="43">
                  <c:v>1.2</c:v>
                </c:pt>
                <c:pt idx="44">
                  <c:v>1.3</c:v>
                </c:pt>
                <c:pt idx="45">
                  <c:v>1.21</c:v>
                </c:pt>
                <c:pt idx="46">
                  <c:v>1.2</c:v>
                </c:pt>
                <c:pt idx="47">
                  <c:v>1.21</c:v>
                </c:pt>
                <c:pt idx="48">
                  <c:v>1.23</c:v>
                </c:pt>
                <c:pt idx="49">
                  <c:v>1.3900000000000001</c:v>
                </c:pt>
              </c:numCache>
            </c:numRef>
          </c:val>
        </c:ser>
        <c:ser>
          <c:idx val="2"/>
          <c:order val="2"/>
          <c:tx>
            <c:strRef>
              <c:f>'s-curve'!$D$1</c:f>
              <c:strCache>
                <c:ptCount val="1"/>
                <c:pt idx="0">
                  <c:v>RowClone-ZI</c:v>
                </c:pt>
              </c:strCache>
            </c:strRef>
          </c:tx>
          <c:marker>
            <c:symbol val="none"/>
          </c:marker>
          <c:cat>
            <c:numRef>
              <c:f>'s-curve'!$A$2:$A$51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cat>
          <c:val>
            <c:numRef>
              <c:f>'s-curve'!$D$2:$D$51</c:f>
              <c:numCache>
                <c:formatCode>General</c:formatCode>
                <c:ptCount val="50"/>
                <c:pt idx="0">
                  <c:v>1.02</c:v>
                </c:pt>
                <c:pt idx="1">
                  <c:v>1.04</c:v>
                </c:pt>
                <c:pt idx="2">
                  <c:v>1.07</c:v>
                </c:pt>
                <c:pt idx="3">
                  <c:v>1.07</c:v>
                </c:pt>
                <c:pt idx="4">
                  <c:v>1.08</c:v>
                </c:pt>
                <c:pt idx="5">
                  <c:v>1.08</c:v>
                </c:pt>
                <c:pt idx="6">
                  <c:v>1.08</c:v>
                </c:pt>
                <c:pt idx="7">
                  <c:v>1.08</c:v>
                </c:pt>
                <c:pt idx="8">
                  <c:v>1.08</c:v>
                </c:pt>
                <c:pt idx="9">
                  <c:v>1.0900000000000001</c:v>
                </c:pt>
                <c:pt idx="10">
                  <c:v>1.0900000000000001</c:v>
                </c:pt>
                <c:pt idx="11">
                  <c:v>1.0900000000000001</c:v>
                </c:pt>
                <c:pt idx="12">
                  <c:v>1.1000000000000001</c:v>
                </c:pt>
                <c:pt idx="13">
                  <c:v>1.1000000000000001</c:v>
                </c:pt>
                <c:pt idx="14">
                  <c:v>1.1100000000000001</c:v>
                </c:pt>
                <c:pt idx="15">
                  <c:v>1.1100000000000001</c:v>
                </c:pt>
                <c:pt idx="16">
                  <c:v>1.1200000000000001</c:v>
                </c:pt>
                <c:pt idx="17">
                  <c:v>1.1200000000000001</c:v>
                </c:pt>
                <c:pt idx="18">
                  <c:v>1.1200000000000001</c:v>
                </c:pt>
                <c:pt idx="19">
                  <c:v>1.1200000000000001</c:v>
                </c:pt>
                <c:pt idx="20">
                  <c:v>1.1299999999999997</c:v>
                </c:pt>
                <c:pt idx="21">
                  <c:v>1.1499999999999997</c:v>
                </c:pt>
                <c:pt idx="22">
                  <c:v>1.1599999999999997</c:v>
                </c:pt>
                <c:pt idx="23">
                  <c:v>1.1599999999999997</c:v>
                </c:pt>
                <c:pt idx="24">
                  <c:v>1.1800000000000002</c:v>
                </c:pt>
                <c:pt idx="25">
                  <c:v>1.2</c:v>
                </c:pt>
                <c:pt idx="26">
                  <c:v>1.2</c:v>
                </c:pt>
                <c:pt idx="27">
                  <c:v>1.2</c:v>
                </c:pt>
                <c:pt idx="28">
                  <c:v>1.2</c:v>
                </c:pt>
                <c:pt idx="29">
                  <c:v>1.21</c:v>
                </c:pt>
                <c:pt idx="30">
                  <c:v>1.21</c:v>
                </c:pt>
                <c:pt idx="31">
                  <c:v>1.21</c:v>
                </c:pt>
                <c:pt idx="32">
                  <c:v>1.21</c:v>
                </c:pt>
                <c:pt idx="33">
                  <c:v>1.23</c:v>
                </c:pt>
                <c:pt idx="34">
                  <c:v>1.23</c:v>
                </c:pt>
                <c:pt idx="35">
                  <c:v>1.23</c:v>
                </c:pt>
                <c:pt idx="36">
                  <c:v>1.23</c:v>
                </c:pt>
                <c:pt idx="37">
                  <c:v>1.24</c:v>
                </c:pt>
                <c:pt idx="38">
                  <c:v>1.26</c:v>
                </c:pt>
                <c:pt idx="39">
                  <c:v>1.27</c:v>
                </c:pt>
                <c:pt idx="40">
                  <c:v>1.27</c:v>
                </c:pt>
                <c:pt idx="41">
                  <c:v>1.27</c:v>
                </c:pt>
                <c:pt idx="42">
                  <c:v>1.28</c:v>
                </c:pt>
                <c:pt idx="43">
                  <c:v>1.3</c:v>
                </c:pt>
                <c:pt idx="44">
                  <c:v>1.31</c:v>
                </c:pt>
                <c:pt idx="45">
                  <c:v>1.32</c:v>
                </c:pt>
                <c:pt idx="46">
                  <c:v>1.32</c:v>
                </c:pt>
                <c:pt idx="47">
                  <c:v>1.34</c:v>
                </c:pt>
                <c:pt idx="48">
                  <c:v>1.34</c:v>
                </c:pt>
                <c:pt idx="49">
                  <c:v>1.3900000000000001</c:v>
                </c:pt>
              </c:numCache>
            </c:numRef>
          </c:val>
        </c:ser>
        <c:marker val="1"/>
        <c:axId val="37184256"/>
        <c:axId val="37185792"/>
      </c:lineChart>
      <c:catAx>
        <c:axId val="37184256"/>
        <c:scaling>
          <c:orientation val="minMax"/>
        </c:scaling>
        <c:delete val="1"/>
        <c:axPos val="b"/>
        <c:numFmt formatCode="General" sourceLinked="1"/>
        <c:tickLblPos val="none"/>
        <c:crossAx val="37185792"/>
        <c:crosses val="autoZero"/>
        <c:auto val="1"/>
        <c:lblAlgn val="ctr"/>
        <c:lblOffset val="100"/>
      </c:catAx>
      <c:valAx>
        <c:axId val="37185792"/>
        <c:scaling>
          <c:orientation val="minMax"/>
          <c:max val="1.4"/>
          <c:min val="0.9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Normaized Weighted Speedup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184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924151696606789"/>
          <c:y val="4.1090696996208841E-2"/>
          <c:w val="0.80861746692158432"/>
          <c:h val="0.14929972295129784"/>
        </c:manualLayout>
      </c:layout>
      <c:txPr>
        <a:bodyPr/>
        <a:lstStyle/>
        <a:p>
          <a:pPr>
            <a:defRPr sz="2400"/>
          </a:pPr>
          <a:endParaRPr lang="en-U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540043835322575"/>
          <c:y val="5.1400554097404488E-2"/>
          <c:w val="0.85626631534429154"/>
          <c:h val="0.74531959949018822"/>
        </c:manualLayout>
      </c:layout>
      <c:lineChart>
        <c:grouping val="standard"/>
        <c:ser>
          <c:idx val="0"/>
          <c:order val="0"/>
          <c:tx>
            <c:strRef>
              <c:f>'fork-copy'!$B$1</c:f>
              <c:strCache>
                <c:ptCount val="1"/>
                <c:pt idx="0">
                  <c:v>64MB</c:v>
                </c:pt>
              </c:strCache>
            </c:strRef>
          </c:tx>
          <c:marker>
            <c:symbol val="none"/>
          </c:marker>
          <c:cat>
            <c:strRef>
              <c:f>'fork-copy'!$A$2:$A$15</c:f>
              <c:strCache>
                <c:ptCount val="14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1k</c:v>
                </c:pt>
                <c:pt idx="10">
                  <c:v>2k</c:v>
                </c:pt>
                <c:pt idx="11">
                  <c:v>4k</c:v>
                </c:pt>
                <c:pt idx="12">
                  <c:v>8k</c:v>
                </c:pt>
                <c:pt idx="13">
                  <c:v>16k</c:v>
                </c:pt>
              </c:strCache>
            </c:strRef>
          </c:cat>
          <c:val>
            <c:numRef>
              <c:f>'fork-copy'!$B$2:$B$15</c:f>
              <c:numCache>
                <c:formatCode>General</c:formatCode>
                <c:ptCount val="14"/>
                <c:pt idx="0">
                  <c:v>0.25</c:v>
                </c:pt>
                <c:pt idx="1">
                  <c:v>0.27</c:v>
                </c:pt>
                <c:pt idx="2">
                  <c:v>0.30000000000000004</c:v>
                </c:pt>
                <c:pt idx="3">
                  <c:v>0.35000000000000003</c:v>
                </c:pt>
                <c:pt idx="4">
                  <c:v>0.4</c:v>
                </c:pt>
                <c:pt idx="5">
                  <c:v>0.43000000000000005</c:v>
                </c:pt>
                <c:pt idx="6">
                  <c:v>0.47000000000000003</c:v>
                </c:pt>
                <c:pt idx="7">
                  <c:v>0.54</c:v>
                </c:pt>
                <c:pt idx="8">
                  <c:v>0.59</c:v>
                </c:pt>
                <c:pt idx="9">
                  <c:v>0.62000000000000011</c:v>
                </c:pt>
                <c:pt idx="10">
                  <c:v>0.64000000000000012</c:v>
                </c:pt>
                <c:pt idx="11">
                  <c:v>0.65000000000000013</c:v>
                </c:pt>
                <c:pt idx="12">
                  <c:v>0.65000000000000013</c:v>
                </c:pt>
                <c:pt idx="13">
                  <c:v>0.66000000000000014</c:v>
                </c:pt>
              </c:numCache>
            </c:numRef>
          </c:val>
        </c:ser>
        <c:ser>
          <c:idx val="1"/>
          <c:order val="1"/>
          <c:tx>
            <c:strRef>
              <c:f>'fork-copy'!$C$1</c:f>
              <c:strCache>
                <c:ptCount val="1"/>
                <c:pt idx="0">
                  <c:v>128MB</c:v>
                </c:pt>
              </c:strCache>
            </c:strRef>
          </c:tx>
          <c:marker>
            <c:symbol val="none"/>
          </c:marker>
          <c:cat>
            <c:strRef>
              <c:f>'fork-copy'!$A$2:$A$15</c:f>
              <c:strCache>
                <c:ptCount val="14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1k</c:v>
                </c:pt>
                <c:pt idx="10">
                  <c:v>2k</c:v>
                </c:pt>
                <c:pt idx="11">
                  <c:v>4k</c:v>
                </c:pt>
                <c:pt idx="12">
                  <c:v>8k</c:v>
                </c:pt>
                <c:pt idx="13">
                  <c:v>16k</c:v>
                </c:pt>
              </c:strCache>
            </c:strRef>
          </c:cat>
          <c:val>
            <c:numRef>
              <c:f>'fork-copy'!$C$2:$C$15</c:f>
              <c:numCache>
                <c:formatCode>General</c:formatCode>
                <c:ptCount val="14"/>
                <c:pt idx="0">
                  <c:v>0.14000000000000001</c:v>
                </c:pt>
                <c:pt idx="1">
                  <c:v>0.15000000000000002</c:v>
                </c:pt>
                <c:pt idx="2">
                  <c:v>0.16</c:v>
                </c:pt>
                <c:pt idx="3">
                  <c:v>0.19</c:v>
                </c:pt>
                <c:pt idx="4">
                  <c:v>0.22</c:v>
                </c:pt>
                <c:pt idx="5">
                  <c:v>0.27</c:v>
                </c:pt>
                <c:pt idx="6">
                  <c:v>0.34</c:v>
                </c:pt>
                <c:pt idx="7">
                  <c:v>0.43000000000000005</c:v>
                </c:pt>
                <c:pt idx="8">
                  <c:v>0.51</c:v>
                </c:pt>
                <c:pt idx="9">
                  <c:v>0.56999999999999995</c:v>
                </c:pt>
                <c:pt idx="10">
                  <c:v>0.6100000000000001</c:v>
                </c:pt>
                <c:pt idx="11">
                  <c:v>0.63000000000000012</c:v>
                </c:pt>
                <c:pt idx="12">
                  <c:v>0.65000000000000013</c:v>
                </c:pt>
                <c:pt idx="13">
                  <c:v>0.65000000000000013</c:v>
                </c:pt>
              </c:numCache>
            </c:numRef>
          </c:val>
        </c:ser>
        <c:marker val="1"/>
        <c:axId val="62331904"/>
        <c:axId val="62342272"/>
      </c:lineChart>
      <c:catAx>
        <c:axId val="62331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800" dirty="0" smtClean="0"/>
                  <a:t>Number</a:t>
                </a:r>
                <a:r>
                  <a:rPr lang="en-US" sz="2800" baseline="0" dirty="0" smtClean="0"/>
                  <a:t> of Pages Updated</a:t>
                </a:r>
                <a:endParaRPr lang="en-US" sz="2800" dirty="0"/>
              </a:p>
            </c:rich>
          </c:tx>
          <c:layout/>
        </c:title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2342272"/>
        <c:crosses val="autoZero"/>
        <c:auto val="1"/>
        <c:lblAlgn val="ctr"/>
        <c:lblOffset val="100"/>
      </c:catAx>
      <c:valAx>
        <c:axId val="623422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2331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414337885752483"/>
          <c:y val="0.56871698992774355"/>
          <c:w val="0.45644858617206807"/>
          <c:h val="0.16743438320209991"/>
        </c:manualLayout>
      </c:layout>
      <c:txPr>
        <a:bodyPr/>
        <a:lstStyle/>
        <a:p>
          <a:pPr>
            <a:defRPr sz="28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5457074683846339"/>
          <c:y val="5.0530861061722124E-2"/>
          <c:w val="0.81894746010730957"/>
          <c:h val="0.78221923964049944"/>
        </c:manualLayout>
      </c:layout>
      <c:lineChart>
        <c:grouping val="standard"/>
        <c:ser>
          <c:idx val="0"/>
          <c:order val="0"/>
          <c:tx>
            <c:strRef>
              <c:f>'fork-perf'!$B$1</c:f>
              <c:strCache>
                <c:ptCount val="1"/>
                <c:pt idx="0">
                  <c:v>64MB</c:v>
                </c:pt>
              </c:strCache>
            </c:strRef>
          </c:tx>
          <c:marker>
            <c:symbol val="none"/>
          </c:marker>
          <c:cat>
            <c:strRef>
              <c:f>'fork-perf'!$A$2:$A$15</c:f>
              <c:strCache>
                <c:ptCount val="14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1k</c:v>
                </c:pt>
                <c:pt idx="10">
                  <c:v>2k</c:v>
                </c:pt>
                <c:pt idx="11">
                  <c:v>4k</c:v>
                </c:pt>
                <c:pt idx="12">
                  <c:v>8k</c:v>
                </c:pt>
                <c:pt idx="13">
                  <c:v>16k</c:v>
                </c:pt>
              </c:strCache>
            </c:strRef>
          </c:cat>
          <c:val>
            <c:numRef>
              <c:f>'fork-perf'!$B$2:$B$15</c:f>
              <c:numCache>
                <c:formatCode>General</c:formatCode>
                <c:ptCount val="14"/>
                <c:pt idx="0">
                  <c:v>1.02</c:v>
                </c:pt>
                <c:pt idx="1">
                  <c:v>1.03</c:v>
                </c:pt>
                <c:pt idx="2">
                  <c:v>1.04</c:v>
                </c:pt>
                <c:pt idx="3">
                  <c:v>1.05</c:v>
                </c:pt>
                <c:pt idx="4">
                  <c:v>1.07</c:v>
                </c:pt>
                <c:pt idx="5">
                  <c:v>1.1399999999999999</c:v>
                </c:pt>
                <c:pt idx="6">
                  <c:v>1.2</c:v>
                </c:pt>
                <c:pt idx="7">
                  <c:v>1.32</c:v>
                </c:pt>
                <c:pt idx="8">
                  <c:v>1.48</c:v>
                </c:pt>
                <c:pt idx="9">
                  <c:v>1.67</c:v>
                </c:pt>
                <c:pt idx="10">
                  <c:v>1.84</c:v>
                </c:pt>
                <c:pt idx="11">
                  <c:v>2</c:v>
                </c:pt>
                <c:pt idx="12">
                  <c:v>2.11</c:v>
                </c:pt>
                <c:pt idx="13">
                  <c:v>2.17</c:v>
                </c:pt>
              </c:numCache>
            </c:numRef>
          </c:val>
        </c:ser>
        <c:ser>
          <c:idx val="1"/>
          <c:order val="1"/>
          <c:tx>
            <c:strRef>
              <c:f>'fork-perf'!$C$1</c:f>
              <c:strCache>
                <c:ptCount val="1"/>
                <c:pt idx="0">
                  <c:v>128MB</c:v>
                </c:pt>
              </c:strCache>
            </c:strRef>
          </c:tx>
          <c:marker>
            <c:symbol val="none"/>
          </c:marker>
          <c:cat>
            <c:strRef>
              <c:f>'fork-perf'!$A$2:$A$15</c:f>
              <c:strCache>
                <c:ptCount val="14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1k</c:v>
                </c:pt>
                <c:pt idx="10">
                  <c:v>2k</c:v>
                </c:pt>
                <c:pt idx="11">
                  <c:v>4k</c:v>
                </c:pt>
                <c:pt idx="12">
                  <c:v>8k</c:v>
                </c:pt>
                <c:pt idx="13">
                  <c:v>16k</c:v>
                </c:pt>
              </c:strCache>
            </c:strRef>
          </c:cat>
          <c:val>
            <c:numRef>
              <c:f>'fork-perf'!$C$2:$C$15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1.01</c:v>
                </c:pt>
                <c:pt idx="3">
                  <c:v>1.01</c:v>
                </c:pt>
                <c:pt idx="4">
                  <c:v>1.02</c:v>
                </c:pt>
                <c:pt idx="5">
                  <c:v>1.06</c:v>
                </c:pt>
                <c:pt idx="6">
                  <c:v>1.0900000000000001</c:v>
                </c:pt>
                <c:pt idx="7">
                  <c:v>1.17</c:v>
                </c:pt>
                <c:pt idx="8">
                  <c:v>1.29</c:v>
                </c:pt>
                <c:pt idx="9">
                  <c:v>1.53</c:v>
                </c:pt>
                <c:pt idx="10">
                  <c:v>1.71</c:v>
                </c:pt>
                <c:pt idx="11">
                  <c:v>1.89</c:v>
                </c:pt>
                <c:pt idx="12">
                  <c:v>2.0299999999999998</c:v>
                </c:pt>
                <c:pt idx="13">
                  <c:v>2.11</c:v>
                </c:pt>
              </c:numCache>
            </c:numRef>
          </c:val>
        </c:ser>
        <c:marker val="1"/>
        <c:axId val="45291776"/>
        <c:axId val="45329792"/>
      </c:lineChart>
      <c:catAx>
        <c:axId val="45291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 smtClean="0"/>
                  <a:t>Number of Pages Updated</a:t>
                </a:r>
                <a:endParaRPr lang="en-US" sz="2400" dirty="0"/>
              </a:p>
            </c:rich>
          </c:tx>
          <c:layout/>
        </c:title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5329792"/>
        <c:crosses val="autoZero"/>
        <c:auto val="1"/>
        <c:lblAlgn val="ctr"/>
        <c:lblOffset val="100"/>
      </c:catAx>
      <c:valAx>
        <c:axId val="453297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smtClean="0"/>
                  <a:t>Normalized IPC</a:t>
                </a:r>
                <a:endParaRPr lang="en-US" sz="24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5291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241609179383552"/>
          <c:y val="0.56119780481985204"/>
          <c:w val="0.39982581722739202"/>
          <c:h val="9.7219964439928877E-2"/>
        </c:manualLayout>
      </c:layout>
      <c:txPr>
        <a:bodyPr/>
        <a:lstStyle/>
        <a:p>
          <a:pPr>
            <a:defRPr sz="24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0CE42-C5F9-4EA0-9886-AC8DAFA65010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C23C7-1378-4592-A984-A98557445F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down “Vivek”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C23C7-1378-4592-A984-A98557445F9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</a:t>
            </a:r>
            <a:r>
              <a:rPr lang="en-US" baseline="0" dirty="0" smtClean="0"/>
              <a:t> frequent than what? -&gt; most common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C23C7-1378-4592-A984-A98557445F9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focus on coherence? Pose </a:t>
            </a:r>
            <a:r>
              <a:rPr lang="en-US" dirty="0" err="1" smtClean="0"/>
              <a:t>quesitons</a:t>
            </a:r>
            <a:r>
              <a:rPr lang="en-US" dirty="0" smtClean="0"/>
              <a:t>. Answer them in </a:t>
            </a:r>
            <a:r>
              <a:rPr lang="en-US" smtClean="0"/>
              <a:t>next slides.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Questions and answers</a:t>
            </a:r>
            <a:r>
              <a:rPr lang="en-US" baseline="0" dirty="0" smtClean="0"/>
              <a:t>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C23C7-1378-4592-A984-A98557445F9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performance</a:t>
            </a:r>
            <a:r>
              <a:rPr lang="en-US" baseline="0" dirty="0" smtClean="0"/>
              <a:t>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C23C7-1378-4592-A984-A98557445F9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“the</a:t>
            </a:r>
            <a:r>
              <a:rPr lang="en-US" baseline="0" dirty="0" smtClean="0"/>
              <a:t> focus of this work is on 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C23C7-1378-4592-A984-A98557445F9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down “Vivek”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C23C7-1378-4592-A984-A98557445F9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“the</a:t>
            </a:r>
            <a:r>
              <a:rPr lang="en-US" baseline="0" dirty="0" smtClean="0"/>
              <a:t> focus of this work is on 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C23C7-1378-4592-A984-A98557445F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C23C7-1378-4592-A984-A98557445F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micro second even</a:t>
            </a:r>
            <a:r>
              <a:rPr lang="en-US" baseline="0" dirty="0" smtClean="0"/>
              <a:t> with pipelining…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C23C7-1378-4592-A984-A98557445F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  <a:r>
              <a:rPr lang="en-US" baseline="0" dirty="0" smtClean="0"/>
              <a:t> more details on activates, </a:t>
            </a:r>
            <a:r>
              <a:rPr lang="en-US" baseline="0" dirty="0" err="1" smtClean="0"/>
              <a:t>precharges</a:t>
            </a:r>
            <a:r>
              <a:rPr lang="en-US" baseline="0" dirty="0" smtClean="0"/>
              <a:t>.. Fix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C23C7-1378-4592-A984-A98557445F9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Explain, data in the source get</a:t>
            </a:r>
            <a:r>
              <a:rPr lang="en-US" baseline="0" dirty="0" smtClean="0"/>
              <a:t> refreshed before activating the destination row.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C23C7-1378-4592-A984-A98557445F9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Explain, data in the source get</a:t>
            </a:r>
            <a:r>
              <a:rPr lang="en-US" baseline="0" dirty="0" smtClean="0"/>
              <a:t> refreshed before activating the destination row.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C23C7-1378-4592-A984-A98557445F9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11x an</a:t>
            </a:r>
            <a:r>
              <a:rPr lang="en-US" baseline="0" dirty="0" smtClean="0"/>
              <a:t>d 74x compared to what? How did you get that number?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C23C7-1378-4592-A984-A98557445F9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11x an</a:t>
            </a:r>
            <a:r>
              <a:rPr lang="en-US" baseline="0" dirty="0" smtClean="0"/>
              <a:t>d 74x compared to what? How did you get that number?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C23C7-1378-4592-A984-A98557445F9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1F487F"/>
          </a:solidFill>
          <a:ln>
            <a:solidFill>
              <a:srgbClr val="002060"/>
            </a:solidFill>
          </a:ln>
        </p:spPr>
        <p:txBody>
          <a:bodyPr/>
          <a:lstStyle>
            <a:lvl1pPr algn="ctr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F59B13-6A49-4E93-9AF9-A0A440F10ACA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D0771-0889-420C-B784-442D98186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F59B13-6A49-4E93-9AF9-A0A440F10ACA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D0771-0889-420C-B784-442D98186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F487F"/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953000"/>
          </a:xfrm>
        </p:spPr>
        <p:txBody>
          <a:bodyPr/>
          <a:lstStyle>
            <a:lvl1pPr>
              <a:buSzPct val="97000"/>
              <a:buFont typeface="Wingdings" pitchFamily="2" charset="2"/>
              <a:buChar char="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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rIns="182880"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8D0771-0889-420C-B784-442D98186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1F487F"/>
          </a:solidFill>
          <a:ln>
            <a:solidFill>
              <a:srgbClr val="1F48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010400" y="6518475"/>
            <a:ext cx="2133600" cy="304800"/>
          </a:xfrm>
          <a:prstGeom prst="rect">
            <a:avLst/>
          </a:prstGeom>
        </p:spPr>
        <p:txBody>
          <a:bodyPr rIns="182880"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D0771-0889-420C-B784-442D9818636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F59B13-6A49-4E93-9AF9-A0A440F10ACA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D0771-0889-420C-B784-442D98186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rIns="182880"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D0771-0889-420C-B784-442D9818636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rIns="182880"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D0771-0889-420C-B784-442D9818636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066800"/>
          </a:xfrm>
          <a:solidFill>
            <a:srgbClr val="1F487F"/>
          </a:solidFill>
          <a:ln>
            <a:solidFill>
              <a:srgbClr val="1F487F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F59B13-6A49-4E93-9AF9-A0A440F10ACA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D0771-0889-420C-B784-442D98186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F59B13-6A49-4E93-9AF9-A0A440F10ACA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D0771-0889-420C-B784-442D98186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F59B13-6A49-4E93-9AF9-A0A440F10ACA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D0771-0889-420C-B784-442D98186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</p:spPr>
        <p:txBody>
          <a:bodyPr vert="horz" lIns="36576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l-logo.jpg"/>
          <p:cNvPicPr>
            <a:picLocks noChangeAspect="1"/>
          </p:cNvPicPr>
          <p:nvPr/>
        </p:nvPicPr>
        <p:blipFill>
          <a:blip r:embed="rId3" cstate="print"/>
          <a:srcRect t="8000" b="16000"/>
          <a:stretch>
            <a:fillRect/>
          </a:stretch>
        </p:blipFill>
        <p:spPr>
          <a:xfrm>
            <a:off x="6617970" y="5913120"/>
            <a:ext cx="1230630" cy="868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1470025"/>
          </a:xfrm>
        </p:spPr>
        <p:txBody>
          <a:bodyPr/>
          <a:lstStyle/>
          <a:p>
            <a:r>
              <a:rPr lang="en-US" sz="6600" dirty="0" smtClean="0"/>
              <a:t>RowClone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1398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Fast and Energy-Efficient In-DRAM Bulk Data Copy and Initialization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44196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Y. Kim, C.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Fallin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D.</a:t>
            </a:r>
            <a:r>
              <a:rPr lang="en-US" sz="3000" dirty="0" smtClean="0"/>
              <a:t> Lee, 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Ausavarungnirun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Pekhimenko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Y.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Luo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3000" dirty="0" smtClean="0"/>
              <a:t>O. Mutlu,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/>
              <a:t>P. B. Gibbons, M. A. </a:t>
            </a:r>
            <a:r>
              <a:rPr lang="en-US" sz="3000" dirty="0" err="1" smtClean="0"/>
              <a:t>Kozuch</a:t>
            </a:r>
            <a:r>
              <a:rPr lang="en-US" sz="3000" dirty="0" smtClean="0"/>
              <a:t>, T. C. Mowry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mu.jpg"/>
          <p:cNvPicPr>
            <a:picLocks noChangeAspect="1"/>
          </p:cNvPicPr>
          <p:nvPr/>
        </p:nvPicPr>
        <p:blipFill>
          <a:blip r:embed="rId4" cstate="print"/>
          <a:srcRect t="21333" b="21333"/>
          <a:stretch>
            <a:fillRect/>
          </a:stretch>
        </p:blipFill>
        <p:spPr>
          <a:xfrm>
            <a:off x="3607011" y="6143195"/>
            <a:ext cx="2717589" cy="562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2341" y="3886200"/>
            <a:ext cx="2785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Vivek Seshadri</a:t>
            </a:r>
          </a:p>
        </p:txBody>
      </p:sp>
      <p:pic>
        <p:nvPicPr>
          <p:cNvPr id="8" name="Picture 4" descr="safar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5100" y="6096000"/>
            <a:ext cx="1917700" cy="55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Char char="P"/>
            </a:pPr>
            <a:r>
              <a:rPr lang="en-US" dirty="0" smtClean="0"/>
              <a:t>Introduction</a:t>
            </a:r>
          </a:p>
          <a:p>
            <a:r>
              <a:rPr lang="en-US" dirty="0" smtClean="0"/>
              <a:t>DRAM Background</a:t>
            </a:r>
          </a:p>
          <a:p>
            <a:r>
              <a:rPr lang="en-US" dirty="0" smtClean="0"/>
              <a:t>RowClone</a:t>
            </a:r>
          </a:p>
          <a:p>
            <a:pPr lvl="1"/>
            <a:r>
              <a:rPr lang="en-US" dirty="0" smtClean="0"/>
              <a:t>Fast Parallel Mode</a:t>
            </a:r>
          </a:p>
          <a:p>
            <a:pPr lvl="1"/>
            <a:r>
              <a:rPr lang="en-US" dirty="0" smtClean="0"/>
              <a:t>Pipelined Serial Mode</a:t>
            </a:r>
          </a:p>
          <a:p>
            <a:r>
              <a:rPr lang="en-US" dirty="0" smtClean="0"/>
              <a:t>End-to-end Design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1981200"/>
            <a:ext cx="8686800" cy="609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Chip Organization</a:t>
            </a:r>
            <a:endParaRPr lang="en-US" dirty="0"/>
          </a:p>
        </p:txBody>
      </p:sp>
      <p:sp>
        <p:nvSpPr>
          <p:cNvPr id="91" name="Rounded Rectangle 90"/>
          <p:cNvSpPr/>
          <p:nvPr/>
        </p:nvSpPr>
        <p:spPr>
          <a:xfrm>
            <a:off x="1133423" y="1924132"/>
            <a:ext cx="3199538" cy="2456920"/>
          </a:xfrm>
          <a:prstGeom prst="roundRect">
            <a:avLst>
              <a:gd name="adj" fmla="val 56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92" name="Straight Arrow Connector 91"/>
          <p:cNvCxnSpPr/>
          <p:nvPr/>
        </p:nvCxnSpPr>
        <p:spPr>
          <a:xfrm rot="5400000">
            <a:off x="-402923" y="3186885"/>
            <a:ext cx="2564299" cy="529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16200000">
            <a:off x="-482655" y="3370064"/>
            <a:ext cx="1902751" cy="34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Memory Channel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285782" y="2030955"/>
            <a:ext cx="457077" cy="224327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Chip I/O</a:t>
            </a:r>
            <a:endParaRPr lang="en-US" sz="2800" dirty="0"/>
          </a:p>
        </p:txBody>
      </p:sp>
      <p:cxnSp>
        <p:nvCxnSpPr>
          <p:cNvPr id="95" name="Straight Arrow Connector 94"/>
          <p:cNvCxnSpPr>
            <a:stCxn id="94" idx="1"/>
          </p:cNvCxnSpPr>
          <p:nvPr/>
        </p:nvCxnSpPr>
        <p:spPr>
          <a:xfrm rot="10800000">
            <a:off x="879491" y="3152592"/>
            <a:ext cx="406291" cy="111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1895218" y="2030955"/>
            <a:ext cx="1066513" cy="90799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3114089" y="2030955"/>
            <a:ext cx="1066513" cy="90799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Bank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895218" y="3366237"/>
            <a:ext cx="1066513" cy="90799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3114089" y="3366237"/>
            <a:ext cx="1066513" cy="90799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64" name="Group 163"/>
          <p:cNvGrpSpPr/>
          <p:nvPr/>
        </p:nvGrpSpPr>
        <p:grpSpPr>
          <a:xfrm>
            <a:off x="1742859" y="2938947"/>
            <a:ext cx="2437743" cy="427290"/>
            <a:chOff x="1742859" y="2938947"/>
            <a:chExt cx="2437743" cy="427290"/>
          </a:xfrm>
        </p:grpSpPr>
        <p:cxnSp>
          <p:nvCxnSpPr>
            <p:cNvPr id="96" name="Straight Arrow Connector 95"/>
            <p:cNvCxnSpPr/>
            <p:nvPr/>
          </p:nvCxnSpPr>
          <p:spPr>
            <a:xfrm rot="10800000">
              <a:off x="1742859" y="3152592"/>
              <a:ext cx="2437743" cy="1113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8" idx="2"/>
              <a:endCxn id="100" idx="0"/>
            </p:cNvCxnSpPr>
            <p:nvPr/>
          </p:nvCxnSpPr>
          <p:spPr>
            <a:xfrm rot="5400000">
              <a:off x="3433701" y="3152592"/>
              <a:ext cx="427290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7" idx="2"/>
              <a:endCxn id="99" idx="0"/>
            </p:cNvCxnSpPr>
            <p:nvPr/>
          </p:nvCxnSpPr>
          <p:spPr>
            <a:xfrm rot="5400000">
              <a:off x="2214829" y="3152592"/>
              <a:ext cx="427290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5475961" y="1371600"/>
            <a:ext cx="2209800" cy="2133600"/>
            <a:chOff x="7696200" y="4038600"/>
            <a:chExt cx="3200400" cy="3276600"/>
          </a:xfrm>
        </p:grpSpPr>
        <p:sp>
          <p:nvSpPr>
            <p:cNvPr id="103" name="Rounded Rectangle 102"/>
            <p:cNvSpPr/>
            <p:nvPr/>
          </p:nvSpPr>
          <p:spPr>
            <a:xfrm>
              <a:off x="7696200" y="4038600"/>
              <a:ext cx="3200400" cy="3276600"/>
            </a:xfrm>
            <a:prstGeom prst="roundRect">
              <a:avLst>
                <a:gd name="adj" fmla="val 4365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7848600" y="6477000"/>
              <a:ext cx="2895600" cy="685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Bank I/O</a:t>
              </a:r>
              <a:endParaRPr lang="en-US" sz="2800" dirty="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7848600" y="5334000"/>
              <a:ext cx="2895600" cy="990600"/>
            </a:xfrm>
            <a:prstGeom prst="roundRect">
              <a:avLst>
                <a:gd name="adj" fmla="val 7118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7848600" y="4191000"/>
              <a:ext cx="2895600" cy="990600"/>
            </a:xfrm>
            <a:prstGeom prst="roundRect">
              <a:avLst>
                <a:gd name="adj" fmla="val 7118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Subarray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7" name="Straight Connector 106"/>
          <p:cNvCxnSpPr/>
          <p:nvPr/>
        </p:nvCxnSpPr>
        <p:spPr>
          <a:xfrm>
            <a:off x="4180561" y="2895600"/>
            <a:ext cx="1295400" cy="6096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4104361" y="1447800"/>
            <a:ext cx="1371600" cy="6096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2885161" y="58013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Row Buffer</a:t>
            </a:r>
          </a:p>
        </p:txBody>
      </p:sp>
      <p:sp>
        <p:nvSpPr>
          <p:cNvPr id="155" name="Freeform 154"/>
          <p:cNvSpPr/>
          <p:nvPr/>
        </p:nvSpPr>
        <p:spPr>
          <a:xfrm>
            <a:off x="7570939" y="2091846"/>
            <a:ext cx="492690" cy="2327754"/>
          </a:xfrm>
          <a:custGeom>
            <a:avLst/>
            <a:gdLst>
              <a:gd name="connsiteX0" fmla="*/ 0 w 492690"/>
              <a:gd name="connsiteY0" fmla="*/ 0 h 1941534"/>
              <a:gd name="connsiteX1" fmla="*/ 488515 w 492690"/>
              <a:gd name="connsiteY1" fmla="*/ 1102290 h 1941534"/>
              <a:gd name="connsiteX2" fmla="*/ 25052 w 492690"/>
              <a:gd name="connsiteY2" fmla="*/ 1941534 h 194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690" h="1941534">
                <a:moveTo>
                  <a:pt x="0" y="0"/>
                </a:moveTo>
                <a:cubicBezTo>
                  <a:pt x="242170" y="389350"/>
                  <a:pt x="484340" y="778701"/>
                  <a:pt x="488515" y="1102290"/>
                </a:cubicBezTo>
                <a:cubicBezTo>
                  <a:pt x="492690" y="1425879"/>
                  <a:pt x="258871" y="1683706"/>
                  <a:pt x="25052" y="1941534"/>
                </a:cubicBez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7570939" y="1465544"/>
            <a:ext cx="1192061" cy="4859055"/>
          </a:xfrm>
          <a:custGeom>
            <a:avLst/>
            <a:gdLst>
              <a:gd name="connsiteX0" fmla="*/ 0 w 1192061"/>
              <a:gd name="connsiteY0" fmla="*/ 0 h 4572000"/>
              <a:gd name="connsiteX1" fmla="*/ 1189973 w 1192061"/>
              <a:gd name="connsiteY1" fmla="*/ 1979113 h 4572000"/>
              <a:gd name="connsiteX2" fmla="*/ 12526 w 1192061"/>
              <a:gd name="connsiteY2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061" h="4572000">
                <a:moveTo>
                  <a:pt x="0" y="0"/>
                </a:moveTo>
                <a:cubicBezTo>
                  <a:pt x="593942" y="608556"/>
                  <a:pt x="1187885" y="1217113"/>
                  <a:pt x="1189973" y="1979113"/>
                </a:cubicBezTo>
                <a:cubicBezTo>
                  <a:pt x="1192061" y="2741113"/>
                  <a:pt x="602293" y="3656556"/>
                  <a:pt x="12526" y="4572000"/>
                </a:cubicBez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1742161" y="50393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Row of DRAM Cells</a:t>
            </a:r>
          </a:p>
        </p:txBody>
      </p:sp>
      <p:cxnSp>
        <p:nvCxnSpPr>
          <p:cNvPr id="161" name="Straight Arrow Connector 160"/>
          <p:cNvCxnSpPr>
            <a:stCxn id="142" idx="3"/>
            <a:endCxn id="146" idx="1"/>
          </p:cNvCxnSpPr>
          <p:nvPr/>
        </p:nvCxnSpPr>
        <p:spPr>
          <a:xfrm>
            <a:off x="4866361" y="6062990"/>
            <a:ext cx="696239" cy="393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159" idx="3"/>
          </p:cNvCxnSpPr>
          <p:nvPr/>
        </p:nvCxnSpPr>
        <p:spPr>
          <a:xfrm flipV="1">
            <a:off x="4866361" y="4864769"/>
            <a:ext cx="685800" cy="436221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oup 164"/>
          <p:cNvGrpSpPr/>
          <p:nvPr/>
        </p:nvGrpSpPr>
        <p:grpSpPr>
          <a:xfrm>
            <a:off x="1740074" y="2938036"/>
            <a:ext cx="2437743" cy="427290"/>
            <a:chOff x="1742859" y="2938947"/>
            <a:chExt cx="2437743" cy="427290"/>
          </a:xfrm>
        </p:grpSpPr>
        <p:cxnSp>
          <p:nvCxnSpPr>
            <p:cNvPr id="166" name="Straight Arrow Connector 165"/>
            <p:cNvCxnSpPr/>
            <p:nvPr/>
          </p:nvCxnSpPr>
          <p:spPr>
            <a:xfrm rot="10800000">
              <a:off x="1742859" y="3152592"/>
              <a:ext cx="2437743" cy="1113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3433701" y="3152592"/>
              <a:ext cx="427290" cy="0"/>
            </a:xfrm>
            <a:prstGeom prst="line">
              <a:avLst/>
            </a:prstGeom>
            <a:ln w="762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2214829" y="3152592"/>
              <a:ext cx="427290" cy="0"/>
            </a:xfrm>
            <a:prstGeom prst="line">
              <a:avLst/>
            </a:prstGeom>
            <a:ln w="762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552161" y="4114801"/>
            <a:ext cx="2067839" cy="2304046"/>
            <a:chOff x="5552161" y="4114801"/>
            <a:chExt cx="2067839" cy="2304046"/>
          </a:xfrm>
        </p:grpSpPr>
        <p:cxnSp>
          <p:nvCxnSpPr>
            <p:cNvPr id="74" name="Straight Connector 73"/>
            <p:cNvCxnSpPr>
              <a:stCxn id="67" idx="0"/>
            </p:cNvCxnSpPr>
            <p:nvPr/>
          </p:nvCxnSpPr>
          <p:spPr>
            <a:xfrm rot="5400000" flipH="1" flipV="1">
              <a:off x="4906775" y="4982976"/>
              <a:ext cx="1752600" cy="1624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5243591" y="4982976"/>
              <a:ext cx="1752600" cy="1624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 flipH="1" flipV="1">
              <a:off x="5545277" y="4982976"/>
              <a:ext cx="1752600" cy="1624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5865843" y="4982976"/>
              <a:ext cx="1752600" cy="1624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6202175" y="4982976"/>
              <a:ext cx="1752600" cy="1624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6522741" y="4982976"/>
              <a:ext cx="1752600" cy="1624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5940952" y="4375484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0" name="Oval 109"/>
            <p:cNvSpPr/>
            <p:nvPr/>
          </p:nvSpPr>
          <p:spPr>
            <a:xfrm>
              <a:off x="6264512" y="4375484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575764" y="4375484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909931" y="4375484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3" name="Oval 112"/>
            <p:cNvSpPr/>
            <p:nvPr/>
          </p:nvSpPr>
          <p:spPr>
            <a:xfrm>
              <a:off x="7236949" y="4375484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4" name="Oval 113"/>
            <p:cNvSpPr/>
            <p:nvPr/>
          </p:nvSpPr>
          <p:spPr>
            <a:xfrm>
              <a:off x="5940952" y="4700337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5" name="Oval 114"/>
            <p:cNvSpPr/>
            <p:nvPr/>
          </p:nvSpPr>
          <p:spPr>
            <a:xfrm>
              <a:off x="6264512" y="4700337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6" name="Oval 115"/>
            <p:cNvSpPr/>
            <p:nvPr/>
          </p:nvSpPr>
          <p:spPr>
            <a:xfrm>
              <a:off x="6575764" y="4700337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7" name="Oval 116"/>
            <p:cNvSpPr/>
            <p:nvPr/>
          </p:nvSpPr>
          <p:spPr>
            <a:xfrm>
              <a:off x="6909931" y="4700337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8" name="Oval 117"/>
            <p:cNvSpPr/>
            <p:nvPr/>
          </p:nvSpPr>
          <p:spPr>
            <a:xfrm>
              <a:off x="7236949" y="4700337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612525" y="4375484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0" name="Oval 119"/>
            <p:cNvSpPr/>
            <p:nvPr/>
          </p:nvSpPr>
          <p:spPr>
            <a:xfrm>
              <a:off x="5612525" y="4700337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2" name="Oval 121"/>
            <p:cNvSpPr/>
            <p:nvPr/>
          </p:nvSpPr>
          <p:spPr>
            <a:xfrm>
              <a:off x="5940952" y="5025189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264512" y="5025189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4" name="Oval 123"/>
            <p:cNvSpPr/>
            <p:nvPr/>
          </p:nvSpPr>
          <p:spPr>
            <a:xfrm>
              <a:off x="6909931" y="5025189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5" name="Oval 124"/>
            <p:cNvSpPr/>
            <p:nvPr/>
          </p:nvSpPr>
          <p:spPr>
            <a:xfrm>
              <a:off x="7236949" y="5025189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612525" y="5025189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575764" y="5025189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612525" y="5350042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940952" y="5350042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0" name="Oval 129"/>
            <p:cNvSpPr/>
            <p:nvPr/>
          </p:nvSpPr>
          <p:spPr>
            <a:xfrm>
              <a:off x="6264512" y="5350042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1" name="Oval 130"/>
            <p:cNvSpPr/>
            <p:nvPr/>
          </p:nvSpPr>
          <p:spPr>
            <a:xfrm>
              <a:off x="6575764" y="5350042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2" name="Oval 131"/>
            <p:cNvSpPr/>
            <p:nvPr/>
          </p:nvSpPr>
          <p:spPr>
            <a:xfrm>
              <a:off x="6909931" y="5350042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3" name="Oval 132"/>
            <p:cNvSpPr/>
            <p:nvPr/>
          </p:nvSpPr>
          <p:spPr>
            <a:xfrm>
              <a:off x="7236949" y="5350042"/>
              <a:ext cx="324853" cy="32485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552161" y="4648200"/>
              <a:ext cx="2057400" cy="43313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562600" y="5715000"/>
              <a:ext cx="2057400" cy="703847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5610359" y="5867400"/>
              <a:ext cx="329184" cy="4572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938786" y="5867400"/>
              <a:ext cx="329184" cy="4572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262346" y="5867400"/>
              <a:ext cx="329184" cy="4572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573598" y="5867400"/>
              <a:ext cx="329184" cy="4572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6907765" y="5867400"/>
              <a:ext cx="329184" cy="4572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7234783" y="5867400"/>
              <a:ext cx="329184" cy="4572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55" grpId="0" animBg="1"/>
      <p:bldP spid="156" grpId="0" animBg="1"/>
      <p:bldP spid="1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Read Operation</a:t>
            </a:r>
            <a:endParaRPr lang="en-US" dirty="0"/>
          </a:p>
        </p:txBody>
      </p:sp>
      <p:grpSp>
        <p:nvGrpSpPr>
          <p:cNvPr id="3" name="Group 146"/>
          <p:cNvGrpSpPr/>
          <p:nvPr/>
        </p:nvGrpSpPr>
        <p:grpSpPr>
          <a:xfrm>
            <a:off x="147935" y="1905000"/>
            <a:ext cx="4185026" cy="2564299"/>
            <a:chOff x="197769" y="3935105"/>
            <a:chExt cx="6279231" cy="3658394"/>
          </a:xfrm>
        </p:grpSpPr>
        <p:sp>
          <p:nvSpPr>
            <p:cNvPr id="91" name="Rounded Rectangle 90"/>
            <p:cNvSpPr/>
            <p:nvPr/>
          </p:nvSpPr>
          <p:spPr>
            <a:xfrm>
              <a:off x="1676400" y="3962400"/>
              <a:ext cx="4800600" cy="3505200"/>
            </a:xfrm>
            <a:prstGeom prst="roundRect">
              <a:avLst>
                <a:gd name="adj" fmla="val 568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rot="5400000">
              <a:off x="-534195" y="5763905"/>
              <a:ext cx="3658394" cy="794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 rot="16200000">
              <a:off x="-1135286" y="5485584"/>
              <a:ext cx="3358794" cy="692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Memory Channel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905000" y="4114800"/>
              <a:ext cx="685800" cy="3200400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 smtClean="0"/>
                <a:t>Chip I/O</a:t>
              </a:r>
              <a:endParaRPr lang="en-US" sz="2800" dirty="0"/>
            </a:p>
          </p:txBody>
        </p:sp>
        <p:cxnSp>
          <p:nvCxnSpPr>
            <p:cNvPr id="95" name="Straight Arrow Connector 94"/>
            <p:cNvCxnSpPr>
              <a:stCxn id="94" idx="1"/>
            </p:cNvCxnSpPr>
            <p:nvPr/>
          </p:nvCxnSpPr>
          <p:spPr>
            <a:xfrm rot="10800000">
              <a:off x="1295400" y="5715000"/>
              <a:ext cx="609600" cy="15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rot="10800000">
              <a:off x="2590800" y="5715000"/>
              <a:ext cx="3657600" cy="15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ounded Rectangle 96"/>
            <p:cNvSpPr/>
            <p:nvPr/>
          </p:nvSpPr>
          <p:spPr>
            <a:xfrm>
              <a:off x="2819400" y="4114800"/>
              <a:ext cx="1600200" cy="12954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648200" y="4114800"/>
              <a:ext cx="1600200" cy="12954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2819400" y="6019800"/>
              <a:ext cx="1600200" cy="12954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648200" y="6019800"/>
              <a:ext cx="1600200" cy="12954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101" name="Straight Connector 100"/>
            <p:cNvCxnSpPr>
              <a:stCxn id="98" idx="2"/>
              <a:endCxn id="100" idx="0"/>
            </p:cNvCxnSpPr>
            <p:nvPr/>
          </p:nvCxnSpPr>
          <p:spPr>
            <a:xfrm rot="5400000">
              <a:off x="5143500" y="5715000"/>
              <a:ext cx="609600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7" idx="2"/>
              <a:endCxn id="99" idx="0"/>
            </p:cNvCxnSpPr>
            <p:nvPr/>
          </p:nvCxnSpPr>
          <p:spPr>
            <a:xfrm rot="5400000">
              <a:off x="3314700" y="5715000"/>
              <a:ext cx="609600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47"/>
          <p:cNvGrpSpPr/>
          <p:nvPr/>
        </p:nvGrpSpPr>
        <p:grpSpPr>
          <a:xfrm>
            <a:off x="5475961" y="1371600"/>
            <a:ext cx="2209800" cy="2133600"/>
            <a:chOff x="7696200" y="4038600"/>
            <a:chExt cx="3200400" cy="3276600"/>
          </a:xfrm>
        </p:grpSpPr>
        <p:sp>
          <p:nvSpPr>
            <p:cNvPr id="103" name="Rounded Rectangle 102"/>
            <p:cNvSpPr/>
            <p:nvPr/>
          </p:nvSpPr>
          <p:spPr>
            <a:xfrm>
              <a:off x="7696200" y="4038600"/>
              <a:ext cx="3200400" cy="3276600"/>
            </a:xfrm>
            <a:prstGeom prst="roundRect">
              <a:avLst>
                <a:gd name="adj" fmla="val 4365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7848600" y="6477000"/>
              <a:ext cx="2895600" cy="685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Bank I/O</a:t>
              </a:r>
              <a:endParaRPr lang="en-US" sz="2800" dirty="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7848600" y="5334000"/>
              <a:ext cx="2895600" cy="990600"/>
            </a:xfrm>
            <a:prstGeom prst="roundRect">
              <a:avLst>
                <a:gd name="adj" fmla="val 7118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7848600" y="4191000"/>
              <a:ext cx="2895600" cy="990600"/>
            </a:xfrm>
            <a:prstGeom prst="roundRect">
              <a:avLst>
                <a:gd name="adj" fmla="val 7118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7" name="Straight Connector 106"/>
          <p:cNvCxnSpPr/>
          <p:nvPr/>
        </p:nvCxnSpPr>
        <p:spPr>
          <a:xfrm>
            <a:off x="4180561" y="2895600"/>
            <a:ext cx="1295400" cy="6096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4104361" y="1447800"/>
            <a:ext cx="1371600" cy="6096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Freeform 154"/>
          <p:cNvSpPr/>
          <p:nvPr/>
        </p:nvSpPr>
        <p:spPr>
          <a:xfrm>
            <a:off x="7570939" y="2091846"/>
            <a:ext cx="492690" cy="2327754"/>
          </a:xfrm>
          <a:custGeom>
            <a:avLst/>
            <a:gdLst>
              <a:gd name="connsiteX0" fmla="*/ 0 w 492690"/>
              <a:gd name="connsiteY0" fmla="*/ 0 h 1941534"/>
              <a:gd name="connsiteX1" fmla="*/ 488515 w 492690"/>
              <a:gd name="connsiteY1" fmla="*/ 1102290 h 1941534"/>
              <a:gd name="connsiteX2" fmla="*/ 25052 w 492690"/>
              <a:gd name="connsiteY2" fmla="*/ 1941534 h 194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690" h="1941534">
                <a:moveTo>
                  <a:pt x="0" y="0"/>
                </a:moveTo>
                <a:cubicBezTo>
                  <a:pt x="242170" y="389350"/>
                  <a:pt x="484340" y="778701"/>
                  <a:pt x="488515" y="1102290"/>
                </a:cubicBezTo>
                <a:cubicBezTo>
                  <a:pt x="492690" y="1425879"/>
                  <a:pt x="258871" y="1683706"/>
                  <a:pt x="25052" y="1941534"/>
                </a:cubicBez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7570939" y="1465544"/>
            <a:ext cx="1192061" cy="4859055"/>
          </a:xfrm>
          <a:custGeom>
            <a:avLst/>
            <a:gdLst>
              <a:gd name="connsiteX0" fmla="*/ 0 w 1192061"/>
              <a:gd name="connsiteY0" fmla="*/ 0 h 4572000"/>
              <a:gd name="connsiteX1" fmla="*/ 1189973 w 1192061"/>
              <a:gd name="connsiteY1" fmla="*/ 1979113 h 4572000"/>
              <a:gd name="connsiteX2" fmla="*/ 12526 w 1192061"/>
              <a:gd name="connsiteY2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061" h="4572000">
                <a:moveTo>
                  <a:pt x="0" y="0"/>
                </a:moveTo>
                <a:cubicBezTo>
                  <a:pt x="593942" y="608556"/>
                  <a:pt x="1187885" y="1217113"/>
                  <a:pt x="1189973" y="1979113"/>
                </a:cubicBezTo>
                <a:cubicBezTo>
                  <a:pt x="1192061" y="2741113"/>
                  <a:pt x="602293" y="3656556"/>
                  <a:pt x="12526" y="4572000"/>
                </a:cubicBez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505200" y="22098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54" name="Group 153"/>
          <p:cNvGrpSpPr/>
          <p:nvPr/>
        </p:nvGrpSpPr>
        <p:grpSpPr>
          <a:xfrm>
            <a:off x="5606303" y="4114801"/>
            <a:ext cx="1957664" cy="2209799"/>
            <a:chOff x="5606303" y="4114801"/>
            <a:chExt cx="1957664" cy="2209799"/>
          </a:xfrm>
        </p:grpSpPr>
        <p:cxnSp>
          <p:nvCxnSpPr>
            <p:cNvPr id="86" name="Straight Connector 85"/>
            <p:cNvCxnSpPr>
              <a:stCxn id="140" idx="0"/>
            </p:cNvCxnSpPr>
            <p:nvPr/>
          </p:nvCxnSpPr>
          <p:spPr>
            <a:xfrm rot="5400000" flipH="1" flipV="1">
              <a:off x="4906775" y="4982976"/>
              <a:ext cx="1752600" cy="1624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 flipH="1" flipV="1">
              <a:off x="5243591" y="4982976"/>
              <a:ext cx="1752600" cy="1624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5545277" y="4982976"/>
              <a:ext cx="1752600" cy="1624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 flipH="1" flipV="1">
              <a:off x="5865843" y="4982976"/>
              <a:ext cx="1752600" cy="1624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 flipH="1" flipV="1">
              <a:off x="6202175" y="4982976"/>
              <a:ext cx="1752600" cy="1624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 flipH="1" flipV="1">
              <a:off x="6522741" y="4982976"/>
              <a:ext cx="1752600" cy="1624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ounded Rectangle 139"/>
            <p:cNvSpPr/>
            <p:nvPr/>
          </p:nvSpPr>
          <p:spPr>
            <a:xfrm>
              <a:off x="5610359" y="5867400"/>
              <a:ext cx="329184" cy="4572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5938786" y="5867400"/>
              <a:ext cx="329184" cy="4572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6262346" y="5867400"/>
              <a:ext cx="329184" cy="4572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6573598" y="5867400"/>
              <a:ext cx="329184" cy="4572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6907765" y="5867400"/>
              <a:ext cx="329184" cy="4572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7234783" y="5867400"/>
              <a:ext cx="329184" cy="4572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5606303" y="4375485"/>
              <a:ext cx="1949116" cy="1299411"/>
              <a:chOff x="5606303" y="4375485"/>
              <a:chExt cx="1949116" cy="1299411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5931156" y="4375485"/>
                <a:ext cx="324853" cy="32485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256008" y="4375485"/>
                <a:ext cx="324853" cy="32485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580861" y="4375485"/>
                <a:ext cx="324853" cy="32485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905714" y="4375485"/>
                <a:ext cx="324853" cy="32485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7230566" y="4375485"/>
                <a:ext cx="324853" cy="32485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931156" y="4700337"/>
                <a:ext cx="324853" cy="324853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256008" y="4700337"/>
                <a:ext cx="324853" cy="32485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580861" y="4700337"/>
                <a:ext cx="324853" cy="324853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905714" y="4700337"/>
                <a:ext cx="324853" cy="324853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7230566" y="4700337"/>
                <a:ext cx="324853" cy="324853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606303" y="4375485"/>
                <a:ext cx="324853" cy="32485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606303" y="4700337"/>
                <a:ext cx="324853" cy="324853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6" name="Group 120"/>
              <p:cNvGrpSpPr/>
              <p:nvPr/>
            </p:nvGrpSpPr>
            <p:grpSpPr>
              <a:xfrm>
                <a:off x="5606303" y="5025190"/>
                <a:ext cx="1949116" cy="324853"/>
                <a:chOff x="11963400" y="12192000"/>
                <a:chExt cx="2743200" cy="457200"/>
              </a:xfrm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12420600" y="12192000"/>
                  <a:ext cx="457200" cy="4572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12877800" y="12192000"/>
                  <a:ext cx="457200" cy="4572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13792200" y="12192000"/>
                  <a:ext cx="457200" cy="4572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14249400" y="12192000"/>
                  <a:ext cx="457200" cy="4572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11963400" y="12192000"/>
                  <a:ext cx="457200" cy="4572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13335000" y="12192000"/>
                  <a:ext cx="457200" cy="4572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</p:grpSp>
          <p:sp>
            <p:nvSpPr>
              <p:cNvPr id="128" name="Oval 127"/>
              <p:cNvSpPr/>
              <p:nvPr/>
            </p:nvSpPr>
            <p:spPr>
              <a:xfrm>
                <a:off x="5606303" y="5350043"/>
                <a:ext cx="324853" cy="32485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931156" y="5350043"/>
                <a:ext cx="324853" cy="32485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6256008" y="5350043"/>
                <a:ext cx="324853" cy="32485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580861" y="5350043"/>
                <a:ext cx="324853" cy="32485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905714" y="5350043"/>
                <a:ext cx="324853" cy="32485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230566" y="5350043"/>
                <a:ext cx="324853" cy="32485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</p:grpSp>
      <p:cxnSp>
        <p:nvCxnSpPr>
          <p:cNvPr id="67" name="Curved Connector 66"/>
          <p:cNvCxnSpPr>
            <a:stCxn id="120" idx="2"/>
            <a:endCxn id="134" idx="2"/>
          </p:cNvCxnSpPr>
          <p:nvPr/>
        </p:nvCxnSpPr>
        <p:spPr>
          <a:xfrm rot="10800000" flipV="1">
            <a:off x="5606303" y="4862764"/>
            <a:ext cx="1588" cy="1109914"/>
          </a:xfrm>
          <a:prstGeom prst="curvedConnector3">
            <a:avLst>
              <a:gd name="adj1" fmla="val 39636851"/>
            </a:avLst>
          </a:prstGeom>
          <a:ln w="381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09600" y="46482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ACTIVATE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Copy data from row to row buffer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55626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READ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Transfer data to channel using the shared bus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5607268" y="5867400"/>
            <a:ext cx="1953608" cy="457200"/>
            <a:chOff x="5607268" y="5867400"/>
            <a:chExt cx="1953608" cy="457200"/>
          </a:xfrm>
        </p:grpSpPr>
        <p:sp>
          <p:nvSpPr>
            <p:cNvPr id="146" name="Rounded Rectangle 145"/>
            <p:cNvSpPr/>
            <p:nvPr/>
          </p:nvSpPr>
          <p:spPr>
            <a:xfrm>
              <a:off x="5607268" y="5867400"/>
              <a:ext cx="329184" cy="4572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5935695" y="5867400"/>
              <a:ext cx="329184" cy="4572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6570507" y="5867400"/>
              <a:ext cx="329184" cy="4572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6904674" y="5867400"/>
              <a:ext cx="329184" cy="4572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7231692" y="5867400"/>
              <a:ext cx="329184" cy="4572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6259255" y="5867400"/>
              <a:ext cx="329184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82" name="Oval 81"/>
          <p:cNvSpPr/>
          <p:nvPr/>
        </p:nvSpPr>
        <p:spPr>
          <a:xfrm>
            <a:off x="6084125" y="4495800"/>
            <a:ext cx="685800" cy="685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0685E-6 L -3.33333E-6 0.11655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1655 L -0.30416 0.11655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 animBg="1"/>
      <p:bldP spid="65" grpId="0" animBg="1"/>
      <p:bldP spid="65" grpId="1" animBg="1"/>
      <p:bldP spid="78" grpId="0"/>
      <p:bldP spid="85" grpId="0"/>
      <p:bldP spid="82" grpId="0" animBg="1"/>
      <p:bldP spid="8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Cell Operation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55938" y="2317750"/>
            <a:ext cx="315912" cy="679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55938" y="2590800"/>
            <a:ext cx="315912" cy="4079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5486400" y="1519238"/>
            <a:ext cx="1104112" cy="762000"/>
            <a:chOff x="2833828" y="1833265"/>
            <a:chExt cx="1104352" cy="762000"/>
          </a:xfrm>
        </p:grpSpPr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433" cy="762000"/>
              <a:chOff x="2833828" y="1833265"/>
              <a:chExt cx="152433" cy="762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848119" y="2209502"/>
                <a:ext cx="138142" cy="381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33828" y="1833265"/>
                <a:ext cx="152433" cy="762000"/>
              </a:xfrm>
              <a:prstGeom prst="rect">
                <a:avLst/>
              </a:prstGeom>
              <a:noFill/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890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</a:t>
              </a:r>
              <a:r>
                <a:rPr lang="en-US" sz="2400" baseline="-25000" dirty="0" smtClean="0"/>
                <a:t>DD</a:t>
              </a:r>
              <a:r>
                <a:rPr lang="en-US" sz="2400" dirty="0" smtClean="0"/>
                <a:t>/2</a:t>
              </a:r>
              <a:endParaRPr lang="en-US" sz="2400" dirty="0"/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5486400" y="5410200"/>
            <a:ext cx="1104112" cy="762000"/>
            <a:chOff x="2833828" y="1833265"/>
            <a:chExt cx="1104352" cy="762000"/>
          </a:xfrm>
        </p:grpSpPr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433" cy="762000"/>
              <a:chOff x="2833828" y="1833265"/>
              <a:chExt cx="152433" cy="762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848119" y="2209503"/>
                <a:ext cx="138142" cy="381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33828" y="1833265"/>
                <a:ext cx="152433" cy="762000"/>
              </a:xfrm>
              <a:prstGeom prst="rect">
                <a:avLst/>
              </a:prstGeom>
              <a:noFill/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890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</a:t>
              </a:r>
              <a:r>
                <a:rPr lang="en-US" sz="2400" baseline="-25000" dirty="0" smtClean="0"/>
                <a:t>DD</a:t>
              </a:r>
              <a:r>
                <a:rPr lang="en-US" sz="2400" dirty="0" smtClean="0"/>
                <a:t>/2</a:t>
              </a:r>
              <a:endParaRPr lang="en-US" sz="2400" dirty="0"/>
            </a:p>
          </p:txBody>
        </p: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2458458" y="2319338"/>
            <a:ext cx="1478542" cy="1282113"/>
            <a:chOff x="1637028" y="2286000"/>
            <a:chExt cx="1791972" cy="1439974"/>
          </a:xfrm>
        </p:grpSpPr>
        <p:grpSp>
          <p:nvGrpSpPr>
            <p:cNvPr id="17" name="Group 34"/>
            <p:cNvGrpSpPr>
              <a:grpSpLocks/>
            </p:cNvGrpSpPr>
            <p:nvPr/>
          </p:nvGrpSpPr>
          <p:grpSpPr bwMode="auto">
            <a:xfrm>
              <a:off x="1828209" y="2286000"/>
              <a:ext cx="1600791" cy="1028769"/>
              <a:chOff x="1828209" y="2667000"/>
              <a:chExt cx="1600791" cy="1028769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>
                <a:off x="1980503" y="3047662"/>
                <a:ext cx="761324" cy="0"/>
              </a:xfrm>
              <a:prstGeom prst="line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361460" y="3047662"/>
                <a:ext cx="761324" cy="0"/>
              </a:xfrm>
              <a:prstGeom prst="line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742123" y="3048554"/>
                <a:ext cx="686877" cy="0"/>
              </a:xfrm>
              <a:prstGeom prst="line">
                <a:avLst/>
              </a:prstGeom>
              <a:ln w="28575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hape 21"/>
              <p:cNvCxnSpPr/>
              <p:nvPr/>
            </p:nvCxnSpPr>
            <p:spPr>
              <a:xfrm rot="10800000" flipV="1">
                <a:off x="1828209" y="3048554"/>
                <a:ext cx="532956" cy="647215"/>
              </a:xfrm>
              <a:prstGeom prst="bentConnector2">
                <a:avLst/>
              </a:prstGeom>
              <a:ln w="28575">
                <a:solidFill>
                  <a:srgbClr val="333333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>
              <a:off x="1637028" y="3276600"/>
              <a:ext cx="396724" cy="449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484688" y="2667000"/>
            <a:ext cx="825500" cy="0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941763" y="2362200"/>
            <a:ext cx="457200" cy="3048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9"/>
          <p:cNvGrpSpPr>
            <a:grpSpLocks/>
          </p:cNvGrpSpPr>
          <p:nvPr/>
        </p:nvGrpSpPr>
        <p:grpSpPr bwMode="auto">
          <a:xfrm>
            <a:off x="2819400" y="1519238"/>
            <a:ext cx="914400" cy="766762"/>
            <a:chOff x="2895600" y="2510135"/>
            <a:chExt cx="914400" cy="766465"/>
          </a:xfrm>
        </p:grpSpPr>
        <p:sp>
          <p:nvSpPr>
            <p:cNvPr id="38" name="Rectangle 37"/>
            <p:cNvSpPr/>
            <p:nvPr/>
          </p:nvSpPr>
          <p:spPr>
            <a:xfrm>
              <a:off x="3657600" y="2514895"/>
              <a:ext cx="152400" cy="76170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TextBox 41"/>
            <p:cNvSpPr txBox="1">
              <a:spLocks noChangeArrowheads="1"/>
            </p:cNvSpPr>
            <p:nvPr/>
          </p:nvSpPr>
          <p:spPr bwMode="auto">
            <a:xfrm>
              <a:off x="2895600" y="2510135"/>
              <a:ext cx="647934" cy="461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</a:t>
              </a:r>
              <a:r>
                <a:rPr lang="en-US" sz="2400" baseline="-25000" dirty="0" smtClean="0"/>
                <a:t>DD</a:t>
              </a:r>
              <a:endParaRPr lang="en-US" sz="2400" dirty="0"/>
            </a:p>
          </p:txBody>
        </p:sp>
      </p:grpSp>
      <p:grpSp>
        <p:nvGrpSpPr>
          <p:cNvPr id="45" name="Group 47"/>
          <p:cNvGrpSpPr>
            <a:grpSpLocks/>
          </p:cNvGrpSpPr>
          <p:nvPr/>
        </p:nvGrpSpPr>
        <p:grpSpPr bwMode="auto">
          <a:xfrm>
            <a:off x="4165600" y="1371600"/>
            <a:ext cx="2362200" cy="4953000"/>
            <a:chOff x="1371600" y="1371600"/>
            <a:chExt cx="2362200" cy="4953000"/>
          </a:xfrm>
          <a:solidFill>
            <a:schemeClr val="bg1">
              <a:lumMod val="75000"/>
            </a:schemeClr>
          </a:solidFill>
        </p:grpSpPr>
        <p:sp>
          <p:nvSpPr>
            <p:cNvPr id="46" name="Isosceles Triangle 45"/>
            <p:cNvSpPr/>
            <p:nvPr/>
          </p:nvSpPr>
          <p:spPr>
            <a:xfrm rot="10800000">
              <a:off x="2971800" y="3657600"/>
              <a:ext cx="762000" cy="762000"/>
            </a:xfrm>
            <a:prstGeom prst="triangl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800" dirty="0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1371600" y="3657600"/>
              <a:ext cx="762000" cy="762000"/>
            </a:xfrm>
            <a:prstGeom prst="triangl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800" dirty="0"/>
            </a:p>
          </p:txBody>
        </p:sp>
        <p:cxnSp>
          <p:nvCxnSpPr>
            <p:cNvPr id="48" name="Elbow Connector 47"/>
            <p:cNvCxnSpPr>
              <a:stCxn id="46" idx="0"/>
              <a:endCxn id="47" idx="3"/>
            </p:cNvCxnSpPr>
            <p:nvPr/>
          </p:nvCxnSpPr>
          <p:spPr>
            <a:xfrm rot="5400000">
              <a:off x="2553494" y="3620294"/>
              <a:ext cx="1588" cy="1600200"/>
            </a:xfrm>
            <a:prstGeom prst="bentConnector3">
              <a:avLst>
                <a:gd name="adj1" fmla="val 33302907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49" name="Elbow Connector 48"/>
            <p:cNvCxnSpPr>
              <a:stCxn id="47" idx="0"/>
              <a:endCxn id="46" idx="3"/>
            </p:cNvCxnSpPr>
            <p:nvPr/>
          </p:nvCxnSpPr>
          <p:spPr>
            <a:xfrm rot="5400000" flipH="1" flipV="1">
              <a:off x="2553494" y="2858294"/>
              <a:ext cx="1588" cy="1600200"/>
            </a:xfrm>
            <a:prstGeom prst="bentConnector3">
              <a:avLst>
                <a:gd name="adj1" fmla="val 32873247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50" name="Oval 49"/>
            <p:cNvSpPr/>
            <p:nvPr/>
          </p:nvSpPr>
          <p:spPr>
            <a:xfrm rot="10800000">
              <a:off x="3276600" y="4343400"/>
              <a:ext cx="152400" cy="152400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8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1676400" y="3581400"/>
              <a:ext cx="152400" cy="152400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8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5400000" flipH="1" flipV="1">
              <a:off x="1638300" y="2247900"/>
              <a:ext cx="1752600" cy="0"/>
            </a:xfrm>
            <a:prstGeom prst="lin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1828800" y="5638800"/>
              <a:ext cx="1371600" cy="0"/>
            </a:xfrm>
            <a:prstGeom prst="lin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1457325" y="2522538"/>
            <a:ext cx="9810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DRAM</a:t>
            </a:r>
          </a:p>
          <a:p>
            <a:pPr algn="r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Cell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47898" y="5105400"/>
            <a:ext cx="218130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Sense Amplifier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(Row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Buffer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66" name="Oval 65"/>
          <p:cNvSpPr/>
          <p:nvPr/>
        </p:nvSpPr>
        <p:spPr>
          <a:xfrm>
            <a:off x="4479925" y="2625725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86200" y="26162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Cell Operation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55938" y="2317750"/>
            <a:ext cx="315912" cy="679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55938" y="2590800"/>
            <a:ext cx="315912" cy="4079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486400" y="1519238"/>
            <a:ext cx="1104112" cy="762000"/>
            <a:chOff x="2833828" y="1833265"/>
            <a:chExt cx="1104352" cy="762000"/>
          </a:xfrm>
        </p:grpSpPr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433" cy="762000"/>
              <a:chOff x="2833828" y="1833265"/>
              <a:chExt cx="152433" cy="762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848119" y="2209502"/>
                <a:ext cx="138142" cy="381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33828" y="1833265"/>
                <a:ext cx="152433" cy="762000"/>
              </a:xfrm>
              <a:prstGeom prst="rect">
                <a:avLst/>
              </a:prstGeom>
              <a:noFill/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890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</a:t>
              </a:r>
              <a:r>
                <a:rPr lang="en-US" sz="2400" baseline="-25000" dirty="0" smtClean="0"/>
                <a:t>DD</a:t>
              </a:r>
              <a:r>
                <a:rPr lang="en-US" sz="2400" dirty="0" smtClean="0"/>
                <a:t>/2</a:t>
              </a:r>
              <a:endParaRPr lang="en-US" sz="2400" dirty="0"/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5486400" y="5410200"/>
            <a:ext cx="1104112" cy="762000"/>
            <a:chOff x="2833828" y="1833265"/>
            <a:chExt cx="1104352" cy="762000"/>
          </a:xfrm>
        </p:grpSpPr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433" cy="762000"/>
              <a:chOff x="2833828" y="1833265"/>
              <a:chExt cx="152433" cy="762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848119" y="2209503"/>
                <a:ext cx="138142" cy="381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33828" y="1833265"/>
                <a:ext cx="152433" cy="762000"/>
              </a:xfrm>
              <a:prstGeom prst="rect">
                <a:avLst/>
              </a:prstGeom>
              <a:noFill/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890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</a:t>
              </a:r>
              <a:r>
                <a:rPr lang="en-US" sz="2400" baseline="-25000" dirty="0" smtClean="0"/>
                <a:t>DD</a:t>
              </a:r>
              <a:r>
                <a:rPr lang="en-US" sz="2400" dirty="0" smtClean="0"/>
                <a:t>/2</a:t>
              </a:r>
              <a:endParaRPr lang="en-US" sz="2400" dirty="0"/>
            </a:p>
          </p:txBody>
        </p: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2458458" y="2319338"/>
            <a:ext cx="1478542" cy="1282113"/>
            <a:chOff x="1637028" y="2286000"/>
            <a:chExt cx="1791972" cy="1439974"/>
          </a:xfrm>
        </p:grpSpPr>
        <p:grpSp>
          <p:nvGrpSpPr>
            <p:cNvPr id="16" name="Group 34"/>
            <p:cNvGrpSpPr>
              <a:grpSpLocks/>
            </p:cNvGrpSpPr>
            <p:nvPr/>
          </p:nvGrpSpPr>
          <p:grpSpPr bwMode="auto">
            <a:xfrm>
              <a:off x="1828209" y="2286000"/>
              <a:ext cx="1600791" cy="1028769"/>
              <a:chOff x="1828209" y="2667000"/>
              <a:chExt cx="1600791" cy="1028769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>
                <a:off x="1980503" y="3047662"/>
                <a:ext cx="761324" cy="0"/>
              </a:xfrm>
              <a:prstGeom prst="line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361460" y="3047662"/>
                <a:ext cx="761324" cy="0"/>
              </a:xfrm>
              <a:prstGeom prst="line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742123" y="3048554"/>
                <a:ext cx="686877" cy="0"/>
              </a:xfrm>
              <a:prstGeom prst="line">
                <a:avLst/>
              </a:prstGeom>
              <a:ln w="28575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hape 21"/>
              <p:cNvCxnSpPr/>
              <p:nvPr/>
            </p:nvCxnSpPr>
            <p:spPr>
              <a:xfrm rot="10800000" flipV="1">
                <a:off x="1828209" y="3048554"/>
                <a:ext cx="532956" cy="647215"/>
              </a:xfrm>
              <a:prstGeom prst="bentConnector2">
                <a:avLst/>
              </a:prstGeom>
              <a:ln w="28575">
                <a:solidFill>
                  <a:srgbClr val="333333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>
              <a:off x="1637028" y="3276600"/>
              <a:ext cx="396724" cy="449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484688" y="2667000"/>
            <a:ext cx="825500" cy="0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941763" y="2362200"/>
            <a:ext cx="457200" cy="3048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941763" y="2654300"/>
            <a:ext cx="533400" cy="158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5486400" y="1524000"/>
            <a:ext cx="1546603" cy="762000"/>
            <a:chOff x="2833828" y="1833265"/>
            <a:chExt cx="1546493" cy="762000"/>
          </a:xfrm>
        </p:grpSpPr>
        <p:grpSp>
          <p:nvGrpSpPr>
            <p:cNvPr id="26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389" cy="762000"/>
              <a:chOff x="2833828" y="1833265"/>
              <a:chExt cx="152389" cy="762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848115" y="2138065"/>
                <a:ext cx="138102" cy="4524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33828" y="1833265"/>
                <a:ext cx="152389" cy="762000"/>
              </a:xfrm>
              <a:prstGeom prst="rect">
                <a:avLst/>
              </a:prstGeom>
              <a:noFill/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8" name="TextBox 30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13323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</a:t>
              </a:r>
              <a:r>
                <a:rPr lang="en-US" sz="2400" baseline="-25000" dirty="0" smtClean="0"/>
                <a:t>DD</a:t>
              </a:r>
              <a:r>
                <a:rPr lang="en-US" sz="2400" dirty="0" smtClean="0"/>
                <a:t>/2 </a:t>
              </a:r>
              <a:r>
                <a:rPr lang="en-US" sz="2400" dirty="0"/>
                <a:t>+ </a:t>
              </a:r>
              <a:r>
                <a:rPr lang="el-GR" sz="2400" dirty="0"/>
                <a:t>δ</a:t>
              </a:r>
              <a:endParaRPr lang="en-US" sz="2400" dirty="0"/>
            </a:p>
          </p:txBody>
        </p:sp>
      </p:grpSp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5486400" y="5410200"/>
            <a:ext cx="530257" cy="842800"/>
            <a:chOff x="7315200" y="2514600"/>
            <a:chExt cx="530065" cy="842502"/>
          </a:xfrm>
        </p:grpSpPr>
        <p:sp>
          <p:nvSpPr>
            <p:cNvPr id="32" name="Rectangle 31"/>
            <p:cNvSpPr/>
            <p:nvPr/>
          </p:nvSpPr>
          <p:spPr>
            <a:xfrm>
              <a:off x="7315200" y="2514600"/>
              <a:ext cx="152345" cy="761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35"/>
            <p:cNvSpPr txBox="1">
              <a:spLocks noChangeArrowheads="1"/>
            </p:cNvSpPr>
            <p:nvPr/>
          </p:nvSpPr>
          <p:spPr bwMode="auto">
            <a:xfrm>
              <a:off x="7489206" y="2895600"/>
              <a:ext cx="356059" cy="461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5486400" y="1519238"/>
            <a:ext cx="821880" cy="766762"/>
            <a:chOff x="3657600" y="2510135"/>
            <a:chExt cx="822165" cy="766465"/>
          </a:xfrm>
        </p:grpSpPr>
        <p:sp>
          <p:nvSpPr>
            <p:cNvPr id="35" name="Rectangle 34"/>
            <p:cNvSpPr/>
            <p:nvPr/>
          </p:nvSpPr>
          <p:spPr>
            <a:xfrm>
              <a:off x="3657600" y="2514895"/>
              <a:ext cx="152453" cy="76170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TextBox 38"/>
            <p:cNvSpPr txBox="1">
              <a:spLocks noChangeArrowheads="1"/>
            </p:cNvSpPr>
            <p:nvPr/>
          </p:nvSpPr>
          <p:spPr bwMode="auto">
            <a:xfrm>
              <a:off x="3831606" y="2510135"/>
              <a:ext cx="648159" cy="461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</a:t>
              </a:r>
              <a:r>
                <a:rPr lang="en-US" sz="2400" baseline="-25000" dirty="0" smtClean="0"/>
                <a:t>DD</a:t>
              </a:r>
              <a:endParaRPr lang="en-US" sz="2400" dirty="0"/>
            </a:p>
          </p:txBody>
        </p:sp>
      </p:grpSp>
      <p:grpSp>
        <p:nvGrpSpPr>
          <p:cNvPr id="34" name="Group 39"/>
          <p:cNvGrpSpPr>
            <a:grpSpLocks/>
          </p:cNvGrpSpPr>
          <p:nvPr/>
        </p:nvGrpSpPr>
        <p:grpSpPr bwMode="auto">
          <a:xfrm>
            <a:off x="2819400" y="1519238"/>
            <a:ext cx="914400" cy="766762"/>
            <a:chOff x="2895600" y="2510135"/>
            <a:chExt cx="914400" cy="766465"/>
          </a:xfrm>
        </p:grpSpPr>
        <p:sp>
          <p:nvSpPr>
            <p:cNvPr id="38" name="Rectangle 37"/>
            <p:cNvSpPr/>
            <p:nvPr/>
          </p:nvSpPr>
          <p:spPr>
            <a:xfrm>
              <a:off x="3657600" y="2514895"/>
              <a:ext cx="152400" cy="76170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TextBox 41"/>
            <p:cNvSpPr txBox="1">
              <a:spLocks noChangeArrowheads="1"/>
            </p:cNvSpPr>
            <p:nvPr/>
          </p:nvSpPr>
          <p:spPr bwMode="auto">
            <a:xfrm>
              <a:off x="2895600" y="2510135"/>
              <a:ext cx="647934" cy="461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</a:t>
              </a:r>
              <a:r>
                <a:rPr lang="en-US" sz="2400" baseline="-25000" dirty="0" smtClean="0"/>
                <a:t>DD</a:t>
              </a:r>
              <a:endParaRPr lang="en-US" sz="2400" dirty="0"/>
            </a:p>
          </p:txBody>
        </p:sp>
      </p:grpSp>
      <p:grpSp>
        <p:nvGrpSpPr>
          <p:cNvPr id="37" name="Group 42"/>
          <p:cNvGrpSpPr>
            <a:grpSpLocks/>
          </p:cNvGrpSpPr>
          <p:nvPr/>
        </p:nvGrpSpPr>
        <p:grpSpPr bwMode="auto">
          <a:xfrm>
            <a:off x="2036763" y="1519238"/>
            <a:ext cx="1697037" cy="762000"/>
            <a:chOff x="1289075" y="1833265"/>
            <a:chExt cx="1697153" cy="762000"/>
          </a:xfrm>
        </p:grpSpPr>
        <p:grpSp>
          <p:nvGrpSpPr>
            <p:cNvPr id="40" name="Group 45"/>
            <p:cNvGrpSpPr>
              <a:grpSpLocks/>
            </p:cNvGrpSpPr>
            <p:nvPr/>
          </p:nvGrpSpPr>
          <p:grpSpPr bwMode="auto">
            <a:xfrm>
              <a:off x="2833818" y="1833265"/>
              <a:ext cx="152410" cy="762000"/>
              <a:chOff x="2833818" y="1833265"/>
              <a:chExt cx="152410" cy="7620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833818" y="1833265"/>
                <a:ext cx="15241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848107" y="2138065"/>
                <a:ext cx="127008" cy="45243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2" name="TextBox 44"/>
            <p:cNvSpPr txBox="1">
              <a:spLocks noChangeArrowheads="1"/>
            </p:cNvSpPr>
            <p:nvPr/>
          </p:nvSpPr>
          <p:spPr bwMode="auto">
            <a:xfrm>
              <a:off x="1289075" y="1857213"/>
              <a:ext cx="13325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</a:t>
              </a:r>
              <a:r>
                <a:rPr lang="en-US" sz="2400" baseline="-25000" dirty="0" smtClean="0"/>
                <a:t>DD</a:t>
              </a:r>
              <a:r>
                <a:rPr lang="en-US" sz="2400" dirty="0" smtClean="0"/>
                <a:t>/2 </a:t>
              </a:r>
              <a:r>
                <a:rPr lang="en-US" sz="2400" dirty="0"/>
                <a:t>+ </a:t>
              </a:r>
              <a:r>
                <a:rPr lang="el-GR" sz="2400" dirty="0"/>
                <a:t>δ</a:t>
              </a:r>
              <a:endParaRPr lang="en-US" sz="2400" dirty="0"/>
            </a:p>
          </p:txBody>
        </p:sp>
      </p:grpSp>
      <p:grpSp>
        <p:nvGrpSpPr>
          <p:cNvPr id="41" name="Group 47"/>
          <p:cNvGrpSpPr>
            <a:grpSpLocks/>
          </p:cNvGrpSpPr>
          <p:nvPr/>
        </p:nvGrpSpPr>
        <p:grpSpPr bwMode="auto">
          <a:xfrm>
            <a:off x="4165600" y="1371600"/>
            <a:ext cx="2362200" cy="4953000"/>
            <a:chOff x="1371600" y="1371600"/>
            <a:chExt cx="2362200" cy="4953000"/>
          </a:xfrm>
          <a:solidFill>
            <a:schemeClr val="bg1">
              <a:lumMod val="75000"/>
            </a:schemeClr>
          </a:solidFill>
        </p:grpSpPr>
        <p:sp>
          <p:nvSpPr>
            <p:cNvPr id="46" name="Isosceles Triangle 45"/>
            <p:cNvSpPr/>
            <p:nvPr/>
          </p:nvSpPr>
          <p:spPr>
            <a:xfrm rot="10800000">
              <a:off x="2971800" y="3657600"/>
              <a:ext cx="762000" cy="762000"/>
            </a:xfrm>
            <a:prstGeom prst="triangl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800" dirty="0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1371600" y="3657600"/>
              <a:ext cx="762000" cy="762000"/>
            </a:xfrm>
            <a:prstGeom prst="triangl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800" dirty="0"/>
            </a:p>
          </p:txBody>
        </p:sp>
        <p:cxnSp>
          <p:nvCxnSpPr>
            <p:cNvPr id="48" name="Elbow Connector 47"/>
            <p:cNvCxnSpPr>
              <a:stCxn id="46" idx="0"/>
              <a:endCxn id="47" idx="3"/>
            </p:cNvCxnSpPr>
            <p:nvPr/>
          </p:nvCxnSpPr>
          <p:spPr>
            <a:xfrm rot="5400000">
              <a:off x="2553494" y="3620294"/>
              <a:ext cx="1588" cy="1600200"/>
            </a:xfrm>
            <a:prstGeom prst="bentConnector3">
              <a:avLst>
                <a:gd name="adj1" fmla="val 33302907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49" name="Elbow Connector 48"/>
            <p:cNvCxnSpPr>
              <a:stCxn id="47" idx="0"/>
              <a:endCxn id="46" idx="3"/>
            </p:cNvCxnSpPr>
            <p:nvPr/>
          </p:nvCxnSpPr>
          <p:spPr>
            <a:xfrm rot="5400000" flipH="1" flipV="1">
              <a:off x="2553494" y="2858294"/>
              <a:ext cx="1588" cy="1600200"/>
            </a:xfrm>
            <a:prstGeom prst="bentConnector3">
              <a:avLst>
                <a:gd name="adj1" fmla="val 32873247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50" name="Oval 49"/>
            <p:cNvSpPr/>
            <p:nvPr/>
          </p:nvSpPr>
          <p:spPr>
            <a:xfrm rot="10800000">
              <a:off x="3276600" y="4343400"/>
              <a:ext cx="152400" cy="152400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8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1676400" y="3581400"/>
              <a:ext cx="152400" cy="152400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8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5400000" flipH="1" flipV="1">
              <a:off x="1638300" y="2247900"/>
              <a:ext cx="1752600" cy="0"/>
            </a:xfrm>
            <a:prstGeom prst="lin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1828800" y="5638800"/>
              <a:ext cx="1371600" cy="0"/>
            </a:xfrm>
            <a:prstGeom prst="lin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1457325" y="2522538"/>
            <a:ext cx="9810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DRAM</a:t>
            </a:r>
          </a:p>
          <a:p>
            <a:pPr algn="r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Cell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47898" y="5105400"/>
            <a:ext cx="218130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Sense Amplifier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(Row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Buffer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grpSp>
        <p:nvGrpSpPr>
          <p:cNvPr id="45" name="Group 58"/>
          <p:cNvGrpSpPr>
            <a:grpSpLocks/>
          </p:cNvGrpSpPr>
          <p:nvPr/>
        </p:nvGrpSpPr>
        <p:grpSpPr bwMode="auto">
          <a:xfrm>
            <a:off x="609600" y="2998788"/>
            <a:ext cx="2603500" cy="1765300"/>
            <a:chOff x="609600" y="2998306"/>
            <a:chExt cx="2604275" cy="1765801"/>
          </a:xfrm>
        </p:grpSpPr>
        <p:sp>
          <p:nvSpPr>
            <p:cNvPr id="57" name="TextBox 59"/>
            <p:cNvSpPr txBox="1">
              <a:spLocks noChangeArrowheads="1"/>
            </p:cNvSpPr>
            <p:nvPr/>
          </p:nvSpPr>
          <p:spPr bwMode="auto">
            <a:xfrm>
              <a:off x="609600" y="3810000"/>
              <a:ext cx="1524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Cell loses charge</a:t>
              </a:r>
            </a:p>
          </p:txBody>
        </p:sp>
        <p:cxnSp>
          <p:nvCxnSpPr>
            <p:cNvPr id="58" name="Shape 57"/>
            <p:cNvCxnSpPr>
              <a:stCxn id="57" idx="3"/>
              <a:endCxn id="5" idx="2"/>
            </p:cNvCxnSpPr>
            <p:nvPr/>
          </p:nvCxnSpPr>
          <p:spPr>
            <a:xfrm flipV="1">
              <a:off x="2134054" y="2998306"/>
              <a:ext cx="1079821" cy="1289416"/>
            </a:xfrm>
            <a:prstGeom prst="curvedConnector2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61"/>
          <p:cNvGrpSpPr>
            <a:grpSpLocks/>
          </p:cNvGrpSpPr>
          <p:nvPr/>
        </p:nvGrpSpPr>
        <p:grpSpPr bwMode="auto">
          <a:xfrm>
            <a:off x="6016657" y="1750072"/>
            <a:ext cx="2724118" cy="4272096"/>
            <a:chOff x="-133870" y="1868817"/>
            <a:chExt cx="2724670" cy="4273386"/>
          </a:xfrm>
        </p:grpSpPr>
        <p:sp>
          <p:nvSpPr>
            <p:cNvPr id="60" name="TextBox 59"/>
            <p:cNvSpPr txBox="1"/>
            <p:nvPr/>
          </p:nvSpPr>
          <p:spPr>
            <a:xfrm>
              <a:off x="685414" y="3587952"/>
              <a:ext cx="1905386" cy="8321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Amplify the difference</a:t>
              </a:r>
            </a:p>
          </p:txBody>
        </p:sp>
        <p:cxnSp>
          <p:nvCxnSpPr>
            <p:cNvPr id="61" name="Shape 60"/>
            <p:cNvCxnSpPr>
              <a:stCxn id="33" idx="3"/>
              <a:endCxn id="60" idx="2"/>
            </p:cNvCxnSpPr>
            <p:nvPr/>
          </p:nvCxnSpPr>
          <p:spPr>
            <a:xfrm flipV="1">
              <a:off x="-133870" y="4420053"/>
              <a:ext cx="1771977" cy="1722150"/>
            </a:xfrm>
            <a:prstGeom prst="curvedConnector2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hape 61"/>
            <p:cNvCxnSpPr>
              <a:stCxn id="60" idx="0"/>
              <a:endCxn id="36" idx="3"/>
            </p:cNvCxnSpPr>
            <p:nvPr/>
          </p:nvCxnSpPr>
          <p:spPr>
            <a:xfrm rot="16200000" flipV="1">
              <a:off x="38393" y="1988237"/>
              <a:ext cx="1719136" cy="1480295"/>
            </a:xfrm>
            <a:prstGeom prst="curvedConnector2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65"/>
          <p:cNvGrpSpPr>
            <a:grpSpLocks/>
          </p:cNvGrpSpPr>
          <p:nvPr/>
        </p:nvGrpSpPr>
        <p:grpSpPr bwMode="auto">
          <a:xfrm>
            <a:off x="609600" y="2971800"/>
            <a:ext cx="2603500" cy="1765300"/>
            <a:chOff x="609600" y="2998306"/>
            <a:chExt cx="2604275" cy="1765801"/>
          </a:xfrm>
        </p:grpSpPr>
        <p:sp>
          <p:nvSpPr>
            <p:cNvPr id="64" name="TextBox 66"/>
            <p:cNvSpPr txBox="1">
              <a:spLocks noChangeArrowheads="1"/>
            </p:cNvSpPr>
            <p:nvPr/>
          </p:nvSpPr>
          <p:spPr bwMode="auto">
            <a:xfrm>
              <a:off x="609600" y="3810000"/>
              <a:ext cx="1524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dirty="0"/>
                <a:t>Restore Cell Data</a:t>
              </a:r>
            </a:p>
          </p:txBody>
        </p:sp>
        <p:cxnSp>
          <p:nvCxnSpPr>
            <p:cNvPr id="65" name="Shape 64"/>
            <p:cNvCxnSpPr>
              <a:stCxn id="64" idx="3"/>
            </p:cNvCxnSpPr>
            <p:nvPr/>
          </p:nvCxnSpPr>
          <p:spPr>
            <a:xfrm flipV="1">
              <a:off x="2134054" y="2998306"/>
              <a:ext cx="1079821" cy="1289416"/>
            </a:xfrm>
            <a:prstGeom prst="curvedConnector2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/>
          <p:cNvSpPr/>
          <p:nvPr/>
        </p:nvSpPr>
        <p:spPr>
          <a:xfrm>
            <a:off x="4479925" y="2625725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86200" y="26162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3" name="Group 72"/>
          <p:cNvGrpSpPr/>
          <p:nvPr/>
        </p:nvGrpSpPr>
        <p:grpSpPr>
          <a:xfrm>
            <a:off x="609600" y="3962400"/>
            <a:ext cx="3276601" cy="2057400"/>
            <a:chOff x="609600" y="3962400"/>
            <a:chExt cx="3276601" cy="2057400"/>
          </a:xfrm>
        </p:grpSpPr>
        <p:sp>
          <p:nvSpPr>
            <p:cNvPr id="68" name="TextBox 67"/>
            <p:cNvSpPr txBox="1"/>
            <p:nvPr/>
          </p:nvSpPr>
          <p:spPr>
            <a:xfrm>
              <a:off x="609600" y="5496580"/>
              <a:ext cx="22637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READ/WRITE</a:t>
              </a:r>
            </a:p>
          </p:txBody>
        </p:sp>
        <p:cxnSp>
          <p:nvCxnSpPr>
            <p:cNvPr id="72" name="Shape 71"/>
            <p:cNvCxnSpPr>
              <a:endCxn id="68" idx="0"/>
            </p:cNvCxnSpPr>
            <p:nvPr/>
          </p:nvCxnSpPr>
          <p:spPr>
            <a:xfrm rot="10800000" flipV="1">
              <a:off x="1741482" y="3962400"/>
              <a:ext cx="2144719" cy="1534180"/>
            </a:xfrm>
            <a:prstGeom prst="curvedConnector2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ounded Rectangle 73"/>
          <p:cNvSpPr/>
          <p:nvPr/>
        </p:nvSpPr>
        <p:spPr>
          <a:xfrm>
            <a:off x="457200" y="4800600"/>
            <a:ext cx="82296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In the stable state, </a:t>
            </a:r>
          </a:p>
          <a:p>
            <a:pPr algn="ctr"/>
            <a:r>
              <a:rPr lang="en-US" sz="3200" b="1" dirty="0" smtClean="0"/>
              <a:t>the sense amplifier drives the cell</a:t>
            </a:r>
            <a:endParaRPr lang="en-US" sz="32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595819" y="5638800"/>
            <a:ext cx="1766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ACTIVATE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8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4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0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3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5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6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8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9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54" grpId="0"/>
      <p:bldP spid="55" grpId="0"/>
      <p:bldP spid="66" grpId="0" animBg="1"/>
      <p:bldP spid="67" grpId="0" animBg="1"/>
      <p:bldP spid="74" grpId="0" animBg="1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Char char="P"/>
            </a:pPr>
            <a:r>
              <a:rPr lang="en-US" dirty="0" smtClean="0"/>
              <a:t>Introduction</a:t>
            </a:r>
          </a:p>
          <a:p>
            <a:pPr>
              <a:buFont typeface="Wingdings 2" pitchFamily="18" charset="2"/>
              <a:buChar char="P"/>
            </a:pPr>
            <a:r>
              <a:rPr lang="en-US" dirty="0" smtClean="0"/>
              <a:t>DRAM Background</a:t>
            </a:r>
          </a:p>
          <a:p>
            <a:r>
              <a:rPr lang="en-US" dirty="0" smtClean="0"/>
              <a:t>RowClone</a:t>
            </a:r>
          </a:p>
          <a:p>
            <a:pPr lvl="1"/>
            <a:r>
              <a:rPr lang="en-US" dirty="0" smtClean="0"/>
              <a:t>Fast Parallel Mode</a:t>
            </a:r>
          </a:p>
          <a:p>
            <a:pPr lvl="1"/>
            <a:r>
              <a:rPr lang="en-US" dirty="0" smtClean="0"/>
              <a:t>Pipelined Serial Mode</a:t>
            </a:r>
          </a:p>
          <a:p>
            <a:r>
              <a:rPr lang="en-US" dirty="0" smtClean="0"/>
              <a:t>End-to-end Design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2514600"/>
            <a:ext cx="8686800" cy="609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3276600" y="1371600"/>
            <a:ext cx="2286000" cy="2133600"/>
            <a:chOff x="3276600" y="1219200"/>
            <a:chExt cx="2286000" cy="2286000"/>
          </a:xfrm>
        </p:grpSpPr>
        <p:cxnSp>
          <p:nvCxnSpPr>
            <p:cNvPr id="91" name="Straight Connector 90"/>
            <p:cNvCxnSpPr>
              <a:stCxn id="83" idx="0"/>
            </p:cNvCxnSpPr>
            <p:nvPr/>
          </p:nvCxnSpPr>
          <p:spPr>
            <a:xfrm rot="5400000" flipH="1" flipV="1">
              <a:off x="2133600" y="2362200"/>
              <a:ext cx="2286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 flipH="1" flipV="1">
              <a:off x="2590799" y="2362200"/>
              <a:ext cx="2286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3047999" y="2362200"/>
              <a:ext cx="2286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3505200" y="2362200"/>
              <a:ext cx="2286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3962400" y="2362200"/>
              <a:ext cx="2286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600" y="2362200"/>
              <a:ext cx="2286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RowClone: Fast Parallel Mode (FPM)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05200" y="1524000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3962400" y="1524000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4419600" y="1524000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4876800" y="1524000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5334000" y="1524000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3505200" y="19812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962400" y="19812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>
            <a:off x="4419600" y="19812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4876800" y="19812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334000" y="19812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3025941" y="1524000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3025941" y="19812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2" name="Oval 31"/>
          <p:cNvSpPr/>
          <p:nvPr/>
        </p:nvSpPr>
        <p:spPr>
          <a:xfrm>
            <a:off x="3505200" y="2438400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</a:t>
            </a:r>
            <a:endParaRPr lang="en-US" sz="2800" dirty="0"/>
          </a:p>
        </p:txBody>
      </p:sp>
      <p:sp>
        <p:nvSpPr>
          <p:cNvPr id="33" name="Oval 32"/>
          <p:cNvSpPr/>
          <p:nvPr/>
        </p:nvSpPr>
        <p:spPr>
          <a:xfrm>
            <a:off x="3962402" y="2438400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</a:t>
            </a:r>
            <a:endParaRPr lang="en-US" sz="2800" dirty="0"/>
          </a:p>
        </p:txBody>
      </p:sp>
      <p:sp>
        <p:nvSpPr>
          <p:cNvPr id="34" name="Oval 33"/>
          <p:cNvSpPr/>
          <p:nvPr/>
        </p:nvSpPr>
        <p:spPr>
          <a:xfrm>
            <a:off x="4876800" y="2438400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35" name="Oval 34"/>
          <p:cNvSpPr/>
          <p:nvPr/>
        </p:nvSpPr>
        <p:spPr>
          <a:xfrm>
            <a:off x="5334002" y="2438400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</a:t>
            </a:r>
            <a:endParaRPr lang="en-US" sz="2800" dirty="0"/>
          </a:p>
        </p:txBody>
      </p:sp>
      <p:sp>
        <p:nvSpPr>
          <p:cNvPr id="36" name="Oval 35"/>
          <p:cNvSpPr/>
          <p:nvPr/>
        </p:nvSpPr>
        <p:spPr>
          <a:xfrm>
            <a:off x="3025942" y="2438400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37" name="Oval 36"/>
          <p:cNvSpPr/>
          <p:nvPr/>
        </p:nvSpPr>
        <p:spPr>
          <a:xfrm>
            <a:off x="4419601" y="2438400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3025941" y="28956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Oval 18"/>
          <p:cNvSpPr/>
          <p:nvPr/>
        </p:nvSpPr>
        <p:spPr>
          <a:xfrm>
            <a:off x="3505200" y="28956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0" name="Oval 19"/>
          <p:cNvSpPr/>
          <p:nvPr/>
        </p:nvSpPr>
        <p:spPr>
          <a:xfrm>
            <a:off x="3962400" y="28956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Oval 20"/>
          <p:cNvSpPr/>
          <p:nvPr/>
        </p:nvSpPr>
        <p:spPr>
          <a:xfrm>
            <a:off x="4419600" y="28956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2" name="Oval 21"/>
          <p:cNvSpPr/>
          <p:nvPr/>
        </p:nvSpPr>
        <p:spPr>
          <a:xfrm>
            <a:off x="4876800" y="28956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3" name="Oval 22"/>
          <p:cNvSpPr/>
          <p:nvPr/>
        </p:nvSpPr>
        <p:spPr>
          <a:xfrm>
            <a:off x="5334000" y="28956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Curved Connector 64"/>
          <p:cNvCxnSpPr/>
          <p:nvPr/>
        </p:nvCxnSpPr>
        <p:spPr>
          <a:xfrm rot="10800000" flipV="1">
            <a:off x="3030646" y="1690660"/>
            <a:ext cx="1588" cy="2259904"/>
          </a:xfrm>
          <a:prstGeom prst="curvedConnector3">
            <a:avLst>
              <a:gd name="adj1" fmla="val 52121553"/>
            </a:avLst>
          </a:prstGeom>
          <a:ln w="381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 flipV="1">
            <a:off x="5791200" y="2715962"/>
            <a:ext cx="1588" cy="1258275"/>
          </a:xfrm>
          <a:prstGeom prst="curvedConnector3">
            <a:avLst>
              <a:gd name="adj1" fmla="val 41200832"/>
            </a:avLst>
          </a:prstGeom>
          <a:ln w="381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1219200" y="5029200"/>
            <a:ext cx="68580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 smtClean="0"/>
              <a:t>. Source row to row buffer</a:t>
            </a:r>
            <a:endParaRPr lang="en-US" sz="2800" b="1" dirty="0"/>
          </a:p>
        </p:txBody>
      </p:sp>
      <p:sp>
        <p:nvSpPr>
          <p:cNvPr id="75" name="Rounded Rectangle 74"/>
          <p:cNvSpPr/>
          <p:nvPr/>
        </p:nvSpPr>
        <p:spPr>
          <a:xfrm>
            <a:off x="1219200" y="5791200"/>
            <a:ext cx="68580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/>
              <a:t>. Row buffer to destination row</a:t>
            </a:r>
            <a:endParaRPr lang="en-US" sz="28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3500421" y="4277380"/>
            <a:ext cx="1833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Row Buffer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048000" y="3505200"/>
            <a:ext cx="457200" cy="68580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3025941" y="2438400"/>
            <a:ext cx="2765259" cy="457200"/>
            <a:chOff x="3048000" y="3733800"/>
            <a:chExt cx="2765259" cy="457200"/>
          </a:xfrm>
        </p:grpSpPr>
        <p:sp>
          <p:nvSpPr>
            <p:cNvPr id="67" name="Oval 66"/>
            <p:cNvSpPr/>
            <p:nvPr/>
          </p:nvSpPr>
          <p:spPr>
            <a:xfrm>
              <a:off x="3527259" y="3733800"/>
              <a:ext cx="457200" cy="457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r</a:t>
              </a:r>
              <a:endParaRPr lang="en-US" sz="2800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3984459" y="3733800"/>
              <a:ext cx="457200" cy="457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4441659" y="3733800"/>
              <a:ext cx="457200" cy="457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r</a:t>
              </a:r>
              <a:endParaRPr lang="en-US" sz="2800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4898859" y="3733800"/>
              <a:ext cx="457200" cy="457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o</a:t>
              </a:r>
              <a:endParaRPr lang="en-US" sz="2800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5356059" y="3733800"/>
              <a:ext cx="457200" cy="457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w</a:t>
              </a:r>
              <a:endParaRPr lang="en-US" sz="2800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3048000" y="3733800"/>
              <a:ext cx="457200" cy="457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</a:t>
              </a:r>
              <a:endParaRPr lang="en-US" sz="2800" dirty="0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3505200" y="3505200"/>
            <a:ext cx="457200" cy="68580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9" name="Rounded Rectangle 78"/>
          <p:cNvSpPr/>
          <p:nvPr/>
        </p:nvSpPr>
        <p:spPr>
          <a:xfrm>
            <a:off x="3962400" y="3505200"/>
            <a:ext cx="457200" cy="68580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0" name="Rounded Rectangle 79"/>
          <p:cNvSpPr/>
          <p:nvPr/>
        </p:nvSpPr>
        <p:spPr>
          <a:xfrm>
            <a:off x="4419600" y="3505200"/>
            <a:ext cx="457200" cy="68580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1" name="Rounded Rectangle 80"/>
          <p:cNvSpPr/>
          <p:nvPr/>
        </p:nvSpPr>
        <p:spPr>
          <a:xfrm>
            <a:off x="4876800" y="3505200"/>
            <a:ext cx="457200" cy="68580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2" name="Rounded Rectangle 81"/>
          <p:cNvSpPr/>
          <p:nvPr/>
        </p:nvSpPr>
        <p:spPr>
          <a:xfrm>
            <a:off x="5334000" y="3505200"/>
            <a:ext cx="457200" cy="68580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3048000" y="3505200"/>
            <a:ext cx="2743200" cy="685800"/>
            <a:chOff x="3048000" y="7696200"/>
            <a:chExt cx="2743200" cy="685800"/>
          </a:xfrm>
        </p:grpSpPr>
        <p:sp>
          <p:nvSpPr>
            <p:cNvPr id="83" name="Rounded Rectangle 82"/>
            <p:cNvSpPr/>
            <p:nvPr/>
          </p:nvSpPr>
          <p:spPr>
            <a:xfrm>
              <a:off x="3048000" y="7696200"/>
              <a:ext cx="457200" cy="6858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</a:t>
              </a:r>
              <a:endParaRPr lang="en-US" sz="2800" dirty="0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3505200" y="7696200"/>
              <a:ext cx="457200" cy="6858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r</a:t>
              </a:r>
              <a:endParaRPr lang="en-US" sz="2800" dirty="0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962400" y="7696200"/>
              <a:ext cx="457200" cy="6858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419600" y="7696200"/>
              <a:ext cx="457200" cy="6858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r</a:t>
              </a:r>
              <a:endParaRPr lang="en-US" sz="2800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4876800" y="7696200"/>
              <a:ext cx="457200" cy="6858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o</a:t>
              </a:r>
              <a:endParaRPr lang="en-US" sz="2800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5334000" y="7696200"/>
              <a:ext cx="457200" cy="6858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w</a:t>
              </a:r>
              <a:endParaRPr lang="en-US" sz="2800" dirty="0"/>
            </a:p>
          </p:txBody>
        </p:sp>
      </p:grpSp>
      <p:sp>
        <p:nvSpPr>
          <p:cNvPr id="109" name="Oval 108"/>
          <p:cNvSpPr/>
          <p:nvPr/>
        </p:nvSpPr>
        <p:spPr>
          <a:xfrm>
            <a:off x="304800" y="5791200"/>
            <a:ext cx="609600" cy="609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10" name="Oval 109"/>
          <p:cNvSpPr/>
          <p:nvPr/>
        </p:nvSpPr>
        <p:spPr>
          <a:xfrm>
            <a:off x="304800" y="5029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ym typeface="Wingdings 2"/>
              </a:rPr>
              <a:t>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109" grpId="0" animBg="1"/>
      <p:bldP spid="1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Parallel Mode: Implementation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55938" y="2059400"/>
            <a:ext cx="315912" cy="677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55938" y="2330862"/>
            <a:ext cx="315912" cy="406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5486400" y="1519238"/>
            <a:ext cx="1104112" cy="762000"/>
            <a:chOff x="2833828" y="1833265"/>
            <a:chExt cx="1104352" cy="762000"/>
          </a:xfrm>
        </p:grpSpPr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433" cy="762000"/>
              <a:chOff x="2833828" y="1833265"/>
              <a:chExt cx="152433" cy="762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842180" y="2209502"/>
                <a:ext cx="138142" cy="381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33828" y="1833265"/>
                <a:ext cx="152433" cy="762000"/>
              </a:xfrm>
              <a:prstGeom prst="rect">
                <a:avLst/>
              </a:prstGeom>
              <a:noFill/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890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</a:t>
              </a:r>
              <a:r>
                <a:rPr lang="en-US" sz="2400" baseline="-25000" dirty="0" smtClean="0"/>
                <a:t>DD</a:t>
              </a:r>
              <a:r>
                <a:rPr lang="en-US" sz="2400" dirty="0" smtClean="0"/>
                <a:t>/2</a:t>
              </a:r>
              <a:endParaRPr lang="en-US" sz="2400" dirty="0"/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5486400" y="5634918"/>
            <a:ext cx="1104112" cy="762000"/>
            <a:chOff x="2833828" y="1833265"/>
            <a:chExt cx="1104352" cy="762000"/>
          </a:xfrm>
        </p:grpSpPr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433" cy="762000"/>
              <a:chOff x="2833828" y="1833265"/>
              <a:chExt cx="152433" cy="762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833828" y="1833265"/>
                <a:ext cx="152433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8119" y="2209503"/>
                <a:ext cx="127028" cy="381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890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</a:t>
              </a:r>
              <a:r>
                <a:rPr lang="en-US" sz="2400" baseline="-25000" dirty="0" smtClean="0"/>
                <a:t>DD</a:t>
              </a:r>
              <a:r>
                <a:rPr lang="en-US" sz="2400" dirty="0" smtClean="0"/>
                <a:t>/2</a:t>
              </a:r>
              <a:endParaRPr lang="en-US" sz="2400" dirty="0"/>
            </a:p>
          </p:txBody>
        </p: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2366445" y="2055812"/>
            <a:ext cx="1570555" cy="677863"/>
            <a:chOff x="1526411" y="2286001"/>
            <a:chExt cx="1902589" cy="762000"/>
          </a:xfrm>
        </p:grpSpPr>
        <p:grpSp>
          <p:nvGrpSpPr>
            <p:cNvPr id="17" name="Group 34"/>
            <p:cNvGrpSpPr>
              <a:grpSpLocks/>
            </p:cNvGrpSpPr>
            <p:nvPr/>
          </p:nvGrpSpPr>
          <p:grpSpPr bwMode="auto">
            <a:xfrm>
              <a:off x="1922949" y="2286001"/>
              <a:ext cx="1506051" cy="762000"/>
              <a:chOff x="1922949" y="2667001"/>
              <a:chExt cx="1506051" cy="7620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>
                <a:off x="1982592" y="3048001"/>
                <a:ext cx="762000" cy="0"/>
              </a:xfrm>
              <a:prstGeom prst="line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363370" y="3048001"/>
                <a:ext cx="762000" cy="0"/>
              </a:xfrm>
              <a:prstGeom prst="line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744370" y="3048892"/>
                <a:ext cx="684630" cy="0"/>
              </a:xfrm>
              <a:prstGeom prst="line">
                <a:avLst/>
              </a:prstGeom>
              <a:ln w="28575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hape 24"/>
              <p:cNvCxnSpPr>
                <a:endCxn id="18" idx="3"/>
              </p:cNvCxnSpPr>
              <p:nvPr/>
            </p:nvCxnSpPr>
            <p:spPr>
              <a:xfrm rot="10800000" flipV="1">
                <a:off x="1922949" y="3047107"/>
                <a:ext cx="440647" cy="3669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333333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>
              <a:off x="1526411" y="2444890"/>
              <a:ext cx="396536" cy="449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484688" y="2401886"/>
            <a:ext cx="825500" cy="0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941763" y="2097086"/>
            <a:ext cx="457200" cy="3048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941763" y="2389186"/>
            <a:ext cx="533400" cy="158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8"/>
          <p:cNvGrpSpPr>
            <a:grpSpLocks/>
          </p:cNvGrpSpPr>
          <p:nvPr/>
        </p:nvGrpSpPr>
        <p:grpSpPr bwMode="auto">
          <a:xfrm>
            <a:off x="5486400" y="1524000"/>
            <a:ext cx="1546603" cy="762000"/>
            <a:chOff x="2833828" y="1833265"/>
            <a:chExt cx="1546493" cy="762000"/>
          </a:xfrm>
        </p:grpSpPr>
        <p:grpSp>
          <p:nvGrpSpPr>
            <p:cNvPr id="27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389" cy="762000"/>
              <a:chOff x="2833828" y="1833265"/>
              <a:chExt cx="152389" cy="762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842177" y="2138065"/>
                <a:ext cx="138102" cy="4524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33828" y="1833265"/>
                <a:ext cx="152389" cy="762000"/>
              </a:xfrm>
              <a:prstGeom prst="rect">
                <a:avLst/>
              </a:prstGeom>
              <a:noFill/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8" name="TextBox 30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13323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</a:t>
              </a:r>
              <a:r>
                <a:rPr lang="en-US" sz="2400" baseline="-25000" dirty="0" smtClean="0"/>
                <a:t>DD</a:t>
              </a:r>
              <a:r>
                <a:rPr lang="en-US" sz="2400" dirty="0" smtClean="0"/>
                <a:t>/2 </a:t>
              </a:r>
              <a:r>
                <a:rPr lang="en-US" sz="2400" dirty="0"/>
                <a:t>+ </a:t>
              </a:r>
              <a:r>
                <a:rPr lang="el-GR" sz="2400" dirty="0"/>
                <a:t>δ</a:t>
              </a:r>
              <a:endParaRPr lang="en-US" sz="2400" dirty="0"/>
            </a:p>
          </p:txBody>
        </p:sp>
      </p:grpSp>
      <p:grpSp>
        <p:nvGrpSpPr>
          <p:cNvPr id="31" name="Group 33"/>
          <p:cNvGrpSpPr>
            <a:grpSpLocks/>
          </p:cNvGrpSpPr>
          <p:nvPr/>
        </p:nvGrpSpPr>
        <p:grpSpPr bwMode="auto">
          <a:xfrm>
            <a:off x="5486403" y="5634918"/>
            <a:ext cx="530257" cy="842082"/>
            <a:chOff x="7315200" y="2514600"/>
            <a:chExt cx="530065" cy="843373"/>
          </a:xfrm>
        </p:grpSpPr>
        <p:sp>
          <p:nvSpPr>
            <p:cNvPr id="32" name="Rectangle 31"/>
            <p:cNvSpPr/>
            <p:nvPr/>
          </p:nvSpPr>
          <p:spPr>
            <a:xfrm>
              <a:off x="7315200" y="2514600"/>
              <a:ext cx="152345" cy="7615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35"/>
            <p:cNvSpPr txBox="1">
              <a:spLocks noChangeArrowheads="1"/>
            </p:cNvSpPr>
            <p:nvPr/>
          </p:nvSpPr>
          <p:spPr bwMode="auto">
            <a:xfrm>
              <a:off x="7489206" y="2895600"/>
              <a:ext cx="356059" cy="462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34" name="Group 36"/>
          <p:cNvGrpSpPr>
            <a:grpSpLocks/>
          </p:cNvGrpSpPr>
          <p:nvPr/>
        </p:nvGrpSpPr>
        <p:grpSpPr bwMode="auto">
          <a:xfrm>
            <a:off x="5486400" y="1519238"/>
            <a:ext cx="821880" cy="766762"/>
            <a:chOff x="3657600" y="2510135"/>
            <a:chExt cx="822165" cy="766465"/>
          </a:xfrm>
        </p:grpSpPr>
        <p:sp>
          <p:nvSpPr>
            <p:cNvPr id="35" name="Rectangle 34"/>
            <p:cNvSpPr/>
            <p:nvPr/>
          </p:nvSpPr>
          <p:spPr>
            <a:xfrm>
              <a:off x="3657600" y="2514895"/>
              <a:ext cx="152453" cy="76170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TextBox 38"/>
            <p:cNvSpPr txBox="1">
              <a:spLocks noChangeArrowheads="1"/>
            </p:cNvSpPr>
            <p:nvPr/>
          </p:nvSpPr>
          <p:spPr bwMode="auto">
            <a:xfrm>
              <a:off x="3831606" y="2510135"/>
              <a:ext cx="648159" cy="461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</a:t>
              </a:r>
              <a:r>
                <a:rPr lang="en-US" sz="2400" baseline="-25000" dirty="0" smtClean="0"/>
                <a:t>DD</a:t>
              </a:r>
              <a:endParaRPr lang="en-US" sz="2400" dirty="0"/>
            </a:p>
          </p:txBody>
        </p:sp>
      </p:grpSp>
      <p:grpSp>
        <p:nvGrpSpPr>
          <p:cNvPr id="37" name="Group 39"/>
          <p:cNvGrpSpPr>
            <a:grpSpLocks/>
          </p:cNvGrpSpPr>
          <p:nvPr/>
        </p:nvGrpSpPr>
        <p:grpSpPr bwMode="auto">
          <a:xfrm>
            <a:off x="2819400" y="1292225"/>
            <a:ext cx="914400" cy="765175"/>
            <a:chOff x="2895600" y="2510135"/>
            <a:chExt cx="914400" cy="766465"/>
          </a:xfrm>
        </p:grpSpPr>
        <p:sp>
          <p:nvSpPr>
            <p:cNvPr id="38" name="Rectangle 37"/>
            <p:cNvSpPr/>
            <p:nvPr/>
          </p:nvSpPr>
          <p:spPr>
            <a:xfrm>
              <a:off x="3657600" y="2514906"/>
              <a:ext cx="152400" cy="76169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TextBox 41"/>
            <p:cNvSpPr txBox="1">
              <a:spLocks noChangeArrowheads="1"/>
            </p:cNvSpPr>
            <p:nvPr/>
          </p:nvSpPr>
          <p:spPr bwMode="auto">
            <a:xfrm>
              <a:off x="2895600" y="2510135"/>
              <a:ext cx="647934" cy="46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</a:t>
              </a:r>
              <a:r>
                <a:rPr lang="en-US" sz="2400" baseline="-25000" dirty="0" smtClean="0"/>
                <a:t>DD</a:t>
              </a:r>
              <a:endParaRPr lang="en-US" sz="2400" dirty="0"/>
            </a:p>
          </p:txBody>
        </p:sp>
      </p:grpSp>
      <p:grpSp>
        <p:nvGrpSpPr>
          <p:cNvPr id="40" name="Group 42"/>
          <p:cNvGrpSpPr>
            <a:grpSpLocks/>
          </p:cNvGrpSpPr>
          <p:nvPr/>
        </p:nvGrpSpPr>
        <p:grpSpPr bwMode="auto">
          <a:xfrm>
            <a:off x="2036763" y="1270000"/>
            <a:ext cx="1697037" cy="762000"/>
            <a:chOff x="1289075" y="1833265"/>
            <a:chExt cx="1697153" cy="762000"/>
          </a:xfrm>
        </p:grpSpPr>
        <p:grpSp>
          <p:nvGrpSpPr>
            <p:cNvPr id="41" name="Group 45"/>
            <p:cNvGrpSpPr>
              <a:grpSpLocks/>
            </p:cNvGrpSpPr>
            <p:nvPr/>
          </p:nvGrpSpPr>
          <p:grpSpPr bwMode="auto">
            <a:xfrm>
              <a:off x="2833818" y="1833265"/>
              <a:ext cx="152410" cy="762000"/>
              <a:chOff x="2833818" y="1833265"/>
              <a:chExt cx="152410" cy="7620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833818" y="1833265"/>
                <a:ext cx="15241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848107" y="2138065"/>
                <a:ext cx="127008" cy="4524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2" name="TextBox 44"/>
            <p:cNvSpPr txBox="1">
              <a:spLocks noChangeArrowheads="1"/>
            </p:cNvSpPr>
            <p:nvPr/>
          </p:nvSpPr>
          <p:spPr bwMode="auto">
            <a:xfrm>
              <a:off x="1289075" y="1857213"/>
              <a:ext cx="13325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</a:t>
              </a:r>
              <a:r>
                <a:rPr lang="en-US" sz="2400" baseline="-25000" dirty="0" smtClean="0"/>
                <a:t>DD</a:t>
              </a:r>
              <a:r>
                <a:rPr lang="en-US" sz="2400" dirty="0" smtClean="0"/>
                <a:t>/2 </a:t>
              </a:r>
              <a:r>
                <a:rPr lang="en-US" sz="2400" dirty="0"/>
                <a:t>+ </a:t>
              </a:r>
              <a:r>
                <a:rPr lang="el-GR" sz="2400" dirty="0"/>
                <a:t>δ</a:t>
              </a:r>
              <a:endParaRPr lang="en-US" sz="2400" dirty="0"/>
            </a:p>
          </p:txBody>
        </p:sp>
      </p:grpSp>
      <p:grpSp>
        <p:nvGrpSpPr>
          <p:cNvPr id="45" name="Group 47"/>
          <p:cNvGrpSpPr>
            <a:grpSpLocks/>
          </p:cNvGrpSpPr>
          <p:nvPr/>
        </p:nvGrpSpPr>
        <p:grpSpPr bwMode="auto">
          <a:xfrm>
            <a:off x="4165600" y="1881188"/>
            <a:ext cx="2362200" cy="4244975"/>
            <a:chOff x="1371600" y="1371600"/>
            <a:chExt cx="2362200" cy="4245429"/>
          </a:xfrm>
          <a:solidFill>
            <a:schemeClr val="bg1">
              <a:lumMod val="75000"/>
            </a:schemeClr>
          </a:solidFill>
        </p:grpSpPr>
        <p:sp>
          <p:nvSpPr>
            <p:cNvPr id="46" name="Isosceles Triangle 45"/>
            <p:cNvSpPr/>
            <p:nvPr/>
          </p:nvSpPr>
          <p:spPr>
            <a:xfrm rot="10800000">
              <a:off x="2971800" y="3657844"/>
              <a:ext cx="762000" cy="762081"/>
            </a:xfrm>
            <a:prstGeom prst="triangl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800" dirty="0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1371600" y="3657844"/>
              <a:ext cx="762000" cy="762081"/>
            </a:xfrm>
            <a:prstGeom prst="triangl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800" dirty="0"/>
            </a:p>
          </p:txBody>
        </p:sp>
        <p:cxnSp>
          <p:nvCxnSpPr>
            <p:cNvPr id="48" name="Elbow Connector 47"/>
            <p:cNvCxnSpPr>
              <a:stCxn id="46" idx="0"/>
              <a:endCxn id="47" idx="3"/>
            </p:cNvCxnSpPr>
            <p:nvPr/>
          </p:nvCxnSpPr>
          <p:spPr>
            <a:xfrm rot="5400000">
              <a:off x="2553494" y="3619032"/>
              <a:ext cx="1588" cy="1600200"/>
            </a:xfrm>
            <a:prstGeom prst="bentConnector3">
              <a:avLst>
                <a:gd name="adj1" fmla="val 33302907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49" name="Elbow Connector 48"/>
            <p:cNvCxnSpPr>
              <a:stCxn id="47" idx="0"/>
              <a:endCxn id="46" idx="3"/>
            </p:cNvCxnSpPr>
            <p:nvPr/>
          </p:nvCxnSpPr>
          <p:spPr>
            <a:xfrm rot="5400000" flipH="1" flipV="1">
              <a:off x="2553494" y="2856950"/>
              <a:ext cx="1588" cy="1600200"/>
            </a:xfrm>
            <a:prstGeom prst="bentConnector3">
              <a:avLst>
                <a:gd name="adj1" fmla="val 32873247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50" name="Oval 49"/>
            <p:cNvSpPr/>
            <p:nvPr/>
          </p:nvSpPr>
          <p:spPr>
            <a:xfrm rot="10800000">
              <a:off x="3276600" y="4343718"/>
              <a:ext cx="152400" cy="152416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8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1676400" y="3581636"/>
              <a:ext cx="152400" cy="152416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8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5400000" flipH="1" flipV="1">
              <a:off x="1638206" y="2247994"/>
              <a:ext cx="1752787" cy="0"/>
            </a:xfrm>
            <a:prstGeom prst="lin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2182777" y="5285207"/>
              <a:ext cx="663646" cy="0"/>
            </a:xfrm>
            <a:prstGeom prst="lin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2860598" y="5549900"/>
            <a:ext cx="218130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Sense Amplifier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r">
              <a:defRPr/>
            </a:pP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(Row 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Buffer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</a:t>
            </a:r>
          </a:p>
        </p:txBody>
      </p:sp>
      <p:grpSp>
        <p:nvGrpSpPr>
          <p:cNvPr id="55" name="Group 61"/>
          <p:cNvGrpSpPr>
            <a:grpSpLocks/>
          </p:cNvGrpSpPr>
          <p:nvPr/>
        </p:nvGrpSpPr>
        <p:grpSpPr bwMode="auto">
          <a:xfrm>
            <a:off x="6016660" y="1750070"/>
            <a:ext cx="2724115" cy="4496098"/>
            <a:chOff x="-133867" y="1868815"/>
            <a:chExt cx="2724667" cy="4496773"/>
          </a:xfrm>
        </p:grpSpPr>
        <p:sp>
          <p:nvSpPr>
            <p:cNvPr id="56" name="TextBox 55"/>
            <p:cNvSpPr txBox="1"/>
            <p:nvPr/>
          </p:nvSpPr>
          <p:spPr>
            <a:xfrm>
              <a:off x="685414" y="3589279"/>
              <a:ext cx="1905386" cy="830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Amplify the difference</a:t>
              </a:r>
            </a:p>
          </p:txBody>
        </p:sp>
        <p:cxnSp>
          <p:nvCxnSpPr>
            <p:cNvPr id="57" name="Shape 56"/>
            <p:cNvCxnSpPr>
              <a:stCxn id="33" idx="3"/>
              <a:endCxn id="56" idx="2"/>
            </p:cNvCxnSpPr>
            <p:nvPr/>
          </p:nvCxnSpPr>
          <p:spPr>
            <a:xfrm flipV="1">
              <a:off x="-133867" y="4419666"/>
              <a:ext cx="1771974" cy="1945922"/>
            </a:xfrm>
            <a:prstGeom prst="curvedConnector2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hape 57"/>
            <p:cNvCxnSpPr>
              <a:stCxn id="56" idx="0"/>
              <a:endCxn id="36" idx="3"/>
            </p:cNvCxnSpPr>
            <p:nvPr/>
          </p:nvCxnSpPr>
          <p:spPr>
            <a:xfrm rot="16200000" flipV="1">
              <a:off x="37729" y="1988899"/>
              <a:ext cx="1720463" cy="1480295"/>
            </a:xfrm>
            <a:prstGeom prst="curvedConnector2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/>
          <p:cNvSpPr/>
          <p:nvPr/>
        </p:nvSpPr>
        <p:spPr>
          <a:xfrm>
            <a:off x="4479925" y="2360611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86200" y="2365374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052763" y="2900363"/>
            <a:ext cx="314325" cy="679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2" name="Group 18"/>
          <p:cNvGrpSpPr>
            <a:grpSpLocks/>
          </p:cNvGrpSpPr>
          <p:nvPr/>
        </p:nvGrpSpPr>
        <p:grpSpPr bwMode="auto">
          <a:xfrm>
            <a:off x="2361817" y="2901950"/>
            <a:ext cx="1572008" cy="679450"/>
            <a:chOff x="1526615" y="2286000"/>
            <a:chExt cx="1902385" cy="762000"/>
          </a:xfrm>
        </p:grpSpPr>
        <p:grpSp>
          <p:nvGrpSpPr>
            <p:cNvPr id="63" name="Group 34"/>
            <p:cNvGrpSpPr>
              <a:grpSpLocks/>
            </p:cNvGrpSpPr>
            <p:nvPr/>
          </p:nvGrpSpPr>
          <p:grpSpPr bwMode="auto">
            <a:xfrm>
              <a:off x="1922742" y="2286000"/>
              <a:ext cx="1506258" cy="762000"/>
              <a:chOff x="1922742" y="2667000"/>
              <a:chExt cx="1506258" cy="762000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>
                <a:off x="1981772" y="3048000"/>
                <a:ext cx="762000" cy="0"/>
              </a:xfrm>
              <a:prstGeom prst="line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2362156" y="3048000"/>
                <a:ext cx="762000" cy="0"/>
              </a:xfrm>
              <a:prstGeom prst="line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743156" y="3048000"/>
                <a:ext cx="685844" cy="0"/>
              </a:xfrm>
              <a:prstGeom prst="line">
                <a:avLst/>
              </a:prstGeom>
              <a:ln w="28575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hape 24"/>
              <p:cNvCxnSpPr>
                <a:endCxn id="64" idx="3"/>
              </p:cNvCxnSpPr>
              <p:nvPr/>
            </p:nvCxnSpPr>
            <p:spPr>
              <a:xfrm rot="10800000" flipV="1">
                <a:off x="1922742" y="3048000"/>
                <a:ext cx="440032" cy="2777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333333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81"/>
            <p:cNvSpPr txBox="1">
              <a:spLocks noChangeArrowheads="1"/>
            </p:cNvSpPr>
            <p:nvPr/>
          </p:nvSpPr>
          <p:spPr bwMode="auto">
            <a:xfrm>
              <a:off x="1526615" y="2445416"/>
              <a:ext cx="396127" cy="448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cxnSp>
        <p:nvCxnSpPr>
          <p:cNvPr id="69" name="Straight Connector 68"/>
          <p:cNvCxnSpPr/>
          <p:nvPr/>
        </p:nvCxnSpPr>
        <p:spPr>
          <a:xfrm>
            <a:off x="4479925" y="3249613"/>
            <a:ext cx="827088" cy="0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3937000" y="2944813"/>
            <a:ext cx="457200" cy="3048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3937000" y="3236913"/>
            <a:ext cx="533400" cy="1587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4475163" y="3208338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881438" y="3211513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4" name="Group 91"/>
          <p:cNvGrpSpPr>
            <a:grpSpLocks/>
          </p:cNvGrpSpPr>
          <p:nvPr/>
        </p:nvGrpSpPr>
        <p:grpSpPr bwMode="auto">
          <a:xfrm>
            <a:off x="457200" y="3579814"/>
            <a:ext cx="2752726" cy="1641475"/>
            <a:chOff x="457203" y="3122335"/>
            <a:chExt cx="2752317" cy="1641772"/>
          </a:xfrm>
        </p:grpSpPr>
        <p:sp>
          <p:nvSpPr>
            <p:cNvPr id="75" name="TextBox 92"/>
            <p:cNvSpPr txBox="1">
              <a:spLocks noChangeArrowheads="1"/>
            </p:cNvSpPr>
            <p:nvPr/>
          </p:nvSpPr>
          <p:spPr bwMode="auto">
            <a:xfrm>
              <a:off x="457203" y="3810000"/>
              <a:ext cx="191153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dirty="0"/>
                <a:t>Data gets </a:t>
              </a:r>
              <a:r>
                <a:rPr lang="en-US" sz="2800" dirty="0" smtClean="0"/>
                <a:t>copied</a:t>
              </a:r>
              <a:endParaRPr lang="en-US" sz="2800" dirty="0"/>
            </a:p>
          </p:txBody>
        </p:sp>
        <p:cxnSp>
          <p:nvCxnSpPr>
            <p:cNvPr id="76" name="Shape 75"/>
            <p:cNvCxnSpPr>
              <a:stCxn id="75" idx="3"/>
              <a:endCxn id="61" idx="2"/>
            </p:cNvCxnSpPr>
            <p:nvPr/>
          </p:nvCxnSpPr>
          <p:spPr>
            <a:xfrm flipV="1">
              <a:off x="2368734" y="3122335"/>
              <a:ext cx="840786" cy="1164719"/>
            </a:xfrm>
            <a:prstGeom prst="curvedConnector2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8"/>
          <p:cNvSpPr txBox="1">
            <a:spLocks noChangeArrowheads="1"/>
          </p:cNvSpPr>
          <p:nvPr/>
        </p:nvSpPr>
        <p:spPr bwMode="auto">
          <a:xfrm>
            <a:off x="1525741" y="2134255"/>
            <a:ext cx="6078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/>
              <a:t>src</a:t>
            </a:r>
            <a:endParaRPr lang="en-US" sz="2800" dirty="0"/>
          </a:p>
        </p:txBody>
      </p:sp>
      <p:sp>
        <p:nvSpPr>
          <p:cNvPr id="78" name="TextBox 79"/>
          <p:cNvSpPr txBox="1">
            <a:spLocks noChangeArrowheads="1"/>
          </p:cNvSpPr>
          <p:nvPr/>
        </p:nvSpPr>
        <p:spPr bwMode="auto">
          <a:xfrm>
            <a:off x="1525741" y="2972455"/>
            <a:ext cx="647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/>
              <a:t>dst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7"/>
          <p:cNvGrpSpPr/>
          <p:nvPr/>
        </p:nvGrpSpPr>
        <p:grpSpPr>
          <a:xfrm>
            <a:off x="3276600" y="1219200"/>
            <a:ext cx="2286000" cy="2133600"/>
            <a:chOff x="3276600" y="1219200"/>
            <a:chExt cx="2286000" cy="2286000"/>
          </a:xfrm>
        </p:grpSpPr>
        <p:cxnSp>
          <p:nvCxnSpPr>
            <p:cNvPr id="91" name="Straight Connector 90"/>
            <p:cNvCxnSpPr/>
            <p:nvPr/>
          </p:nvCxnSpPr>
          <p:spPr>
            <a:xfrm rot="5400000" flipH="1" flipV="1">
              <a:off x="2133600" y="2362200"/>
              <a:ext cx="2286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 flipH="1" flipV="1">
              <a:off x="2590799" y="2362200"/>
              <a:ext cx="2286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3047999" y="2362200"/>
              <a:ext cx="2286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3505200" y="2362200"/>
              <a:ext cx="2286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3962400" y="2362200"/>
              <a:ext cx="2286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600" y="2362200"/>
              <a:ext cx="2286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Parallel Mode: Implementation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05200" y="1371600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3962400" y="1371600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4419600" y="1371600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4876800" y="1371600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5334000" y="1371600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3505200" y="18288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962400" y="18288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>
            <a:off x="4419600" y="18288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4876800" y="18288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334000" y="18288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3025941" y="1371600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3025941" y="18288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2" name="Oval 31"/>
          <p:cNvSpPr/>
          <p:nvPr/>
        </p:nvSpPr>
        <p:spPr>
          <a:xfrm>
            <a:off x="3505200" y="2286000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</a:t>
            </a:r>
            <a:endParaRPr lang="en-US" sz="2800" dirty="0"/>
          </a:p>
        </p:txBody>
      </p:sp>
      <p:sp>
        <p:nvSpPr>
          <p:cNvPr id="33" name="Oval 32"/>
          <p:cNvSpPr/>
          <p:nvPr/>
        </p:nvSpPr>
        <p:spPr>
          <a:xfrm>
            <a:off x="3962402" y="2286000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</a:t>
            </a:r>
            <a:endParaRPr lang="en-US" sz="2800" dirty="0"/>
          </a:p>
        </p:txBody>
      </p:sp>
      <p:sp>
        <p:nvSpPr>
          <p:cNvPr id="34" name="Oval 33"/>
          <p:cNvSpPr/>
          <p:nvPr/>
        </p:nvSpPr>
        <p:spPr>
          <a:xfrm>
            <a:off x="4876800" y="2286000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35" name="Oval 34"/>
          <p:cNvSpPr/>
          <p:nvPr/>
        </p:nvSpPr>
        <p:spPr>
          <a:xfrm>
            <a:off x="5334002" y="2286000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</a:t>
            </a:r>
            <a:endParaRPr lang="en-US" sz="2800" dirty="0"/>
          </a:p>
        </p:txBody>
      </p:sp>
      <p:sp>
        <p:nvSpPr>
          <p:cNvPr id="36" name="Oval 35"/>
          <p:cNvSpPr/>
          <p:nvPr/>
        </p:nvSpPr>
        <p:spPr>
          <a:xfrm>
            <a:off x="3025942" y="2286000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37" name="Oval 36"/>
          <p:cNvSpPr/>
          <p:nvPr/>
        </p:nvSpPr>
        <p:spPr>
          <a:xfrm>
            <a:off x="4419601" y="2286000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3025941" y="27432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Oval 18"/>
          <p:cNvSpPr/>
          <p:nvPr/>
        </p:nvSpPr>
        <p:spPr>
          <a:xfrm>
            <a:off x="3505200" y="27432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0" name="Oval 19"/>
          <p:cNvSpPr/>
          <p:nvPr/>
        </p:nvSpPr>
        <p:spPr>
          <a:xfrm>
            <a:off x="3962400" y="27432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Oval 20"/>
          <p:cNvSpPr/>
          <p:nvPr/>
        </p:nvSpPr>
        <p:spPr>
          <a:xfrm>
            <a:off x="4419600" y="27432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2" name="Oval 21"/>
          <p:cNvSpPr/>
          <p:nvPr/>
        </p:nvSpPr>
        <p:spPr>
          <a:xfrm>
            <a:off x="4876800" y="27432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3" name="Oval 22"/>
          <p:cNvSpPr/>
          <p:nvPr/>
        </p:nvSpPr>
        <p:spPr>
          <a:xfrm>
            <a:off x="5334000" y="274320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Curved Connector 64"/>
          <p:cNvCxnSpPr/>
          <p:nvPr/>
        </p:nvCxnSpPr>
        <p:spPr>
          <a:xfrm rot="10800000" flipV="1">
            <a:off x="3030646" y="1538260"/>
            <a:ext cx="1588" cy="2259904"/>
          </a:xfrm>
          <a:prstGeom prst="curvedConnector3">
            <a:avLst>
              <a:gd name="adj1" fmla="val 52121553"/>
            </a:avLst>
          </a:prstGeom>
          <a:ln w="381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 flipV="1">
            <a:off x="5791200" y="2563562"/>
            <a:ext cx="1588" cy="1258275"/>
          </a:xfrm>
          <a:prstGeom prst="curvedConnector3">
            <a:avLst>
              <a:gd name="adj1" fmla="val 41200832"/>
            </a:avLst>
          </a:prstGeom>
          <a:ln w="381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500421" y="4038600"/>
            <a:ext cx="1833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Row Buffer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048000" y="3352800"/>
            <a:ext cx="457200" cy="68580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4" name="Group 76"/>
          <p:cNvGrpSpPr/>
          <p:nvPr/>
        </p:nvGrpSpPr>
        <p:grpSpPr>
          <a:xfrm>
            <a:off x="3025941" y="2286000"/>
            <a:ext cx="2765259" cy="457200"/>
            <a:chOff x="3048000" y="3733800"/>
            <a:chExt cx="2765259" cy="457200"/>
          </a:xfrm>
        </p:grpSpPr>
        <p:sp>
          <p:nvSpPr>
            <p:cNvPr id="67" name="Oval 66"/>
            <p:cNvSpPr/>
            <p:nvPr/>
          </p:nvSpPr>
          <p:spPr>
            <a:xfrm>
              <a:off x="3527259" y="3733800"/>
              <a:ext cx="457200" cy="457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r</a:t>
              </a:r>
              <a:endParaRPr lang="en-US" sz="2800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3984459" y="3733800"/>
              <a:ext cx="457200" cy="457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4441659" y="3733800"/>
              <a:ext cx="457200" cy="457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r</a:t>
              </a:r>
              <a:endParaRPr lang="en-US" sz="2800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4898859" y="3733800"/>
              <a:ext cx="457200" cy="457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o</a:t>
              </a:r>
              <a:endParaRPr lang="en-US" sz="2800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5356059" y="3733800"/>
              <a:ext cx="457200" cy="457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w</a:t>
              </a:r>
              <a:endParaRPr lang="en-US" sz="2800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3048000" y="3733800"/>
              <a:ext cx="457200" cy="457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</a:t>
              </a:r>
              <a:endParaRPr lang="en-US" sz="2800" dirty="0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3505200" y="3352800"/>
            <a:ext cx="457200" cy="68580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9" name="Rounded Rectangle 78"/>
          <p:cNvSpPr/>
          <p:nvPr/>
        </p:nvSpPr>
        <p:spPr>
          <a:xfrm>
            <a:off x="3962400" y="3352800"/>
            <a:ext cx="457200" cy="68580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0" name="Rounded Rectangle 79"/>
          <p:cNvSpPr/>
          <p:nvPr/>
        </p:nvSpPr>
        <p:spPr>
          <a:xfrm>
            <a:off x="4419600" y="3352800"/>
            <a:ext cx="457200" cy="68580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1" name="Rounded Rectangle 80"/>
          <p:cNvSpPr/>
          <p:nvPr/>
        </p:nvSpPr>
        <p:spPr>
          <a:xfrm>
            <a:off x="4876800" y="3352800"/>
            <a:ext cx="457200" cy="68580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2" name="Rounded Rectangle 81"/>
          <p:cNvSpPr/>
          <p:nvPr/>
        </p:nvSpPr>
        <p:spPr>
          <a:xfrm>
            <a:off x="5334000" y="3352800"/>
            <a:ext cx="457200" cy="68580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7" name="Group 88"/>
          <p:cNvGrpSpPr/>
          <p:nvPr/>
        </p:nvGrpSpPr>
        <p:grpSpPr>
          <a:xfrm>
            <a:off x="3048000" y="3352800"/>
            <a:ext cx="2743200" cy="685800"/>
            <a:chOff x="3048000" y="7696200"/>
            <a:chExt cx="2743200" cy="685800"/>
          </a:xfrm>
        </p:grpSpPr>
        <p:sp>
          <p:nvSpPr>
            <p:cNvPr id="83" name="Rounded Rectangle 82"/>
            <p:cNvSpPr/>
            <p:nvPr/>
          </p:nvSpPr>
          <p:spPr>
            <a:xfrm>
              <a:off x="3048000" y="7696200"/>
              <a:ext cx="457200" cy="6858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</a:t>
              </a:r>
              <a:endParaRPr lang="en-US" sz="2800" dirty="0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3505200" y="7696200"/>
              <a:ext cx="457200" cy="6858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r</a:t>
              </a:r>
              <a:endParaRPr lang="en-US" sz="2800" dirty="0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962400" y="7696200"/>
              <a:ext cx="457200" cy="6858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419600" y="7696200"/>
              <a:ext cx="457200" cy="6858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r</a:t>
              </a:r>
              <a:endParaRPr lang="en-US" sz="2800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4876800" y="7696200"/>
              <a:ext cx="457200" cy="6858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o</a:t>
              </a:r>
              <a:endParaRPr lang="en-US" sz="2800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5334000" y="7696200"/>
              <a:ext cx="457200" cy="685800"/>
            </a:xfrm>
            <a:prstGeom prst="round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w</a:t>
              </a:r>
              <a:endParaRPr lang="en-US" sz="2800" dirty="0"/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457200" y="4724400"/>
            <a:ext cx="83820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/>
              <a:t>. </a:t>
            </a:r>
            <a:r>
              <a:rPr lang="en-US" sz="2800" b="1" dirty="0" smtClean="0"/>
              <a:t>Activate</a:t>
            </a:r>
            <a:r>
              <a:rPr lang="en-US" sz="2800" dirty="0" smtClean="0"/>
              <a:t> </a:t>
            </a:r>
            <a:r>
              <a:rPr lang="en-US" sz="2800" dirty="0" err="1" smtClean="0"/>
              <a:t>src</a:t>
            </a:r>
            <a:r>
              <a:rPr lang="en-US" sz="2800" dirty="0" smtClean="0"/>
              <a:t> row (copy data from </a:t>
            </a:r>
            <a:r>
              <a:rPr lang="en-US" sz="2800" dirty="0" err="1" smtClean="0"/>
              <a:t>src</a:t>
            </a:r>
            <a:r>
              <a:rPr lang="en-US" sz="2800" dirty="0" smtClean="0"/>
              <a:t> to row buffer)</a:t>
            </a:r>
            <a:endParaRPr lang="en-US" sz="2800" dirty="0"/>
          </a:p>
        </p:txBody>
      </p:sp>
      <p:sp>
        <p:nvSpPr>
          <p:cNvPr id="62" name="Rounded Rectangle 61"/>
          <p:cNvSpPr/>
          <p:nvPr/>
        </p:nvSpPr>
        <p:spPr>
          <a:xfrm>
            <a:off x="457200" y="5486400"/>
            <a:ext cx="8382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pPr marL="346075" indent="-346075"/>
            <a:r>
              <a:rPr lang="en-US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/>
              <a:t>. </a:t>
            </a:r>
            <a:r>
              <a:rPr lang="en-US" sz="2800" b="1" dirty="0" smtClean="0"/>
              <a:t>Activate</a:t>
            </a:r>
            <a:r>
              <a:rPr lang="en-US" sz="2800" dirty="0" smtClean="0"/>
              <a:t> </a:t>
            </a:r>
            <a:r>
              <a:rPr lang="en-US" sz="2800" dirty="0" err="1" smtClean="0"/>
              <a:t>dst</a:t>
            </a:r>
            <a:r>
              <a:rPr lang="en-US" sz="2800" dirty="0" smtClean="0"/>
              <a:t> row (disconnect </a:t>
            </a:r>
            <a:r>
              <a:rPr lang="en-US" sz="2800" dirty="0" err="1" smtClean="0"/>
              <a:t>src</a:t>
            </a:r>
            <a:r>
              <a:rPr lang="en-US" sz="2800" dirty="0" smtClean="0"/>
              <a:t> from row buffer, connect </a:t>
            </a:r>
            <a:r>
              <a:rPr lang="en-US" sz="2800" dirty="0" err="1" smtClean="0"/>
              <a:t>dst</a:t>
            </a:r>
            <a:r>
              <a:rPr lang="en-US" sz="2800" dirty="0" smtClean="0"/>
              <a:t> – copy data from row buffer to </a:t>
            </a:r>
            <a:r>
              <a:rPr lang="en-US" sz="2800" dirty="0" err="1" smtClean="0"/>
              <a:t>dst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Parallel Mode: Benefits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732158"/>
            <a:ext cx="1603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Latency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7988" y="2732158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Energy</a:t>
            </a:r>
          </a:p>
        </p:txBody>
      </p:sp>
      <p:sp>
        <p:nvSpPr>
          <p:cNvPr id="6" name="Down Arrow 5"/>
          <p:cNvSpPr/>
          <p:nvPr/>
        </p:nvSpPr>
        <p:spPr>
          <a:xfrm>
            <a:off x="3584524" y="2529245"/>
            <a:ext cx="381000" cy="990600"/>
          </a:xfrm>
          <a:prstGeom prst="downArrow">
            <a:avLst>
              <a:gd name="adj1" fmla="val 35000"/>
              <a:gd name="adj2" fmla="val 8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9124" y="2529245"/>
            <a:ext cx="1219200" cy="990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11x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696200" y="2529245"/>
            <a:ext cx="381000" cy="990600"/>
          </a:xfrm>
          <a:prstGeom prst="downArrow">
            <a:avLst>
              <a:gd name="adj1" fmla="val 35000"/>
              <a:gd name="adj2" fmla="val 8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00800" y="2529245"/>
            <a:ext cx="1219200" cy="990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74x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210" y="1447800"/>
            <a:ext cx="3231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Bulk Data Copy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3682425"/>
            <a:ext cx="2678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1046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ns to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3672245"/>
            <a:ext cx="2653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3600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nJ to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nJ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210" y="4673025"/>
            <a:ext cx="5126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No bandwidth consumption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210" y="5257800"/>
            <a:ext cx="6655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Very little changes to the DRAM chip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18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Bulk data copy and initialization</a:t>
            </a:r>
          </a:p>
          <a:p>
            <a:pPr lvl="1"/>
            <a:r>
              <a:rPr lang="en-US" sz="2400" dirty="0" smtClean="0"/>
              <a:t>Unnecessarily move data on the memory channel</a:t>
            </a:r>
          </a:p>
          <a:p>
            <a:pPr lvl="1"/>
            <a:r>
              <a:rPr lang="en-US" sz="2400" dirty="0" smtClean="0"/>
              <a:t>Degrade system performance and energy efficiency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RowClone </a:t>
            </a:r>
            <a:r>
              <a:rPr lang="en-US" sz="2800" dirty="0" smtClean="0"/>
              <a:t>– perform copy in DRAM with low cost</a:t>
            </a:r>
          </a:p>
          <a:p>
            <a:pPr lvl="1"/>
            <a:r>
              <a:rPr lang="en-US" sz="2400" dirty="0" smtClean="0"/>
              <a:t>Uses row buffer to copy large quantity of data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Source row → row buffer → destination row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sz="2400" dirty="0" smtClean="0"/>
              <a:t>X lower latency and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74</a:t>
            </a:r>
            <a:r>
              <a:rPr lang="en-US" sz="2400" dirty="0" smtClean="0"/>
              <a:t>X lower energy for a bulk copy</a:t>
            </a:r>
          </a:p>
          <a:p>
            <a:r>
              <a:rPr lang="en-US" sz="2800" dirty="0" smtClean="0"/>
              <a:t>Accelerate Copy-on-Write and Bulk Zeroing</a:t>
            </a:r>
          </a:p>
          <a:p>
            <a:pPr lvl="1"/>
            <a:r>
              <a:rPr lang="en-US" sz="2400" dirty="0" smtClean="0"/>
              <a:t>Forking, </a:t>
            </a:r>
            <a:r>
              <a:rPr lang="en-US" sz="2400" dirty="0" err="1" smtClean="0"/>
              <a:t>checkpointing</a:t>
            </a:r>
            <a:r>
              <a:rPr lang="en-US" sz="2400" dirty="0" smtClean="0"/>
              <a:t>, zeroing (security), VM cloning</a:t>
            </a:r>
          </a:p>
          <a:p>
            <a:r>
              <a:rPr lang="en-US" sz="2800" dirty="0" smtClean="0"/>
              <a:t>Improves performance and energy efficiency at low cost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27</a:t>
            </a:r>
            <a:r>
              <a:rPr lang="en-US" sz="2400" dirty="0" smtClean="0"/>
              <a:t>% 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en-US" sz="2400" dirty="0" smtClean="0"/>
              <a:t>% for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400" dirty="0" smtClean="0"/>
              <a:t>-core systems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0.01%</a:t>
            </a:r>
            <a:r>
              <a:rPr lang="en-US" sz="2400" dirty="0" smtClean="0">
                <a:cs typeface="Arial" pitchFamily="34" charset="0"/>
              </a:rPr>
              <a:t> DRAM chip area)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Parallel Mode: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Location of source/destination</a:t>
            </a:r>
          </a:p>
          <a:p>
            <a:pPr lvl="1"/>
            <a:r>
              <a:rPr lang="en-US" dirty="0" smtClean="0"/>
              <a:t>Both should be in the same </a:t>
            </a:r>
            <a:r>
              <a:rPr lang="en-US" dirty="0" err="1" smtClean="0"/>
              <a:t>subarray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Size of the copy</a:t>
            </a:r>
          </a:p>
          <a:p>
            <a:pPr lvl="1"/>
            <a:r>
              <a:rPr lang="en-US" dirty="0" smtClean="0"/>
              <a:t>Copies </a:t>
            </a:r>
            <a:r>
              <a:rPr lang="en-US" i="1" dirty="0" smtClean="0"/>
              <a:t>all</a:t>
            </a:r>
            <a:r>
              <a:rPr lang="en-US" dirty="0" smtClean="0"/>
              <a:t> the data from source row to destination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RowClone: Pipelined Serial Mode (PSM)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660269" y="1475095"/>
            <a:ext cx="4800600" cy="3505200"/>
          </a:xfrm>
          <a:prstGeom prst="roundRect">
            <a:avLst>
              <a:gd name="adj" fmla="val 56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-550326" y="3276600"/>
            <a:ext cx="3658394" cy="79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-788653" y="2949549"/>
            <a:ext cx="307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Memory Channel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88869" y="1627495"/>
            <a:ext cx="685800" cy="32004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3200" dirty="0" smtClean="0"/>
              <a:t>Chip I/O</a:t>
            </a:r>
            <a:endParaRPr lang="en-US" sz="3200" dirty="0"/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rot="10800000">
            <a:off x="1279269" y="3227695"/>
            <a:ext cx="609600" cy="158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803269" y="1627495"/>
            <a:ext cx="1600200" cy="1295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632069" y="1627495"/>
            <a:ext cx="1600200" cy="1295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Bank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03269" y="3532495"/>
            <a:ext cx="1600200" cy="1295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632069" y="3532495"/>
            <a:ext cx="1600200" cy="1295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2574669" y="3227695"/>
            <a:ext cx="3657600" cy="158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2"/>
            <a:endCxn id="33" idx="0"/>
          </p:cNvCxnSpPr>
          <p:nvPr/>
        </p:nvCxnSpPr>
        <p:spPr>
          <a:xfrm rot="5400000">
            <a:off x="5127369" y="3227695"/>
            <a:ext cx="6096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2"/>
            <a:endCxn id="32" idx="0"/>
          </p:cNvCxnSpPr>
          <p:nvPr/>
        </p:nvCxnSpPr>
        <p:spPr>
          <a:xfrm rot="5400000">
            <a:off x="3298569" y="3227695"/>
            <a:ext cx="6096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590800" y="2922895"/>
            <a:ext cx="3657600" cy="609600"/>
            <a:chOff x="3810000" y="3352800"/>
            <a:chExt cx="3657600" cy="609600"/>
          </a:xfrm>
        </p:grpSpPr>
        <p:cxnSp>
          <p:nvCxnSpPr>
            <p:cNvPr id="38" name="Straight Arrow Connector 37"/>
            <p:cNvCxnSpPr/>
            <p:nvPr/>
          </p:nvCxnSpPr>
          <p:spPr>
            <a:xfrm rot="10800000">
              <a:off x="3810000" y="3657600"/>
              <a:ext cx="3657600" cy="1588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6347604" y="3657600"/>
              <a:ext cx="609600" cy="0"/>
            </a:xfrm>
            <a:prstGeom prst="line">
              <a:avLst/>
            </a:prstGeom>
            <a:ln w="762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513053" y="3657600"/>
              <a:ext cx="609600" cy="0"/>
            </a:xfrm>
            <a:prstGeom prst="line">
              <a:avLst/>
            </a:prstGeom>
            <a:ln w="762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6781800" y="2694295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Shared internal bus</a:t>
            </a:r>
          </a:p>
        </p:txBody>
      </p:sp>
      <p:cxnSp>
        <p:nvCxnSpPr>
          <p:cNvPr id="43" name="Straight Arrow Connector 42"/>
          <p:cNvCxnSpPr>
            <a:stCxn id="41" idx="1"/>
          </p:cNvCxnSpPr>
          <p:nvPr/>
        </p:nvCxnSpPr>
        <p:spPr>
          <a:xfrm rot="10800000" flipV="1">
            <a:off x="6248400" y="3171349"/>
            <a:ext cx="533400" cy="56346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803634" y="2084695"/>
            <a:ext cx="16002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4632434" y="3989695"/>
            <a:ext cx="16002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52" name="Elbow Connector 51"/>
          <p:cNvCxnSpPr>
            <a:stCxn id="30" idx="2"/>
            <a:endCxn id="33" idx="0"/>
          </p:cNvCxnSpPr>
          <p:nvPr/>
        </p:nvCxnSpPr>
        <p:spPr>
          <a:xfrm rot="16200000" flipH="1">
            <a:off x="4212969" y="2313295"/>
            <a:ext cx="609600" cy="18288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457755" y="2084695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3" name="Rounded Rectangle 52"/>
          <p:cNvSpPr/>
          <p:nvPr/>
        </p:nvSpPr>
        <p:spPr>
          <a:xfrm>
            <a:off x="304800" y="5257800"/>
            <a:ext cx="85344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Overlap the latency of the read and the write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1.9</a:t>
            </a:r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r>
              <a:rPr lang="en-US" sz="3200" b="1" dirty="0" smtClean="0"/>
              <a:t> latency reduction,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3.2</a:t>
            </a:r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r>
              <a:rPr lang="en-US" sz="3200" b="1" dirty="0" smtClean="0"/>
              <a:t> energy reduction </a:t>
            </a:r>
            <a:endParaRPr lang="en-US" sz="3200" b="1" dirty="0"/>
          </a:p>
        </p:txBody>
      </p:sp>
      <p:sp>
        <p:nvSpPr>
          <p:cNvPr id="36" name="Rectangle 35"/>
          <p:cNvSpPr/>
          <p:nvPr/>
        </p:nvSpPr>
        <p:spPr>
          <a:xfrm>
            <a:off x="3733800" y="2084695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2" name="Rectangle 41"/>
          <p:cNvSpPr/>
          <p:nvPr/>
        </p:nvSpPr>
        <p:spPr>
          <a:xfrm>
            <a:off x="4031675" y="2084695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0315E-7 L -1.11111E-6 0.1443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0315E-7 L -1.11111E-6 0.14431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4431 L 0.19722 0.1443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4431 L 0.19722 0.14431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0315E-7 L -1.11111E-6 0.1443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4431 L 0.19722 0.1443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 animBg="1"/>
      <p:bldP spid="45" grpId="0" animBg="1"/>
      <p:bldP spid="46" grpId="0" animBg="1"/>
      <p:bldP spid="46" grpId="1" animBg="1"/>
      <p:bldP spid="46" grpId="2" animBg="1"/>
      <p:bldP spid="46" grpId="3" animBg="1"/>
      <p:bldP spid="53" grpId="0" animBg="1"/>
      <p:bldP spid="36" grpId="0" animBg="1"/>
      <p:bldP spid="36" grpId="1" animBg="1"/>
      <p:bldP spid="36" grpId="2" animBg="1"/>
      <p:bldP spid="36" grpId="3" animBg="1"/>
      <p:bldP spid="42" grpId="0" animBg="1"/>
      <p:bldP spid="42" grpId="1" animBg="1"/>
      <p:bldP spid="42" grpId="2" animBg="1"/>
      <p:bldP spid="42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>
            <a:stCxn id="69" idx="0"/>
          </p:cNvCxnSpPr>
          <p:nvPr/>
        </p:nvCxnSpPr>
        <p:spPr>
          <a:xfrm rot="5400000" flipH="1" flipV="1">
            <a:off x="4906775" y="4982976"/>
            <a:ext cx="1752600" cy="1624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5243591" y="4982976"/>
            <a:ext cx="1752600" cy="1624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5545277" y="4982976"/>
            <a:ext cx="1752600" cy="1624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5865843" y="4982976"/>
            <a:ext cx="1752600" cy="1624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6202175" y="4982976"/>
            <a:ext cx="1752600" cy="1624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6522741" y="4982976"/>
            <a:ext cx="1752600" cy="1624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5610359" y="5867400"/>
            <a:ext cx="329184" cy="45720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1" name="Rounded Rectangle 70"/>
          <p:cNvSpPr/>
          <p:nvPr/>
        </p:nvSpPr>
        <p:spPr>
          <a:xfrm>
            <a:off x="5938786" y="5867400"/>
            <a:ext cx="329184" cy="45720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2" name="Rounded Rectangle 71"/>
          <p:cNvSpPr/>
          <p:nvPr/>
        </p:nvSpPr>
        <p:spPr>
          <a:xfrm>
            <a:off x="6262346" y="5867400"/>
            <a:ext cx="329184" cy="45720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3" name="Rounded Rectangle 72"/>
          <p:cNvSpPr/>
          <p:nvPr/>
        </p:nvSpPr>
        <p:spPr>
          <a:xfrm>
            <a:off x="6573598" y="5867400"/>
            <a:ext cx="329184" cy="45720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4" name="Rounded Rectangle 73"/>
          <p:cNvSpPr/>
          <p:nvPr/>
        </p:nvSpPr>
        <p:spPr>
          <a:xfrm>
            <a:off x="6907765" y="5867400"/>
            <a:ext cx="329184" cy="45720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5" name="Rounded Rectangle 74"/>
          <p:cNvSpPr/>
          <p:nvPr/>
        </p:nvSpPr>
        <p:spPr>
          <a:xfrm>
            <a:off x="7234783" y="5867400"/>
            <a:ext cx="329184" cy="45720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Copy using RowClone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4361" y="2514600"/>
            <a:ext cx="4038600" cy="2590799"/>
            <a:chOff x="417468" y="3935105"/>
            <a:chExt cx="6059532" cy="3696201"/>
          </a:xfrm>
        </p:grpSpPr>
        <p:sp>
          <p:nvSpPr>
            <p:cNvPr id="6" name="Rounded Rectangle 5"/>
            <p:cNvSpPr/>
            <p:nvPr/>
          </p:nvSpPr>
          <p:spPr>
            <a:xfrm>
              <a:off x="1676400" y="3962400"/>
              <a:ext cx="4800600" cy="3505200"/>
            </a:xfrm>
            <a:prstGeom prst="roundRect">
              <a:avLst>
                <a:gd name="adj" fmla="val 568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-534195" y="5763905"/>
              <a:ext cx="3658394" cy="794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16200000">
              <a:off x="-678216" y="6012402"/>
              <a:ext cx="2714588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Memory Channel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05000" y="4114800"/>
              <a:ext cx="685800" cy="3200400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 smtClean="0"/>
                <a:t>Chip I/O</a:t>
              </a:r>
              <a:endParaRPr lang="en-US" sz="2800" dirty="0"/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>
            <a:xfrm rot="10800000">
              <a:off x="1295400" y="5715000"/>
              <a:ext cx="609600" cy="15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2590800" y="5715000"/>
              <a:ext cx="3657600" cy="15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2819400" y="4114800"/>
              <a:ext cx="1600200" cy="12954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648200" y="4114800"/>
              <a:ext cx="1600200" cy="12954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Bank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819400" y="6019800"/>
              <a:ext cx="1600200" cy="12954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648200" y="6019800"/>
              <a:ext cx="1600200" cy="12954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16" name="Straight Connector 15"/>
            <p:cNvCxnSpPr>
              <a:stCxn id="13" idx="2"/>
              <a:endCxn id="15" idx="0"/>
            </p:cNvCxnSpPr>
            <p:nvPr/>
          </p:nvCxnSpPr>
          <p:spPr>
            <a:xfrm rot="5400000">
              <a:off x="5143500" y="5715000"/>
              <a:ext cx="609600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2"/>
              <a:endCxn id="14" idx="0"/>
            </p:cNvCxnSpPr>
            <p:nvPr/>
          </p:nvCxnSpPr>
          <p:spPr>
            <a:xfrm rot="5400000">
              <a:off x="3314700" y="5715000"/>
              <a:ext cx="609600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475961" y="1371600"/>
            <a:ext cx="2209800" cy="2133600"/>
            <a:chOff x="7696200" y="4038600"/>
            <a:chExt cx="3200400" cy="3276600"/>
          </a:xfrm>
        </p:grpSpPr>
        <p:sp>
          <p:nvSpPr>
            <p:cNvPr id="19" name="Rounded Rectangle 18"/>
            <p:cNvSpPr/>
            <p:nvPr/>
          </p:nvSpPr>
          <p:spPr>
            <a:xfrm>
              <a:off x="7696200" y="4038600"/>
              <a:ext cx="3200400" cy="3276600"/>
            </a:xfrm>
            <a:prstGeom prst="roundRect">
              <a:avLst>
                <a:gd name="adj" fmla="val 4365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848600" y="6477000"/>
              <a:ext cx="2895600" cy="685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Bank I/O</a:t>
              </a:r>
              <a:endParaRPr lang="en-US" sz="28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848600" y="5334000"/>
              <a:ext cx="2895600" cy="990600"/>
            </a:xfrm>
            <a:prstGeom prst="roundRect">
              <a:avLst>
                <a:gd name="adj" fmla="val 7118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848600" y="4191000"/>
              <a:ext cx="2895600" cy="990600"/>
            </a:xfrm>
            <a:prstGeom prst="roundRect">
              <a:avLst>
                <a:gd name="adj" fmla="val 7118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Subarray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114800" y="3505200"/>
            <a:ext cx="136116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114800" y="1447802"/>
            <a:ext cx="1361160" cy="121919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931157" y="4375484"/>
            <a:ext cx="324853" cy="3248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8" name="Oval 27"/>
          <p:cNvSpPr/>
          <p:nvPr/>
        </p:nvSpPr>
        <p:spPr>
          <a:xfrm>
            <a:off x="6256009" y="4375484"/>
            <a:ext cx="324853" cy="3248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Oval 28"/>
          <p:cNvSpPr/>
          <p:nvPr/>
        </p:nvSpPr>
        <p:spPr>
          <a:xfrm>
            <a:off x="6580862" y="4375484"/>
            <a:ext cx="324853" cy="3248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0" name="Oval 29"/>
          <p:cNvSpPr/>
          <p:nvPr/>
        </p:nvSpPr>
        <p:spPr>
          <a:xfrm>
            <a:off x="6905715" y="4375484"/>
            <a:ext cx="324853" cy="3248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1" name="Oval 30"/>
          <p:cNvSpPr/>
          <p:nvPr/>
        </p:nvSpPr>
        <p:spPr>
          <a:xfrm>
            <a:off x="7230567" y="4375484"/>
            <a:ext cx="324853" cy="3248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2" name="Oval 31"/>
          <p:cNvSpPr/>
          <p:nvPr/>
        </p:nvSpPr>
        <p:spPr>
          <a:xfrm>
            <a:off x="5931157" y="4700337"/>
            <a:ext cx="324853" cy="3248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Oval 32"/>
          <p:cNvSpPr/>
          <p:nvPr/>
        </p:nvSpPr>
        <p:spPr>
          <a:xfrm>
            <a:off x="6256009" y="4700337"/>
            <a:ext cx="324853" cy="3248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4" name="Oval 33"/>
          <p:cNvSpPr/>
          <p:nvPr/>
        </p:nvSpPr>
        <p:spPr>
          <a:xfrm>
            <a:off x="6580862" y="4700337"/>
            <a:ext cx="324853" cy="3248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5" name="Oval 34"/>
          <p:cNvSpPr/>
          <p:nvPr/>
        </p:nvSpPr>
        <p:spPr>
          <a:xfrm>
            <a:off x="6905715" y="4700337"/>
            <a:ext cx="324853" cy="3248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6" name="Oval 35"/>
          <p:cNvSpPr/>
          <p:nvPr/>
        </p:nvSpPr>
        <p:spPr>
          <a:xfrm>
            <a:off x="7230567" y="4700337"/>
            <a:ext cx="324853" cy="3248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Oval 36"/>
          <p:cNvSpPr/>
          <p:nvPr/>
        </p:nvSpPr>
        <p:spPr>
          <a:xfrm>
            <a:off x="5606304" y="4375484"/>
            <a:ext cx="324853" cy="3248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Oval 37"/>
          <p:cNvSpPr/>
          <p:nvPr/>
        </p:nvSpPr>
        <p:spPr>
          <a:xfrm>
            <a:off x="5606304" y="4700337"/>
            <a:ext cx="324853" cy="3248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39" name="Group 120"/>
          <p:cNvGrpSpPr/>
          <p:nvPr/>
        </p:nvGrpSpPr>
        <p:grpSpPr>
          <a:xfrm>
            <a:off x="5606304" y="5025189"/>
            <a:ext cx="1949116" cy="324853"/>
            <a:chOff x="11963400" y="12192000"/>
            <a:chExt cx="2743200" cy="457200"/>
          </a:xfrm>
        </p:grpSpPr>
        <p:sp>
          <p:nvSpPr>
            <p:cNvPr id="54" name="Oval 53"/>
            <p:cNvSpPr/>
            <p:nvPr/>
          </p:nvSpPr>
          <p:spPr>
            <a:xfrm>
              <a:off x="12420600" y="12192000"/>
              <a:ext cx="457200" cy="457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5" name="Oval 54"/>
            <p:cNvSpPr/>
            <p:nvPr/>
          </p:nvSpPr>
          <p:spPr>
            <a:xfrm>
              <a:off x="12877800" y="12192000"/>
              <a:ext cx="457200" cy="457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6" name="Oval 55"/>
            <p:cNvSpPr/>
            <p:nvPr/>
          </p:nvSpPr>
          <p:spPr>
            <a:xfrm>
              <a:off x="13792200" y="12192000"/>
              <a:ext cx="457200" cy="457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7" name="Oval 56"/>
            <p:cNvSpPr/>
            <p:nvPr/>
          </p:nvSpPr>
          <p:spPr>
            <a:xfrm>
              <a:off x="14249400" y="12192000"/>
              <a:ext cx="457200" cy="457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8" name="Oval 57"/>
            <p:cNvSpPr/>
            <p:nvPr/>
          </p:nvSpPr>
          <p:spPr>
            <a:xfrm>
              <a:off x="11963400" y="12192000"/>
              <a:ext cx="457200" cy="457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9" name="Oval 58"/>
            <p:cNvSpPr/>
            <p:nvPr/>
          </p:nvSpPr>
          <p:spPr>
            <a:xfrm>
              <a:off x="13335000" y="12192000"/>
              <a:ext cx="457200" cy="457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40" name="Oval 39"/>
          <p:cNvSpPr/>
          <p:nvPr/>
        </p:nvSpPr>
        <p:spPr>
          <a:xfrm>
            <a:off x="5606304" y="5350042"/>
            <a:ext cx="324853" cy="3248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1" name="Oval 40"/>
          <p:cNvSpPr/>
          <p:nvPr/>
        </p:nvSpPr>
        <p:spPr>
          <a:xfrm>
            <a:off x="5931157" y="5350042"/>
            <a:ext cx="324853" cy="3248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2" name="Oval 41"/>
          <p:cNvSpPr/>
          <p:nvPr/>
        </p:nvSpPr>
        <p:spPr>
          <a:xfrm>
            <a:off x="6256009" y="5350042"/>
            <a:ext cx="324853" cy="3248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3" name="Oval 42"/>
          <p:cNvSpPr/>
          <p:nvPr/>
        </p:nvSpPr>
        <p:spPr>
          <a:xfrm>
            <a:off x="6580862" y="5350042"/>
            <a:ext cx="324853" cy="3248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4" name="Oval 43"/>
          <p:cNvSpPr/>
          <p:nvPr/>
        </p:nvSpPr>
        <p:spPr>
          <a:xfrm>
            <a:off x="6905715" y="5350042"/>
            <a:ext cx="324853" cy="3248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5" name="Oval 44"/>
          <p:cNvSpPr/>
          <p:nvPr/>
        </p:nvSpPr>
        <p:spPr>
          <a:xfrm>
            <a:off x="7230567" y="5350042"/>
            <a:ext cx="324853" cy="3248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0" name="Freeform 59"/>
          <p:cNvSpPr/>
          <p:nvPr/>
        </p:nvSpPr>
        <p:spPr>
          <a:xfrm>
            <a:off x="7570939" y="2091846"/>
            <a:ext cx="492690" cy="2327754"/>
          </a:xfrm>
          <a:custGeom>
            <a:avLst/>
            <a:gdLst>
              <a:gd name="connsiteX0" fmla="*/ 0 w 492690"/>
              <a:gd name="connsiteY0" fmla="*/ 0 h 1941534"/>
              <a:gd name="connsiteX1" fmla="*/ 488515 w 492690"/>
              <a:gd name="connsiteY1" fmla="*/ 1102290 h 1941534"/>
              <a:gd name="connsiteX2" fmla="*/ 25052 w 492690"/>
              <a:gd name="connsiteY2" fmla="*/ 1941534 h 194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690" h="1941534">
                <a:moveTo>
                  <a:pt x="0" y="0"/>
                </a:moveTo>
                <a:cubicBezTo>
                  <a:pt x="242170" y="389350"/>
                  <a:pt x="484340" y="778701"/>
                  <a:pt x="488515" y="1102290"/>
                </a:cubicBezTo>
                <a:cubicBezTo>
                  <a:pt x="492690" y="1425879"/>
                  <a:pt x="258871" y="1683706"/>
                  <a:pt x="25052" y="1941534"/>
                </a:cubicBez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570939" y="1465544"/>
            <a:ext cx="1192061" cy="4859055"/>
          </a:xfrm>
          <a:custGeom>
            <a:avLst/>
            <a:gdLst>
              <a:gd name="connsiteX0" fmla="*/ 0 w 1192061"/>
              <a:gd name="connsiteY0" fmla="*/ 0 h 4572000"/>
              <a:gd name="connsiteX1" fmla="*/ 1189973 w 1192061"/>
              <a:gd name="connsiteY1" fmla="*/ 1979113 h 4572000"/>
              <a:gd name="connsiteX2" fmla="*/ 12526 w 1192061"/>
              <a:gd name="connsiteY2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061" h="4572000">
                <a:moveTo>
                  <a:pt x="0" y="0"/>
                </a:moveTo>
                <a:cubicBezTo>
                  <a:pt x="593942" y="608556"/>
                  <a:pt x="1187885" y="1217113"/>
                  <a:pt x="1189973" y="1979113"/>
                </a:cubicBezTo>
                <a:cubicBezTo>
                  <a:pt x="1192061" y="2741113"/>
                  <a:pt x="602293" y="3656556"/>
                  <a:pt x="12526" y="4572000"/>
                </a:cubicBez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Curved Connector 69"/>
          <p:cNvCxnSpPr>
            <a:stCxn id="38" idx="2"/>
            <a:endCxn id="40" idx="2"/>
          </p:cNvCxnSpPr>
          <p:nvPr/>
        </p:nvCxnSpPr>
        <p:spPr>
          <a:xfrm rot="10800000" flipV="1">
            <a:off x="5606303" y="4862763"/>
            <a:ext cx="1588" cy="649705"/>
          </a:xfrm>
          <a:prstGeom prst="curvedConnector3">
            <a:avLst>
              <a:gd name="adj1" fmla="val 34115313"/>
            </a:avLst>
          </a:prstGeom>
          <a:ln w="38100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648452" y="5399782"/>
            <a:ext cx="26741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Intra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subarray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Use FPM</a:t>
            </a:r>
          </a:p>
        </p:txBody>
      </p:sp>
      <p:cxnSp>
        <p:nvCxnSpPr>
          <p:cNvPr id="77" name="Curved Connector 76"/>
          <p:cNvCxnSpPr>
            <a:stCxn id="14" idx="2"/>
            <a:endCxn id="15" idx="2"/>
          </p:cNvCxnSpPr>
          <p:nvPr/>
        </p:nvCxnSpPr>
        <p:spPr>
          <a:xfrm rot="16200000" flipH="1">
            <a:off x="3037910" y="4274393"/>
            <a:ext cx="1588" cy="1218871"/>
          </a:xfrm>
          <a:prstGeom prst="curvedConnector3">
            <a:avLst>
              <a:gd name="adj1" fmla="val 33326522"/>
            </a:avLst>
          </a:prstGeom>
          <a:ln w="38100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20380" y="5171182"/>
            <a:ext cx="20008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 bank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Use PSM</a:t>
            </a:r>
          </a:p>
        </p:txBody>
      </p:sp>
      <p:cxnSp>
        <p:nvCxnSpPr>
          <p:cNvPr id="82" name="Curved Connector 81"/>
          <p:cNvCxnSpPr>
            <a:stCxn id="22" idx="1"/>
            <a:endCxn id="21" idx="1"/>
          </p:cNvCxnSpPr>
          <p:nvPr/>
        </p:nvCxnSpPr>
        <p:spPr>
          <a:xfrm rot="10800000" flipV="1">
            <a:off x="5581190" y="1793357"/>
            <a:ext cx="1588" cy="744279"/>
          </a:xfrm>
          <a:prstGeom prst="curvedConnector3">
            <a:avLst>
              <a:gd name="adj1" fmla="val 68822188"/>
            </a:avLst>
          </a:prstGeom>
          <a:ln w="38100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600200" y="1295400"/>
            <a:ext cx="28071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subarray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Use PSM twice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81" grpId="0"/>
      <p:bldP spid="81" grpId="1"/>
      <p:bldP spid="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Initialization </a:t>
            </a:r>
            <a:endParaRPr lang="en-US" dirty="0"/>
          </a:p>
        </p:txBody>
      </p:sp>
      <p:sp>
        <p:nvSpPr>
          <p:cNvPr id="66" name="Content Placeholder 6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Initialization with arbitrary data</a:t>
            </a:r>
          </a:p>
          <a:p>
            <a:pPr lvl="1"/>
            <a:r>
              <a:rPr lang="en-US" dirty="0" smtClean="0"/>
              <a:t>Initialize one row</a:t>
            </a:r>
          </a:p>
          <a:p>
            <a:pPr lvl="1"/>
            <a:r>
              <a:rPr lang="en-US" dirty="0" smtClean="0"/>
              <a:t>Copy the data to other rows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Zero initialization (most common)</a:t>
            </a:r>
          </a:p>
          <a:p>
            <a:pPr lvl="1"/>
            <a:r>
              <a:rPr lang="en-US" dirty="0" smtClean="0"/>
              <a:t>Reserve a row in each </a:t>
            </a:r>
            <a:r>
              <a:rPr lang="en-US" dirty="0" err="1" smtClean="0"/>
              <a:t>subarray</a:t>
            </a:r>
            <a:r>
              <a:rPr lang="en-US" dirty="0" smtClean="0"/>
              <a:t> (always zero)</a:t>
            </a:r>
          </a:p>
          <a:p>
            <a:pPr lvl="1"/>
            <a:r>
              <a:rPr lang="en-US" dirty="0" smtClean="0"/>
              <a:t>Copy data from reserved row (FPM mode)</a:t>
            </a:r>
          </a:p>
          <a:p>
            <a:pPr lvl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6.0</a:t>
            </a:r>
            <a:r>
              <a:rPr lang="en-US" b="1" dirty="0" smtClean="0"/>
              <a:t>X</a:t>
            </a:r>
            <a:r>
              <a:rPr lang="en-US" dirty="0" smtClean="0"/>
              <a:t> lower latency,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41.5</a:t>
            </a:r>
            <a:r>
              <a:rPr lang="en-US" b="1" dirty="0" smtClean="0"/>
              <a:t>X</a:t>
            </a:r>
            <a:r>
              <a:rPr lang="en-US" dirty="0" smtClean="0"/>
              <a:t> lower DRAM energy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0.2%</a:t>
            </a:r>
            <a:r>
              <a:rPr lang="en-US" sz="2400" dirty="0" smtClean="0"/>
              <a:t> </a:t>
            </a:r>
            <a:r>
              <a:rPr lang="en-US" dirty="0" smtClean="0"/>
              <a:t>loss in capacity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and Energy Benefits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81000" y="1295400"/>
          <a:ext cx="3886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724400" y="1219200"/>
          <a:ext cx="401002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43000" y="1824335"/>
            <a:ext cx="9152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11.6x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3272135"/>
            <a:ext cx="7665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1.9x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4443" y="2510135"/>
            <a:ext cx="7665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6.0x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0800" y="3424535"/>
            <a:ext cx="7665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1.0x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1676400"/>
            <a:ext cx="9380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74.4x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3843" y="3500735"/>
            <a:ext cx="7665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3.2x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82043" y="3500735"/>
            <a:ext cx="7665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1.5x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6200" y="2281535"/>
            <a:ext cx="9380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41.5x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" y="4495800"/>
            <a:ext cx="85344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Very low cost: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0.01%</a:t>
            </a:r>
            <a:r>
              <a:rPr lang="en-US" sz="3200" b="1" dirty="0" smtClean="0"/>
              <a:t> increase in die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Char char="P"/>
            </a:pPr>
            <a:r>
              <a:rPr lang="en-US" dirty="0" smtClean="0"/>
              <a:t>Introduction</a:t>
            </a:r>
          </a:p>
          <a:p>
            <a:pPr>
              <a:buFont typeface="Wingdings 2" pitchFamily="18" charset="2"/>
              <a:buChar char="P"/>
            </a:pPr>
            <a:r>
              <a:rPr lang="en-US" dirty="0" smtClean="0"/>
              <a:t>DRAM Background</a:t>
            </a:r>
          </a:p>
          <a:p>
            <a:pPr>
              <a:buFont typeface="Wingdings 2" pitchFamily="18" charset="2"/>
              <a:buChar char="P"/>
            </a:pPr>
            <a:r>
              <a:rPr lang="en-US" dirty="0" smtClean="0"/>
              <a:t>RowClone</a:t>
            </a:r>
          </a:p>
          <a:p>
            <a:pPr lvl="1"/>
            <a:r>
              <a:rPr lang="en-US" dirty="0" smtClean="0"/>
              <a:t>Fast Parallel Mode</a:t>
            </a:r>
          </a:p>
          <a:p>
            <a:pPr lvl="1"/>
            <a:r>
              <a:rPr lang="en-US" dirty="0" smtClean="0"/>
              <a:t>Pipelined Serial Mode</a:t>
            </a:r>
          </a:p>
          <a:p>
            <a:r>
              <a:rPr lang="en-US" dirty="0" smtClean="0"/>
              <a:t>End-to-end Design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4114800"/>
            <a:ext cx="8686800" cy="609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 System Design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5486400"/>
            <a:ext cx="3276600" cy="762000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 DRAM (RowClone)</a:t>
            </a:r>
            <a:endParaRPr lang="en-US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38200" y="44958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Microarchitecture</a:t>
            </a:r>
            <a:endParaRPr lang="en-US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35052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ISA</a:t>
            </a:r>
            <a:endParaRPr lang="en-US" sz="2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838200" y="25146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Operating System</a:t>
            </a:r>
            <a:endParaRPr lang="en-US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15240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Application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14607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does the software communicate occurrences of bulk copy/initialization to hardware?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4303693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to maximize use of the Fast Parallel Mode?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200" y="3313093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to ensure cache coherence?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5370493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Handling data reuse after zero initialization?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/>
      <p:bldP spid="14" grpId="0"/>
      <p:bldP spid="15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Hardware/Software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new instructions</a:t>
            </a:r>
          </a:p>
          <a:p>
            <a:pPr lvl="1"/>
            <a:r>
              <a:rPr lang="en-US" dirty="0" err="1" smtClean="0"/>
              <a:t>memcopy</a:t>
            </a:r>
            <a:r>
              <a:rPr lang="en-US" dirty="0" smtClean="0"/>
              <a:t> and </a:t>
            </a:r>
            <a:r>
              <a:rPr lang="en-US" dirty="0" err="1" smtClean="0"/>
              <a:t>meminit</a:t>
            </a:r>
            <a:endParaRPr lang="en-US" dirty="0" smtClean="0"/>
          </a:p>
          <a:p>
            <a:pPr lvl="1"/>
            <a:r>
              <a:rPr lang="en-US" dirty="0" smtClean="0"/>
              <a:t>Similar instructions present in existing ISAs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Microarchitecture Implementation</a:t>
            </a:r>
          </a:p>
          <a:p>
            <a:pPr lvl="1"/>
            <a:r>
              <a:rPr lang="en-US" dirty="0" smtClean="0"/>
              <a:t>Checks if instructions can be sped up by RowClone</a:t>
            </a:r>
          </a:p>
          <a:p>
            <a:pPr lvl="1"/>
            <a:r>
              <a:rPr lang="en-US" dirty="0" smtClean="0"/>
              <a:t>Export instructions to the memory controller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Managing Cache Coherence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RowClone modifies data in memory</a:t>
            </a:r>
          </a:p>
          <a:p>
            <a:pPr lvl="1"/>
            <a:r>
              <a:rPr lang="en-US" dirty="0" smtClean="0"/>
              <a:t>Need to maintain coherence of cached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Similar to DMA</a:t>
            </a:r>
          </a:p>
          <a:p>
            <a:pPr lvl="1"/>
            <a:r>
              <a:rPr lang="en-US" dirty="0" smtClean="0"/>
              <a:t>Source and destination in memory</a:t>
            </a:r>
          </a:p>
          <a:p>
            <a:pPr lvl="1"/>
            <a:r>
              <a:rPr lang="en-US" dirty="0" smtClean="0"/>
              <a:t>Can leverage hardware support for DMA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Additional optimizations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Maximizing Use of the Fast Parallel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operating system </a:t>
            </a:r>
            <a:r>
              <a:rPr lang="en-US" dirty="0" err="1" smtClean="0"/>
              <a:t>subarray</a:t>
            </a:r>
            <a:r>
              <a:rPr lang="en-US" dirty="0" smtClean="0"/>
              <a:t>-aware</a:t>
            </a:r>
          </a:p>
          <a:p>
            <a:endParaRPr lang="en-US" dirty="0" smtClean="0"/>
          </a:p>
          <a:p>
            <a:r>
              <a:rPr lang="en-US" dirty="0" smtClean="0"/>
              <a:t>Primitives amenable to use of FPM</a:t>
            </a:r>
          </a:p>
          <a:p>
            <a:pPr lvl="1"/>
            <a:r>
              <a:rPr lang="en-US" b="1" dirty="0" smtClean="0"/>
              <a:t>Copy-on-Write</a:t>
            </a:r>
          </a:p>
          <a:p>
            <a:pPr lvl="2"/>
            <a:r>
              <a:rPr lang="en-US" dirty="0" smtClean="0"/>
              <a:t>Allocate destination in same </a:t>
            </a:r>
            <a:r>
              <a:rPr lang="en-US" dirty="0" err="1" smtClean="0"/>
              <a:t>subarray</a:t>
            </a:r>
            <a:r>
              <a:rPr lang="en-US" dirty="0" smtClean="0"/>
              <a:t> as source</a:t>
            </a:r>
          </a:p>
          <a:p>
            <a:pPr lvl="2"/>
            <a:r>
              <a:rPr lang="en-US" dirty="0" smtClean="0"/>
              <a:t>Use FPM to copy</a:t>
            </a:r>
          </a:p>
          <a:p>
            <a:pPr lvl="1"/>
            <a:r>
              <a:rPr lang="en-US" b="1" dirty="0" smtClean="0"/>
              <a:t>Bulk Zeroing</a:t>
            </a:r>
          </a:p>
          <a:p>
            <a:pPr lvl="2"/>
            <a:r>
              <a:rPr lang="en-US" dirty="0" smtClean="0"/>
              <a:t>Use FPM to copy data from reserved zero 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Channel – Bottleneck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2514600"/>
            <a:ext cx="1137920" cy="1066800"/>
          </a:xfrm>
          <a:prstGeom prst="roundRect">
            <a:avLst>
              <a:gd name="adj" fmla="val 5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Core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914400" y="3657600"/>
            <a:ext cx="1137920" cy="1066800"/>
          </a:xfrm>
          <a:prstGeom prst="roundRect">
            <a:avLst>
              <a:gd name="adj" fmla="val 5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Core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2209800" y="2514600"/>
            <a:ext cx="609600" cy="2209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2971800" y="3124200"/>
            <a:ext cx="7620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MC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7315200" y="1752600"/>
            <a:ext cx="990600" cy="3810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 smtClean="0"/>
              <a:t>Memory</a:t>
            </a:r>
            <a:endParaRPr lang="en-US" sz="2800" b="1" dirty="0"/>
          </a:p>
        </p:txBody>
      </p:sp>
      <p:sp>
        <p:nvSpPr>
          <p:cNvPr id="12" name="Left-Right Arrow 11"/>
          <p:cNvSpPr/>
          <p:nvPr/>
        </p:nvSpPr>
        <p:spPr>
          <a:xfrm>
            <a:off x="3810000" y="3048000"/>
            <a:ext cx="3429000" cy="1066800"/>
          </a:xfrm>
          <a:prstGeom prst="leftRightArrow">
            <a:avLst>
              <a:gd name="adj1" fmla="val 53401"/>
              <a:gd name="adj2" fmla="val 359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Channel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4233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Limited Bandwidth</a:t>
            </a:r>
          </a:p>
        </p:txBody>
      </p:sp>
      <p:cxnSp>
        <p:nvCxnSpPr>
          <p:cNvPr id="15" name="Shape 14"/>
          <p:cNvCxnSpPr>
            <a:stCxn id="13" idx="3"/>
          </p:cNvCxnSpPr>
          <p:nvPr/>
        </p:nvCxnSpPr>
        <p:spPr>
          <a:xfrm>
            <a:off x="4843451" y="1801743"/>
            <a:ext cx="490549" cy="1246257"/>
          </a:xfrm>
          <a:prstGeom prst="curvedConnector2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5000" y="5181600"/>
            <a:ext cx="2791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 Energy</a:t>
            </a:r>
          </a:p>
        </p:txBody>
      </p:sp>
      <p:cxnSp>
        <p:nvCxnSpPr>
          <p:cNvPr id="18" name="Shape 17"/>
          <p:cNvCxnSpPr>
            <a:stCxn id="16" idx="3"/>
          </p:cNvCxnSpPr>
          <p:nvPr/>
        </p:nvCxnSpPr>
        <p:spPr>
          <a:xfrm flipV="1">
            <a:off x="4696149" y="4038600"/>
            <a:ext cx="485451" cy="1496943"/>
          </a:xfrm>
          <a:prstGeom prst="curvedConnector2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Handling Data Reuse After Zeroing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reuse after zero initialization</a:t>
            </a:r>
          </a:p>
          <a:p>
            <a:pPr lvl="1"/>
            <a:r>
              <a:rPr lang="en-US" dirty="0" smtClean="0"/>
              <a:t>Phase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/>
              <a:t>: OS zeroes out the page</a:t>
            </a:r>
          </a:p>
          <a:p>
            <a:pPr lvl="1"/>
            <a:r>
              <a:rPr lang="en-US" dirty="0" smtClean="0"/>
              <a:t>Phase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/>
              <a:t>: Application uses </a:t>
            </a:r>
            <a:r>
              <a:rPr lang="en-US" dirty="0" err="1" smtClean="0"/>
              <a:t>cachelines</a:t>
            </a:r>
            <a:r>
              <a:rPr lang="en-US" dirty="0" smtClean="0"/>
              <a:t> of the  page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RowClone</a:t>
            </a:r>
          </a:p>
          <a:p>
            <a:pPr lvl="1"/>
            <a:r>
              <a:rPr lang="en-US" dirty="0" smtClean="0"/>
              <a:t>Avoids misses in phase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/>
              <a:t>But incurs misses in phase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RowClone-Zero-Insert (RowClone-ZI)</a:t>
            </a:r>
          </a:p>
          <a:p>
            <a:pPr lvl="1"/>
            <a:r>
              <a:rPr lang="en-US" dirty="0" smtClean="0">
                <a:cs typeface="Arial" pitchFamily="34" charset="0"/>
              </a:rPr>
              <a:t>Insert clean zero </a:t>
            </a:r>
            <a:r>
              <a:rPr lang="en-US" dirty="0" err="1" smtClean="0">
                <a:cs typeface="Arial" pitchFamily="34" charset="0"/>
              </a:rPr>
              <a:t>cachelines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Char char="P"/>
            </a:pPr>
            <a:r>
              <a:rPr lang="en-US" dirty="0" smtClean="0"/>
              <a:t>Introduction</a:t>
            </a:r>
          </a:p>
          <a:p>
            <a:pPr>
              <a:buFont typeface="Wingdings 2" pitchFamily="18" charset="2"/>
              <a:buChar char="P"/>
            </a:pPr>
            <a:r>
              <a:rPr lang="en-US" dirty="0" smtClean="0"/>
              <a:t>DRAM Background</a:t>
            </a:r>
          </a:p>
          <a:p>
            <a:pPr>
              <a:buFont typeface="Wingdings 2" pitchFamily="18" charset="2"/>
              <a:buChar char="P"/>
            </a:pPr>
            <a:r>
              <a:rPr lang="en-US" dirty="0" smtClean="0"/>
              <a:t>RowClone</a:t>
            </a:r>
          </a:p>
          <a:p>
            <a:pPr lvl="1"/>
            <a:r>
              <a:rPr lang="en-US" dirty="0" smtClean="0"/>
              <a:t>Fast Parallel Mode</a:t>
            </a:r>
          </a:p>
          <a:p>
            <a:pPr lvl="1"/>
            <a:r>
              <a:rPr lang="en-US" dirty="0" smtClean="0"/>
              <a:t>Pipelined Serial Mode</a:t>
            </a:r>
          </a:p>
          <a:p>
            <a:pPr>
              <a:buFont typeface="Wingdings 2" pitchFamily="18" charset="2"/>
              <a:buChar char="P"/>
            </a:pPr>
            <a:r>
              <a:rPr lang="en-US" dirty="0" smtClean="0"/>
              <a:t>End-to-end Design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4724400"/>
            <a:ext cx="8686800" cy="609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Out-of-order multi-core simulator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/>
              <a:t>MB/core last-level cache</a:t>
            </a:r>
          </a:p>
          <a:p>
            <a:r>
              <a:rPr lang="en-US" dirty="0" smtClean="0"/>
              <a:t>Cycle-accurate DDR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/>
              <a:t> DRAM simulator</a:t>
            </a:r>
          </a:p>
          <a:p>
            <a:r>
              <a:rPr lang="en-US" dirty="0" smtClean="0"/>
              <a:t>6 Copy/Initialization intensive applications</a:t>
            </a:r>
          </a:p>
          <a:p>
            <a:pPr>
              <a:buNone/>
            </a:pPr>
            <a:r>
              <a:rPr lang="en-US" dirty="0" smtClean="0"/>
              <a:t>	+SPEC CPU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2006</a:t>
            </a:r>
            <a:r>
              <a:rPr lang="en-US" dirty="0" smtClean="0"/>
              <a:t> for multi-core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Instruction throughput for single-core</a:t>
            </a:r>
          </a:p>
          <a:p>
            <a:pPr lvl="1"/>
            <a:r>
              <a:rPr lang="en-US" dirty="0" smtClean="0"/>
              <a:t>Weighted Speedup for multi-core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Copy/Initialization Intensive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System </a:t>
            </a:r>
            <a:r>
              <a:rPr lang="en-US" b="1" dirty="0" err="1" smtClean="0"/>
              <a:t>bootup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sz="2800" dirty="0" smtClean="0"/>
              <a:t>Booting the </a:t>
            </a:r>
            <a:r>
              <a:rPr lang="en-US" sz="2800" dirty="0" err="1" smtClean="0"/>
              <a:t>Debian</a:t>
            </a:r>
            <a:r>
              <a:rPr lang="en-US" sz="2800" dirty="0" smtClean="0"/>
              <a:t> OS)</a:t>
            </a:r>
          </a:p>
          <a:p>
            <a:r>
              <a:rPr lang="en-US" b="1" dirty="0" smtClean="0"/>
              <a:t>Compile</a:t>
            </a:r>
            <a:r>
              <a:rPr lang="en-US" dirty="0" smtClean="0"/>
              <a:t> (</a:t>
            </a:r>
            <a:r>
              <a:rPr lang="en-US" sz="2800" dirty="0" smtClean="0"/>
              <a:t>GNU C compiler – executing cc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/>
              <a:t>)</a:t>
            </a:r>
          </a:p>
          <a:p>
            <a:r>
              <a:rPr lang="en-US" b="1" dirty="0" err="1" smtClean="0"/>
              <a:t>Forkbench</a:t>
            </a:r>
            <a:r>
              <a:rPr lang="en-US" dirty="0" smtClean="0"/>
              <a:t> (</a:t>
            </a:r>
            <a:r>
              <a:rPr lang="en-US" sz="2800" dirty="0" smtClean="0"/>
              <a:t>A fork </a:t>
            </a:r>
            <a:r>
              <a:rPr lang="en-US" sz="2800" dirty="0" err="1" smtClean="0"/>
              <a:t>microbenchmark</a:t>
            </a:r>
            <a:r>
              <a:rPr lang="en-US" sz="2800" dirty="0" smtClean="0"/>
              <a:t>)</a:t>
            </a:r>
          </a:p>
          <a:p>
            <a:r>
              <a:rPr lang="en-US" b="1" dirty="0" err="1" smtClean="0"/>
              <a:t>Memcached</a:t>
            </a:r>
            <a:r>
              <a:rPr lang="en-US" dirty="0" smtClean="0"/>
              <a:t> (</a:t>
            </a:r>
            <a:r>
              <a:rPr lang="en-US" sz="2800" dirty="0" smtClean="0"/>
              <a:t>Inserting a large number of objects)</a:t>
            </a:r>
          </a:p>
          <a:p>
            <a:r>
              <a:rPr lang="en-US" b="1" dirty="0" err="1" smtClean="0"/>
              <a:t>MySql</a:t>
            </a:r>
            <a:r>
              <a:rPr lang="en-US" dirty="0" smtClean="0"/>
              <a:t> (</a:t>
            </a:r>
            <a:r>
              <a:rPr lang="en-US" sz="2800" dirty="0" smtClean="0"/>
              <a:t>Loading a database)</a:t>
            </a:r>
          </a:p>
          <a:p>
            <a:r>
              <a:rPr lang="en-US" b="1" dirty="0" smtClean="0"/>
              <a:t>Shell</a:t>
            </a:r>
            <a:r>
              <a:rPr lang="en-US" dirty="0" smtClean="0"/>
              <a:t> script (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find</a:t>
            </a:r>
            <a:r>
              <a:rPr lang="en-US" sz="2800" dirty="0" smtClean="0"/>
              <a:t> with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ls</a:t>
            </a:r>
            <a:r>
              <a:rPr lang="en-US" sz="2800" dirty="0" smtClean="0"/>
              <a:t> on each subdirectory)</a:t>
            </a:r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Traffic due to Copy/Initialization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09600" y="1295400"/>
          <a:ext cx="8164285" cy="4781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1828800" y="1981200"/>
            <a:ext cx="762000" cy="1905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2971800" y="1981200"/>
            <a:ext cx="762000" cy="1371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4191000" y="1981200"/>
            <a:ext cx="762000" cy="2514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5334000" y="1981200"/>
            <a:ext cx="762000" cy="533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6477000" y="1981200"/>
            <a:ext cx="762000" cy="685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7620000" y="1981200"/>
            <a:ext cx="762000" cy="31242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Single-Core – Performance and Energy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87383" y="1136469"/>
          <a:ext cx="8412479" cy="482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" y="3429000"/>
            <a:ext cx="8229600" cy="167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Improvements correlate with fraction of memory traffic due to copy/initialization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Graphic spid="4" grpId="1" uiExpand="1">
        <p:bldSub>
          <a:bldChart bld="series"/>
        </p:bldSub>
      </p:bldGraphic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876800"/>
          </a:xfrm>
        </p:spPr>
        <p:txBody>
          <a:bodyPr/>
          <a:lstStyle/>
          <a:p>
            <a:r>
              <a:rPr lang="en-US" dirty="0" smtClean="0"/>
              <a:t>Reduced bandwidth consumption benefits all applications.</a:t>
            </a:r>
          </a:p>
          <a:p>
            <a:endParaRPr lang="en-US" dirty="0" smtClean="0"/>
          </a:p>
          <a:p>
            <a:r>
              <a:rPr lang="en-US" dirty="0" smtClean="0"/>
              <a:t>Run copy/initialization intensive applications with memory intensive SPEC applications.</a:t>
            </a:r>
          </a:p>
          <a:p>
            <a:endParaRPr lang="en-US" dirty="0" smtClean="0"/>
          </a:p>
          <a:p>
            <a:r>
              <a:rPr lang="en-US" dirty="0" smtClean="0"/>
              <a:t>Half the cores run copy/initialization intensive applications. Remaining half run SPEC applications.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Results: Summary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81000" y="1295400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" y="4724400"/>
            <a:ext cx="82296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Performance improvement increases </a:t>
            </a:r>
          </a:p>
          <a:p>
            <a:pPr algn="ctr"/>
            <a:r>
              <a:rPr lang="en-US" sz="3200" b="1" dirty="0" smtClean="0"/>
              <a:t>with increasing core count</a:t>
            </a:r>
            <a:endParaRPr lang="en-US" sz="3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4724400"/>
            <a:ext cx="82296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Consistent improvement in energy/instruction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 uiExpand="1">
        <p:bldSub>
          <a:bldChart bld="series" animBg="0"/>
        </p:bldSub>
      </p:bldGraphic>
      <p:bldP spid="5" grpId="0" animBg="1"/>
      <p:bldP spid="5" grpId="1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Results and Discussion in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 on interleaving and copy granularity</a:t>
            </a:r>
          </a:p>
          <a:p>
            <a:r>
              <a:rPr lang="en-US" dirty="0" smtClean="0"/>
              <a:t>Detailed analysis of the fork benchmark</a:t>
            </a:r>
          </a:p>
          <a:p>
            <a:r>
              <a:rPr lang="en-US" dirty="0" smtClean="0"/>
              <a:t>Detailed multi-core results and analysis</a:t>
            </a:r>
          </a:p>
          <a:p>
            <a:r>
              <a:rPr lang="en-US" dirty="0" smtClean="0"/>
              <a:t>Results with the PSM mode</a:t>
            </a:r>
          </a:p>
          <a:p>
            <a:r>
              <a:rPr lang="en-US" dirty="0" smtClean="0"/>
              <a:t>Analysis of RowClone-ZI</a:t>
            </a:r>
          </a:p>
          <a:p>
            <a:r>
              <a:rPr lang="en-US" dirty="0" smtClean="0"/>
              <a:t>Comparison to memory-controller-based DMA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18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Bulk data copy and initialization</a:t>
            </a:r>
          </a:p>
          <a:p>
            <a:pPr lvl="1"/>
            <a:r>
              <a:rPr lang="en-US" sz="2400" dirty="0" smtClean="0"/>
              <a:t>Unnecessarily move data on the memory channel</a:t>
            </a:r>
          </a:p>
          <a:p>
            <a:pPr lvl="1"/>
            <a:r>
              <a:rPr lang="en-US" sz="2400" dirty="0" smtClean="0"/>
              <a:t>Degrade system performance and energy efficiency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RowClone </a:t>
            </a:r>
            <a:r>
              <a:rPr lang="en-US" sz="2800" dirty="0" smtClean="0"/>
              <a:t>– perform copy in DRAM with low cost</a:t>
            </a:r>
          </a:p>
          <a:p>
            <a:pPr lvl="1"/>
            <a:r>
              <a:rPr lang="en-US" sz="2400" dirty="0" smtClean="0"/>
              <a:t>Uses row buffer to copy large quantity of data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Source row → row buffer → destination row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sz="2400" dirty="0" smtClean="0"/>
              <a:t>X lower latency and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74</a:t>
            </a:r>
            <a:r>
              <a:rPr lang="en-US" sz="2400" dirty="0" smtClean="0"/>
              <a:t>X lower energy for a bulk copy</a:t>
            </a:r>
          </a:p>
          <a:p>
            <a:r>
              <a:rPr lang="en-US" sz="2800" dirty="0" smtClean="0"/>
              <a:t>Accelerate Copy-on-Write and Bulk Zeroing</a:t>
            </a:r>
          </a:p>
          <a:p>
            <a:pPr lvl="1"/>
            <a:r>
              <a:rPr lang="en-US" sz="2400" dirty="0" smtClean="0"/>
              <a:t>Forking, </a:t>
            </a:r>
            <a:r>
              <a:rPr lang="en-US" sz="2400" dirty="0" err="1" smtClean="0"/>
              <a:t>checkpointing</a:t>
            </a:r>
            <a:r>
              <a:rPr lang="en-US" sz="2400" dirty="0" smtClean="0"/>
              <a:t>, zeroing (security), VM cloning</a:t>
            </a:r>
          </a:p>
          <a:p>
            <a:r>
              <a:rPr lang="en-US" sz="2800" dirty="0" smtClean="0"/>
              <a:t>Improves performance and energy efficiency at low cost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27</a:t>
            </a:r>
            <a:r>
              <a:rPr lang="en-US" sz="2400" dirty="0" smtClean="0"/>
              <a:t>% 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en-US" sz="2400" dirty="0" smtClean="0"/>
              <a:t>% for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400" dirty="0" smtClean="0"/>
              <a:t>-core systems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0.01%</a:t>
            </a:r>
            <a:r>
              <a:rPr lang="en-US" sz="2400" dirty="0" smtClean="0">
                <a:cs typeface="Arial" pitchFamily="34" charset="0"/>
              </a:rPr>
              <a:t> chip area overhead)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Reduce Memory Bandwidth Demand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2514600"/>
            <a:ext cx="1137920" cy="1066800"/>
          </a:xfrm>
          <a:prstGeom prst="roundRect">
            <a:avLst>
              <a:gd name="adj" fmla="val 5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Core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3657600"/>
            <a:ext cx="1137920" cy="1066800"/>
          </a:xfrm>
          <a:prstGeom prst="roundRect">
            <a:avLst>
              <a:gd name="adj" fmla="val 5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Core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209800" y="2514600"/>
            <a:ext cx="609600" cy="2209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2971800" y="3124200"/>
            <a:ext cx="7620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MC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7315200" y="1752600"/>
            <a:ext cx="990600" cy="3810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 smtClean="0"/>
              <a:t>Memory</a:t>
            </a:r>
            <a:endParaRPr lang="en-US" sz="2800" b="1" dirty="0"/>
          </a:p>
        </p:txBody>
      </p:sp>
      <p:sp>
        <p:nvSpPr>
          <p:cNvPr id="9" name="Left-Right Arrow 8"/>
          <p:cNvSpPr/>
          <p:nvPr/>
        </p:nvSpPr>
        <p:spPr>
          <a:xfrm>
            <a:off x="3810000" y="3048000"/>
            <a:ext cx="3429000" cy="1066800"/>
          </a:xfrm>
          <a:prstGeom prst="leftRightArrow">
            <a:avLst>
              <a:gd name="adj1" fmla="val 50445"/>
              <a:gd name="adj2" fmla="val 359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Channel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3052" y="5754469"/>
            <a:ext cx="7486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Reduce unnecessary data movement</a:t>
            </a:r>
          </a:p>
        </p:txBody>
      </p:sp>
      <p:cxnSp>
        <p:nvCxnSpPr>
          <p:cNvPr id="15" name="Shape 14"/>
          <p:cNvCxnSpPr>
            <a:stCxn id="14" idx="0"/>
          </p:cNvCxnSpPr>
          <p:nvPr/>
        </p:nvCxnSpPr>
        <p:spPr>
          <a:xfrm rot="5400000" flipH="1" flipV="1">
            <a:off x="3786123" y="4358993"/>
            <a:ext cx="1715867" cy="1075087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1470025"/>
          </a:xfrm>
        </p:spPr>
        <p:txBody>
          <a:bodyPr/>
          <a:lstStyle/>
          <a:p>
            <a:r>
              <a:rPr lang="en-US" sz="6600" dirty="0" smtClean="0"/>
              <a:t>RowClone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1398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Fast and Energy-Efficient In-DRAM Bulk Data Copy and Initialization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44196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Y. Kim, C.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Fallin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D.</a:t>
            </a:r>
            <a:r>
              <a:rPr lang="en-US" sz="3000" dirty="0" smtClean="0"/>
              <a:t> Lee, 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Ausavarungnirun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Pekhimenko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Y.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Luo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3000" dirty="0" smtClean="0"/>
              <a:t>O. Mutlu,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/>
              <a:t>P. B. Gibbons, M. A. </a:t>
            </a:r>
            <a:r>
              <a:rPr lang="en-US" sz="3000" dirty="0" err="1" smtClean="0"/>
              <a:t>Kozuch</a:t>
            </a:r>
            <a:r>
              <a:rPr lang="en-US" sz="3000" dirty="0" smtClean="0"/>
              <a:t>, T. C. Mowry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2341" y="3886200"/>
            <a:ext cx="2659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Vivek Seshadri</a:t>
            </a:r>
          </a:p>
        </p:txBody>
      </p:sp>
      <p:pic>
        <p:nvPicPr>
          <p:cNvPr id="8" name="Picture 7" descr="Intel-logo.jpg"/>
          <p:cNvPicPr>
            <a:picLocks noChangeAspect="1"/>
          </p:cNvPicPr>
          <p:nvPr/>
        </p:nvPicPr>
        <p:blipFill>
          <a:blip r:embed="rId3" cstate="print"/>
          <a:srcRect t="8000" b="16000"/>
          <a:stretch>
            <a:fillRect/>
          </a:stretch>
        </p:blipFill>
        <p:spPr>
          <a:xfrm>
            <a:off x="6617970" y="5913120"/>
            <a:ext cx="1230630" cy="868680"/>
          </a:xfrm>
          <a:prstGeom prst="rect">
            <a:avLst/>
          </a:prstGeom>
        </p:spPr>
      </p:pic>
      <p:pic>
        <p:nvPicPr>
          <p:cNvPr id="9" name="Picture 8" descr="cmu.jpg"/>
          <p:cNvPicPr>
            <a:picLocks noChangeAspect="1"/>
          </p:cNvPicPr>
          <p:nvPr/>
        </p:nvPicPr>
        <p:blipFill>
          <a:blip r:embed="rId4" cstate="print"/>
          <a:srcRect t="21333" b="21333"/>
          <a:stretch>
            <a:fillRect/>
          </a:stretch>
        </p:blipFill>
        <p:spPr>
          <a:xfrm>
            <a:off x="3607011" y="6143195"/>
            <a:ext cx="2717589" cy="562405"/>
          </a:xfrm>
          <a:prstGeom prst="rect">
            <a:avLst/>
          </a:prstGeom>
        </p:spPr>
      </p:pic>
      <p:pic>
        <p:nvPicPr>
          <p:cNvPr id="10" name="Picture 4" descr="safar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5100" y="6096000"/>
            <a:ext cx="1917700" cy="55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F487F"/>
          </a:solidFill>
          <a:ln>
            <a:solidFill>
              <a:srgbClr val="1F487F"/>
            </a:solidFill>
          </a:ln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Metrics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3657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600"/>
                <a:gridCol w="1371600"/>
                <a:gridCol w="12192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2-core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4-core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8-core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#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Workloads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138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Weighted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Speedup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27%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Instruction Throughput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Harmonic Speedup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16%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29%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Max Slowdown Reduction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23%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Bandwidth/Instruction Reduction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29%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27%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Energy/Instruction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Reduction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19%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17%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17%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RowClone-ZI Single-Core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1430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RowClone-ZI Multi-Core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56260" y="1466603"/>
          <a:ext cx="8431480" cy="453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Forkbench</a:t>
            </a:r>
            <a:r>
              <a:rPr lang="en-US" dirty="0" smtClean="0"/>
              <a:t> – Fraction of Memory Traffic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20634" y="1181594"/>
          <a:ext cx="8502732" cy="50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Forkbench</a:t>
            </a:r>
            <a:r>
              <a:rPr lang="en-US" dirty="0" smtClean="0"/>
              <a:t> – Performance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" y="1295400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Forkbench</a:t>
            </a:r>
            <a:r>
              <a:rPr lang="en-US" dirty="0" smtClean="0"/>
              <a:t> – Energy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2192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Prior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Copy engines (Zhao et al.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2005, </a:t>
            </a:r>
            <a:r>
              <a:rPr lang="en-US" sz="2800" dirty="0" smtClean="0">
                <a:cs typeface="Arial" pitchFamily="34" charset="0"/>
              </a:rPr>
              <a:t>Jiang et al.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2009</a:t>
            </a:r>
            <a:r>
              <a:rPr lang="en-US" sz="2800" dirty="0" smtClean="0">
                <a:cs typeface="Arial" pitchFamily="34" charset="0"/>
              </a:rPr>
              <a:t>)</a:t>
            </a:r>
          </a:p>
          <a:p>
            <a:pPr lvl="1"/>
            <a:r>
              <a:rPr lang="en-US" sz="2400" dirty="0" smtClean="0"/>
              <a:t>Addresses cache pollution, pipeline stalls due to copy</a:t>
            </a:r>
          </a:p>
          <a:p>
            <a:pPr lvl="1"/>
            <a:r>
              <a:rPr lang="en-US" sz="2400" dirty="0" smtClean="0"/>
              <a:t>But requires data transfer over the memory channel</a:t>
            </a:r>
          </a:p>
          <a:p>
            <a:endParaRPr lang="en-US" sz="2800" dirty="0" smtClean="0"/>
          </a:p>
          <a:p>
            <a:r>
              <a:rPr lang="en-US" sz="2800" dirty="0" smtClean="0"/>
              <a:t>IRAM (Patterson et al.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1997)</a:t>
            </a:r>
            <a:endParaRPr lang="en-US" sz="2800" dirty="0" smtClean="0"/>
          </a:p>
          <a:p>
            <a:pPr lvl="1"/>
            <a:r>
              <a:rPr lang="en-US" sz="2400" dirty="0" smtClean="0"/>
              <a:t>Compute + memory using same technology</a:t>
            </a:r>
          </a:p>
          <a:p>
            <a:pPr lvl="1"/>
            <a:r>
              <a:rPr lang="en-US" sz="2400" dirty="0" smtClean="0"/>
              <a:t>Exploit high DRAM bandwidth</a:t>
            </a:r>
          </a:p>
          <a:p>
            <a:pPr lvl="1"/>
            <a:r>
              <a:rPr lang="en-US" sz="2400" dirty="0" smtClean="0"/>
              <a:t>Goal: Wider range of SIMD operations</a:t>
            </a:r>
          </a:p>
          <a:p>
            <a:pPr lvl="1"/>
            <a:r>
              <a:rPr lang="en-US" sz="2400" dirty="0" smtClean="0"/>
              <a:t>High cost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FPM not done today?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Copy/Initialization is important</a:t>
            </a:r>
          </a:p>
          <a:p>
            <a:pPr lvl="1"/>
            <a:r>
              <a:rPr lang="en-US" dirty="0" smtClean="0"/>
              <a:t>But not well known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Opportunity to perform in DRAM</a:t>
            </a:r>
          </a:p>
          <a:p>
            <a:pPr lvl="1"/>
            <a:r>
              <a:rPr lang="en-US" dirty="0" smtClean="0"/>
              <a:t>Not well known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paper: Proof of concept</a:t>
            </a:r>
          </a:p>
          <a:p>
            <a:pPr lvl="1"/>
            <a:r>
              <a:rPr lang="en-US" dirty="0" smtClean="0"/>
              <a:t>More challenges to be addressed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Data Copy and Initialization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Bulk Data Copy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1" y="3400961"/>
            <a:ext cx="350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Bulk Data Initialization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53000" y="1600200"/>
            <a:ext cx="990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src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0" y="1600200"/>
            <a:ext cx="990600" cy="1371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dst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>
            <a:off x="5943600" y="2286000"/>
            <a:ext cx="13716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315200" y="3429000"/>
            <a:ext cx="990600" cy="1371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dst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1" name="Straight Arrow Connector 10"/>
          <p:cNvCxnSpPr>
            <a:stCxn id="12" idx="3"/>
            <a:endCxn id="10" idx="1"/>
          </p:cNvCxnSpPr>
          <p:nvPr/>
        </p:nvCxnSpPr>
        <p:spPr>
          <a:xfrm flipV="1">
            <a:off x="5836690" y="4114800"/>
            <a:ext cx="1478510" cy="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5400" y="379163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val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Data Copy and Initialization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Bulk Data Copy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1" y="3400961"/>
            <a:ext cx="350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Bulk Data Initialization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53000" y="1600200"/>
            <a:ext cx="990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src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0" y="1600200"/>
            <a:ext cx="990600" cy="1371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dst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>
            <a:off x="5943600" y="2286000"/>
            <a:ext cx="13716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315200" y="3429000"/>
            <a:ext cx="990600" cy="1371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dst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1" name="Straight Arrow Connector 10"/>
          <p:cNvCxnSpPr>
            <a:stCxn id="12" idx="3"/>
            <a:endCxn id="10" idx="1"/>
          </p:cNvCxnSpPr>
          <p:nvPr/>
        </p:nvCxnSpPr>
        <p:spPr>
          <a:xfrm flipV="1">
            <a:off x="5836690" y="4114800"/>
            <a:ext cx="1478510" cy="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5400" y="379163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val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Picture 6" descr="osch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3490">
            <a:off x="983985" y="1599021"/>
            <a:ext cx="7626143" cy="1660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7" descr="osfas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56522"/>
            <a:ext cx="7467600" cy="1967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4" descr="prio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052">
            <a:off x="761659" y="2583163"/>
            <a:ext cx="7763272" cy="17190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15" descr="pri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22573">
            <a:off x="344918" y="4237679"/>
            <a:ext cx="7763272" cy="175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Copy and Initialization – Applications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914400" y="1828800"/>
            <a:ext cx="1613800" cy="1828800"/>
            <a:chOff x="914400" y="1828800"/>
            <a:chExt cx="1613800" cy="1828800"/>
          </a:xfrm>
        </p:grpSpPr>
        <p:sp>
          <p:nvSpPr>
            <p:cNvPr id="4" name="Wave 3"/>
            <p:cNvSpPr/>
            <p:nvPr/>
          </p:nvSpPr>
          <p:spPr>
            <a:xfrm rot="5400000">
              <a:off x="876300" y="1866900"/>
              <a:ext cx="990600" cy="914400"/>
            </a:xfrm>
            <a:prstGeom prst="wave">
              <a:avLst>
                <a:gd name="adj1" fmla="val 5469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Wave 4"/>
            <p:cNvSpPr/>
            <p:nvPr/>
          </p:nvSpPr>
          <p:spPr>
            <a:xfrm rot="5400000">
              <a:off x="1333500" y="2095500"/>
              <a:ext cx="990600" cy="914400"/>
            </a:xfrm>
            <a:prstGeom prst="wave">
              <a:avLst>
                <a:gd name="adj1" fmla="val 5469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3072825"/>
              <a:ext cx="1537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Forking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52707" y="1575137"/>
            <a:ext cx="3324949" cy="2234863"/>
            <a:chOff x="2752707" y="1853625"/>
            <a:chExt cx="3324949" cy="2234863"/>
          </a:xfrm>
        </p:grpSpPr>
        <p:sp>
          <p:nvSpPr>
            <p:cNvPr id="7" name="Rounded Rectangle 6"/>
            <p:cNvSpPr/>
            <p:nvPr/>
          </p:nvSpPr>
          <p:spPr>
            <a:xfrm>
              <a:off x="3962400" y="1853625"/>
              <a:ext cx="914400" cy="11430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000000000000000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2707" y="3072825"/>
              <a:ext cx="33249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Zero initialization</a:t>
              </a:r>
              <a:endPara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(e.g., security)</a:t>
              </a:r>
              <a:endPara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4038600"/>
            <a:ext cx="2669320" cy="2245043"/>
            <a:chOff x="720979" y="4038600"/>
            <a:chExt cx="2669320" cy="2245043"/>
          </a:xfrm>
        </p:grpSpPr>
        <p:pic>
          <p:nvPicPr>
            <p:cNvPr id="13" name="Picture 12" descr="comput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4038600"/>
              <a:ext cx="1219200" cy="1219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20979" y="5206425"/>
              <a:ext cx="266932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VM Cloning</a:t>
              </a:r>
            </a:p>
            <a:p>
              <a:pPr algn="ctr"/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Deduplication</a:t>
              </a:r>
              <a:endPara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15" name="Picture 14" descr="comput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4038600"/>
              <a:ext cx="1219200" cy="12192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043903" y="1803748"/>
            <a:ext cx="2752677" cy="1930052"/>
            <a:chOff x="6043903" y="1803748"/>
            <a:chExt cx="2752677" cy="1930052"/>
          </a:xfrm>
        </p:grpSpPr>
        <p:grpSp>
          <p:nvGrpSpPr>
            <p:cNvPr id="19" name="Group 18"/>
            <p:cNvGrpSpPr/>
            <p:nvPr/>
          </p:nvGrpSpPr>
          <p:grpSpPr>
            <a:xfrm>
              <a:off x="6043903" y="1905000"/>
              <a:ext cx="2752677" cy="1828800"/>
              <a:chOff x="6043903" y="1905000"/>
              <a:chExt cx="2752677" cy="18288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6324600" y="1905000"/>
                <a:ext cx="533400" cy="114300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7848600" y="1905000"/>
                <a:ext cx="533400" cy="1143000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43903" y="3149025"/>
                <a:ext cx="27526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Checkpointing</a:t>
                </a:r>
                <a:endPara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cxnSp>
            <p:nvCxnSpPr>
              <p:cNvPr id="12" name="Straight Arrow Connector 11"/>
              <p:cNvCxnSpPr>
                <a:stCxn id="9" idx="3"/>
                <a:endCxn id="10" idx="1"/>
              </p:cNvCxnSpPr>
              <p:nvPr/>
            </p:nvCxnSpPr>
            <p:spPr>
              <a:xfrm>
                <a:off x="6858000" y="2476500"/>
                <a:ext cx="990600" cy="1588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dash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 rot="5400000">
              <a:off x="6172200" y="2489548"/>
              <a:ext cx="1371600" cy="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733800" y="4267200"/>
            <a:ext cx="2901756" cy="1600200"/>
            <a:chOff x="4768685" y="4267200"/>
            <a:chExt cx="2901756" cy="1600200"/>
          </a:xfrm>
        </p:grpSpPr>
        <p:sp>
          <p:nvSpPr>
            <p:cNvPr id="44" name="Rounded Rectangle 43"/>
            <p:cNvSpPr/>
            <p:nvPr/>
          </p:nvSpPr>
          <p:spPr>
            <a:xfrm>
              <a:off x="4876800" y="4267200"/>
              <a:ext cx="2667000" cy="990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105400" y="4419600"/>
              <a:ext cx="3810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5486400" y="4724400"/>
              <a:ext cx="1524000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768685" y="5282625"/>
              <a:ext cx="29017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Page Migration</a:t>
              </a:r>
            </a:p>
          </p:txBody>
        </p:sp>
      </p:grpSp>
      <p:sp>
        <p:nvSpPr>
          <p:cNvPr id="53" name="Oval 52"/>
          <p:cNvSpPr/>
          <p:nvPr/>
        </p:nvSpPr>
        <p:spPr>
          <a:xfrm>
            <a:off x="7391400" y="45720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4" name="Oval 53"/>
          <p:cNvSpPr/>
          <p:nvPr/>
        </p:nvSpPr>
        <p:spPr>
          <a:xfrm>
            <a:off x="7620000" y="45720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5" name="Oval 54"/>
          <p:cNvSpPr/>
          <p:nvPr/>
        </p:nvSpPr>
        <p:spPr>
          <a:xfrm>
            <a:off x="7848600" y="45720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4648200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Many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 of Existing Approach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14400" y="2514600"/>
            <a:ext cx="1137920" cy="1066800"/>
          </a:xfrm>
          <a:prstGeom prst="roundRect">
            <a:avLst>
              <a:gd name="adj" fmla="val 5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Core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914400" y="3657600"/>
            <a:ext cx="1137920" cy="1066800"/>
          </a:xfrm>
          <a:prstGeom prst="roundRect">
            <a:avLst>
              <a:gd name="adj" fmla="val 570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Core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2209800" y="2514600"/>
            <a:ext cx="609600" cy="2209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2971800" y="3124200"/>
            <a:ext cx="7620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MC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7315200" y="1752600"/>
            <a:ext cx="914400" cy="3810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800" b="1" dirty="0"/>
          </a:p>
        </p:txBody>
      </p:sp>
      <p:sp>
        <p:nvSpPr>
          <p:cNvPr id="17" name="Left-Right Arrow 16"/>
          <p:cNvSpPr/>
          <p:nvPr/>
        </p:nvSpPr>
        <p:spPr>
          <a:xfrm>
            <a:off x="3810000" y="3048000"/>
            <a:ext cx="3429000" cy="1066800"/>
          </a:xfrm>
          <a:prstGeom prst="leftRightArrow">
            <a:avLst>
              <a:gd name="adj1" fmla="val 71135"/>
              <a:gd name="adj2" fmla="val 359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Channel</a:t>
            </a:r>
            <a:endParaRPr lang="en-US" sz="4000" b="1" dirty="0"/>
          </a:p>
        </p:txBody>
      </p:sp>
      <p:sp>
        <p:nvSpPr>
          <p:cNvPr id="18" name="Rectangle 17"/>
          <p:cNvSpPr/>
          <p:nvPr/>
        </p:nvSpPr>
        <p:spPr>
          <a:xfrm>
            <a:off x="7315200" y="3581400"/>
            <a:ext cx="914400" cy="4572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src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7315200" y="2971800"/>
            <a:ext cx="9144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dst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7315200" y="3581400"/>
            <a:ext cx="152400" cy="4572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2209800" y="2971800"/>
            <a:ext cx="1524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0" y="4423827"/>
            <a:ext cx="351250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 latency</a:t>
            </a:r>
          </a:p>
          <a:p>
            <a:pPr algn="ctr">
              <a:lnSpc>
                <a:spcPct val="70000"/>
              </a:lnSpc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1046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ns to copy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KB)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5" name="Shape 34"/>
          <p:cNvCxnSpPr>
            <a:stCxn id="34" idx="3"/>
          </p:cNvCxnSpPr>
          <p:nvPr/>
        </p:nvCxnSpPr>
        <p:spPr>
          <a:xfrm flipV="1">
            <a:off x="6560501" y="4038600"/>
            <a:ext cx="449899" cy="954614"/>
          </a:xfrm>
          <a:prstGeom prst="curvedConnector2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29000" y="5616714"/>
            <a:ext cx="2895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Interference</a:t>
            </a:r>
          </a:p>
        </p:txBody>
      </p:sp>
      <p:cxnSp>
        <p:nvCxnSpPr>
          <p:cNvPr id="37" name="Shape 36"/>
          <p:cNvCxnSpPr>
            <a:stCxn id="36" idx="3"/>
            <a:endCxn id="44" idx="1"/>
          </p:cNvCxnSpPr>
          <p:nvPr/>
        </p:nvCxnSpPr>
        <p:spPr>
          <a:xfrm flipV="1">
            <a:off x="6324344" y="4800600"/>
            <a:ext cx="990856" cy="1170057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5409" y="1371600"/>
            <a:ext cx="339868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 Energy</a:t>
            </a:r>
          </a:p>
          <a:p>
            <a:pPr algn="ctr">
              <a:lnSpc>
                <a:spcPct val="70000"/>
              </a:lnSpc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3600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nJ to copy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KB)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1" name="Shape 40"/>
          <p:cNvCxnSpPr>
            <a:stCxn id="40" idx="2"/>
            <a:endCxn id="17" idx="1"/>
          </p:cNvCxnSpPr>
          <p:nvPr/>
        </p:nvCxnSpPr>
        <p:spPr>
          <a:xfrm rot="16200000" flipH="1">
            <a:off x="5058830" y="2736295"/>
            <a:ext cx="691593" cy="239747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315200" y="4572000"/>
            <a:ext cx="152400" cy="4572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2812E-6 L -0.55833 -1.62812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6762E-6 L 0.55833 -4.96762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33" grpId="0" animBg="1"/>
      <p:bldP spid="33" grpId="1" animBg="1"/>
      <p:bldP spid="34" grpId="0"/>
      <p:bldP spid="36" grpId="0"/>
      <p:bldP spid="40" grpId="0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Approach: In-DRAM Copy with Low Cost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14400" y="2514600"/>
            <a:ext cx="1137920" cy="1066800"/>
          </a:xfrm>
          <a:prstGeom prst="roundRect">
            <a:avLst>
              <a:gd name="adj" fmla="val 5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Core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914400" y="3657600"/>
            <a:ext cx="1137920" cy="1066800"/>
          </a:xfrm>
          <a:prstGeom prst="roundRect">
            <a:avLst>
              <a:gd name="adj" fmla="val 570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Core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2209800" y="2514600"/>
            <a:ext cx="609600" cy="2209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2971800" y="3124200"/>
            <a:ext cx="7620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MC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7315200" y="1752600"/>
            <a:ext cx="914400" cy="3810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800" b="1" dirty="0"/>
          </a:p>
        </p:txBody>
      </p:sp>
      <p:sp>
        <p:nvSpPr>
          <p:cNvPr id="17" name="Left-Right Arrow 16"/>
          <p:cNvSpPr/>
          <p:nvPr/>
        </p:nvSpPr>
        <p:spPr>
          <a:xfrm>
            <a:off x="3810000" y="3048000"/>
            <a:ext cx="3429000" cy="1066800"/>
          </a:xfrm>
          <a:prstGeom prst="leftRightArrow">
            <a:avLst>
              <a:gd name="adj1" fmla="val 71135"/>
              <a:gd name="adj2" fmla="val 359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Channel</a:t>
            </a:r>
            <a:endParaRPr lang="en-US" sz="4000" b="1" dirty="0"/>
          </a:p>
        </p:txBody>
      </p:sp>
      <p:sp>
        <p:nvSpPr>
          <p:cNvPr id="19" name="Rectangle 18"/>
          <p:cNvSpPr/>
          <p:nvPr/>
        </p:nvSpPr>
        <p:spPr>
          <a:xfrm>
            <a:off x="7315200" y="2971800"/>
            <a:ext cx="9144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dst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3582515" y="4572000"/>
            <a:ext cx="2970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latency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81656" y="5410200"/>
            <a:ext cx="2895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Interference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57600" y="1676400"/>
            <a:ext cx="2909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Energy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15200" y="3581400"/>
            <a:ext cx="914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315200" y="3581400"/>
            <a:ext cx="914400" cy="4572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src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5200471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X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4343400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X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1466671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X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91400" y="3124200"/>
            <a:ext cx="762000" cy="762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62812E-6 L 1.11022E-16 -0.088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34" grpId="0"/>
      <p:bldP spid="36" grpId="0"/>
      <p:bldP spid="40" grpId="0"/>
      <p:bldP spid="18" grpId="0" animBg="1"/>
      <p:bldP spid="18" grpId="1" animBg="1"/>
      <p:bldP spid="22" grpId="0"/>
      <p:bldP spid="22" grpId="1"/>
      <p:bldP spid="23" grpId="0"/>
      <p:bldP spid="23" grpId="1"/>
      <p:bldP spid="24" grpId="0"/>
      <p:bldP spid="24" grpId="1"/>
      <p:bldP spid="20" grpId="0" animBg="1"/>
    </p:bldLst>
  </p:timing>
</p:sld>
</file>

<file path=ppt/theme/theme1.xml><?xml version="1.0" encoding="utf-8"?>
<a:theme xmlns:a="http://schemas.openxmlformats.org/drawingml/2006/main" name="Visesh">
  <a:themeElements>
    <a:clrScheme name="My">
      <a:dk1>
        <a:srgbClr val="262626"/>
      </a:dk1>
      <a:lt1>
        <a:sysClr val="window" lastClr="FFFFFF"/>
      </a:lt1>
      <a:dk2>
        <a:srgbClr val="2E2E2E"/>
      </a:dk2>
      <a:lt2>
        <a:srgbClr val="F2F2F2"/>
      </a:lt2>
      <a:accent1>
        <a:srgbClr val="4F6128"/>
      </a:accent1>
      <a:accent2>
        <a:srgbClr val="6F2926"/>
      </a:accent2>
      <a:accent3>
        <a:srgbClr val="17365D"/>
      </a:accent3>
      <a:accent4>
        <a:srgbClr val="2E2E2E"/>
      </a:accent4>
      <a:accent5>
        <a:srgbClr val="246374"/>
      </a:accent5>
      <a:accent6>
        <a:srgbClr val="31859B"/>
      </a:accent6>
      <a:hlink>
        <a:srgbClr val="205867"/>
      </a:hlink>
      <a:folHlink>
        <a:srgbClr val="0000FF"/>
      </a:folHlink>
    </a:clrScheme>
    <a:fontScheme name="Visesh">
      <a:majorFont>
        <a:latin typeface="Myriad Pro Cond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>
              <a:lumMod val="75000"/>
              <a:lumOff val="25000"/>
            </a:schemeClr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800" dirty="0" err="1" smtClean="0">
            <a:solidFill>
              <a:schemeClr val="tx1">
                <a:lumMod val="95000"/>
                <a:lumOff val="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99000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99000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Visesh</Template>
  <TotalTime>8303</TotalTime>
  <Words>1670</Words>
  <Application>Microsoft Office PowerPoint</Application>
  <PresentationFormat>On-screen Show (4:3)</PresentationFormat>
  <Paragraphs>490</Paragraphs>
  <Slides>49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Myriad Pro Cond</vt:lpstr>
      <vt:lpstr>Corbel</vt:lpstr>
      <vt:lpstr>Wingdings</vt:lpstr>
      <vt:lpstr>Consolas</vt:lpstr>
      <vt:lpstr>Wingdings 2</vt:lpstr>
      <vt:lpstr>Calibri</vt:lpstr>
      <vt:lpstr>Visesh</vt:lpstr>
      <vt:lpstr>RowClone</vt:lpstr>
      <vt:lpstr>Executive Summary</vt:lpstr>
      <vt:lpstr>Memory Channel – Bottleneck</vt:lpstr>
      <vt:lpstr>Goal: Reduce Memory Bandwidth Demand</vt:lpstr>
      <vt:lpstr>Bulk Data Copy and Initialization</vt:lpstr>
      <vt:lpstr>Bulk Data Copy and Initialization</vt:lpstr>
      <vt:lpstr>Bulk Copy and Initialization – Applications</vt:lpstr>
      <vt:lpstr>Shortcomings of Existing Approach</vt:lpstr>
      <vt:lpstr>Our Approach: In-DRAM Copy with Low Cost</vt:lpstr>
      <vt:lpstr>Outline</vt:lpstr>
      <vt:lpstr>DRAM Chip Organization</vt:lpstr>
      <vt:lpstr>DRAM Read Operation</vt:lpstr>
      <vt:lpstr>DRAM Cell Operation</vt:lpstr>
      <vt:lpstr>DRAM Cell Operation</vt:lpstr>
      <vt:lpstr>Outline</vt:lpstr>
      <vt:lpstr>RowClone: Fast Parallel Mode (FPM)</vt:lpstr>
      <vt:lpstr>Fast Parallel Mode: Implementation</vt:lpstr>
      <vt:lpstr>Fast Parallel Mode: Implementation</vt:lpstr>
      <vt:lpstr>Fast Parallel Mode: Benefits</vt:lpstr>
      <vt:lpstr>Fast Parallel Mode: Constraints</vt:lpstr>
      <vt:lpstr>RowClone: Pipelined Serial Mode (PSM)</vt:lpstr>
      <vt:lpstr>Bulk Copy using RowClone</vt:lpstr>
      <vt:lpstr>Bulk Initialization </vt:lpstr>
      <vt:lpstr>Latency and Energy Benefits</vt:lpstr>
      <vt:lpstr>Outline</vt:lpstr>
      <vt:lpstr>End-to-end  System Design</vt:lpstr>
      <vt:lpstr>1. Hardware/Software Interface</vt:lpstr>
      <vt:lpstr>2. Managing Cache Coherence</vt:lpstr>
      <vt:lpstr>3. Maximizing Use of the Fast Parallel Mode</vt:lpstr>
      <vt:lpstr>4. Handling Data Reuse After Zeroing</vt:lpstr>
      <vt:lpstr>Outline</vt:lpstr>
      <vt:lpstr>Methodology</vt:lpstr>
      <vt:lpstr>Copy/Initialization Intensive Applications</vt:lpstr>
      <vt:lpstr>Memory Traffic due to Copy/Initialization</vt:lpstr>
      <vt:lpstr>Single-Core – Performance and Energy</vt:lpstr>
      <vt:lpstr>Multi-Core Systems</vt:lpstr>
      <vt:lpstr>Multi-Core Results: Summary</vt:lpstr>
      <vt:lpstr>Other Results and Discussion in the Paper</vt:lpstr>
      <vt:lpstr>Conclusion</vt:lpstr>
      <vt:lpstr>RowClone</vt:lpstr>
      <vt:lpstr>Backup Slides</vt:lpstr>
      <vt:lpstr>Multi-core Metrics</vt:lpstr>
      <vt:lpstr>RowClone-ZI Single-Core</vt:lpstr>
      <vt:lpstr>RowClone-ZI Multi-Core</vt:lpstr>
      <vt:lpstr>Forkbench – Fraction of Memory Traffic</vt:lpstr>
      <vt:lpstr>Forkbench – Performance</vt:lpstr>
      <vt:lpstr>Forkbench – Energy</vt:lpstr>
      <vt:lpstr>Comparison to Prior Work</vt:lpstr>
      <vt:lpstr>Why is FPM not done today?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Vivek Seshadri</dc:creator>
  <cp:lastModifiedBy>Vivek Seshadri</cp:lastModifiedBy>
  <cp:revision>347</cp:revision>
  <dcterms:created xsi:type="dcterms:W3CDTF">2013-11-26T18:48:33Z</dcterms:created>
  <dcterms:modified xsi:type="dcterms:W3CDTF">2013-12-10T16:53:04Z</dcterms:modified>
</cp:coreProperties>
</file>