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6" r:id="rId4"/>
    <p:sldId id="257" r:id="rId5"/>
    <p:sldId id="262" r:id="rId6"/>
    <p:sldId id="263" r:id="rId7"/>
    <p:sldId id="264" r:id="rId8"/>
    <p:sldId id="258" r:id="rId9"/>
    <p:sldId id="265" r:id="rId10"/>
  </p:sldIdLst>
  <p:sldSz cx="10058400" cy="7772400"/>
  <p:notesSz cx="6858000" cy="9144000"/>
  <p:defaultTextStyle>
    <a:defPPr>
      <a:defRPr lang="en-US"/>
    </a:defPPr>
    <a:lvl1pPr marL="0" algn="l" defTabSz="101870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352" algn="l" defTabSz="101870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705" algn="l" defTabSz="101870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058" algn="l" defTabSz="101870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411" algn="l" defTabSz="101870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6764" algn="l" defTabSz="101870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116" algn="l" defTabSz="101870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469" algn="l" defTabSz="101870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4821" algn="l" defTabSz="101870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1919"/>
    <a:srgbClr val="262626"/>
    <a:srgbClr val="C00000"/>
    <a:srgbClr val="501B19"/>
    <a:srgbClr val="6F2926"/>
    <a:srgbClr val="FFB3B3"/>
    <a:srgbClr val="38451A"/>
    <a:srgbClr val="4F6128"/>
    <a:srgbClr val="A74D05"/>
    <a:srgbClr val="E36C0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572" y="-90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414482"/>
            <a:ext cx="10058400" cy="1666028"/>
          </a:xfrm>
        </p:spPr>
        <p:txBody>
          <a:bodyPr/>
          <a:lstStyle>
            <a:lvl1pPr algn="ctr">
              <a:defRPr sz="45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C8BE-EED7-4D45-A159-D5FBA98295BA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F72CA-031A-4C01-A389-CAFA425320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C8BE-EED7-4D45-A159-D5FBA98295BA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F72CA-031A-4C01-A389-CAFA425320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311257"/>
            <a:ext cx="2263140" cy="6631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7"/>
            <a:ext cx="6621780" cy="6631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C8BE-EED7-4D45-A159-D5FBA98295BA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F72CA-031A-4C01-A389-CAFA425320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0" y="1554480"/>
            <a:ext cx="9387840" cy="5613400"/>
          </a:xfrm>
        </p:spPr>
        <p:txBody>
          <a:bodyPr/>
          <a:lstStyle>
            <a:lvl1pPr>
              <a:buSzPct val="97000"/>
              <a:buFont typeface="Wingdings" pitchFamily="2" charset="2"/>
              <a:buChar char=""/>
              <a:defRPr/>
            </a:lvl1pPr>
            <a:lvl2pPr>
              <a:buFont typeface="Arial" pitchFamily="34" charset="0"/>
              <a:buChar char="•"/>
              <a:defRPr/>
            </a:lvl2pPr>
            <a:lvl3pPr>
              <a:buFont typeface="Wingdings" pitchFamily="2" charset="2"/>
              <a:buChar char=""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7426960"/>
            <a:ext cx="10058400" cy="34544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1440" y="7426960"/>
            <a:ext cx="2346960" cy="345440"/>
          </a:xfrm>
        </p:spPr>
        <p:txBody>
          <a:bodyPr rIns="203765"/>
          <a:lstStyle>
            <a:lvl1pPr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C6FF72CA-031A-4C01-A389-CAFA425320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C8BE-EED7-4D45-A159-D5FBA98295BA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F72CA-031A-4C01-A389-CAFA425320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0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0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C8BE-EED7-4D45-A159-D5FBA98295BA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F72CA-031A-4C01-A389-CAFA425320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C8BE-EED7-4D45-A159-D5FBA98295BA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F72CA-031A-4C01-A389-CAFA425320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C8BE-EED7-4D45-A159-D5FBA98295BA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F72CA-031A-4C01-A389-CAFA425320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C8BE-EED7-4D45-A159-D5FBA98295BA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F72CA-031A-4C01-A389-CAFA425320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C8BE-EED7-4D45-A159-D5FBA98295BA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F72CA-031A-4C01-A389-CAFA425320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C8BE-EED7-4D45-A159-D5FBA98295BA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F72CA-031A-4C01-A389-CAFA425320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10058400" cy="1209040"/>
          </a:xfrm>
          <a:prstGeom prst="rect">
            <a:avLst/>
          </a:prstGeom>
          <a:solidFill>
            <a:schemeClr val="tx1"/>
          </a:solidFill>
        </p:spPr>
        <p:txBody>
          <a:bodyPr vert="horz" lIns="407530" tIns="50941" rIns="101882" bIns="50941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813560"/>
            <a:ext cx="9052560" cy="5129425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7C8BE-EED7-4D45-A159-D5FBA98295BA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F72CA-031A-4C01-A389-CAFA425320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18824" rtl="0" eaLnBrk="1" latinLnBrk="0" hangingPunct="1">
        <a:spcBef>
          <a:spcPct val="0"/>
        </a:spcBef>
        <a:buNone/>
        <a:defRPr sz="49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152400"/>
            <a:ext cx="9525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</a:rPr>
              <a:t>RowClone: Fast and Energy-Efficient </a:t>
            </a:r>
          </a:p>
          <a:p>
            <a:pPr algn="ctr"/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</a:rPr>
              <a:t>In-DRAM Bulk Data Copy and Initialization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295400" y="1676400"/>
            <a:ext cx="2362200" cy="1143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Processor</a:t>
            </a:r>
            <a:endParaRPr lang="en-US" sz="3200" dirty="0"/>
          </a:p>
        </p:txBody>
      </p:sp>
      <p:sp>
        <p:nvSpPr>
          <p:cNvPr id="8" name="Rounded Rectangle 7"/>
          <p:cNvSpPr/>
          <p:nvPr/>
        </p:nvSpPr>
        <p:spPr>
          <a:xfrm>
            <a:off x="6705600" y="1676400"/>
            <a:ext cx="1905000" cy="1143000"/>
          </a:xfrm>
          <a:prstGeom prst="roundRect">
            <a:avLst/>
          </a:prstGeom>
          <a:solidFill>
            <a:srgbClr val="4F6128">
              <a:alpha val="80000"/>
            </a:srgb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Memory</a:t>
            </a:r>
            <a:endParaRPr lang="en-US" sz="3200" dirty="0"/>
          </a:p>
        </p:txBody>
      </p:sp>
      <p:sp>
        <p:nvSpPr>
          <p:cNvPr id="10" name="Left-Right Arrow 9"/>
          <p:cNvSpPr/>
          <p:nvPr/>
        </p:nvSpPr>
        <p:spPr>
          <a:xfrm>
            <a:off x="3885585" y="1676400"/>
            <a:ext cx="2590800" cy="1143000"/>
          </a:xfrm>
          <a:prstGeom prst="leftRightArrow">
            <a:avLst>
              <a:gd name="adj1" fmla="val 65000"/>
              <a:gd name="adj2" fmla="val 3125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Channel</a:t>
            </a:r>
            <a:endParaRPr lang="en-US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3072825"/>
            <a:ext cx="34868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Limited bandwidth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97996" y="3072825"/>
            <a:ext cx="23936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High energy</a:t>
            </a:r>
          </a:p>
        </p:txBody>
      </p:sp>
      <p:cxnSp>
        <p:nvCxnSpPr>
          <p:cNvPr id="16" name="Shape 15"/>
          <p:cNvCxnSpPr>
            <a:stCxn id="11" idx="3"/>
          </p:cNvCxnSpPr>
          <p:nvPr/>
        </p:nvCxnSpPr>
        <p:spPr>
          <a:xfrm flipV="1">
            <a:off x="3715452" y="2743201"/>
            <a:ext cx="399348" cy="622012"/>
          </a:xfrm>
          <a:prstGeom prst="curvedConnector2">
            <a:avLst/>
          </a:prstGeom>
          <a:ln w="38100">
            <a:solidFill>
              <a:srgbClr val="C0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hape 19"/>
          <p:cNvCxnSpPr>
            <a:stCxn id="12" idx="1"/>
          </p:cNvCxnSpPr>
          <p:nvPr/>
        </p:nvCxnSpPr>
        <p:spPr>
          <a:xfrm rot="10800000">
            <a:off x="6248400" y="2667001"/>
            <a:ext cx="349596" cy="698213"/>
          </a:xfrm>
          <a:prstGeom prst="curvedConnector2">
            <a:avLst/>
          </a:prstGeom>
          <a:ln w="38100">
            <a:solidFill>
              <a:srgbClr val="C0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274193" y="7310735"/>
            <a:ext cx="74126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Carnegie Mellon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University		Intel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Pittsburgh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152400"/>
            <a:ext cx="9525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</a:rPr>
              <a:t>RowClone: Fast and Energy-Efficient </a:t>
            </a:r>
          </a:p>
          <a:p>
            <a:pPr algn="ctr"/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</a:rPr>
              <a:t>In-DRAM Bulk Data Copy and Initialization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705600" y="1676400"/>
            <a:ext cx="1905000" cy="1143000"/>
          </a:xfrm>
          <a:prstGeom prst="roundRect">
            <a:avLst/>
          </a:prstGeom>
          <a:solidFill>
            <a:srgbClr val="4F6128">
              <a:alpha val="10196"/>
            </a:srgbClr>
          </a:solidFill>
          <a:ln>
            <a:solidFill>
              <a:srgbClr val="38451A">
                <a:alpha val="10196"/>
              </a:srgb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Memory</a:t>
            </a:r>
            <a:endParaRPr lang="en-US" sz="3200" dirty="0"/>
          </a:p>
        </p:txBody>
      </p:sp>
      <p:sp>
        <p:nvSpPr>
          <p:cNvPr id="10" name="Left-Right Arrow 9"/>
          <p:cNvSpPr/>
          <p:nvPr/>
        </p:nvSpPr>
        <p:spPr>
          <a:xfrm>
            <a:off x="3885585" y="1676400"/>
            <a:ext cx="2590800" cy="1143000"/>
          </a:xfrm>
          <a:prstGeom prst="leftRightArrow">
            <a:avLst>
              <a:gd name="adj1" fmla="val 65000"/>
              <a:gd name="adj2" fmla="val 31250"/>
            </a:avLst>
          </a:prstGeom>
          <a:solidFill>
            <a:srgbClr val="262626">
              <a:alpha val="10196"/>
            </a:srgbClr>
          </a:solidFill>
          <a:ln>
            <a:solidFill>
              <a:srgbClr val="191919">
                <a:alpha val="10196"/>
              </a:srgb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Channel</a:t>
            </a:r>
            <a:endParaRPr lang="en-US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3072825"/>
            <a:ext cx="34868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200" dirty="0" smtClean="0">
                <a:solidFill>
                  <a:schemeClr val="tx1">
                    <a:lumMod val="10000"/>
                    <a:lumOff val="90000"/>
                  </a:schemeClr>
                </a:solidFill>
              </a:rPr>
              <a:t>Limited bandwidth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97996" y="3072825"/>
            <a:ext cx="2247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10000"/>
                    <a:lumOff val="90000"/>
                  </a:schemeClr>
                </a:solidFill>
              </a:rPr>
              <a:t>High energy</a:t>
            </a:r>
          </a:p>
        </p:txBody>
      </p:sp>
      <p:cxnSp>
        <p:nvCxnSpPr>
          <p:cNvPr id="16" name="Shape 15"/>
          <p:cNvCxnSpPr>
            <a:stCxn id="11" idx="3"/>
          </p:cNvCxnSpPr>
          <p:nvPr/>
        </p:nvCxnSpPr>
        <p:spPr>
          <a:xfrm flipV="1">
            <a:off x="3715452" y="2743201"/>
            <a:ext cx="399348" cy="622012"/>
          </a:xfrm>
          <a:prstGeom prst="curvedConnector2">
            <a:avLst/>
          </a:prstGeom>
          <a:ln w="38100">
            <a:solidFill>
              <a:srgbClr val="C00000">
                <a:alpha val="10196"/>
              </a:srgb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hape 19"/>
          <p:cNvCxnSpPr>
            <a:stCxn id="12" idx="1"/>
          </p:cNvCxnSpPr>
          <p:nvPr/>
        </p:nvCxnSpPr>
        <p:spPr>
          <a:xfrm rot="10800000">
            <a:off x="6248400" y="2667003"/>
            <a:ext cx="349596" cy="698211"/>
          </a:xfrm>
          <a:prstGeom prst="curvedConnector2">
            <a:avLst/>
          </a:prstGeom>
          <a:ln w="38100">
            <a:solidFill>
              <a:srgbClr val="C00000">
                <a:alpha val="10196"/>
              </a:srgb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069786" y="3657600"/>
            <a:ext cx="86076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Bulk Data Copy          Data Initialization</a:t>
            </a:r>
          </a:p>
        </p:txBody>
      </p:sp>
      <p:sp>
        <p:nvSpPr>
          <p:cNvPr id="26" name="Wave 25"/>
          <p:cNvSpPr/>
          <p:nvPr/>
        </p:nvSpPr>
        <p:spPr>
          <a:xfrm rot="5400000">
            <a:off x="571500" y="5295900"/>
            <a:ext cx="990600" cy="914400"/>
          </a:xfrm>
          <a:prstGeom prst="wave">
            <a:avLst>
              <a:gd name="adj1" fmla="val 5469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Wave 27"/>
          <p:cNvSpPr/>
          <p:nvPr/>
        </p:nvSpPr>
        <p:spPr>
          <a:xfrm rot="5400000">
            <a:off x="1028700" y="5524500"/>
            <a:ext cx="990600" cy="914400"/>
          </a:xfrm>
          <a:prstGeom prst="wave">
            <a:avLst>
              <a:gd name="adj1" fmla="val 5469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85800" y="6501825"/>
            <a:ext cx="14782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Forking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2971800" y="5257800"/>
            <a:ext cx="914400" cy="11430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000000000000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747857" y="6501825"/>
            <a:ext cx="15151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Zeroing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4800600" y="5257800"/>
            <a:ext cx="533400" cy="1143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ounded Rectangle 44"/>
          <p:cNvSpPr/>
          <p:nvPr/>
        </p:nvSpPr>
        <p:spPr>
          <a:xfrm>
            <a:off x="6324600" y="5257800"/>
            <a:ext cx="533400" cy="11430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4572000" y="6501825"/>
            <a:ext cx="26484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Checkpointing</a:t>
            </a:r>
            <a:endParaRPr lang="en-US" sz="32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7" name="Straight Arrow Connector 46"/>
          <p:cNvCxnSpPr>
            <a:stCxn id="44" idx="3"/>
            <a:endCxn id="45" idx="1"/>
          </p:cNvCxnSpPr>
          <p:nvPr/>
        </p:nvCxnSpPr>
        <p:spPr>
          <a:xfrm>
            <a:off x="5334000" y="5829300"/>
            <a:ext cx="990600" cy="1588"/>
          </a:xfrm>
          <a:prstGeom prst="straightConnector1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47" descr="comput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7600" y="5334000"/>
            <a:ext cx="1219200" cy="1219200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7540276" y="6501825"/>
            <a:ext cx="21371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VM Cloning</a:t>
            </a:r>
          </a:p>
        </p:txBody>
      </p:sp>
      <p:pic>
        <p:nvPicPr>
          <p:cNvPr id="50" name="Picture 49" descr="comput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10600" y="5334000"/>
            <a:ext cx="1219200" cy="1219200"/>
          </a:xfrm>
          <a:prstGeom prst="rect">
            <a:avLst/>
          </a:prstGeom>
        </p:spPr>
      </p:pic>
      <p:sp>
        <p:nvSpPr>
          <p:cNvPr id="29" name="Rounded Rectangle 28"/>
          <p:cNvSpPr/>
          <p:nvPr/>
        </p:nvSpPr>
        <p:spPr>
          <a:xfrm>
            <a:off x="1295400" y="1676400"/>
            <a:ext cx="2362200" cy="1143000"/>
          </a:xfrm>
          <a:prstGeom prst="roundRect">
            <a:avLst/>
          </a:prstGeom>
          <a:solidFill>
            <a:srgbClr val="6F2926">
              <a:alpha val="10196"/>
            </a:srgbClr>
          </a:solidFill>
          <a:ln>
            <a:solidFill>
              <a:srgbClr val="501B19">
                <a:alpha val="10196"/>
              </a:srgb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Processor</a:t>
            </a:r>
            <a:endParaRPr lang="en-US" sz="3200" dirty="0"/>
          </a:p>
        </p:txBody>
      </p:sp>
      <p:sp>
        <p:nvSpPr>
          <p:cNvPr id="32" name="TextBox 31"/>
          <p:cNvSpPr txBox="1"/>
          <p:nvPr/>
        </p:nvSpPr>
        <p:spPr>
          <a:xfrm>
            <a:off x="1274193" y="7310735"/>
            <a:ext cx="74126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Carnegie Mellon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University		Intel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Pittsburgh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152400"/>
            <a:ext cx="9525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</a:rPr>
              <a:t>RowClone: Fast and Energy-Efficient </a:t>
            </a:r>
          </a:p>
          <a:p>
            <a:pPr algn="ctr"/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</a:rPr>
              <a:t>In-DRAM Bulk Data Copy and Initialization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705600" y="1676400"/>
            <a:ext cx="1905000" cy="1143000"/>
          </a:xfrm>
          <a:prstGeom prst="roundRect">
            <a:avLst/>
          </a:prstGeom>
          <a:solidFill>
            <a:srgbClr val="4F6128">
              <a:alpha val="10196"/>
            </a:srgbClr>
          </a:solidFill>
          <a:ln>
            <a:solidFill>
              <a:srgbClr val="38451A">
                <a:alpha val="10196"/>
              </a:srgb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Memory</a:t>
            </a:r>
            <a:endParaRPr lang="en-US" sz="3200" dirty="0"/>
          </a:p>
        </p:txBody>
      </p:sp>
      <p:sp>
        <p:nvSpPr>
          <p:cNvPr id="10" name="Left-Right Arrow 9"/>
          <p:cNvSpPr/>
          <p:nvPr/>
        </p:nvSpPr>
        <p:spPr>
          <a:xfrm>
            <a:off x="3885585" y="1676400"/>
            <a:ext cx="2590800" cy="1143000"/>
          </a:xfrm>
          <a:prstGeom prst="leftRightArrow">
            <a:avLst>
              <a:gd name="adj1" fmla="val 65000"/>
              <a:gd name="adj2" fmla="val 3125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Channel</a:t>
            </a:r>
            <a:endParaRPr lang="en-US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3072825"/>
            <a:ext cx="34868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200" dirty="0" smtClean="0">
                <a:solidFill>
                  <a:schemeClr val="tx1">
                    <a:lumMod val="10000"/>
                    <a:lumOff val="90000"/>
                  </a:schemeClr>
                </a:solidFill>
              </a:rPr>
              <a:t>Limited bandwidth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97996" y="3072825"/>
            <a:ext cx="2247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10000"/>
                    <a:lumOff val="90000"/>
                  </a:schemeClr>
                </a:solidFill>
              </a:rPr>
              <a:t>High energy</a:t>
            </a:r>
          </a:p>
        </p:txBody>
      </p:sp>
      <p:cxnSp>
        <p:nvCxnSpPr>
          <p:cNvPr id="16" name="Shape 15"/>
          <p:cNvCxnSpPr>
            <a:stCxn id="11" idx="3"/>
          </p:cNvCxnSpPr>
          <p:nvPr/>
        </p:nvCxnSpPr>
        <p:spPr>
          <a:xfrm flipV="1">
            <a:off x="3715452" y="2743201"/>
            <a:ext cx="399348" cy="622012"/>
          </a:xfrm>
          <a:prstGeom prst="curvedConnector2">
            <a:avLst/>
          </a:prstGeom>
          <a:ln w="38100">
            <a:solidFill>
              <a:srgbClr val="C00000">
                <a:alpha val="10196"/>
              </a:srgb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hape 19"/>
          <p:cNvCxnSpPr>
            <a:stCxn id="12" idx="1"/>
          </p:cNvCxnSpPr>
          <p:nvPr/>
        </p:nvCxnSpPr>
        <p:spPr>
          <a:xfrm rot="10800000">
            <a:off x="6248400" y="2667003"/>
            <a:ext cx="349596" cy="698211"/>
          </a:xfrm>
          <a:prstGeom prst="curvedConnector2">
            <a:avLst/>
          </a:prstGeom>
          <a:ln w="38100">
            <a:solidFill>
              <a:srgbClr val="C00000">
                <a:alpha val="10196"/>
              </a:srgb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159165" y="4267200"/>
            <a:ext cx="6043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</a:rPr>
              <a:t>Unnecessary Data Movement</a:t>
            </a:r>
          </a:p>
        </p:txBody>
      </p:sp>
      <p:cxnSp>
        <p:nvCxnSpPr>
          <p:cNvPr id="25" name="Straight Arrow Connector 24"/>
          <p:cNvCxnSpPr>
            <a:stCxn id="23" idx="0"/>
          </p:cNvCxnSpPr>
          <p:nvPr/>
        </p:nvCxnSpPr>
        <p:spPr>
          <a:xfrm rot="5400000" flipH="1" flipV="1">
            <a:off x="4418986" y="3505200"/>
            <a:ext cx="1524000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069786" y="3657600"/>
            <a:ext cx="86076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Bulk Data Copy          Data Initialization</a:t>
            </a:r>
          </a:p>
        </p:txBody>
      </p:sp>
      <p:sp>
        <p:nvSpPr>
          <p:cNvPr id="26" name="Wave 25"/>
          <p:cNvSpPr/>
          <p:nvPr/>
        </p:nvSpPr>
        <p:spPr>
          <a:xfrm rot="5400000">
            <a:off x="571500" y="5295900"/>
            <a:ext cx="990600" cy="914400"/>
          </a:xfrm>
          <a:prstGeom prst="wave">
            <a:avLst>
              <a:gd name="adj1" fmla="val 5469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Wave 27"/>
          <p:cNvSpPr/>
          <p:nvPr/>
        </p:nvSpPr>
        <p:spPr>
          <a:xfrm rot="5400000">
            <a:off x="1028700" y="5524500"/>
            <a:ext cx="990600" cy="914400"/>
          </a:xfrm>
          <a:prstGeom prst="wave">
            <a:avLst>
              <a:gd name="adj1" fmla="val 5469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85800" y="6501825"/>
            <a:ext cx="14782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Forking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2971800" y="5257800"/>
            <a:ext cx="914400" cy="11430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000000000000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747857" y="6501825"/>
            <a:ext cx="15151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Zeroing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4800600" y="5257800"/>
            <a:ext cx="533400" cy="1143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ounded Rectangle 44"/>
          <p:cNvSpPr/>
          <p:nvPr/>
        </p:nvSpPr>
        <p:spPr>
          <a:xfrm>
            <a:off x="6324600" y="5257800"/>
            <a:ext cx="533400" cy="11430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4572000" y="6501825"/>
            <a:ext cx="26484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Checkpointing</a:t>
            </a:r>
            <a:endParaRPr lang="en-US" sz="32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7" name="Straight Arrow Connector 46"/>
          <p:cNvCxnSpPr>
            <a:stCxn id="44" idx="3"/>
            <a:endCxn id="45" idx="1"/>
          </p:cNvCxnSpPr>
          <p:nvPr/>
        </p:nvCxnSpPr>
        <p:spPr>
          <a:xfrm>
            <a:off x="5334000" y="5829300"/>
            <a:ext cx="990600" cy="1588"/>
          </a:xfrm>
          <a:prstGeom prst="straightConnector1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47" descr="comput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7600" y="5334000"/>
            <a:ext cx="1219200" cy="1219200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7540276" y="6501825"/>
            <a:ext cx="21371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VM Cloning</a:t>
            </a:r>
          </a:p>
        </p:txBody>
      </p:sp>
      <p:pic>
        <p:nvPicPr>
          <p:cNvPr id="50" name="Picture 49" descr="comput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10600" y="5334000"/>
            <a:ext cx="1219200" cy="1219200"/>
          </a:xfrm>
          <a:prstGeom prst="rect">
            <a:avLst/>
          </a:prstGeom>
        </p:spPr>
      </p:pic>
      <p:sp>
        <p:nvSpPr>
          <p:cNvPr id="29" name="Rounded Rectangle 28"/>
          <p:cNvSpPr/>
          <p:nvPr/>
        </p:nvSpPr>
        <p:spPr>
          <a:xfrm>
            <a:off x="1295400" y="1676400"/>
            <a:ext cx="2362200" cy="1143000"/>
          </a:xfrm>
          <a:prstGeom prst="roundRect">
            <a:avLst/>
          </a:prstGeom>
          <a:solidFill>
            <a:srgbClr val="6F2926">
              <a:alpha val="10196"/>
            </a:srgbClr>
          </a:solidFill>
          <a:ln>
            <a:solidFill>
              <a:srgbClr val="501B19">
                <a:alpha val="10196"/>
              </a:srgb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Processor</a:t>
            </a:r>
            <a:endParaRPr lang="en-US" sz="3200" dirty="0"/>
          </a:p>
        </p:txBody>
      </p:sp>
      <p:sp>
        <p:nvSpPr>
          <p:cNvPr id="30" name="TextBox 29"/>
          <p:cNvSpPr txBox="1"/>
          <p:nvPr/>
        </p:nvSpPr>
        <p:spPr>
          <a:xfrm>
            <a:off x="1274193" y="7310735"/>
            <a:ext cx="74126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Carnegie Mellon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University		Intel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Pittsburgh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28600"/>
            <a:ext cx="952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</a:rPr>
              <a:t>RowClone: 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</a:rPr>
              <a:t>In-DRAM Bulk Copy &amp; Initialization</a:t>
            </a:r>
            <a:endParaRPr lang="en-US" sz="3600" b="1" dirty="0" smtClean="0">
              <a:solidFill>
                <a:schemeClr val="tx1">
                  <a:lumMod val="95000"/>
                  <a:lumOff val="5000"/>
                </a:schemeClr>
              </a:solidFill>
              <a:latin typeface="Corbe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282824" y="1295400"/>
            <a:ext cx="5716588" cy="403086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Source Row</a:t>
            </a:r>
            <a:endParaRPr lang="en-US" sz="3200" dirty="0"/>
          </a:p>
        </p:txBody>
      </p:sp>
      <p:sp>
        <p:nvSpPr>
          <p:cNvPr id="10" name="Rounded Rectangle 9"/>
          <p:cNvSpPr/>
          <p:nvPr/>
        </p:nvSpPr>
        <p:spPr>
          <a:xfrm>
            <a:off x="2282824" y="3384828"/>
            <a:ext cx="5716588" cy="65377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Row Buffer</a:t>
            </a:r>
            <a:endParaRPr lang="en-US" sz="3200" dirty="0"/>
          </a:p>
        </p:txBody>
      </p:sp>
      <p:sp>
        <p:nvSpPr>
          <p:cNvPr id="64" name="Rounded Rectangle 63"/>
          <p:cNvSpPr/>
          <p:nvPr/>
        </p:nvSpPr>
        <p:spPr>
          <a:xfrm>
            <a:off x="2282824" y="1806714"/>
            <a:ext cx="5716588" cy="403086"/>
          </a:xfrm>
          <a:prstGeom prst="roundRect">
            <a:avLst/>
          </a:prstGeom>
          <a:solidFill>
            <a:schemeClr val="tx1">
              <a:lumMod val="25000"/>
              <a:lumOff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65" name="Rounded Rectangle 64"/>
          <p:cNvSpPr/>
          <p:nvPr/>
        </p:nvSpPr>
        <p:spPr>
          <a:xfrm>
            <a:off x="2282824" y="2340114"/>
            <a:ext cx="5716588" cy="403086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Destination Row</a:t>
            </a:r>
            <a:endParaRPr lang="en-US" sz="3200" dirty="0"/>
          </a:p>
        </p:txBody>
      </p:sp>
      <p:sp>
        <p:nvSpPr>
          <p:cNvPr id="66" name="Rounded Rectangle 65"/>
          <p:cNvSpPr/>
          <p:nvPr/>
        </p:nvSpPr>
        <p:spPr>
          <a:xfrm>
            <a:off x="2282824" y="2873514"/>
            <a:ext cx="5716588" cy="403086"/>
          </a:xfrm>
          <a:prstGeom prst="roundRect">
            <a:avLst/>
          </a:prstGeom>
          <a:solidFill>
            <a:schemeClr val="tx1">
              <a:lumMod val="25000"/>
              <a:lumOff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282824" y="1295400"/>
            <a:ext cx="5716588" cy="403086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Source Row</a:t>
            </a:r>
            <a:endParaRPr lang="en-US" sz="3200" dirty="0"/>
          </a:p>
        </p:txBody>
      </p:sp>
      <p:sp>
        <p:nvSpPr>
          <p:cNvPr id="10" name="Rounded Rectangle 9"/>
          <p:cNvSpPr/>
          <p:nvPr/>
        </p:nvSpPr>
        <p:spPr>
          <a:xfrm>
            <a:off x="2282824" y="3384828"/>
            <a:ext cx="5716588" cy="65377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Row Buffer</a:t>
            </a:r>
            <a:endParaRPr lang="en-US" sz="3200" dirty="0"/>
          </a:p>
        </p:txBody>
      </p:sp>
      <p:cxnSp>
        <p:nvCxnSpPr>
          <p:cNvPr id="12" name="Curved Connector 11"/>
          <p:cNvCxnSpPr>
            <a:stCxn id="6" idx="1"/>
            <a:endCxn id="10" idx="1"/>
          </p:cNvCxnSpPr>
          <p:nvPr/>
        </p:nvCxnSpPr>
        <p:spPr>
          <a:xfrm rot="10800000" flipV="1">
            <a:off x="2282824" y="1496942"/>
            <a:ext cx="1588" cy="2214771"/>
          </a:xfrm>
          <a:prstGeom prst="curvedConnector3">
            <a:avLst>
              <a:gd name="adj1" fmla="val 41386915"/>
            </a:avLst>
          </a:prstGeom>
          <a:ln w="381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ounded Rectangle 63"/>
          <p:cNvSpPr/>
          <p:nvPr/>
        </p:nvSpPr>
        <p:spPr>
          <a:xfrm>
            <a:off x="2282824" y="1806714"/>
            <a:ext cx="5716588" cy="403086"/>
          </a:xfrm>
          <a:prstGeom prst="roundRect">
            <a:avLst/>
          </a:prstGeom>
          <a:solidFill>
            <a:schemeClr val="tx1">
              <a:lumMod val="25000"/>
              <a:lumOff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65" name="Rounded Rectangle 64"/>
          <p:cNvSpPr/>
          <p:nvPr/>
        </p:nvSpPr>
        <p:spPr>
          <a:xfrm>
            <a:off x="2282824" y="2340114"/>
            <a:ext cx="5716588" cy="403086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Destination Row</a:t>
            </a:r>
            <a:endParaRPr lang="en-US" sz="3200" dirty="0"/>
          </a:p>
        </p:txBody>
      </p:sp>
      <p:sp>
        <p:nvSpPr>
          <p:cNvPr id="66" name="Rounded Rectangle 65"/>
          <p:cNvSpPr/>
          <p:nvPr/>
        </p:nvSpPr>
        <p:spPr>
          <a:xfrm>
            <a:off x="2282824" y="2873514"/>
            <a:ext cx="5716588" cy="403086"/>
          </a:xfrm>
          <a:prstGeom prst="roundRect">
            <a:avLst/>
          </a:prstGeom>
          <a:solidFill>
            <a:schemeClr val="tx1">
              <a:lumMod val="25000"/>
              <a:lumOff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77" name="Oval 76"/>
          <p:cNvSpPr/>
          <p:nvPr/>
        </p:nvSpPr>
        <p:spPr>
          <a:xfrm>
            <a:off x="762000" y="2209800"/>
            <a:ext cx="685800" cy="685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81000" y="4353818"/>
            <a:ext cx="3505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Copy from source row to row buffer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4800" y="228600"/>
            <a:ext cx="952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</a:rPr>
              <a:t>RowClone: 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</a:rPr>
              <a:t>In-DRAM Bulk Copy &amp; Initialization</a:t>
            </a:r>
            <a:endParaRPr lang="en-US" sz="3600" b="1" dirty="0" smtClean="0">
              <a:solidFill>
                <a:schemeClr val="tx1">
                  <a:lumMod val="95000"/>
                  <a:lumOff val="5000"/>
                </a:schemeClr>
              </a:solidFill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282824" y="1295400"/>
            <a:ext cx="5716588" cy="403086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Source Row</a:t>
            </a:r>
            <a:endParaRPr lang="en-US" sz="3200" dirty="0"/>
          </a:p>
        </p:txBody>
      </p:sp>
      <p:sp>
        <p:nvSpPr>
          <p:cNvPr id="10" name="Rounded Rectangle 9"/>
          <p:cNvSpPr/>
          <p:nvPr/>
        </p:nvSpPr>
        <p:spPr>
          <a:xfrm>
            <a:off x="2282824" y="3384828"/>
            <a:ext cx="5716588" cy="65377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Row Buffer</a:t>
            </a:r>
            <a:endParaRPr lang="en-US" sz="3200" dirty="0"/>
          </a:p>
        </p:txBody>
      </p:sp>
      <p:cxnSp>
        <p:nvCxnSpPr>
          <p:cNvPr id="12" name="Curved Connector 11"/>
          <p:cNvCxnSpPr>
            <a:stCxn id="6" idx="1"/>
            <a:endCxn id="10" idx="1"/>
          </p:cNvCxnSpPr>
          <p:nvPr/>
        </p:nvCxnSpPr>
        <p:spPr>
          <a:xfrm rot="10800000" flipV="1">
            <a:off x="2282824" y="1496942"/>
            <a:ext cx="1588" cy="2214771"/>
          </a:xfrm>
          <a:prstGeom prst="curvedConnector3">
            <a:avLst>
              <a:gd name="adj1" fmla="val 41386915"/>
            </a:avLst>
          </a:prstGeom>
          <a:ln w="381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urved Connector 14"/>
          <p:cNvCxnSpPr>
            <a:stCxn id="10" idx="3"/>
            <a:endCxn id="65" idx="3"/>
          </p:cNvCxnSpPr>
          <p:nvPr/>
        </p:nvCxnSpPr>
        <p:spPr>
          <a:xfrm flipV="1">
            <a:off x="7999412" y="2541657"/>
            <a:ext cx="1588" cy="1170057"/>
          </a:xfrm>
          <a:prstGeom prst="curvedConnector3">
            <a:avLst>
              <a:gd name="adj1" fmla="val 32389809"/>
            </a:avLst>
          </a:prstGeom>
          <a:ln w="381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ounded Rectangle 63"/>
          <p:cNvSpPr/>
          <p:nvPr/>
        </p:nvSpPr>
        <p:spPr>
          <a:xfrm>
            <a:off x="2282824" y="1806714"/>
            <a:ext cx="5716588" cy="403086"/>
          </a:xfrm>
          <a:prstGeom prst="roundRect">
            <a:avLst/>
          </a:prstGeom>
          <a:solidFill>
            <a:schemeClr val="tx1">
              <a:lumMod val="25000"/>
              <a:lumOff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65" name="Rounded Rectangle 64"/>
          <p:cNvSpPr/>
          <p:nvPr/>
        </p:nvSpPr>
        <p:spPr>
          <a:xfrm>
            <a:off x="2282824" y="2340114"/>
            <a:ext cx="5716588" cy="403086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Destination Row</a:t>
            </a:r>
            <a:endParaRPr lang="en-US" sz="3200" dirty="0"/>
          </a:p>
        </p:txBody>
      </p:sp>
      <p:sp>
        <p:nvSpPr>
          <p:cNvPr id="66" name="Rounded Rectangle 65"/>
          <p:cNvSpPr/>
          <p:nvPr/>
        </p:nvSpPr>
        <p:spPr>
          <a:xfrm>
            <a:off x="2282824" y="2873514"/>
            <a:ext cx="5716588" cy="403086"/>
          </a:xfrm>
          <a:prstGeom prst="roundRect">
            <a:avLst/>
          </a:prstGeom>
          <a:solidFill>
            <a:schemeClr val="tx1">
              <a:lumMod val="25000"/>
              <a:lumOff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77" name="Oval 76"/>
          <p:cNvSpPr/>
          <p:nvPr/>
        </p:nvSpPr>
        <p:spPr>
          <a:xfrm>
            <a:off x="762000" y="2209800"/>
            <a:ext cx="685800" cy="685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78" name="Oval 77"/>
          <p:cNvSpPr/>
          <p:nvPr/>
        </p:nvSpPr>
        <p:spPr>
          <a:xfrm>
            <a:off x="8686800" y="2743200"/>
            <a:ext cx="685800" cy="685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81000" y="4353818"/>
            <a:ext cx="3505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Copy from source row to row buffer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715000" y="4343400"/>
            <a:ext cx="396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Copy from row buffer to destination row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4800" y="228600"/>
            <a:ext cx="952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</a:rPr>
              <a:t>RowClone: 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</a:rPr>
              <a:t>In-DRAM Bulk Copy &amp; Initialization</a:t>
            </a:r>
            <a:endParaRPr lang="en-US" sz="3600" b="1" dirty="0" smtClean="0">
              <a:solidFill>
                <a:schemeClr val="tx1">
                  <a:lumMod val="95000"/>
                  <a:lumOff val="5000"/>
                </a:schemeClr>
              </a:solidFill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282824" y="1295400"/>
            <a:ext cx="5716588" cy="403086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Source Row</a:t>
            </a:r>
            <a:endParaRPr lang="en-US" sz="3200" dirty="0"/>
          </a:p>
        </p:txBody>
      </p:sp>
      <p:sp>
        <p:nvSpPr>
          <p:cNvPr id="10" name="Rounded Rectangle 9"/>
          <p:cNvSpPr/>
          <p:nvPr/>
        </p:nvSpPr>
        <p:spPr>
          <a:xfrm>
            <a:off x="2282824" y="3384828"/>
            <a:ext cx="5716588" cy="65377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Row Buffer</a:t>
            </a:r>
            <a:endParaRPr lang="en-US" sz="3200" dirty="0"/>
          </a:p>
        </p:txBody>
      </p:sp>
      <p:cxnSp>
        <p:nvCxnSpPr>
          <p:cNvPr id="12" name="Curved Connector 11"/>
          <p:cNvCxnSpPr>
            <a:stCxn id="6" idx="1"/>
            <a:endCxn id="10" idx="1"/>
          </p:cNvCxnSpPr>
          <p:nvPr/>
        </p:nvCxnSpPr>
        <p:spPr>
          <a:xfrm rot="10800000" flipV="1">
            <a:off x="2282824" y="1496942"/>
            <a:ext cx="1588" cy="2214771"/>
          </a:xfrm>
          <a:prstGeom prst="curvedConnector3">
            <a:avLst>
              <a:gd name="adj1" fmla="val 41386915"/>
            </a:avLst>
          </a:prstGeom>
          <a:ln w="381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urved Connector 14"/>
          <p:cNvCxnSpPr>
            <a:stCxn id="10" idx="3"/>
            <a:endCxn id="65" idx="3"/>
          </p:cNvCxnSpPr>
          <p:nvPr/>
        </p:nvCxnSpPr>
        <p:spPr>
          <a:xfrm flipV="1">
            <a:off x="7999412" y="2541657"/>
            <a:ext cx="1588" cy="1170057"/>
          </a:xfrm>
          <a:prstGeom prst="curvedConnector3">
            <a:avLst>
              <a:gd name="adj1" fmla="val 32389809"/>
            </a:avLst>
          </a:prstGeom>
          <a:ln w="381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987476" y="5613113"/>
            <a:ext cx="16033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Latency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943600" y="5613113"/>
            <a:ext cx="14366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Energy</a:t>
            </a:r>
          </a:p>
        </p:txBody>
      </p:sp>
      <p:sp>
        <p:nvSpPr>
          <p:cNvPr id="51" name="Down Arrow 50"/>
          <p:cNvSpPr/>
          <p:nvPr/>
        </p:nvSpPr>
        <p:spPr>
          <a:xfrm>
            <a:off x="4038600" y="5410200"/>
            <a:ext cx="381000" cy="990600"/>
          </a:xfrm>
          <a:prstGeom prst="downArrow">
            <a:avLst>
              <a:gd name="adj1" fmla="val 35000"/>
              <a:gd name="adj2" fmla="val 80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2743200" y="5410200"/>
            <a:ext cx="1219200" cy="9906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11x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Down Arrow 52"/>
          <p:cNvSpPr/>
          <p:nvPr/>
        </p:nvSpPr>
        <p:spPr>
          <a:xfrm>
            <a:off x="8839200" y="5410200"/>
            <a:ext cx="381000" cy="990600"/>
          </a:xfrm>
          <a:prstGeom prst="downArrow">
            <a:avLst>
              <a:gd name="adj1" fmla="val 35000"/>
              <a:gd name="adj2" fmla="val 80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7543800" y="5410200"/>
            <a:ext cx="1219200" cy="9906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74x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2282824" y="1806714"/>
            <a:ext cx="5716588" cy="403086"/>
          </a:xfrm>
          <a:prstGeom prst="roundRect">
            <a:avLst/>
          </a:prstGeom>
          <a:solidFill>
            <a:schemeClr val="tx1">
              <a:lumMod val="25000"/>
              <a:lumOff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65" name="Rounded Rectangle 64"/>
          <p:cNvSpPr/>
          <p:nvPr/>
        </p:nvSpPr>
        <p:spPr>
          <a:xfrm>
            <a:off x="2282824" y="2340114"/>
            <a:ext cx="5716588" cy="403086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Destination Row</a:t>
            </a:r>
            <a:endParaRPr lang="en-US" sz="3200" dirty="0"/>
          </a:p>
        </p:txBody>
      </p:sp>
      <p:sp>
        <p:nvSpPr>
          <p:cNvPr id="66" name="Rounded Rectangle 65"/>
          <p:cNvSpPr/>
          <p:nvPr/>
        </p:nvSpPr>
        <p:spPr>
          <a:xfrm>
            <a:off x="2282824" y="2873514"/>
            <a:ext cx="5716588" cy="403086"/>
          </a:xfrm>
          <a:prstGeom prst="roundRect">
            <a:avLst/>
          </a:prstGeom>
          <a:solidFill>
            <a:schemeClr val="tx1">
              <a:lumMod val="25000"/>
              <a:lumOff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77" name="Oval 76"/>
          <p:cNvSpPr/>
          <p:nvPr/>
        </p:nvSpPr>
        <p:spPr>
          <a:xfrm>
            <a:off x="762000" y="2209800"/>
            <a:ext cx="685800" cy="685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78" name="Oval 77"/>
          <p:cNvSpPr/>
          <p:nvPr/>
        </p:nvSpPr>
        <p:spPr>
          <a:xfrm>
            <a:off x="8686800" y="2743200"/>
            <a:ext cx="685800" cy="685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81000" y="4353818"/>
            <a:ext cx="3505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Copy from source row to row buffer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715000" y="4343400"/>
            <a:ext cx="396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Copy from row buffer to destination row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667000" y="6629400"/>
            <a:ext cx="531087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Very few 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hanges to 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DRAM </a:t>
            </a:r>
          </a:p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(0.01% increas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 in die area)</a:t>
            </a:r>
            <a:endParaRPr lang="en-US" sz="32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4800" y="228600"/>
            <a:ext cx="952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</a:rPr>
              <a:t>RowClone: 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</a:rPr>
              <a:t>In-DRAM Bulk Copy &amp; Initialization</a:t>
            </a:r>
            <a:endParaRPr lang="en-US" sz="3600" b="1" dirty="0" smtClean="0">
              <a:solidFill>
                <a:schemeClr val="tx1">
                  <a:lumMod val="95000"/>
                  <a:lumOff val="5000"/>
                </a:schemeClr>
              </a:solidFill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04800" y="228600"/>
            <a:ext cx="952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</a:rPr>
              <a:t>RowClone: 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</a:rPr>
              <a:t>In-DRAM Bulk Copy &amp; Initialization</a:t>
            </a:r>
            <a:endParaRPr lang="en-US" sz="3600" b="1" dirty="0" smtClean="0">
              <a:solidFill>
                <a:schemeClr val="tx1">
                  <a:lumMod val="95000"/>
                  <a:lumOff val="5000"/>
                </a:schemeClr>
              </a:solidFill>
              <a:latin typeface="Corbe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2650" y="1371600"/>
            <a:ext cx="91807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End-to-end system design to exploit DRAM substrate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5800" y="2286000"/>
            <a:ext cx="83563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Several applications that benefit from RowClone</a:t>
            </a:r>
          </a:p>
        </p:txBody>
      </p:sp>
      <p:sp>
        <p:nvSpPr>
          <p:cNvPr id="12" name="Oval 11"/>
          <p:cNvSpPr/>
          <p:nvPr/>
        </p:nvSpPr>
        <p:spPr>
          <a:xfrm>
            <a:off x="381000" y="1600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81000" y="2502187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>
            <a:off x="3078572" y="4409949"/>
            <a:ext cx="5203789" cy="5334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Ins="274320" rtlCol="0" anchor="ctr"/>
          <a:lstStyle/>
          <a:p>
            <a:pPr algn="r"/>
            <a:r>
              <a:rPr lang="en-US" sz="3200" b="1" dirty="0" smtClean="0">
                <a:solidFill>
                  <a:schemeClr val="bg1"/>
                </a:solidFill>
              </a:rPr>
              <a:t>Current Systems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078573" y="4943349"/>
            <a:ext cx="6608812" cy="533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Ins="274320" rtlCol="0" anchor="ctr"/>
          <a:lstStyle/>
          <a:p>
            <a:pPr algn="r"/>
            <a:r>
              <a:rPr lang="en-US" sz="3200" b="1" dirty="0" smtClean="0"/>
              <a:t>RowClone</a:t>
            </a:r>
            <a:endParaRPr lang="en-US" sz="3200" b="1" dirty="0"/>
          </a:p>
        </p:txBody>
      </p:sp>
      <p:sp>
        <p:nvSpPr>
          <p:cNvPr id="52" name="Rectangle 51"/>
          <p:cNvSpPr/>
          <p:nvPr/>
        </p:nvSpPr>
        <p:spPr>
          <a:xfrm>
            <a:off x="3078573" y="5879365"/>
            <a:ext cx="5181599" cy="5334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078571" y="6412765"/>
            <a:ext cx="6066038" cy="533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/>
          <p:cNvCxnSpPr/>
          <p:nvPr/>
        </p:nvCxnSpPr>
        <p:spPr>
          <a:xfrm rot="5400000">
            <a:off x="1592672" y="5676900"/>
            <a:ext cx="2971800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8849185" y="4343400"/>
            <a:ext cx="9044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27%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8382000" y="5867400"/>
            <a:ext cx="9044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17%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21590" y="4572000"/>
            <a:ext cx="24541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200" b="1" dirty="0" smtClean="0">
                <a:solidFill>
                  <a:srgbClr val="C00000"/>
                </a:solidFill>
              </a:rPr>
              <a:t>Performance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04735" y="5867400"/>
            <a:ext cx="267098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200" b="1" dirty="0" smtClean="0">
                <a:solidFill>
                  <a:srgbClr val="C00000"/>
                </a:solidFill>
              </a:rPr>
              <a:t>DRAM </a:t>
            </a:r>
            <a:r>
              <a:rPr lang="en-US" sz="3200" b="1" dirty="0" smtClean="0">
                <a:solidFill>
                  <a:srgbClr val="C00000"/>
                </a:solidFill>
              </a:rPr>
              <a:t>Energy</a:t>
            </a:r>
          </a:p>
          <a:p>
            <a:pPr algn="r"/>
            <a:r>
              <a:rPr lang="en-US" sz="3200" b="1" dirty="0" smtClean="0">
                <a:solidFill>
                  <a:srgbClr val="C00000"/>
                </a:solidFill>
              </a:rPr>
              <a:t>Efficiency</a:t>
            </a:r>
            <a:endParaRPr lang="en-US" sz="3200" b="1" dirty="0" smtClean="0">
              <a:solidFill>
                <a:srgbClr val="C0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04800" y="3276600"/>
            <a:ext cx="952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</a:rPr>
              <a:t>8-Core 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</a:rPr>
              <a:t>System</a:t>
            </a:r>
            <a:endParaRPr lang="en-US" sz="3600" b="1" dirty="0" smtClean="0">
              <a:solidFill>
                <a:schemeClr val="tx1">
                  <a:lumMod val="95000"/>
                  <a:lumOff val="5000"/>
                </a:schemeClr>
              </a:solidFill>
              <a:latin typeface="Corbe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4800" y="228600"/>
            <a:ext cx="952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</a:rPr>
              <a:t>RowClone: 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</a:rPr>
              <a:t>In-DRAM Bulk Copy &amp; Initialization</a:t>
            </a:r>
            <a:endParaRPr lang="en-US" sz="3600" b="1" dirty="0" smtClean="0">
              <a:solidFill>
                <a:schemeClr val="tx1">
                  <a:lumMod val="95000"/>
                  <a:lumOff val="5000"/>
                </a:schemeClr>
              </a:solidFill>
              <a:latin typeface="Corbe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62650" y="1371600"/>
            <a:ext cx="91807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End-to-end system design to exploit DRAM substrate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85800" y="2286000"/>
            <a:ext cx="83563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Several applications that benefit from RowClone</a:t>
            </a:r>
          </a:p>
        </p:txBody>
      </p:sp>
      <p:sp>
        <p:nvSpPr>
          <p:cNvPr id="22" name="Oval 21"/>
          <p:cNvSpPr/>
          <p:nvPr/>
        </p:nvSpPr>
        <p:spPr>
          <a:xfrm>
            <a:off x="381000" y="1600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381000" y="2502187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sesh">
  <a:themeElements>
    <a:clrScheme name="My">
      <a:dk1>
        <a:srgbClr val="262626"/>
      </a:dk1>
      <a:lt1>
        <a:sysClr val="window" lastClr="FFFFFF"/>
      </a:lt1>
      <a:dk2>
        <a:srgbClr val="2E2E2E"/>
      </a:dk2>
      <a:lt2>
        <a:srgbClr val="F2F2F2"/>
      </a:lt2>
      <a:accent1>
        <a:srgbClr val="E36C09"/>
      </a:accent1>
      <a:accent2>
        <a:srgbClr val="6F2926"/>
      </a:accent2>
      <a:accent3>
        <a:srgbClr val="17365D"/>
      </a:accent3>
      <a:accent4>
        <a:srgbClr val="2E2E2E"/>
      </a:accent4>
      <a:accent5>
        <a:srgbClr val="4F6128"/>
      </a:accent5>
      <a:accent6>
        <a:srgbClr val="31859B"/>
      </a:accent6>
      <a:hlink>
        <a:srgbClr val="205867"/>
      </a:hlink>
      <a:folHlink>
        <a:srgbClr val="0000FF"/>
      </a:folHlink>
    </a:clrScheme>
    <a:fontScheme name="Visesh">
      <a:majorFont>
        <a:latin typeface="Myriad Pro Cond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solidFill>
            <a:schemeClr val="tx1">
              <a:lumMod val="75000"/>
              <a:lumOff val="25000"/>
            </a:schemeClr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800" dirty="0" err="1" smtClean="0">
            <a:solidFill>
              <a:schemeClr val="tx1">
                <a:lumMod val="95000"/>
                <a:lumOff val="5000"/>
              </a:schemeClr>
            </a:solidFill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Visesh</Template>
  <TotalTime>1191</TotalTime>
  <Words>250</Words>
  <Application>Microsoft Office PowerPoint</Application>
  <PresentationFormat>Custom</PresentationFormat>
  <Paragraphs>83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Visesh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Carnegie Mellon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Vivek Seshadri</dc:creator>
  <cp:lastModifiedBy>Vivek Seshadri</cp:lastModifiedBy>
  <cp:revision>44</cp:revision>
  <dcterms:created xsi:type="dcterms:W3CDTF">2013-11-30T20:47:11Z</dcterms:created>
  <dcterms:modified xsi:type="dcterms:W3CDTF">2013-12-04T22:41:56Z</dcterms:modified>
</cp:coreProperties>
</file>