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2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768" r:id="rId3"/>
    <p:sldId id="788" r:id="rId4"/>
    <p:sldId id="789" r:id="rId5"/>
    <p:sldId id="265" r:id="rId6"/>
    <p:sldId id="263" r:id="rId7"/>
    <p:sldId id="771" r:id="rId8"/>
    <p:sldId id="772" r:id="rId9"/>
    <p:sldId id="773" r:id="rId10"/>
    <p:sldId id="774" r:id="rId11"/>
    <p:sldId id="785" r:id="rId12"/>
    <p:sldId id="784" r:id="rId13"/>
    <p:sldId id="786" r:id="rId14"/>
    <p:sldId id="782" r:id="rId15"/>
    <p:sldId id="281" r:id="rId16"/>
    <p:sldId id="761" r:id="rId17"/>
    <p:sldId id="777" r:id="rId18"/>
    <p:sldId id="283" r:id="rId19"/>
    <p:sldId id="284" r:id="rId20"/>
    <p:sldId id="290" r:id="rId21"/>
    <p:sldId id="778" r:id="rId22"/>
    <p:sldId id="285" r:id="rId23"/>
    <p:sldId id="291" r:id="rId24"/>
    <p:sldId id="779" r:id="rId25"/>
    <p:sldId id="286" r:id="rId26"/>
    <p:sldId id="287" r:id="rId27"/>
    <p:sldId id="780" r:id="rId28"/>
    <p:sldId id="289" r:id="rId29"/>
    <p:sldId id="781" r:id="rId30"/>
    <p:sldId id="295" r:id="rId31"/>
    <p:sldId id="776" r:id="rId32"/>
    <p:sldId id="783" r:id="rId33"/>
    <p:sldId id="752" r:id="rId34"/>
    <p:sldId id="787" r:id="rId35"/>
  </p:sldIdLst>
  <p:sldSz cx="12192000" cy="6858000"/>
  <p:notesSz cx="6858000" cy="23907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24EC86-8BEE-4928-9CB3-423E778F1BA3}" v="1" dt="2020-05-05T11:31:15.792"/>
    <p1510:client id="{17C78514-5C6F-D5E5-E362-CBC2C74B2383}" v="1008" dt="2020-05-02T13:58:00.467"/>
    <p1510:client id="{35265197-44D7-9010-50D7-546118A90C05}" v="361" dt="2020-05-03T17:51:33.755"/>
    <p1510:client id="{4F1C1666-EE2D-FB6F-696F-64581B74A306}" v="88" dt="2020-05-04T16:19:25.976"/>
    <p1510:client id="{62C719A1-8B8C-1455-49EA-DB980389F3BA}" v="1728" dt="2020-05-06T17:36:17.190"/>
    <p1510:client id="{6DF71E9A-F49F-B38B-7D61-C43E67D501CF}" v="1432" dt="2020-05-03T16:31:38.095"/>
    <p1510:client id="{9E7B8966-2616-8F61-7F27-5744A63102C1}" v="25" dt="2020-05-04T16:58:49.834"/>
    <p1510:client id="{B6D49AF5-6BE8-B854-5710-67AFACFF0713}" v="819" dt="2020-05-05T13:25:45.293"/>
    <p1510:client id="{CC271E52-4008-9E19-19DE-D6E17960FF3E}" v="276" dt="2020-05-01T16:14:02.644"/>
    <p1510:client id="{D3650F66-069E-DC2D-1B00-EEDD6846FFAB}" v="428" dt="2020-05-05T17:32:13.048"/>
    <p1510:client id="{D4A0F1BD-D6AD-0FF0-EE3B-A5694357DE7F}" v="1" dt="2020-05-01T12:39:59.394"/>
    <p1510:client id="{E31D43C9-B466-4CF1-ABAE-690EBCDD587B}" v="1" dt="2020-05-06T21:49:49.1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71537" autoAdjust="0"/>
  </p:normalViewPr>
  <p:slideViewPr>
    <p:cSldViewPr snapToGrid="0">
      <p:cViewPr varScale="1">
        <p:scale>
          <a:sx n="61" d="100"/>
          <a:sy n="61" d="100"/>
        </p:scale>
        <p:origin x="1493" y="48"/>
      </p:cViewPr>
      <p:guideLst/>
    </p:cSldViewPr>
  </p:slideViewPr>
  <p:outlineViewPr>
    <p:cViewPr>
      <p:scale>
        <a:sx n="33" d="100"/>
        <a:sy n="33" d="100"/>
      </p:scale>
      <p:origin x="0" y="-9331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1F2E9-607F-412A-9E14-6DE9CA26CB40}" type="datetimeFigureOut">
              <a:rPr lang="it-IT" smtClean="0"/>
              <a:t>11/05/2020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78882-8CEA-41DE-B557-2D1F0ACB83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3789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>
              <a:cs typeface="Calibri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9888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34437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421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18750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+mn-lt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1128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73105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78745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2971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81801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614F4-FA2F-1841-814E-572FC73A445E}" type="slidenum">
              <a:rPr lang="en-NL" smtClean="0"/>
              <a:t>18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383868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L" dirty="0"/>
          </a:p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614F4-FA2F-1841-814E-572FC73A445E}" type="slidenum">
              <a:rPr lang="en-NL" smtClean="0"/>
              <a:t>19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23769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32206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614F4-FA2F-1841-814E-572FC73A445E}" type="slidenum">
              <a:rPr lang="en-NL" smtClean="0"/>
              <a:t>20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402791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86552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614F4-FA2F-1841-814E-572FC73A445E}" type="slidenum">
              <a:rPr lang="en-NL" smtClean="0"/>
              <a:t>22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375363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614F4-FA2F-1841-814E-572FC73A445E}" type="slidenum">
              <a:rPr lang="en-NL" smtClean="0"/>
              <a:t>23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844411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62121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614F4-FA2F-1841-814E-572FC73A445E}" type="slidenum">
              <a:rPr lang="en-NL" smtClean="0"/>
              <a:t>25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969217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>
              <a:cs typeface="Calibri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05878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7440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>
              <a:cs typeface="Calibri"/>
            </a:endParaRPr>
          </a:p>
          <a:p>
            <a:r>
              <a:rPr lang="en-NL" dirty="0">
                <a:cs typeface="Calibri"/>
              </a:rPr>
              <a:t>Discuss the sampler address dependency here, explaining that we've made further studies on other DIMMs, and we have additional observations. </a:t>
            </a:r>
          </a:p>
          <a:p>
            <a:r>
              <a:rPr lang="en-NL" dirty="0">
                <a:cs typeface="Calibri"/>
              </a:rPr>
              <a:t>Maybe add a slide after this one to summarize the key observations.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614F4-FA2F-1841-814E-572FC73A445E}" type="slidenum">
              <a:rPr lang="en-NL" smtClean="0"/>
              <a:t>28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8894574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9308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84862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054869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84453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>
              <a:cs typeface="Calibri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051863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>
              <a:cs typeface="Calibri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460943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3992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4428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1669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475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44691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93183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F78882-8CEA-41DE-B557-2D1F0ACB8392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9896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4C13-8BE8-49EA-9E70-6FF0A9D8272D}" type="datetime1">
              <a:rPr lang="de-DE" smtClean="0"/>
              <a:t>11.05.2020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7909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5926-30B4-4CD2-962E-C9A8BA779A0E}" type="datetime1">
              <a:rPr lang="de-DE" smtClean="0"/>
              <a:t>11.05.2020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64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4586-9AED-454C-BF47-2372DD5C075C}" type="datetime1">
              <a:rPr lang="de-DE" smtClean="0"/>
              <a:t>11.05.2020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3977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D00F-5EB1-4FC0-BE40-AD38FEBFEF2E}" type="datetime1">
              <a:rPr lang="de-DE" smtClean="0"/>
              <a:t>11.05.2020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38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CB5E-7FF0-41F9-B2E2-8F5DAE55FB90}" type="datetime1">
              <a:rPr lang="de-DE" smtClean="0"/>
              <a:t>11.05.2020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591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B677-881A-477C-A88E-1924F639DF31}" type="datetime1">
              <a:rPr lang="de-DE" smtClean="0"/>
              <a:t>11.05.2020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635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49A3B-3331-4FC9-843D-4FB9598D79BF}" type="datetime1">
              <a:rPr lang="de-DE" smtClean="0"/>
              <a:t>11.05.2020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4174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92D9-9231-472D-98ED-B3F7AE93C301}" type="datetime1">
              <a:rPr lang="de-DE" smtClean="0"/>
              <a:t>11.05.2020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5527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B642-7F59-4E7C-B1FA-1FC23D47E0E0}" type="datetime1">
              <a:rPr lang="de-DE" smtClean="0"/>
              <a:t>11.05.2020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05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B272-6A69-4FBB-9CC6-28985A8ACE02}" type="datetime1">
              <a:rPr lang="de-DE" smtClean="0"/>
              <a:t>11.05.2020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5651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7824C-BDDD-4785-861A-F70B916812EE}" type="datetime1">
              <a:rPr lang="de-DE" smtClean="0"/>
              <a:t>11.05.2020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613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DC98A-EC8F-48C7-A27B-93296D2F665F}" type="datetime1">
              <a:rPr lang="de-DE" smtClean="0"/>
              <a:t>11.05.2020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504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e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42363" y="835492"/>
            <a:ext cx="10963837" cy="1580777"/>
          </a:xfrm>
        </p:spPr>
        <p:txBody>
          <a:bodyPr>
            <a:normAutofit/>
          </a:bodyPr>
          <a:lstStyle/>
          <a:p>
            <a:r>
              <a:rPr lang="de-DE" sz="5200" dirty="0">
                <a:ea typeface="+mj-lt"/>
                <a:cs typeface="+mj-lt"/>
              </a:rPr>
              <a:t>TRRespass: </a:t>
            </a:r>
            <a:r>
              <a:rPr lang="en-US" sz="5200" dirty="0">
                <a:ea typeface="+mj-lt"/>
                <a:cs typeface="+mj-lt"/>
              </a:rPr>
              <a:t>Exploiting</a:t>
            </a:r>
            <a:r>
              <a:rPr lang="de-DE" sz="5200" dirty="0">
                <a:ea typeface="+mj-lt"/>
                <a:cs typeface="+mj-lt"/>
              </a:rPr>
              <a:t> </a:t>
            </a:r>
            <a:r>
              <a:rPr lang="en-US" sz="5200" dirty="0">
                <a:ea typeface="+mj-lt"/>
                <a:cs typeface="+mj-lt"/>
              </a:rPr>
              <a:t>the</a:t>
            </a:r>
            <a:r>
              <a:rPr lang="de-DE" sz="5200" dirty="0">
                <a:ea typeface="+mj-lt"/>
                <a:cs typeface="+mj-lt"/>
              </a:rPr>
              <a:t> Many Sides </a:t>
            </a:r>
            <a:r>
              <a:rPr lang="en-US" sz="5200" dirty="0">
                <a:ea typeface="+mj-lt"/>
                <a:cs typeface="+mj-lt"/>
              </a:rPr>
              <a:t>of</a:t>
            </a:r>
            <a:r>
              <a:rPr lang="de-DE" sz="5200" dirty="0">
                <a:ea typeface="+mj-lt"/>
                <a:cs typeface="+mj-lt"/>
              </a:rPr>
              <a:t> Target Row Refresh</a:t>
            </a:r>
            <a:endParaRPr lang="it-IT" sz="5200" dirty="0">
              <a:cs typeface="Calibri Ligh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00358" y="2951033"/>
            <a:ext cx="10418544" cy="158077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sz="2800" dirty="0">
                <a:ea typeface="+mn-lt"/>
                <a:cs typeface="+mn-lt"/>
              </a:rPr>
              <a:t>Pietro Frigo</a:t>
            </a:r>
            <a:r>
              <a:rPr lang="de-DE" sz="2800" baseline="30000" dirty="0">
                <a:ea typeface="+mn-lt"/>
                <a:cs typeface="+mn-lt"/>
              </a:rPr>
              <a:t>1 </a:t>
            </a:r>
            <a:r>
              <a:rPr lang="de-DE" sz="2800" dirty="0">
                <a:ea typeface="+mn-lt"/>
                <a:cs typeface="+mn-lt"/>
              </a:rPr>
              <a:t> </a:t>
            </a:r>
            <a:r>
              <a:rPr lang="de-DE" sz="2800" u="sng" dirty="0">
                <a:ea typeface="+mn-lt"/>
                <a:cs typeface="+mn-lt"/>
              </a:rPr>
              <a:t>Emanuele Vannacci</a:t>
            </a:r>
            <a:r>
              <a:rPr lang="de-DE" sz="2800" baseline="30000" dirty="0">
                <a:ea typeface="+mn-lt"/>
                <a:cs typeface="+mn-lt"/>
              </a:rPr>
              <a:t>1  </a:t>
            </a:r>
            <a:r>
              <a:rPr lang="de-DE" sz="2800" dirty="0">
                <a:ea typeface="+mn-lt"/>
                <a:cs typeface="+mn-lt"/>
              </a:rPr>
              <a:t>Hasan Hassan</a:t>
            </a:r>
            <a:r>
              <a:rPr lang="de-DE" sz="2800" baseline="30000" dirty="0">
                <a:ea typeface="+mn-lt"/>
                <a:cs typeface="+mn-lt"/>
              </a:rPr>
              <a:t>2  </a:t>
            </a:r>
            <a:r>
              <a:rPr lang="de-DE" sz="2800" dirty="0">
                <a:ea typeface="+mn-lt"/>
                <a:cs typeface="+mn-lt"/>
              </a:rPr>
              <a:t> Victor Van der Veen</a:t>
            </a:r>
            <a:r>
              <a:rPr lang="de-DE" sz="2800" baseline="30000" dirty="0">
                <a:ea typeface="+mn-lt"/>
                <a:cs typeface="+mn-lt"/>
              </a:rPr>
              <a:t>3 </a:t>
            </a:r>
            <a:r>
              <a:rPr lang="de-DE" sz="2800" dirty="0">
                <a:ea typeface="+mn-lt"/>
                <a:cs typeface="+mn-lt"/>
              </a:rPr>
              <a:t> Onur Mutlu</a:t>
            </a:r>
            <a:r>
              <a:rPr lang="de-DE" sz="2800" baseline="30000" dirty="0">
                <a:ea typeface="+mn-lt"/>
                <a:cs typeface="+mn-lt"/>
              </a:rPr>
              <a:t>2  </a:t>
            </a:r>
            <a:r>
              <a:rPr lang="de-DE" sz="2800" dirty="0">
                <a:ea typeface="+mn-lt"/>
                <a:cs typeface="+mn-lt"/>
              </a:rPr>
              <a:t> Herbert Bos</a:t>
            </a:r>
            <a:r>
              <a:rPr lang="de-DE" sz="2800" baseline="30000" dirty="0">
                <a:ea typeface="+mn-lt"/>
                <a:cs typeface="+mn-lt"/>
              </a:rPr>
              <a:t>1  </a:t>
            </a:r>
            <a:r>
              <a:rPr lang="de-DE" sz="2800" dirty="0">
                <a:ea typeface="+mn-lt"/>
                <a:cs typeface="+mn-lt"/>
              </a:rPr>
              <a:t> Cristiano Giuffrida</a:t>
            </a:r>
            <a:r>
              <a:rPr lang="de-DE" sz="2800" baseline="30000" dirty="0">
                <a:ea typeface="+mn-lt"/>
                <a:cs typeface="+mn-lt"/>
              </a:rPr>
              <a:t>1  </a:t>
            </a:r>
            <a:r>
              <a:rPr lang="de-DE" sz="2800" dirty="0">
                <a:ea typeface="+mn-lt"/>
                <a:cs typeface="+mn-lt"/>
              </a:rPr>
              <a:t> Kaveh Razavi</a:t>
            </a:r>
            <a:r>
              <a:rPr lang="de-DE" sz="2800" baseline="30000" dirty="0">
                <a:ea typeface="+mn-lt"/>
                <a:cs typeface="+mn-lt"/>
              </a:rPr>
              <a:t>1</a:t>
            </a:r>
            <a:endParaRPr lang="it-IT" sz="2800" baseline="30000" dirty="0">
              <a:cs typeface="Calibri" panose="020F0502020204030204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C852E11-E5F6-447A-B870-78C3FC4CEE77}"/>
              </a:ext>
            </a:extLst>
          </p:cNvPr>
          <p:cNvSpPr txBox="1"/>
          <p:nvPr/>
        </p:nvSpPr>
        <p:spPr>
          <a:xfrm>
            <a:off x="1582909" y="4531809"/>
            <a:ext cx="888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aseline="30000" dirty="0"/>
              <a:t>1</a:t>
            </a:r>
            <a:r>
              <a:rPr lang="en-US" dirty="0"/>
              <a:t>Vrije Universiteit Amsterdam  	</a:t>
            </a:r>
            <a:r>
              <a:rPr lang="en-US" baseline="30000" dirty="0"/>
              <a:t>2</a:t>
            </a:r>
            <a:r>
              <a:rPr lang="it-IT" dirty="0"/>
              <a:t>ETH Zürich  	</a:t>
            </a:r>
            <a:r>
              <a:rPr lang="it-IT" baseline="30000" dirty="0"/>
              <a:t>3</a:t>
            </a:r>
            <a:r>
              <a:rPr lang="it-IT" dirty="0"/>
              <a:t>Qualcomm Technologies Inc.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5DAC7C97-4FC8-4836-B638-C91194B10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54"/>
    </mc:Choice>
    <mc:Fallback xmlns="">
      <p:transition spd="slow" advTm="715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40C00772-9C0E-478D-A1EA-FED16A85C1ED}"/>
              </a:ext>
            </a:extLst>
          </p:cNvPr>
          <p:cNvSpPr txBox="1"/>
          <p:nvPr/>
        </p:nvSpPr>
        <p:spPr>
          <a:xfrm>
            <a:off x="2014883" y="5236040"/>
            <a:ext cx="1124026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400" b="1"/>
              <a:t>Bit flip!</a:t>
            </a:r>
            <a:endParaRPr lang="it-IT" b="1"/>
          </a:p>
        </p:txBody>
      </p:sp>
      <p:sp>
        <p:nvSpPr>
          <p:cNvPr id="59" name="Titolo 1">
            <a:extLst>
              <a:ext uri="{FF2B5EF4-FFF2-40B4-BE49-F238E27FC236}">
                <a16:creationId xmlns:a16="http://schemas.microsoft.com/office/drawing/2014/main" id="{5939DE20-3583-4DF2-BD48-B1A1054F7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Double-sided RowHammer</a:t>
            </a:r>
            <a:endParaRPr lang="it-IT" dirty="0"/>
          </a:p>
        </p:txBody>
      </p:sp>
      <p:grpSp>
        <p:nvGrpSpPr>
          <p:cNvPr id="4" name="Group 35">
            <a:extLst>
              <a:ext uri="{FF2B5EF4-FFF2-40B4-BE49-F238E27FC236}">
                <a16:creationId xmlns:a16="http://schemas.microsoft.com/office/drawing/2014/main" id="{DA9D9398-E2F6-4B6F-85B9-85A83F4C12EC}"/>
              </a:ext>
            </a:extLst>
          </p:cNvPr>
          <p:cNvGrpSpPr/>
          <p:nvPr/>
        </p:nvGrpSpPr>
        <p:grpSpPr>
          <a:xfrm>
            <a:off x="2834640" y="1799272"/>
            <a:ext cx="3817620" cy="2383631"/>
            <a:chOff x="2834640" y="1799272"/>
            <a:chExt cx="3817620" cy="2383631"/>
          </a:xfrm>
        </p:grpSpPr>
        <p:cxnSp>
          <p:nvCxnSpPr>
            <p:cNvPr id="58" name="Straight Connector 25">
              <a:extLst>
                <a:ext uri="{FF2B5EF4-FFF2-40B4-BE49-F238E27FC236}">
                  <a16:creationId xmlns:a16="http://schemas.microsoft.com/office/drawing/2014/main" id="{1DDF5AC2-0B77-4AD0-B135-334B7316DA72}"/>
                </a:ext>
              </a:extLst>
            </p:cNvPr>
            <p:cNvCxnSpPr/>
            <p:nvPr/>
          </p:nvCxnSpPr>
          <p:spPr>
            <a:xfrm>
              <a:off x="2834640" y="2679382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26">
              <a:extLst>
                <a:ext uri="{FF2B5EF4-FFF2-40B4-BE49-F238E27FC236}">
                  <a16:creationId xmlns:a16="http://schemas.microsoft.com/office/drawing/2014/main" id="{C8F5FBAB-2B12-4496-A2E6-B37B8CC6B9A5}"/>
                </a:ext>
              </a:extLst>
            </p:cNvPr>
            <p:cNvCxnSpPr/>
            <p:nvPr/>
          </p:nvCxnSpPr>
          <p:spPr>
            <a:xfrm>
              <a:off x="2834640" y="3168014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Connector 27">
              <a:extLst>
                <a:ext uri="{FF2B5EF4-FFF2-40B4-BE49-F238E27FC236}">
                  <a16:creationId xmlns:a16="http://schemas.microsoft.com/office/drawing/2014/main" id="{D156F9D7-AE6D-431C-8E96-47A401115C70}"/>
                </a:ext>
              </a:extLst>
            </p:cNvPr>
            <p:cNvCxnSpPr/>
            <p:nvPr/>
          </p:nvCxnSpPr>
          <p:spPr>
            <a:xfrm>
              <a:off x="2834640" y="3664266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Connector 28">
              <a:extLst>
                <a:ext uri="{FF2B5EF4-FFF2-40B4-BE49-F238E27FC236}">
                  <a16:creationId xmlns:a16="http://schemas.microsoft.com/office/drawing/2014/main" id="{3093CA86-39D3-4B24-B8A4-CA16F82ECAA7}"/>
                </a:ext>
              </a:extLst>
            </p:cNvPr>
            <p:cNvCxnSpPr>
              <a:cxnSpLocks/>
            </p:cNvCxnSpPr>
            <p:nvPr/>
          </p:nvCxnSpPr>
          <p:spPr>
            <a:xfrm>
              <a:off x="3501390" y="1799272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Straight Connector 32">
              <a:extLst>
                <a:ext uri="{FF2B5EF4-FFF2-40B4-BE49-F238E27FC236}">
                  <a16:creationId xmlns:a16="http://schemas.microsoft.com/office/drawing/2014/main" id="{827C3652-13B8-4D59-8279-4C61642A4628}"/>
                </a:ext>
              </a:extLst>
            </p:cNvPr>
            <p:cNvCxnSpPr>
              <a:cxnSpLocks/>
            </p:cNvCxnSpPr>
            <p:nvPr/>
          </p:nvCxnSpPr>
          <p:spPr>
            <a:xfrm>
              <a:off x="4343400" y="1799272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Straight Connector 33">
              <a:extLst>
                <a:ext uri="{FF2B5EF4-FFF2-40B4-BE49-F238E27FC236}">
                  <a16:creationId xmlns:a16="http://schemas.microsoft.com/office/drawing/2014/main" id="{4BFD90E4-2F13-47EA-B7CE-387C82718189}"/>
                </a:ext>
              </a:extLst>
            </p:cNvPr>
            <p:cNvCxnSpPr>
              <a:cxnSpLocks/>
            </p:cNvCxnSpPr>
            <p:nvPr/>
          </p:nvCxnSpPr>
          <p:spPr>
            <a:xfrm>
              <a:off x="5162550" y="1799272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34">
              <a:extLst>
                <a:ext uri="{FF2B5EF4-FFF2-40B4-BE49-F238E27FC236}">
                  <a16:creationId xmlns:a16="http://schemas.microsoft.com/office/drawing/2014/main" id="{3BEF2900-4BB4-42A4-95E9-807B3085008D}"/>
                </a:ext>
              </a:extLst>
            </p:cNvPr>
            <p:cNvCxnSpPr>
              <a:cxnSpLocks/>
            </p:cNvCxnSpPr>
            <p:nvPr/>
          </p:nvCxnSpPr>
          <p:spPr>
            <a:xfrm>
              <a:off x="5996940" y="1810225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24">
              <a:extLst>
                <a:ext uri="{FF2B5EF4-FFF2-40B4-BE49-F238E27FC236}">
                  <a16:creationId xmlns:a16="http://schemas.microsoft.com/office/drawing/2014/main" id="{4293CCE3-25D9-4950-8399-CC46725D6013}"/>
                </a:ext>
              </a:extLst>
            </p:cNvPr>
            <p:cNvCxnSpPr/>
            <p:nvPr/>
          </p:nvCxnSpPr>
          <p:spPr>
            <a:xfrm>
              <a:off x="2834640" y="2183130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11">
            <a:extLst>
              <a:ext uri="{FF2B5EF4-FFF2-40B4-BE49-F238E27FC236}">
                <a16:creationId xmlns:a16="http://schemas.microsoft.com/office/drawing/2014/main" id="{AB5F2CC6-F372-455C-9F73-9F9EC06D3FB1}"/>
              </a:ext>
            </a:extLst>
          </p:cNvPr>
          <p:cNvGrpSpPr/>
          <p:nvPr/>
        </p:nvGrpSpPr>
        <p:grpSpPr>
          <a:xfrm>
            <a:off x="3188970" y="2011680"/>
            <a:ext cx="3120390" cy="342900"/>
            <a:chOff x="3188970" y="2011680"/>
            <a:chExt cx="3120390" cy="342900"/>
          </a:xfrm>
        </p:grpSpPr>
        <p:sp>
          <p:nvSpPr>
            <p:cNvPr id="114" name="Rounded Rectangle 3">
              <a:extLst>
                <a:ext uri="{FF2B5EF4-FFF2-40B4-BE49-F238E27FC236}">
                  <a16:creationId xmlns:a16="http://schemas.microsoft.com/office/drawing/2014/main" id="{CB9ACFDD-88CE-491F-8445-AAF2F5837DF2}"/>
                </a:ext>
              </a:extLst>
            </p:cNvPr>
            <p:cNvSpPr/>
            <p:nvPr/>
          </p:nvSpPr>
          <p:spPr>
            <a:xfrm>
              <a:off x="318897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18" name="Rounded Rectangle 4">
              <a:extLst>
                <a:ext uri="{FF2B5EF4-FFF2-40B4-BE49-F238E27FC236}">
                  <a16:creationId xmlns:a16="http://schemas.microsoft.com/office/drawing/2014/main" id="{B8F36622-F64D-495D-95E9-F67FDAE1C375}"/>
                </a:ext>
              </a:extLst>
            </p:cNvPr>
            <p:cNvSpPr/>
            <p:nvPr/>
          </p:nvSpPr>
          <p:spPr>
            <a:xfrm>
              <a:off x="401574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19" name="Rounded Rectangle 5">
              <a:extLst>
                <a:ext uri="{FF2B5EF4-FFF2-40B4-BE49-F238E27FC236}">
                  <a16:creationId xmlns:a16="http://schemas.microsoft.com/office/drawing/2014/main" id="{198EFDDF-3398-432D-9B57-CA1E8A2ED515}"/>
                </a:ext>
              </a:extLst>
            </p:cNvPr>
            <p:cNvSpPr/>
            <p:nvPr/>
          </p:nvSpPr>
          <p:spPr>
            <a:xfrm>
              <a:off x="484251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20" name="Rounded Rectangle 6">
              <a:extLst>
                <a:ext uri="{FF2B5EF4-FFF2-40B4-BE49-F238E27FC236}">
                  <a16:creationId xmlns:a16="http://schemas.microsoft.com/office/drawing/2014/main" id="{C60FA57F-82BE-4E30-93FE-5BE89065FADA}"/>
                </a:ext>
              </a:extLst>
            </p:cNvPr>
            <p:cNvSpPr/>
            <p:nvPr/>
          </p:nvSpPr>
          <p:spPr>
            <a:xfrm>
              <a:off x="566928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</p:grpSp>
      <p:grpSp>
        <p:nvGrpSpPr>
          <p:cNvPr id="6" name="Group 12">
            <a:extLst>
              <a:ext uri="{FF2B5EF4-FFF2-40B4-BE49-F238E27FC236}">
                <a16:creationId xmlns:a16="http://schemas.microsoft.com/office/drawing/2014/main" id="{875E5C97-798D-4962-B3BF-F3E3A665C561}"/>
              </a:ext>
            </a:extLst>
          </p:cNvPr>
          <p:cNvGrpSpPr/>
          <p:nvPr/>
        </p:nvGrpSpPr>
        <p:grpSpPr>
          <a:xfrm>
            <a:off x="3188970" y="2504122"/>
            <a:ext cx="3120390" cy="342900"/>
            <a:chOff x="3188970" y="2504122"/>
            <a:chExt cx="3120390" cy="342900"/>
          </a:xfrm>
        </p:grpSpPr>
        <p:sp>
          <p:nvSpPr>
            <p:cNvPr id="122" name="Rounded Rectangle 7">
              <a:extLst>
                <a:ext uri="{FF2B5EF4-FFF2-40B4-BE49-F238E27FC236}">
                  <a16:creationId xmlns:a16="http://schemas.microsoft.com/office/drawing/2014/main" id="{35F72405-4295-4784-99DF-42DB6792D3C7}"/>
                </a:ext>
              </a:extLst>
            </p:cNvPr>
            <p:cNvSpPr/>
            <p:nvPr/>
          </p:nvSpPr>
          <p:spPr>
            <a:xfrm>
              <a:off x="318897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  <p:sp>
          <p:nvSpPr>
            <p:cNvPr id="123" name="Rounded Rectangle 8">
              <a:extLst>
                <a:ext uri="{FF2B5EF4-FFF2-40B4-BE49-F238E27FC236}">
                  <a16:creationId xmlns:a16="http://schemas.microsoft.com/office/drawing/2014/main" id="{58F5152C-0E18-476A-837E-FF0D2299B960}"/>
                </a:ext>
              </a:extLst>
            </p:cNvPr>
            <p:cNvSpPr/>
            <p:nvPr/>
          </p:nvSpPr>
          <p:spPr>
            <a:xfrm>
              <a:off x="401574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  <p:sp>
          <p:nvSpPr>
            <p:cNvPr id="124" name="Rounded Rectangle 9">
              <a:extLst>
                <a:ext uri="{FF2B5EF4-FFF2-40B4-BE49-F238E27FC236}">
                  <a16:creationId xmlns:a16="http://schemas.microsoft.com/office/drawing/2014/main" id="{A16A1EC5-56D8-40AC-9654-64C1B6181A0D}"/>
                </a:ext>
              </a:extLst>
            </p:cNvPr>
            <p:cNvSpPr/>
            <p:nvPr/>
          </p:nvSpPr>
          <p:spPr>
            <a:xfrm>
              <a:off x="484251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  <p:sp>
          <p:nvSpPr>
            <p:cNvPr id="125" name="Rounded Rectangle 10">
              <a:extLst>
                <a:ext uri="{FF2B5EF4-FFF2-40B4-BE49-F238E27FC236}">
                  <a16:creationId xmlns:a16="http://schemas.microsoft.com/office/drawing/2014/main" id="{DF149E37-26D8-45AA-B7F0-17B0781D81BB}"/>
                </a:ext>
              </a:extLst>
            </p:cNvPr>
            <p:cNvSpPr/>
            <p:nvPr/>
          </p:nvSpPr>
          <p:spPr>
            <a:xfrm>
              <a:off x="566928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</p:grpSp>
      <p:grpSp>
        <p:nvGrpSpPr>
          <p:cNvPr id="7" name="Group 13">
            <a:extLst>
              <a:ext uri="{FF2B5EF4-FFF2-40B4-BE49-F238E27FC236}">
                <a16:creationId xmlns:a16="http://schemas.microsoft.com/office/drawing/2014/main" id="{6D5762D3-2647-42F8-8ED3-D6782936285F}"/>
              </a:ext>
            </a:extLst>
          </p:cNvPr>
          <p:cNvGrpSpPr/>
          <p:nvPr/>
        </p:nvGrpSpPr>
        <p:grpSpPr>
          <a:xfrm>
            <a:off x="3188970" y="2996564"/>
            <a:ext cx="3120390" cy="342900"/>
            <a:chOff x="3188970" y="2504122"/>
            <a:chExt cx="3120390" cy="342900"/>
          </a:xfrm>
        </p:grpSpPr>
        <p:sp>
          <p:nvSpPr>
            <p:cNvPr id="127" name="Rounded Rectangle 14">
              <a:extLst>
                <a:ext uri="{FF2B5EF4-FFF2-40B4-BE49-F238E27FC236}">
                  <a16:creationId xmlns:a16="http://schemas.microsoft.com/office/drawing/2014/main" id="{42A3842F-303F-4724-8217-FB9044FE69FC}"/>
                </a:ext>
              </a:extLst>
            </p:cNvPr>
            <p:cNvSpPr/>
            <p:nvPr/>
          </p:nvSpPr>
          <p:spPr>
            <a:xfrm>
              <a:off x="318897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28" name="Rounded Rectangle 15">
              <a:extLst>
                <a:ext uri="{FF2B5EF4-FFF2-40B4-BE49-F238E27FC236}">
                  <a16:creationId xmlns:a16="http://schemas.microsoft.com/office/drawing/2014/main" id="{A2EC08E4-3337-4BAE-84FF-AF38D0A6BC2C}"/>
                </a:ext>
              </a:extLst>
            </p:cNvPr>
            <p:cNvSpPr/>
            <p:nvPr/>
          </p:nvSpPr>
          <p:spPr>
            <a:xfrm>
              <a:off x="401574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i="1">
                  <a:solidFill>
                    <a:srgbClr val="FF0000"/>
                  </a:solidFill>
                </a:rPr>
                <a:t>0</a:t>
              </a:r>
              <a:endParaRPr lang="en-US" b="1" i="1">
                <a:solidFill>
                  <a:srgbClr val="FF0000"/>
                </a:solidFill>
                <a:cs typeface="Calibri"/>
              </a:endParaRPr>
            </a:p>
          </p:txBody>
        </p:sp>
        <p:sp>
          <p:nvSpPr>
            <p:cNvPr id="129" name="Rounded Rectangle 16">
              <a:extLst>
                <a:ext uri="{FF2B5EF4-FFF2-40B4-BE49-F238E27FC236}">
                  <a16:creationId xmlns:a16="http://schemas.microsoft.com/office/drawing/2014/main" id="{C24019F7-9E5D-43EC-AEB8-49AEE8A0197F}"/>
                </a:ext>
              </a:extLst>
            </p:cNvPr>
            <p:cNvSpPr/>
            <p:nvPr/>
          </p:nvSpPr>
          <p:spPr>
            <a:xfrm>
              <a:off x="484251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30" name="Rounded Rectangle 17">
              <a:extLst>
                <a:ext uri="{FF2B5EF4-FFF2-40B4-BE49-F238E27FC236}">
                  <a16:creationId xmlns:a16="http://schemas.microsoft.com/office/drawing/2014/main" id="{45A3D637-2DB5-4728-86AD-D102ED20A126}"/>
                </a:ext>
              </a:extLst>
            </p:cNvPr>
            <p:cNvSpPr/>
            <p:nvPr/>
          </p:nvSpPr>
          <p:spPr>
            <a:xfrm>
              <a:off x="566928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</p:grpSp>
      <p:sp>
        <p:nvSpPr>
          <p:cNvPr id="8" name="Rounded Rectangle 19">
            <a:extLst>
              <a:ext uri="{FF2B5EF4-FFF2-40B4-BE49-F238E27FC236}">
                <a16:creationId xmlns:a16="http://schemas.microsoft.com/office/drawing/2014/main" id="{8C40D814-A1A2-4B63-9C3E-CFCEEB1DC40E}"/>
              </a:ext>
            </a:extLst>
          </p:cNvPr>
          <p:cNvSpPr/>
          <p:nvPr/>
        </p:nvSpPr>
        <p:spPr>
          <a:xfrm>
            <a:off x="3188970" y="3489006"/>
            <a:ext cx="640080" cy="3429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>
                <a:cs typeface="Calibri"/>
              </a:rPr>
              <a:t>0</a:t>
            </a:r>
          </a:p>
        </p:txBody>
      </p:sp>
      <p:sp>
        <p:nvSpPr>
          <p:cNvPr id="9" name="Rounded Rectangle 20">
            <a:extLst>
              <a:ext uri="{FF2B5EF4-FFF2-40B4-BE49-F238E27FC236}">
                <a16:creationId xmlns:a16="http://schemas.microsoft.com/office/drawing/2014/main" id="{2B3C15DE-4E74-4722-8D27-08F9D2F25CC2}"/>
              </a:ext>
            </a:extLst>
          </p:cNvPr>
          <p:cNvSpPr/>
          <p:nvPr/>
        </p:nvSpPr>
        <p:spPr>
          <a:xfrm>
            <a:off x="4015740" y="3489006"/>
            <a:ext cx="640080" cy="3429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>
                <a:cs typeface="Calibri"/>
              </a:rPr>
              <a:t>1</a:t>
            </a:r>
          </a:p>
        </p:txBody>
      </p:sp>
      <p:sp>
        <p:nvSpPr>
          <p:cNvPr id="10" name="Rounded Rectangle 21">
            <a:extLst>
              <a:ext uri="{FF2B5EF4-FFF2-40B4-BE49-F238E27FC236}">
                <a16:creationId xmlns:a16="http://schemas.microsoft.com/office/drawing/2014/main" id="{41DE6997-91AA-43E5-A164-328E90B574CC}"/>
              </a:ext>
            </a:extLst>
          </p:cNvPr>
          <p:cNvSpPr/>
          <p:nvPr/>
        </p:nvSpPr>
        <p:spPr>
          <a:xfrm>
            <a:off x="4842510" y="3489006"/>
            <a:ext cx="640080" cy="3429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>
                <a:cs typeface="Calibri"/>
              </a:rPr>
              <a:t>0</a:t>
            </a:r>
          </a:p>
        </p:txBody>
      </p:sp>
      <p:sp>
        <p:nvSpPr>
          <p:cNvPr id="11" name="Rounded Rectangle 22">
            <a:extLst>
              <a:ext uri="{FF2B5EF4-FFF2-40B4-BE49-F238E27FC236}">
                <a16:creationId xmlns:a16="http://schemas.microsoft.com/office/drawing/2014/main" id="{9BB99896-6A37-49F3-8EFD-40C6609CAACD}"/>
              </a:ext>
            </a:extLst>
          </p:cNvPr>
          <p:cNvSpPr/>
          <p:nvPr/>
        </p:nvSpPr>
        <p:spPr>
          <a:xfrm>
            <a:off x="5669280" y="3489006"/>
            <a:ext cx="640080" cy="3429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 sz="1200" i="1">
              <a:latin typeface="Andale Mono" panose="020B0509000000000004" pitchFamily="49" charset="0"/>
            </a:endParaRPr>
          </a:p>
        </p:txBody>
      </p:sp>
      <p:sp>
        <p:nvSpPr>
          <p:cNvPr id="12" name="Rounded Rectangle 36">
            <a:extLst>
              <a:ext uri="{FF2B5EF4-FFF2-40B4-BE49-F238E27FC236}">
                <a16:creationId xmlns:a16="http://schemas.microsoft.com/office/drawing/2014/main" id="{E69941CD-E7AA-465A-9F4C-84771AE21B3B}"/>
              </a:ext>
            </a:extLst>
          </p:cNvPr>
          <p:cNvSpPr/>
          <p:nvPr/>
        </p:nvSpPr>
        <p:spPr>
          <a:xfrm>
            <a:off x="3168018" y="4112652"/>
            <a:ext cx="3141342" cy="503391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i="1">
              <a:latin typeface="Andale Mono" panose="020B0509000000000004" pitchFamily="49" charset="0"/>
            </a:endParaRPr>
          </a:p>
        </p:txBody>
      </p:sp>
      <p:sp>
        <p:nvSpPr>
          <p:cNvPr id="13" name="TextBox 78">
            <a:extLst>
              <a:ext uri="{FF2B5EF4-FFF2-40B4-BE49-F238E27FC236}">
                <a16:creationId xmlns:a16="http://schemas.microsoft.com/office/drawing/2014/main" id="{61CB0145-BC30-46EF-A734-D212A260BDA2}"/>
              </a:ext>
            </a:extLst>
          </p:cNvPr>
          <p:cNvSpPr txBox="1"/>
          <p:nvPr/>
        </p:nvSpPr>
        <p:spPr>
          <a:xfrm>
            <a:off x="5841341" y="3507076"/>
            <a:ext cx="301686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i="1">
                <a:latin typeface="Calibri"/>
                <a:cs typeface="Calibri"/>
              </a:rPr>
              <a:t>1</a:t>
            </a:r>
          </a:p>
        </p:txBody>
      </p:sp>
      <p:grpSp>
        <p:nvGrpSpPr>
          <p:cNvPr id="14" name="Group 93">
            <a:extLst>
              <a:ext uri="{FF2B5EF4-FFF2-40B4-BE49-F238E27FC236}">
                <a16:creationId xmlns:a16="http://schemas.microsoft.com/office/drawing/2014/main" id="{F02CF02B-7705-4125-AA5F-0E51B24EFB63}"/>
              </a:ext>
            </a:extLst>
          </p:cNvPr>
          <p:cNvGrpSpPr/>
          <p:nvPr/>
        </p:nvGrpSpPr>
        <p:grpSpPr>
          <a:xfrm>
            <a:off x="3188970" y="2501158"/>
            <a:ext cx="3120390" cy="342900"/>
            <a:chOff x="3188970" y="2504122"/>
            <a:chExt cx="3120390" cy="342900"/>
          </a:xfrm>
        </p:grpSpPr>
        <p:sp>
          <p:nvSpPr>
            <p:cNvPr id="138" name="Rounded Rectangle 94">
              <a:extLst>
                <a:ext uri="{FF2B5EF4-FFF2-40B4-BE49-F238E27FC236}">
                  <a16:creationId xmlns:a16="http://schemas.microsoft.com/office/drawing/2014/main" id="{E893EDF4-CE51-4C3B-8C26-4CD79408D368}"/>
                </a:ext>
              </a:extLst>
            </p:cNvPr>
            <p:cNvSpPr/>
            <p:nvPr/>
          </p:nvSpPr>
          <p:spPr>
            <a:xfrm>
              <a:off x="3188970" y="2504122"/>
              <a:ext cx="640080" cy="3429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0</a:t>
              </a:r>
            </a:p>
          </p:txBody>
        </p:sp>
        <p:sp>
          <p:nvSpPr>
            <p:cNvPr id="139" name="Rounded Rectangle 95">
              <a:extLst>
                <a:ext uri="{FF2B5EF4-FFF2-40B4-BE49-F238E27FC236}">
                  <a16:creationId xmlns:a16="http://schemas.microsoft.com/office/drawing/2014/main" id="{1928D517-6227-4D43-B51A-1E718AA5BAA4}"/>
                </a:ext>
              </a:extLst>
            </p:cNvPr>
            <p:cNvSpPr/>
            <p:nvPr/>
          </p:nvSpPr>
          <p:spPr>
            <a:xfrm>
              <a:off x="4015740" y="2504122"/>
              <a:ext cx="640080" cy="3429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1</a:t>
              </a:r>
            </a:p>
          </p:txBody>
        </p:sp>
        <p:sp>
          <p:nvSpPr>
            <p:cNvPr id="140" name="Rounded Rectangle 96">
              <a:extLst>
                <a:ext uri="{FF2B5EF4-FFF2-40B4-BE49-F238E27FC236}">
                  <a16:creationId xmlns:a16="http://schemas.microsoft.com/office/drawing/2014/main" id="{FCF2B2A7-7CD7-4D43-A4F4-770CD00B8899}"/>
                </a:ext>
              </a:extLst>
            </p:cNvPr>
            <p:cNvSpPr/>
            <p:nvPr/>
          </p:nvSpPr>
          <p:spPr>
            <a:xfrm>
              <a:off x="4842510" y="2504122"/>
              <a:ext cx="640080" cy="3429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1</a:t>
              </a:r>
            </a:p>
          </p:txBody>
        </p:sp>
        <p:sp>
          <p:nvSpPr>
            <p:cNvPr id="141" name="Rounded Rectangle 97">
              <a:extLst>
                <a:ext uri="{FF2B5EF4-FFF2-40B4-BE49-F238E27FC236}">
                  <a16:creationId xmlns:a16="http://schemas.microsoft.com/office/drawing/2014/main" id="{2C88BA5A-CACA-4DD6-8013-CE2EACB1FDCF}"/>
                </a:ext>
              </a:extLst>
            </p:cNvPr>
            <p:cNvSpPr/>
            <p:nvPr/>
          </p:nvSpPr>
          <p:spPr>
            <a:xfrm>
              <a:off x="5669280" y="2504122"/>
              <a:ext cx="640080" cy="3429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0</a:t>
              </a:r>
            </a:p>
          </p:txBody>
        </p:sp>
      </p:grp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13B1245-4210-419F-B996-8D9BF13DE1D4}"/>
              </a:ext>
            </a:extLst>
          </p:cNvPr>
          <p:cNvSpPr txBox="1"/>
          <p:nvPr/>
        </p:nvSpPr>
        <p:spPr>
          <a:xfrm>
            <a:off x="6770912" y="2497800"/>
            <a:ext cx="760914" cy="369332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r>
              <a:rPr lang="en-US" i="1"/>
              <a:t>Row 1</a:t>
            </a:r>
            <a:endParaRPr lang="it-IT" i="1">
              <a:cs typeface="Calibri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FA0A40E-D211-4740-8932-254D34E9D941}"/>
              </a:ext>
            </a:extLst>
          </p:cNvPr>
          <p:cNvSpPr txBox="1"/>
          <p:nvPr/>
        </p:nvSpPr>
        <p:spPr>
          <a:xfrm>
            <a:off x="6780522" y="2991450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Row 2</a:t>
            </a:r>
            <a:endParaRPr lang="it-IT" i="1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2FB2CB4-FD84-44B8-8459-371D414BECDF}"/>
              </a:ext>
            </a:extLst>
          </p:cNvPr>
          <p:cNvSpPr txBox="1"/>
          <p:nvPr/>
        </p:nvSpPr>
        <p:spPr>
          <a:xfrm>
            <a:off x="6772903" y="3506224"/>
            <a:ext cx="76091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i="1"/>
              <a:t>Row 3</a:t>
            </a:r>
            <a:endParaRPr lang="it-IT" i="1">
              <a:cs typeface="Calibri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727AD68-3BAA-4908-A8DF-9D1144DCD482}"/>
              </a:ext>
            </a:extLst>
          </p:cNvPr>
          <p:cNvSpPr txBox="1"/>
          <p:nvPr/>
        </p:nvSpPr>
        <p:spPr>
          <a:xfrm>
            <a:off x="6786153" y="1997324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Row 0</a:t>
            </a:r>
            <a:endParaRPr lang="it-IT" i="1"/>
          </a:p>
        </p:txBody>
      </p:sp>
      <p:sp>
        <p:nvSpPr>
          <p:cNvPr id="19" name="Rounded Rectangle 3">
            <a:extLst>
              <a:ext uri="{FF2B5EF4-FFF2-40B4-BE49-F238E27FC236}">
                <a16:creationId xmlns:a16="http://schemas.microsoft.com/office/drawing/2014/main" id="{D41FCD47-3B46-4FED-A39F-EAEA5FDFB39E}"/>
              </a:ext>
            </a:extLst>
          </p:cNvPr>
          <p:cNvSpPr/>
          <p:nvPr/>
        </p:nvSpPr>
        <p:spPr>
          <a:xfrm>
            <a:off x="318479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-</a:t>
            </a:r>
            <a:endParaRPr lang="en-US" i="1">
              <a:cs typeface="Calibri"/>
            </a:endParaRPr>
          </a:p>
        </p:txBody>
      </p:sp>
      <p:sp>
        <p:nvSpPr>
          <p:cNvPr id="20" name="Rounded Rectangle 4">
            <a:extLst>
              <a:ext uri="{FF2B5EF4-FFF2-40B4-BE49-F238E27FC236}">
                <a16:creationId xmlns:a16="http://schemas.microsoft.com/office/drawing/2014/main" id="{380E835C-05A7-4373-88F2-558BECC7435A}"/>
              </a:ext>
            </a:extLst>
          </p:cNvPr>
          <p:cNvSpPr/>
          <p:nvPr/>
        </p:nvSpPr>
        <p:spPr>
          <a:xfrm>
            <a:off x="401156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>
                <a:cs typeface="Calibri"/>
              </a:rPr>
              <a:t>-</a:t>
            </a:r>
          </a:p>
        </p:txBody>
      </p:sp>
      <p:sp>
        <p:nvSpPr>
          <p:cNvPr id="21" name="Rounded Rectangle 5">
            <a:extLst>
              <a:ext uri="{FF2B5EF4-FFF2-40B4-BE49-F238E27FC236}">
                <a16:creationId xmlns:a16="http://schemas.microsoft.com/office/drawing/2014/main" id="{E244ED31-E217-4C0F-8250-580FB6C8536E}"/>
              </a:ext>
            </a:extLst>
          </p:cNvPr>
          <p:cNvSpPr/>
          <p:nvPr/>
        </p:nvSpPr>
        <p:spPr>
          <a:xfrm>
            <a:off x="483833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-</a:t>
            </a:r>
            <a:endParaRPr lang="en-US" i="1">
              <a:cs typeface="Calibri"/>
            </a:endParaRPr>
          </a:p>
        </p:txBody>
      </p:sp>
      <p:sp>
        <p:nvSpPr>
          <p:cNvPr id="22" name="Rounded Rectangle 6">
            <a:extLst>
              <a:ext uri="{FF2B5EF4-FFF2-40B4-BE49-F238E27FC236}">
                <a16:creationId xmlns:a16="http://schemas.microsoft.com/office/drawing/2014/main" id="{DD63CF01-496E-4F2B-B141-F539C53259DD}"/>
              </a:ext>
            </a:extLst>
          </p:cNvPr>
          <p:cNvSpPr/>
          <p:nvPr/>
        </p:nvSpPr>
        <p:spPr>
          <a:xfrm>
            <a:off x="566510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>
                <a:cs typeface="Calibri"/>
              </a:rPr>
              <a:t>-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0EE1D82-983B-4B87-9D2A-2F33B8166EF7}"/>
              </a:ext>
            </a:extLst>
          </p:cNvPr>
          <p:cNvSpPr txBox="1"/>
          <p:nvPr/>
        </p:nvSpPr>
        <p:spPr>
          <a:xfrm>
            <a:off x="7627716" y="249627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Aggressor </a:t>
            </a:r>
            <a:r>
              <a:rPr lang="it-IT" err="1">
                <a:solidFill>
                  <a:srgbClr val="FF0000"/>
                </a:solidFill>
              </a:rPr>
              <a:t>row</a:t>
            </a:r>
            <a:endParaRPr lang="it-IT">
              <a:solidFill>
                <a:srgbClr val="FF0000"/>
              </a:solidFill>
              <a:cs typeface="Calibri"/>
            </a:endParaRPr>
          </a:p>
        </p:txBody>
      </p:sp>
      <p:sp>
        <p:nvSpPr>
          <p:cNvPr id="48" name="Rounded Rectangle 3">
            <a:extLst>
              <a:ext uri="{FF2B5EF4-FFF2-40B4-BE49-F238E27FC236}">
                <a16:creationId xmlns:a16="http://schemas.microsoft.com/office/drawing/2014/main" id="{166E6F74-BEFE-439C-85F2-461B88FDEBDE}"/>
              </a:ext>
            </a:extLst>
          </p:cNvPr>
          <p:cNvSpPr/>
          <p:nvPr/>
        </p:nvSpPr>
        <p:spPr>
          <a:xfrm>
            <a:off x="3188970" y="2011680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/>
              <a:t>1</a:t>
            </a:r>
            <a:endParaRPr lang="en-NL" i="1"/>
          </a:p>
        </p:txBody>
      </p:sp>
      <p:sp>
        <p:nvSpPr>
          <p:cNvPr id="49" name="Rounded Rectangle 4">
            <a:extLst>
              <a:ext uri="{FF2B5EF4-FFF2-40B4-BE49-F238E27FC236}">
                <a16:creationId xmlns:a16="http://schemas.microsoft.com/office/drawing/2014/main" id="{74779EFB-6CB3-4C2C-ACAB-DCD9C4246C6F}"/>
              </a:ext>
            </a:extLst>
          </p:cNvPr>
          <p:cNvSpPr/>
          <p:nvPr/>
        </p:nvSpPr>
        <p:spPr>
          <a:xfrm>
            <a:off x="4015740" y="2011680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/>
              <a:t>1</a:t>
            </a:r>
            <a:endParaRPr lang="en-NL" i="1"/>
          </a:p>
        </p:txBody>
      </p:sp>
      <p:sp>
        <p:nvSpPr>
          <p:cNvPr id="50" name="Rounded Rectangle 5">
            <a:extLst>
              <a:ext uri="{FF2B5EF4-FFF2-40B4-BE49-F238E27FC236}">
                <a16:creationId xmlns:a16="http://schemas.microsoft.com/office/drawing/2014/main" id="{19782961-5E2B-4333-8CAA-D05885AFD726}"/>
              </a:ext>
            </a:extLst>
          </p:cNvPr>
          <p:cNvSpPr/>
          <p:nvPr/>
        </p:nvSpPr>
        <p:spPr>
          <a:xfrm>
            <a:off x="4842510" y="2011680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/>
              <a:t>1</a:t>
            </a:r>
            <a:endParaRPr lang="en-NL" i="1"/>
          </a:p>
        </p:txBody>
      </p:sp>
      <p:sp>
        <p:nvSpPr>
          <p:cNvPr id="51" name="Rounded Rectangle 6">
            <a:extLst>
              <a:ext uri="{FF2B5EF4-FFF2-40B4-BE49-F238E27FC236}">
                <a16:creationId xmlns:a16="http://schemas.microsoft.com/office/drawing/2014/main" id="{1104E7FA-9CCB-41DE-BD96-E0938D1DDE43}"/>
              </a:ext>
            </a:extLst>
          </p:cNvPr>
          <p:cNvSpPr/>
          <p:nvPr/>
        </p:nvSpPr>
        <p:spPr>
          <a:xfrm>
            <a:off x="5669280" y="2011680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/>
              <a:t>1</a:t>
            </a:r>
            <a:endParaRPr lang="en-NL" i="1"/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480A48A9-4163-49DB-96A1-F25DE48C8C94}"/>
              </a:ext>
            </a:extLst>
          </p:cNvPr>
          <p:cNvSpPr txBox="1"/>
          <p:nvPr/>
        </p:nvSpPr>
        <p:spPr>
          <a:xfrm>
            <a:off x="7627716" y="3509056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Aggressor </a:t>
            </a:r>
            <a:r>
              <a:rPr lang="it-IT" err="1">
                <a:solidFill>
                  <a:srgbClr val="FF0000"/>
                </a:solidFill>
              </a:rPr>
              <a:t>row</a:t>
            </a:r>
            <a:endParaRPr lang="it-IT">
              <a:solidFill>
                <a:srgbClr val="FF0000"/>
              </a:solidFill>
              <a:cs typeface="Calibri"/>
            </a:endParaRP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0D487DD0-6CE2-44D9-AFDD-7A5851128712}"/>
              </a:ext>
            </a:extLst>
          </p:cNvPr>
          <p:cNvSpPr txBox="1"/>
          <p:nvPr/>
        </p:nvSpPr>
        <p:spPr>
          <a:xfrm>
            <a:off x="7627716" y="2988196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err="1">
                <a:solidFill>
                  <a:srgbClr val="FF0000"/>
                </a:solidFill>
              </a:rPr>
              <a:t>Victim</a:t>
            </a:r>
            <a:r>
              <a:rPr lang="it-IT">
                <a:solidFill>
                  <a:srgbClr val="FF0000"/>
                </a:solidFill>
              </a:rPr>
              <a:t> </a:t>
            </a:r>
            <a:r>
              <a:rPr lang="it-IT" err="1">
                <a:solidFill>
                  <a:srgbClr val="FF0000"/>
                </a:solidFill>
              </a:rPr>
              <a:t>row</a:t>
            </a:r>
            <a:endParaRPr lang="it-IT">
              <a:solidFill>
                <a:srgbClr val="FF0000"/>
              </a:solidFill>
              <a:cs typeface="Calibri"/>
            </a:endParaRPr>
          </a:p>
        </p:txBody>
      </p:sp>
      <p:sp>
        <p:nvSpPr>
          <p:cNvPr id="23" name="Segnaposto numero diapositiva 22">
            <a:extLst>
              <a:ext uri="{FF2B5EF4-FFF2-40B4-BE49-F238E27FC236}">
                <a16:creationId xmlns:a16="http://schemas.microsoft.com/office/drawing/2014/main" id="{DC12C5A7-24A9-45C9-805B-7E279BD51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955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16"/>
    </mc:Choice>
    <mc:Fallback xmlns="">
      <p:transition spd="slow" advTm="9616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3CFA67-6C68-4E9B-B470-685A674C0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cs typeface="Calibri Light"/>
              </a:rPr>
              <a:t>Hardware mitigations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8231CA-8505-42ED-91BD-F59351430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it-IT" dirty="0" err="1">
                <a:ea typeface="+mn-lt"/>
                <a:cs typeface="+mn-lt"/>
              </a:rPr>
              <a:t>Error-correcting</a:t>
            </a:r>
            <a:r>
              <a:rPr lang="it-IT" dirty="0">
                <a:ea typeface="+mn-lt"/>
                <a:cs typeface="+mn-lt"/>
              </a:rPr>
              <a:t> code (ECC) [1]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ea typeface="+mn-lt"/>
                <a:cs typeface="+mn-lt"/>
              </a:rPr>
              <a:t>Refreshing a row restores the cells electric charge: it prevents flips.</a:t>
            </a:r>
            <a:endParaRPr lang="it-IT" dirty="0"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it-IT" dirty="0">
                <a:cs typeface="Calibri"/>
              </a:rPr>
              <a:t>Double </a:t>
            </a:r>
            <a:r>
              <a:rPr lang="it-IT" dirty="0" err="1">
                <a:cs typeface="Calibri"/>
              </a:rPr>
              <a:t>refresh</a:t>
            </a:r>
            <a:endParaRPr lang="it-IT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it-IT" dirty="0">
                <a:cs typeface="Calibri"/>
              </a:rPr>
              <a:t>Target Row </a:t>
            </a:r>
            <a:r>
              <a:rPr lang="it-IT" dirty="0" err="1">
                <a:cs typeface="Calibri"/>
              </a:rPr>
              <a:t>Refresh</a:t>
            </a:r>
            <a:r>
              <a:rPr lang="it-IT" dirty="0">
                <a:cs typeface="Calibri"/>
              </a:rPr>
              <a:t> (TRR)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6376C7D-C83C-49DD-8601-903DCF8ED91A}"/>
              </a:ext>
            </a:extLst>
          </p:cNvPr>
          <p:cNvSpPr txBox="1"/>
          <p:nvPr/>
        </p:nvSpPr>
        <p:spPr>
          <a:xfrm>
            <a:off x="838200" y="6277253"/>
            <a:ext cx="10397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effectLst/>
              </a:rPr>
              <a:t>[1</a:t>
            </a:r>
            <a:r>
              <a:rPr lang="en-US" sz="1400" b="0" i="1" dirty="0">
                <a:effectLst/>
              </a:rPr>
              <a:t>] L. </a:t>
            </a:r>
            <a:r>
              <a:rPr lang="en-US" sz="1400" b="0" i="1" dirty="0" err="1">
                <a:effectLst/>
              </a:rPr>
              <a:t>Cojocaret</a:t>
            </a:r>
            <a:r>
              <a:rPr lang="en-US" sz="1400" b="0" i="1" dirty="0">
                <a:effectLst/>
              </a:rPr>
              <a:t> al., “Exploiting Correcting Codes: On the Effectiveness of ECC Memory Against Rowhammer Attacks,” in S&amp;P, 2019.</a:t>
            </a:r>
            <a:endParaRPr lang="en-US" sz="1400" i="1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142234-F009-4945-AD27-5C2EE517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543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274"/>
    </mc:Choice>
    <mc:Fallback xmlns="">
      <p:transition spd="slow" advTm="4427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1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" presetID="3" presetClass="emph" presetSubtype="2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0"/>
                            </p:stCondLst>
                            <p:childTnLst>
                              <p:par>
                                <p:cTn id="13" presetID="3" presetClass="emph" presetSubtype="2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500"/>
                            </p:stCondLst>
                            <p:childTnLst>
                              <p:par>
                                <p:cTn id="16" presetID="3" presetClass="emph" presetSubtype="2" fill="hold" nodeType="afterEffect">
                                  <p:stCondLst>
                                    <p:cond delay="1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D722AB-1F01-44B9-B1E6-2E37DB7DE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Row Refresh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CA982F-0A2A-4364-A782-505BB9B71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TRR-like mitigations track rows activations and refresh victim rows</a:t>
            </a:r>
            <a:endParaRPr lang="en-US" dirty="0">
              <a:cs typeface="Calibri" panose="020F0502020204030204"/>
            </a:endParaRPr>
          </a:p>
          <a:p>
            <a:pPr lvl="1">
              <a:lnSpc>
                <a:spcPct val="150000"/>
              </a:lnSpc>
            </a:pPr>
            <a:r>
              <a:rPr lang="en-US" dirty="0"/>
              <a:t>Many possible implementations in practice</a:t>
            </a:r>
            <a:endParaRPr lang="en-US" dirty="0">
              <a:cs typeface="Calibri" panose="020F0502020204030204"/>
            </a:endParaRPr>
          </a:p>
          <a:p>
            <a:pPr lvl="1">
              <a:lnSpc>
                <a:spcPct val="150000"/>
              </a:lnSpc>
            </a:pPr>
            <a:r>
              <a:rPr lang="en-US" dirty="0">
                <a:cs typeface="Calibri" panose="020F0502020204030204"/>
              </a:rPr>
              <a:t>Security through obscurity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Pseudo TRR (pTRR)</a:t>
            </a:r>
            <a:endParaRPr lang="en-US" dirty="0">
              <a:cs typeface="Calibri" panose="020F0502020204030204"/>
            </a:endParaRPr>
          </a:p>
          <a:p>
            <a:pPr lvl="1">
              <a:lnSpc>
                <a:spcPct val="150000"/>
              </a:lnSpc>
            </a:pPr>
            <a:r>
              <a:rPr lang="en-US" dirty="0">
                <a:cs typeface="Calibri" panose="020F0502020204030204"/>
              </a:rPr>
              <a:t>Memory controller implementation</a:t>
            </a:r>
          </a:p>
          <a:p>
            <a:pPr>
              <a:lnSpc>
                <a:spcPct val="150000"/>
              </a:lnSpc>
            </a:pPr>
            <a:r>
              <a:rPr lang="en-US" dirty="0">
                <a:cs typeface="Calibri" panose="020F0502020204030204"/>
              </a:rPr>
              <a:t>In-DRAM TRR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cs typeface="Calibri" panose="020F0502020204030204"/>
              </a:rPr>
              <a:t>Embedded in the DRAM circuitry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AF06AF2-EC6F-40A6-A0D6-D56E0361B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12</a:t>
            </a:fld>
            <a:endParaRPr lang="de-DE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586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029"/>
    </mc:Choice>
    <mc:Fallback xmlns="">
      <p:transition spd="slow" advTm="570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8500"/>
                            </p:stCondLst>
                            <p:childTnLst>
                              <p:par>
                                <p:cTn id="8" presetID="3" presetClass="emph" presetSubtype="2" fill="hold" nodeType="afterEffect">
                                  <p:stCondLst>
                                    <p:cond delay="17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" presetID="3" presetClass="emph" presetSubtype="2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2500"/>
                            </p:stCondLst>
                            <p:childTnLst>
                              <p:par>
                                <p:cTn id="14" presetID="3" presetClass="emph" presetSubtype="2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1000"/>
                            </p:stCondLst>
                            <p:childTnLst>
                              <p:par>
                                <p:cTn id="17" presetID="3" presetClass="emph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3500"/>
                            </p:stCondLst>
                            <p:childTnLst>
                              <p:par>
                                <p:cTn id="20" presetID="3" presetClass="emph" presetSubtype="2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8000"/>
                            </p:stCondLst>
                            <p:childTnLst>
                              <p:par>
                                <p:cTn id="23" presetID="3" presetClass="emph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506E7C-56EB-4A0A-8B2F-A293FC7DB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Timeline</a:t>
            </a: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765A695D-F80E-4970-B792-A7621F9C5CD2}"/>
              </a:ext>
            </a:extLst>
          </p:cNvPr>
          <p:cNvGrpSpPr/>
          <p:nvPr/>
        </p:nvGrpSpPr>
        <p:grpSpPr>
          <a:xfrm>
            <a:off x="694787" y="3804255"/>
            <a:ext cx="10840526" cy="370567"/>
            <a:chOff x="675737" y="3721165"/>
            <a:chExt cx="10840526" cy="370567"/>
          </a:xfrm>
        </p:grpSpPr>
        <p:sp>
          <p:nvSpPr>
            <p:cNvPr id="908" name="Rettangolo 907">
              <a:extLst>
                <a:ext uri="{FF2B5EF4-FFF2-40B4-BE49-F238E27FC236}">
                  <a16:creationId xmlns:a16="http://schemas.microsoft.com/office/drawing/2014/main" id="{4E0814F6-2620-4F3C-9766-1DD4A76F07CD}"/>
                </a:ext>
              </a:extLst>
            </p:cNvPr>
            <p:cNvSpPr/>
            <p:nvPr/>
          </p:nvSpPr>
          <p:spPr>
            <a:xfrm>
              <a:off x="675737" y="3721165"/>
              <a:ext cx="10840526" cy="33173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softEdge rad="25400"/>
            </a:effectLst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09" name="CasellaDiTesto 908">
              <a:extLst>
                <a:ext uri="{FF2B5EF4-FFF2-40B4-BE49-F238E27FC236}">
                  <a16:creationId xmlns:a16="http://schemas.microsoft.com/office/drawing/2014/main" id="{B9A1B1D6-2DD9-4810-B3A1-8484C9CA7C94}"/>
                </a:ext>
              </a:extLst>
            </p:cNvPr>
            <p:cNvSpPr txBox="1"/>
            <p:nvPr/>
          </p:nvSpPr>
          <p:spPr>
            <a:xfrm>
              <a:off x="1529600" y="3722400"/>
              <a:ext cx="468406" cy="36933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it-IT" i="1" dirty="0">
                  <a:cs typeface="Calibri"/>
                </a:rPr>
                <a:t>'12</a:t>
              </a:r>
            </a:p>
          </p:txBody>
        </p:sp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BCA5C973-26D4-45F4-AABD-45CA7C76E0F9}"/>
                </a:ext>
              </a:extLst>
            </p:cNvPr>
            <p:cNvSpPr txBox="1"/>
            <p:nvPr/>
          </p:nvSpPr>
          <p:spPr>
            <a:xfrm>
              <a:off x="3715871" y="3722400"/>
              <a:ext cx="468406" cy="36933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it-IT" i="1" dirty="0">
                  <a:cs typeface="Calibri"/>
                </a:rPr>
                <a:t>'14</a:t>
              </a:r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8759DD2C-10E8-40A6-8A0D-10256DB6F795}"/>
                </a:ext>
              </a:extLst>
            </p:cNvPr>
            <p:cNvSpPr txBox="1"/>
            <p:nvPr/>
          </p:nvSpPr>
          <p:spPr>
            <a:xfrm>
              <a:off x="4847663" y="3722400"/>
              <a:ext cx="468406" cy="36933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it-IT" i="1" dirty="0">
                  <a:cs typeface="Calibri"/>
                </a:rPr>
                <a:t>'15</a:t>
              </a:r>
            </a:p>
          </p:txBody>
        </p:sp>
        <p:sp>
          <p:nvSpPr>
            <p:cNvPr id="15" name="CasellaDiTesto 14">
              <a:extLst>
                <a:ext uri="{FF2B5EF4-FFF2-40B4-BE49-F238E27FC236}">
                  <a16:creationId xmlns:a16="http://schemas.microsoft.com/office/drawing/2014/main" id="{2164673F-E681-4DDF-8CBE-DE9B36C56DD3}"/>
                </a:ext>
              </a:extLst>
            </p:cNvPr>
            <p:cNvSpPr txBox="1"/>
            <p:nvPr/>
          </p:nvSpPr>
          <p:spPr>
            <a:xfrm>
              <a:off x="2584076" y="3721165"/>
              <a:ext cx="468406" cy="36933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it-IT" i="1" dirty="0">
                  <a:cs typeface="Calibri"/>
                </a:rPr>
                <a:t>'13</a:t>
              </a:r>
            </a:p>
          </p:txBody>
        </p:sp>
        <p:sp>
          <p:nvSpPr>
            <p:cNvPr id="16" name="CasellaDiTesto 15">
              <a:extLst>
                <a:ext uri="{FF2B5EF4-FFF2-40B4-BE49-F238E27FC236}">
                  <a16:creationId xmlns:a16="http://schemas.microsoft.com/office/drawing/2014/main" id="{C35CEC6A-1DCC-434E-9726-9B8B3396AF04}"/>
                </a:ext>
              </a:extLst>
            </p:cNvPr>
            <p:cNvSpPr txBox="1"/>
            <p:nvPr/>
          </p:nvSpPr>
          <p:spPr>
            <a:xfrm>
              <a:off x="5979457" y="3722400"/>
              <a:ext cx="468406" cy="36933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it-IT" dirty="0">
                  <a:cs typeface="Calibri"/>
                </a:rPr>
                <a:t>'16</a:t>
              </a:r>
            </a:p>
          </p:txBody>
        </p:sp>
        <p:sp>
          <p:nvSpPr>
            <p:cNvPr id="17" name="CasellaDiTesto 16">
              <a:extLst>
                <a:ext uri="{FF2B5EF4-FFF2-40B4-BE49-F238E27FC236}">
                  <a16:creationId xmlns:a16="http://schemas.microsoft.com/office/drawing/2014/main" id="{BD43ACE6-76DD-487B-9275-29450F2295A1}"/>
                </a:ext>
              </a:extLst>
            </p:cNvPr>
            <p:cNvSpPr txBox="1"/>
            <p:nvPr/>
          </p:nvSpPr>
          <p:spPr>
            <a:xfrm>
              <a:off x="8399929" y="3722400"/>
              <a:ext cx="468406" cy="36933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it-IT" i="1" dirty="0">
                  <a:cs typeface="Calibri"/>
                </a:rPr>
                <a:t>'18</a:t>
              </a:r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CAA22B1E-654A-4899-BD93-DB8ABADBE563}"/>
                </a:ext>
              </a:extLst>
            </p:cNvPr>
            <p:cNvSpPr txBox="1"/>
            <p:nvPr/>
          </p:nvSpPr>
          <p:spPr>
            <a:xfrm>
              <a:off x="7111252" y="3722400"/>
              <a:ext cx="468406" cy="36933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it-IT" i="1" dirty="0">
                  <a:cs typeface="Calibri"/>
                </a:rPr>
                <a:t>'17</a:t>
              </a:r>
            </a:p>
          </p:txBody>
        </p:sp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CA72827A-3781-4435-9802-39DB3F79C3B6}"/>
                </a:ext>
              </a:extLst>
            </p:cNvPr>
            <p:cNvSpPr txBox="1"/>
            <p:nvPr/>
          </p:nvSpPr>
          <p:spPr>
            <a:xfrm>
              <a:off x="9688606" y="3722400"/>
              <a:ext cx="468406" cy="36933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it-IT" i="1" dirty="0">
                  <a:cs typeface="Calibri"/>
                </a:rPr>
                <a:t>'19</a:t>
              </a:r>
            </a:p>
          </p:txBody>
        </p:sp>
      </p:grpSp>
      <p:grpSp>
        <p:nvGrpSpPr>
          <p:cNvPr id="21" name="Group 28" descr="Milestone Text">
            <a:extLst>
              <a:ext uri="{FF2B5EF4-FFF2-40B4-BE49-F238E27FC236}">
                <a16:creationId xmlns:a16="http://schemas.microsoft.com/office/drawing/2014/main" id="{74D039CB-9CCD-4259-A336-75EB51910395}"/>
              </a:ext>
            </a:extLst>
          </p:cNvPr>
          <p:cNvGrpSpPr/>
          <p:nvPr/>
        </p:nvGrpSpPr>
        <p:grpSpPr>
          <a:xfrm>
            <a:off x="1702499" y="1888783"/>
            <a:ext cx="1810281" cy="880229"/>
            <a:chOff x="1067019" y="1174884"/>
            <a:chExt cx="1294782" cy="780064"/>
          </a:xfrm>
        </p:grpSpPr>
        <p:sp>
          <p:nvSpPr>
            <p:cNvPr id="22" name="TextBox 114">
              <a:extLst>
                <a:ext uri="{FF2B5EF4-FFF2-40B4-BE49-F238E27FC236}">
                  <a16:creationId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067019" y="1174884"/>
              <a:ext cx="1294782" cy="7386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pTRR DDR3</a:t>
              </a:r>
            </a:p>
          </p:txBody>
        </p:sp>
        <p:sp>
          <p:nvSpPr>
            <p:cNvPr id="23" name="TextBox 115">
              <a:extLst>
                <a:ext uri="{FF2B5EF4-FFF2-40B4-BE49-F238E27FC236}">
                  <a16:creationId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067019" y="1518542"/>
              <a:ext cx="1294782" cy="436406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Intel reports pTRR </a:t>
              </a:r>
              <a:r>
                <a:rPr lang="en-US" sz="16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on DDR3 </a:t>
              </a: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server systems</a:t>
              </a:r>
            </a:p>
          </p:txBody>
        </p:sp>
      </p:grp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DC9354B8-6BA6-438F-B73E-ECD8ECB7FAC7}"/>
              </a:ext>
            </a:extLst>
          </p:cNvPr>
          <p:cNvGrpSpPr/>
          <p:nvPr/>
        </p:nvGrpSpPr>
        <p:grpSpPr>
          <a:xfrm>
            <a:off x="3109770" y="4260560"/>
            <a:ext cx="2225349" cy="1618569"/>
            <a:chOff x="3090720" y="4508210"/>
            <a:chExt cx="2225349" cy="1618569"/>
          </a:xfrm>
        </p:grpSpPr>
        <p:pic>
          <p:nvPicPr>
            <p:cNvPr id="25" name="Graphic 175" title="callout">
              <a:extLst>
                <a:ext uri="{FF2B5EF4-FFF2-40B4-BE49-F238E27FC236}">
                  <a16:creationId xmlns:a16="http://schemas.microsoft.com/office/drawing/2014/main" id="{0F65E16D-A37D-4827-9FAF-2302F98054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3807199" y="4651085"/>
              <a:ext cx="581025" cy="295275"/>
            </a:xfrm>
            <a:prstGeom prst="rect">
              <a:avLst/>
            </a:prstGeom>
          </p:spPr>
        </p:pic>
        <p:grpSp>
          <p:nvGrpSpPr>
            <p:cNvPr id="26" name="Group 28" descr="Milestone Text">
              <a:extLst>
                <a:ext uri="{FF2B5EF4-FFF2-40B4-BE49-F238E27FC236}">
                  <a16:creationId xmlns:a16="http://schemas.microsoft.com/office/drawing/2014/main" id="{9C4C6443-74D4-4953-B761-37BF94AABC2C}"/>
                </a:ext>
              </a:extLst>
            </p:cNvPr>
            <p:cNvGrpSpPr/>
            <p:nvPr/>
          </p:nvGrpSpPr>
          <p:grpSpPr>
            <a:xfrm>
              <a:off x="3090720" y="5213797"/>
              <a:ext cx="2225349" cy="912982"/>
              <a:chOff x="1067019" y="1174884"/>
              <a:chExt cx="1294782" cy="439857"/>
            </a:xfrm>
          </p:grpSpPr>
          <p:sp>
            <p:nvSpPr>
              <p:cNvPr id="27" name="TextBox 114">
                <a:extLst>
                  <a:ext uri="{FF2B5EF4-FFF2-40B4-BE49-F238E27FC236}">
                    <a16:creationId xmlns:a16="http://schemas.microsoft.com/office/drawing/2014/main" id="{695BFB94-45A6-4959-B8F7-41B00398AAA2}"/>
                  </a:ext>
                </a:extLst>
              </p:cNvPr>
              <p:cNvSpPr txBox="1"/>
              <p:nvPr/>
            </p:nvSpPr>
            <p:spPr>
              <a:xfrm>
                <a:off x="1067019" y="1174884"/>
                <a:ext cx="1294782" cy="177937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pTRR DDR4</a:t>
                </a:r>
                <a:endParaRPr 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Calibri"/>
                </a:endParaRPr>
              </a:p>
            </p:txBody>
          </p:sp>
          <p:sp>
            <p:nvSpPr>
              <p:cNvPr id="28" name="TextBox 115">
                <a:extLst>
                  <a:ext uri="{FF2B5EF4-FFF2-40B4-BE49-F238E27FC236}">
                    <a16:creationId xmlns:a16="http://schemas.microsoft.com/office/drawing/2014/main" id="{0AE86CBE-0D79-4F39-B141-7F96CFE80553}"/>
                  </a:ext>
                </a:extLst>
              </p:cNvPr>
              <p:cNvSpPr txBox="1"/>
              <p:nvPr/>
            </p:nvSpPr>
            <p:spPr>
              <a:xfrm>
                <a:off x="1067019" y="1377492"/>
                <a:ext cx="1294782" cy="23724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First DDR4 generation is pTRR protected</a:t>
                </a: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Calibri"/>
                </a:endParaRPr>
              </a:p>
            </p:txBody>
          </p:sp>
        </p:grpSp>
      </p:grpSp>
      <p:grpSp>
        <p:nvGrpSpPr>
          <p:cNvPr id="39" name="Group 28" descr="Milestone Text">
            <a:extLst>
              <a:ext uri="{FF2B5EF4-FFF2-40B4-BE49-F238E27FC236}">
                <a16:creationId xmlns:a16="http://schemas.microsoft.com/office/drawing/2014/main" id="{08BD547B-F365-4C39-8B36-788746DBB4A6}"/>
              </a:ext>
            </a:extLst>
          </p:cNvPr>
          <p:cNvGrpSpPr/>
          <p:nvPr/>
        </p:nvGrpSpPr>
        <p:grpSpPr>
          <a:xfrm>
            <a:off x="4719049" y="1900787"/>
            <a:ext cx="2317998" cy="907246"/>
            <a:chOff x="1067019" y="1174884"/>
            <a:chExt cx="1378134" cy="751644"/>
          </a:xfrm>
        </p:grpSpPr>
        <p:sp>
          <p:nvSpPr>
            <p:cNvPr id="40" name="TextBox 114">
              <a:extLst>
                <a:ext uri="{FF2B5EF4-FFF2-40B4-BE49-F238E27FC236}">
                  <a16:creationId xmlns:a16="http://schemas.microsoft.com/office/drawing/2014/main" id="{FB402ADF-A832-4516-BEDD-4DCB4E67AE7D}"/>
                </a:ext>
              </a:extLst>
            </p:cNvPr>
            <p:cNvSpPr txBox="1"/>
            <p:nvPr/>
          </p:nvSpPr>
          <p:spPr>
            <a:xfrm>
              <a:off x="1067019" y="1174884"/>
              <a:ext cx="1294782" cy="3059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i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In-DRAM TRR</a:t>
              </a:r>
            </a:p>
          </p:txBody>
        </p:sp>
        <p:sp>
          <p:nvSpPr>
            <p:cNvPr id="41" name="TextBox 115">
              <a:extLst>
                <a:ext uri="{FF2B5EF4-FFF2-40B4-BE49-F238E27FC236}">
                  <a16:creationId xmlns:a16="http://schemas.microsoft.com/office/drawing/2014/main" id="{698B7A98-8649-4860-838C-DC88A927C3FC}"/>
                </a:ext>
              </a:extLst>
            </p:cNvPr>
            <p:cNvSpPr txBox="1"/>
            <p:nvPr/>
          </p:nvSpPr>
          <p:spPr>
            <a:xfrm>
              <a:off x="1067019" y="1518544"/>
              <a:ext cx="1378134" cy="407984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i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Earliest manufacturing date </a:t>
              </a:r>
              <a:r>
                <a:rPr lang="en-US" sz="1600" i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of </a:t>
              </a:r>
              <a:r>
                <a:rPr lang="en-US" sz="1600" i="1">
                  <a:solidFill>
                    <a:schemeClr val="tx1">
                      <a:lumMod val="75000"/>
                      <a:lumOff val="25000"/>
                    </a:schemeClr>
                  </a:solidFill>
                  <a:ea typeface="+mn-lt"/>
                  <a:cs typeface="+mn-lt"/>
                </a:rPr>
                <a:t>RH-free DRAM</a:t>
              </a:r>
              <a:r>
                <a:rPr lang="en-US" sz="1600" i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modules</a:t>
              </a:r>
              <a:endPara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endParaRPr>
            </a:p>
          </p:txBody>
        </p:sp>
      </p:grpSp>
      <p:pic>
        <p:nvPicPr>
          <p:cNvPr id="32" name="Graphic 175" title="callout">
            <a:extLst>
              <a:ext uri="{FF2B5EF4-FFF2-40B4-BE49-F238E27FC236}">
                <a16:creationId xmlns:a16="http://schemas.microsoft.com/office/drawing/2014/main" id="{394718AE-6558-4057-B033-CF85EB3EE2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200000">
            <a:off x="2330824" y="3222334"/>
            <a:ext cx="723900" cy="342900"/>
          </a:xfrm>
          <a:prstGeom prst="rect">
            <a:avLst/>
          </a:prstGeom>
        </p:spPr>
      </p:pic>
      <p:pic>
        <p:nvPicPr>
          <p:cNvPr id="68" name="Graphic 175" title="callout">
            <a:extLst>
              <a:ext uri="{FF2B5EF4-FFF2-40B4-BE49-F238E27FC236}">
                <a16:creationId xmlns:a16="http://schemas.microsoft.com/office/drawing/2014/main" id="{27906922-7D1A-495E-8458-0728156E1A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200000">
            <a:off x="5693148" y="3222333"/>
            <a:ext cx="723900" cy="342900"/>
          </a:xfrm>
          <a:prstGeom prst="rect">
            <a:avLst/>
          </a:prstGeom>
        </p:spPr>
      </p:pic>
      <p:grpSp>
        <p:nvGrpSpPr>
          <p:cNvPr id="5" name="Gruppo 4">
            <a:extLst>
              <a:ext uri="{FF2B5EF4-FFF2-40B4-BE49-F238E27FC236}">
                <a16:creationId xmlns:a16="http://schemas.microsoft.com/office/drawing/2014/main" id="{FA5F0EEA-3523-4BDF-9103-82CCF4361F3F}"/>
              </a:ext>
            </a:extLst>
          </p:cNvPr>
          <p:cNvGrpSpPr/>
          <p:nvPr/>
        </p:nvGrpSpPr>
        <p:grpSpPr>
          <a:xfrm rot="10800000">
            <a:off x="5091231" y="4380692"/>
            <a:ext cx="5014953" cy="565314"/>
            <a:chOff x="6276089" y="3504605"/>
            <a:chExt cx="5014953" cy="565314"/>
          </a:xfrm>
        </p:grpSpPr>
        <p:sp>
          <p:nvSpPr>
            <p:cNvPr id="49" name="Parentesi graffa aperta 48">
              <a:extLst>
                <a:ext uri="{FF2B5EF4-FFF2-40B4-BE49-F238E27FC236}">
                  <a16:creationId xmlns:a16="http://schemas.microsoft.com/office/drawing/2014/main" id="{FA2C0D06-66E7-43FA-98EE-9FC5DB1F83EC}"/>
                </a:ext>
              </a:extLst>
            </p:cNvPr>
            <p:cNvSpPr/>
            <p:nvPr/>
          </p:nvSpPr>
          <p:spPr>
            <a:xfrm rot="16200000" flipH="1">
              <a:off x="8760706" y="1539583"/>
              <a:ext cx="45719" cy="5014953"/>
            </a:xfrm>
            <a:prstGeom prst="leftBrace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114">
              <a:extLst>
                <a:ext uri="{FF2B5EF4-FFF2-40B4-BE49-F238E27FC236}">
                  <a16:creationId xmlns:a16="http://schemas.microsoft.com/office/drawing/2014/main" id="{FF525343-A06A-4C91-A9D3-B363E3B8993A}"/>
                </a:ext>
              </a:extLst>
            </p:cNvPr>
            <p:cNvSpPr txBox="1"/>
            <p:nvPr/>
          </p:nvSpPr>
          <p:spPr>
            <a:xfrm rot="10800000">
              <a:off x="6416831" y="3504605"/>
              <a:ext cx="4607574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i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Last generation DIMMs we focus on</a:t>
              </a:r>
              <a:endPara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endParaRPr>
            </a:p>
          </p:txBody>
        </p:sp>
      </p:grpSp>
      <p:sp>
        <p:nvSpPr>
          <p:cNvPr id="33" name="Segnaposto numero diapositiva 32">
            <a:extLst>
              <a:ext uri="{FF2B5EF4-FFF2-40B4-BE49-F238E27FC236}">
                <a16:creationId xmlns:a16="http://schemas.microsoft.com/office/drawing/2014/main" id="{BA6203D3-C0DD-4109-AF17-C1AA0E415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728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156"/>
    </mc:Choice>
    <mc:Fallback xmlns="">
      <p:transition spd="slow" advTm="5215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5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A7C17E-2D24-4A4A-8AB6-5B8A5EB8C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Goals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0C0C84-3408-4AB9-B4C4-45495B998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2714"/>
            <a:ext cx="10515600" cy="454424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cs typeface="Calibri" panose="020F0502020204030204"/>
              </a:rPr>
              <a:t>Reverse</a:t>
            </a:r>
            <a:r>
              <a:rPr lang="en-US" dirty="0"/>
              <a:t> engineer TRR to demystify in-DRAM mitigations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en-US" dirty="0"/>
              <a:t>Memory device </a:t>
            </a:r>
            <a:r>
              <a:rPr lang="en-US" dirty="0">
                <a:ea typeface="+mn-lt"/>
                <a:cs typeface="+mn-lt"/>
              </a:rPr>
              <a:t>assessment</a:t>
            </a:r>
            <a:endParaRPr lang="en-US" b="1" dirty="0">
              <a:ea typeface="+mn-lt"/>
              <a:cs typeface="+mn-lt"/>
            </a:endParaRPr>
          </a:p>
          <a:p>
            <a:pPr lvl="1">
              <a:lnSpc>
                <a:spcPct val="150000"/>
              </a:lnSpc>
            </a:pPr>
            <a:r>
              <a:rPr lang="en-US" dirty="0">
                <a:ea typeface="+mn-lt"/>
                <a:cs typeface="+mn-lt"/>
              </a:rPr>
              <a:t>A</a:t>
            </a:r>
            <a:r>
              <a:rPr lang="en-US" dirty="0"/>
              <a:t> Novel hammering pattern: </a:t>
            </a:r>
            <a:r>
              <a:rPr lang="en-US" b="1" dirty="0"/>
              <a:t>The Many-sided RowHammer</a:t>
            </a:r>
            <a:endParaRPr lang="en-US" b="1" dirty="0">
              <a:cs typeface="Calibri" panose="020F0502020204030204"/>
            </a:endParaRPr>
          </a:p>
          <a:p>
            <a:pPr lvl="1">
              <a:lnSpc>
                <a:spcPct val="150000"/>
              </a:lnSpc>
            </a:pPr>
            <a:r>
              <a:rPr lang="en-US" dirty="0"/>
              <a:t>Hammering up to </a:t>
            </a:r>
            <a:r>
              <a:rPr lang="en-US" b="1" dirty="0"/>
              <a:t>20 aggressor rows </a:t>
            </a:r>
            <a:r>
              <a:rPr lang="en-US" dirty="0"/>
              <a:t>allows to bypass TRR</a:t>
            </a:r>
            <a:endParaRPr lang="en-US" dirty="0"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r>
              <a:rPr lang="en-US" dirty="0"/>
              <a:t>Automatically test memory devices: </a:t>
            </a:r>
            <a:r>
              <a:rPr lang="en-US" b="1" dirty="0" err="1"/>
              <a:t>TRRespass</a:t>
            </a:r>
            <a:endParaRPr lang="en-US" b="1" dirty="0" err="1">
              <a:cs typeface="Calibri" panose="020F0502020204030204"/>
            </a:endParaRPr>
          </a:p>
          <a:p>
            <a:pPr lvl="1">
              <a:lnSpc>
                <a:spcPct val="150000"/>
              </a:lnSpc>
            </a:pPr>
            <a:r>
              <a:rPr lang="en-US" dirty="0">
                <a:cs typeface="Calibri" panose="020F0502020204030204"/>
              </a:rPr>
              <a:t>Automate hammering patterns generation</a:t>
            </a:r>
          </a:p>
          <a:p>
            <a:pPr>
              <a:lnSpc>
                <a:spcPct val="150000"/>
              </a:lnSpc>
            </a:pPr>
            <a:endParaRPr lang="en-US" dirty="0">
              <a:cs typeface="Calibri" panose="020F0502020204030204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b="1" dirty="0"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endParaRPr lang="en-US" b="1" dirty="0"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endParaRPr lang="en-US" b="1" dirty="0"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endParaRPr lang="en-US" dirty="0"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endParaRPr lang="en-US" dirty="0">
              <a:cs typeface="Calibri" panose="020F0502020204030204"/>
            </a:endParaRPr>
          </a:p>
          <a:p>
            <a:pPr lvl="1">
              <a:lnSpc>
                <a:spcPct val="150000"/>
              </a:lnSpc>
            </a:pPr>
            <a:endParaRPr lang="en-US" dirty="0">
              <a:cs typeface="Calibri" panose="020F0502020204030204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EAD2230-056F-4ECB-8C18-F43977E77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764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285"/>
    </mc:Choice>
    <mc:Fallback xmlns="">
      <p:transition spd="slow" advTm="352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3" presetClass="emph" presetSubtype="2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" presetID="3" presetClass="emph" presetSubtype="2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4" presetID="3" presetClass="emph" presetSubtype="2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000"/>
                            </p:stCondLst>
                            <p:childTnLst>
                              <p:par>
                                <p:cTn id="17" presetID="3" presetClass="emph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500"/>
                            </p:stCondLst>
                            <p:childTnLst>
                              <p:par>
                                <p:cTn id="20" presetID="3" presetClass="emph" presetSubtype="2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44A789-9201-4E76-A76F-389DA114F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Challenges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A048917-715A-478D-A872-2A9F92AB5D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67855">
            <a:off x="8173208" y="805180"/>
            <a:ext cx="3389124" cy="4360576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BBA7C2-F8CD-41AD-ACBF-A8F8DB770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2727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Analysis from the CPU side not possible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No timing side-channels</a:t>
            </a:r>
          </a:p>
          <a:p>
            <a:pPr>
              <a:lnSpc>
                <a:spcPct val="150000"/>
              </a:lnSpc>
            </a:pPr>
            <a:r>
              <a:rPr lang="en-US" dirty="0"/>
              <a:t>FPGA-based memory controller [1,2]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B179FAF-5803-41B4-AB70-5397B6616D56}"/>
              </a:ext>
            </a:extLst>
          </p:cNvPr>
          <p:cNvSpPr txBox="1"/>
          <p:nvPr/>
        </p:nvSpPr>
        <p:spPr>
          <a:xfrm>
            <a:off x="472090" y="5969655"/>
            <a:ext cx="10989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[1</a:t>
            </a:r>
            <a:r>
              <a:rPr lang="en-US" sz="1400" i="1" dirty="0"/>
              <a:t>] H. Hassan et al., “SoftMC: A Flexible and Practical Open-Source Infrastructure for Enabling Experimental DRAM Studies,” in HPCA, 2017</a:t>
            </a:r>
          </a:p>
          <a:p>
            <a:r>
              <a:rPr lang="en-US" sz="1400" dirty="0"/>
              <a:t>[2</a:t>
            </a:r>
            <a:r>
              <a:rPr lang="en-US" sz="1400" i="1" dirty="0"/>
              <a:t>] SAFARI Research Group, “SoftMC — GitHub Repository,” https:// github.com/CMU-SAFARI/SoftMC.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8DAE997-7FFD-40E3-BB81-E82FE30C4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0772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727"/>
    </mc:Choice>
    <mc:Fallback xmlns="">
      <p:transition spd="slow" advTm="337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8500"/>
                            </p:stCondLst>
                            <p:childTnLst>
                              <p:par>
                                <p:cTn id="8" presetID="3" presetClass="emph" presetSubtype="2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" presetID="3" presetClass="emph" presetSubtype="2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435F1E-08D5-4E89-B526-C79E95432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blocks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6FD776-ADAA-4092-889B-9DBA20515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92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Abstractions: 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Sampler</a:t>
            </a:r>
          </a:p>
          <a:p>
            <a:pPr lvl="1"/>
            <a:r>
              <a:rPr lang="en-US" dirty="0"/>
              <a:t>Track aggressor rows activations</a:t>
            </a:r>
          </a:p>
          <a:p>
            <a:pPr lvl="1"/>
            <a:r>
              <a:rPr lang="en-US" dirty="0"/>
              <a:t> Keep a set of rows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Inhibitor</a:t>
            </a:r>
          </a:p>
          <a:p>
            <a:pPr lvl="1"/>
            <a:r>
              <a:rPr lang="en-US" dirty="0"/>
              <a:t>Prevent bit flips 				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Refresh victims</a:t>
            </a:r>
            <a:endParaRPr lang="en-US" dirty="0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C44F114B-EE19-4EF5-A8CA-AF34BA114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993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721"/>
    </mc:Choice>
    <mc:Fallback xmlns="">
      <p:transition spd="slow" advTm="247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3" presetClass="emph" presetSubtype="2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" presetID="3" presetClass="emph" presetSubtype="2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3" presetClass="emph" presetSubtype="2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6" presetID="3" presetClass="emph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500"/>
                            </p:stCondLst>
                            <p:childTnLst>
                              <p:par>
                                <p:cTn id="19" presetID="3" presetClass="emph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1000"/>
                            </p:stCondLst>
                            <p:childTnLst>
                              <p:par>
                                <p:cTn id="22" presetID="3" presetClass="emph" presetSubtype="2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9F6202-C89F-4B09-A8A6-4C3E6A35F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Vendor 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C88339-E771-46E7-AA14-941D3085C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77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big is the sampler?</a:t>
            </a:r>
          </a:p>
          <a:p>
            <a:r>
              <a:rPr lang="en-US" dirty="0"/>
              <a:t>Pick </a:t>
            </a:r>
            <a:r>
              <a:rPr lang="en-US" b="1" dirty="0"/>
              <a:t>N</a:t>
            </a:r>
            <a:r>
              <a:rPr lang="en-US" dirty="0"/>
              <a:t> aggressor rows</a:t>
            </a:r>
          </a:p>
          <a:p>
            <a:r>
              <a:rPr lang="en-US" dirty="0"/>
              <a:t>Perform a series of hammers (activations of aggressors)</a:t>
            </a:r>
          </a:p>
          <a:p>
            <a:pPr lvl="1"/>
            <a:r>
              <a:rPr lang="en-US" sz="2800" b="1" dirty="0"/>
              <a:t>8K activations </a:t>
            </a:r>
          </a:p>
          <a:p>
            <a:r>
              <a:rPr lang="en-US" dirty="0"/>
              <a:t>After each series of hammers, issue </a:t>
            </a:r>
            <a:r>
              <a:rPr lang="en-US" b="1" dirty="0"/>
              <a:t>R refreshes</a:t>
            </a:r>
            <a:endParaRPr lang="en-US" dirty="0"/>
          </a:p>
          <a:p>
            <a:r>
              <a:rPr lang="en-US" b="1" dirty="0"/>
              <a:t>10 Rounds</a:t>
            </a:r>
          </a:p>
          <a:p>
            <a:endParaRPr lang="en-US" b="1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D57EB35-39A9-4966-A713-7D958FB91A09}"/>
              </a:ext>
            </a:extLst>
          </p:cNvPr>
          <p:cNvSpPr/>
          <p:nvPr/>
        </p:nvSpPr>
        <p:spPr>
          <a:xfrm>
            <a:off x="1159727" y="5006898"/>
            <a:ext cx="2029522" cy="4237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Activations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762FB971-B90C-42A2-8BFB-84DF4871F5DB}"/>
              </a:ext>
            </a:extLst>
          </p:cNvPr>
          <p:cNvSpPr/>
          <p:nvPr/>
        </p:nvSpPr>
        <p:spPr>
          <a:xfrm>
            <a:off x="3189249" y="5006898"/>
            <a:ext cx="1092819" cy="423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Refreshes</a:t>
            </a: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15FDF69D-19F0-44A9-B0C7-D7BE9A13C92B}"/>
              </a:ext>
            </a:extLst>
          </p:cNvPr>
          <p:cNvSpPr/>
          <p:nvPr/>
        </p:nvSpPr>
        <p:spPr>
          <a:xfrm>
            <a:off x="4538546" y="5151302"/>
            <a:ext cx="89210" cy="892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F9610113-70D8-472B-82DF-1571AD6CBB35}"/>
              </a:ext>
            </a:extLst>
          </p:cNvPr>
          <p:cNvSpPr/>
          <p:nvPr/>
        </p:nvSpPr>
        <p:spPr>
          <a:xfrm>
            <a:off x="4750419" y="5151302"/>
            <a:ext cx="89210" cy="892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7251AA64-3256-407D-85B5-3C2F2ED39E77}"/>
              </a:ext>
            </a:extLst>
          </p:cNvPr>
          <p:cNvSpPr/>
          <p:nvPr/>
        </p:nvSpPr>
        <p:spPr>
          <a:xfrm>
            <a:off x="4973443" y="5151302"/>
            <a:ext cx="89210" cy="892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5C34FD5C-656F-47A4-81B6-B6F086E86AAB}"/>
              </a:ext>
            </a:extLst>
          </p:cNvPr>
          <p:cNvSpPr/>
          <p:nvPr/>
        </p:nvSpPr>
        <p:spPr>
          <a:xfrm>
            <a:off x="5218771" y="5006336"/>
            <a:ext cx="2029522" cy="42374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Activations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E1FEBD58-445E-4C51-9E4E-6A921DD40BD6}"/>
              </a:ext>
            </a:extLst>
          </p:cNvPr>
          <p:cNvSpPr/>
          <p:nvPr/>
        </p:nvSpPr>
        <p:spPr>
          <a:xfrm>
            <a:off x="7248293" y="5006336"/>
            <a:ext cx="1092819" cy="423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Refreshes</a:t>
            </a:r>
          </a:p>
        </p:txBody>
      </p:sp>
      <p:sp>
        <p:nvSpPr>
          <p:cNvPr id="11" name="Parentesi graffa aperta 10">
            <a:extLst>
              <a:ext uri="{FF2B5EF4-FFF2-40B4-BE49-F238E27FC236}">
                <a16:creationId xmlns:a16="http://schemas.microsoft.com/office/drawing/2014/main" id="{77F7A120-1D43-449B-94E0-0CEA56DFBB16}"/>
              </a:ext>
            </a:extLst>
          </p:cNvPr>
          <p:cNvSpPr/>
          <p:nvPr/>
        </p:nvSpPr>
        <p:spPr>
          <a:xfrm rot="16200000">
            <a:off x="2564868" y="4171591"/>
            <a:ext cx="312059" cy="3122341"/>
          </a:xfrm>
          <a:prstGeom prst="leftBrac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C871289-2057-4DBF-BF09-751EB9C6E5BD}"/>
              </a:ext>
            </a:extLst>
          </p:cNvPr>
          <p:cNvSpPr txBox="1"/>
          <p:nvPr/>
        </p:nvSpPr>
        <p:spPr>
          <a:xfrm>
            <a:off x="2318799" y="6024035"/>
            <a:ext cx="804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Round</a:t>
            </a:r>
          </a:p>
        </p:txBody>
      </p:sp>
      <p:sp>
        <p:nvSpPr>
          <p:cNvPr id="27" name="Segnaposto numero diapositiva 26">
            <a:extLst>
              <a:ext uri="{FF2B5EF4-FFF2-40B4-BE49-F238E27FC236}">
                <a16:creationId xmlns:a16="http://schemas.microsoft.com/office/drawing/2014/main" id="{6A4C173A-E038-47B3-A034-1CB9CFE75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394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048"/>
    </mc:Choice>
    <mc:Fallback xmlns="">
      <p:transition spd="slow" advTm="320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3" presetClass="emph" presetSubtype="2" fill="hold" nodeType="afterEffect">
                                  <p:stCondLst>
                                    <p:cond delay="9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" presetID="3" presetClass="emph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6500"/>
                            </p:stCondLst>
                            <p:childTnLst>
                              <p:par>
                                <p:cTn id="14" presetID="3" presetClass="emph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0"/>
                            </p:stCondLst>
                            <p:childTnLst>
                              <p:par>
                                <p:cTn id="17" presetID="3" presetClass="emph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4500"/>
                            </p:stCondLst>
                            <p:childTnLst>
                              <p:par>
                                <p:cTn id="20" presetID="3" presetClass="emph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C8C5D8-3ACE-3D46-8522-FADE60931501}"/>
              </a:ext>
            </a:extLst>
          </p:cNvPr>
          <p:cNvSpPr txBox="1"/>
          <p:nvPr/>
        </p:nvSpPr>
        <p:spPr>
          <a:xfrm>
            <a:off x="838200" y="3314641"/>
            <a:ext cx="184731" cy="400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en-NL" sz="2000">
              <a:latin typeface="Andale Mono" panose="020B0509000000000004" pitchFamily="49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80E0F7A-7771-1F40-8659-3B9C716BC9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000" y="1800000"/>
            <a:ext cx="6978216" cy="4680000"/>
          </a:xfrm>
          <a:prstGeom prst="rect">
            <a:avLst/>
          </a:prstGeom>
        </p:spPr>
      </p:pic>
      <p:sp>
        <p:nvSpPr>
          <p:cNvPr id="13" name="Titolo 1">
            <a:extLst>
              <a:ext uri="{FF2B5EF4-FFF2-40B4-BE49-F238E27FC236}">
                <a16:creationId xmlns:a16="http://schemas.microsoft.com/office/drawing/2014/main" id="{C4B6CF9F-D06D-4A96-89BE-3A0F1E650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Case study: Vendor C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85D72BF-6463-4986-BB89-B0D486BC9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107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255"/>
    </mc:Choice>
    <mc:Fallback xmlns="">
      <p:transition spd="slow" advTm="32255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C8C5D8-3ACE-3D46-8522-FADE60931501}"/>
              </a:ext>
            </a:extLst>
          </p:cNvPr>
          <p:cNvSpPr txBox="1"/>
          <p:nvPr/>
        </p:nvSpPr>
        <p:spPr>
          <a:xfrm>
            <a:off x="838200" y="3314641"/>
            <a:ext cx="184731" cy="400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en-NL" sz="2000">
              <a:latin typeface="Andale Mono" panose="020B0509000000000004" pitchFamily="49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1E4F6E-0FD8-3B4B-B21E-C20BEBF16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000" y="1800000"/>
            <a:ext cx="6978215" cy="4680000"/>
          </a:xfrm>
          <a:prstGeom prst="rect">
            <a:avLst/>
          </a:prstGeom>
        </p:spPr>
      </p:pic>
      <p:sp>
        <p:nvSpPr>
          <p:cNvPr id="13" name="Titolo 1">
            <a:extLst>
              <a:ext uri="{FF2B5EF4-FFF2-40B4-BE49-F238E27FC236}">
                <a16:creationId xmlns:a16="http://schemas.microsoft.com/office/drawing/2014/main" id="{32603A63-28D0-431E-B28C-111E14A8C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Case study: Vendor C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9F1F4D6-715E-4EEF-8131-D5C9840CF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34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11"/>
    </mc:Choice>
    <mc:Fallback xmlns="">
      <p:transition spd="slow" advTm="501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DFA573-6544-4197-9EE5-12425C853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cs typeface="Calibri Light"/>
              </a:rPr>
              <a:t>Teaser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BA1639-AC73-46E5-92F1-4AF70D051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263" y="1401320"/>
            <a:ext cx="10515600" cy="505297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ea typeface="+mn-lt"/>
                <a:cs typeface="+mn-lt"/>
              </a:rPr>
              <a:t>Memory vendors advertise RowHammer-free devices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a typeface="+mn-lt"/>
                <a:cs typeface="+mn-lt"/>
              </a:rPr>
              <a:t>What is Target Row Refresh (TRR)? </a:t>
            </a:r>
            <a:r>
              <a:rPr lang="en-US" sz="2400" dirty="0">
                <a:cs typeface="Calibri"/>
              </a:rPr>
              <a:t>Not a single mitigation!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cs typeface="Calibri"/>
              </a:rPr>
              <a:t>Reverse-engineering of in-DRAM mitigations </a:t>
            </a:r>
            <a:endParaRPr lang="en-US" sz="2400" dirty="0">
              <a:ea typeface="+mn-lt"/>
              <a:cs typeface="+mn-lt"/>
            </a:endParaRPr>
          </a:p>
          <a:p>
            <a:pPr lvl="1">
              <a:lnSpc>
                <a:spcPct val="150000"/>
              </a:lnSpc>
            </a:pPr>
            <a:r>
              <a:rPr lang="en-US" dirty="0">
                <a:ea typeface="+mn-lt"/>
                <a:cs typeface="+mn-lt"/>
              </a:rPr>
              <a:t>The Many-sided RowHammer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ea typeface="+mn-lt"/>
                <a:cs typeface="+mn-lt"/>
              </a:rPr>
              <a:t>Hammering up to 20 aggressor rows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cs typeface="Calibri"/>
              </a:rPr>
              <a:t>3 major vendors all vulnerable: Samsung, Micron, SK Hynix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cs typeface="Calibri"/>
              </a:rPr>
              <a:t>Currently representing </a:t>
            </a:r>
            <a:r>
              <a:rPr lang="en-US" dirty="0">
                <a:ea typeface="+mn-lt"/>
                <a:cs typeface="+mn-lt"/>
              </a:rPr>
              <a:t>over </a:t>
            </a:r>
            <a:r>
              <a:rPr lang="en-US" dirty="0">
                <a:cs typeface="Calibri"/>
              </a:rPr>
              <a:t>95% of the DRAM market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endParaRPr lang="en-US" sz="2400" dirty="0">
              <a:ea typeface="+mn-lt"/>
              <a:cs typeface="+mn-lt"/>
            </a:endParaRPr>
          </a:p>
          <a:p>
            <a:pPr lvl="1">
              <a:lnSpc>
                <a:spcPct val="150000"/>
              </a:lnSpc>
            </a:pPr>
            <a:endParaRPr lang="en-US" dirty="0">
              <a:ea typeface="+mn-lt"/>
              <a:cs typeface="+mn-l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dirty="0">
              <a:ea typeface="+mn-lt"/>
              <a:cs typeface="+mn-lt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7609543-8BE2-437A-925D-9F69033B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26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237"/>
    </mc:Choice>
    <mc:Fallback xmlns="">
      <p:transition spd="slow" advTm="632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500"/>
                            </p:stCondLst>
                            <p:childTnLst>
                              <p:par>
                                <p:cTn id="10" presetID="16" presetClass="emph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16" presetClass="emph" presetSubtype="0" fill="hold" nodeType="after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4500"/>
                            </p:stCondLst>
                            <p:childTnLst>
                              <p:par>
                                <p:cTn id="20" presetID="16" presetClass="emph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3000"/>
                            </p:stCondLst>
                            <p:childTnLst>
                              <p:par>
                                <p:cTn id="25" presetID="16" presetClass="emph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500"/>
                            </p:stCondLst>
                            <p:childTnLst>
                              <p:par>
                                <p:cTn id="30" presetID="16" presetClass="emph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 override="childStyl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2000"/>
                            </p:stCondLst>
                            <p:childTnLst>
                              <p:par>
                                <p:cTn id="35" presetID="16" presetClass="emph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C8C5D8-3ACE-3D46-8522-FADE60931501}"/>
              </a:ext>
            </a:extLst>
          </p:cNvPr>
          <p:cNvSpPr txBox="1"/>
          <p:nvPr/>
        </p:nvSpPr>
        <p:spPr>
          <a:xfrm>
            <a:off x="838200" y="3314641"/>
            <a:ext cx="184731" cy="400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en-NL" sz="2000">
              <a:latin typeface="Andale Mono" panose="020B0509000000000004" pitchFamily="49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1E4F6E-0FD8-3B4B-B21E-C20BEBF16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000" y="1800000"/>
            <a:ext cx="6978215" cy="4680000"/>
          </a:xfrm>
          <a:prstGeom prst="rect">
            <a:avLst/>
          </a:prstGeom>
        </p:spPr>
      </p:pic>
      <p:sp>
        <p:nvSpPr>
          <p:cNvPr id="13" name="Titolo 1">
            <a:extLst>
              <a:ext uri="{FF2B5EF4-FFF2-40B4-BE49-F238E27FC236}">
                <a16:creationId xmlns:a16="http://schemas.microsoft.com/office/drawing/2014/main" id="{32603A63-28D0-431E-B28C-111E14A8C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Case study: Vendor C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AF92C76F-1241-493B-B032-218A60770DCD}"/>
              </a:ext>
            </a:extLst>
          </p:cNvPr>
          <p:cNvSpPr/>
          <p:nvPr/>
        </p:nvSpPr>
        <p:spPr>
          <a:xfrm>
            <a:off x="4170557" y="5163015"/>
            <a:ext cx="546410" cy="8633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6E2C21-01E0-4B1B-9401-8A74D857F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038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53"/>
    </mc:Choice>
    <mc:Fallback xmlns="">
      <p:transition spd="slow" advTm="10253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B01E54-E0DB-4833-875C-03CDF2832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Observations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655E39-1EA0-46E9-B001-136D425F9A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190356" cy="4351338"/>
          </a:xfrm>
        </p:spPr>
        <p:txBody>
          <a:bodyPr/>
          <a:lstStyle/>
          <a:p>
            <a:r>
              <a:rPr lang="en-US" dirty="0"/>
              <a:t>The TRR mitigation acts on every refresh command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30256A3-B3E4-43B1-BAE2-A306AFF5D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701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80"/>
    </mc:Choice>
    <mc:Fallback xmlns="">
      <p:transition spd="slow" advTm="728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C8C5D8-3ACE-3D46-8522-FADE60931501}"/>
              </a:ext>
            </a:extLst>
          </p:cNvPr>
          <p:cNvSpPr txBox="1"/>
          <p:nvPr/>
        </p:nvSpPr>
        <p:spPr>
          <a:xfrm>
            <a:off x="838200" y="3314641"/>
            <a:ext cx="184731" cy="400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en-NL" sz="2000">
              <a:latin typeface="Andale Mono" panose="020B0509000000000004" pitchFamily="49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8327E8D-FFF6-B044-B246-CEC8AC54D2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000" y="1800000"/>
            <a:ext cx="6978214" cy="4680000"/>
          </a:xfrm>
          <a:prstGeom prst="rect">
            <a:avLst/>
          </a:prstGeom>
        </p:spPr>
      </p:pic>
      <p:sp>
        <p:nvSpPr>
          <p:cNvPr id="14" name="Titolo 1">
            <a:extLst>
              <a:ext uri="{FF2B5EF4-FFF2-40B4-BE49-F238E27FC236}">
                <a16:creationId xmlns:a16="http://schemas.microsoft.com/office/drawing/2014/main" id="{24974382-15C7-45CB-BE11-4206E0EFA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Case study: Vendor C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0D33B92-E6F5-4A59-AF1D-6266ECBE7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29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36"/>
    </mc:Choice>
    <mc:Fallback xmlns="">
      <p:transition spd="slow" advTm="6336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C8C5D8-3ACE-3D46-8522-FADE60931501}"/>
              </a:ext>
            </a:extLst>
          </p:cNvPr>
          <p:cNvSpPr txBox="1"/>
          <p:nvPr/>
        </p:nvSpPr>
        <p:spPr>
          <a:xfrm>
            <a:off x="838200" y="3314641"/>
            <a:ext cx="184731" cy="400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en-NL" sz="2000">
              <a:latin typeface="Andale Mono" panose="020B0509000000000004" pitchFamily="49" charset="0"/>
            </a:endParaRP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F34B738C-179B-4DB9-B242-F931725EF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Case study: Vendor C</a:t>
            </a:r>
          </a:p>
        </p:txBody>
      </p:sp>
      <p:pic>
        <p:nvPicPr>
          <p:cNvPr id="15" name="Picture 12">
            <a:extLst>
              <a:ext uri="{FF2B5EF4-FFF2-40B4-BE49-F238E27FC236}">
                <a16:creationId xmlns:a16="http://schemas.microsoft.com/office/drawing/2014/main" id="{0BDB026B-C0AC-4A4A-AC6C-A551D19785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000" y="1800000"/>
            <a:ext cx="6978214" cy="4680000"/>
          </a:xfrm>
          <a:prstGeom prst="rect">
            <a:avLst/>
          </a:prstGeom>
        </p:spPr>
      </p:pic>
      <p:sp>
        <p:nvSpPr>
          <p:cNvPr id="28" name="Rettangolo 27">
            <a:extLst>
              <a:ext uri="{FF2B5EF4-FFF2-40B4-BE49-F238E27FC236}">
                <a16:creationId xmlns:a16="http://schemas.microsoft.com/office/drawing/2014/main" id="{935F7ECA-00A0-4FB8-8D36-AF5AEB5EA548}"/>
              </a:ext>
            </a:extLst>
          </p:cNvPr>
          <p:cNvSpPr/>
          <p:nvPr/>
        </p:nvSpPr>
        <p:spPr>
          <a:xfrm>
            <a:off x="4149353" y="2577307"/>
            <a:ext cx="578764" cy="29976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7CF18936-11EB-4A3B-AF10-8CA9180D1AAC}"/>
              </a:ext>
            </a:extLst>
          </p:cNvPr>
          <p:cNvSpPr/>
          <p:nvPr/>
        </p:nvSpPr>
        <p:spPr>
          <a:xfrm>
            <a:off x="4705814" y="2176537"/>
            <a:ext cx="578764" cy="29976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00D9A24C-2ABD-4D7E-874F-C3C57D959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86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846"/>
    </mc:Choice>
    <mc:Fallback xmlns="">
      <p:transition spd="slow" advTm="26846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B01E54-E0DB-4833-875C-03CDF2832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Observations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655E39-1EA0-46E9-B001-136D425F9A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190356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600" dirty="0"/>
              <a:t>The TRR mitigation acts on every refresh command</a:t>
            </a:r>
            <a:endParaRPr lang="it-IT" sz="260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sz="2600" dirty="0"/>
              <a:t>The mitigation can sample more than one aggressor per refresh interval</a:t>
            </a:r>
            <a:endParaRPr lang="en-US" sz="2600"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r>
              <a:rPr lang="en-US" sz="2600" dirty="0"/>
              <a:t>The mitigation can refresh only a single victim within a refresh operation </a:t>
            </a:r>
            <a:endParaRPr lang="en-US" sz="2600">
              <a:cs typeface="Calibri" panose="020F0502020204030204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13C62C8-07C5-4150-A233-B3529A40F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83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078"/>
    </mc:Choice>
    <mc:Fallback xmlns="">
      <p:transition spd="slow" advTm="13078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C8C5D8-3ACE-3D46-8522-FADE60931501}"/>
              </a:ext>
            </a:extLst>
          </p:cNvPr>
          <p:cNvSpPr txBox="1"/>
          <p:nvPr/>
        </p:nvSpPr>
        <p:spPr>
          <a:xfrm>
            <a:off x="838200" y="3314641"/>
            <a:ext cx="184731" cy="400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en-NL" sz="2000">
              <a:latin typeface="Andale Mono" panose="020B0509000000000004" pitchFamily="49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B2CB2F6-7624-6B4E-8632-B8389E810B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000" y="1800000"/>
            <a:ext cx="6978214" cy="4680000"/>
          </a:xfrm>
          <a:prstGeom prst="rect">
            <a:avLst/>
          </a:prstGeom>
        </p:spPr>
      </p:pic>
      <p:sp>
        <p:nvSpPr>
          <p:cNvPr id="13" name="Titolo 1">
            <a:extLst>
              <a:ext uri="{FF2B5EF4-FFF2-40B4-BE49-F238E27FC236}">
                <a16:creationId xmlns:a16="http://schemas.microsoft.com/office/drawing/2014/main" id="{F34B738C-179B-4DB9-B242-F931725EF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Case study: Vendor C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C2BAB708-62A4-47CA-B74B-EDF3F701F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955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058"/>
    </mc:Choice>
    <mc:Fallback xmlns="">
      <p:transition spd="slow" advTm="27058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C8C5D8-3ACE-3D46-8522-FADE60931501}"/>
              </a:ext>
            </a:extLst>
          </p:cNvPr>
          <p:cNvSpPr txBox="1"/>
          <p:nvPr/>
        </p:nvSpPr>
        <p:spPr>
          <a:xfrm>
            <a:off x="838200" y="3314641"/>
            <a:ext cx="184731" cy="400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en-NL" sz="2000">
              <a:latin typeface="Andale Mono" panose="020B0509000000000004" pitchFamily="49" charset="0"/>
            </a:endParaRPr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8116F766-493A-45CB-AE92-A09C88D5C35A}"/>
              </a:ext>
            </a:extLst>
          </p:cNvPr>
          <p:cNvGrpSpPr/>
          <p:nvPr/>
        </p:nvGrpSpPr>
        <p:grpSpPr>
          <a:xfrm>
            <a:off x="2520000" y="1516566"/>
            <a:ext cx="6913932" cy="4963434"/>
            <a:chOff x="838198" y="1818698"/>
            <a:chExt cx="6362700" cy="4267200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29225A89-6715-D24F-B22E-131C9BF430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198" y="1818698"/>
              <a:ext cx="6362700" cy="426720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3E7A669-AF5F-6C4F-9257-B5C1D32BE4A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51711" y="4020854"/>
              <a:ext cx="4660900" cy="1727200"/>
            </a:xfrm>
            <a:prstGeom prst="rect">
              <a:avLst/>
            </a:prstGeom>
          </p:spPr>
        </p:pic>
      </p:grpSp>
      <p:sp>
        <p:nvSpPr>
          <p:cNvPr id="14" name="Titolo 1">
            <a:extLst>
              <a:ext uri="{FF2B5EF4-FFF2-40B4-BE49-F238E27FC236}">
                <a16:creationId xmlns:a16="http://schemas.microsoft.com/office/drawing/2014/main" id="{28F8AFA0-7D67-4222-AA21-5AF474951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Case study: Vendor C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999CED5-4E4B-45E2-A1D7-3792A220F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723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560"/>
    </mc:Choice>
    <mc:Fallback xmlns="">
      <p:transition spd="slow" advTm="2256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B01E54-E0DB-4833-875C-03CDF2832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Observations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655E39-1EA0-46E9-B001-136D425F9A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190356" cy="4351338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The TRR mitigation acts on every refresh command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en-US" dirty="0"/>
              <a:t>The mitigation can sample more than one aggressor per refresh interval</a:t>
            </a:r>
            <a:endParaRPr lang="en-US" dirty="0"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r>
              <a:rPr lang="en-US" dirty="0"/>
              <a:t>The mitigation can refresh only a single victim within a refresh operation </a:t>
            </a:r>
            <a:endParaRPr lang="en-US" dirty="0"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r>
              <a:rPr lang="en-US" b="1" dirty="0"/>
              <a:t>Sweeping the number of refresh operations and aggressor rows while hammering reveals the sampler size</a:t>
            </a:r>
            <a:endParaRPr lang="en-US" b="1" dirty="0">
              <a:cs typeface="Calibri" panose="020F0502020204030204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BCF3D79-3DDD-4A30-AF3B-15AE55CBD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928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23"/>
    </mc:Choice>
    <mc:Fallback xmlns="">
      <p:transition spd="slow" advTm="11023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350F7F6-07E2-CF43-B14A-45494C5ED2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554" y="2484205"/>
            <a:ext cx="8076891" cy="352653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BBD5CC2-4227-444D-B70F-480BF6B58C1A}"/>
              </a:ext>
            </a:extLst>
          </p:cNvPr>
          <p:cNvSpPr txBox="1"/>
          <p:nvPr/>
        </p:nvSpPr>
        <p:spPr>
          <a:xfrm>
            <a:off x="4774965" y="2148866"/>
            <a:ext cx="26420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400"/>
              <a:t>with tREFi == 7.8</a:t>
            </a:r>
            <a:r>
              <a:rPr lang="en-NL" sz="2400">
                <a:latin typeface="Andale Mono" panose="020B0509000000000004" pitchFamily="49" charset="0"/>
              </a:rPr>
              <a:t>μs</a:t>
            </a:r>
            <a:endParaRPr lang="en-NL" sz="2400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FB96C464-66A9-43C3-8644-CB4CD0B4E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Case study: Vendor C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9BF514F9-E388-401C-8D92-8E5351032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102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435"/>
    </mc:Choice>
    <mc:Fallback xmlns="">
      <p:transition spd="slow" advTm="62435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B01E54-E0DB-4833-875C-03CDF2832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Observations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655E39-1EA0-46E9-B001-136D425F9A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190356" cy="4351338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The TRR mitigation acts on every refresh command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en-US" dirty="0"/>
              <a:t>The mitigation can sample more than one aggressor per refresh interval</a:t>
            </a:r>
            <a:endParaRPr lang="en-US" dirty="0"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r>
              <a:rPr lang="en-US" dirty="0"/>
              <a:t>The mitigation can refresh only a single victim within a refresh operation </a:t>
            </a:r>
            <a:endParaRPr lang="en-US" dirty="0"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r>
              <a:rPr lang="en-US" b="1" dirty="0"/>
              <a:t>Sweeping the number of refresh operations and aggressor rows while hammering reveals the sampler size</a:t>
            </a:r>
            <a:endParaRPr lang="en-US" b="1" dirty="0"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r>
              <a:rPr lang="en-US" dirty="0"/>
              <a:t>The sampling mechanism is affected by the addresses of aggressor rows</a:t>
            </a:r>
            <a:endParaRPr lang="en-US" b="1" dirty="0">
              <a:cs typeface="Calibri" panose="020F0502020204030204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139C025-C593-421F-A970-784111133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5992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43"/>
    </mc:Choice>
    <mc:Fallback xmlns="">
      <p:transition spd="slow" advTm="1504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o 5">
            <a:extLst>
              <a:ext uri="{FF2B5EF4-FFF2-40B4-BE49-F238E27FC236}">
                <a16:creationId xmlns:a16="http://schemas.microsoft.com/office/drawing/2014/main" id="{1EB67EC3-6685-4245-997D-93C5BC1A3886}"/>
              </a:ext>
            </a:extLst>
          </p:cNvPr>
          <p:cNvGrpSpPr/>
          <p:nvPr/>
        </p:nvGrpSpPr>
        <p:grpSpPr>
          <a:xfrm>
            <a:off x="2491928" y="2486166"/>
            <a:ext cx="2348630" cy="2379945"/>
            <a:chOff x="2491928" y="2486166"/>
            <a:chExt cx="2348630" cy="2379945"/>
          </a:xfrm>
        </p:grpSpPr>
        <p:sp>
          <p:nvSpPr>
            <p:cNvPr id="75" name="Rettangolo con angoli arrotondati 74">
              <a:extLst>
                <a:ext uri="{FF2B5EF4-FFF2-40B4-BE49-F238E27FC236}">
                  <a16:creationId xmlns:a16="http://schemas.microsoft.com/office/drawing/2014/main" id="{BD83CF55-6799-47F6-8A21-10F9278E27DE}"/>
                </a:ext>
              </a:extLst>
            </p:cNvPr>
            <p:cNvSpPr/>
            <p:nvPr/>
          </p:nvSpPr>
          <p:spPr>
            <a:xfrm>
              <a:off x="2491928" y="2486166"/>
              <a:ext cx="2348630" cy="237994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58" name="CasellaDiTesto 57">
              <a:extLst>
                <a:ext uri="{FF2B5EF4-FFF2-40B4-BE49-F238E27FC236}">
                  <a16:creationId xmlns:a16="http://schemas.microsoft.com/office/drawing/2014/main" id="{47B1F000-31CE-49C7-B2DB-264C7E51DB28}"/>
                </a:ext>
              </a:extLst>
            </p:cNvPr>
            <p:cNvSpPr txBox="1"/>
            <p:nvPr/>
          </p:nvSpPr>
          <p:spPr>
            <a:xfrm>
              <a:off x="2602152" y="2539521"/>
              <a:ext cx="812104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it-IT" sz="2800" b="1" dirty="0"/>
                <a:t>CPU</a:t>
              </a:r>
              <a:endParaRPr lang="it-IT" sz="2800" b="1" dirty="0">
                <a:cs typeface="Calibri"/>
              </a:endParaRPr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4979B236-50D7-46A4-83D0-5B311B1E3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request flow</a:t>
            </a:r>
            <a:endParaRPr lang="it-IT" dirty="0"/>
          </a:p>
        </p:txBody>
      </p:sp>
      <p:sp>
        <p:nvSpPr>
          <p:cNvPr id="48" name="Rettangolo con angoli arrotondati 47">
            <a:extLst>
              <a:ext uri="{FF2B5EF4-FFF2-40B4-BE49-F238E27FC236}">
                <a16:creationId xmlns:a16="http://schemas.microsoft.com/office/drawing/2014/main" id="{A861993F-C4F8-4364-A224-957704FCE9D5}"/>
              </a:ext>
            </a:extLst>
          </p:cNvPr>
          <p:cNvSpPr/>
          <p:nvPr/>
        </p:nvSpPr>
        <p:spPr>
          <a:xfrm>
            <a:off x="3504109" y="2658399"/>
            <a:ext cx="1242165" cy="203548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cs typeface="Calibri"/>
              </a:rPr>
              <a:t>Memory Controller</a:t>
            </a: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7A583A36-60A1-49AA-9F7C-8BF50DC50166}"/>
              </a:ext>
            </a:extLst>
          </p:cNvPr>
          <p:cNvGrpSpPr/>
          <p:nvPr/>
        </p:nvGrpSpPr>
        <p:grpSpPr>
          <a:xfrm>
            <a:off x="5201302" y="3395451"/>
            <a:ext cx="1866378" cy="766006"/>
            <a:chOff x="5201302" y="3395451"/>
            <a:chExt cx="1866378" cy="766006"/>
          </a:xfrm>
        </p:grpSpPr>
        <p:sp>
          <p:nvSpPr>
            <p:cNvPr id="71" name="Freccia a destra 70">
              <a:extLst>
                <a:ext uri="{FF2B5EF4-FFF2-40B4-BE49-F238E27FC236}">
                  <a16:creationId xmlns:a16="http://schemas.microsoft.com/office/drawing/2014/main" id="{975F5177-D735-4A38-B92F-32A44E95DA33}"/>
                </a:ext>
              </a:extLst>
            </p:cNvPr>
            <p:cNvSpPr/>
            <p:nvPr/>
          </p:nvSpPr>
          <p:spPr>
            <a:xfrm>
              <a:off x="5648548" y="3395451"/>
              <a:ext cx="981205" cy="354904"/>
            </a:xfrm>
            <a:prstGeom prst="rightArrow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72" name="CasellaDiTesto 71">
              <a:extLst>
                <a:ext uri="{FF2B5EF4-FFF2-40B4-BE49-F238E27FC236}">
                  <a16:creationId xmlns:a16="http://schemas.microsoft.com/office/drawing/2014/main" id="{3039E095-9633-405F-B0A1-64D2E0641E49}"/>
                </a:ext>
              </a:extLst>
            </p:cNvPr>
            <p:cNvSpPr txBox="1"/>
            <p:nvPr/>
          </p:nvSpPr>
          <p:spPr>
            <a:xfrm>
              <a:off x="5201302" y="3792125"/>
              <a:ext cx="1866378" cy="36933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it-IT" dirty="0"/>
                <a:t>DRAM </a:t>
              </a:r>
              <a:r>
                <a:rPr lang="en-US" dirty="0"/>
                <a:t>commands</a:t>
              </a:r>
            </a:p>
          </p:txBody>
        </p:sp>
      </p:grpSp>
      <p:grpSp>
        <p:nvGrpSpPr>
          <p:cNvPr id="5" name="Gruppo 4">
            <a:extLst>
              <a:ext uri="{FF2B5EF4-FFF2-40B4-BE49-F238E27FC236}">
                <a16:creationId xmlns:a16="http://schemas.microsoft.com/office/drawing/2014/main" id="{699C0A15-3144-4D5D-993B-025D95FA70F3}"/>
              </a:ext>
            </a:extLst>
          </p:cNvPr>
          <p:cNvGrpSpPr/>
          <p:nvPr/>
        </p:nvGrpSpPr>
        <p:grpSpPr>
          <a:xfrm>
            <a:off x="7407056" y="1123167"/>
            <a:ext cx="1759534" cy="5218474"/>
            <a:chOff x="7407056" y="1123167"/>
            <a:chExt cx="1759534" cy="5218474"/>
          </a:xfrm>
        </p:grpSpPr>
        <p:grpSp>
          <p:nvGrpSpPr>
            <p:cNvPr id="3" name="Gruppo 2">
              <a:extLst>
                <a:ext uri="{FF2B5EF4-FFF2-40B4-BE49-F238E27FC236}">
                  <a16:creationId xmlns:a16="http://schemas.microsoft.com/office/drawing/2014/main" id="{70942725-906F-496F-B987-13D99AE28D0F}"/>
                </a:ext>
              </a:extLst>
            </p:cNvPr>
            <p:cNvGrpSpPr/>
            <p:nvPr/>
          </p:nvGrpSpPr>
          <p:grpSpPr>
            <a:xfrm>
              <a:off x="7407056" y="1123167"/>
              <a:ext cx="1759534" cy="5218474"/>
              <a:chOff x="7407056" y="1123167"/>
              <a:chExt cx="1759534" cy="5218474"/>
            </a:xfrm>
          </p:grpSpPr>
          <p:grpSp>
            <p:nvGrpSpPr>
              <p:cNvPr id="19" name="Gruppo 18">
                <a:extLst>
                  <a:ext uri="{FF2B5EF4-FFF2-40B4-BE49-F238E27FC236}">
                    <a16:creationId xmlns:a16="http://schemas.microsoft.com/office/drawing/2014/main" id="{7273BA9E-6219-4DB4-A61F-D604F0174B09}"/>
                  </a:ext>
                </a:extLst>
              </p:cNvPr>
              <p:cNvGrpSpPr/>
              <p:nvPr/>
            </p:nvGrpSpPr>
            <p:grpSpPr>
              <a:xfrm>
                <a:off x="7492405" y="1486282"/>
                <a:ext cx="1674185" cy="4855359"/>
                <a:chOff x="8317035" y="1580227"/>
                <a:chExt cx="1465418" cy="4521332"/>
              </a:xfrm>
            </p:grpSpPr>
            <p:pic>
              <p:nvPicPr>
                <p:cNvPr id="56" name="Picture 17">
                  <a:extLst>
                    <a:ext uri="{FF2B5EF4-FFF2-40B4-BE49-F238E27FC236}">
                      <a16:creationId xmlns:a16="http://schemas.microsoft.com/office/drawing/2014/main" id="{74E6EBA1-6727-4345-8258-93659B809C5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 rot="5400000">
                  <a:off x="7018465" y="3337572"/>
                  <a:ext cx="4378317" cy="1149658"/>
                </a:xfrm>
                <a:prstGeom prst="rect">
                  <a:avLst/>
                </a:prstGeom>
              </p:spPr>
            </p:pic>
            <p:pic>
              <p:nvPicPr>
                <p:cNvPr id="57" name="Picture 17">
                  <a:extLst>
                    <a:ext uri="{FF2B5EF4-FFF2-40B4-BE49-F238E27FC236}">
                      <a16:creationId xmlns:a16="http://schemas.microsoft.com/office/drawing/2014/main" id="{C26D2A2D-B0E5-442D-8D9C-5DED8109AA2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 rot="5400000">
                  <a:off x="6702705" y="3194557"/>
                  <a:ext cx="4378317" cy="1149658"/>
                </a:xfrm>
                <a:prstGeom prst="rect">
                  <a:avLst/>
                </a:prstGeom>
              </p:spPr>
            </p:pic>
          </p:grpSp>
          <p:sp>
            <p:nvSpPr>
              <p:cNvPr id="73" name="CasellaDiTesto 72">
                <a:extLst>
                  <a:ext uri="{FF2B5EF4-FFF2-40B4-BE49-F238E27FC236}">
                    <a16:creationId xmlns:a16="http://schemas.microsoft.com/office/drawing/2014/main" id="{BF032F72-E88F-4295-A2C1-B505B69EA118}"/>
                  </a:ext>
                </a:extLst>
              </p:cNvPr>
              <p:cNvSpPr txBox="1"/>
              <p:nvPr/>
            </p:nvSpPr>
            <p:spPr>
              <a:xfrm>
                <a:off x="7407056" y="1123167"/>
                <a:ext cx="958241" cy="369332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it-IT" b="1" dirty="0" err="1"/>
                  <a:t>DIMMs</a:t>
                </a:r>
                <a:endParaRPr lang="it-IT" b="1" dirty="0">
                  <a:cs typeface="Calibri"/>
                </a:endParaRPr>
              </a:p>
            </p:txBody>
          </p:sp>
        </p:grpSp>
        <p:sp>
          <p:nvSpPr>
            <p:cNvPr id="74" name="CasellaDiTesto 73">
              <a:extLst>
                <a:ext uri="{FF2B5EF4-FFF2-40B4-BE49-F238E27FC236}">
                  <a16:creationId xmlns:a16="http://schemas.microsoft.com/office/drawing/2014/main" id="{DE88124A-AD4D-4462-A41D-D5353DAE1D38}"/>
                </a:ext>
              </a:extLst>
            </p:cNvPr>
            <p:cNvSpPr txBox="1"/>
            <p:nvPr/>
          </p:nvSpPr>
          <p:spPr>
            <a:xfrm>
              <a:off x="7720208" y="2208755"/>
              <a:ext cx="958241" cy="33855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it-IT" sz="1600" b="1">
                  <a:solidFill>
                    <a:schemeClr val="bg1"/>
                  </a:solidFill>
                  <a:cs typeface="Calibri"/>
                </a:rPr>
                <a:t>DRAM</a:t>
              </a:r>
            </a:p>
          </p:txBody>
        </p:sp>
      </p:grp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7E50413A-02B3-419C-B4CF-0A1B91D68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3</a:t>
            </a:fld>
            <a:endParaRPr lang="de-DE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7783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169"/>
    </mc:Choice>
    <mc:Fallback xmlns="">
      <p:transition spd="slow" advTm="271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1A8D32-AC62-4EC6-A54A-C6E97AFDE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TRRespass: The RowFuzzer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183321-B9CC-4E63-909E-0373DACD6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Black-box fuzzing for RowHammer</a:t>
            </a:r>
          </a:p>
          <a:p>
            <a:pPr lvl="1"/>
            <a:r>
              <a:rPr lang="en-US" dirty="0"/>
              <a:t>Ignore the MC optimizations</a:t>
            </a:r>
          </a:p>
          <a:p>
            <a:pPr lvl="1"/>
            <a:r>
              <a:rPr lang="en-US" dirty="0"/>
              <a:t>Scalable approach for testing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The sampler can track a limited number of aggressor rows </a:t>
            </a:r>
          </a:p>
          <a:p>
            <a:pPr lvl="1"/>
            <a:r>
              <a:rPr lang="en-US" dirty="0"/>
              <a:t># Aggressors</a:t>
            </a:r>
          </a:p>
          <a:p>
            <a:r>
              <a:rPr lang="en-US" dirty="0"/>
              <a:t> The sampler design may be row address dependent</a:t>
            </a:r>
          </a:p>
          <a:p>
            <a:pPr lvl="1"/>
            <a:r>
              <a:rPr lang="en-US" dirty="0"/>
              <a:t>Aggressor Location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107567A-8F4A-40F3-B4FC-EA1DB51F9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5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775"/>
    </mc:Choice>
    <mc:Fallback xmlns="">
      <p:transition spd="slow" advTm="637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16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6500"/>
                            </p:stCondLst>
                            <p:childTnLst>
                              <p:par>
                                <p:cTn id="8" presetID="3" presetClass="emph" presetSubtype="2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3000"/>
                            </p:stCondLst>
                            <p:childTnLst>
                              <p:par>
                                <p:cTn id="11" presetID="3" presetClass="emph" presetSubtype="2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1500"/>
                            </p:stCondLst>
                            <p:childTnLst>
                              <p:par>
                                <p:cTn id="14" presetID="3" presetClass="emph" presetSubtype="2" fill="hold" nodeType="afterEffect">
                                  <p:stCondLst>
                                    <p:cond delay="18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3" presetClass="emph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500"/>
                            </p:stCondLst>
                            <p:childTnLst>
                              <p:par>
                                <p:cTn id="20" presetID="3" presetClass="emph" presetSubtype="2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0"/>
                            </p:stCondLst>
                            <p:childTnLst>
                              <p:par>
                                <p:cTn id="23" presetID="3" presetClass="emph" presetSubtype="2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1A8D32-AC62-4EC6-A54A-C6E97AFDE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TRRespass: Results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183321-B9CC-4E63-909E-0373DACD6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/>
              <a:t>42</a:t>
            </a:r>
            <a:r>
              <a:rPr lang="en-US" sz="2000" dirty="0"/>
              <a:t> DIMMS from</a:t>
            </a:r>
            <a:r>
              <a:rPr lang="en-US" sz="2000" b="1" dirty="0"/>
              <a:t> 3 of the major vendors</a:t>
            </a:r>
            <a:r>
              <a:rPr lang="en-US" sz="2000" dirty="0"/>
              <a:t>: Samsung, Micron, SK Hynix</a:t>
            </a:r>
            <a:endParaRPr lang="en-US" sz="2000" dirty="0">
              <a:cs typeface="Calibri" panose="020F0502020204030204"/>
            </a:endParaRPr>
          </a:p>
          <a:p>
            <a:pPr lvl="1">
              <a:lnSpc>
                <a:spcPct val="150000"/>
              </a:lnSpc>
            </a:pPr>
            <a:r>
              <a:rPr lang="en-US" sz="2000" dirty="0">
                <a:cs typeface="Calibri" panose="020F0502020204030204"/>
              </a:rPr>
              <a:t>95% of the market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Testing 256MB of contiguous memory against the best pattern</a:t>
            </a:r>
            <a:endParaRPr lang="en-US" sz="2000" dirty="0"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r>
              <a:rPr lang="en-US" sz="2000" b="1" dirty="0"/>
              <a:t>13</a:t>
            </a:r>
            <a:r>
              <a:rPr lang="en-US" sz="2000" dirty="0"/>
              <a:t> DIMMs with bit flips</a:t>
            </a:r>
            <a:endParaRPr lang="en-US" sz="2000" dirty="0">
              <a:cs typeface="Calibri" panose="020F0502020204030204"/>
            </a:endParaRPr>
          </a:p>
          <a:p>
            <a:pPr lvl="1">
              <a:lnSpc>
                <a:spcPct val="150000"/>
              </a:lnSpc>
            </a:pPr>
            <a:r>
              <a:rPr lang="en-US" sz="2000" dirty="0"/>
              <a:t>Multiple effective patterns for each of them</a:t>
            </a:r>
            <a:endParaRPr lang="en-US" sz="2000" dirty="0"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r>
              <a:rPr lang="en-US" sz="2000" dirty="0"/>
              <a:t>Bit flips with</a:t>
            </a:r>
            <a:r>
              <a:rPr lang="en-US" sz="2000" b="1" dirty="0"/>
              <a:t> double refresh</a:t>
            </a:r>
            <a:endParaRPr lang="en-US" sz="2000" b="1" dirty="0"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cs typeface="Calibri"/>
              </a:rPr>
              <a:t>Fuzzing is effective. 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How to Improve? Parameter selection.</a:t>
            </a:r>
            <a:endParaRPr lang="en-US" sz="2000" dirty="0">
              <a:cs typeface="Calibri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2000" dirty="0">
              <a:cs typeface="Calibri"/>
            </a:endParaRPr>
          </a:p>
        </p:txBody>
      </p:sp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C48812DB-B886-4A5B-8390-975E66208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004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734"/>
    </mc:Choice>
    <mc:Fallback xmlns="">
      <p:transition spd="slow" advTm="1017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500"/>
                            </p:stCondLst>
                            <p:childTnLst>
                              <p:par>
                                <p:cTn id="10" presetID="3" presetClass="emph" presetSubtype="2" fill="hold" nodeType="afterEffect">
                                  <p:stCondLst>
                                    <p:cond delay="19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4000"/>
                            </p:stCondLst>
                            <p:childTnLst>
                              <p:par>
                                <p:cTn id="13" presetID="3" presetClass="emph" presetSubtype="2" fill="hold" nodeType="afterEffect">
                                  <p:stCondLst>
                                    <p:cond delay="1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6500"/>
                            </p:stCondLst>
                            <p:childTnLst>
                              <p:par>
                                <p:cTn id="16" presetID="3" presetClass="emph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2000"/>
                            </p:stCondLst>
                            <p:childTnLst>
                              <p:par>
                                <p:cTn id="19" presetID="3" presetClass="emph" presetSubtype="2" fill="hold" nodeType="afterEffect">
                                  <p:stCondLst>
                                    <p:cond delay="24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6500"/>
                            </p:stCondLst>
                            <p:childTnLst>
                              <p:par>
                                <p:cTn id="22" presetID="3" presetClass="emph" presetSubtype="2" fill="hold" nodeType="afterEffect">
                                  <p:stCondLst>
                                    <p:cond delay="14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1000"/>
                            </p:stCondLst>
                            <p:childTnLst>
                              <p:par>
                                <p:cTn id="25" presetID="3" presetClass="emph" presetSubtype="2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131A17-F9AF-4B5D-8B02-E9A871994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Exploitation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0CA858-5A1C-4D96-8BC0-A88F9CC9C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7735"/>
            <a:ext cx="10515600" cy="4351338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Memory templating</a:t>
            </a:r>
            <a:endParaRPr lang="it-IT" dirty="0"/>
          </a:p>
          <a:p>
            <a:pPr lvl="1">
              <a:lnSpc>
                <a:spcPct val="150000"/>
              </a:lnSpc>
            </a:pPr>
            <a:r>
              <a:rPr lang="en-US" dirty="0"/>
              <a:t>Find the right hammering pattern</a:t>
            </a:r>
            <a:endParaRPr lang="en-US" dirty="0">
              <a:cs typeface="Calibri" panose="020F0502020204030204"/>
            </a:endParaRPr>
          </a:p>
          <a:p>
            <a:pPr lvl="1">
              <a:lnSpc>
                <a:spcPct val="150000"/>
              </a:lnSpc>
            </a:pPr>
            <a:r>
              <a:rPr lang="en-US" dirty="0"/>
              <a:t>Locations of aggressors not always fundamental </a:t>
            </a:r>
            <a:endParaRPr lang="en-US" dirty="0"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r>
              <a:rPr lang="en-US" dirty="0"/>
              <a:t>Bit flips are repeatable</a:t>
            </a:r>
            <a:endParaRPr lang="en-US" dirty="0">
              <a:cs typeface="Calibri" panose="020F0502020204030204"/>
            </a:endParaRPr>
          </a:p>
          <a:p>
            <a:pPr lvl="1">
              <a:lnSpc>
                <a:spcPct val="150000"/>
              </a:lnSpc>
            </a:pPr>
            <a:r>
              <a:rPr lang="en-US" dirty="0"/>
              <a:t>Spurious flips</a:t>
            </a:r>
            <a:endParaRPr lang="en-US" dirty="0">
              <a:cs typeface="Calibri" panose="020F0502020204030204"/>
            </a:endParaRPr>
          </a:p>
          <a:p>
            <a:pPr algn="just">
              <a:lnSpc>
                <a:spcPct val="150000"/>
              </a:lnSpc>
            </a:pPr>
            <a:r>
              <a:rPr lang="en-US" dirty="0"/>
              <a:t>We demonstrate the feasibility of 3 example attacks:</a:t>
            </a:r>
            <a:endParaRPr lang="en-US" dirty="0">
              <a:cs typeface="Calibri" panose="020F0502020204030204"/>
            </a:endParaRPr>
          </a:p>
          <a:p>
            <a:pPr lvl="1">
              <a:lnSpc>
                <a:spcPct val="150000"/>
              </a:lnSpc>
            </a:pPr>
            <a:r>
              <a:rPr lang="en-US" dirty="0"/>
              <a:t>Privilege escalation [1]</a:t>
            </a:r>
            <a:endParaRPr lang="en-US" dirty="0">
              <a:cs typeface="Calibri"/>
            </a:endParaRPr>
          </a:p>
          <a:p>
            <a:pPr lvl="1">
              <a:lnSpc>
                <a:spcPct val="150000"/>
              </a:lnSpc>
            </a:pPr>
            <a:r>
              <a:rPr lang="en-US" dirty="0"/>
              <a:t>Access to co-hosted VM via RSA key corruption  </a:t>
            </a:r>
            <a:r>
              <a:rPr lang="en-US" dirty="0">
                <a:ea typeface="+mn-lt"/>
                <a:cs typeface="+mn-lt"/>
              </a:rPr>
              <a:t>[2]</a:t>
            </a:r>
            <a:endParaRPr lang="en-US" dirty="0">
              <a:cs typeface="Calibri"/>
            </a:endParaRPr>
          </a:p>
          <a:p>
            <a:pPr lvl="1">
              <a:lnSpc>
                <a:spcPct val="150000"/>
              </a:lnSpc>
            </a:pPr>
            <a:r>
              <a:rPr lang="en-US" dirty="0" err="1"/>
              <a:t>Sudo</a:t>
            </a:r>
            <a:r>
              <a:rPr lang="en-US" dirty="0"/>
              <a:t> exploit: opcode flipping [3]</a:t>
            </a:r>
            <a:endParaRPr lang="en-US" dirty="0">
              <a:cs typeface="Calibri" panose="020F0502020204030204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dirty="0">
              <a:cs typeface="Calibri" panose="020F0502020204030204"/>
            </a:endParaRP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846EC2AC-F4E1-4242-B48C-D58CC8622002}"/>
              </a:ext>
            </a:extLst>
          </p:cNvPr>
          <p:cNvSpPr txBox="1"/>
          <p:nvPr/>
        </p:nvSpPr>
        <p:spPr>
          <a:xfrm>
            <a:off x="826717" y="6067926"/>
            <a:ext cx="110354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[1]</a:t>
            </a:r>
            <a:r>
              <a:rPr lang="en-US" sz="1400" i="1" dirty="0"/>
              <a:t> </a:t>
            </a:r>
            <a:r>
              <a:rPr lang="en-US" sz="1400" b="0" i="1" dirty="0">
                <a:effectLst/>
              </a:rPr>
              <a:t>M. Seaborn and T. </a:t>
            </a:r>
            <a:r>
              <a:rPr lang="en-US" sz="1400" b="0" i="1" dirty="0" err="1">
                <a:effectLst/>
              </a:rPr>
              <a:t>Dullien</a:t>
            </a:r>
            <a:r>
              <a:rPr lang="en-US" sz="1400" b="0" i="1" dirty="0">
                <a:effectLst/>
              </a:rPr>
              <a:t>, “Exploiting the DRAM Rowhammer Bug to Gain Kernel Privileges,” in Black Hat USA, 2015</a:t>
            </a:r>
          </a:p>
          <a:p>
            <a:r>
              <a:rPr lang="en-US" sz="1400" dirty="0"/>
              <a:t>[2]</a:t>
            </a:r>
            <a:r>
              <a:rPr lang="en-US" sz="1400" i="1" dirty="0"/>
              <a:t> </a:t>
            </a:r>
            <a:r>
              <a:rPr lang="it-IT" sz="1400" b="0" i="1" dirty="0">
                <a:effectLst/>
              </a:rPr>
              <a:t>K. </a:t>
            </a:r>
            <a:r>
              <a:rPr lang="it-IT" sz="1400" b="0" i="1" dirty="0" err="1">
                <a:effectLst/>
              </a:rPr>
              <a:t>Razavi</a:t>
            </a:r>
            <a:r>
              <a:rPr lang="it-IT" sz="1400" b="0" i="1" dirty="0">
                <a:effectLst/>
              </a:rPr>
              <a:t> et al., “Flip Feng </a:t>
            </a:r>
            <a:r>
              <a:rPr lang="it-IT" sz="1400" b="0" i="1" dirty="0" err="1">
                <a:effectLst/>
              </a:rPr>
              <a:t>Shui</a:t>
            </a:r>
            <a:r>
              <a:rPr lang="it-IT" sz="1400" b="0" i="1" dirty="0">
                <a:effectLst/>
              </a:rPr>
              <a:t>: </a:t>
            </a:r>
            <a:r>
              <a:rPr lang="it-IT" sz="1400" b="0" i="1" dirty="0" err="1">
                <a:effectLst/>
              </a:rPr>
              <a:t>Hammering</a:t>
            </a:r>
            <a:r>
              <a:rPr lang="it-IT" sz="1400" b="0" i="1" dirty="0">
                <a:effectLst/>
              </a:rPr>
              <a:t> a </a:t>
            </a:r>
            <a:r>
              <a:rPr lang="it-IT" sz="1400" b="0" i="1" dirty="0" err="1">
                <a:effectLst/>
              </a:rPr>
              <a:t>Needle</a:t>
            </a:r>
            <a:r>
              <a:rPr lang="it-IT" sz="1400" b="0" i="1" dirty="0">
                <a:effectLst/>
              </a:rPr>
              <a:t> in the Software </a:t>
            </a:r>
            <a:r>
              <a:rPr lang="it-IT" sz="1400" b="0" i="1" dirty="0" err="1">
                <a:effectLst/>
              </a:rPr>
              <a:t>Stack</a:t>
            </a:r>
            <a:r>
              <a:rPr lang="it-IT" sz="1400" b="0" i="1" dirty="0">
                <a:effectLst/>
              </a:rPr>
              <a:t>,” in USENIX Sec., 2016</a:t>
            </a:r>
            <a:endParaRPr lang="en-US" sz="1400" i="1" dirty="0"/>
          </a:p>
          <a:p>
            <a:r>
              <a:rPr lang="en-US" sz="1400" dirty="0"/>
              <a:t>[3]</a:t>
            </a:r>
            <a:r>
              <a:rPr lang="en-US" sz="1400" i="1" dirty="0"/>
              <a:t> </a:t>
            </a:r>
            <a:r>
              <a:rPr lang="en-US" sz="1400" b="0" i="1" dirty="0">
                <a:effectLst/>
              </a:rPr>
              <a:t>D. </a:t>
            </a:r>
            <a:r>
              <a:rPr lang="en-US" sz="1400" b="0" i="1" dirty="0" err="1">
                <a:effectLst/>
              </a:rPr>
              <a:t>Gruss</a:t>
            </a:r>
            <a:r>
              <a:rPr lang="en-US" sz="1400" b="0" i="1" dirty="0">
                <a:effectLst/>
              </a:rPr>
              <a:t> et al., “Another Flip in the Wall of Rowhammer Defenses,” in S&amp;P, 2018.</a:t>
            </a:r>
            <a:endParaRPr lang="en-US" sz="1400" i="1" dirty="0"/>
          </a:p>
        </p:txBody>
      </p:sp>
      <p:sp>
        <p:nvSpPr>
          <p:cNvPr id="60" name="Segnaposto numero diapositiva 59">
            <a:extLst>
              <a:ext uri="{FF2B5EF4-FFF2-40B4-BE49-F238E27FC236}">
                <a16:creationId xmlns:a16="http://schemas.microsoft.com/office/drawing/2014/main" id="{4518A3B0-EF70-4FD0-8E92-69207D13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575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38"/>
    </mc:Choice>
    <mc:Fallback xmlns="">
      <p:transition spd="slow" advTm="900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8500"/>
                            </p:stCondLst>
                            <p:childTnLst>
                              <p:par>
                                <p:cTn id="8" presetID="3" presetClass="emph" presetSubtype="2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" presetID="3" presetClass="emph" presetSubtype="2" fill="hold" nodeType="afterEffect">
                                  <p:stCondLst>
                                    <p:cond delay="25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4500"/>
                            </p:stCondLst>
                            <p:childTnLst>
                              <p:par>
                                <p:cTn id="14" presetID="3" presetClass="emph" presetSubtype="2" fill="hold" nodeType="afterEffect">
                                  <p:stCondLst>
                                    <p:cond delay="17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2000"/>
                            </p:stCondLst>
                            <p:childTnLst>
                              <p:par>
                                <p:cTn id="17" presetID="3" presetClass="emph" presetSubtype="2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6500"/>
                            </p:stCondLst>
                            <p:childTnLst>
                              <p:par>
                                <p:cTn id="20" presetID="3" presetClass="emph" presetSubtype="2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7000"/>
                            </p:stCondLst>
                            <p:childTnLst>
                              <p:par>
                                <p:cTn id="23" presetID="3" presetClass="emph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2000"/>
                            </p:stCondLst>
                            <p:childTnLst>
                              <p:par>
                                <p:cTn id="28" presetID="3" presetClass="emph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" presetID="3" presetClass="emph" presetSubtype="2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000" fill="hold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6000"/>
                            </p:stCondLst>
                            <p:childTnLst>
                              <p:par>
                                <p:cTn id="33" presetID="3" presetClass="emph" presetSubtype="2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9D50D350-74E6-400C-99D3-89A32A244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631737D-AA6B-42A7-8BB9-4A5FDB261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5065"/>
            <a:ext cx="10526805" cy="485200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Bit flips with more than 20 aggressor rows!</a:t>
            </a:r>
            <a:endParaRPr lang="it-IT" dirty="0"/>
          </a:p>
          <a:p>
            <a:pPr lvl="1">
              <a:lnSpc>
                <a:spcPct val="150000"/>
              </a:lnSpc>
            </a:pPr>
            <a:r>
              <a:rPr lang="en-US" sz="2000" dirty="0"/>
              <a:t>DDR4 devices are much more vulnerable than DDR3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Bit flips with less than 50K activations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Fuzzing can help in memory testing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Reverse engineering to find meaningful parameters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a typeface="+mn-lt"/>
                <a:cs typeface="+mn-lt"/>
              </a:rPr>
              <a:t>RowHammer is still a serious problem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a typeface="+mn-lt"/>
                <a:cs typeface="+mn-lt"/>
              </a:rPr>
              <a:t>No prompt mitigations available </a:t>
            </a:r>
          </a:p>
          <a:p>
            <a:pPr>
              <a:lnSpc>
                <a:spcPct val="150000"/>
              </a:lnSpc>
            </a:pPr>
            <a:endParaRPr lang="en-US" sz="2000" dirty="0">
              <a:ea typeface="+mn-lt"/>
              <a:cs typeface="+mn-lt"/>
            </a:endParaRPr>
          </a:p>
        </p:txBody>
      </p:sp>
      <p:sp>
        <p:nvSpPr>
          <p:cNvPr id="28" name="Segnaposto numero diapositiva 27">
            <a:extLst>
              <a:ext uri="{FF2B5EF4-FFF2-40B4-BE49-F238E27FC236}">
                <a16:creationId xmlns:a16="http://schemas.microsoft.com/office/drawing/2014/main" id="{D9703BF2-5FBC-4159-A0B6-698D033A4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4848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990"/>
    </mc:Choice>
    <mc:Fallback xmlns="">
      <p:transition spd="slow" advTm="579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15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500"/>
                            </p:stCondLst>
                            <p:childTnLst>
                              <p:par>
                                <p:cTn id="8" presetID="3" presetClass="emph" presetSubtype="2" fill="hold" nodeType="afterEffect">
                                  <p:stCondLst>
                                    <p:cond delay="9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0"/>
                            </p:stCondLst>
                            <p:childTnLst>
                              <p:par>
                                <p:cTn id="11" presetID="3" presetClass="emph" presetSubtype="2" fill="hold" nodeType="afterEffect">
                                  <p:stCondLst>
                                    <p:cond delay="1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6500"/>
                            </p:stCondLst>
                            <p:childTnLst>
                              <p:par>
                                <p:cTn id="14" presetID="3" presetClass="emph" presetSubtype="2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1000"/>
                            </p:stCondLst>
                            <p:childTnLst>
                              <p:par>
                                <p:cTn id="17" presetID="3" presetClass="emph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6500"/>
                            </p:stCondLst>
                            <p:childTnLst>
                              <p:par>
                                <p:cTn id="20" presetID="3" presetClass="emph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0"/>
                            </p:stCondLst>
                            <p:childTnLst>
                              <p:par>
                                <p:cTn id="23" presetID="3" presetClass="emph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1263900E-1721-41B9-A46A-DBB646C5F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800" dirty="0"/>
              <a:t>Questions!</a:t>
            </a:r>
          </a:p>
        </p:txBody>
      </p:sp>
      <p:sp>
        <p:nvSpPr>
          <p:cNvPr id="13" name="Segnaposto numero diapositiva 12">
            <a:extLst>
              <a:ext uri="{FF2B5EF4-FFF2-40B4-BE49-F238E27FC236}">
                <a16:creationId xmlns:a16="http://schemas.microsoft.com/office/drawing/2014/main" id="{2074CB0D-B0F7-4AEE-80CE-B22D33F87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146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29"/>
    </mc:Choice>
    <mc:Fallback xmlns="">
      <p:transition spd="slow" advTm="77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099D7E-75EF-4CE5-8037-53C824D73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DRAM Refresh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133E8190-9C46-4CF8-AA29-0C9BEB276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DRAM is dynamic because data must be refresh periodically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Retention time (i.e., 64ms)</a:t>
            </a:r>
          </a:p>
          <a:p>
            <a:pPr>
              <a:lnSpc>
                <a:spcPct val="150000"/>
              </a:lnSpc>
            </a:pPr>
            <a:r>
              <a:rPr lang="en-US" dirty="0"/>
              <a:t>The MC issues a </a:t>
            </a:r>
            <a:r>
              <a:rPr lang="en-US" b="1" dirty="0"/>
              <a:t>REFRESH</a:t>
            </a:r>
            <a:r>
              <a:rPr lang="en-US" dirty="0"/>
              <a:t> command every 7.8µs</a:t>
            </a:r>
            <a:endParaRPr lang="en-US" dirty="0">
              <a:cs typeface="Calibri"/>
            </a:endParaRPr>
          </a:p>
          <a:p>
            <a:pPr lvl="1">
              <a:lnSpc>
                <a:spcPct val="150000"/>
              </a:lnSpc>
            </a:pPr>
            <a:r>
              <a:rPr lang="en-US" dirty="0"/>
              <a:t>Only a small portion of memory is refreshed with a command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8192 refreshes within a 64ms interval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1A6482B-4F10-4791-BA15-14E14CE73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263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584"/>
    </mc:Choice>
    <mc:Fallback xmlns="">
      <p:transition spd="slow" advTm="205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" presetID="16" presetClass="emph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16" presetClass="emph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500"/>
                            </p:stCondLst>
                            <p:childTnLst>
                              <p:par>
                                <p:cTn id="20" presetID="16" presetClass="emph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mph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 override="childStyl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5">
            <a:extLst>
              <a:ext uri="{FF2B5EF4-FFF2-40B4-BE49-F238E27FC236}">
                <a16:creationId xmlns:a16="http://schemas.microsoft.com/office/drawing/2014/main" id="{7D7B93DC-CD37-472A-879B-B37C5DF0D673}"/>
              </a:ext>
            </a:extLst>
          </p:cNvPr>
          <p:cNvGrpSpPr/>
          <p:nvPr/>
        </p:nvGrpSpPr>
        <p:grpSpPr>
          <a:xfrm>
            <a:off x="2834640" y="1799272"/>
            <a:ext cx="3817620" cy="2383631"/>
            <a:chOff x="2834640" y="1799272"/>
            <a:chExt cx="3817620" cy="2383631"/>
          </a:xfrm>
        </p:grpSpPr>
        <p:cxnSp>
          <p:nvCxnSpPr>
            <p:cNvPr id="5" name="Straight Connector 25">
              <a:extLst>
                <a:ext uri="{FF2B5EF4-FFF2-40B4-BE49-F238E27FC236}">
                  <a16:creationId xmlns:a16="http://schemas.microsoft.com/office/drawing/2014/main" id="{A8998166-576A-4DFF-822B-6CA79562972F}"/>
                </a:ext>
              </a:extLst>
            </p:cNvPr>
            <p:cNvCxnSpPr/>
            <p:nvPr/>
          </p:nvCxnSpPr>
          <p:spPr>
            <a:xfrm>
              <a:off x="2834640" y="2679382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26">
              <a:extLst>
                <a:ext uri="{FF2B5EF4-FFF2-40B4-BE49-F238E27FC236}">
                  <a16:creationId xmlns:a16="http://schemas.microsoft.com/office/drawing/2014/main" id="{77830E96-8679-4D51-BA27-DD70702B193E}"/>
                </a:ext>
              </a:extLst>
            </p:cNvPr>
            <p:cNvCxnSpPr/>
            <p:nvPr/>
          </p:nvCxnSpPr>
          <p:spPr>
            <a:xfrm>
              <a:off x="2834640" y="3168014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27">
              <a:extLst>
                <a:ext uri="{FF2B5EF4-FFF2-40B4-BE49-F238E27FC236}">
                  <a16:creationId xmlns:a16="http://schemas.microsoft.com/office/drawing/2014/main" id="{F819591B-A09F-4E76-9A28-0D37D5B78551}"/>
                </a:ext>
              </a:extLst>
            </p:cNvPr>
            <p:cNvCxnSpPr/>
            <p:nvPr/>
          </p:nvCxnSpPr>
          <p:spPr>
            <a:xfrm>
              <a:off x="2834640" y="3664266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28">
              <a:extLst>
                <a:ext uri="{FF2B5EF4-FFF2-40B4-BE49-F238E27FC236}">
                  <a16:creationId xmlns:a16="http://schemas.microsoft.com/office/drawing/2014/main" id="{545E6933-36EB-4994-B2F7-8ECD20AC6D07}"/>
                </a:ext>
              </a:extLst>
            </p:cNvPr>
            <p:cNvCxnSpPr>
              <a:cxnSpLocks/>
            </p:cNvCxnSpPr>
            <p:nvPr/>
          </p:nvCxnSpPr>
          <p:spPr>
            <a:xfrm>
              <a:off x="3501390" y="1799272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32">
              <a:extLst>
                <a:ext uri="{FF2B5EF4-FFF2-40B4-BE49-F238E27FC236}">
                  <a16:creationId xmlns:a16="http://schemas.microsoft.com/office/drawing/2014/main" id="{8A8B6BDF-D115-42B7-A115-757BD8A12D69}"/>
                </a:ext>
              </a:extLst>
            </p:cNvPr>
            <p:cNvCxnSpPr>
              <a:cxnSpLocks/>
            </p:cNvCxnSpPr>
            <p:nvPr/>
          </p:nvCxnSpPr>
          <p:spPr>
            <a:xfrm>
              <a:off x="4343400" y="1799272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33">
              <a:extLst>
                <a:ext uri="{FF2B5EF4-FFF2-40B4-BE49-F238E27FC236}">
                  <a16:creationId xmlns:a16="http://schemas.microsoft.com/office/drawing/2014/main" id="{AA9DBFCA-EBE3-4567-BB7F-ACECB5B3C0D9}"/>
                </a:ext>
              </a:extLst>
            </p:cNvPr>
            <p:cNvCxnSpPr>
              <a:cxnSpLocks/>
            </p:cNvCxnSpPr>
            <p:nvPr/>
          </p:nvCxnSpPr>
          <p:spPr>
            <a:xfrm>
              <a:off x="5162550" y="1799272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34">
              <a:extLst>
                <a:ext uri="{FF2B5EF4-FFF2-40B4-BE49-F238E27FC236}">
                  <a16:creationId xmlns:a16="http://schemas.microsoft.com/office/drawing/2014/main" id="{D08EB348-8320-46D1-B521-A49DAB26F690}"/>
                </a:ext>
              </a:extLst>
            </p:cNvPr>
            <p:cNvCxnSpPr>
              <a:cxnSpLocks/>
            </p:cNvCxnSpPr>
            <p:nvPr/>
          </p:nvCxnSpPr>
          <p:spPr>
            <a:xfrm>
              <a:off x="5996940" y="1810225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24">
              <a:extLst>
                <a:ext uri="{FF2B5EF4-FFF2-40B4-BE49-F238E27FC236}">
                  <a16:creationId xmlns:a16="http://schemas.microsoft.com/office/drawing/2014/main" id="{A266BBC0-294F-4D34-A74F-47C0D940D1C4}"/>
                </a:ext>
              </a:extLst>
            </p:cNvPr>
            <p:cNvCxnSpPr/>
            <p:nvPr/>
          </p:nvCxnSpPr>
          <p:spPr>
            <a:xfrm>
              <a:off x="2834640" y="2183130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Group 11">
            <a:extLst>
              <a:ext uri="{FF2B5EF4-FFF2-40B4-BE49-F238E27FC236}">
                <a16:creationId xmlns:a16="http://schemas.microsoft.com/office/drawing/2014/main" id="{ABC04725-EBD9-44E7-AFB1-515FA1910984}"/>
              </a:ext>
            </a:extLst>
          </p:cNvPr>
          <p:cNvGrpSpPr/>
          <p:nvPr/>
        </p:nvGrpSpPr>
        <p:grpSpPr>
          <a:xfrm>
            <a:off x="3188970" y="2011680"/>
            <a:ext cx="3120390" cy="342900"/>
            <a:chOff x="3188970" y="2011680"/>
            <a:chExt cx="3120390" cy="342900"/>
          </a:xfrm>
        </p:grpSpPr>
        <p:sp>
          <p:nvSpPr>
            <p:cNvPr id="14" name="Rounded Rectangle 3">
              <a:extLst>
                <a:ext uri="{FF2B5EF4-FFF2-40B4-BE49-F238E27FC236}">
                  <a16:creationId xmlns:a16="http://schemas.microsoft.com/office/drawing/2014/main" id="{EB4EC1C4-3CC6-4D1C-AAF8-2B20611CE1A5}"/>
                </a:ext>
              </a:extLst>
            </p:cNvPr>
            <p:cNvSpPr/>
            <p:nvPr/>
          </p:nvSpPr>
          <p:spPr>
            <a:xfrm>
              <a:off x="318897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5" name="Rounded Rectangle 4">
              <a:extLst>
                <a:ext uri="{FF2B5EF4-FFF2-40B4-BE49-F238E27FC236}">
                  <a16:creationId xmlns:a16="http://schemas.microsoft.com/office/drawing/2014/main" id="{DCBBFDD4-9F1B-42FA-AD65-114F24B4BEF3}"/>
                </a:ext>
              </a:extLst>
            </p:cNvPr>
            <p:cNvSpPr/>
            <p:nvPr/>
          </p:nvSpPr>
          <p:spPr>
            <a:xfrm>
              <a:off x="401574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6" name="Rounded Rectangle 5">
              <a:extLst>
                <a:ext uri="{FF2B5EF4-FFF2-40B4-BE49-F238E27FC236}">
                  <a16:creationId xmlns:a16="http://schemas.microsoft.com/office/drawing/2014/main" id="{724087D6-79B2-45A7-BB69-079D1BED0882}"/>
                </a:ext>
              </a:extLst>
            </p:cNvPr>
            <p:cNvSpPr/>
            <p:nvPr/>
          </p:nvSpPr>
          <p:spPr>
            <a:xfrm>
              <a:off x="484251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7" name="Rounded Rectangle 6">
              <a:extLst>
                <a:ext uri="{FF2B5EF4-FFF2-40B4-BE49-F238E27FC236}">
                  <a16:creationId xmlns:a16="http://schemas.microsoft.com/office/drawing/2014/main" id="{62EE67DA-8DE7-4930-AC00-F83DCC081CAC}"/>
                </a:ext>
              </a:extLst>
            </p:cNvPr>
            <p:cNvSpPr/>
            <p:nvPr/>
          </p:nvSpPr>
          <p:spPr>
            <a:xfrm>
              <a:off x="566928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</p:grpSp>
      <p:grpSp>
        <p:nvGrpSpPr>
          <p:cNvPr id="18" name="Group 12">
            <a:extLst>
              <a:ext uri="{FF2B5EF4-FFF2-40B4-BE49-F238E27FC236}">
                <a16:creationId xmlns:a16="http://schemas.microsoft.com/office/drawing/2014/main" id="{379D8F5C-A591-4929-9026-CEA3F2889C33}"/>
              </a:ext>
            </a:extLst>
          </p:cNvPr>
          <p:cNvGrpSpPr/>
          <p:nvPr/>
        </p:nvGrpSpPr>
        <p:grpSpPr>
          <a:xfrm>
            <a:off x="3188970" y="2504122"/>
            <a:ext cx="3120390" cy="342900"/>
            <a:chOff x="3188970" y="2504122"/>
            <a:chExt cx="3120390" cy="342900"/>
          </a:xfrm>
        </p:grpSpPr>
        <p:sp>
          <p:nvSpPr>
            <p:cNvPr id="19" name="Rounded Rectangle 7">
              <a:extLst>
                <a:ext uri="{FF2B5EF4-FFF2-40B4-BE49-F238E27FC236}">
                  <a16:creationId xmlns:a16="http://schemas.microsoft.com/office/drawing/2014/main" id="{65EE4C3A-AF54-482D-92DA-5338CCFCB299}"/>
                </a:ext>
              </a:extLst>
            </p:cNvPr>
            <p:cNvSpPr/>
            <p:nvPr/>
          </p:nvSpPr>
          <p:spPr>
            <a:xfrm>
              <a:off x="318897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  <p:sp>
          <p:nvSpPr>
            <p:cNvPr id="20" name="Rounded Rectangle 8">
              <a:extLst>
                <a:ext uri="{FF2B5EF4-FFF2-40B4-BE49-F238E27FC236}">
                  <a16:creationId xmlns:a16="http://schemas.microsoft.com/office/drawing/2014/main" id="{BD84D7A3-6B16-40B8-AE30-AB43AB94BDBB}"/>
                </a:ext>
              </a:extLst>
            </p:cNvPr>
            <p:cNvSpPr/>
            <p:nvPr/>
          </p:nvSpPr>
          <p:spPr>
            <a:xfrm>
              <a:off x="401574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  <p:sp>
          <p:nvSpPr>
            <p:cNvPr id="21" name="Rounded Rectangle 9">
              <a:extLst>
                <a:ext uri="{FF2B5EF4-FFF2-40B4-BE49-F238E27FC236}">
                  <a16:creationId xmlns:a16="http://schemas.microsoft.com/office/drawing/2014/main" id="{0BE38E0B-E366-470E-8FC4-B97DDA1DFBC3}"/>
                </a:ext>
              </a:extLst>
            </p:cNvPr>
            <p:cNvSpPr/>
            <p:nvPr/>
          </p:nvSpPr>
          <p:spPr>
            <a:xfrm>
              <a:off x="484251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  <p:sp>
          <p:nvSpPr>
            <p:cNvPr id="22" name="Rounded Rectangle 10">
              <a:extLst>
                <a:ext uri="{FF2B5EF4-FFF2-40B4-BE49-F238E27FC236}">
                  <a16:creationId xmlns:a16="http://schemas.microsoft.com/office/drawing/2014/main" id="{FFEB2CC4-EF31-4513-BED2-895912C9BC3D}"/>
                </a:ext>
              </a:extLst>
            </p:cNvPr>
            <p:cNvSpPr/>
            <p:nvPr/>
          </p:nvSpPr>
          <p:spPr>
            <a:xfrm>
              <a:off x="566928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</p:grpSp>
      <p:grpSp>
        <p:nvGrpSpPr>
          <p:cNvPr id="23" name="Group 13">
            <a:extLst>
              <a:ext uri="{FF2B5EF4-FFF2-40B4-BE49-F238E27FC236}">
                <a16:creationId xmlns:a16="http://schemas.microsoft.com/office/drawing/2014/main" id="{48AF3DD5-C697-43E4-877F-188D430828D8}"/>
              </a:ext>
            </a:extLst>
          </p:cNvPr>
          <p:cNvGrpSpPr/>
          <p:nvPr/>
        </p:nvGrpSpPr>
        <p:grpSpPr>
          <a:xfrm>
            <a:off x="3188970" y="2996564"/>
            <a:ext cx="3120390" cy="342900"/>
            <a:chOff x="3188970" y="2504122"/>
            <a:chExt cx="3120390" cy="342900"/>
          </a:xfrm>
        </p:grpSpPr>
        <p:sp>
          <p:nvSpPr>
            <p:cNvPr id="24" name="Rounded Rectangle 14">
              <a:extLst>
                <a:ext uri="{FF2B5EF4-FFF2-40B4-BE49-F238E27FC236}">
                  <a16:creationId xmlns:a16="http://schemas.microsoft.com/office/drawing/2014/main" id="{2D65425F-CF94-47CC-9E3D-6E59F18B5AFE}"/>
                </a:ext>
              </a:extLst>
            </p:cNvPr>
            <p:cNvSpPr/>
            <p:nvPr/>
          </p:nvSpPr>
          <p:spPr>
            <a:xfrm>
              <a:off x="318897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25" name="Rounded Rectangle 15">
              <a:extLst>
                <a:ext uri="{FF2B5EF4-FFF2-40B4-BE49-F238E27FC236}">
                  <a16:creationId xmlns:a16="http://schemas.microsoft.com/office/drawing/2014/main" id="{E83BB0D1-F2AC-499A-A7A3-D2D716195BDC}"/>
                </a:ext>
              </a:extLst>
            </p:cNvPr>
            <p:cNvSpPr/>
            <p:nvPr/>
          </p:nvSpPr>
          <p:spPr>
            <a:xfrm>
              <a:off x="401574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26" name="Rounded Rectangle 16">
              <a:extLst>
                <a:ext uri="{FF2B5EF4-FFF2-40B4-BE49-F238E27FC236}">
                  <a16:creationId xmlns:a16="http://schemas.microsoft.com/office/drawing/2014/main" id="{FD5CB402-12A9-47DB-A5F8-897A558127E5}"/>
                </a:ext>
              </a:extLst>
            </p:cNvPr>
            <p:cNvSpPr/>
            <p:nvPr/>
          </p:nvSpPr>
          <p:spPr>
            <a:xfrm>
              <a:off x="484251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27" name="Rounded Rectangle 17">
              <a:extLst>
                <a:ext uri="{FF2B5EF4-FFF2-40B4-BE49-F238E27FC236}">
                  <a16:creationId xmlns:a16="http://schemas.microsoft.com/office/drawing/2014/main" id="{139D3602-FBFD-4952-89F2-87E13E415C47}"/>
                </a:ext>
              </a:extLst>
            </p:cNvPr>
            <p:cNvSpPr/>
            <p:nvPr/>
          </p:nvSpPr>
          <p:spPr>
            <a:xfrm>
              <a:off x="566928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</p:grpSp>
      <p:sp>
        <p:nvSpPr>
          <p:cNvPr id="28" name="Rounded Rectangle 19">
            <a:extLst>
              <a:ext uri="{FF2B5EF4-FFF2-40B4-BE49-F238E27FC236}">
                <a16:creationId xmlns:a16="http://schemas.microsoft.com/office/drawing/2014/main" id="{1D4230F8-A0A5-49F1-B168-BEF49BA19CC5}"/>
              </a:ext>
            </a:extLst>
          </p:cNvPr>
          <p:cNvSpPr/>
          <p:nvPr/>
        </p:nvSpPr>
        <p:spPr>
          <a:xfrm>
            <a:off x="3188970" y="3489006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0</a:t>
            </a:r>
            <a:endParaRPr lang="en-NL" i="1"/>
          </a:p>
        </p:txBody>
      </p:sp>
      <p:sp>
        <p:nvSpPr>
          <p:cNvPr id="29" name="Rounded Rectangle 20">
            <a:extLst>
              <a:ext uri="{FF2B5EF4-FFF2-40B4-BE49-F238E27FC236}">
                <a16:creationId xmlns:a16="http://schemas.microsoft.com/office/drawing/2014/main" id="{01B16A93-4DE2-4A87-91A7-C2BEAC8F84E2}"/>
              </a:ext>
            </a:extLst>
          </p:cNvPr>
          <p:cNvSpPr/>
          <p:nvPr/>
        </p:nvSpPr>
        <p:spPr>
          <a:xfrm>
            <a:off x="4015740" y="3489006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1</a:t>
            </a:r>
            <a:endParaRPr lang="en-NL" i="1"/>
          </a:p>
        </p:txBody>
      </p:sp>
      <p:sp>
        <p:nvSpPr>
          <p:cNvPr id="30" name="Rounded Rectangle 21">
            <a:extLst>
              <a:ext uri="{FF2B5EF4-FFF2-40B4-BE49-F238E27FC236}">
                <a16:creationId xmlns:a16="http://schemas.microsoft.com/office/drawing/2014/main" id="{F1555852-A313-4652-B6DC-D4C9EC290A7B}"/>
              </a:ext>
            </a:extLst>
          </p:cNvPr>
          <p:cNvSpPr/>
          <p:nvPr/>
        </p:nvSpPr>
        <p:spPr>
          <a:xfrm>
            <a:off x="4842510" y="3489006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0</a:t>
            </a:r>
            <a:endParaRPr lang="en-NL" i="1"/>
          </a:p>
        </p:txBody>
      </p:sp>
      <p:sp>
        <p:nvSpPr>
          <p:cNvPr id="31" name="Rounded Rectangle 22">
            <a:extLst>
              <a:ext uri="{FF2B5EF4-FFF2-40B4-BE49-F238E27FC236}">
                <a16:creationId xmlns:a16="http://schemas.microsoft.com/office/drawing/2014/main" id="{20E380C7-ED07-4369-BC7D-CDB5E95C90DF}"/>
              </a:ext>
            </a:extLst>
          </p:cNvPr>
          <p:cNvSpPr/>
          <p:nvPr/>
        </p:nvSpPr>
        <p:spPr>
          <a:xfrm>
            <a:off x="5669280" y="3489006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 sz="1200" i="1">
              <a:latin typeface="Andale Mono" panose="020B0509000000000004" pitchFamily="49" charset="0"/>
            </a:endParaRPr>
          </a:p>
        </p:txBody>
      </p:sp>
      <p:sp>
        <p:nvSpPr>
          <p:cNvPr id="32" name="Rounded Rectangle 36">
            <a:extLst>
              <a:ext uri="{FF2B5EF4-FFF2-40B4-BE49-F238E27FC236}">
                <a16:creationId xmlns:a16="http://schemas.microsoft.com/office/drawing/2014/main" id="{00AD114B-50A9-4390-A4CF-E3F1DA75165A}"/>
              </a:ext>
            </a:extLst>
          </p:cNvPr>
          <p:cNvSpPr/>
          <p:nvPr/>
        </p:nvSpPr>
        <p:spPr>
          <a:xfrm>
            <a:off x="3168018" y="4112652"/>
            <a:ext cx="3141342" cy="503391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NL" i="1">
                <a:latin typeface="Andale Mono" panose="020B0509000000000004" pitchFamily="49" charset="0"/>
              </a:rPr>
              <a:t>Row buffer</a:t>
            </a:r>
          </a:p>
        </p:txBody>
      </p:sp>
      <p:sp>
        <p:nvSpPr>
          <p:cNvPr id="37" name="TextBox 78">
            <a:extLst>
              <a:ext uri="{FF2B5EF4-FFF2-40B4-BE49-F238E27FC236}">
                <a16:creationId xmlns:a16="http://schemas.microsoft.com/office/drawing/2014/main" id="{B8FE25FE-8045-4E83-A29F-FBEFE026C40C}"/>
              </a:ext>
            </a:extLst>
          </p:cNvPr>
          <p:cNvSpPr txBox="1"/>
          <p:nvPr/>
        </p:nvSpPr>
        <p:spPr>
          <a:xfrm>
            <a:off x="5854165" y="3507076"/>
            <a:ext cx="2760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>
                <a:latin typeface="Andale Mono" panose="020B0509000000000004" pitchFamily="49" charset="0"/>
              </a:rPr>
              <a:t>1</a:t>
            </a:r>
            <a:endParaRPr lang="en-NL" sz="1400" i="1">
              <a:latin typeface="Andale Mono" panose="020B0509000000000004" pitchFamily="49" charset="0"/>
            </a:endParaRPr>
          </a:p>
        </p:txBody>
      </p:sp>
      <p:grpSp>
        <p:nvGrpSpPr>
          <p:cNvPr id="43" name="Group 93">
            <a:extLst>
              <a:ext uri="{FF2B5EF4-FFF2-40B4-BE49-F238E27FC236}">
                <a16:creationId xmlns:a16="http://schemas.microsoft.com/office/drawing/2014/main" id="{8376F13A-E961-4BB7-9D89-8381A1C5DA7B}"/>
              </a:ext>
            </a:extLst>
          </p:cNvPr>
          <p:cNvGrpSpPr/>
          <p:nvPr/>
        </p:nvGrpSpPr>
        <p:grpSpPr>
          <a:xfrm>
            <a:off x="3188970" y="2501158"/>
            <a:ext cx="3120390" cy="342900"/>
            <a:chOff x="3188970" y="2504122"/>
            <a:chExt cx="3120390" cy="342900"/>
          </a:xfrm>
        </p:grpSpPr>
        <p:sp>
          <p:nvSpPr>
            <p:cNvPr id="44" name="Rounded Rectangle 94">
              <a:extLst>
                <a:ext uri="{FF2B5EF4-FFF2-40B4-BE49-F238E27FC236}">
                  <a16:creationId xmlns:a16="http://schemas.microsoft.com/office/drawing/2014/main" id="{90F96874-359C-4605-AD3F-9B608D586932}"/>
                </a:ext>
              </a:extLst>
            </p:cNvPr>
            <p:cNvSpPr/>
            <p:nvPr/>
          </p:nvSpPr>
          <p:spPr>
            <a:xfrm>
              <a:off x="318897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0</a:t>
              </a:r>
            </a:p>
          </p:txBody>
        </p:sp>
        <p:sp>
          <p:nvSpPr>
            <p:cNvPr id="45" name="Rounded Rectangle 95">
              <a:extLst>
                <a:ext uri="{FF2B5EF4-FFF2-40B4-BE49-F238E27FC236}">
                  <a16:creationId xmlns:a16="http://schemas.microsoft.com/office/drawing/2014/main" id="{BEAB2A70-64CD-4650-9E97-49C1C6DFD7F4}"/>
                </a:ext>
              </a:extLst>
            </p:cNvPr>
            <p:cNvSpPr/>
            <p:nvPr/>
          </p:nvSpPr>
          <p:spPr>
            <a:xfrm>
              <a:off x="401574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1</a:t>
              </a:r>
            </a:p>
          </p:txBody>
        </p:sp>
        <p:sp>
          <p:nvSpPr>
            <p:cNvPr id="46" name="Rounded Rectangle 96">
              <a:extLst>
                <a:ext uri="{FF2B5EF4-FFF2-40B4-BE49-F238E27FC236}">
                  <a16:creationId xmlns:a16="http://schemas.microsoft.com/office/drawing/2014/main" id="{742C65B4-89F5-4E9A-AC64-1FC4165710A6}"/>
                </a:ext>
              </a:extLst>
            </p:cNvPr>
            <p:cNvSpPr/>
            <p:nvPr/>
          </p:nvSpPr>
          <p:spPr>
            <a:xfrm>
              <a:off x="484251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1</a:t>
              </a:r>
            </a:p>
          </p:txBody>
        </p:sp>
        <p:sp>
          <p:nvSpPr>
            <p:cNvPr id="47" name="Rounded Rectangle 97">
              <a:extLst>
                <a:ext uri="{FF2B5EF4-FFF2-40B4-BE49-F238E27FC236}">
                  <a16:creationId xmlns:a16="http://schemas.microsoft.com/office/drawing/2014/main" id="{DA0F2B27-44C6-4581-B334-62DE19525EB8}"/>
                </a:ext>
              </a:extLst>
            </p:cNvPr>
            <p:cNvSpPr/>
            <p:nvPr/>
          </p:nvSpPr>
          <p:spPr>
            <a:xfrm>
              <a:off x="566928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0</a:t>
              </a:r>
            </a:p>
          </p:txBody>
        </p:sp>
      </p:grp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80D4A3A0-272C-4E2F-8B0F-0B829D1D1BC6}"/>
              </a:ext>
            </a:extLst>
          </p:cNvPr>
          <p:cNvSpPr txBox="1"/>
          <p:nvPr/>
        </p:nvSpPr>
        <p:spPr>
          <a:xfrm>
            <a:off x="6770912" y="2497800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Row 1</a:t>
            </a:r>
            <a:endParaRPr lang="it-IT" i="1"/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D1A8A22D-4FF4-41FA-B5F1-6401CAB1115F}"/>
              </a:ext>
            </a:extLst>
          </p:cNvPr>
          <p:cNvSpPr txBox="1"/>
          <p:nvPr/>
        </p:nvSpPr>
        <p:spPr>
          <a:xfrm>
            <a:off x="6780522" y="2991450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Row 2</a:t>
            </a:r>
            <a:endParaRPr lang="it-IT" i="1"/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423E3DE3-0542-451B-9B8D-B4D2D8BE69F8}"/>
              </a:ext>
            </a:extLst>
          </p:cNvPr>
          <p:cNvSpPr txBox="1"/>
          <p:nvPr/>
        </p:nvSpPr>
        <p:spPr>
          <a:xfrm>
            <a:off x="6772903" y="3506224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Row 3</a:t>
            </a:r>
            <a:endParaRPr lang="it-IT" i="1"/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760C002B-B213-4DCD-B241-EFDA2B9CC301}"/>
              </a:ext>
            </a:extLst>
          </p:cNvPr>
          <p:cNvSpPr txBox="1"/>
          <p:nvPr/>
        </p:nvSpPr>
        <p:spPr>
          <a:xfrm>
            <a:off x="6786153" y="1997324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Row 0</a:t>
            </a:r>
            <a:endParaRPr lang="it-IT" i="1"/>
          </a:p>
        </p:txBody>
      </p:sp>
      <p:sp>
        <p:nvSpPr>
          <p:cNvPr id="53" name="Titolo 1">
            <a:extLst>
              <a:ext uri="{FF2B5EF4-FFF2-40B4-BE49-F238E27FC236}">
                <a16:creationId xmlns:a16="http://schemas.microsoft.com/office/drawing/2014/main" id="{611FA334-C54B-4ED5-B9CE-74DD29B38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>
                <a:cs typeface="Calibri Light"/>
              </a:rPr>
              <a:t>Memory array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08F6B314-26F9-4EF9-9DA6-B6A2E96ED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27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66"/>
    </mc:Choice>
    <mc:Fallback xmlns="">
      <p:transition spd="slow" advTm="1336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40C00772-9C0E-478D-A1EA-FED16A85C1ED}"/>
              </a:ext>
            </a:extLst>
          </p:cNvPr>
          <p:cNvSpPr txBox="1"/>
          <p:nvPr/>
        </p:nvSpPr>
        <p:spPr>
          <a:xfrm>
            <a:off x="2014883" y="5236040"/>
            <a:ext cx="2321085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400" b="1"/>
              <a:t>ACTIVATE Row 1</a:t>
            </a:r>
            <a:r>
              <a:rPr lang="en-US" sz="2400"/>
              <a:t> </a:t>
            </a:r>
            <a:endParaRPr lang="it-IT" sz="2400"/>
          </a:p>
        </p:txBody>
      </p:sp>
      <p:sp>
        <p:nvSpPr>
          <p:cNvPr id="59" name="Titolo 1">
            <a:extLst>
              <a:ext uri="{FF2B5EF4-FFF2-40B4-BE49-F238E27FC236}">
                <a16:creationId xmlns:a16="http://schemas.microsoft.com/office/drawing/2014/main" id="{5939DE20-3583-4DF2-BD48-B1A1054F7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Read operation: Row 1</a:t>
            </a:r>
            <a:endParaRPr lang="it-IT"/>
          </a:p>
        </p:txBody>
      </p:sp>
      <p:grpSp>
        <p:nvGrpSpPr>
          <p:cNvPr id="4" name="Group 35">
            <a:extLst>
              <a:ext uri="{FF2B5EF4-FFF2-40B4-BE49-F238E27FC236}">
                <a16:creationId xmlns:a16="http://schemas.microsoft.com/office/drawing/2014/main" id="{DA9D9398-E2F6-4B6F-85B9-85A83F4C12EC}"/>
              </a:ext>
            </a:extLst>
          </p:cNvPr>
          <p:cNvGrpSpPr/>
          <p:nvPr/>
        </p:nvGrpSpPr>
        <p:grpSpPr>
          <a:xfrm>
            <a:off x="2834640" y="1799272"/>
            <a:ext cx="3817620" cy="2383631"/>
            <a:chOff x="2834640" y="1799272"/>
            <a:chExt cx="3817620" cy="2383631"/>
          </a:xfrm>
        </p:grpSpPr>
        <p:cxnSp>
          <p:nvCxnSpPr>
            <p:cNvPr id="58" name="Straight Connector 25">
              <a:extLst>
                <a:ext uri="{FF2B5EF4-FFF2-40B4-BE49-F238E27FC236}">
                  <a16:creationId xmlns:a16="http://schemas.microsoft.com/office/drawing/2014/main" id="{1DDF5AC2-0B77-4AD0-B135-334B7316DA72}"/>
                </a:ext>
              </a:extLst>
            </p:cNvPr>
            <p:cNvCxnSpPr/>
            <p:nvPr/>
          </p:nvCxnSpPr>
          <p:spPr>
            <a:xfrm>
              <a:off x="2834640" y="2679382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26">
              <a:extLst>
                <a:ext uri="{FF2B5EF4-FFF2-40B4-BE49-F238E27FC236}">
                  <a16:creationId xmlns:a16="http://schemas.microsoft.com/office/drawing/2014/main" id="{C8F5FBAB-2B12-4496-A2E6-B37B8CC6B9A5}"/>
                </a:ext>
              </a:extLst>
            </p:cNvPr>
            <p:cNvCxnSpPr/>
            <p:nvPr/>
          </p:nvCxnSpPr>
          <p:spPr>
            <a:xfrm>
              <a:off x="2834640" y="3168014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Connector 27">
              <a:extLst>
                <a:ext uri="{FF2B5EF4-FFF2-40B4-BE49-F238E27FC236}">
                  <a16:creationId xmlns:a16="http://schemas.microsoft.com/office/drawing/2014/main" id="{D156F9D7-AE6D-431C-8E96-47A401115C70}"/>
                </a:ext>
              </a:extLst>
            </p:cNvPr>
            <p:cNvCxnSpPr/>
            <p:nvPr/>
          </p:nvCxnSpPr>
          <p:spPr>
            <a:xfrm>
              <a:off x="2834640" y="3664266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Connector 28">
              <a:extLst>
                <a:ext uri="{FF2B5EF4-FFF2-40B4-BE49-F238E27FC236}">
                  <a16:creationId xmlns:a16="http://schemas.microsoft.com/office/drawing/2014/main" id="{3093CA86-39D3-4B24-B8A4-CA16F82ECAA7}"/>
                </a:ext>
              </a:extLst>
            </p:cNvPr>
            <p:cNvCxnSpPr>
              <a:cxnSpLocks/>
            </p:cNvCxnSpPr>
            <p:nvPr/>
          </p:nvCxnSpPr>
          <p:spPr>
            <a:xfrm>
              <a:off x="3501390" y="1799272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Straight Connector 32">
              <a:extLst>
                <a:ext uri="{FF2B5EF4-FFF2-40B4-BE49-F238E27FC236}">
                  <a16:creationId xmlns:a16="http://schemas.microsoft.com/office/drawing/2014/main" id="{827C3652-13B8-4D59-8279-4C61642A4628}"/>
                </a:ext>
              </a:extLst>
            </p:cNvPr>
            <p:cNvCxnSpPr>
              <a:cxnSpLocks/>
            </p:cNvCxnSpPr>
            <p:nvPr/>
          </p:nvCxnSpPr>
          <p:spPr>
            <a:xfrm>
              <a:off x="4343400" y="1799272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Straight Connector 33">
              <a:extLst>
                <a:ext uri="{FF2B5EF4-FFF2-40B4-BE49-F238E27FC236}">
                  <a16:creationId xmlns:a16="http://schemas.microsoft.com/office/drawing/2014/main" id="{4BFD90E4-2F13-47EA-B7CE-387C82718189}"/>
                </a:ext>
              </a:extLst>
            </p:cNvPr>
            <p:cNvCxnSpPr>
              <a:cxnSpLocks/>
            </p:cNvCxnSpPr>
            <p:nvPr/>
          </p:nvCxnSpPr>
          <p:spPr>
            <a:xfrm>
              <a:off x="5162550" y="1799272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34">
              <a:extLst>
                <a:ext uri="{FF2B5EF4-FFF2-40B4-BE49-F238E27FC236}">
                  <a16:creationId xmlns:a16="http://schemas.microsoft.com/office/drawing/2014/main" id="{3BEF2900-4BB4-42A4-95E9-807B3085008D}"/>
                </a:ext>
              </a:extLst>
            </p:cNvPr>
            <p:cNvCxnSpPr>
              <a:cxnSpLocks/>
            </p:cNvCxnSpPr>
            <p:nvPr/>
          </p:nvCxnSpPr>
          <p:spPr>
            <a:xfrm>
              <a:off x="5996940" y="1810225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24">
              <a:extLst>
                <a:ext uri="{FF2B5EF4-FFF2-40B4-BE49-F238E27FC236}">
                  <a16:creationId xmlns:a16="http://schemas.microsoft.com/office/drawing/2014/main" id="{4293CCE3-25D9-4950-8399-CC46725D6013}"/>
                </a:ext>
              </a:extLst>
            </p:cNvPr>
            <p:cNvCxnSpPr/>
            <p:nvPr/>
          </p:nvCxnSpPr>
          <p:spPr>
            <a:xfrm>
              <a:off x="2834640" y="2183130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11">
            <a:extLst>
              <a:ext uri="{FF2B5EF4-FFF2-40B4-BE49-F238E27FC236}">
                <a16:creationId xmlns:a16="http://schemas.microsoft.com/office/drawing/2014/main" id="{AB5F2CC6-F372-455C-9F73-9F9EC06D3FB1}"/>
              </a:ext>
            </a:extLst>
          </p:cNvPr>
          <p:cNvGrpSpPr/>
          <p:nvPr/>
        </p:nvGrpSpPr>
        <p:grpSpPr>
          <a:xfrm>
            <a:off x="3188970" y="2011680"/>
            <a:ext cx="3120390" cy="342900"/>
            <a:chOff x="3188970" y="2011680"/>
            <a:chExt cx="3120390" cy="342900"/>
          </a:xfrm>
        </p:grpSpPr>
        <p:sp>
          <p:nvSpPr>
            <p:cNvPr id="114" name="Rounded Rectangle 3">
              <a:extLst>
                <a:ext uri="{FF2B5EF4-FFF2-40B4-BE49-F238E27FC236}">
                  <a16:creationId xmlns:a16="http://schemas.microsoft.com/office/drawing/2014/main" id="{CB9ACFDD-88CE-491F-8445-AAF2F5837DF2}"/>
                </a:ext>
              </a:extLst>
            </p:cNvPr>
            <p:cNvSpPr/>
            <p:nvPr/>
          </p:nvSpPr>
          <p:spPr>
            <a:xfrm>
              <a:off x="318897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18" name="Rounded Rectangle 4">
              <a:extLst>
                <a:ext uri="{FF2B5EF4-FFF2-40B4-BE49-F238E27FC236}">
                  <a16:creationId xmlns:a16="http://schemas.microsoft.com/office/drawing/2014/main" id="{B8F36622-F64D-495D-95E9-F67FDAE1C375}"/>
                </a:ext>
              </a:extLst>
            </p:cNvPr>
            <p:cNvSpPr/>
            <p:nvPr/>
          </p:nvSpPr>
          <p:spPr>
            <a:xfrm>
              <a:off x="401574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19" name="Rounded Rectangle 5">
              <a:extLst>
                <a:ext uri="{FF2B5EF4-FFF2-40B4-BE49-F238E27FC236}">
                  <a16:creationId xmlns:a16="http://schemas.microsoft.com/office/drawing/2014/main" id="{198EFDDF-3398-432D-9B57-CA1E8A2ED515}"/>
                </a:ext>
              </a:extLst>
            </p:cNvPr>
            <p:cNvSpPr/>
            <p:nvPr/>
          </p:nvSpPr>
          <p:spPr>
            <a:xfrm>
              <a:off x="484251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20" name="Rounded Rectangle 6">
              <a:extLst>
                <a:ext uri="{FF2B5EF4-FFF2-40B4-BE49-F238E27FC236}">
                  <a16:creationId xmlns:a16="http://schemas.microsoft.com/office/drawing/2014/main" id="{C60FA57F-82BE-4E30-93FE-5BE89065FADA}"/>
                </a:ext>
              </a:extLst>
            </p:cNvPr>
            <p:cNvSpPr/>
            <p:nvPr/>
          </p:nvSpPr>
          <p:spPr>
            <a:xfrm>
              <a:off x="566928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</p:grpSp>
      <p:grpSp>
        <p:nvGrpSpPr>
          <p:cNvPr id="6" name="Group 12">
            <a:extLst>
              <a:ext uri="{FF2B5EF4-FFF2-40B4-BE49-F238E27FC236}">
                <a16:creationId xmlns:a16="http://schemas.microsoft.com/office/drawing/2014/main" id="{875E5C97-798D-4962-B3BF-F3E3A665C561}"/>
              </a:ext>
            </a:extLst>
          </p:cNvPr>
          <p:cNvGrpSpPr/>
          <p:nvPr/>
        </p:nvGrpSpPr>
        <p:grpSpPr>
          <a:xfrm>
            <a:off x="3188970" y="2504122"/>
            <a:ext cx="3120390" cy="342900"/>
            <a:chOff x="3188970" y="2504122"/>
            <a:chExt cx="3120390" cy="342900"/>
          </a:xfrm>
        </p:grpSpPr>
        <p:sp>
          <p:nvSpPr>
            <p:cNvPr id="122" name="Rounded Rectangle 7">
              <a:extLst>
                <a:ext uri="{FF2B5EF4-FFF2-40B4-BE49-F238E27FC236}">
                  <a16:creationId xmlns:a16="http://schemas.microsoft.com/office/drawing/2014/main" id="{35F72405-4295-4784-99DF-42DB6792D3C7}"/>
                </a:ext>
              </a:extLst>
            </p:cNvPr>
            <p:cNvSpPr/>
            <p:nvPr/>
          </p:nvSpPr>
          <p:spPr>
            <a:xfrm>
              <a:off x="318897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  <p:sp>
          <p:nvSpPr>
            <p:cNvPr id="123" name="Rounded Rectangle 8">
              <a:extLst>
                <a:ext uri="{FF2B5EF4-FFF2-40B4-BE49-F238E27FC236}">
                  <a16:creationId xmlns:a16="http://schemas.microsoft.com/office/drawing/2014/main" id="{58F5152C-0E18-476A-837E-FF0D2299B960}"/>
                </a:ext>
              </a:extLst>
            </p:cNvPr>
            <p:cNvSpPr/>
            <p:nvPr/>
          </p:nvSpPr>
          <p:spPr>
            <a:xfrm>
              <a:off x="401574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  <p:sp>
          <p:nvSpPr>
            <p:cNvPr id="124" name="Rounded Rectangle 9">
              <a:extLst>
                <a:ext uri="{FF2B5EF4-FFF2-40B4-BE49-F238E27FC236}">
                  <a16:creationId xmlns:a16="http://schemas.microsoft.com/office/drawing/2014/main" id="{A16A1EC5-56D8-40AC-9654-64C1B6181A0D}"/>
                </a:ext>
              </a:extLst>
            </p:cNvPr>
            <p:cNvSpPr/>
            <p:nvPr/>
          </p:nvSpPr>
          <p:spPr>
            <a:xfrm>
              <a:off x="484251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  <p:sp>
          <p:nvSpPr>
            <p:cNvPr id="125" name="Rounded Rectangle 10">
              <a:extLst>
                <a:ext uri="{FF2B5EF4-FFF2-40B4-BE49-F238E27FC236}">
                  <a16:creationId xmlns:a16="http://schemas.microsoft.com/office/drawing/2014/main" id="{DF149E37-26D8-45AA-B7F0-17B0781D81BB}"/>
                </a:ext>
              </a:extLst>
            </p:cNvPr>
            <p:cNvSpPr/>
            <p:nvPr/>
          </p:nvSpPr>
          <p:spPr>
            <a:xfrm>
              <a:off x="566928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</p:grpSp>
      <p:grpSp>
        <p:nvGrpSpPr>
          <p:cNvPr id="7" name="Group 13">
            <a:extLst>
              <a:ext uri="{FF2B5EF4-FFF2-40B4-BE49-F238E27FC236}">
                <a16:creationId xmlns:a16="http://schemas.microsoft.com/office/drawing/2014/main" id="{6D5762D3-2647-42F8-8ED3-D6782936285F}"/>
              </a:ext>
            </a:extLst>
          </p:cNvPr>
          <p:cNvGrpSpPr/>
          <p:nvPr/>
        </p:nvGrpSpPr>
        <p:grpSpPr>
          <a:xfrm>
            <a:off x="3188970" y="2996564"/>
            <a:ext cx="3120390" cy="342900"/>
            <a:chOff x="3188970" y="2504122"/>
            <a:chExt cx="3120390" cy="342900"/>
          </a:xfrm>
        </p:grpSpPr>
        <p:sp>
          <p:nvSpPr>
            <p:cNvPr id="127" name="Rounded Rectangle 14">
              <a:extLst>
                <a:ext uri="{FF2B5EF4-FFF2-40B4-BE49-F238E27FC236}">
                  <a16:creationId xmlns:a16="http://schemas.microsoft.com/office/drawing/2014/main" id="{42A3842F-303F-4724-8217-FB9044FE69FC}"/>
                </a:ext>
              </a:extLst>
            </p:cNvPr>
            <p:cNvSpPr/>
            <p:nvPr/>
          </p:nvSpPr>
          <p:spPr>
            <a:xfrm>
              <a:off x="318897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28" name="Rounded Rectangle 15">
              <a:extLst>
                <a:ext uri="{FF2B5EF4-FFF2-40B4-BE49-F238E27FC236}">
                  <a16:creationId xmlns:a16="http://schemas.microsoft.com/office/drawing/2014/main" id="{A2EC08E4-3337-4BAE-84FF-AF38D0A6BC2C}"/>
                </a:ext>
              </a:extLst>
            </p:cNvPr>
            <p:cNvSpPr/>
            <p:nvPr/>
          </p:nvSpPr>
          <p:spPr>
            <a:xfrm>
              <a:off x="401574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29" name="Rounded Rectangle 16">
              <a:extLst>
                <a:ext uri="{FF2B5EF4-FFF2-40B4-BE49-F238E27FC236}">
                  <a16:creationId xmlns:a16="http://schemas.microsoft.com/office/drawing/2014/main" id="{C24019F7-9E5D-43EC-AEB8-49AEE8A0197F}"/>
                </a:ext>
              </a:extLst>
            </p:cNvPr>
            <p:cNvSpPr/>
            <p:nvPr/>
          </p:nvSpPr>
          <p:spPr>
            <a:xfrm>
              <a:off x="484251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30" name="Rounded Rectangle 17">
              <a:extLst>
                <a:ext uri="{FF2B5EF4-FFF2-40B4-BE49-F238E27FC236}">
                  <a16:creationId xmlns:a16="http://schemas.microsoft.com/office/drawing/2014/main" id="{45A3D637-2DB5-4728-86AD-D102ED20A126}"/>
                </a:ext>
              </a:extLst>
            </p:cNvPr>
            <p:cNvSpPr/>
            <p:nvPr/>
          </p:nvSpPr>
          <p:spPr>
            <a:xfrm>
              <a:off x="566928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</p:grpSp>
      <p:sp>
        <p:nvSpPr>
          <p:cNvPr id="8" name="Rounded Rectangle 19">
            <a:extLst>
              <a:ext uri="{FF2B5EF4-FFF2-40B4-BE49-F238E27FC236}">
                <a16:creationId xmlns:a16="http://schemas.microsoft.com/office/drawing/2014/main" id="{8C40D814-A1A2-4B63-9C3E-CFCEEB1DC40E}"/>
              </a:ext>
            </a:extLst>
          </p:cNvPr>
          <p:cNvSpPr/>
          <p:nvPr/>
        </p:nvSpPr>
        <p:spPr>
          <a:xfrm>
            <a:off x="3188970" y="3489006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0</a:t>
            </a:r>
            <a:endParaRPr lang="en-NL" i="1"/>
          </a:p>
        </p:txBody>
      </p:sp>
      <p:sp>
        <p:nvSpPr>
          <p:cNvPr id="9" name="Rounded Rectangle 20">
            <a:extLst>
              <a:ext uri="{FF2B5EF4-FFF2-40B4-BE49-F238E27FC236}">
                <a16:creationId xmlns:a16="http://schemas.microsoft.com/office/drawing/2014/main" id="{2B3C15DE-4E74-4722-8D27-08F9D2F25CC2}"/>
              </a:ext>
            </a:extLst>
          </p:cNvPr>
          <p:cNvSpPr/>
          <p:nvPr/>
        </p:nvSpPr>
        <p:spPr>
          <a:xfrm>
            <a:off x="4015740" y="3489006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1</a:t>
            </a:r>
            <a:endParaRPr lang="en-NL" i="1"/>
          </a:p>
        </p:txBody>
      </p:sp>
      <p:sp>
        <p:nvSpPr>
          <p:cNvPr id="10" name="Rounded Rectangle 21">
            <a:extLst>
              <a:ext uri="{FF2B5EF4-FFF2-40B4-BE49-F238E27FC236}">
                <a16:creationId xmlns:a16="http://schemas.microsoft.com/office/drawing/2014/main" id="{41DE6997-91AA-43E5-A164-328E90B574CC}"/>
              </a:ext>
            </a:extLst>
          </p:cNvPr>
          <p:cNvSpPr/>
          <p:nvPr/>
        </p:nvSpPr>
        <p:spPr>
          <a:xfrm>
            <a:off x="4842510" y="3489006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0</a:t>
            </a:r>
            <a:endParaRPr lang="en-NL" i="1"/>
          </a:p>
        </p:txBody>
      </p:sp>
      <p:sp>
        <p:nvSpPr>
          <p:cNvPr id="11" name="Rounded Rectangle 22">
            <a:extLst>
              <a:ext uri="{FF2B5EF4-FFF2-40B4-BE49-F238E27FC236}">
                <a16:creationId xmlns:a16="http://schemas.microsoft.com/office/drawing/2014/main" id="{9BB99896-6A37-49F3-8EFD-40C6609CAACD}"/>
              </a:ext>
            </a:extLst>
          </p:cNvPr>
          <p:cNvSpPr/>
          <p:nvPr/>
        </p:nvSpPr>
        <p:spPr>
          <a:xfrm>
            <a:off x="5669280" y="3489006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 sz="1200" i="1">
              <a:latin typeface="Andale Mono" panose="020B0509000000000004" pitchFamily="49" charset="0"/>
            </a:endParaRPr>
          </a:p>
        </p:txBody>
      </p:sp>
      <p:sp>
        <p:nvSpPr>
          <p:cNvPr id="12" name="Rounded Rectangle 36">
            <a:extLst>
              <a:ext uri="{FF2B5EF4-FFF2-40B4-BE49-F238E27FC236}">
                <a16:creationId xmlns:a16="http://schemas.microsoft.com/office/drawing/2014/main" id="{E69941CD-E7AA-465A-9F4C-84771AE21B3B}"/>
              </a:ext>
            </a:extLst>
          </p:cNvPr>
          <p:cNvSpPr/>
          <p:nvPr/>
        </p:nvSpPr>
        <p:spPr>
          <a:xfrm>
            <a:off x="3168018" y="4112652"/>
            <a:ext cx="3141342" cy="503391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i="1">
              <a:latin typeface="Andale Mono" panose="020B0509000000000004" pitchFamily="49" charset="0"/>
            </a:endParaRPr>
          </a:p>
        </p:txBody>
      </p:sp>
      <p:sp>
        <p:nvSpPr>
          <p:cNvPr id="13" name="TextBox 78">
            <a:extLst>
              <a:ext uri="{FF2B5EF4-FFF2-40B4-BE49-F238E27FC236}">
                <a16:creationId xmlns:a16="http://schemas.microsoft.com/office/drawing/2014/main" id="{61CB0145-BC30-46EF-A734-D212A260BDA2}"/>
              </a:ext>
            </a:extLst>
          </p:cNvPr>
          <p:cNvSpPr txBox="1"/>
          <p:nvPr/>
        </p:nvSpPr>
        <p:spPr>
          <a:xfrm>
            <a:off x="5841341" y="3507076"/>
            <a:ext cx="301686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i="1">
                <a:latin typeface="Calibri"/>
                <a:cs typeface="Calibri"/>
              </a:rPr>
              <a:t>1</a:t>
            </a:r>
            <a:endParaRPr lang="it-IT" i="1">
              <a:latin typeface="Calibri"/>
              <a:cs typeface="Calibri"/>
            </a:endParaRPr>
          </a:p>
        </p:txBody>
      </p:sp>
      <p:grpSp>
        <p:nvGrpSpPr>
          <p:cNvPr id="14" name="Group 93">
            <a:extLst>
              <a:ext uri="{FF2B5EF4-FFF2-40B4-BE49-F238E27FC236}">
                <a16:creationId xmlns:a16="http://schemas.microsoft.com/office/drawing/2014/main" id="{F02CF02B-7705-4125-AA5F-0E51B24EFB63}"/>
              </a:ext>
            </a:extLst>
          </p:cNvPr>
          <p:cNvGrpSpPr/>
          <p:nvPr/>
        </p:nvGrpSpPr>
        <p:grpSpPr>
          <a:xfrm>
            <a:off x="3188970" y="2501158"/>
            <a:ext cx="3120390" cy="342900"/>
            <a:chOff x="3188970" y="2504122"/>
            <a:chExt cx="3120390" cy="342900"/>
          </a:xfrm>
        </p:grpSpPr>
        <p:sp>
          <p:nvSpPr>
            <p:cNvPr id="138" name="Rounded Rectangle 94">
              <a:extLst>
                <a:ext uri="{FF2B5EF4-FFF2-40B4-BE49-F238E27FC236}">
                  <a16:creationId xmlns:a16="http://schemas.microsoft.com/office/drawing/2014/main" id="{E893EDF4-CE51-4C3B-8C26-4CD79408D368}"/>
                </a:ext>
              </a:extLst>
            </p:cNvPr>
            <p:cNvSpPr/>
            <p:nvPr/>
          </p:nvSpPr>
          <p:spPr>
            <a:xfrm>
              <a:off x="3188970" y="2504122"/>
              <a:ext cx="640080" cy="3429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/>
                </a:rPr>
                <a:t>-</a:t>
              </a:r>
              <a:endParaRPr lang="it-IT" i="1">
                <a:latin typeface="Andale Mono" panose="020B0509000000000004" pitchFamily="49" charset="0"/>
              </a:endParaRPr>
            </a:p>
          </p:txBody>
        </p:sp>
        <p:sp>
          <p:nvSpPr>
            <p:cNvPr id="139" name="Rounded Rectangle 95">
              <a:extLst>
                <a:ext uri="{FF2B5EF4-FFF2-40B4-BE49-F238E27FC236}">
                  <a16:creationId xmlns:a16="http://schemas.microsoft.com/office/drawing/2014/main" id="{1928D517-6227-4D43-B51A-1E718AA5BAA4}"/>
                </a:ext>
              </a:extLst>
            </p:cNvPr>
            <p:cNvSpPr/>
            <p:nvPr/>
          </p:nvSpPr>
          <p:spPr>
            <a:xfrm>
              <a:off x="4015740" y="2504122"/>
              <a:ext cx="640080" cy="3429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/>
                </a:rPr>
                <a:t>-</a:t>
              </a:r>
              <a:endParaRPr lang="it-IT" i="1">
                <a:latin typeface="Andale Mono" panose="020B0509000000000004" pitchFamily="49" charset="0"/>
              </a:endParaRPr>
            </a:p>
          </p:txBody>
        </p:sp>
        <p:sp>
          <p:nvSpPr>
            <p:cNvPr id="140" name="Rounded Rectangle 96">
              <a:extLst>
                <a:ext uri="{FF2B5EF4-FFF2-40B4-BE49-F238E27FC236}">
                  <a16:creationId xmlns:a16="http://schemas.microsoft.com/office/drawing/2014/main" id="{FCF2B2A7-7CD7-4D43-A4F4-770CD00B8899}"/>
                </a:ext>
              </a:extLst>
            </p:cNvPr>
            <p:cNvSpPr/>
            <p:nvPr/>
          </p:nvSpPr>
          <p:spPr>
            <a:xfrm>
              <a:off x="4842510" y="2504122"/>
              <a:ext cx="640080" cy="3429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/>
                </a:rPr>
                <a:t>-</a:t>
              </a:r>
              <a:endParaRPr lang="it-IT" i="1">
                <a:latin typeface="Andale Mono" panose="020B0509000000000004" pitchFamily="49" charset="0"/>
              </a:endParaRPr>
            </a:p>
          </p:txBody>
        </p:sp>
        <p:sp>
          <p:nvSpPr>
            <p:cNvPr id="141" name="Rounded Rectangle 97">
              <a:extLst>
                <a:ext uri="{FF2B5EF4-FFF2-40B4-BE49-F238E27FC236}">
                  <a16:creationId xmlns:a16="http://schemas.microsoft.com/office/drawing/2014/main" id="{2C88BA5A-CACA-4DD6-8013-CE2EACB1FDCF}"/>
                </a:ext>
              </a:extLst>
            </p:cNvPr>
            <p:cNvSpPr/>
            <p:nvPr/>
          </p:nvSpPr>
          <p:spPr>
            <a:xfrm>
              <a:off x="5669280" y="2504122"/>
              <a:ext cx="640080" cy="3429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/>
                </a:rPr>
                <a:t>-</a:t>
              </a:r>
              <a:endParaRPr lang="it-IT" i="1">
                <a:latin typeface="Andale Mono" panose="020B0509000000000004" pitchFamily="49" charset="0"/>
              </a:endParaRPr>
            </a:p>
          </p:txBody>
        </p:sp>
      </p:grp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13B1245-4210-419F-B996-8D9BF13DE1D4}"/>
              </a:ext>
            </a:extLst>
          </p:cNvPr>
          <p:cNvSpPr txBox="1"/>
          <p:nvPr/>
        </p:nvSpPr>
        <p:spPr>
          <a:xfrm>
            <a:off x="6770912" y="2497800"/>
            <a:ext cx="76091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i="1">
                <a:solidFill>
                  <a:srgbClr val="FF0000"/>
                </a:solidFill>
              </a:rPr>
              <a:t>Row 1</a:t>
            </a:r>
            <a:endParaRPr lang="it-IT" i="1">
              <a:solidFill>
                <a:srgbClr val="FF0000"/>
              </a:solidFill>
              <a:cs typeface="Calibri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FA0A40E-D211-4740-8932-254D34E9D941}"/>
              </a:ext>
            </a:extLst>
          </p:cNvPr>
          <p:cNvSpPr txBox="1"/>
          <p:nvPr/>
        </p:nvSpPr>
        <p:spPr>
          <a:xfrm>
            <a:off x="6780522" y="2991450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Row 2</a:t>
            </a:r>
            <a:endParaRPr lang="it-IT" i="1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2FB2CB4-FD84-44B8-8459-371D414BECDF}"/>
              </a:ext>
            </a:extLst>
          </p:cNvPr>
          <p:cNvSpPr txBox="1"/>
          <p:nvPr/>
        </p:nvSpPr>
        <p:spPr>
          <a:xfrm>
            <a:off x="6772903" y="3506224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Row 3</a:t>
            </a:r>
            <a:endParaRPr lang="it-IT" i="1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727AD68-3BAA-4908-A8DF-9D1144DCD482}"/>
              </a:ext>
            </a:extLst>
          </p:cNvPr>
          <p:cNvSpPr txBox="1"/>
          <p:nvPr/>
        </p:nvSpPr>
        <p:spPr>
          <a:xfrm>
            <a:off x="6786153" y="1997324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Row 0</a:t>
            </a:r>
            <a:endParaRPr lang="it-IT" i="1"/>
          </a:p>
        </p:txBody>
      </p:sp>
      <p:sp>
        <p:nvSpPr>
          <p:cNvPr id="19" name="Rounded Rectangle 3">
            <a:extLst>
              <a:ext uri="{FF2B5EF4-FFF2-40B4-BE49-F238E27FC236}">
                <a16:creationId xmlns:a16="http://schemas.microsoft.com/office/drawing/2014/main" id="{D41FCD47-3B46-4FED-A39F-EAEA5FDFB39E}"/>
              </a:ext>
            </a:extLst>
          </p:cNvPr>
          <p:cNvSpPr/>
          <p:nvPr/>
        </p:nvSpPr>
        <p:spPr>
          <a:xfrm>
            <a:off x="318479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0</a:t>
            </a:r>
            <a:endParaRPr lang="en-US" i="1">
              <a:cs typeface="Calibri"/>
            </a:endParaRPr>
          </a:p>
        </p:txBody>
      </p:sp>
      <p:sp>
        <p:nvSpPr>
          <p:cNvPr id="20" name="Rounded Rectangle 4">
            <a:extLst>
              <a:ext uri="{FF2B5EF4-FFF2-40B4-BE49-F238E27FC236}">
                <a16:creationId xmlns:a16="http://schemas.microsoft.com/office/drawing/2014/main" id="{380E835C-05A7-4373-88F2-558BECC7435A}"/>
              </a:ext>
            </a:extLst>
          </p:cNvPr>
          <p:cNvSpPr/>
          <p:nvPr/>
        </p:nvSpPr>
        <p:spPr>
          <a:xfrm>
            <a:off x="401156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1</a:t>
            </a:r>
            <a:endParaRPr lang="en-NL" i="1"/>
          </a:p>
        </p:txBody>
      </p:sp>
      <p:sp>
        <p:nvSpPr>
          <p:cNvPr id="21" name="Rounded Rectangle 5">
            <a:extLst>
              <a:ext uri="{FF2B5EF4-FFF2-40B4-BE49-F238E27FC236}">
                <a16:creationId xmlns:a16="http://schemas.microsoft.com/office/drawing/2014/main" id="{E244ED31-E217-4C0F-8250-580FB6C8536E}"/>
              </a:ext>
            </a:extLst>
          </p:cNvPr>
          <p:cNvSpPr/>
          <p:nvPr/>
        </p:nvSpPr>
        <p:spPr>
          <a:xfrm>
            <a:off x="483833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1</a:t>
            </a:r>
            <a:endParaRPr lang="en-NL" i="1"/>
          </a:p>
        </p:txBody>
      </p:sp>
      <p:sp>
        <p:nvSpPr>
          <p:cNvPr id="22" name="Rounded Rectangle 6">
            <a:extLst>
              <a:ext uri="{FF2B5EF4-FFF2-40B4-BE49-F238E27FC236}">
                <a16:creationId xmlns:a16="http://schemas.microsoft.com/office/drawing/2014/main" id="{DD63CF01-496E-4F2B-B141-F539C53259DD}"/>
              </a:ext>
            </a:extLst>
          </p:cNvPr>
          <p:cNvSpPr/>
          <p:nvPr/>
        </p:nvSpPr>
        <p:spPr>
          <a:xfrm>
            <a:off x="566510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0</a:t>
            </a:r>
            <a:endParaRPr lang="en-US" i="1">
              <a:cs typeface="Calibri"/>
            </a:endParaRPr>
          </a:p>
        </p:txBody>
      </p:sp>
      <p:sp>
        <p:nvSpPr>
          <p:cNvPr id="23" name="Segnaposto numero diapositiva 22">
            <a:extLst>
              <a:ext uri="{FF2B5EF4-FFF2-40B4-BE49-F238E27FC236}">
                <a16:creationId xmlns:a16="http://schemas.microsoft.com/office/drawing/2014/main" id="{380017A8-7FD9-4256-A348-4C3D9DDB8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028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33"/>
    </mc:Choice>
    <mc:Fallback xmlns="">
      <p:transition spd="slow" advTm="9833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40C00772-9C0E-478D-A1EA-FED16A85C1ED}"/>
              </a:ext>
            </a:extLst>
          </p:cNvPr>
          <p:cNvSpPr txBox="1"/>
          <p:nvPr/>
        </p:nvSpPr>
        <p:spPr>
          <a:xfrm>
            <a:off x="2014883" y="5236040"/>
            <a:ext cx="2651623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400" b="1"/>
              <a:t>PRECHARGE Row 1</a:t>
            </a:r>
            <a:r>
              <a:rPr lang="en-US" sz="2400"/>
              <a:t> </a:t>
            </a:r>
            <a:endParaRPr lang="it-IT" sz="2400"/>
          </a:p>
        </p:txBody>
      </p:sp>
      <p:sp>
        <p:nvSpPr>
          <p:cNvPr id="59" name="Titolo 1">
            <a:extLst>
              <a:ext uri="{FF2B5EF4-FFF2-40B4-BE49-F238E27FC236}">
                <a16:creationId xmlns:a16="http://schemas.microsoft.com/office/drawing/2014/main" id="{5939DE20-3583-4DF2-BD48-B1A1054F7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Read operation: Row 3</a:t>
            </a:r>
            <a:endParaRPr lang="it-IT"/>
          </a:p>
        </p:txBody>
      </p:sp>
      <p:grpSp>
        <p:nvGrpSpPr>
          <p:cNvPr id="4" name="Group 35">
            <a:extLst>
              <a:ext uri="{FF2B5EF4-FFF2-40B4-BE49-F238E27FC236}">
                <a16:creationId xmlns:a16="http://schemas.microsoft.com/office/drawing/2014/main" id="{DA9D9398-E2F6-4B6F-85B9-85A83F4C12EC}"/>
              </a:ext>
            </a:extLst>
          </p:cNvPr>
          <p:cNvGrpSpPr/>
          <p:nvPr/>
        </p:nvGrpSpPr>
        <p:grpSpPr>
          <a:xfrm>
            <a:off x="2834640" y="1799272"/>
            <a:ext cx="3817620" cy="2383631"/>
            <a:chOff x="2834640" y="1799272"/>
            <a:chExt cx="3817620" cy="2383631"/>
          </a:xfrm>
        </p:grpSpPr>
        <p:cxnSp>
          <p:nvCxnSpPr>
            <p:cNvPr id="58" name="Straight Connector 25">
              <a:extLst>
                <a:ext uri="{FF2B5EF4-FFF2-40B4-BE49-F238E27FC236}">
                  <a16:creationId xmlns:a16="http://schemas.microsoft.com/office/drawing/2014/main" id="{1DDF5AC2-0B77-4AD0-B135-334B7316DA72}"/>
                </a:ext>
              </a:extLst>
            </p:cNvPr>
            <p:cNvCxnSpPr/>
            <p:nvPr/>
          </p:nvCxnSpPr>
          <p:spPr>
            <a:xfrm>
              <a:off x="2834640" y="2679382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26">
              <a:extLst>
                <a:ext uri="{FF2B5EF4-FFF2-40B4-BE49-F238E27FC236}">
                  <a16:creationId xmlns:a16="http://schemas.microsoft.com/office/drawing/2014/main" id="{C8F5FBAB-2B12-4496-A2E6-B37B8CC6B9A5}"/>
                </a:ext>
              </a:extLst>
            </p:cNvPr>
            <p:cNvCxnSpPr/>
            <p:nvPr/>
          </p:nvCxnSpPr>
          <p:spPr>
            <a:xfrm>
              <a:off x="2834640" y="3168014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Connector 27">
              <a:extLst>
                <a:ext uri="{FF2B5EF4-FFF2-40B4-BE49-F238E27FC236}">
                  <a16:creationId xmlns:a16="http://schemas.microsoft.com/office/drawing/2014/main" id="{D156F9D7-AE6D-431C-8E96-47A401115C70}"/>
                </a:ext>
              </a:extLst>
            </p:cNvPr>
            <p:cNvCxnSpPr/>
            <p:nvPr/>
          </p:nvCxnSpPr>
          <p:spPr>
            <a:xfrm>
              <a:off x="2834640" y="3664266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Connector 28">
              <a:extLst>
                <a:ext uri="{FF2B5EF4-FFF2-40B4-BE49-F238E27FC236}">
                  <a16:creationId xmlns:a16="http://schemas.microsoft.com/office/drawing/2014/main" id="{3093CA86-39D3-4B24-B8A4-CA16F82ECAA7}"/>
                </a:ext>
              </a:extLst>
            </p:cNvPr>
            <p:cNvCxnSpPr>
              <a:cxnSpLocks/>
            </p:cNvCxnSpPr>
            <p:nvPr/>
          </p:nvCxnSpPr>
          <p:spPr>
            <a:xfrm>
              <a:off x="3501390" y="1799272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Straight Connector 32">
              <a:extLst>
                <a:ext uri="{FF2B5EF4-FFF2-40B4-BE49-F238E27FC236}">
                  <a16:creationId xmlns:a16="http://schemas.microsoft.com/office/drawing/2014/main" id="{827C3652-13B8-4D59-8279-4C61642A4628}"/>
                </a:ext>
              </a:extLst>
            </p:cNvPr>
            <p:cNvCxnSpPr>
              <a:cxnSpLocks/>
            </p:cNvCxnSpPr>
            <p:nvPr/>
          </p:nvCxnSpPr>
          <p:spPr>
            <a:xfrm>
              <a:off x="4343400" y="1799272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Straight Connector 33">
              <a:extLst>
                <a:ext uri="{FF2B5EF4-FFF2-40B4-BE49-F238E27FC236}">
                  <a16:creationId xmlns:a16="http://schemas.microsoft.com/office/drawing/2014/main" id="{4BFD90E4-2F13-47EA-B7CE-387C82718189}"/>
                </a:ext>
              </a:extLst>
            </p:cNvPr>
            <p:cNvCxnSpPr>
              <a:cxnSpLocks/>
            </p:cNvCxnSpPr>
            <p:nvPr/>
          </p:nvCxnSpPr>
          <p:spPr>
            <a:xfrm>
              <a:off x="5162550" y="1799272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34">
              <a:extLst>
                <a:ext uri="{FF2B5EF4-FFF2-40B4-BE49-F238E27FC236}">
                  <a16:creationId xmlns:a16="http://schemas.microsoft.com/office/drawing/2014/main" id="{3BEF2900-4BB4-42A4-95E9-807B3085008D}"/>
                </a:ext>
              </a:extLst>
            </p:cNvPr>
            <p:cNvCxnSpPr>
              <a:cxnSpLocks/>
            </p:cNvCxnSpPr>
            <p:nvPr/>
          </p:nvCxnSpPr>
          <p:spPr>
            <a:xfrm>
              <a:off x="5996940" y="1810225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24">
              <a:extLst>
                <a:ext uri="{FF2B5EF4-FFF2-40B4-BE49-F238E27FC236}">
                  <a16:creationId xmlns:a16="http://schemas.microsoft.com/office/drawing/2014/main" id="{4293CCE3-25D9-4950-8399-CC46725D6013}"/>
                </a:ext>
              </a:extLst>
            </p:cNvPr>
            <p:cNvCxnSpPr/>
            <p:nvPr/>
          </p:nvCxnSpPr>
          <p:spPr>
            <a:xfrm>
              <a:off x="2834640" y="2183130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11">
            <a:extLst>
              <a:ext uri="{FF2B5EF4-FFF2-40B4-BE49-F238E27FC236}">
                <a16:creationId xmlns:a16="http://schemas.microsoft.com/office/drawing/2014/main" id="{AB5F2CC6-F372-455C-9F73-9F9EC06D3FB1}"/>
              </a:ext>
            </a:extLst>
          </p:cNvPr>
          <p:cNvGrpSpPr/>
          <p:nvPr/>
        </p:nvGrpSpPr>
        <p:grpSpPr>
          <a:xfrm>
            <a:off x="3188970" y="2011680"/>
            <a:ext cx="3120390" cy="342900"/>
            <a:chOff x="3188970" y="2011680"/>
            <a:chExt cx="3120390" cy="342900"/>
          </a:xfrm>
        </p:grpSpPr>
        <p:sp>
          <p:nvSpPr>
            <p:cNvPr id="114" name="Rounded Rectangle 3">
              <a:extLst>
                <a:ext uri="{FF2B5EF4-FFF2-40B4-BE49-F238E27FC236}">
                  <a16:creationId xmlns:a16="http://schemas.microsoft.com/office/drawing/2014/main" id="{CB9ACFDD-88CE-491F-8445-AAF2F5837DF2}"/>
                </a:ext>
              </a:extLst>
            </p:cNvPr>
            <p:cNvSpPr/>
            <p:nvPr/>
          </p:nvSpPr>
          <p:spPr>
            <a:xfrm>
              <a:off x="318897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18" name="Rounded Rectangle 4">
              <a:extLst>
                <a:ext uri="{FF2B5EF4-FFF2-40B4-BE49-F238E27FC236}">
                  <a16:creationId xmlns:a16="http://schemas.microsoft.com/office/drawing/2014/main" id="{B8F36622-F64D-495D-95E9-F67FDAE1C375}"/>
                </a:ext>
              </a:extLst>
            </p:cNvPr>
            <p:cNvSpPr/>
            <p:nvPr/>
          </p:nvSpPr>
          <p:spPr>
            <a:xfrm>
              <a:off x="401574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19" name="Rounded Rectangle 5">
              <a:extLst>
                <a:ext uri="{FF2B5EF4-FFF2-40B4-BE49-F238E27FC236}">
                  <a16:creationId xmlns:a16="http://schemas.microsoft.com/office/drawing/2014/main" id="{198EFDDF-3398-432D-9B57-CA1E8A2ED515}"/>
                </a:ext>
              </a:extLst>
            </p:cNvPr>
            <p:cNvSpPr/>
            <p:nvPr/>
          </p:nvSpPr>
          <p:spPr>
            <a:xfrm>
              <a:off x="484251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20" name="Rounded Rectangle 6">
              <a:extLst>
                <a:ext uri="{FF2B5EF4-FFF2-40B4-BE49-F238E27FC236}">
                  <a16:creationId xmlns:a16="http://schemas.microsoft.com/office/drawing/2014/main" id="{C60FA57F-82BE-4E30-93FE-5BE89065FADA}"/>
                </a:ext>
              </a:extLst>
            </p:cNvPr>
            <p:cNvSpPr/>
            <p:nvPr/>
          </p:nvSpPr>
          <p:spPr>
            <a:xfrm>
              <a:off x="566928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</p:grpSp>
      <p:grpSp>
        <p:nvGrpSpPr>
          <p:cNvPr id="6" name="Group 12">
            <a:extLst>
              <a:ext uri="{FF2B5EF4-FFF2-40B4-BE49-F238E27FC236}">
                <a16:creationId xmlns:a16="http://schemas.microsoft.com/office/drawing/2014/main" id="{875E5C97-798D-4962-B3BF-F3E3A665C561}"/>
              </a:ext>
            </a:extLst>
          </p:cNvPr>
          <p:cNvGrpSpPr/>
          <p:nvPr/>
        </p:nvGrpSpPr>
        <p:grpSpPr>
          <a:xfrm>
            <a:off x="3188970" y="2504122"/>
            <a:ext cx="3120390" cy="342900"/>
            <a:chOff x="3188970" y="2504122"/>
            <a:chExt cx="3120390" cy="342900"/>
          </a:xfrm>
        </p:grpSpPr>
        <p:sp>
          <p:nvSpPr>
            <p:cNvPr id="122" name="Rounded Rectangle 7">
              <a:extLst>
                <a:ext uri="{FF2B5EF4-FFF2-40B4-BE49-F238E27FC236}">
                  <a16:creationId xmlns:a16="http://schemas.microsoft.com/office/drawing/2014/main" id="{35F72405-4295-4784-99DF-42DB6792D3C7}"/>
                </a:ext>
              </a:extLst>
            </p:cNvPr>
            <p:cNvSpPr/>
            <p:nvPr/>
          </p:nvSpPr>
          <p:spPr>
            <a:xfrm>
              <a:off x="318897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  <p:sp>
          <p:nvSpPr>
            <p:cNvPr id="123" name="Rounded Rectangle 8">
              <a:extLst>
                <a:ext uri="{FF2B5EF4-FFF2-40B4-BE49-F238E27FC236}">
                  <a16:creationId xmlns:a16="http://schemas.microsoft.com/office/drawing/2014/main" id="{58F5152C-0E18-476A-837E-FF0D2299B960}"/>
                </a:ext>
              </a:extLst>
            </p:cNvPr>
            <p:cNvSpPr/>
            <p:nvPr/>
          </p:nvSpPr>
          <p:spPr>
            <a:xfrm>
              <a:off x="401574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  <p:sp>
          <p:nvSpPr>
            <p:cNvPr id="124" name="Rounded Rectangle 9">
              <a:extLst>
                <a:ext uri="{FF2B5EF4-FFF2-40B4-BE49-F238E27FC236}">
                  <a16:creationId xmlns:a16="http://schemas.microsoft.com/office/drawing/2014/main" id="{A16A1EC5-56D8-40AC-9654-64C1B6181A0D}"/>
                </a:ext>
              </a:extLst>
            </p:cNvPr>
            <p:cNvSpPr/>
            <p:nvPr/>
          </p:nvSpPr>
          <p:spPr>
            <a:xfrm>
              <a:off x="484251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  <p:sp>
          <p:nvSpPr>
            <p:cNvPr id="125" name="Rounded Rectangle 10">
              <a:extLst>
                <a:ext uri="{FF2B5EF4-FFF2-40B4-BE49-F238E27FC236}">
                  <a16:creationId xmlns:a16="http://schemas.microsoft.com/office/drawing/2014/main" id="{DF149E37-26D8-45AA-B7F0-17B0781D81BB}"/>
                </a:ext>
              </a:extLst>
            </p:cNvPr>
            <p:cNvSpPr/>
            <p:nvPr/>
          </p:nvSpPr>
          <p:spPr>
            <a:xfrm>
              <a:off x="566928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</p:grpSp>
      <p:grpSp>
        <p:nvGrpSpPr>
          <p:cNvPr id="7" name="Group 13">
            <a:extLst>
              <a:ext uri="{FF2B5EF4-FFF2-40B4-BE49-F238E27FC236}">
                <a16:creationId xmlns:a16="http://schemas.microsoft.com/office/drawing/2014/main" id="{6D5762D3-2647-42F8-8ED3-D6782936285F}"/>
              </a:ext>
            </a:extLst>
          </p:cNvPr>
          <p:cNvGrpSpPr/>
          <p:nvPr/>
        </p:nvGrpSpPr>
        <p:grpSpPr>
          <a:xfrm>
            <a:off x="3188970" y="2996564"/>
            <a:ext cx="3120390" cy="342900"/>
            <a:chOff x="3188970" y="2504122"/>
            <a:chExt cx="3120390" cy="342900"/>
          </a:xfrm>
        </p:grpSpPr>
        <p:sp>
          <p:nvSpPr>
            <p:cNvPr id="127" name="Rounded Rectangle 14">
              <a:extLst>
                <a:ext uri="{FF2B5EF4-FFF2-40B4-BE49-F238E27FC236}">
                  <a16:creationId xmlns:a16="http://schemas.microsoft.com/office/drawing/2014/main" id="{42A3842F-303F-4724-8217-FB9044FE69FC}"/>
                </a:ext>
              </a:extLst>
            </p:cNvPr>
            <p:cNvSpPr/>
            <p:nvPr/>
          </p:nvSpPr>
          <p:spPr>
            <a:xfrm>
              <a:off x="318897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28" name="Rounded Rectangle 15">
              <a:extLst>
                <a:ext uri="{FF2B5EF4-FFF2-40B4-BE49-F238E27FC236}">
                  <a16:creationId xmlns:a16="http://schemas.microsoft.com/office/drawing/2014/main" id="{A2EC08E4-3337-4BAE-84FF-AF38D0A6BC2C}"/>
                </a:ext>
              </a:extLst>
            </p:cNvPr>
            <p:cNvSpPr/>
            <p:nvPr/>
          </p:nvSpPr>
          <p:spPr>
            <a:xfrm>
              <a:off x="401574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29" name="Rounded Rectangle 16">
              <a:extLst>
                <a:ext uri="{FF2B5EF4-FFF2-40B4-BE49-F238E27FC236}">
                  <a16:creationId xmlns:a16="http://schemas.microsoft.com/office/drawing/2014/main" id="{C24019F7-9E5D-43EC-AEB8-49AEE8A0197F}"/>
                </a:ext>
              </a:extLst>
            </p:cNvPr>
            <p:cNvSpPr/>
            <p:nvPr/>
          </p:nvSpPr>
          <p:spPr>
            <a:xfrm>
              <a:off x="484251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30" name="Rounded Rectangle 17">
              <a:extLst>
                <a:ext uri="{FF2B5EF4-FFF2-40B4-BE49-F238E27FC236}">
                  <a16:creationId xmlns:a16="http://schemas.microsoft.com/office/drawing/2014/main" id="{45A3D637-2DB5-4728-86AD-D102ED20A126}"/>
                </a:ext>
              </a:extLst>
            </p:cNvPr>
            <p:cNvSpPr/>
            <p:nvPr/>
          </p:nvSpPr>
          <p:spPr>
            <a:xfrm>
              <a:off x="566928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</p:grpSp>
      <p:sp>
        <p:nvSpPr>
          <p:cNvPr id="8" name="Rounded Rectangle 19">
            <a:extLst>
              <a:ext uri="{FF2B5EF4-FFF2-40B4-BE49-F238E27FC236}">
                <a16:creationId xmlns:a16="http://schemas.microsoft.com/office/drawing/2014/main" id="{8C40D814-A1A2-4B63-9C3E-CFCEEB1DC40E}"/>
              </a:ext>
            </a:extLst>
          </p:cNvPr>
          <p:cNvSpPr/>
          <p:nvPr/>
        </p:nvSpPr>
        <p:spPr>
          <a:xfrm>
            <a:off x="3188970" y="3489006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0</a:t>
            </a:r>
            <a:endParaRPr lang="en-NL" i="1"/>
          </a:p>
        </p:txBody>
      </p:sp>
      <p:sp>
        <p:nvSpPr>
          <p:cNvPr id="9" name="Rounded Rectangle 20">
            <a:extLst>
              <a:ext uri="{FF2B5EF4-FFF2-40B4-BE49-F238E27FC236}">
                <a16:creationId xmlns:a16="http://schemas.microsoft.com/office/drawing/2014/main" id="{2B3C15DE-4E74-4722-8D27-08F9D2F25CC2}"/>
              </a:ext>
            </a:extLst>
          </p:cNvPr>
          <p:cNvSpPr/>
          <p:nvPr/>
        </p:nvSpPr>
        <p:spPr>
          <a:xfrm>
            <a:off x="4015740" y="3489006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1</a:t>
            </a:r>
            <a:endParaRPr lang="en-NL" i="1"/>
          </a:p>
        </p:txBody>
      </p:sp>
      <p:sp>
        <p:nvSpPr>
          <p:cNvPr id="10" name="Rounded Rectangle 21">
            <a:extLst>
              <a:ext uri="{FF2B5EF4-FFF2-40B4-BE49-F238E27FC236}">
                <a16:creationId xmlns:a16="http://schemas.microsoft.com/office/drawing/2014/main" id="{41DE6997-91AA-43E5-A164-328E90B574CC}"/>
              </a:ext>
            </a:extLst>
          </p:cNvPr>
          <p:cNvSpPr/>
          <p:nvPr/>
        </p:nvSpPr>
        <p:spPr>
          <a:xfrm>
            <a:off x="4842510" y="3489006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0</a:t>
            </a:r>
            <a:endParaRPr lang="en-NL" i="1"/>
          </a:p>
        </p:txBody>
      </p:sp>
      <p:sp>
        <p:nvSpPr>
          <p:cNvPr id="11" name="Rounded Rectangle 22">
            <a:extLst>
              <a:ext uri="{FF2B5EF4-FFF2-40B4-BE49-F238E27FC236}">
                <a16:creationId xmlns:a16="http://schemas.microsoft.com/office/drawing/2014/main" id="{9BB99896-6A37-49F3-8EFD-40C6609CAACD}"/>
              </a:ext>
            </a:extLst>
          </p:cNvPr>
          <p:cNvSpPr/>
          <p:nvPr/>
        </p:nvSpPr>
        <p:spPr>
          <a:xfrm>
            <a:off x="5669280" y="3489006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 sz="1200" i="1">
              <a:latin typeface="Andale Mono" panose="020B0509000000000004" pitchFamily="49" charset="0"/>
            </a:endParaRPr>
          </a:p>
        </p:txBody>
      </p:sp>
      <p:sp>
        <p:nvSpPr>
          <p:cNvPr id="12" name="Rounded Rectangle 36">
            <a:extLst>
              <a:ext uri="{FF2B5EF4-FFF2-40B4-BE49-F238E27FC236}">
                <a16:creationId xmlns:a16="http://schemas.microsoft.com/office/drawing/2014/main" id="{E69941CD-E7AA-465A-9F4C-84771AE21B3B}"/>
              </a:ext>
            </a:extLst>
          </p:cNvPr>
          <p:cNvSpPr/>
          <p:nvPr/>
        </p:nvSpPr>
        <p:spPr>
          <a:xfrm>
            <a:off x="3168018" y="4112652"/>
            <a:ext cx="3141342" cy="503391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i="1">
              <a:latin typeface="Andale Mono" panose="020B0509000000000004" pitchFamily="49" charset="0"/>
            </a:endParaRPr>
          </a:p>
        </p:txBody>
      </p:sp>
      <p:sp>
        <p:nvSpPr>
          <p:cNvPr id="13" name="TextBox 78">
            <a:extLst>
              <a:ext uri="{FF2B5EF4-FFF2-40B4-BE49-F238E27FC236}">
                <a16:creationId xmlns:a16="http://schemas.microsoft.com/office/drawing/2014/main" id="{61CB0145-BC30-46EF-A734-D212A260BDA2}"/>
              </a:ext>
            </a:extLst>
          </p:cNvPr>
          <p:cNvSpPr txBox="1"/>
          <p:nvPr/>
        </p:nvSpPr>
        <p:spPr>
          <a:xfrm>
            <a:off x="5837188" y="3507076"/>
            <a:ext cx="301686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i="1">
                <a:latin typeface="Calibri"/>
                <a:cs typeface="Calibri"/>
              </a:rPr>
              <a:t>1</a:t>
            </a:r>
          </a:p>
        </p:txBody>
      </p:sp>
      <p:grpSp>
        <p:nvGrpSpPr>
          <p:cNvPr id="14" name="Group 93">
            <a:extLst>
              <a:ext uri="{FF2B5EF4-FFF2-40B4-BE49-F238E27FC236}">
                <a16:creationId xmlns:a16="http://schemas.microsoft.com/office/drawing/2014/main" id="{F02CF02B-7705-4125-AA5F-0E51B24EFB63}"/>
              </a:ext>
            </a:extLst>
          </p:cNvPr>
          <p:cNvGrpSpPr/>
          <p:nvPr/>
        </p:nvGrpSpPr>
        <p:grpSpPr>
          <a:xfrm>
            <a:off x="3188970" y="2501158"/>
            <a:ext cx="3120390" cy="342900"/>
            <a:chOff x="3188970" y="2504122"/>
            <a:chExt cx="3120390" cy="342900"/>
          </a:xfrm>
        </p:grpSpPr>
        <p:sp>
          <p:nvSpPr>
            <p:cNvPr id="138" name="Rounded Rectangle 94">
              <a:extLst>
                <a:ext uri="{FF2B5EF4-FFF2-40B4-BE49-F238E27FC236}">
                  <a16:creationId xmlns:a16="http://schemas.microsoft.com/office/drawing/2014/main" id="{E893EDF4-CE51-4C3B-8C26-4CD79408D368}"/>
                </a:ext>
              </a:extLst>
            </p:cNvPr>
            <p:cNvSpPr/>
            <p:nvPr/>
          </p:nvSpPr>
          <p:spPr>
            <a:xfrm>
              <a:off x="3188970" y="2504122"/>
              <a:ext cx="640080" cy="3429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0</a:t>
              </a:r>
            </a:p>
          </p:txBody>
        </p:sp>
        <p:sp>
          <p:nvSpPr>
            <p:cNvPr id="139" name="Rounded Rectangle 95">
              <a:extLst>
                <a:ext uri="{FF2B5EF4-FFF2-40B4-BE49-F238E27FC236}">
                  <a16:creationId xmlns:a16="http://schemas.microsoft.com/office/drawing/2014/main" id="{1928D517-6227-4D43-B51A-1E718AA5BAA4}"/>
                </a:ext>
              </a:extLst>
            </p:cNvPr>
            <p:cNvSpPr/>
            <p:nvPr/>
          </p:nvSpPr>
          <p:spPr>
            <a:xfrm>
              <a:off x="4015740" y="2504122"/>
              <a:ext cx="640080" cy="3429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1</a:t>
              </a:r>
            </a:p>
          </p:txBody>
        </p:sp>
        <p:sp>
          <p:nvSpPr>
            <p:cNvPr id="140" name="Rounded Rectangle 96">
              <a:extLst>
                <a:ext uri="{FF2B5EF4-FFF2-40B4-BE49-F238E27FC236}">
                  <a16:creationId xmlns:a16="http://schemas.microsoft.com/office/drawing/2014/main" id="{FCF2B2A7-7CD7-4D43-A4F4-770CD00B8899}"/>
                </a:ext>
              </a:extLst>
            </p:cNvPr>
            <p:cNvSpPr/>
            <p:nvPr/>
          </p:nvSpPr>
          <p:spPr>
            <a:xfrm>
              <a:off x="4842510" y="2504122"/>
              <a:ext cx="640080" cy="3429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1</a:t>
              </a:r>
            </a:p>
          </p:txBody>
        </p:sp>
        <p:sp>
          <p:nvSpPr>
            <p:cNvPr id="141" name="Rounded Rectangle 97">
              <a:extLst>
                <a:ext uri="{FF2B5EF4-FFF2-40B4-BE49-F238E27FC236}">
                  <a16:creationId xmlns:a16="http://schemas.microsoft.com/office/drawing/2014/main" id="{2C88BA5A-CACA-4DD6-8013-CE2EACB1FDCF}"/>
                </a:ext>
              </a:extLst>
            </p:cNvPr>
            <p:cNvSpPr/>
            <p:nvPr/>
          </p:nvSpPr>
          <p:spPr>
            <a:xfrm>
              <a:off x="5669280" y="2504122"/>
              <a:ext cx="640080" cy="3429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0</a:t>
              </a:r>
            </a:p>
          </p:txBody>
        </p:sp>
      </p:grp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13B1245-4210-419F-B996-8D9BF13DE1D4}"/>
              </a:ext>
            </a:extLst>
          </p:cNvPr>
          <p:cNvSpPr txBox="1"/>
          <p:nvPr/>
        </p:nvSpPr>
        <p:spPr>
          <a:xfrm>
            <a:off x="6770912" y="2497800"/>
            <a:ext cx="760914" cy="369332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r>
              <a:rPr lang="en-US" i="1"/>
              <a:t>Row 1</a:t>
            </a:r>
            <a:endParaRPr lang="it-IT" i="1">
              <a:cs typeface="Calibri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FA0A40E-D211-4740-8932-254D34E9D941}"/>
              </a:ext>
            </a:extLst>
          </p:cNvPr>
          <p:cNvSpPr txBox="1"/>
          <p:nvPr/>
        </p:nvSpPr>
        <p:spPr>
          <a:xfrm>
            <a:off x="6780522" y="2991450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Row 2</a:t>
            </a:r>
            <a:endParaRPr lang="it-IT" i="1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2FB2CB4-FD84-44B8-8459-371D414BECDF}"/>
              </a:ext>
            </a:extLst>
          </p:cNvPr>
          <p:cNvSpPr txBox="1"/>
          <p:nvPr/>
        </p:nvSpPr>
        <p:spPr>
          <a:xfrm>
            <a:off x="6772903" y="3506224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Row 3</a:t>
            </a:r>
            <a:endParaRPr lang="it-IT" i="1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727AD68-3BAA-4908-A8DF-9D1144DCD482}"/>
              </a:ext>
            </a:extLst>
          </p:cNvPr>
          <p:cNvSpPr txBox="1"/>
          <p:nvPr/>
        </p:nvSpPr>
        <p:spPr>
          <a:xfrm>
            <a:off x="6786153" y="1997324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Row 0</a:t>
            </a:r>
            <a:endParaRPr lang="it-IT" i="1"/>
          </a:p>
        </p:txBody>
      </p:sp>
      <p:sp>
        <p:nvSpPr>
          <p:cNvPr id="19" name="Rounded Rectangle 3">
            <a:extLst>
              <a:ext uri="{FF2B5EF4-FFF2-40B4-BE49-F238E27FC236}">
                <a16:creationId xmlns:a16="http://schemas.microsoft.com/office/drawing/2014/main" id="{D41FCD47-3B46-4FED-A39F-EAEA5FDFB39E}"/>
              </a:ext>
            </a:extLst>
          </p:cNvPr>
          <p:cNvSpPr/>
          <p:nvPr/>
        </p:nvSpPr>
        <p:spPr>
          <a:xfrm>
            <a:off x="318479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-</a:t>
            </a:r>
            <a:endParaRPr lang="en-US" i="1">
              <a:cs typeface="Calibri"/>
            </a:endParaRPr>
          </a:p>
        </p:txBody>
      </p:sp>
      <p:sp>
        <p:nvSpPr>
          <p:cNvPr id="20" name="Rounded Rectangle 4">
            <a:extLst>
              <a:ext uri="{FF2B5EF4-FFF2-40B4-BE49-F238E27FC236}">
                <a16:creationId xmlns:a16="http://schemas.microsoft.com/office/drawing/2014/main" id="{380E835C-05A7-4373-88F2-558BECC7435A}"/>
              </a:ext>
            </a:extLst>
          </p:cNvPr>
          <p:cNvSpPr/>
          <p:nvPr/>
        </p:nvSpPr>
        <p:spPr>
          <a:xfrm>
            <a:off x="401156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-</a:t>
            </a:r>
            <a:endParaRPr lang="it-IT"/>
          </a:p>
        </p:txBody>
      </p:sp>
      <p:sp>
        <p:nvSpPr>
          <p:cNvPr id="21" name="Rounded Rectangle 5">
            <a:extLst>
              <a:ext uri="{FF2B5EF4-FFF2-40B4-BE49-F238E27FC236}">
                <a16:creationId xmlns:a16="http://schemas.microsoft.com/office/drawing/2014/main" id="{E244ED31-E217-4C0F-8250-580FB6C8536E}"/>
              </a:ext>
            </a:extLst>
          </p:cNvPr>
          <p:cNvSpPr/>
          <p:nvPr/>
        </p:nvSpPr>
        <p:spPr>
          <a:xfrm>
            <a:off x="483833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-</a:t>
            </a:r>
            <a:endParaRPr lang="en-US" i="1">
              <a:cs typeface="Calibri"/>
            </a:endParaRPr>
          </a:p>
        </p:txBody>
      </p:sp>
      <p:sp>
        <p:nvSpPr>
          <p:cNvPr id="22" name="Rounded Rectangle 6">
            <a:extLst>
              <a:ext uri="{FF2B5EF4-FFF2-40B4-BE49-F238E27FC236}">
                <a16:creationId xmlns:a16="http://schemas.microsoft.com/office/drawing/2014/main" id="{DD63CF01-496E-4F2B-B141-F539C53259DD}"/>
              </a:ext>
            </a:extLst>
          </p:cNvPr>
          <p:cNvSpPr/>
          <p:nvPr/>
        </p:nvSpPr>
        <p:spPr>
          <a:xfrm>
            <a:off x="566510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>
                <a:cs typeface="Calibri"/>
              </a:rPr>
              <a:t>-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8DE61663-9EBD-4A5F-97B1-00B8FFC0B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016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58"/>
    </mc:Choice>
    <mc:Fallback xmlns="">
      <p:transition spd="slow" advTm="9758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40C00772-9C0E-478D-A1EA-FED16A85C1ED}"/>
              </a:ext>
            </a:extLst>
          </p:cNvPr>
          <p:cNvSpPr txBox="1"/>
          <p:nvPr/>
        </p:nvSpPr>
        <p:spPr>
          <a:xfrm>
            <a:off x="2014883" y="5236040"/>
            <a:ext cx="2321085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400" b="1"/>
              <a:t>ACTIVATE Row 3</a:t>
            </a:r>
            <a:r>
              <a:rPr lang="en-US" sz="2400"/>
              <a:t> </a:t>
            </a:r>
            <a:endParaRPr lang="it-IT" sz="2400"/>
          </a:p>
        </p:txBody>
      </p:sp>
      <p:sp>
        <p:nvSpPr>
          <p:cNvPr id="59" name="Titolo 1">
            <a:extLst>
              <a:ext uri="{FF2B5EF4-FFF2-40B4-BE49-F238E27FC236}">
                <a16:creationId xmlns:a16="http://schemas.microsoft.com/office/drawing/2014/main" id="{5939DE20-3583-4DF2-BD48-B1A1054F7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Read operation: Row 3</a:t>
            </a:r>
            <a:endParaRPr lang="it-IT"/>
          </a:p>
        </p:txBody>
      </p:sp>
      <p:grpSp>
        <p:nvGrpSpPr>
          <p:cNvPr id="4" name="Group 35">
            <a:extLst>
              <a:ext uri="{FF2B5EF4-FFF2-40B4-BE49-F238E27FC236}">
                <a16:creationId xmlns:a16="http://schemas.microsoft.com/office/drawing/2014/main" id="{DA9D9398-E2F6-4B6F-85B9-85A83F4C12EC}"/>
              </a:ext>
            </a:extLst>
          </p:cNvPr>
          <p:cNvGrpSpPr/>
          <p:nvPr/>
        </p:nvGrpSpPr>
        <p:grpSpPr>
          <a:xfrm>
            <a:off x="2834640" y="1799272"/>
            <a:ext cx="3817620" cy="2383631"/>
            <a:chOff x="2834640" y="1799272"/>
            <a:chExt cx="3817620" cy="2383631"/>
          </a:xfrm>
        </p:grpSpPr>
        <p:cxnSp>
          <p:nvCxnSpPr>
            <p:cNvPr id="58" name="Straight Connector 25">
              <a:extLst>
                <a:ext uri="{FF2B5EF4-FFF2-40B4-BE49-F238E27FC236}">
                  <a16:creationId xmlns:a16="http://schemas.microsoft.com/office/drawing/2014/main" id="{1DDF5AC2-0B77-4AD0-B135-334B7316DA72}"/>
                </a:ext>
              </a:extLst>
            </p:cNvPr>
            <p:cNvCxnSpPr/>
            <p:nvPr/>
          </p:nvCxnSpPr>
          <p:spPr>
            <a:xfrm>
              <a:off x="2834640" y="2679382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26">
              <a:extLst>
                <a:ext uri="{FF2B5EF4-FFF2-40B4-BE49-F238E27FC236}">
                  <a16:creationId xmlns:a16="http://schemas.microsoft.com/office/drawing/2014/main" id="{C8F5FBAB-2B12-4496-A2E6-B37B8CC6B9A5}"/>
                </a:ext>
              </a:extLst>
            </p:cNvPr>
            <p:cNvCxnSpPr/>
            <p:nvPr/>
          </p:nvCxnSpPr>
          <p:spPr>
            <a:xfrm>
              <a:off x="2834640" y="3168014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Connector 27">
              <a:extLst>
                <a:ext uri="{FF2B5EF4-FFF2-40B4-BE49-F238E27FC236}">
                  <a16:creationId xmlns:a16="http://schemas.microsoft.com/office/drawing/2014/main" id="{D156F9D7-AE6D-431C-8E96-47A401115C70}"/>
                </a:ext>
              </a:extLst>
            </p:cNvPr>
            <p:cNvCxnSpPr/>
            <p:nvPr/>
          </p:nvCxnSpPr>
          <p:spPr>
            <a:xfrm>
              <a:off x="2834640" y="3664266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Connector 28">
              <a:extLst>
                <a:ext uri="{FF2B5EF4-FFF2-40B4-BE49-F238E27FC236}">
                  <a16:creationId xmlns:a16="http://schemas.microsoft.com/office/drawing/2014/main" id="{3093CA86-39D3-4B24-B8A4-CA16F82ECAA7}"/>
                </a:ext>
              </a:extLst>
            </p:cNvPr>
            <p:cNvCxnSpPr>
              <a:cxnSpLocks/>
            </p:cNvCxnSpPr>
            <p:nvPr/>
          </p:nvCxnSpPr>
          <p:spPr>
            <a:xfrm>
              <a:off x="3501390" y="1799272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Straight Connector 32">
              <a:extLst>
                <a:ext uri="{FF2B5EF4-FFF2-40B4-BE49-F238E27FC236}">
                  <a16:creationId xmlns:a16="http://schemas.microsoft.com/office/drawing/2014/main" id="{827C3652-13B8-4D59-8279-4C61642A4628}"/>
                </a:ext>
              </a:extLst>
            </p:cNvPr>
            <p:cNvCxnSpPr>
              <a:cxnSpLocks/>
            </p:cNvCxnSpPr>
            <p:nvPr/>
          </p:nvCxnSpPr>
          <p:spPr>
            <a:xfrm>
              <a:off x="4343400" y="1799272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Straight Connector 33">
              <a:extLst>
                <a:ext uri="{FF2B5EF4-FFF2-40B4-BE49-F238E27FC236}">
                  <a16:creationId xmlns:a16="http://schemas.microsoft.com/office/drawing/2014/main" id="{4BFD90E4-2F13-47EA-B7CE-387C82718189}"/>
                </a:ext>
              </a:extLst>
            </p:cNvPr>
            <p:cNvCxnSpPr>
              <a:cxnSpLocks/>
            </p:cNvCxnSpPr>
            <p:nvPr/>
          </p:nvCxnSpPr>
          <p:spPr>
            <a:xfrm>
              <a:off x="5162550" y="1799272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34">
              <a:extLst>
                <a:ext uri="{FF2B5EF4-FFF2-40B4-BE49-F238E27FC236}">
                  <a16:creationId xmlns:a16="http://schemas.microsoft.com/office/drawing/2014/main" id="{3BEF2900-4BB4-42A4-95E9-807B3085008D}"/>
                </a:ext>
              </a:extLst>
            </p:cNvPr>
            <p:cNvCxnSpPr>
              <a:cxnSpLocks/>
            </p:cNvCxnSpPr>
            <p:nvPr/>
          </p:nvCxnSpPr>
          <p:spPr>
            <a:xfrm>
              <a:off x="5996940" y="1810225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24">
              <a:extLst>
                <a:ext uri="{FF2B5EF4-FFF2-40B4-BE49-F238E27FC236}">
                  <a16:creationId xmlns:a16="http://schemas.microsoft.com/office/drawing/2014/main" id="{4293CCE3-25D9-4950-8399-CC46725D6013}"/>
                </a:ext>
              </a:extLst>
            </p:cNvPr>
            <p:cNvCxnSpPr/>
            <p:nvPr/>
          </p:nvCxnSpPr>
          <p:spPr>
            <a:xfrm>
              <a:off x="2834640" y="2183130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11">
            <a:extLst>
              <a:ext uri="{FF2B5EF4-FFF2-40B4-BE49-F238E27FC236}">
                <a16:creationId xmlns:a16="http://schemas.microsoft.com/office/drawing/2014/main" id="{AB5F2CC6-F372-455C-9F73-9F9EC06D3FB1}"/>
              </a:ext>
            </a:extLst>
          </p:cNvPr>
          <p:cNvGrpSpPr/>
          <p:nvPr/>
        </p:nvGrpSpPr>
        <p:grpSpPr>
          <a:xfrm>
            <a:off x="3188970" y="2011680"/>
            <a:ext cx="3120390" cy="342900"/>
            <a:chOff x="3188970" y="2011680"/>
            <a:chExt cx="3120390" cy="342900"/>
          </a:xfrm>
        </p:grpSpPr>
        <p:sp>
          <p:nvSpPr>
            <p:cNvPr id="114" name="Rounded Rectangle 3">
              <a:extLst>
                <a:ext uri="{FF2B5EF4-FFF2-40B4-BE49-F238E27FC236}">
                  <a16:creationId xmlns:a16="http://schemas.microsoft.com/office/drawing/2014/main" id="{CB9ACFDD-88CE-491F-8445-AAF2F5837DF2}"/>
                </a:ext>
              </a:extLst>
            </p:cNvPr>
            <p:cNvSpPr/>
            <p:nvPr/>
          </p:nvSpPr>
          <p:spPr>
            <a:xfrm>
              <a:off x="318897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18" name="Rounded Rectangle 4">
              <a:extLst>
                <a:ext uri="{FF2B5EF4-FFF2-40B4-BE49-F238E27FC236}">
                  <a16:creationId xmlns:a16="http://schemas.microsoft.com/office/drawing/2014/main" id="{B8F36622-F64D-495D-95E9-F67FDAE1C375}"/>
                </a:ext>
              </a:extLst>
            </p:cNvPr>
            <p:cNvSpPr/>
            <p:nvPr/>
          </p:nvSpPr>
          <p:spPr>
            <a:xfrm>
              <a:off x="401574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19" name="Rounded Rectangle 5">
              <a:extLst>
                <a:ext uri="{FF2B5EF4-FFF2-40B4-BE49-F238E27FC236}">
                  <a16:creationId xmlns:a16="http://schemas.microsoft.com/office/drawing/2014/main" id="{198EFDDF-3398-432D-9B57-CA1E8A2ED515}"/>
                </a:ext>
              </a:extLst>
            </p:cNvPr>
            <p:cNvSpPr/>
            <p:nvPr/>
          </p:nvSpPr>
          <p:spPr>
            <a:xfrm>
              <a:off x="484251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20" name="Rounded Rectangle 6">
              <a:extLst>
                <a:ext uri="{FF2B5EF4-FFF2-40B4-BE49-F238E27FC236}">
                  <a16:creationId xmlns:a16="http://schemas.microsoft.com/office/drawing/2014/main" id="{C60FA57F-82BE-4E30-93FE-5BE89065FADA}"/>
                </a:ext>
              </a:extLst>
            </p:cNvPr>
            <p:cNvSpPr/>
            <p:nvPr/>
          </p:nvSpPr>
          <p:spPr>
            <a:xfrm>
              <a:off x="566928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</p:grpSp>
      <p:grpSp>
        <p:nvGrpSpPr>
          <p:cNvPr id="6" name="Group 12">
            <a:extLst>
              <a:ext uri="{FF2B5EF4-FFF2-40B4-BE49-F238E27FC236}">
                <a16:creationId xmlns:a16="http://schemas.microsoft.com/office/drawing/2014/main" id="{875E5C97-798D-4962-B3BF-F3E3A665C561}"/>
              </a:ext>
            </a:extLst>
          </p:cNvPr>
          <p:cNvGrpSpPr/>
          <p:nvPr/>
        </p:nvGrpSpPr>
        <p:grpSpPr>
          <a:xfrm>
            <a:off x="3188970" y="2504122"/>
            <a:ext cx="3120390" cy="342900"/>
            <a:chOff x="3188970" y="2504122"/>
            <a:chExt cx="3120390" cy="342900"/>
          </a:xfrm>
        </p:grpSpPr>
        <p:sp>
          <p:nvSpPr>
            <p:cNvPr id="122" name="Rounded Rectangle 7">
              <a:extLst>
                <a:ext uri="{FF2B5EF4-FFF2-40B4-BE49-F238E27FC236}">
                  <a16:creationId xmlns:a16="http://schemas.microsoft.com/office/drawing/2014/main" id="{35F72405-4295-4784-99DF-42DB6792D3C7}"/>
                </a:ext>
              </a:extLst>
            </p:cNvPr>
            <p:cNvSpPr/>
            <p:nvPr/>
          </p:nvSpPr>
          <p:spPr>
            <a:xfrm>
              <a:off x="318897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  <p:sp>
          <p:nvSpPr>
            <p:cNvPr id="123" name="Rounded Rectangle 8">
              <a:extLst>
                <a:ext uri="{FF2B5EF4-FFF2-40B4-BE49-F238E27FC236}">
                  <a16:creationId xmlns:a16="http://schemas.microsoft.com/office/drawing/2014/main" id="{58F5152C-0E18-476A-837E-FF0D2299B960}"/>
                </a:ext>
              </a:extLst>
            </p:cNvPr>
            <p:cNvSpPr/>
            <p:nvPr/>
          </p:nvSpPr>
          <p:spPr>
            <a:xfrm>
              <a:off x="401574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  <p:sp>
          <p:nvSpPr>
            <p:cNvPr id="124" name="Rounded Rectangle 9">
              <a:extLst>
                <a:ext uri="{FF2B5EF4-FFF2-40B4-BE49-F238E27FC236}">
                  <a16:creationId xmlns:a16="http://schemas.microsoft.com/office/drawing/2014/main" id="{A16A1EC5-56D8-40AC-9654-64C1B6181A0D}"/>
                </a:ext>
              </a:extLst>
            </p:cNvPr>
            <p:cNvSpPr/>
            <p:nvPr/>
          </p:nvSpPr>
          <p:spPr>
            <a:xfrm>
              <a:off x="484251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  <p:sp>
          <p:nvSpPr>
            <p:cNvPr id="125" name="Rounded Rectangle 10">
              <a:extLst>
                <a:ext uri="{FF2B5EF4-FFF2-40B4-BE49-F238E27FC236}">
                  <a16:creationId xmlns:a16="http://schemas.microsoft.com/office/drawing/2014/main" id="{DF149E37-26D8-45AA-B7F0-17B0781D81BB}"/>
                </a:ext>
              </a:extLst>
            </p:cNvPr>
            <p:cNvSpPr/>
            <p:nvPr/>
          </p:nvSpPr>
          <p:spPr>
            <a:xfrm>
              <a:off x="566928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</p:grpSp>
      <p:grpSp>
        <p:nvGrpSpPr>
          <p:cNvPr id="7" name="Group 13">
            <a:extLst>
              <a:ext uri="{FF2B5EF4-FFF2-40B4-BE49-F238E27FC236}">
                <a16:creationId xmlns:a16="http://schemas.microsoft.com/office/drawing/2014/main" id="{6D5762D3-2647-42F8-8ED3-D6782936285F}"/>
              </a:ext>
            </a:extLst>
          </p:cNvPr>
          <p:cNvGrpSpPr/>
          <p:nvPr/>
        </p:nvGrpSpPr>
        <p:grpSpPr>
          <a:xfrm>
            <a:off x="3188970" y="2996564"/>
            <a:ext cx="3120390" cy="342900"/>
            <a:chOff x="3188970" y="2504122"/>
            <a:chExt cx="3120390" cy="342900"/>
          </a:xfrm>
        </p:grpSpPr>
        <p:sp>
          <p:nvSpPr>
            <p:cNvPr id="127" name="Rounded Rectangle 14">
              <a:extLst>
                <a:ext uri="{FF2B5EF4-FFF2-40B4-BE49-F238E27FC236}">
                  <a16:creationId xmlns:a16="http://schemas.microsoft.com/office/drawing/2014/main" id="{42A3842F-303F-4724-8217-FB9044FE69FC}"/>
                </a:ext>
              </a:extLst>
            </p:cNvPr>
            <p:cNvSpPr/>
            <p:nvPr/>
          </p:nvSpPr>
          <p:spPr>
            <a:xfrm>
              <a:off x="318897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28" name="Rounded Rectangle 15">
              <a:extLst>
                <a:ext uri="{FF2B5EF4-FFF2-40B4-BE49-F238E27FC236}">
                  <a16:creationId xmlns:a16="http://schemas.microsoft.com/office/drawing/2014/main" id="{A2EC08E4-3337-4BAE-84FF-AF38D0A6BC2C}"/>
                </a:ext>
              </a:extLst>
            </p:cNvPr>
            <p:cNvSpPr/>
            <p:nvPr/>
          </p:nvSpPr>
          <p:spPr>
            <a:xfrm>
              <a:off x="401574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29" name="Rounded Rectangle 16">
              <a:extLst>
                <a:ext uri="{FF2B5EF4-FFF2-40B4-BE49-F238E27FC236}">
                  <a16:creationId xmlns:a16="http://schemas.microsoft.com/office/drawing/2014/main" id="{C24019F7-9E5D-43EC-AEB8-49AEE8A0197F}"/>
                </a:ext>
              </a:extLst>
            </p:cNvPr>
            <p:cNvSpPr/>
            <p:nvPr/>
          </p:nvSpPr>
          <p:spPr>
            <a:xfrm>
              <a:off x="484251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30" name="Rounded Rectangle 17">
              <a:extLst>
                <a:ext uri="{FF2B5EF4-FFF2-40B4-BE49-F238E27FC236}">
                  <a16:creationId xmlns:a16="http://schemas.microsoft.com/office/drawing/2014/main" id="{45A3D637-2DB5-4728-86AD-D102ED20A126}"/>
                </a:ext>
              </a:extLst>
            </p:cNvPr>
            <p:cNvSpPr/>
            <p:nvPr/>
          </p:nvSpPr>
          <p:spPr>
            <a:xfrm>
              <a:off x="566928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</p:grpSp>
      <p:sp>
        <p:nvSpPr>
          <p:cNvPr id="8" name="Rounded Rectangle 19">
            <a:extLst>
              <a:ext uri="{FF2B5EF4-FFF2-40B4-BE49-F238E27FC236}">
                <a16:creationId xmlns:a16="http://schemas.microsoft.com/office/drawing/2014/main" id="{8C40D814-A1A2-4B63-9C3E-CFCEEB1DC40E}"/>
              </a:ext>
            </a:extLst>
          </p:cNvPr>
          <p:cNvSpPr/>
          <p:nvPr/>
        </p:nvSpPr>
        <p:spPr>
          <a:xfrm>
            <a:off x="3188970" y="3489006"/>
            <a:ext cx="640080" cy="342900"/>
          </a:xfrm>
          <a:prstGeom prst="roundRect">
            <a:avLst/>
          </a:prstGeom>
          <a:solidFill>
            <a:srgbClr val="FF000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>
                <a:cs typeface="Calibri"/>
              </a:rPr>
              <a:t>-</a:t>
            </a:r>
          </a:p>
        </p:txBody>
      </p:sp>
      <p:sp>
        <p:nvSpPr>
          <p:cNvPr id="9" name="Rounded Rectangle 20">
            <a:extLst>
              <a:ext uri="{FF2B5EF4-FFF2-40B4-BE49-F238E27FC236}">
                <a16:creationId xmlns:a16="http://schemas.microsoft.com/office/drawing/2014/main" id="{2B3C15DE-4E74-4722-8D27-08F9D2F25CC2}"/>
              </a:ext>
            </a:extLst>
          </p:cNvPr>
          <p:cNvSpPr/>
          <p:nvPr/>
        </p:nvSpPr>
        <p:spPr>
          <a:xfrm>
            <a:off x="4015740" y="3489006"/>
            <a:ext cx="640080" cy="342900"/>
          </a:xfrm>
          <a:prstGeom prst="roundRect">
            <a:avLst/>
          </a:prstGeom>
          <a:solidFill>
            <a:srgbClr val="FF000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-</a:t>
            </a:r>
            <a:endParaRPr lang="en-US" i="1">
              <a:cs typeface="Calibri"/>
            </a:endParaRPr>
          </a:p>
        </p:txBody>
      </p:sp>
      <p:sp>
        <p:nvSpPr>
          <p:cNvPr id="10" name="Rounded Rectangle 21">
            <a:extLst>
              <a:ext uri="{FF2B5EF4-FFF2-40B4-BE49-F238E27FC236}">
                <a16:creationId xmlns:a16="http://schemas.microsoft.com/office/drawing/2014/main" id="{41DE6997-91AA-43E5-A164-328E90B574CC}"/>
              </a:ext>
            </a:extLst>
          </p:cNvPr>
          <p:cNvSpPr/>
          <p:nvPr/>
        </p:nvSpPr>
        <p:spPr>
          <a:xfrm>
            <a:off x="4842510" y="3489006"/>
            <a:ext cx="640080" cy="342900"/>
          </a:xfrm>
          <a:prstGeom prst="roundRect">
            <a:avLst/>
          </a:prstGeom>
          <a:solidFill>
            <a:srgbClr val="FF000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>
                <a:cs typeface="Calibri"/>
              </a:rPr>
              <a:t>-</a:t>
            </a:r>
          </a:p>
        </p:txBody>
      </p:sp>
      <p:sp>
        <p:nvSpPr>
          <p:cNvPr id="11" name="Rounded Rectangle 22">
            <a:extLst>
              <a:ext uri="{FF2B5EF4-FFF2-40B4-BE49-F238E27FC236}">
                <a16:creationId xmlns:a16="http://schemas.microsoft.com/office/drawing/2014/main" id="{9BB99896-6A37-49F3-8EFD-40C6609CAACD}"/>
              </a:ext>
            </a:extLst>
          </p:cNvPr>
          <p:cNvSpPr/>
          <p:nvPr/>
        </p:nvSpPr>
        <p:spPr>
          <a:xfrm>
            <a:off x="5669280" y="3489006"/>
            <a:ext cx="640080" cy="342900"/>
          </a:xfrm>
          <a:prstGeom prst="roundRect">
            <a:avLst/>
          </a:prstGeom>
          <a:solidFill>
            <a:srgbClr val="FF000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 sz="1200" i="1">
              <a:latin typeface="Andale Mono" panose="020B0509000000000004" pitchFamily="49" charset="0"/>
            </a:endParaRPr>
          </a:p>
        </p:txBody>
      </p:sp>
      <p:sp>
        <p:nvSpPr>
          <p:cNvPr id="12" name="Rounded Rectangle 36">
            <a:extLst>
              <a:ext uri="{FF2B5EF4-FFF2-40B4-BE49-F238E27FC236}">
                <a16:creationId xmlns:a16="http://schemas.microsoft.com/office/drawing/2014/main" id="{E69941CD-E7AA-465A-9F4C-84771AE21B3B}"/>
              </a:ext>
            </a:extLst>
          </p:cNvPr>
          <p:cNvSpPr/>
          <p:nvPr/>
        </p:nvSpPr>
        <p:spPr>
          <a:xfrm>
            <a:off x="3168018" y="4112652"/>
            <a:ext cx="3141342" cy="503391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i="1">
              <a:latin typeface="Andale Mono" panose="020B0509000000000004" pitchFamily="49" charset="0"/>
            </a:endParaRPr>
          </a:p>
        </p:txBody>
      </p:sp>
      <p:sp>
        <p:nvSpPr>
          <p:cNvPr id="13" name="TextBox 78">
            <a:extLst>
              <a:ext uri="{FF2B5EF4-FFF2-40B4-BE49-F238E27FC236}">
                <a16:creationId xmlns:a16="http://schemas.microsoft.com/office/drawing/2014/main" id="{61CB0145-BC30-46EF-A734-D212A260BDA2}"/>
              </a:ext>
            </a:extLst>
          </p:cNvPr>
          <p:cNvSpPr txBox="1"/>
          <p:nvPr/>
        </p:nvSpPr>
        <p:spPr>
          <a:xfrm>
            <a:off x="5841341" y="3507076"/>
            <a:ext cx="255198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i="1">
                <a:latin typeface="Calibri"/>
                <a:cs typeface="Calibri"/>
              </a:rPr>
              <a:t>-</a:t>
            </a:r>
          </a:p>
        </p:txBody>
      </p:sp>
      <p:grpSp>
        <p:nvGrpSpPr>
          <p:cNvPr id="14" name="Group 93">
            <a:extLst>
              <a:ext uri="{FF2B5EF4-FFF2-40B4-BE49-F238E27FC236}">
                <a16:creationId xmlns:a16="http://schemas.microsoft.com/office/drawing/2014/main" id="{F02CF02B-7705-4125-AA5F-0E51B24EFB63}"/>
              </a:ext>
            </a:extLst>
          </p:cNvPr>
          <p:cNvGrpSpPr/>
          <p:nvPr/>
        </p:nvGrpSpPr>
        <p:grpSpPr>
          <a:xfrm>
            <a:off x="3188970" y="2501158"/>
            <a:ext cx="3120390" cy="342900"/>
            <a:chOff x="3188970" y="2504122"/>
            <a:chExt cx="3120390" cy="342900"/>
          </a:xfrm>
        </p:grpSpPr>
        <p:sp>
          <p:nvSpPr>
            <p:cNvPr id="138" name="Rounded Rectangle 94">
              <a:extLst>
                <a:ext uri="{FF2B5EF4-FFF2-40B4-BE49-F238E27FC236}">
                  <a16:creationId xmlns:a16="http://schemas.microsoft.com/office/drawing/2014/main" id="{E893EDF4-CE51-4C3B-8C26-4CD79408D368}"/>
                </a:ext>
              </a:extLst>
            </p:cNvPr>
            <p:cNvSpPr/>
            <p:nvPr/>
          </p:nvSpPr>
          <p:spPr>
            <a:xfrm>
              <a:off x="3188970" y="2504122"/>
              <a:ext cx="640080" cy="3429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0</a:t>
              </a:r>
            </a:p>
          </p:txBody>
        </p:sp>
        <p:sp>
          <p:nvSpPr>
            <p:cNvPr id="139" name="Rounded Rectangle 95">
              <a:extLst>
                <a:ext uri="{FF2B5EF4-FFF2-40B4-BE49-F238E27FC236}">
                  <a16:creationId xmlns:a16="http://schemas.microsoft.com/office/drawing/2014/main" id="{1928D517-6227-4D43-B51A-1E718AA5BAA4}"/>
                </a:ext>
              </a:extLst>
            </p:cNvPr>
            <p:cNvSpPr/>
            <p:nvPr/>
          </p:nvSpPr>
          <p:spPr>
            <a:xfrm>
              <a:off x="4015740" y="2504122"/>
              <a:ext cx="640080" cy="3429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1</a:t>
              </a:r>
            </a:p>
          </p:txBody>
        </p:sp>
        <p:sp>
          <p:nvSpPr>
            <p:cNvPr id="140" name="Rounded Rectangle 96">
              <a:extLst>
                <a:ext uri="{FF2B5EF4-FFF2-40B4-BE49-F238E27FC236}">
                  <a16:creationId xmlns:a16="http://schemas.microsoft.com/office/drawing/2014/main" id="{FCF2B2A7-7CD7-4D43-A4F4-770CD00B8899}"/>
                </a:ext>
              </a:extLst>
            </p:cNvPr>
            <p:cNvSpPr/>
            <p:nvPr/>
          </p:nvSpPr>
          <p:spPr>
            <a:xfrm>
              <a:off x="4842510" y="2504122"/>
              <a:ext cx="640080" cy="3429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1</a:t>
              </a:r>
            </a:p>
          </p:txBody>
        </p:sp>
        <p:sp>
          <p:nvSpPr>
            <p:cNvPr id="141" name="Rounded Rectangle 97">
              <a:extLst>
                <a:ext uri="{FF2B5EF4-FFF2-40B4-BE49-F238E27FC236}">
                  <a16:creationId xmlns:a16="http://schemas.microsoft.com/office/drawing/2014/main" id="{2C88BA5A-CACA-4DD6-8013-CE2EACB1FDCF}"/>
                </a:ext>
              </a:extLst>
            </p:cNvPr>
            <p:cNvSpPr/>
            <p:nvPr/>
          </p:nvSpPr>
          <p:spPr>
            <a:xfrm>
              <a:off x="5669280" y="2504122"/>
              <a:ext cx="640080" cy="3429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0</a:t>
              </a:r>
            </a:p>
          </p:txBody>
        </p:sp>
      </p:grp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13B1245-4210-419F-B996-8D9BF13DE1D4}"/>
              </a:ext>
            </a:extLst>
          </p:cNvPr>
          <p:cNvSpPr txBox="1"/>
          <p:nvPr/>
        </p:nvSpPr>
        <p:spPr>
          <a:xfrm>
            <a:off x="6770912" y="2497800"/>
            <a:ext cx="760914" cy="369332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r>
              <a:rPr lang="en-US" i="1"/>
              <a:t>Row 1</a:t>
            </a:r>
            <a:endParaRPr lang="it-IT" i="1">
              <a:cs typeface="Calibri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FA0A40E-D211-4740-8932-254D34E9D941}"/>
              </a:ext>
            </a:extLst>
          </p:cNvPr>
          <p:cNvSpPr txBox="1"/>
          <p:nvPr/>
        </p:nvSpPr>
        <p:spPr>
          <a:xfrm>
            <a:off x="6780522" y="2991450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Row 2</a:t>
            </a:r>
            <a:endParaRPr lang="it-IT" i="1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2FB2CB4-FD84-44B8-8459-371D414BECDF}"/>
              </a:ext>
            </a:extLst>
          </p:cNvPr>
          <p:cNvSpPr txBox="1"/>
          <p:nvPr/>
        </p:nvSpPr>
        <p:spPr>
          <a:xfrm>
            <a:off x="6772903" y="3506224"/>
            <a:ext cx="76091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i="1">
                <a:solidFill>
                  <a:srgbClr val="FF0000"/>
                </a:solidFill>
              </a:rPr>
              <a:t>Row 3</a:t>
            </a:r>
            <a:endParaRPr lang="it-IT" i="1">
              <a:solidFill>
                <a:srgbClr val="FF0000"/>
              </a:solidFill>
              <a:cs typeface="Calibri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727AD68-3BAA-4908-A8DF-9D1144DCD482}"/>
              </a:ext>
            </a:extLst>
          </p:cNvPr>
          <p:cNvSpPr txBox="1"/>
          <p:nvPr/>
        </p:nvSpPr>
        <p:spPr>
          <a:xfrm>
            <a:off x="6786153" y="1997324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Row 0</a:t>
            </a:r>
            <a:endParaRPr lang="it-IT" i="1"/>
          </a:p>
        </p:txBody>
      </p:sp>
      <p:sp>
        <p:nvSpPr>
          <p:cNvPr id="19" name="Rounded Rectangle 3">
            <a:extLst>
              <a:ext uri="{FF2B5EF4-FFF2-40B4-BE49-F238E27FC236}">
                <a16:creationId xmlns:a16="http://schemas.microsoft.com/office/drawing/2014/main" id="{D41FCD47-3B46-4FED-A39F-EAEA5FDFB39E}"/>
              </a:ext>
            </a:extLst>
          </p:cNvPr>
          <p:cNvSpPr/>
          <p:nvPr/>
        </p:nvSpPr>
        <p:spPr>
          <a:xfrm>
            <a:off x="318479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0</a:t>
            </a:r>
            <a:endParaRPr lang="en-US" i="1">
              <a:cs typeface="Calibri"/>
            </a:endParaRPr>
          </a:p>
        </p:txBody>
      </p:sp>
      <p:sp>
        <p:nvSpPr>
          <p:cNvPr id="20" name="Rounded Rectangle 4">
            <a:extLst>
              <a:ext uri="{FF2B5EF4-FFF2-40B4-BE49-F238E27FC236}">
                <a16:creationId xmlns:a16="http://schemas.microsoft.com/office/drawing/2014/main" id="{380E835C-05A7-4373-88F2-558BECC7435A}"/>
              </a:ext>
            </a:extLst>
          </p:cNvPr>
          <p:cNvSpPr/>
          <p:nvPr/>
        </p:nvSpPr>
        <p:spPr>
          <a:xfrm>
            <a:off x="401156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1</a:t>
            </a:r>
            <a:endParaRPr lang="en-US" i="1">
              <a:cs typeface="Calibri"/>
            </a:endParaRPr>
          </a:p>
        </p:txBody>
      </p:sp>
      <p:sp>
        <p:nvSpPr>
          <p:cNvPr id="21" name="Rounded Rectangle 5">
            <a:extLst>
              <a:ext uri="{FF2B5EF4-FFF2-40B4-BE49-F238E27FC236}">
                <a16:creationId xmlns:a16="http://schemas.microsoft.com/office/drawing/2014/main" id="{E244ED31-E217-4C0F-8250-580FB6C8536E}"/>
              </a:ext>
            </a:extLst>
          </p:cNvPr>
          <p:cNvSpPr/>
          <p:nvPr/>
        </p:nvSpPr>
        <p:spPr>
          <a:xfrm>
            <a:off x="483833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0</a:t>
            </a:r>
            <a:endParaRPr lang="en-US" i="1">
              <a:cs typeface="Calibri"/>
            </a:endParaRPr>
          </a:p>
        </p:txBody>
      </p:sp>
      <p:sp>
        <p:nvSpPr>
          <p:cNvPr id="22" name="Rounded Rectangle 6">
            <a:extLst>
              <a:ext uri="{FF2B5EF4-FFF2-40B4-BE49-F238E27FC236}">
                <a16:creationId xmlns:a16="http://schemas.microsoft.com/office/drawing/2014/main" id="{DD63CF01-496E-4F2B-B141-F539C53259DD}"/>
              </a:ext>
            </a:extLst>
          </p:cNvPr>
          <p:cNvSpPr/>
          <p:nvPr/>
        </p:nvSpPr>
        <p:spPr>
          <a:xfrm>
            <a:off x="566510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>
                <a:cs typeface="Calibri"/>
              </a:rPr>
              <a:t>1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3368782A-8BED-4D76-A705-F11075D17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7626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75"/>
    </mc:Choice>
    <mc:Fallback xmlns="">
      <p:transition spd="slow" advTm="457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40C00772-9C0E-478D-A1EA-FED16A85C1ED}"/>
              </a:ext>
            </a:extLst>
          </p:cNvPr>
          <p:cNvSpPr txBox="1"/>
          <p:nvPr/>
        </p:nvSpPr>
        <p:spPr>
          <a:xfrm>
            <a:off x="2014883" y="5236040"/>
            <a:ext cx="1124026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400" b="1"/>
              <a:t>Bit flip!</a:t>
            </a:r>
            <a:endParaRPr lang="it-IT" b="1"/>
          </a:p>
        </p:txBody>
      </p:sp>
      <p:sp>
        <p:nvSpPr>
          <p:cNvPr id="59" name="Titolo 1">
            <a:extLst>
              <a:ext uri="{FF2B5EF4-FFF2-40B4-BE49-F238E27FC236}">
                <a16:creationId xmlns:a16="http://schemas.microsoft.com/office/drawing/2014/main" id="{5939DE20-3583-4DF2-BD48-B1A1054F7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RowHammer</a:t>
            </a:r>
            <a:endParaRPr lang="it-IT"/>
          </a:p>
        </p:txBody>
      </p:sp>
      <p:grpSp>
        <p:nvGrpSpPr>
          <p:cNvPr id="4" name="Group 35">
            <a:extLst>
              <a:ext uri="{FF2B5EF4-FFF2-40B4-BE49-F238E27FC236}">
                <a16:creationId xmlns:a16="http://schemas.microsoft.com/office/drawing/2014/main" id="{DA9D9398-E2F6-4B6F-85B9-85A83F4C12EC}"/>
              </a:ext>
            </a:extLst>
          </p:cNvPr>
          <p:cNvGrpSpPr/>
          <p:nvPr/>
        </p:nvGrpSpPr>
        <p:grpSpPr>
          <a:xfrm>
            <a:off x="2834640" y="1799272"/>
            <a:ext cx="3817620" cy="2383631"/>
            <a:chOff x="2834640" y="1799272"/>
            <a:chExt cx="3817620" cy="2383631"/>
          </a:xfrm>
        </p:grpSpPr>
        <p:cxnSp>
          <p:nvCxnSpPr>
            <p:cNvPr id="58" name="Straight Connector 25">
              <a:extLst>
                <a:ext uri="{FF2B5EF4-FFF2-40B4-BE49-F238E27FC236}">
                  <a16:creationId xmlns:a16="http://schemas.microsoft.com/office/drawing/2014/main" id="{1DDF5AC2-0B77-4AD0-B135-334B7316DA72}"/>
                </a:ext>
              </a:extLst>
            </p:cNvPr>
            <p:cNvCxnSpPr/>
            <p:nvPr/>
          </p:nvCxnSpPr>
          <p:spPr>
            <a:xfrm>
              <a:off x="2834640" y="2679382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26">
              <a:extLst>
                <a:ext uri="{FF2B5EF4-FFF2-40B4-BE49-F238E27FC236}">
                  <a16:creationId xmlns:a16="http://schemas.microsoft.com/office/drawing/2014/main" id="{C8F5FBAB-2B12-4496-A2E6-B37B8CC6B9A5}"/>
                </a:ext>
              </a:extLst>
            </p:cNvPr>
            <p:cNvCxnSpPr/>
            <p:nvPr/>
          </p:nvCxnSpPr>
          <p:spPr>
            <a:xfrm>
              <a:off x="2834640" y="3168014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Connector 27">
              <a:extLst>
                <a:ext uri="{FF2B5EF4-FFF2-40B4-BE49-F238E27FC236}">
                  <a16:creationId xmlns:a16="http://schemas.microsoft.com/office/drawing/2014/main" id="{D156F9D7-AE6D-431C-8E96-47A401115C70}"/>
                </a:ext>
              </a:extLst>
            </p:cNvPr>
            <p:cNvCxnSpPr/>
            <p:nvPr/>
          </p:nvCxnSpPr>
          <p:spPr>
            <a:xfrm>
              <a:off x="2834640" y="3664266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Connector 28">
              <a:extLst>
                <a:ext uri="{FF2B5EF4-FFF2-40B4-BE49-F238E27FC236}">
                  <a16:creationId xmlns:a16="http://schemas.microsoft.com/office/drawing/2014/main" id="{3093CA86-39D3-4B24-B8A4-CA16F82ECAA7}"/>
                </a:ext>
              </a:extLst>
            </p:cNvPr>
            <p:cNvCxnSpPr>
              <a:cxnSpLocks/>
            </p:cNvCxnSpPr>
            <p:nvPr/>
          </p:nvCxnSpPr>
          <p:spPr>
            <a:xfrm>
              <a:off x="3501390" y="1799272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Straight Connector 32">
              <a:extLst>
                <a:ext uri="{FF2B5EF4-FFF2-40B4-BE49-F238E27FC236}">
                  <a16:creationId xmlns:a16="http://schemas.microsoft.com/office/drawing/2014/main" id="{827C3652-13B8-4D59-8279-4C61642A4628}"/>
                </a:ext>
              </a:extLst>
            </p:cNvPr>
            <p:cNvCxnSpPr>
              <a:cxnSpLocks/>
            </p:cNvCxnSpPr>
            <p:nvPr/>
          </p:nvCxnSpPr>
          <p:spPr>
            <a:xfrm>
              <a:off x="4343400" y="1799272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Straight Connector 33">
              <a:extLst>
                <a:ext uri="{FF2B5EF4-FFF2-40B4-BE49-F238E27FC236}">
                  <a16:creationId xmlns:a16="http://schemas.microsoft.com/office/drawing/2014/main" id="{4BFD90E4-2F13-47EA-B7CE-387C82718189}"/>
                </a:ext>
              </a:extLst>
            </p:cNvPr>
            <p:cNvCxnSpPr>
              <a:cxnSpLocks/>
            </p:cNvCxnSpPr>
            <p:nvPr/>
          </p:nvCxnSpPr>
          <p:spPr>
            <a:xfrm>
              <a:off x="5162550" y="1799272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34">
              <a:extLst>
                <a:ext uri="{FF2B5EF4-FFF2-40B4-BE49-F238E27FC236}">
                  <a16:creationId xmlns:a16="http://schemas.microsoft.com/office/drawing/2014/main" id="{3BEF2900-4BB4-42A4-95E9-807B3085008D}"/>
                </a:ext>
              </a:extLst>
            </p:cNvPr>
            <p:cNvCxnSpPr>
              <a:cxnSpLocks/>
            </p:cNvCxnSpPr>
            <p:nvPr/>
          </p:nvCxnSpPr>
          <p:spPr>
            <a:xfrm>
              <a:off x="5996940" y="1810225"/>
              <a:ext cx="0" cy="23726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24">
              <a:extLst>
                <a:ext uri="{FF2B5EF4-FFF2-40B4-BE49-F238E27FC236}">
                  <a16:creationId xmlns:a16="http://schemas.microsoft.com/office/drawing/2014/main" id="{4293CCE3-25D9-4950-8399-CC46725D6013}"/>
                </a:ext>
              </a:extLst>
            </p:cNvPr>
            <p:cNvCxnSpPr/>
            <p:nvPr/>
          </p:nvCxnSpPr>
          <p:spPr>
            <a:xfrm>
              <a:off x="2834640" y="2183130"/>
              <a:ext cx="38176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11">
            <a:extLst>
              <a:ext uri="{FF2B5EF4-FFF2-40B4-BE49-F238E27FC236}">
                <a16:creationId xmlns:a16="http://schemas.microsoft.com/office/drawing/2014/main" id="{AB5F2CC6-F372-455C-9F73-9F9EC06D3FB1}"/>
              </a:ext>
            </a:extLst>
          </p:cNvPr>
          <p:cNvGrpSpPr/>
          <p:nvPr/>
        </p:nvGrpSpPr>
        <p:grpSpPr>
          <a:xfrm>
            <a:off x="3188970" y="2011680"/>
            <a:ext cx="3120390" cy="342900"/>
            <a:chOff x="3188970" y="2011680"/>
            <a:chExt cx="3120390" cy="342900"/>
          </a:xfrm>
        </p:grpSpPr>
        <p:sp>
          <p:nvSpPr>
            <p:cNvPr id="114" name="Rounded Rectangle 3">
              <a:extLst>
                <a:ext uri="{FF2B5EF4-FFF2-40B4-BE49-F238E27FC236}">
                  <a16:creationId xmlns:a16="http://schemas.microsoft.com/office/drawing/2014/main" id="{CB9ACFDD-88CE-491F-8445-AAF2F5837DF2}"/>
                </a:ext>
              </a:extLst>
            </p:cNvPr>
            <p:cNvSpPr/>
            <p:nvPr/>
          </p:nvSpPr>
          <p:spPr>
            <a:xfrm>
              <a:off x="318897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18" name="Rounded Rectangle 4">
              <a:extLst>
                <a:ext uri="{FF2B5EF4-FFF2-40B4-BE49-F238E27FC236}">
                  <a16:creationId xmlns:a16="http://schemas.microsoft.com/office/drawing/2014/main" id="{B8F36622-F64D-495D-95E9-F67FDAE1C375}"/>
                </a:ext>
              </a:extLst>
            </p:cNvPr>
            <p:cNvSpPr/>
            <p:nvPr/>
          </p:nvSpPr>
          <p:spPr>
            <a:xfrm>
              <a:off x="401574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19" name="Rounded Rectangle 5">
              <a:extLst>
                <a:ext uri="{FF2B5EF4-FFF2-40B4-BE49-F238E27FC236}">
                  <a16:creationId xmlns:a16="http://schemas.microsoft.com/office/drawing/2014/main" id="{198EFDDF-3398-432D-9B57-CA1E8A2ED515}"/>
                </a:ext>
              </a:extLst>
            </p:cNvPr>
            <p:cNvSpPr/>
            <p:nvPr/>
          </p:nvSpPr>
          <p:spPr>
            <a:xfrm>
              <a:off x="484251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20" name="Rounded Rectangle 6">
              <a:extLst>
                <a:ext uri="{FF2B5EF4-FFF2-40B4-BE49-F238E27FC236}">
                  <a16:creationId xmlns:a16="http://schemas.microsoft.com/office/drawing/2014/main" id="{C60FA57F-82BE-4E30-93FE-5BE89065FADA}"/>
                </a:ext>
              </a:extLst>
            </p:cNvPr>
            <p:cNvSpPr/>
            <p:nvPr/>
          </p:nvSpPr>
          <p:spPr>
            <a:xfrm>
              <a:off x="5669280" y="2011680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</p:grpSp>
      <p:grpSp>
        <p:nvGrpSpPr>
          <p:cNvPr id="6" name="Group 12">
            <a:extLst>
              <a:ext uri="{FF2B5EF4-FFF2-40B4-BE49-F238E27FC236}">
                <a16:creationId xmlns:a16="http://schemas.microsoft.com/office/drawing/2014/main" id="{875E5C97-798D-4962-B3BF-F3E3A665C561}"/>
              </a:ext>
            </a:extLst>
          </p:cNvPr>
          <p:cNvGrpSpPr/>
          <p:nvPr/>
        </p:nvGrpSpPr>
        <p:grpSpPr>
          <a:xfrm>
            <a:off x="3188970" y="2504122"/>
            <a:ext cx="3120390" cy="342900"/>
            <a:chOff x="3188970" y="2504122"/>
            <a:chExt cx="3120390" cy="342900"/>
          </a:xfrm>
        </p:grpSpPr>
        <p:sp>
          <p:nvSpPr>
            <p:cNvPr id="122" name="Rounded Rectangle 7">
              <a:extLst>
                <a:ext uri="{FF2B5EF4-FFF2-40B4-BE49-F238E27FC236}">
                  <a16:creationId xmlns:a16="http://schemas.microsoft.com/office/drawing/2014/main" id="{35F72405-4295-4784-99DF-42DB6792D3C7}"/>
                </a:ext>
              </a:extLst>
            </p:cNvPr>
            <p:cNvSpPr/>
            <p:nvPr/>
          </p:nvSpPr>
          <p:spPr>
            <a:xfrm>
              <a:off x="318897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  <p:sp>
          <p:nvSpPr>
            <p:cNvPr id="123" name="Rounded Rectangle 8">
              <a:extLst>
                <a:ext uri="{FF2B5EF4-FFF2-40B4-BE49-F238E27FC236}">
                  <a16:creationId xmlns:a16="http://schemas.microsoft.com/office/drawing/2014/main" id="{58F5152C-0E18-476A-837E-FF0D2299B960}"/>
                </a:ext>
              </a:extLst>
            </p:cNvPr>
            <p:cNvSpPr/>
            <p:nvPr/>
          </p:nvSpPr>
          <p:spPr>
            <a:xfrm>
              <a:off x="401574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  <p:sp>
          <p:nvSpPr>
            <p:cNvPr id="124" name="Rounded Rectangle 9">
              <a:extLst>
                <a:ext uri="{FF2B5EF4-FFF2-40B4-BE49-F238E27FC236}">
                  <a16:creationId xmlns:a16="http://schemas.microsoft.com/office/drawing/2014/main" id="{A16A1EC5-56D8-40AC-9654-64C1B6181A0D}"/>
                </a:ext>
              </a:extLst>
            </p:cNvPr>
            <p:cNvSpPr/>
            <p:nvPr/>
          </p:nvSpPr>
          <p:spPr>
            <a:xfrm>
              <a:off x="484251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  <p:sp>
          <p:nvSpPr>
            <p:cNvPr id="125" name="Rounded Rectangle 10">
              <a:extLst>
                <a:ext uri="{FF2B5EF4-FFF2-40B4-BE49-F238E27FC236}">
                  <a16:creationId xmlns:a16="http://schemas.microsoft.com/office/drawing/2014/main" id="{DF149E37-26D8-45AA-B7F0-17B0781D81BB}"/>
                </a:ext>
              </a:extLst>
            </p:cNvPr>
            <p:cNvSpPr/>
            <p:nvPr/>
          </p:nvSpPr>
          <p:spPr>
            <a:xfrm>
              <a:off x="566928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i="1"/>
            </a:p>
          </p:txBody>
        </p:sp>
      </p:grpSp>
      <p:grpSp>
        <p:nvGrpSpPr>
          <p:cNvPr id="7" name="Group 13">
            <a:extLst>
              <a:ext uri="{FF2B5EF4-FFF2-40B4-BE49-F238E27FC236}">
                <a16:creationId xmlns:a16="http://schemas.microsoft.com/office/drawing/2014/main" id="{6D5762D3-2647-42F8-8ED3-D6782936285F}"/>
              </a:ext>
            </a:extLst>
          </p:cNvPr>
          <p:cNvGrpSpPr/>
          <p:nvPr/>
        </p:nvGrpSpPr>
        <p:grpSpPr>
          <a:xfrm>
            <a:off x="3188970" y="2996564"/>
            <a:ext cx="3120390" cy="342900"/>
            <a:chOff x="3188970" y="2504122"/>
            <a:chExt cx="3120390" cy="342900"/>
          </a:xfrm>
        </p:grpSpPr>
        <p:sp>
          <p:nvSpPr>
            <p:cNvPr id="127" name="Rounded Rectangle 14">
              <a:extLst>
                <a:ext uri="{FF2B5EF4-FFF2-40B4-BE49-F238E27FC236}">
                  <a16:creationId xmlns:a16="http://schemas.microsoft.com/office/drawing/2014/main" id="{42A3842F-303F-4724-8217-FB9044FE69FC}"/>
                </a:ext>
              </a:extLst>
            </p:cNvPr>
            <p:cNvSpPr/>
            <p:nvPr/>
          </p:nvSpPr>
          <p:spPr>
            <a:xfrm>
              <a:off x="318897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28" name="Rounded Rectangle 15">
              <a:extLst>
                <a:ext uri="{FF2B5EF4-FFF2-40B4-BE49-F238E27FC236}">
                  <a16:creationId xmlns:a16="http://schemas.microsoft.com/office/drawing/2014/main" id="{A2EC08E4-3337-4BAE-84FF-AF38D0A6BC2C}"/>
                </a:ext>
              </a:extLst>
            </p:cNvPr>
            <p:cNvSpPr/>
            <p:nvPr/>
          </p:nvSpPr>
          <p:spPr>
            <a:xfrm>
              <a:off x="401574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i="1" dirty="0">
                  <a:solidFill>
                    <a:srgbClr val="FF0000"/>
                  </a:solidFill>
                </a:rPr>
                <a:t>0</a:t>
              </a:r>
              <a:endParaRPr lang="en-US" b="1" i="1" dirty="0">
                <a:solidFill>
                  <a:srgbClr val="FF0000"/>
                </a:solidFill>
                <a:cs typeface="Calibri"/>
              </a:endParaRPr>
            </a:p>
          </p:txBody>
        </p:sp>
        <p:sp>
          <p:nvSpPr>
            <p:cNvPr id="129" name="Rounded Rectangle 16">
              <a:extLst>
                <a:ext uri="{FF2B5EF4-FFF2-40B4-BE49-F238E27FC236}">
                  <a16:creationId xmlns:a16="http://schemas.microsoft.com/office/drawing/2014/main" id="{C24019F7-9E5D-43EC-AEB8-49AEE8A0197F}"/>
                </a:ext>
              </a:extLst>
            </p:cNvPr>
            <p:cNvSpPr/>
            <p:nvPr/>
          </p:nvSpPr>
          <p:spPr>
            <a:xfrm>
              <a:off x="484251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  <p:sp>
          <p:nvSpPr>
            <p:cNvPr id="130" name="Rounded Rectangle 17">
              <a:extLst>
                <a:ext uri="{FF2B5EF4-FFF2-40B4-BE49-F238E27FC236}">
                  <a16:creationId xmlns:a16="http://schemas.microsoft.com/office/drawing/2014/main" id="{45A3D637-2DB5-4728-86AD-D102ED20A126}"/>
                </a:ext>
              </a:extLst>
            </p:cNvPr>
            <p:cNvSpPr/>
            <p:nvPr/>
          </p:nvSpPr>
          <p:spPr>
            <a:xfrm>
              <a:off x="5669280" y="2504122"/>
              <a:ext cx="640080" cy="3429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1</a:t>
              </a:r>
              <a:endParaRPr lang="en-NL" i="1"/>
            </a:p>
          </p:txBody>
        </p:sp>
      </p:grpSp>
      <p:sp>
        <p:nvSpPr>
          <p:cNvPr id="8" name="Rounded Rectangle 19">
            <a:extLst>
              <a:ext uri="{FF2B5EF4-FFF2-40B4-BE49-F238E27FC236}">
                <a16:creationId xmlns:a16="http://schemas.microsoft.com/office/drawing/2014/main" id="{8C40D814-A1A2-4B63-9C3E-CFCEEB1DC40E}"/>
              </a:ext>
            </a:extLst>
          </p:cNvPr>
          <p:cNvSpPr/>
          <p:nvPr/>
        </p:nvSpPr>
        <p:spPr>
          <a:xfrm>
            <a:off x="3188970" y="3489006"/>
            <a:ext cx="640080" cy="3429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>
                <a:cs typeface="Calibri"/>
              </a:rPr>
              <a:t>0</a:t>
            </a:r>
          </a:p>
        </p:txBody>
      </p:sp>
      <p:sp>
        <p:nvSpPr>
          <p:cNvPr id="9" name="Rounded Rectangle 20">
            <a:extLst>
              <a:ext uri="{FF2B5EF4-FFF2-40B4-BE49-F238E27FC236}">
                <a16:creationId xmlns:a16="http://schemas.microsoft.com/office/drawing/2014/main" id="{2B3C15DE-4E74-4722-8D27-08F9D2F25CC2}"/>
              </a:ext>
            </a:extLst>
          </p:cNvPr>
          <p:cNvSpPr/>
          <p:nvPr/>
        </p:nvSpPr>
        <p:spPr>
          <a:xfrm>
            <a:off x="4015740" y="3489006"/>
            <a:ext cx="640080" cy="3429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>
                <a:cs typeface="Calibri"/>
              </a:rPr>
              <a:t>1</a:t>
            </a:r>
          </a:p>
        </p:txBody>
      </p:sp>
      <p:sp>
        <p:nvSpPr>
          <p:cNvPr id="10" name="Rounded Rectangle 21">
            <a:extLst>
              <a:ext uri="{FF2B5EF4-FFF2-40B4-BE49-F238E27FC236}">
                <a16:creationId xmlns:a16="http://schemas.microsoft.com/office/drawing/2014/main" id="{41DE6997-91AA-43E5-A164-328E90B574CC}"/>
              </a:ext>
            </a:extLst>
          </p:cNvPr>
          <p:cNvSpPr/>
          <p:nvPr/>
        </p:nvSpPr>
        <p:spPr>
          <a:xfrm>
            <a:off x="4842510" y="3489006"/>
            <a:ext cx="640080" cy="3429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>
                <a:cs typeface="Calibri"/>
              </a:rPr>
              <a:t>0</a:t>
            </a:r>
          </a:p>
        </p:txBody>
      </p:sp>
      <p:sp>
        <p:nvSpPr>
          <p:cNvPr id="11" name="Rounded Rectangle 22">
            <a:extLst>
              <a:ext uri="{FF2B5EF4-FFF2-40B4-BE49-F238E27FC236}">
                <a16:creationId xmlns:a16="http://schemas.microsoft.com/office/drawing/2014/main" id="{9BB99896-6A37-49F3-8EFD-40C6609CAACD}"/>
              </a:ext>
            </a:extLst>
          </p:cNvPr>
          <p:cNvSpPr/>
          <p:nvPr/>
        </p:nvSpPr>
        <p:spPr>
          <a:xfrm>
            <a:off x="5669280" y="3489006"/>
            <a:ext cx="640080" cy="3429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 sz="1200" i="1">
              <a:latin typeface="Andale Mono" panose="020B0509000000000004" pitchFamily="49" charset="0"/>
            </a:endParaRPr>
          </a:p>
        </p:txBody>
      </p:sp>
      <p:sp>
        <p:nvSpPr>
          <p:cNvPr id="12" name="Rounded Rectangle 36">
            <a:extLst>
              <a:ext uri="{FF2B5EF4-FFF2-40B4-BE49-F238E27FC236}">
                <a16:creationId xmlns:a16="http://schemas.microsoft.com/office/drawing/2014/main" id="{E69941CD-E7AA-465A-9F4C-84771AE21B3B}"/>
              </a:ext>
            </a:extLst>
          </p:cNvPr>
          <p:cNvSpPr/>
          <p:nvPr/>
        </p:nvSpPr>
        <p:spPr>
          <a:xfrm>
            <a:off x="3168018" y="4112652"/>
            <a:ext cx="3141342" cy="503391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i="1">
              <a:latin typeface="Andale Mono" panose="020B0509000000000004" pitchFamily="49" charset="0"/>
            </a:endParaRPr>
          </a:p>
        </p:txBody>
      </p:sp>
      <p:sp>
        <p:nvSpPr>
          <p:cNvPr id="13" name="TextBox 78">
            <a:extLst>
              <a:ext uri="{FF2B5EF4-FFF2-40B4-BE49-F238E27FC236}">
                <a16:creationId xmlns:a16="http://schemas.microsoft.com/office/drawing/2014/main" id="{61CB0145-BC30-46EF-A734-D212A260BDA2}"/>
              </a:ext>
            </a:extLst>
          </p:cNvPr>
          <p:cNvSpPr txBox="1"/>
          <p:nvPr/>
        </p:nvSpPr>
        <p:spPr>
          <a:xfrm>
            <a:off x="5841341" y="3507076"/>
            <a:ext cx="301686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i="1">
                <a:latin typeface="Calibri"/>
                <a:cs typeface="Calibri"/>
              </a:rPr>
              <a:t>1</a:t>
            </a:r>
          </a:p>
        </p:txBody>
      </p:sp>
      <p:grpSp>
        <p:nvGrpSpPr>
          <p:cNvPr id="14" name="Group 93">
            <a:extLst>
              <a:ext uri="{FF2B5EF4-FFF2-40B4-BE49-F238E27FC236}">
                <a16:creationId xmlns:a16="http://schemas.microsoft.com/office/drawing/2014/main" id="{F02CF02B-7705-4125-AA5F-0E51B24EFB63}"/>
              </a:ext>
            </a:extLst>
          </p:cNvPr>
          <p:cNvGrpSpPr/>
          <p:nvPr/>
        </p:nvGrpSpPr>
        <p:grpSpPr>
          <a:xfrm>
            <a:off x="3188970" y="2501158"/>
            <a:ext cx="3120390" cy="342900"/>
            <a:chOff x="3188970" y="2504122"/>
            <a:chExt cx="3120390" cy="342900"/>
          </a:xfrm>
        </p:grpSpPr>
        <p:sp>
          <p:nvSpPr>
            <p:cNvPr id="138" name="Rounded Rectangle 94">
              <a:extLst>
                <a:ext uri="{FF2B5EF4-FFF2-40B4-BE49-F238E27FC236}">
                  <a16:creationId xmlns:a16="http://schemas.microsoft.com/office/drawing/2014/main" id="{E893EDF4-CE51-4C3B-8C26-4CD79408D368}"/>
                </a:ext>
              </a:extLst>
            </p:cNvPr>
            <p:cNvSpPr/>
            <p:nvPr/>
          </p:nvSpPr>
          <p:spPr>
            <a:xfrm>
              <a:off x="3188970" y="2504122"/>
              <a:ext cx="640080" cy="3429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0</a:t>
              </a:r>
            </a:p>
          </p:txBody>
        </p:sp>
        <p:sp>
          <p:nvSpPr>
            <p:cNvPr id="139" name="Rounded Rectangle 95">
              <a:extLst>
                <a:ext uri="{FF2B5EF4-FFF2-40B4-BE49-F238E27FC236}">
                  <a16:creationId xmlns:a16="http://schemas.microsoft.com/office/drawing/2014/main" id="{1928D517-6227-4D43-B51A-1E718AA5BAA4}"/>
                </a:ext>
              </a:extLst>
            </p:cNvPr>
            <p:cNvSpPr/>
            <p:nvPr/>
          </p:nvSpPr>
          <p:spPr>
            <a:xfrm>
              <a:off x="4015740" y="2504122"/>
              <a:ext cx="640080" cy="3429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1</a:t>
              </a:r>
            </a:p>
          </p:txBody>
        </p:sp>
        <p:sp>
          <p:nvSpPr>
            <p:cNvPr id="140" name="Rounded Rectangle 96">
              <a:extLst>
                <a:ext uri="{FF2B5EF4-FFF2-40B4-BE49-F238E27FC236}">
                  <a16:creationId xmlns:a16="http://schemas.microsoft.com/office/drawing/2014/main" id="{FCF2B2A7-7CD7-4D43-A4F4-770CD00B8899}"/>
                </a:ext>
              </a:extLst>
            </p:cNvPr>
            <p:cNvSpPr/>
            <p:nvPr/>
          </p:nvSpPr>
          <p:spPr>
            <a:xfrm>
              <a:off x="4842510" y="2504122"/>
              <a:ext cx="640080" cy="3429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1</a:t>
              </a:r>
            </a:p>
          </p:txBody>
        </p:sp>
        <p:sp>
          <p:nvSpPr>
            <p:cNvPr id="141" name="Rounded Rectangle 97">
              <a:extLst>
                <a:ext uri="{FF2B5EF4-FFF2-40B4-BE49-F238E27FC236}">
                  <a16:creationId xmlns:a16="http://schemas.microsoft.com/office/drawing/2014/main" id="{2C88BA5A-CACA-4DD6-8013-CE2EACB1FDCF}"/>
                </a:ext>
              </a:extLst>
            </p:cNvPr>
            <p:cNvSpPr/>
            <p:nvPr/>
          </p:nvSpPr>
          <p:spPr>
            <a:xfrm>
              <a:off x="5669280" y="2504122"/>
              <a:ext cx="640080" cy="3429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NL" i="1">
                  <a:latin typeface="Andale Mono" panose="020B0509000000000004" pitchFamily="49" charset="0"/>
                </a:rPr>
                <a:t>0</a:t>
              </a:r>
            </a:p>
          </p:txBody>
        </p:sp>
      </p:grp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13B1245-4210-419F-B996-8D9BF13DE1D4}"/>
              </a:ext>
            </a:extLst>
          </p:cNvPr>
          <p:cNvSpPr txBox="1"/>
          <p:nvPr/>
        </p:nvSpPr>
        <p:spPr>
          <a:xfrm>
            <a:off x="6770912" y="2497800"/>
            <a:ext cx="760914" cy="369332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r>
              <a:rPr lang="en-US" i="1"/>
              <a:t>Row 1</a:t>
            </a:r>
            <a:endParaRPr lang="it-IT" i="1">
              <a:cs typeface="Calibri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FA0A40E-D211-4740-8932-254D34E9D941}"/>
              </a:ext>
            </a:extLst>
          </p:cNvPr>
          <p:cNvSpPr txBox="1"/>
          <p:nvPr/>
        </p:nvSpPr>
        <p:spPr>
          <a:xfrm>
            <a:off x="6780522" y="2991450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Row 2</a:t>
            </a:r>
            <a:endParaRPr lang="it-IT" i="1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2FB2CB4-FD84-44B8-8459-371D414BECDF}"/>
              </a:ext>
            </a:extLst>
          </p:cNvPr>
          <p:cNvSpPr txBox="1"/>
          <p:nvPr/>
        </p:nvSpPr>
        <p:spPr>
          <a:xfrm>
            <a:off x="6772903" y="3506224"/>
            <a:ext cx="76091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i="1"/>
              <a:t>Row 3</a:t>
            </a:r>
            <a:endParaRPr lang="it-IT" i="1">
              <a:cs typeface="Calibri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727AD68-3BAA-4908-A8DF-9D1144DCD482}"/>
              </a:ext>
            </a:extLst>
          </p:cNvPr>
          <p:cNvSpPr txBox="1"/>
          <p:nvPr/>
        </p:nvSpPr>
        <p:spPr>
          <a:xfrm>
            <a:off x="6786153" y="1997324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Row 0</a:t>
            </a:r>
            <a:endParaRPr lang="it-IT" i="1"/>
          </a:p>
        </p:txBody>
      </p:sp>
      <p:sp>
        <p:nvSpPr>
          <p:cNvPr id="19" name="Rounded Rectangle 3">
            <a:extLst>
              <a:ext uri="{FF2B5EF4-FFF2-40B4-BE49-F238E27FC236}">
                <a16:creationId xmlns:a16="http://schemas.microsoft.com/office/drawing/2014/main" id="{D41FCD47-3B46-4FED-A39F-EAEA5FDFB39E}"/>
              </a:ext>
            </a:extLst>
          </p:cNvPr>
          <p:cNvSpPr/>
          <p:nvPr/>
        </p:nvSpPr>
        <p:spPr>
          <a:xfrm>
            <a:off x="318479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-</a:t>
            </a:r>
            <a:endParaRPr lang="en-US" i="1">
              <a:cs typeface="Calibri"/>
            </a:endParaRPr>
          </a:p>
        </p:txBody>
      </p:sp>
      <p:sp>
        <p:nvSpPr>
          <p:cNvPr id="20" name="Rounded Rectangle 4">
            <a:extLst>
              <a:ext uri="{FF2B5EF4-FFF2-40B4-BE49-F238E27FC236}">
                <a16:creationId xmlns:a16="http://schemas.microsoft.com/office/drawing/2014/main" id="{380E835C-05A7-4373-88F2-558BECC7435A}"/>
              </a:ext>
            </a:extLst>
          </p:cNvPr>
          <p:cNvSpPr/>
          <p:nvPr/>
        </p:nvSpPr>
        <p:spPr>
          <a:xfrm>
            <a:off x="401156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>
                <a:cs typeface="Calibri"/>
              </a:rPr>
              <a:t>-</a:t>
            </a:r>
          </a:p>
        </p:txBody>
      </p:sp>
      <p:sp>
        <p:nvSpPr>
          <p:cNvPr id="21" name="Rounded Rectangle 5">
            <a:extLst>
              <a:ext uri="{FF2B5EF4-FFF2-40B4-BE49-F238E27FC236}">
                <a16:creationId xmlns:a16="http://schemas.microsoft.com/office/drawing/2014/main" id="{E244ED31-E217-4C0F-8250-580FB6C8536E}"/>
              </a:ext>
            </a:extLst>
          </p:cNvPr>
          <p:cNvSpPr/>
          <p:nvPr/>
        </p:nvSpPr>
        <p:spPr>
          <a:xfrm>
            <a:off x="483833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/>
              <a:t>-</a:t>
            </a:r>
            <a:endParaRPr lang="en-US" i="1">
              <a:cs typeface="Calibri"/>
            </a:endParaRPr>
          </a:p>
        </p:txBody>
      </p:sp>
      <p:sp>
        <p:nvSpPr>
          <p:cNvPr id="22" name="Rounded Rectangle 6">
            <a:extLst>
              <a:ext uri="{FF2B5EF4-FFF2-40B4-BE49-F238E27FC236}">
                <a16:creationId xmlns:a16="http://schemas.microsoft.com/office/drawing/2014/main" id="{DD63CF01-496E-4F2B-B141-F539C53259DD}"/>
              </a:ext>
            </a:extLst>
          </p:cNvPr>
          <p:cNvSpPr/>
          <p:nvPr/>
        </p:nvSpPr>
        <p:spPr>
          <a:xfrm>
            <a:off x="5665105" y="4209998"/>
            <a:ext cx="640080" cy="342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>
                <a:cs typeface="Calibri"/>
              </a:rPr>
              <a:t>-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BF0A39A-9B01-4708-A9D3-F7D1CE502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9314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00"/>
    </mc:Choice>
    <mc:Fallback xmlns="">
      <p:transition spd="slow" advTm="1190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8.7|7.1|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2293</TotalTime>
  <Words>1260</Words>
  <Application>Microsoft Office PowerPoint</Application>
  <PresentationFormat>Widescreen</PresentationFormat>
  <Paragraphs>393</Paragraphs>
  <Slides>34</Slides>
  <Notes>34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9" baseType="lpstr">
      <vt:lpstr>Andale Mono</vt:lpstr>
      <vt:lpstr>Arial</vt:lpstr>
      <vt:lpstr>Calibri</vt:lpstr>
      <vt:lpstr>Calibri Light</vt:lpstr>
      <vt:lpstr>Office Theme</vt:lpstr>
      <vt:lpstr>TRRespass: Exploiting the Many Sides of Target Row Refresh</vt:lpstr>
      <vt:lpstr>Teaser</vt:lpstr>
      <vt:lpstr>Memory request flow</vt:lpstr>
      <vt:lpstr>DRAM Refresh</vt:lpstr>
      <vt:lpstr>Memory array</vt:lpstr>
      <vt:lpstr>Read operation: Row 1</vt:lpstr>
      <vt:lpstr>Read operation: Row 3</vt:lpstr>
      <vt:lpstr>Read operation: Row 3</vt:lpstr>
      <vt:lpstr>RowHammer</vt:lpstr>
      <vt:lpstr>Double-sided RowHammer</vt:lpstr>
      <vt:lpstr>Hardware mitigations</vt:lpstr>
      <vt:lpstr>Target Row Refresh</vt:lpstr>
      <vt:lpstr>Timeline</vt:lpstr>
      <vt:lpstr>Goals</vt:lpstr>
      <vt:lpstr>Challenges</vt:lpstr>
      <vt:lpstr>Building blocks</vt:lpstr>
      <vt:lpstr>Case study: Vendor C</vt:lpstr>
      <vt:lpstr>Case study: Vendor C</vt:lpstr>
      <vt:lpstr>Case study: Vendor C</vt:lpstr>
      <vt:lpstr>Case study: Vendor C</vt:lpstr>
      <vt:lpstr>Case study: Observations</vt:lpstr>
      <vt:lpstr>Case study: Vendor C</vt:lpstr>
      <vt:lpstr>Case study: Vendor C</vt:lpstr>
      <vt:lpstr>Case study: Observations</vt:lpstr>
      <vt:lpstr>Case study: Vendor C</vt:lpstr>
      <vt:lpstr>Case study: Vendor C</vt:lpstr>
      <vt:lpstr>Case study: Observations</vt:lpstr>
      <vt:lpstr>Case study: Vendor C</vt:lpstr>
      <vt:lpstr>Case study: Observations</vt:lpstr>
      <vt:lpstr>TRRespass: The RowFuzzer</vt:lpstr>
      <vt:lpstr>TRRespass: Results</vt:lpstr>
      <vt:lpstr>Exploitation</vt:lpstr>
      <vt:lpstr>Conclusion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TRRespass: Exploiting the Many Sides of Target Row Refresh</dc:title>
  <dc:creator>emanuele vannacci</dc:creator>
  <cp:lastModifiedBy>emanuele vannacci</cp:lastModifiedBy>
  <cp:revision>1124</cp:revision>
  <dcterms:created xsi:type="dcterms:W3CDTF">2020-04-27T15:30:25Z</dcterms:created>
  <dcterms:modified xsi:type="dcterms:W3CDTF">2020-05-11T11:49:33Z</dcterms:modified>
</cp:coreProperties>
</file>