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theme/themeOverride1.xml" ContentType="application/vnd.openxmlformats-officedocument.themeOverr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tags/tag16.xml" ContentType="application/vnd.openxmlformats-officedocument.presentationml.tags+xml"/>
  <Override PartName="/ppt/notesSlides/notesSlide23.xml" ContentType="application/vnd.openxmlformats-officedocument.presentationml.notesSlide+xml"/>
  <Override PartName="/ppt/tags/tag27.xml" ContentType="application/vnd.openxmlformats-officedocument.presentationml.tags+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charts/chart7.xml" ContentType="application/vnd.openxmlformats-officedocument.drawingml.chart+xml"/>
  <Override PartName="/ppt/notesSlides/notesSlide7.xml" ContentType="application/vnd.openxmlformats-officedocument.presentationml.notesSlide+xml"/>
  <Override PartName="/ppt/tags/tag12.xml" ContentType="application/vnd.openxmlformats-officedocument.presentationml.tags+xml"/>
  <Override PartName="/ppt/tags/tag23.xml" ContentType="application/vnd.openxmlformats-officedocument.presentationml.tags+xml"/>
  <Override PartName="/ppt/charts/chart3.xml" ContentType="application/vnd.openxmlformats-officedocument.drawingml.chart+xml"/>
  <Override PartName="/ppt/slides/slide9.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tags/tag3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tags/tag19.xml" ContentType="application/vnd.openxmlformats-officedocument.presentationml.tags+xml"/>
  <Override PartName="/ppt/notesSlides/notesSlide26.xml" ContentType="application/vnd.openxmlformats-officedocument.presentationml.notesSlide+xml"/>
  <Override PartName="/ppt/tags/tag28.xml" ContentType="application/vnd.openxmlformats-officedocument.presentationml.tags+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tags/tag17.xml" ContentType="application/vnd.openxmlformats-officedocument.presentationml.tags+xml"/>
  <Override PartName="/ppt/notesSlides/notesSlide22.xml" ContentType="application/vnd.openxmlformats-officedocument.presentationml.notesSlide+xml"/>
  <Override PartName="/ppt/tags/tag26.xml" ContentType="application/vnd.openxmlformats-officedocument.presentationml.tags+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tags/tag15.xml" ContentType="application/vnd.openxmlformats-officedocument.presentationml.tags+xml"/>
  <Override PartName="/ppt/notesSlides/notesSlide20.xml" ContentType="application/vnd.openxmlformats-officedocument.presentationml.notesSlide+xml"/>
  <Override PartName="/ppt/tags/tag24.xml" ContentType="application/vnd.openxmlformats-officedocument.presentationml.tags+xml"/>
  <Override PartName="/ppt/notesSlides/notesSlide31.xml" ContentType="application/vnd.openxmlformats-officedocument.presentationml.notesSlide+xml"/>
  <Override PartName="/ppt/charts/chart6.xml" ContentType="application/vnd.openxmlformats-officedocument.drawingml.chart+xml"/>
  <Override PartName="/ppt/notesSlides/notesSlide6.xml" ContentType="application/vnd.openxmlformats-officedocument.presentationml.notesSlide+xml"/>
  <Override PartName="/ppt/tags/tag13.xml" ContentType="application/vnd.openxmlformats-officedocument.presentationml.tags+xml"/>
  <Override PartName="/ppt/tags/tag22.xml" ContentType="application/vnd.openxmlformats-officedocument.presentationml.tags+xml"/>
  <Override PartName="/ppt/charts/chart4.xml" ContentType="application/vnd.openxmlformats-officedocument.drawingml.chart+xml"/>
  <Override PartName="/ppt/slides/slide8.xml" ContentType="application/vnd.openxmlformats-officedocument.presentationml.slide+xml"/>
  <Override PartName="/ppt/notesSlides/notesSlide4.xml" ContentType="application/vnd.openxmlformats-officedocument.presentationml.notesSlide+xml"/>
  <Override PartName="/ppt/tags/tag11.xml" ContentType="application/vnd.openxmlformats-officedocument.presentationml.tags+xml"/>
  <Override PartName="/ppt/tags/tag20.xml" ContentType="application/vnd.openxmlformats-officedocument.presentationml.tags+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tags/tag2.xml" ContentType="application/vnd.openxmlformats-officedocument.presentationml.tags+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tags/tag29.xml" ContentType="application/vnd.openxmlformats-officedocument.presentationml.tags+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tags/tag18.xml" ContentType="application/vnd.openxmlformats-officedocument.presentationml.tags+xml"/>
  <Override PartName="/ppt/notesSlides/notesSlide32.xml" ContentType="application/vnd.openxmlformats-officedocument.presentationml.notesSlide+xml"/>
  <Override PartName="/ppt/notesSlides/notesSlide9.xml" ContentType="application/vnd.openxmlformats-officedocument.presentationml.notesSlide+xml"/>
  <Override PartName="/ppt/tags/tag14.xml" ContentType="application/vnd.openxmlformats-officedocument.presentationml.tags+xml"/>
  <Override PartName="/ppt/notesSlides/notesSlide21.xml" ContentType="application/vnd.openxmlformats-officedocument.presentationml.notesSlide+xml"/>
  <Override PartName="/ppt/tags/tag25.xml" ContentType="application/vnd.openxmlformats-officedocument.presentationml.tags+xml"/>
  <Override PartName="/ppt/notesSlides/notesSlide10.xml" ContentType="application/vnd.openxmlformats-officedocument.presentationml.notesSlide+xml"/>
  <Override PartName="/ppt/charts/chart5.xml" ContentType="application/vnd.openxmlformats-officedocument.drawingml.chart+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tags/tag10.xml" ContentType="application/vnd.openxmlformats-officedocument.presentationml.tags+xml"/>
  <Override PartName="/ppt/tags/tag21.xml" ContentType="application/vnd.openxmlformats-officedocument.presentationml.tags+xml"/>
  <Override PartName="/ppt/charts/chart1.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56" r:id="rId2"/>
    <p:sldId id="312" r:id="rId3"/>
    <p:sldId id="257" r:id="rId4"/>
    <p:sldId id="288" r:id="rId5"/>
    <p:sldId id="289" r:id="rId6"/>
    <p:sldId id="290" r:id="rId7"/>
    <p:sldId id="301" r:id="rId8"/>
    <p:sldId id="279" r:id="rId9"/>
    <p:sldId id="293" r:id="rId10"/>
    <p:sldId id="302" r:id="rId11"/>
    <p:sldId id="260" r:id="rId12"/>
    <p:sldId id="261" r:id="rId13"/>
    <p:sldId id="263" r:id="rId14"/>
    <p:sldId id="310" r:id="rId15"/>
    <p:sldId id="299" r:id="rId16"/>
    <p:sldId id="267" r:id="rId17"/>
    <p:sldId id="313" r:id="rId18"/>
    <p:sldId id="297" r:id="rId19"/>
    <p:sldId id="282" r:id="rId20"/>
    <p:sldId id="285" r:id="rId21"/>
    <p:sldId id="283" r:id="rId22"/>
    <p:sldId id="314" r:id="rId23"/>
    <p:sldId id="284" r:id="rId24"/>
    <p:sldId id="315" r:id="rId25"/>
    <p:sldId id="268" r:id="rId26"/>
    <p:sldId id="269" r:id="rId27"/>
    <p:sldId id="316" r:id="rId28"/>
    <p:sldId id="270" r:id="rId29"/>
    <p:sldId id="271" r:id="rId30"/>
    <p:sldId id="320" r:id="rId31"/>
    <p:sldId id="272" r:id="rId32"/>
    <p:sldId id="273" r:id="rId33"/>
    <p:sldId id="309" r:id="rId34"/>
    <p:sldId id="275" r:id="rId35"/>
    <p:sldId id="276" r:id="rId36"/>
    <p:sldId id="277" r:id="rId37"/>
    <p:sldId id="295" r:id="rId38"/>
    <p:sldId id="308" r:id="rId39"/>
    <p:sldId id="274" r:id="rId40"/>
    <p:sldId id="300" r:id="rId41"/>
    <p:sldId id="319" r:id="rId42"/>
    <p:sldId id="317" r:id="rId43"/>
    <p:sldId id="318"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clrMru>
    <a:srgbClr val="7F7F7F"/>
    <a:srgbClr val="5F5F5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539" autoAdjust="0"/>
    <p:restoredTop sz="78493" autoAdjust="0"/>
  </p:normalViewPr>
  <p:slideViewPr>
    <p:cSldViewPr>
      <p:cViewPr>
        <p:scale>
          <a:sx n="57" d="100"/>
          <a:sy n="57" d="100"/>
        </p:scale>
        <p:origin x="-1110" y="1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file:///\\vboxsrv\shared\PPTs\EAF-result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VBOXSVR\shared\PPTs\EAF-result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vboxsrv\shared\PPTs\EAF-result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E:\ppts\EAF-result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vboxsrv\shared\PPTs\pact2012\EAF-result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vboxsrv\shared\PPTs\pact2012\EAF-results.xlsx" TargetMode="External"/></Relationships>
</file>

<file path=ppt/charts/_rels/chart7.xml.rels><?xml version="1.0" encoding="UTF-8" standalone="yes"?>
<Relationships xmlns="http://schemas.openxmlformats.org/package/2006/relationships"><Relationship Id="rId2" Type="http://schemas.openxmlformats.org/officeDocument/2006/relationships/oleObject" Target="file:///E:\ppts\EAF-results.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lang val="en-US"/>
  <c:chart>
    <c:plotArea>
      <c:layout>
        <c:manualLayout>
          <c:layoutTarget val="inner"/>
          <c:xMode val="edge"/>
          <c:yMode val="edge"/>
          <c:x val="0.14046062992125985"/>
          <c:y val="5.1400554097404488E-2"/>
          <c:w val="0.83048512685914266"/>
          <c:h val="0.79822506561679785"/>
        </c:manualLayout>
      </c:layout>
      <c:barChart>
        <c:barDir val="col"/>
        <c:grouping val="clustered"/>
        <c:ser>
          <c:idx val="0"/>
          <c:order val="0"/>
          <c:tx>
            <c:strRef>
              <c:f>Summary!$B$1</c:f>
              <c:strCache>
                <c:ptCount val="1"/>
                <c:pt idx="0">
                  <c:v>TA-DIP</c:v>
                </c:pt>
              </c:strCache>
            </c:strRef>
          </c:tx>
          <c:spPr>
            <a:solidFill>
              <a:schemeClr val="tx1">
                <a:lumMod val="50000"/>
                <a:lumOff val="50000"/>
              </a:schemeClr>
            </a:solidFill>
            <a:ln>
              <a:solidFill>
                <a:schemeClr val="tx1"/>
              </a:solidFill>
            </a:ln>
          </c:spPr>
          <c:cat>
            <c:strRef>
              <c:f>Summary!$A$2:$A$4</c:f>
              <c:strCache>
                <c:ptCount val="3"/>
                <c:pt idx="0">
                  <c:v>1-Core</c:v>
                </c:pt>
                <c:pt idx="1">
                  <c:v>2-Core</c:v>
                </c:pt>
                <c:pt idx="2">
                  <c:v>4-Core</c:v>
                </c:pt>
              </c:strCache>
            </c:strRef>
          </c:cat>
          <c:val>
            <c:numRef>
              <c:f>Summary!$B$2:$B$4</c:f>
              <c:numCache>
                <c:formatCode>0%</c:formatCode>
                <c:ptCount val="3"/>
                <c:pt idx="0">
                  <c:v>1.0000000000000012E-2</c:v>
                </c:pt>
                <c:pt idx="1">
                  <c:v>4.0000000000000049E-2</c:v>
                </c:pt>
                <c:pt idx="2">
                  <c:v>2.0000000000000025E-2</c:v>
                </c:pt>
              </c:numCache>
            </c:numRef>
          </c:val>
        </c:ser>
        <c:ser>
          <c:idx val="1"/>
          <c:order val="1"/>
          <c:tx>
            <c:strRef>
              <c:f>Summary!$C$1</c:f>
              <c:strCache>
                <c:ptCount val="1"/>
                <c:pt idx="0">
                  <c:v>TA-DRRIP</c:v>
                </c:pt>
              </c:strCache>
            </c:strRef>
          </c:tx>
          <c:spPr>
            <a:solidFill>
              <a:schemeClr val="tx2"/>
            </a:solidFill>
            <a:ln>
              <a:solidFill>
                <a:schemeClr val="tx1"/>
              </a:solidFill>
            </a:ln>
          </c:spPr>
          <c:cat>
            <c:strRef>
              <c:f>Summary!$A$2:$A$4</c:f>
              <c:strCache>
                <c:ptCount val="3"/>
                <c:pt idx="0">
                  <c:v>1-Core</c:v>
                </c:pt>
                <c:pt idx="1">
                  <c:v>2-Core</c:v>
                </c:pt>
                <c:pt idx="2">
                  <c:v>4-Core</c:v>
                </c:pt>
              </c:strCache>
            </c:strRef>
          </c:cat>
          <c:val>
            <c:numRef>
              <c:f>Summary!$C$2:$C$4</c:f>
              <c:numCache>
                <c:formatCode>0%</c:formatCode>
                <c:ptCount val="3"/>
                <c:pt idx="0">
                  <c:v>5.0000000000000051E-2</c:v>
                </c:pt>
                <c:pt idx="1">
                  <c:v>8.0000000000000099E-2</c:v>
                </c:pt>
                <c:pt idx="2">
                  <c:v>0.11000000000000008</c:v>
                </c:pt>
              </c:numCache>
            </c:numRef>
          </c:val>
        </c:ser>
        <c:ser>
          <c:idx val="2"/>
          <c:order val="2"/>
          <c:tx>
            <c:strRef>
              <c:f>Summary!$D$1</c:f>
              <c:strCache>
                <c:ptCount val="1"/>
                <c:pt idx="0">
                  <c:v>RTB</c:v>
                </c:pt>
              </c:strCache>
            </c:strRef>
          </c:tx>
          <c:spPr>
            <a:solidFill>
              <a:schemeClr val="bg2">
                <a:lumMod val="10000"/>
              </a:schemeClr>
            </a:solidFill>
          </c:spPr>
          <c:cat>
            <c:strRef>
              <c:f>Summary!$A$2:$A$4</c:f>
              <c:strCache>
                <c:ptCount val="3"/>
                <c:pt idx="0">
                  <c:v>1-Core</c:v>
                </c:pt>
                <c:pt idx="1">
                  <c:v>2-Core</c:v>
                </c:pt>
                <c:pt idx="2">
                  <c:v>4-Core</c:v>
                </c:pt>
              </c:strCache>
            </c:strRef>
          </c:cat>
          <c:val>
            <c:numRef>
              <c:f>Summary!$D$2:$D$4</c:f>
              <c:numCache>
                <c:formatCode>0%</c:formatCode>
                <c:ptCount val="3"/>
                <c:pt idx="0">
                  <c:v>1.0000000000000012E-2</c:v>
                </c:pt>
                <c:pt idx="1">
                  <c:v>6.0000000000000067E-2</c:v>
                </c:pt>
                <c:pt idx="2">
                  <c:v>7.0000000000000034E-2</c:v>
                </c:pt>
              </c:numCache>
            </c:numRef>
          </c:val>
        </c:ser>
        <c:ser>
          <c:idx val="3"/>
          <c:order val="3"/>
          <c:tx>
            <c:strRef>
              <c:f>Summary!$E$1</c:f>
              <c:strCache>
                <c:ptCount val="1"/>
                <c:pt idx="0">
                  <c:v>MCT</c:v>
                </c:pt>
              </c:strCache>
            </c:strRef>
          </c:tx>
          <c:spPr>
            <a:solidFill>
              <a:schemeClr val="tx1">
                <a:lumMod val="50000"/>
                <a:lumOff val="50000"/>
              </a:schemeClr>
            </a:solidFill>
            <a:ln>
              <a:solidFill>
                <a:schemeClr val="tx1"/>
              </a:solidFill>
            </a:ln>
          </c:spPr>
          <c:cat>
            <c:strRef>
              <c:f>Summary!$A$2:$A$4</c:f>
              <c:strCache>
                <c:ptCount val="3"/>
                <c:pt idx="0">
                  <c:v>1-Core</c:v>
                </c:pt>
                <c:pt idx="1">
                  <c:v>2-Core</c:v>
                </c:pt>
                <c:pt idx="2">
                  <c:v>4-Core</c:v>
                </c:pt>
              </c:strCache>
            </c:strRef>
          </c:cat>
          <c:val>
            <c:numRef>
              <c:f>Summary!$E$2:$E$4</c:f>
              <c:numCache>
                <c:formatCode>0%</c:formatCode>
                <c:ptCount val="3"/>
                <c:pt idx="0">
                  <c:v>1.0000000000000012E-2</c:v>
                </c:pt>
                <c:pt idx="1">
                  <c:v>0.1</c:v>
                </c:pt>
                <c:pt idx="2">
                  <c:v>6.0000000000000067E-2</c:v>
                </c:pt>
              </c:numCache>
            </c:numRef>
          </c:val>
        </c:ser>
        <c:ser>
          <c:idx val="4"/>
          <c:order val="4"/>
          <c:tx>
            <c:strRef>
              <c:f>Summary!$F$1</c:f>
              <c:strCache>
                <c:ptCount val="1"/>
                <c:pt idx="0">
                  <c:v>SHIP</c:v>
                </c:pt>
              </c:strCache>
            </c:strRef>
          </c:tx>
          <c:spPr>
            <a:solidFill>
              <a:schemeClr val="accent3"/>
            </a:solidFill>
            <a:ln>
              <a:solidFill>
                <a:schemeClr val="tx1"/>
              </a:solidFill>
            </a:ln>
          </c:spPr>
          <c:cat>
            <c:strRef>
              <c:f>Summary!$A$2:$A$4</c:f>
              <c:strCache>
                <c:ptCount val="3"/>
                <c:pt idx="0">
                  <c:v>1-Core</c:v>
                </c:pt>
                <c:pt idx="1">
                  <c:v>2-Core</c:v>
                </c:pt>
                <c:pt idx="2">
                  <c:v>4-Core</c:v>
                </c:pt>
              </c:strCache>
            </c:strRef>
          </c:cat>
          <c:val>
            <c:numRef>
              <c:f>Summary!$F$2:$F$4</c:f>
              <c:numCache>
                <c:formatCode>0%</c:formatCode>
                <c:ptCount val="3"/>
                <c:pt idx="0">
                  <c:v>4.0000000000000049E-2</c:v>
                </c:pt>
                <c:pt idx="1">
                  <c:v>0.1</c:v>
                </c:pt>
                <c:pt idx="2">
                  <c:v>0.13</c:v>
                </c:pt>
              </c:numCache>
            </c:numRef>
          </c:val>
        </c:ser>
        <c:ser>
          <c:idx val="5"/>
          <c:order val="5"/>
          <c:tx>
            <c:strRef>
              <c:f>Summary!$G$1</c:f>
              <c:strCache>
                <c:ptCount val="1"/>
                <c:pt idx="0">
                  <c:v>EAF</c:v>
                </c:pt>
              </c:strCache>
            </c:strRef>
          </c:tx>
          <c:spPr>
            <a:solidFill>
              <a:schemeClr val="accent1"/>
            </a:solidFill>
            <a:ln>
              <a:solidFill>
                <a:schemeClr val="tx1"/>
              </a:solidFill>
            </a:ln>
          </c:spPr>
          <c:cat>
            <c:strRef>
              <c:f>Summary!$A$2:$A$4</c:f>
              <c:strCache>
                <c:ptCount val="3"/>
                <c:pt idx="0">
                  <c:v>1-Core</c:v>
                </c:pt>
                <c:pt idx="1">
                  <c:v>2-Core</c:v>
                </c:pt>
                <c:pt idx="2">
                  <c:v>4-Core</c:v>
                </c:pt>
              </c:strCache>
            </c:strRef>
          </c:cat>
          <c:val>
            <c:numRef>
              <c:f>Summary!$G$2:$G$4</c:f>
              <c:numCache>
                <c:formatCode>0%</c:formatCode>
                <c:ptCount val="3"/>
                <c:pt idx="0">
                  <c:v>5.0000000000000051E-2</c:v>
                </c:pt>
                <c:pt idx="1">
                  <c:v>0.15000000000000016</c:v>
                </c:pt>
                <c:pt idx="2">
                  <c:v>0.21000000000000016</c:v>
                </c:pt>
              </c:numCache>
            </c:numRef>
          </c:val>
        </c:ser>
        <c:ser>
          <c:idx val="6"/>
          <c:order val="6"/>
          <c:tx>
            <c:strRef>
              <c:f>Summary!$H$1</c:f>
              <c:strCache>
                <c:ptCount val="1"/>
                <c:pt idx="0">
                  <c:v>D-EAF</c:v>
                </c:pt>
              </c:strCache>
            </c:strRef>
          </c:tx>
          <c:spPr>
            <a:solidFill>
              <a:schemeClr val="tx1"/>
            </a:solidFill>
          </c:spPr>
          <c:cat>
            <c:strRef>
              <c:f>Summary!$A$2:$A$4</c:f>
              <c:strCache>
                <c:ptCount val="3"/>
                <c:pt idx="0">
                  <c:v>1-Core</c:v>
                </c:pt>
                <c:pt idx="1">
                  <c:v>2-Core</c:v>
                </c:pt>
                <c:pt idx="2">
                  <c:v>4-Core</c:v>
                </c:pt>
              </c:strCache>
            </c:strRef>
          </c:cat>
          <c:val>
            <c:numRef>
              <c:f>Summary!$H$2:$H$4</c:f>
              <c:numCache>
                <c:formatCode>0%</c:formatCode>
                <c:ptCount val="3"/>
                <c:pt idx="0">
                  <c:v>7.0000000000000034E-2</c:v>
                </c:pt>
                <c:pt idx="1">
                  <c:v>0.15000000000000016</c:v>
                </c:pt>
                <c:pt idx="2">
                  <c:v>0.20500000000000004</c:v>
                </c:pt>
              </c:numCache>
            </c:numRef>
          </c:val>
        </c:ser>
        <c:axId val="63027456"/>
        <c:axId val="64294912"/>
      </c:barChart>
      <c:catAx>
        <c:axId val="63027456"/>
        <c:scaling>
          <c:orientation val="minMax"/>
        </c:scaling>
        <c:axPos val="b"/>
        <c:tickLblPos val="nextTo"/>
        <c:txPr>
          <a:bodyPr/>
          <a:lstStyle/>
          <a:p>
            <a:pPr>
              <a:defRPr sz="2000"/>
            </a:pPr>
            <a:endParaRPr lang="en-US"/>
          </a:p>
        </c:txPr>
        <c:crossAx val="64294912"/>
        <c:crosses val="autoZero"/>
        <c:auto val="1"/>
        <c:lblAlgn val="ctr"/>
        <c:lblOffset val="100"/>
      </c:catAx>
      <c:valAx>
        <c:axId val="64294912"/>
        <c:scaling>
          <c:orientation val="minMax"/>
        </c:scaling>
        <c:axPos val="l"/>
        <c:majorGridlines/>
        <c:title>
          <c:tx>
            <c:rich>
              <a:bodyPr rot="-5400000" vert="horz"/>
              <a:lstStyle/>
              <a:p>
                <a:pPr>
                  <a:defRPr sz="2000"/>
                </a:pPr>
                <a:r>
                  <a:rPr lang="en-US" sz="2000"/>
                  <a:t>Performance Improvement</a:t>
                </a:r>
                <a:r>
                  <a:rPr lang="en-US" sz="2000" baseline="0"/>
                  <a:t> over LRU</a:t>
                </a:r>
                <a:endParaRPr lang="en-US" sz="2000"/>
              </a:p>
            </c:rich>
          </c:tx>
          <c:layout/>
        </c:title>
        <c:numFmt formatCode="0%" sourceLinked="1"/>
        <c:tickLblPos val="nextTo"/>
        <c:txPr>
          <a:bodyPr/>
          <a:lstStyle/>
          <a:p>
            <a:pPr>
              <a:defRPr sz="2000"/>
            </a:pPr>
            <a:endParaRPr lang="en-US"/>
          </a:p>
        </c:txPr>
        <c:crossAx val="63027456"/>
        <c:crosses val="autoZero"/>
        <c:crossBetween val="between"/>
      </c:valAx>
    </c:plotArea>
    <c:legend>
      <c:legendPos val="r"/>
      <c:layout>
        <c:manualLayout>
          <c:xMode val="edge"/>
          <c:yMode val="edge"/>
          <c:x val="0.14316797900262471"/>
          <c:y val="7.349810440361644E-2"/>
          <c:w val="0.63309957349081514"/>
          <c:h val="0.13577153602068387"/>
        </c:manualLayout>
      </c:layout>
      <c:txPr>
        <a:bodyPr/>
        <a:lstStyle/>
        <a:p>
          <a:pPr>
            <a:defRPr sz="2000"/>
          </a:pPr>
          <a:endParaRPr lang="en-US"/>
        </a:p>
      </c:txP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20868539727988547"/>
          <c:y val="6.1817175196850385E-2"/>
          <c:w val="0.77358092738407791"/>
          <c:h val="0.85553222513852434"/>
        </c:manualLayout>
      </c:layout>
      <c:lineChart>
        <c:grouping val="standard"/>
        <c:ser>
          <c:idx val="0"/>
          <c:order val="0"/>
          <c:tx>
            <c:strRef>
              <c:f>'S-curve'!$B$1</c:f>
              <c:strCache>
                <c:ptCount val="1"/>
                <c:pt idx="0">
                  <c:v>LRU</c:v>
                </c:pt>
              </c:strCache>
            </c:strRef>
          </c:tx>
          <c:spPr>
            <a:ln w="38100">
              <a:solidFill>
                <a:schemeClr val="tx1">
                  <a:lumMod val="75000"/>
                  <a:lumOff val="25000"/>
                </a:schemeClr>
              </a:solidFill>
            </a:ln>
          </c:spPr>
          <c:marker>
            <c:symbol val="none"/>
          </c:marker>
          <c:val>
            <c:numRef>
              <c:f>'S-curve'!$B$2:$B$132</c:f>
              <c:numCache>
                <c:formatCode>General</c:formatCode>
                <c:ptCount val="131"/>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0</c:v>
                </c:pt>
                <c:pt idx="124">
                  <c:v>0</c:v>
                </c:pt>
                <c:pt idx="125">
                  <c:v>0</c:v>
                </c:pt>
                <c:pt idx="126">
                  <c:v>0</c:v>
                </c:pt>
                <c:pt idx="127">
                  <c:v>0</c:v>
                </c:pt>
                <c:pt idx="128">
                  <c:v>0</c:v>
                </c:pt>
                <c:pt idx="129">
                  <c:v>0</c:v>
                </c:pt>
                <c:pt idx="130">
                  <c:v>0</c:v>
                </c:pt>
              </c:numCache>
            </c:numRef>
          </c:val>
        </c:ser>
        <c:ser>
          <c:idx val="1"/>
          <c:order val="1"/>
          <c:tx>
            <c:strRef>
              <c:f>'S-curve'!$C$1</c:f>
              <c:strCache>
                <c:ptCount val="1"/>
                <c:pt idx="0">
                  <c:v>EAF</c:v>
                </c:pt>
              </c:strCache>
            </c:strRef>
          </c:tx>
          <c:spPr>
            <a:ln w="38100">
              <a:solidFill>
                <a:schemeClr val="accent1"/>
              </a:solidFill>
            </a:ln>
          </c:spPr>
          <c:marker>
            <c:symbol val="none"/>
          </c:marker>
          <c:val>
            <c:numRef>
              <c:f>'S-curve'!$C$2:$C$132</c:f>
              <c:numCache>
                <c:formatCode>General</c:formatCode>
                <c:ptCount val="131"/>
                <c:pt idx="0">
                  <c:v>-6.0000000000000032E-2</c:v>
                </c:pt>
                <c:pt idx="1">
                  <c:v>-2.0000000000000011E-2</c:v>
                </c:pt>
                <c:pt idx="2">
                  <c:v>-1.0000000000000005E-2</c:v>
                </c:pt>
                <c:pt idx="3">
                  <c:v>0</c:v>
                </c:pt>
                <c:pt idx="4">
                  <c:v>0</c:v>
                </c:pt>
                <c:pt idx="5">
                  <c:v>1.0000000000000005E-2</c:v>
                </c:pt>
                <c:pt idx="6">
                  <c:v>1.0000000000000005E-2</c:v>
                </c:pt>
                <c:pt idx="7">
                  <c:v>1.0000000000000005E-2</c:v>
                </c:pt>
                <c:pt idx="8">
                  <c:v>2.0000000000000011E-2</c:v>
                </c:pt>
                <c:pt idx="9">
                  <c:v>2.0000000000000011E-2</c:v>
                </c:pt>
                <c:pt idx="10">
                  <c:v>2.0000000000000011E-2</c:v>
                </c:pt>
                <c:pt idx="11">
                  <c:v>3.0000000000000002E-2</c:v>
                </c:pt>
                <c:pt idx="12">
                  <c:v>3.0000000000000002E-2</c:v>
                </c:pt>
                <c:pt idx="13">
                  <c:v>4.0000000000000022E-2</c:v>
                </c:pt>
                <c:pt idx="14">
                  <c:v>4.0000000000000022E-2</c:v>
                </c:pt>
                <c:pt idx="15">
                  <c:v>4.0000000000000022E-2</c:v>
                </c:pt>
                <c:pt idx="16">
                  <c:v>4.0000000000000022E-2</c:v>
                </c:pt>
                <c:pt idx="17">
                  <c:v>4.0000000000000022E-2</c:v>
                </c:pt>
                <c:pt idx="18">
                  <c:v>0.05</c:v>
                </c:pt>
                <c:pt idx="19">
                  <c:v>0.05</c:v>
                </c:pt>
                <c:pt idx="20">
                  <c:v>6.0000000000000032E-2</c:v>
                </c:pt>
                <c:pt idx="21">
                  <c:v>6.0000000000000032E-2</c:v>
                </c:pt>
                <c:pt idx="22">
                  <c:v>6.0000000000000032E-2</c:v>
                </c:pt>
                <c:pt idx="23">
                  <c:v>7.0000000000000021E-2</c:v>
                </c:pt>
                <c:pt idx="24">
                  <c:v>7.0000000000000021E-2</c:v>
                </c:pt>
                <c:pt idx="25">
                  <c:v>7.0000000000000021E-2</c:v>
                </c:pt>
                <c:pt idx="26">
                  <c:v>7.0000000000000021E-2</c:v>
                </c:pt>
                <c:pt idx="27">
                  <c:v>7.0000000000000021E-2</c:v>
                </c:pt>
                <c:pt idx="28">
                  <c:v>8.0000000000000043E-2</c:v>
                </c:pt>
                <c:pt idx="29">
                  <c:v>8.0000000000000043E-2</c:v>
                </c:pt>
                <c:pt idx="30">
                  <c:v>9.0000000000000024E-2</c:v>
                </c:pt>
                <c:pt idx="31">
                  <c:v>9.0000000000000024E-2</c:v>
                </c:pt>
                <c:pt idx="32">
                  <c:v>9.0000000000000024E-2</c:v>
                </c:pt>
                <c:pt idx="33">
                  <c:v>9.0000000000000024E-2</c:v>
                </c:pt>
                <c:pt idx="34">
                  <c:v>0.1</c:v>
                </c:pt>
                <c:pt idx="35">
                  <c:v>0.1</c:v>
                </c:pt>
                <c:pt idx="36">
                  <c:v>0.1</c:v>
                </c:pt>
                <c:pt idx="37">
                  <c:v>0.1</c:v>
                </c:pt>
                <c:pt idx="38">
                  <c:v>0.11</c:v>
                </c:pt>
                <c:pt idx="39">
                  <c:v>0.11</c:v>
                </c:pt>
                <c:pt idx="40">
                  <c:v>0.11</c:v>
                </c:pt>
                <c:pt idx="41">
                  <c:v>0.11</c:v>
                </c:pt>
                <c:pt idx="42">
                  <c:v>0.12000000000000002</c:v>
                </c:pt>
                <c:pt idx="43">
                  <c:v>0.12000000000000002</c:v>
                </c:pt>
                <c:pt idx="44">
                  <c:v>0.13</c:v>
                </c:pt>
                <c:pt idx="45">
                  <c:v>0.13</c:v>
                </c:pt>
                <c:pt idx="46">
                  <c:v>0.13</c:v>
                </c:pt>
                <c:pt idx="47">
                  <c:v>0.13</c:v>
                </c:pt>
                <c:pt idx="48">
                  <c:v>0.13</c:v>
                </c:pt>
                <c:pt idx="49">
                  <c:v>0.14000000000000001</c:v>
                </c:pt>
                <c:pt idx="50">
                  <c:v>0.14000000000000001</c:v>
                </c:pt>
                <c:pt idx="51">
                  <c:v>0.15000000000000013</c:v>
                </c:pt>
                <c:pt idx="52">
                  <c:v>0.16</c:v>
                </c:pt>
                <c:pt idx="53">
                  <c:v>0.16</c:v>
                </c:pt>
                <c:pt idx="54">
                  <c:v>0.16</c:v>
                </c:pt>
                <c:pt idx="55">
                  <c:v>0.17</c:v>
                </c:pt>
                <c:pt idx="56">
                  <c:v>0.17</c:v>
                </c:pt>
                <c:pt idx="57">
                  <c:v>0.17</c:v>
                </c:pt>
                <c:pt idx="58">
                  <c:v>0.17</c:v>
                </c:pt>
                <c:pt idx="59">
                  <c:v>0.18000000000000013</c:v>
                </c:pt>
                <c:pt idx="60">
                  <c:v>0.18000000000000013</c:v>
                </c:pt>
                <c:pt idx="61">
                  <c:v>0.19</c:v>
                </c:pt>
                <c:pt idx="62">
                  <c:v>0.19</c:v>
                </c:pt>
                <c:pt idx="63">
                  <c:v>0.19</c:v>
                </c:pt>
                <c:pt idx="64">
                  <c:v>0.19</c:v>
                </c:pt>
                <c:pt idx="65">
                  <c:v>0.2</c:v>
                </c:pt>
                <c:pt idx="66">
                  <c:v>0.2</c:v>
                </c:pt>
                <c:pt idx="67">
                  <c:v>0.2</c:v>
                </c:pt>
                <c:pt idx="68">
                  <c:v>0.21000000000000013</c:v>
                </c:pt>
                <c:pt idx="69">
                  <c:v>0.21000000000000013</c:v>
                </c:pt>
                <c:pt idx="70">
                  <c:v>0.21000000000000013</c:v>
                </c:pt>
                <c:pt idx="71">
                  <c:v>0.22</c:v>
                </c:pt>
                <c:pt idx="72">
                  <c:v>0.22</c:v>
                </c:pt>
                <c:pt idx="73">
                  <c:v>0.22</c:v>
                </c:pt>
                <c:pt idx="74">
                  <c:v>0.23</c:v>
                </c:pt>
                <c:pt idx="75">
                  <c:v>0.23</c:v>
                </c:pt>
                <c:pt idx="76">
                  <c:v>0.24000000000000013</c:v>
                </c:pt>
                <c:pt idx="77">
                  <c:v>0.24000000000000013</c:v>
                </c:pt>
                <c:pt idx="78">
                  <c:v>0.25</c:v>
                </c:pt>
                <c:pt idx="79">
                  <c:v>0.25</c:v>
                </c:pt>
                <c:pt idx="80">
                  <c:v>0.26</c:v>
                </c:pt>
                <c:pt idx="81">
                  <c:v>0.26</c:v>
                </c:pt>
                <c:pt idx="82">
                  <c:v>0.27</c:v>
                </c:pt>
                <c:pt idx="83">
                  <c:v>0.27</c:v>
                </c:pt>
                <c:pt idx="84">
                  <c:v>0.27</c:v>
                </c:pt>
                <c:pt idx="85">
                  <c:v>0.28000000000000008</c:v>
                </c:pt>
                <c:pt idx="86">
                  <c:v>0.28000000000000008</c:v>
                </c:pt>
                <c:pt idx="87">
                  <c:v>0.28000000000000008</c:v>
                </c:pt>
                <c:pt idx="88">
                  <c:v>0.28000000000000008</c:v>
                </c:pt>
                <c:pt idx="89">
                  <c:v>0.29000000000000026</c:v>
                </c:pt>
                <c:pt idx="90">
                  <c:v>0.29000000000000026</c:v>
                </c:pt>
                <c:pt idx="91">
                  <c:v>0.29000000000000026</c:v>
                </c:pt>
                <c:pt idx="92">
                  <c:v>0.29000000000000026</c:v>
                </c:pt>
                <c:pt idx="93">
                  <c:v>0.29000000000000026</c:v>
                </c:pt>
                <c:pt idx="94">
                  <c:v>0.30000000000000027</c:v>
                </c:pt>
                <c:pt idx="95">
                  <c:v>0.32000000000000034</c:v>
                </c:pt>
                <c:pt idx="96">
                  <c:v>0.32000000000000034</c:v>
                </c:pt>
                <c:pt idx="97">
                  <c:v>0.3300000000000004</c:v>
                </c:pt>
                <c:pt idx="98">
                  <c:v>0.3300000000000004</c:v>
                </c:pt>
                <c:pt idx="99">
                  <c:v>0.3300000000000004</c:v>
                </c:pt>
                <c:pt idx="100">
                  <c:v>0.3300000000000004</c:v>
                </c:pt>
                <c:pt idx="101">
                  <c:v>0.34</c:v>
                </c:pt>
                <c:pt idx="102">
                  <c:v>0.35000000000000026</c:v>
                </c:pt>
                <c:pt idx="103">
                  <c:v>0.35000000000000026</c:v>
                </c:pt>
                <c:pt idx="104">
                  <c:v>0.35000000000000026</c:v>
                </c:pt>
                <c:pt idx="105">
                  <c:v>0.36000000000000026</c:v>
                </c:pt>
                <c:pt idx="106">
                  <c:v>0.36000000000000026</c:v>
                </c:pt>
                <c:pt idx="107">
                  <c:v>0.37000000000000027</c:v>
                </c:pt>
                <c:pt idx="108">
                  <c:v>0.37000000000000027</c:v>
                </c:pt>
                <c:pt idx="109">
                  <c:v>0.37000000000000027</c:v>
                </c:pt>
                <c:pt idx="110">
                  <c:v>0.38000000000000034</c:v>
                </c:pt>
                <c:pt idx="111">
                  <c:v>0.39000000000000035</c:v>
                </c:pt>
                <c:pt idx="112">
                  <c:v>0.41000000000000025</c:v>
                </c:pt>
                <c:pt idx="113">
                  <c:v>0.42000000000000026</c:v>
                </c:pt>
                <c:pt idx="114">
                  <c:v>0.42000000000000026</c:v>
                </c:pt>
                <c:pt idx="115">
                  <c:v>0.42000000000000026</c:v>
                </c:pt>
                <c:pt idx="116">
                  <c:v>0.42000000000000026</c:v>
                </c:pt>
                <c:pt idx="117">
                  <c:v>0.43000000000000027</c:v>
                </c:pt>
                <c:pt idx="118">
                  <c:v>0.43000000000000027</c:v>
                </c:pt>
                <c:pt idx="119">
                  <c:v>0.44</c:v>
                </c:pt>
                <c:pt idx="120">
                  <c:v>0.44</c:v>
                </c:pt>
                <c:pt idx="121">
                  <c:v>0.45</c:v>
                </c:pt>
                <c:pt idx="122">
                  <c:v>0.45</c:v>
                </c:pt>
                <c:pt idx="123">
                  <c:v>0.46</c:v>
                </c:pt>
                <c:pt idx="124">
                  <c:v>0.46</c:v>
                </c:pt>
                <c:pt idx="125">
                  <c:v>0.47000000000000008</c:v>
                </c:pt>
                <c:pt idx="126">
                  <c:v>0.47000000000000008</c:v>
                </c:pt>
                <c:pt idx="127">
                  <c:v>0.48000000000000026</c:v>
                </c:pt>
                <c:pt idx="128">
                  <c:v>0.56000000000000005</c:v>
                </c:pt>
                <c:pt idx="129">
                  <c:v>0.59</c:v>
                </c:pt>
                <c:pt idx="130">
                  <c:v>0.60000000000000053</c:v>
                </c:pt>
              </c:numCache>
            </c:numRef>
          </c:val>
        </c:ser>
        <c:ser>
          <c:idx val="2"/>
          <c:order val="2"/>
          <c:tx>
            <c:strRef>
              <c:f>'S-curve'!$D$1</c:f>
              <c:strCache>
                <c:ptCount val="1"/>
                <c:pt idx="0">
                  <c:v>SHIP</c:v>
                </c:pt>
              </c:strCache>
            </c:strRef>
          </c:tx>
          <c:spPr>
            <a:ln w="38100">
              <a:solidFill>
                <a:schemeClr val="accent3"/>
              </a:solidFill>
            </a:ln>
          </c:spPr>
          <c:marker>
            <c:symbol val="none"/>
          </c:marker>
          <c:val>
            <c:numRef>
              <c:f>'S-curve'!$D$2:$D$132</c:f>
              <c:numCache>
                <c:formatCode>General</c:formatCode>
                <c:ptCount val="131"/>
                <c:pt idx="0">
                  <c:v>0</c:v>
                </c:pt>
                <c:pt idx="1">
                  <c:v>-7.0000000000000021E-2</c:v>
                </c:pt>
                <c:pt idx="2">
                  <c:v>-3.0000000000000002E-2</c:v>
                </c:pt>
                <c:pt idx="3">
                  <c:v>-1.0000000000000005E-2</c:v>
                </c:pt>
                <c:pt idx="4">
                  <c:v>3.0000000000000002E-2</c:v>
                </c:pt>
                <c:pt idx="5">
                  <c:v>8.0000000000000043E-2</c:v>
                </c:pt>
                <c:pt idx="6">
                  <c:v>3.0000000000000002E-2</c:v>
                </c:pt>
                <c:pt idx="7">
                  <c:v>1.0000000000000005E-2</c:v>
                </c:pt>
                <c:pt idx="8">
                  <c:v>0.05</c:v>
                </c:pt>
                <c:pt idx="9">
                  <c:v>0.05</c:v>
                </c:pt>
                <c:pt idx="10">
                  <c:v>2.0000000000000011E-2</c:v>
                </c:pt>
                <c:pt idx="11">
                  <c:v>0.05</c:v>
                </c:pt>
                <c:pt idx="12">
                  <c:v>9.0000000000000024E-2</c:v>
                </c:pt>
                <c:pt idx="13">
                  <c:v>6.0000000000000032E-2</c:v>
                </c:pt>
                <c:pt idx="14">
                  <c:v>0.1</c:v>
                </c:pt>
                <c:pt idx="15">
                  <c:v>9.0000000000000024E-2</c:v>
                </c:pt>
                <c:pt idx="16">
                  <c:v>4.0000000000000022E-2</c:v>
                </c:pt>
                <c:pt idx="17">
                  <c:v>9.0000000000000024E-2</c:v>
                </c:pt>
                <c:pt idx="18">
                  <c:v>7.0000000000000021E-2</c:v>
                </c:pt>
                <c:pt idx="19">
                  <c:v>0.05</c:v>
                </c:pt>
                <c:pt idx="20">
                  <c:v>0.05</c:v>
                </c:pt>
                <c:pt idx="21">
                  <c:v>8.0000000000000043E-2</c:v>
                </c:pt>
                <c:pt idx="22">
                  <c:v>7.0000000000000021E-2</c:v>
                </c:pt>
                <c:pt idx="23">
                  <c:v>6.0000000000000032E-2</c:v>
                </c:pt>
                <c:pt idx="24">
                  <c:v>0.05</c:v>
                </c:pt>
                <c:pt idx="25">
                  <c:v>0.05</c:v>
                </c:pt>
                <c:pt idx="26">
                  <c:v>0.1</c:v>
                </c:pt>
                <c:pt idx="27">
                  <c:v>0.05</c:v>
                </c:pt>
                <c:pt idx="28">
                  <c:v>7.0000000000000021E-2</c:v>
                </c:pt>
                <c:pt idx="29">
                  <c:v>0.11</c:v>
                </c:pt>
                <c:pt idx="30">
                  <c:v>0.1</c:v>
                </c:pt>
                <c:pt idx="31">
                  <c:v>6.0000000000000032E-2</c:v>
                </c:pt>
                <c:pt idx="32">
                  <c:v>6.0000000000000032E-2</c:v>
                </c:pt>
                <c:pt idx="33">
                  <c:v>7.0000000000000021E-2</c:v>
                </c:pt>
                <c:pt idx="34">
                  <c:v>7.0000000000000021E-2</c:v>
                </c:pt>
                <c:pt idx="35">
                  <c:v>0.12000000000000002</c:v>
                </c:pt>
                <c:pt idx="36">
                  <c:v>7.0000000000000021E-2</c:v>
                </c:pt>
                <c:pt idx="37">
                  <c:v>8.0000000000000043E-2</c:v>
                </c:pt>
                <c:pt idx="38">
                  <c:v>9.0000000000000024E-2</c:v>
                </c:pt>
                <c:pt idx="39">
                  <c:v>0.12000000000000002</c:v>
                </c:pt>
                <c:pt idx="40">
                  <c:v>8.0000000000000043E-2</c:v>
                </c:pt>
                <c:pt idx="41">
                  <c:v>8.0000000000000043E-2</c:v>
                </c:pt>
                <c:pt idx="42">
                  <c:v>0.1</c:v>
                </c:pt>
                <c:pt idx="43">
                  <c:v>0.14000000000000001</c:v>
                </c:pt>
                <c:pt idx="44">
                  <c:v>0.11</c:v>
                </c:pt>
                <c:pt idx="45">
                  <c:v>0.14000000000000001</c:v>
                </c:pt>
                <c:pt idx="46">
                  <c:v>0.12000000000000002</c:v>
                </c:pt>
                <c:pt idx="47">
                  <c:v>0.1</c:v>
                </c:pt>
                <c:pt idx="48">
                  <c:v>9.0000000000000024E-2</c:v>
                </c:pt>
                <c:pt idx="49">
                  <c:v>9.0000000000000024E-2</c:v>
                </c:pt>
                <c:pt idx="50">
                  <c:v>0.14000000000000001</c:v>
                </c:pt>
                <c:pt idx="51">
                  <c:v>0.18000000000000013</c:v>
                </c:pt>
                <c:pt idx="52">
                  <c:v>0.2</c:v>
                </c:pt>
                <c:pt idx="53">
                  <c:v>0.11</c:v>
                </c:pt>
                <c:pt idx="54">
                  <c:v>0.11</c:v>
                </c:pt>
                <c:pt idx="55">
                  <c:v>0.17</c:v>
                </c:pt>
                <c:pt idx="56">
                  <c:v>0.13</c:v>
                </c:pt>
                <c:pt idx="57">
                  <c:v>0.12000000000000002</c:v>
                </c:pt>
                <c:pt idx="58">
                  <c:v>0.1</c:v>
                </c:pt>
                <c:pt idx="59">
                  <c:v>0.17</c:v>
                </c:pt>
                <c:pt idx="60">
                  <c:v>0.1</c:v>
                </c:pt>
                <c:pt idx="61">
                  <c:v>0.14000000000000001</c:v>
                </c:pt>
                <c:pt idx="62">
                  <c:v>0.16</c:v>
                </c:pt>
                <c:pt idx="63">
                  <c:v>0.19</c:v>
                </c:pt>
                <c:pt idx="64">
                  <c:v>0.15000000000000013</c:v>
                </c:pt>
                <c:pt idx="65">
                  <c:v>0.16</c:v>
                </c:pt>
                <c:pt idx="66">
                  <c:v>0.17</c:v>
                </c:pt>
                <c:pt idx="67">
                  <c:v>0.18000000000000013</c:v>
                </c:pt>
                <c:pt idx="68">
                  <c:v>0.16</c:v>
                </c:pt>
                <c:pt idx="69">
                  <c:v>0.15000000000000013</c:v>
                </c:pt>
                <c:pt idx="70">
                  <c:v>0.15000000000000013</c:v>
                </c:pt>
                <c:pt idx="71">
                  <c:v>0.17</c:v>
                </c:pt>
                <c:pt idx="72">
                  <c:v>0.17</c:v>
                </c:pt>
                <c:pt idx="73">
                  <c:v>0.18000000000000013</c:v>
                </c:pt>
                <c:pt idx="74">
                  <c:v>0.19</c:v>
                </c:pt>
                <c:pt idx="75">
                  <c:v>0.18000000000000013</c:v>
                </c:pt>
                <c:pt idx="76">
                  <c:v>0.11</c:v>
                </c:pt>
                <c:pt idx="77">
                  <c:v>0.12000000000000002</c:v>
                </c:pt>
                <c:pt idx="78">
                  <c:v>0.11</c:v>
                </c:pt>
                <c:pt idx="79">
                  <c:v>0.17</c:v>
                </c:pt>
                <c:pt idx="80">
                  <c:v>0.15000000000000013</c:v>
                </c:pt>
                <c:pt idx="81">
                  <c:v>0.19</c:v>
                </c:pt>
                <c:pt idx="82">
                  <c:v>0.16</c:v>
                </c:pt>
                <c:pt idx="83">
                  <c:v>0.25</c:v>
                </c:pt>
                <c:pt idx="84">
                  <c:v>0.21000000000000013</c:v>
                </c:pt>
                <c:pt idx="85">
                  <c:v>0.16</c:v>
                </c:pt>
                <c:pt idx="86">
                  <c:v>0.19</c:v>
                </c:pt>
                <c:pt idx="87">
                  <c:v>0.22</c:v>
                </c:pt>
                <c:pt idx="88">
                  <c:v>0.30000000000000027</c:v>
                </c:pt>
                <c:pt idx="89">
                  <c:v>0.13</c:v>
                </c:pt>
                <c:pt idx="90">
                  <c:v>0.21000000000000013</c:v>
                </c:pt>
                <c:pt idx="91">
                  <c:v>0.18000000000000013</c:v>
                </c:pt>
                <c:pt idx="92">
                  <c:v>0.19</c:v>
                </c:pt>
                <c:pt idx="93">
                  <c:v>0.14000000000000001</c:v>
                </c:pt>
                <c:pt idx="94">
                  <c:v>0.24000000000000013</c:v>
                </c:pt>
                <c:pt idx="95">
                  <c:v>0.21000000000000013</c:v>
                </c:pt>
                <c:pt idx="96">
                  <c:v>0.26</c:v>
                </c:pt>
                <c:pt idx="97">
                  <c:v>0.21000000000000013</c:v>
                </c:pt>
                <c:pt idx="98">
                  <c:v>0.17</c:v>
                </c:pt>
                <c:pt idx="99">
                  <c:v>0.21000000000000013</c:v>
                </c:pt>
                <c:pt idx="100">
                  <c:v>0.26</c:v>
                </c:pt>
                <c:pt idx="101">
                  <c:v>0.19</c:v>
                </c:pt>
                <c:pt idx="102">
                  <c:v>0.27</c:v>
                </c:pt>
                <c:pt idx="103">
                  <c:v>0.21000000000000013</c:v>
                </c:pt>
                <c:pt idx="104">
                  <c:v>0.23</c:v>
                </c:pt>
                <c:pt idx="105">
                  <c:v>0.25</c:v>
                </c:pt>
                <c:pt idx="106">
                  <c:v>0.23</c:v>
                </c:pt>
                <c:pt idx="107">
                  <c:v>0.25</c:v>
                </c:pt>
                <c:pt idx="108">
                  <c:v>0.30000000000000027</c:v>
                </c:pt>
                <c:pt idx="109">
                  <c:v>0.27</c:v>
                </c:pt>
                <c:pt idx="110">
                  <c:v>0.2</c:v>
                </c:pt>
                <c:pt idx="111">
                  <c:v>0.26</c:v>
                </c:pt>
                <c:pt idx="112">
                  <c:v>0.21000000000000013</c:v>
                </c:pt>
                <c:pt idx="113">
                  <c:v>0.29000000000000026</c:v>
                </c:pt>
                <c:pt idx="114">
                  <c:v>0.24000000000000013</c:v>
                </c:pt>
                <c:pt idx="115">
                  <c:v>0.28000000000000008</c:v>
                </c:pt>
                <c:pt idx="116">
                  <c:v>0.26</c:v>
                </c:pt>
                <c:pt idx="117">
                  <c:v>0.29000000000000026</c:v>
                </c:pt>
                <c:pt idx="118">
                  <c:v>0.3300000000000004</c:v>
                </c:pt>
                <c:pt idx="119">
                  <c:v>0.24000000000000013</c:v>
                </c:pt>
                <c:pt idx="120">
                  <c:v>0.31000000000000028</c:v>
                </c:pt>
                <c:pt idx="121">
                  <c:v>0.25</c:v>
                </c:pt>
                <c:pt idx="122">
                  <c:v>0.29000000000000026</c:v>
                </c:pt>
                <c:pt idx="123">
                  <c:v>0.24000000000000013</c:v>
                </c:pt>
                <c:pt idx="124">
                  <c:v>0.29000000000000026</c:v>
                </c:pt>
                <c:pt idx="125">
                  <c:v>0.26</c:v>
                </c:pt>
                <c:pt idx="126">
                  <c:v>0.22</c:v>
                </c:pt>
                <c:pt idx="127">
                  <c:v>0.26</c:v>
                </c:pt>
                <c:pt idx="128">
                  <c:v>0.30000000000000027</c:v>
                </c:pt>
                <c:pt idx="129">
                  <c:v>0.30000000000000027</c:v>
                </c:pt>
                <c:pt idx="130">
                  <c:v>0.34</c:v>
                </c:pt>
              </c:numCache>
            </c:numRef>
          </c:val>
        </c:ser>
        <c:ser>
          <c:idx val="3"/>
          <c:order val="3"/>
          <c:tx>
            <c:strRef>
              <c:f>'S-curve'!$E$1</c:f>
              <c:strCache>
                <c:ptCount val="1"/>
                <c:pt idx="0">
                  <c:v>D-EAF</c:v>
                </c:pt>
              </c:strCache>
            </c:strRef>
          </c:tx>
          <c:spPr>
            <a:ln w="38100">
              <a:solidFill>
                <a:schemeClr val="tx1"/>
              </a:solidFill>
            </a:ln>
          </c:spPr>
          <c:marker>
            <c:symbol val="none"/>
          </c:marker>
          <c:val>
            <c:numRef>
              <c:f>'S-curve'!$E$2:$E$132</c:f>
              <c:numCache>
                <c:formatCode>General</c:formatCode>
                <c:ptCount val="131"/>
                <c:pt idx="0">
                  <c:v>-1.0000000000000005E-2</c:v>
                </c:pt>
                <c:pt idx="1">
                  <c:v>-1.0000000000000005E-2</c:v>
                </c:pt>
                <c:pt idx="2">
                  <c:v>0</c:v>
                </c:pt>
                <c:pt idx="3">
                  <c:v>1.0000000000000005E-2</c:v>
                </c:pt>
                <c:pt idx="4">
                  <c:v>0</c:v>
                </c:pt>
                <c:pt idx="5">
                  <c:v>1.0000000000000005E-2</c:v>
                </c:pt>
                <c:pt idx="6">
                  <c:v>3.0000000000000002E-2</c:v>
                </c:pt>
                <c:pt idx="7">
                  <c:v>1.0000000000000005E-2</c:v>
                </c:pt>
                <c:pt idx="8">
                  <c:v>2.0000000000000011E-2</c:v>
                </c:pt>
                <c:pt idx="9">
                  <c:v>3.0000000000000002E-2</c:v>
                </c:pt>
                <c:pt idx="10">
                  <c:v>1.0000000000000005E-2</c:v>
                </c:pt>
                <c:pt idx="11">
                  <c:v>3.0000000000000002E-2</c:v>
                </c:pt>
                <c:pt idx="12">
                  <c:v>3.0000000000000002E-2</c:v>
                </c:pt>
                <c:pt idx="13">
                  <c:v>4.0000000000000022E-2</c:v>
                </c:pt>
                <c:pt idx="14">
                  <c:v>4.0000000000000022E-2</c:v>
                </c:pt>
                <c:pt idx="15">
                  <c:v>4.0000000000000022E-2</c:v>
                </c:pt>
                <c:pt idx="16">
                  <c:v>4.0000000000000022E-2</c:v>
                </c:pt>
                <c:pt idx="17">
                  <c:v>4.0000000000000022E-2</c:v>
                </c:pt>
                <c:pt idx="18">
                  <c:v>0.05</c:v>
                </c:pt>
                <c:pt idx="19">
                  <c:v>0.05</c:v>
                </c:pt>
                <c:pt idx="20">
                  <c:v>6.0000000000000032E-2</c:v>
                </c:pt>
                <c:pt idx="21">
                  <c:v>6.0000000000000032E-2</c:v>
                </c:pt>
                <c:pt idx="22">
                  <c:v>6.0000000000000032E-2</c:v>
                </c:pt>
                <c:pt idx="23">
                  <c:v>7.0000000000000021E-2</c:v>
                </c:pt>
                <c:pt idx="24">
                  <c:v>7.0000000000000021E-2</c:v>
                </c:pt>
                <c:pt idx="25">
                  <c:v>7.0000000000000021E-2</c:v>
                </c:pt>
                <c:pt idx="26">
                  <c:v>8.0000000000000043E-2</c:v>
                </c:pt>
                <c:pt idx="27">
                  <c:v>7.0000000000000021E-2</c:v>
                </c:pt>
                <c:pt idx="28">
                  <c:v>8.0000000000000043E-2</c:v>
                </c:pt>
                <c:pt idx="29">
                  <c:v>8.0000000000000043E-2</c:v>
                </c:pt>
                <c:pt idx="30">
                  <c:v>9.0000000000000024E-2</c:v>
                </c:pt>
                <c:pt idx="31">
                  <c:v>9.0000000000000024E-2</c:v>
                </c:pt>
                <c:pt idx="32">
                  <c:v>9.0000000000000024E-2</c:v>
                </c:pt>
                <c:pt idx="33">
                  <c:v>0.1</c:v>
                </c:pt>
                <c:pt idx="34">
                  <c:v>0.1</c:v>
                </c:pt>
                <c:pt idx="35">
                  <c:v>0.1</c:v>
                </c:pt>
                <c:pt idx="36">
                  <c:v>0.1</c:v>
                </c:pt>
                <c:pt idx="37">
                  <c:v>0.1</c:v>
                </c:pt>
                <c:pt idx="38">
                  <c:v>9.0000000000000024E-2</c:v>
                </c:pt>
                <c:pt idx="39">
                  <c:v>0.11</c:v>
                </c:pt>
                <c:pt idx="40">
                  <c:v>0.11</c:v>
                </c:pt>
                <c:pt idx="41">
                  <c:v>0.11</c:v>
                </c:pt>
                <c:pt idx="42">
                  <c:v>0.11</c:v>
                </c:pt>
                <c:pt idx="43">
                  <c:v>0.12000000000000002</c:v>
                </c:pt>
                <c:pt idx="44">
                  <c:v>0.13</c:v>
                </c:pt>
                <c:pt idx="45">
                  <c:v>0.13</c:v>
                </c:pt>
                <c:pt idx="46">
                  <c:v>0.13</c:v>
                </c:pt>
                <c:pt idx="47">
                  <c:v>0.13</c:v>
                </c:pt>
                <c:pt idx="48">
                  <c:v>0.13</c:v>
                </c:pt>
                <c:pt idx="49">
                  <c:v>0.14000000000000001</c:v>
                </c:pt>
                <c:pt idx="50">
                  <c:v>0.15000000000000013</c:v>
                </c:pt>
                <c:pt idx="51">
                  <c:v>0.15000000000000013</c:v>
                </c:pt>
                <c:pt idx="52">
                  <c:v>0.14000000000000001</c:v>
                </c:pt>
                <c:pt idx="53">
                  <c:v>0.16</c:v>
                </c:pt>
                <c:pt idx="54">
                  <c:v>0.16</c:v>
                </c:pt>
                <c:pt idx="55">
                  <c:v>0.16</c:v>
                </c:pt>
                <c:pt idx="56">
                  <c:v>0.16</c:v>
                </c:pt>
                <c:pt idx="57">
                  <c:v>0.17</c:v>
                </c:pt>
                <c:pt idx="58">
                  <c:v>0.17</c:v>
                </c:pt>
                <c:pt idx="59">
                  <c:v>0.18000000000000013</c:v>
                </c:pt>
                <c:pt idx="60">
                  <c:v>0.19</c:v>
                </c:pt>
                <c:pt idx="61">
                  <c:v>0.19</c:v>
                </c:pt>
                <c:pt idx="62">
                  <c:v>0.19</c:v>
                </c:pt>
                <c:pt idx="63">
                  <c:v>0.19</c:v>
                </c:pt>
                <c:pt idx="64">
                  <c:v>0.19</c:v>
                </c:pt>
                <c:pt idx="65">
                  <c:v>0.2</c:v>
                </c:pt>
                <c:pt idx="66">
                  <c:v>0.2</c:v>
                </c:pt>
                <c:pt idx="67">
                  <c:v>0.21000000000000013</c:v>
                </c:pt>
                <c:pt idx="68">
                  <c:v>0.2</c:v>
                </c:pt>
                <c:pt idx="69">
                  <c:v>0.19</c:v>
                </c:pt>
                <c:pt idx="70">
                  <c:v>0.21000000000000013</c:v>
                </c:pt>
                <c:pt idx="71">
                  <c:v>0.22</c:v>
                </c:pt>
                <c:pt idx="72">
                  <c:v>0.22</c:v>
                </c:pt>
                <c:pt idx="73">
                  <c:v>0.22</c:v>
                </c:pt>
                <c:pt idx="74">
                  <c:v>0.22</c:v>
                </c:pt>
                <c:pt idx="75">
                  <c:v>0.22</c:v>
                </c:pt>
                <c:pt idx="76">
                  <c:v>0.23</c:v>
                </c:pt>
                <c:pt idx="77">
                  <c:v>0.24000000000000013</c:v>
                </c:pt>
                <c:pt idx="78">
                  <c:v>0.25</c:v>
                </c:pt>
                <c:pt idx="79">
                  <c:v>0.25</c:v>
                </c:pt>
                <c:pt idx="80">
                  <c:v>0.25</c:v>
                </c:pt>
                <c:pt idx="81">
                  <c:v>0.26</c:v>
                </c:pt>
                <c:pt idx="82">
                  <c:v>0.26</c:v>
                </c:pt>
                <c:pt idx="83">
                  <c:v>0.27</c:v>
                </c:pt>
                <c:pt idx="84">
                  <c:v>0.27</c:v>
                </c:pt>
                <c:pt idx="85">
                  <c:v>0.27</c:v>
                </c:pt>
                <c:pt idx="86">
                  <c:v>0.28000000000000008</c:v>
                </c:pt>
                <c:pt idx="87">
                  <c:v>0.28000000000000008</c:v>
                </c:pt>
                <c:pt idx="88">
                  <c:v>0.28000000000000008</c:v>
                </c:pt>
                <c:pt idx="89">
                  <c:v>0.28000000000000008</c:v>
                </c:pt>
                <c:pt idx="90">
                  <c:v>0.28000000000000008</c:v>
                </c:pt>
                <c:pt idx="91">
                  <c:v>0.28000000000000008</c:v>
                </c:pt>
                <c:pt idx="92">
                  <c:v>0.29000000000000026</c:v>
                </c:pt>
                <c:pt idx="93">
                  <c:v>0.29000000000000026</c:v>
                </c:pt>
                <c:pt idx="94">
                  <c:v>0.30000000000000027</c:v>
                </c:pt>
                <c:pt idx="95">
                  <c:v>0.31000000000000028</c:v>
                </c:pt>
                <c:pt idx="96">
                  <c:v>0.32000000000000034</c:v>
                </c:pt>
                <c:pt idx="97">
                  <c:v>0.32000000000000034</c:v>
                </c:pt>
                <c:pt idx="98">
                  <c:v>0.32000000000000034</c:v>
                </c:pt>
                <c:pt idx="99">
                  <c:v>0.3300000000000004</c:v>
                </c:pt>
                <c:pt idx="100">
                  <c:v>0.3300000000000004</c:v>
                </c:pt>
                <c:pt idx="101">
                  <c:v>0.3300000000000004</c:v>
                </c:pt>
                <c:pt idx="102">
                  <c:v>0.35000000000000026</c:v>
                </c:pt>
                <c:pt idx="103">
                  <c:v>0.35000000000000026</c:v>
                </c:pt>
                <c:pt idx="104">
                  <c:v>0.34</c:v>
                </c:pt>
                <c:pt idx="105">
                  <c:v>0.35000000000000026</c:v>
                </c:pt>
                <c:pt idx="106">
                  <c:v>0.35000000000000026</c:v>
                </c:pt>
                <c:pt idx="107">
                  <c:v>0.37000000000000027</c:v>
                </c:pt>
                <c:pt idx="108">
                  <c:v>0.37000000000000027</c:v>
                </c:pt>
                <c:pt idx="109">
                  <c:v>0.37000000000000027</c:v>
                </c:pt>
                <c:pt idx="110">
                  <c:v>0.38000000000000034</c:v>
                </c:pt>
                <c:pt idx="111">
                  <c:v>0.38000000000000034</c:v>
                </c:pt>
                <c:pt idx="112">
                  <c:v>0.4</c:v>
                </c:pt>
                <c:pt idx="113">
                  <c:v>0.41000000000000025</c:v>
                </c:pt>
                <c:pt idx="114">
                  <c:v>0.42000000000000026</c:v>
                </c:pt>
                <c:pt idx="115">
                  <c:v>0.42000000000000026</c:v>
                </c:pt>
                <c:pt idx="116">
                  <c:v>0.42000000000000026</c:v>
                </c:pt>
                <c:pt idx="117">
                  <c:v>0.42000000000000026</c:v>
                </c:pt>
                <c:pt idx="118">
                  <c:v>0.43000000000000027</c:v>
                </c:pt>
                <c:pt idx="119">
                  <c:v>0.44</c:v>
                </c:pt>
                <c:pt idx="120">
                  <c:v>0.42000000000000026</c:v>
                </c:pt>
                <c:pt idx="121">
                  <c:v>0.44</c:v>
                </c:pt>
                <c:pt idx="122">
                  <c:v>0.45</c:v>
                </c:pt>
                <c:pt idx="123">
                  <c:v>0.45</c:v>
                </c:pt>
                <c:pt idx="124">
                  <c:v>0.44</c:v>
                </c:pt>
                <c:pt idx="125">
                  <c:v>0.47000000000000008</c:v>
                </c:pt>
                <c:pt idx="126">
                  <c:v>0.47000000000000008</c:v>
                </c:pt>
                <c:pt idx="127">
                  <c:v>0.47000000000000008</c:v>
                </c:pt>
                <c:pt idx="128">
                  <c:v>0.55000000000000004</c:v>
                </c:pt>
                <c:pt idx="129">
                  <c:v>0.58000000000000007</c:v>
                </c:pt>
                <c:pt idx="130">
                  <c:v>0.60000000000000053</c:v>
                </c:pt>
              </c:numCache>
            </c:numRef>
          </c:val>
        </c:ser>
        <c:marker val="1"/>
        <c:axId val="64337024"/>
        <c:axId val="64338944"/>
      </c:lineChart>
      <c:catAx>
        <c:axId val="64337024"/>
        <c:scaling>
          <c:orientation val="minMax"/>
        </c:scaling>
        <c:delete val="1"/>
        <c:axPos val="b"/>
        <c:title>
          <c:tx>
            <c:rich>
              <a:bodyPr/>
              <a:lstStyle/>
              <a:p>
                <a:pPr>
                  <a:defRPr sz="2000"/>
                </a:pPr>
                <a:r>
                  <a:rPr lang="en-US" sz="2000" dirty="0"/>
                  <a:t>Workload</a:t>
                </a:r>
                <a:r>
                  <a:rPr lang="en-US" sz="2000" baseline="0" dirty="0"/>
                  <a:t> </a:t>
                </a:r>
                <a:r>
                  <a:rPr lang="en-US" sz="2000" baseline="0" dirty="0" smtClean="0"/>
                  <a:t>Number (135 workloads)</a:t>
                </a:r>
                <a:endParaRPr lang="en-US" sz="2000" dirty="0"/>
              </a:p>
            </c:rich>
          </c:tx>
          <c:layout>
            <c:manualLayout>
              <c:xMode val="edge"/>
              <c:yMode val="edge"/>
              <c:x val="0.4768552055993005"/>
              <c:y val="0.92082166812481858"/>
            </c:manualLayout>
          </c:layout>
        </c:title>
        <c:tickLblPos val="none"/>
        <c:crossAx val="64338944"/>
        <c:crosses val="autoZero"/>
        <c:auto val="1"/>
        <c:lblAlgn val="ctr"/>
        <c:lblOffset val="100"/>
      </c:catAx>
      <c:valAx>
        <c:axId val="64338944"/>
        <c:scaling>
          <c:orientation val="minMax"/>
          <c:max val="0.60000000000000053"/>
          <c:min val="-0.1"/>
        </c:scaling>
        <c:axPos val="l"/>
        <c:majorGridlines/>
        <c:title>
          <c:tx>
            <c:rich>
              <a:bodyPr rot="-5400000" vert="horz"/>
              <a:lstStyle/>
              <a:p>
                <a:pPr>
                  <a:defRPr sz="2000"/>
                </a:pPr>
                <a:r>
                  <a:rPr lang="en-US" sz="2000"/>
                  <a:t>Weighted Speedup Improvement over LRU</a:t>
                </a:r>
              </a:p>
            </c:rich>
          </c:tx>
          <c:layout/>
        </c:title>
        <c:numFmt formatCode="0%" sourceLinked="0"/>
        <c:tickLblPos val="nextTo"/>
        <c:txPr>
          <a:bodyPr/>
          <a:lstStyle/>
          <a:p>
            <a:pPr>
              <a:defRPr sz="2000"/>
            </a:pPr>
            <a:endParaRPr lang="en-US"/>
          </a:p>
        </c:txPr>
        <c:crossAx val="64337024"/>
        <c:crosses val="autoZero"/>
        <c:crossBetween val="between"/>
      </c:valAx>
    </c:plotArea>
    <c:legend>
      <c:legendPos val="r"/>
      <c:layout>
        <c:manualLayout>
          <c:xMode val="edge"/>
          <c:yMode val="edge"/>
          <c:x val="0.23756933508311487"/>
          <c:y val="9.1824876057159749E-2"/>
          <c:w val="0.15131955380577441"/>
          <c:h val="0.33486876640420021"/>
        </c:manualLayout>
      </c:layout>
      <c:spPr>
        <a:solidFill>
          <a:sysClr val="window" lastClr="FFFFFF"/>
        </a:solidFill>
        <a:ln>
          <a:solidFill>
            <a:schemeClr val="tx2"/>
          </a:solidFill>
        </a:ln>
      </c:spPr>
      <c:txPr>
        <a:bodyPr/>
        <a:lstStyle/>
        <a:p>
          <a:pPr>
            <a:defRPr sz="2000"/>
          </a:pPr>
          <a:endParaRPr lang="en-US"/>
        </a:p>
      </c:txPr>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7611232623699821"/>
          <c:y val="5.1400554097404488E-2"/>
          <c:w val="0.79880297948867562"/>
          <c:h val="0.71440165682414791"/>
        </c:manualLayout>
      </c:layout>
      <c:barChart>
        <c:barDir val="col"/>
        <c:grouping val="clustered"/>
        <c:ser>
          <c:idx val="0"/>
          <c:order val="0"/>
          <c:tx>
            <c:strRef>
              <c:f>'Cache Sensitivity'!$C$1</c:f>
              <c:strCache>
                <c:ptCount val="1"/>
                <c:pt idx="0">
                  <c:v>SHIP</c:v>
                </c:pt>
              </c:strCache>
            </c:strRef>
          </c:tx>
          <c:spPr>
            <a:solidFill>
              <a:schemeClr val="accent3"/>
            </a:solidFill>
            <a:ln>
              <a:solidFill>
                <a:schemeClr val="tx1"/>
              </a:solidFill>
            </a:ln>
          </c:spPr>
          <c:cat>
            <c:multiLvlStrRef>
              <c:f>'Cache Sensitivity'!$A$2:$B$9</c:f>
              <c:multiLvlStrCache>
                <c:ptCount val="8"/>
                <c:lvl>
                  <c:pt idx="0">
                    <c:v>1MB</c:v>
                  </c:pt>
                  <c:pt idx="1">
                    <c:v>2MB</c:v>
                  </c:pt>
                  <c:pt idx="2">
                    <c:v>4MB</c:v>
                  </c:pt>
                  <c:pt idx="3">
                    <c:v>8MB</c:v>
                  </c:pt>
                  <c:pt idx="4">
                    <c:v>2MB</c:v>
                  </c:pt>
                  <c:pt idx="5">
                    <c:v>4MB</c:v>
                  </c:pt>
                  <c:pt idx="6">
                    <c:v>8MB</c:v>
                  </c:pt>
                  <c:pt idx="7">
                    <c:v>16MB</c:v>
                  </c:pt>
                </c:lvl>
                <c:lvl>
                  <c:pt idx="0">
                    <c:v>2-Core</c:v>
                  </c:pt>
                  <c:pt idx="4">
                    <c:v>4-Core</c:v>
                  </c:pt>
                </c:lvl>
              </c:multiLvlStrCache>
            </c:multiLvlStrRef>
          </c:cat>
          <c:val>
            <c:numRef>
              <c:f>'Cache Sensitivity'!$C$2:$C$9</c:f>
              <c:numCache>
                <c:formatCode>General</c:formatCode>
                <c:ptCount val="8"/>
                <c:pt idx="0">
                  <c:v>10</c:v>
                </c:pt>
                <c:pt idx="1">
                  <c:v>8</c:v>
                </c:pt>
                <c:pt idx="2">
                  <c:v>6</c:v>
                </c:pt>
                <c:pt idx="3">
                  <c:v>5</c:v>
                </c:pt>
                <c:pt idx="4">
                  <c:v>13</c:v>
                </c:pt>
                <c:pt idx="5">
                  <c:v>9</c:v>
                </c:pt>
                <c:pt idx="6">
                  <c:v>8</c:v>
                </c:pt>
                <c:pt idx="7">
                  <c:v>6</c:v>
                </c:pt>
              </c:numCache>
            </c:numRef>
          </c:val>
        </c:ser>
        <c:ser>
          <c:idx val="1"/>
          <c:order val="1"/>
          <c:tx>
            <c:strRef>
              <c:f>'Cache Sensitivity'!$D$1</c:f>
              <c:strCache>
                <c:ptCount val="1"/>
                <c:pt idx="0">
                  <c:v>EAF</c:v>
                </c:pt>
              </c:strCache>
            </c:strRef>
          </c:tx>
          <c:spPr>
            <a:solidFill>
              <a:schemeClr val="accent1"/>
            </a:solidFill>
            <a:ln>
              <a:solidFill>
                <a:schemeClr val="tx1"/>
              </a:solidFill>
            </a:ln>
          </c:spPr>
          <c:cat>
            <c:multiLvlStrRef>
              <c:f>'Cache Sensitivity'!$A$2:$B$9</c:f>
              <c:multiLvlStrCache>
                <c:ptCount val="8"/>
                <c:lvl>
                  <c:pt idx="0">
                    <c:v>1MB</c:v>
                  </c:pt>
                  <c:pt idx="1">
                    <c:v>2MB</c:v>
                  </c:pt>
                  <c:pt idx="2">
                    <c:v>4MB</c:v>
                  </c:pt>
                  <c:pt idx="3">
                    <c:v>8MB</c:v>
                  </c:pt>
                  <c:pt idx="4">
                    <c:v>2MB</c:v>
                  </c:pt>
                  <c:pt idx="5">
                    <c:v>4MB</c:v>
                  </c:pt>
                  <c:pt idx="6">
                    <c:v>8MB</c:v>
                  </c:pt>
                  <c:pt idx="7">
                    <c:v>16MB</c:v>
                  </c:pt>
                </c:lvl>
                <c:lvl>
                  <c:pt idx="0">
                    <c:v>2-Core</c:v>
                  </c:pt>
                  <c:pt idx="4">
                    <c:v>4-Core</c:v>
                  </c:pt>
                </c:lvl>
              </c:multiLvlStrCache>
            </c:multiLvlStrRef>
          </c:cat>
          <c:val>
            <c:numRef>
              <c:f>'Cache Sensitivity'!$D$2:$D$9</c:f>
              <c:numCache>
                <c:formatCode>General</c:formatCode>
                <c:ptCount val="8"/>
                <c:pt idx="0">
                  <c:v>15</c:v>
                </c:pt>
                <c:pt idx="1">
                  <c:v>10</c:v>
                </c:pt>
                <c:pt idx="2">
                  <c:v>8</c:v>
                </c:pt>
                <c:pt idx="3">
                  <c:v>6</c:v>
                </c:pt>
                <c:pt idx="4">
                  <c:v>21</c:v>
                </c:pt>
                <c:pt idx="5">
                  <c:v>15</c:v>
                </c:pt>
                <c:pt idx="6">
                  <c:v>11</c:v>
                </c:pt>
                <c:pt idx="7">
                  <c:v>7</c:v>
                </c:pt>
              </c:numCache>
            </c:numRef>
          </c:val>
        </c:ser>
        <c:ser>
          <c:idx val="2"/>
          <c:order val="2"/>
          <c:tx>
            <c:strRef>
              <c:f>'Cache Sensitivity'!$E$1</c:f>
              <c:strCache>
                <c:ptCount val="1"/>
                <c:pt idx="0">
                  <c:v>D-EAF</c:v>
                </c:pt>
              </c:strCache>
            </c:strRef>
          </c:tx>
          <c:spPr>
            <a:solidFill>
              <a:schemeClr val="bg2">
                <a:lumMod val="10000"/>
              </a:schemeClr>
            </a:solidFill>
            <a:ln>
              <a:solidFill>
                <a:schemeClr val="tx1"/>
              </a:solidFill>
            </a:ln>
          </c:spPr>
          <c:cat>
            <c:multiLvlStrRef>
              <c:f>'Cache Sensitivity'!$A$2:$B$9</c:f>
              <c:multiLvlStrCache>
                <c:ptCount val="8"/>
                <c:lvl>
                  <c:pt idx="0">
                    <c:v>1MB</c:v>
                  </c:pt>
                  <c:pt idx="1">
                    <c:v>2MB</c:v>
                  </c:pt>
                  <c:pt idx="2">
                    <c:v>4MB</c:v>
                  </c:pt>
                  <c:pt idx="3">
                    <c:v>8MB</c:v>
                  </c:pt>
                  <c:pt idx="4">
                    <c:v>2MB</c:v>
                  </c:pt>
                  <c:pt idx="5">
                    <c:v>4MB</c:v>
                  </c:pt>
                  <c:pt idx="6">
                    <c:v>8MB</c:v>
                  </c:pt>
                  <c:pt idx="7">
                    <c:v>16MB</c:v>
                  </c:pt>
                </c:lvl>
                <c:lvl>
                  <c:pt idx="0">
                    <c:v>2-Core</c:v>
                  </c:pt>
                  <c:pt idx="4">
                    <c:v>4-Core</c:v>
                  </c:pt>
                </c:lvl>
              </c:multiLvlStrCache>
            </c:multiLvlStrRef>
          </c:cat>
          <c:val>
            <c:numRef>
              <c:f>'Cache Sensitivity'!$E$2:$E$9</c:f>
              <c:numCache>
                <c:formatCode>General</c:formatCode>
                <c:ptCount val="8"/>
                <c:pt idx="0">
                  <c:v>15</c:v>
                </c:pt>
                <c:pt idx="1">
                  <c:v>10</c:v>
                </c:pt>
                <c:pt idx="2">
                  <c:v>9</c:v>
                </c:pt>
                <c:pt idx="3">
                  <c:v>7</c:v>
                </c:pt>
                <c:pt idx="4">
                  <c:v>20.5</c:v>
                </c:pt>
                <c:pt idx="5">
                  <c:v>16</c:v>
                </c:pt>
                <c:pt idx="6">
                  <c:v>12</c:v>
                </c:pt>
                <c:pt idx="7">
                  <c:v>7</c:v>
                </c:pt>
              </c:numCache>
            </c:numRef>
          </c:val>
        </c:ser>
        <c:axId val="66455424"/>
        <c:axId val="66456960"/>
      </c:barChart>
      <c:catAx>
        <c:axId val="66455424"/>
        <c:scaling>
          <c:orientation val="minMax"/>
        </c:scaling>
        <c:axPos val="b"/>
        <c:tickLblPos val="nextTo"/>
        <c:txPr>
          <a:bodyPr/>
          <a:lstStyle/>
          <a:p>
            <a:pPr>
              <a:defRPr sz="2000"/>
            </a:pPr>
            <a:endParaRPr lang="en-US"/>
          </a:p>
        </c:txPr>
        <c:crossAx val="66456960"/>
        <c:crosses val="autoZero"/>
        <c:auto val="1"/>
        <c:lblAlgn val="ctr"/>
        <c:lblOffset val="100"/>
      </c:catAx>
      <c:valAx>
        <c:axId val="66456960"/>
        <c:scaling>
          <c:orientation val="minMax"/>
        </c:scaling>
        <c:axPos val="l"/>
        <c:majorGridlines/>
        <c:title>
          <c:tx>
            <c:rich>
              <a:bodyPr rot="-5400000" vert="horz"/>
              <a:lstStyle/>
              <a:p>
                <a:pPr>
                  <a:defRPr sz="2000"/>
                </a:pPr>
                <a:r>
                  <a:rPr lang="en-US" sz="2000"/>
                  <a:t>Weighted Speedup Improvement</a:t>
                </a:r>
                <a:r>
                  <a:rPr lang="en-US" sz="2000" baseline="0"/>
                  <a:t> over LRU</a:t>
                </a:r>
                <a:endParaRPr lang="en-US" sz="2000"/>
              </a:p>
            </c:rich>
          </c:tx>
          <c:layout/>
        </c:title>
        <c:numFmt formatCode="#,##0\%" sourceLinked="0"/>
        <c:tickLblPos val="nextTo"/>
        <c:txPr>
          <a:bodyPr/>
          <a:lstStyle/>
          <a:p>
            <a:pPr>
              <a:defRPr sz="2000"/>
            </a:pPr>
            <a:endParaRPr lang="en-US"/>
          </a:p>
        </c:txPr>
        <c:crossAx val="66455424"/>
        <c:crosses val="autoZero"/>
        <c:crossBetween val="between"/>
      </c:valAx>
    </c:plotArea>
    <c:legend>
      <c:legendPos val="r"/>
      <c:layout>
        <c:manualLayout>
          <c:xMode val="edge"/>
          <c:yMode val="edge"/>
          <c:x val="0.17495807815689732"/>
          <c:y val="7.6681020341207343E-2"/>
          <c:w val="0.43584439097890593"/>
          <c:h val="7.8987245734908132E-2"/>
        </c:manualLayout>
      </c:layout>
      <c:txPr>
        <a:bodyPr/>
        <a:lstStyle/>
        <a:p>
          <a:pPr>
            <a:defRPr sz="2000"/>
          </a:pPr>
          <a:endParaRPr lang="en-US"/>
        </a:p>
      </c:txP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4056320062795891"/>
          <c:y val="5.1400554097404488E-2"/>
          <c:w val="0.83889506218264775"/>
          <c:h val="0.7231076485157667"/>
        </c:manualLayout>
      </c:layout>
      <c:lineChart>
        <c:grouping val="standard"/>
        <c:ser>
          <c:idx val="0"/>
          <c:order val="0"/>
          <c:tx>
            <c:strRef>
              <c:f>'EAF Size'!$A$2</c:f>
              <c:strCache>
                <c:ptCount val="1"/>
                <c:pt idx="0">
                  <c:v>1 Core</c:v>
                </c:pt>
              </c:strCache>
            </c:strRef>
          </c:tx>
          <c:spPr>
            <a:ln w="50800">
              <a:solidFill>
                <a:schemeClr val="accent3"/>
              </a:solidFill>
            </a:ln>
          </c:spPr>
          <c:marker>
            <c:spPr>
              <a:solidFill>
                <a:schemeClr val="accent3"/>
              </a:solidFill>
              <a:ln>
                <a:solidFill>
                  <a:schemeClr val="accent3"/>
                </a:solidFill>
              </a:ln>
            </c:spPr>
          </c:marker>
          <c:cat>
            <c:numRef>
              <c:f>'EAF Size'!$B$1:$J$1</c:f>
              <c:numCache>
                <c:formatCode>General</c:formatCode>
                <c:ptCount val="9"/>
                <c:pt idx="0">
                  <c:v>0</c:v>
                </c:pt>
                <c:pt idx="1">
                  <c:v>0.2</c:v>
                </c:pt>
                <c:pt idx="2">
                  <c:v>0.4</c:v>
                </c:pt>
                <c:pt idx="3">
                  <c:v>0.60000000000000064</c:v>
                </c:pt>
                <c:pt idx="4">
                  <c:v>0.8</c:v>
                </c:pt>
                <c:pt idx="5">
                  <c:v>1</c:v>
                </c:pt>
                <c:pt idx="6">
                  <c:v>1.2</c:v>
                </c:pt>
                <c:pt idx="7">
                  <c:v>1.4</c:v>
                </c:pt>
                <c:pt idx="8">
                  <c:v>1.6</c:v>
                </c:pt>
              </c:numCache>
            </c:numRef>
          </c:cat>
          <c:val>
            <c:numRef>
              <c:f>'EAF Size'!$B$2:$J$2</c:f>
              <c:numCache>
                <c:formatCode>General</c:formatCode>
                <c:ptCount val="9"/>
                <c:pt idx="0">
                  <c:v>1</c:v>
                </c:pt>
                <c:pt idx="1">
                  <c:v>2</c:v>
                </c:pt>
                <c:pt idx="2">
                  <c:v>2</c:v>
                </c:pt>
                <c:pt idx="3">
                  <c:v>4</c:v>
                </c:pt>
                <c:pt idx="4">
                  <c:v>5</c:v>
                </c:pt>
                <c:pt idx="5">
                  <c:v>5</c:v>
                </c:pt>
                <c:pt idx="6">
                  <c:v>5</c:v>
                </c:pt>
                <c:pt idx="7">
                  <c:v>4</c:v>
                </c:pt>
                <c:pt idx="8">
                  <c:v>4</c:v>
                </c:pt>
              </c:numCache>
            </c:numRef>
          </c:val>
        </c:ser>
        <c:ser>
          <c:idx val="1"/>
          <c:order val="1"/>
          <c:tx>
            <c:strRef>
              <c:f>'EAF Size'!$A$3</c:f>
              <c:strCache>
                <c:ptCount val="1"/>
                <c:pt idx="0">
                  <c:v>2 Core</c:v>
                </c:pt>
              </c:strCache>
            </c:strRef>
          </c:tx>
          <c:spPr>
            <a:ln w="50800">
              <a:solidFill>
                <a:schemeClr val="accent1"/>
              </a:solidFill>
            </a:ln>
          </c:spPr>
          <c:marker>
            <c:spPr>
              <a:solidFill>
                <a:schemeClr val="accent1"/>
              </a:solidFill>
              <a:ln>
                <a:solidFill>
                  <a:schemeClr val="accent1"/>
                </a:solidFill>
              </a:ln>
            </c:spPr>
          </c:marker>
          <c:cat>
            <c:numRef>
              <c:f>'EAF Size'!$B$1:$J$1</c:f>
              <c:numCache>
                <c:formatCode>General</c:formatCode>
                <c:ptCount val="9"/>
                <c:pt idx="0">
                  <c:v>0</c:v>
                </c:pt>
                <c:pt idx="1">
                  <c:v>0.2</c:v>
                </c:pt>
                <c:pt idx="2">
                  <c:v>0.4</c:v>
                </c:pt>
                <c:pt idx="3">
                  <c:v>0.60000000000000064</c:v>
                </c:pt>
                <c:pt idx="4">
                  <c:v>0.8</c:v>
                </c:pt>
                <c:pt idx="5">
                  <c:v>1</c:v>
                </c:pt>
                <c:pt idx="6">
                  <c:v>1.2</c:v>
                </c:pt>
                <c:pt idx="7">
                  <c:v>1.4</c:v>
                </c:pt>
                <c:pt idx="8">
                  <c:v>1.6</c:v>
                </c:pt>
              </c:numCache>
            </c:numRef>
          </c:cat>
          <c:val>
            <c:numRef>
              <c:f>'EAF Size'!$B$3:$J$3</c:f>
              <c:numCache>
                <c:formatCode>General</c:formatCode>
                <c:ptCount val="9"/>
                <c:pt idx="0">
                  <c:v>10</c:v>
                </c:pt>
                <c:pt idx="1">
                  <c:v>11</c:v>
                </c:pt>
                <c:pt idx="2">
                  <c:v>13</c:v>
                </c:pt>
                <c:pt idx="3">
                  <c:v>14</c:v>
                </c:pt>
                <c:pt idx="4">
                  <c:v>15</c:v>
                </c:pt>
                <c:pt idx="5">
                  <c:v>15</c:v>
                </c:pt>
                <c:pt idx="6">
                  <c:v>15</c:v>
                </c:pt>
                <c:pt idx="7">
                  <c:v>15</c:v>
                </c:pt>
                <c:pt idx="8">
                  <c:v>15</c:v>
                </c:pt>
              </c:numCache>
            </c:numRef>
          </c:val>
        </c:ser>
        <c:ser>
          <c:idx val="2"/>
          <c:order val="2"/>
          <c:tx>
            <c:strRef>
              <c:f>'EAF Size'!$A$4</c:f>
              <c:strCache>
                <c:ptCount val="1"/>
                <c:pt idx="0">
                  <c:v>4 Core</c:v>
                </c:pt>
              </c:strCache>
            </c:strRef>
          </c:tx>
          <c:spPr>
            <a:ln w="50800">
              <a:solidFill>
                <a:schemeClr val="tx1"/>
              </a:solidFill>
            </a:ln>
          </c:spPr>
          <c:marker>
            <c:spPr>
              <a:solidFill>
                <a:schemeClr val="tx1"/>
              </a:solidFill>
              <a:ln>
                <a:solidFill>
                  <a:schemeClr val="tx1"/>
                </a:solidFill>
              </a:ln>
            </c:spPr>
          </c:marker>
          <c:cat>
            <c:numRef>
              <c:f>'EAF Size'!$B$1:$J$1</c:f>
              <c:numCache>
                <c:formatCode>General</c:formatCode>
                <c:ptCount val="9"/>
                <c:pt idx="0">
                  <c:v>0</c:v>
                </c:pt>
                <c:pt idx="1">
                  <c:v>0.2</c:v>
                </c:pt>
                <c:pt idx="2">
                  <c:v>0.4</c:v>
                </c:pt>
                <c:pt idx="3">
                  <c:v>0.60000000000000064</c:v>
                </c:pt>
                <c:pt idx="4">
                  <c:v>0.8</c:v>
                </c:pt>
                <c:pt idx="5">
                  <c:v>1</c:v>
                </c:pt>
                <c:pt idx="6">
                  <c:v>1.2</c:v>
                </c:pt>
                <c:pt idx="7">
                  <c:v>1.4</c:v>
                </c:pt>
                <c:pt idx="8">
                  <c:v>1.6</c:v>
                </c:pt>
              </c:numCache>
            </c:numRef>
          </c:cat>
          <c:val>
            <c:numRef>
              <c:f>'EAF Size'!$B$4:$J$4</c:f>
              <c:numCache>
                <c:formatCode>General</c:formatCode>
                <c:ptCount val="9"/>
                <c:pt idx="0">
                  <c:v>12</c:v>
                </c:pt>
                <c:pt idx="1">
                  <c:v>15</c:v>
                </c:pt>
                <c:pt idx="2">
                  <c:v>18</c:v>
                </c:pt>
                <c:pt idx="3">
                  <c:v>19</c:v>
                </c:pt>
                <c:pt idx="4">
                  <c:v>20</c:v>
                </c:pt>
                <c:pt idx="5">
                  <c:v>21</c:v>
                </c:pt>
                <c:pt idx="6">
                  <c:v>21</c:v>
                </c:pt>
                <c:pt idx="7">
                  <c:v>20</c:v>
                </c:pt>
                <c:pt idx="8">
                  <c:v>20</c:v>
                </c:pt>
              </c:numCache>
            </c:numRef>
          </c:val>
        </c:ser>
        <c:marker val="1"/>
        <c:axId val="66548480"/>
        <c:axId val="66550784"/>
      </c:lineChart>
      <c:catAx>
        <c:axId val="66548480"/>
        <c:scaling>
          <c:orientation val="minMax"/>
        </c:scaling>
        <c:axPos val="b"/>
        <c:title>
          <c:tx>
            <c:rich>
              <a:bodyPr/>
              <a:lstStyle/>
              <a:p>
                <a:pPr>
                  <a:defRPr sz="2400"/>
                </a:pPr>
                <a:r>
                  <a:rPr lang="en-US" sz="2400" baseline="0" dirty="0" smtClean="0"/>
                  <a:t># Addresses in </a:t>
                </a:r>
                <a:r>
                  <a:rPr lang="en-US" sz="2400" baseline="0" dirty="0"/>
                  <a:t>EAF </a:t>
                </a:r>
                <a:r>
                  <a:rPr lang="en-US" sz="2400" baseline="0" dirty="0" smtClean="0"/>
                  <a:t>/ # </a:t>
                </a:r>
                <a:r>
                  <a:rPr lang="en-US" sz="2400" baseline="0" dirty="0"/>
                  <a:t>Blocks in Cache</a:t>
                </a:r>
                <a:endParaRPr lang="en-US" sz="2400" dirty="0"/>
              </a:p>
            </c:rich>
          </c:tx>
          <c:layout/>
        </c:title>
        <c:numFmt formatCode="General" sourceLinked="1"/>
        <c:tickLblPos val="nextTo"/>
        <c:txPr>
          <a:bodyPr/>
          <a:lstStyle/>
          <a:p>
            <a:pPr>
              <a:defRPr sz="1800"/>
            </a:pPr>
            <a:endParaRPr lang="en-US"/>
          </a:p>
        </c:txPr>
        <c:crossAx val="66550784"/>
        <c:crosses val="autoZero"/>
        <c:auto val="1"/>
        <c:lblAlgn val="ctr"/>
        <c:lblOffset val="100"/>
      </c:catAx>
      <c:valAx>
        <c:axId val="66550784"/>
        <c:scaling>
          <c:orientation val="minMax"/>
          <c:max val="30"/>
        </c:scaling>
        <c:axPos val="l"/>
        <c:majorGridlines/>
        <c:title>
          <c:tx>
            <c:rich>
              <a:bodyPr rot="-5400000" vert="horz"/>
              <a:lstStyle/>
              <a:p>
                <a:pPr>
                  <a:defRPr sz="1800"/>
                </a:pPr>
                <a:r>
                  <a:rPr lang="en-US" sz="1800" dirty="0" smtClean="0"/>
                  <a:t>Weighted</a:t>
                </a:r>
                <a:r>
                  <a:rPr lang="en-US" sz="1800" baseline="0" dirty="0" smtClean="0"/>
                  <a:t> Speedup  </a:t>
                </a:r>
                <a:r>
                  <a:rPr lang="en-US" sz="1800" baseline="0" dirty="0"/>
                  <a:t>Improvement Over LRU</a:t>
                </a:r>
                <a:endParaRPr lang="en-US" sz="1800" dirty="0"/>
              </a:p>
            </c:rich>
          </c:tx>
          <c:layout/>
        </c:title>
        <c:numFmt formatCode="#,##0\%" sourceLinked="0"/>
        <c:tickLblPos val="nextTo"/>
        <c:txPr>
          <a:bodyPr/>
          <a:lstStyle/>
          <a:p>
            <a:pPr>
              <a:defRPr sz="1800"/>
            </a:pPr>
            <a:endParaRPr lang="en-US"/>
          </a:p>
        </c:txPr>
        <c:crossAx val="66548480"/>
        <c:crosses val="autoZero"/>
        <c:crossBetween val="between"/>
      </c:valAx>
    </c:plotArea>
    <c:legend>
      <c:legendPos val="r"/>
      <c:layout>
        <c:manualLayout>
          <c:xMode val="edge"/>
          <c:yMode val="edge"/>
          <c:x val="0.15871575048446154"/>
          <c:y val="6.8538871021404019E-2"/>
          <c:w val="0.59746289891333493"/>
          <c:h val="9.8569368969724527E-2"/>
        </c:manualLayout>
      </c:layout>
      <c:txPr>
        <a:bodyPr/>
        <a:lstStyle/>
        <a:p>
          <a:pPr>
            <a:defRPr sz="2000"/>
          </a:pPr>
          <a:endParaRPr lang="en-US"/>
        </a:p>
      </c:txPr>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US"/>
  <c:chart>
    <c:plotArea>
      <c:layout>
        <c:manualLayout>
          <c:layoutTarget val="inner"/>
          <c:xMode val="edge"/>
          <c:yMode val="edge"/>
          <c:x val="0.11323864590617279"/>
          <c:y val="4.6846074620419294E-2"/>
          <c:w val="0.87431525278545164"/>
          <c:h val="0.64465915492682191"/>
        </c:manualLayout>
      </c:layout>
      <c:barChart>
        <c:barDir val="col"/>
        <c:grouping val="clustered"/>
        <c:ser>
          <c:idx val="0"/>
          <c:order val="0"/>
          <c:tx>
            <c:strRef>
              <c:f>'4-core Category'!$P$1</c:f>
              <c:strCache>
                <c:ptCount val="1"/>
                <c:pt idx="0">
                  <c:v>SHIP</c:v>
                </c:pt>
              </c:strCache>
            </c:strRef>
          </c:tx>
          <c:spPr>
            <a:solidFill>
              <a:schemeClr val="accent3"/>
            </a:solidFill>
            <a:ln>
              <a:solidFill>
                <a:schemeClr val="tx1"/>
              </a:solidFill>
            </a:ln>
          </c:spPr>
          <c:cat>
            <c:multiLvlStrRef>
              <c:f>'4-core Category'!$M$2:$O$12</c:f>
              <c:multiLvlStrCache>
                <c:ptCount val="11"/>
                <c:lvl>
                  <c:pt idx="0">
                    <c:v>Low</c:v>
                  </c:pt>
                  <c:pt idx="1">
                    <c:v>Med</c:v>
                  </c:pt>
                  <c:pt idx="2">
                    <c:v>High</c:v>
                  </c:pt>
                  <c:pt idx="3">
                    <c:v>Low</c:v>
                  </c:pt>
                  <c:pt idx="4">
                    <c:v>Med</c:v>
                  </c:pt>
                  <c:pt idx="5">
                    <c:v>High</c:v>
                  </c:pt>
                  <c:pt idx="6">
                    <c:v>Low</c:v>
                  </c:pt>
                  <c:pt idx="7">
                    <c:v>Med</c:v>
                  </c:pt>
                  <c:pt idx="8">
                    <c:v>High</c:v>
                  </c:pt>
                </c:lvl>
                <c:lvl>
                  <c:pt idx="0">
                    <c:v>Low intensity</c:v>
                  </c:pt>
                  <c:pt idx="3">
                    <c:v>Medium Intensity</c:v>
                  </c:pt>
                  <c:pt idx="6">
                    <c:v>High Intensity</c:v>
                  </c:pt>
                </c:lvl>
                <c:lvl>
                  <c:pt idx="0">
                    <c:v>SPEC</c:v>
                  </c:pt>
                  <c:pt idx="9">
                    <c:v>Server</c:v>
                  </c:pt>
                  <c:pt idx="10">
                    <c:v>All</c:v>
                  </c:pt>
                </c:lvl>
              </c:multiLvlStrCache>
            </c:multiLvlStrRef>
          </c:cat>
          <c:val>
            <c:numRef>
              <c:f>'4-core Category'!$P$2:$P$12</c:f>
              <c:numCache>
                <c:formatCode>0</c:formatCode>
                <c:ptCount val="11"/>
                <c:pt idx="0">
                  <c:v>8.1761006289308144E-2</c:v>
                </c:pt>
                <c:pt idx="1">
                  <c:v>0.13548387096774195</c:v>
                </c:pt>
                <c:pt idx="2">
                  <c:v>0.19047619047619108</c:v>
                </c:pt>
                <c:pt idx="3">
                  <c:v>6.8965517241379462E-2</c:v>
                </c:pt>
                <c:pt idx="4">
                  <c:v>0.14516129032258054</c:v>
                </c:pt>
                <c:pt idx="5">
                  <c:v>0.18269230769230813</c:v>
                </c:pt>
                <c:pt idx="6">
                  <c:v>7.2727272727272529E-2</c:v>
                </c:pt>
                <c:pt idx="7">
                  <c:v>0.11881188118811871</c:v>
                </c:pt>
                <c:pt idx="8">
                  <c:v>0.13978494623655918</c:v>
                </c:pt>
                <c:pt idx="9">
                  <c:v>0.15000000000000024</c:v>
                </c:pt>
                <c:pt idx="10">
                  <c:v>0.12698412698412698</c:v>
                </c:pt>
              </c:numCache>
            </c:numRef>
          </c:val>
        </c:ser>
        <c:ser>
          <c:idx val="1"/>
          <c:order val="1"/>
          <c:tx>
            <c:strRef>
              <c:f>'4-core Category'!$Q$1</c:f>
              <c:strCache>
                <c:ptCount val="1"/>
                <c:pt idx="0">
                  <c:v>EAF</c:v>
                </c:pt>
              </c:strCache>
            </c:strRef>
          </c:tx>
          <c:spPr>
            <a:solidFill>
              <a:schemeClr val="accent1"/>
            </a:solidFill>
            <a:ln>
              <a:solidFill>
                <a:schemeClr val="tx1"/>
              </a:solidFill>
            </a:ln>
          </c:spPr>
          <c:cat>
            <c:multiLvlStrRef>
              <c:f>'4-core Category'!$M$2:$O$12</c:f>
              <c:multiLvlStrCache>
                <c:ptCount val="11"/>
                <c:lvl>
                  <c:pt idx="0">
                    <c:v>Low</c:v>
                  </c:pt>
                  <c:pt idx="1">
                    <c:v>Med</c:v>
                  </c:pt>
                  <c:pt idx="2">
                    <c:v>High</c:v>
                  </c:pt>
                  <c:pt idx="3">
                    <c:v>Low</c:v>
                  </c:pt>
                  <c:pt idx="4">
                    <c:v>Med</c:v>
                  </c:pt>
                  <c:pt idx="5">
                    <c:v>High</c:v>
                  </c:pt>
                  <c:pt idx="6">
                    <c:v>Low</c:v>
                  </c:pt>
                  <c:pt idx="7">
                    <c:v>Med</c:v>
                  </c:pt>
                  <c:pt idx="8">
                    <c:v>High</c:v>
                  </c:pt>
                </c:lvl>
                <c:lvl>
                  <c:pt idx="0">
                    <c:v>Low intensity</c:v>
                  </c:pt>
                  <c:pt idx="3">
                    <c:v>Medium Intensity</c:v>
                  </c:pt>
                  <c:pt idx="6">
                    <c:v>High Intensity</c:v>
                  </c:pt>
                </c:lvl>
                <c:lvl>
                  <c:pt idx="0">
                    <c:v>SPEC</c:v>
                  </c:pt>
                  <c:pt idx="9">
                    <c:v>Server</c:v>
                  </c:pt>
                  <c:pt idx="10">
                    <c:v>All</c:v>
                  </c:pt>
                </c:lvl>
              </c:multiLvlStrCache>
            </c:multiLvlStrRef>
          </c:cat>
          <c:val>
            <c:numRef>
              <c:f>'4-core Category'!$Q$2:$Q$12</c:f>
              <c:numCache>
                <c:formatCode>0</c:formatCode>
                <c:ptCount val="11"/>
                <c:pt idx="0">
                  <c:v>0.11320754716981132</c:v>
                </c:pt>
                <c:pt idx="1">
                  <c:v>0.19354838709677483</c:v>
                </c:pt>
                <c:pt idx="2">
                  <c:v>0.32539682539682679</c:v>
                </c:pt>
                <c:pt idx="3">
                  <c:v>0.11034482758620692</c:v>
                </c:pt>
                <c:pt idx="4">
                  <c:v>0.22580645161290341</c:v>
                </c:pt>
                <c:pt idx="5">
                  <c:v>0.34615384615384631</c:v>
                </c:pt>
                <c:pt idx="6">
                  <c:v>7.2727272727272529E-2</c:v>
                </c:pt>
                <c:pt idx="7">
                  <c:v>0.17821782178217863</c:v>
                </c:pt>
                <c:pt idx="8">
                  <c:v>0.22580645161290336</c:v>
                </c:pt>
                <c:pt idx="9">
                  <c:v>0.16666666666666669</c:v>
                </c:pt>
                <c:pt idx="10">
                  <c:v>0.20634920634920667</c:v>
                </c:pt>
              </c:numCache>
            </c:numRef>
          </c:val>
        </c:ser>
        <c:ser>
          <c:idx val="2"/>
          <c:order val="2"/>
          <c:tx>
            <c:strRef>
              <c:f>'4-core Category'!$R$1</c:f>
              <c:strCache>
                <c:ptCount val="1"/>
                <c:pt idx="0">
                  <c:v>D-EAF</c:v>
                </c:pt>
              </c:strCache>
            </c:strRef>
          </c:tx>
          <c:spPr>
            <a:solidFill>
              <a:schemeClr val="tx1"/>
            </a:solidFill>
          </c:spPr>
          <c:cat>
            <c:multiLvlStrRef>
              <c:f>'4-core Category'!$M$2:$O$12</c:f>
              <c:multiLvlStrCache>
                <c:ptCount val="11"/>
                <c:lvl>
                  <c:pt idx="0">
                    <c:v>Low</c:v>
                  </c:pt>
                  <c:pt idx="1">
                    <c:v>Med</c:v>
                  </c:pt>
                  <c:pt idx="2">
                    <c:v>High</c:v>
                  </c:pt>
                  <c:pt idx="3">
                    <c:v>Low</c:v>
                  </c:pt>
                  <c:pt idx="4">
                    <c:v>Med</c:v>
                  </c:pt>
                  <c:pt idx="5">
                    <c:v>High</c:v>
                  </c:pt>
                  <c:pt idx="6">
                    <c:v>Low</c:v>
                  </c:pt>
                  <c:pt idx="7">
                    <c:v>Med</c:v>
                  </c:pt>
                  <c:pt idx="8">
                    <c:v>High</c:v>
                  </c:pt>
                </c:lvl>
                <c:lvl>
                  <c:pt idx="0">
                    <c:v>Low intensity</c:v>
                  </c:pt>
                  <c:pt idx="3">
                    <c:v>Medium Intensity</c:v>
                  </c:pt>
                  <c:pt idx="6">
                    <c:v>High Intensity</c:v>
                  </c:pt>
                </c:lvl>
                <c:lvl>
                  <c:pt idx="0">
                    <c:v>SPEC</c:v>
                  </c:pt>
                  <c:pt idx="9">
                    <c:v>Server</c:v>
                  </c:pt>
                  <c:pt idx="10">
                    <c:v>All</c:v>
                  </c:pt>
                </c:lvl>
              </c:multiLvlStrCache>
            </c:multiLvlStrRef>
          </c:cat>
          <c:val>
            <c:numRef>
              <c:f>'4-core Category'!$R$2:$R$12</c:f>
              <c:numCache>
                <c:formatCode>0</c:formatCode>
                <c:ptCount val="11"/>
                <c:pt idx="0">
                  <c:v>0.10062893081761012</c:v>
                </c:pt>
                <c:pt idx="1">
                  <c:v>0.18064516129032304</c:v>
                </c:pt>
                <c:pt idx="2">
                  <c:v>0.31746031746031811</c:v>
                </c:pt>
                <c:pt idx="3">
                  <c:v>0.10344827586206895</c:v>
                </c:pt>
                <c:pt idx="4">
                  <c:v>0.20967741935483875</c:v>
                </c:pt>
                <c:pt idx="5">
                  <c:v>0.33653846153846295</c:v>
                </c:pt>
                <c:pt idx="6">
                  <c:v>5.4545454545454453E-2</c:v>
                </c:pt>
                <c:pt idx="7">
                  <c:v>0.17821782178217863</c:v>
                </c:pt>
                <c:pt idx="8">
                  <c:v>0.21505376344086036</c:v>
                </c:pt>
                <c:pt idx="9">
                  <c:v>0.16666666666666669</c:v>
                </c:pt>
                <c:pt idx="10">
                  <c:v>0.19841269841269882</c:v>
                </c:pt>
              </c:numCache>
            </c:numRef>
          </c:val>
        </c:ser>
        <c:axId val="63079168"/>
        <c:axId val="63080704"/>
      </c:barChart>
      <c:catAx>
        <c:axId val="63079168"/>
        <c:scaling>
          <c:orientation val="minMax"/>
        </c:scaling>
        <c:axPos val="b"/>
        <c:tickLblPos val="nextTo"/>
        <c:txPr>
          <a:bodyPr/>
          <a:lstStyle/>
          <a:p>
            <a:pPr>
              <a:defRPr sz="1600"/>
            </a:pPr>
            <a:endParaRPr lang="en-US"/>
          </a:p>
        </c:txPr>
        <c:crossAx val="63080704"/>
        <c:crosses val="autoZero"/>
        <c:auto val="1"/>
        <c:lblAlgn val="ctr"/>
        <c:lblOffset val="100"/>
      </c:catAx>
      <c:valAx>
        <c:axId val="63080704"/>
        <c:scaling>
          <c:orientation val="minMax"/>
          <c:max val="0.4"/>
          <c:min val="0"/>
        </c:scaling>
        <c:axPos val="l"/>
        <c:majorGridlines/>
        <c:title>
          <c:tx>
            <c:rich>
              <a:bodyPr rot="-5400000" vert="horz"/>
              <a:lstStyle/>
              <a:p>
                <a:pPr>
                  <a:defRPr sz="1600"/>
                </a:pPr>
                <a:r>
                  <a:rPr lang="en-US" sz="1600"/>
                  <a:t>Weighted</a:t>
                </a:r>
                <a:r>
                  <a:rPr lang="en-US" sz="1600" baseline="0"/>
                  <a:t> Speedup Improvement over LRU</a:t>
                </a:r>
                <a:endParaRPr lang="en-US" sz="1600"/>
              </a:p>
            </c:rich>
          </c:tx>
          <c:layout>
            <c:manualLayout>
              <c:xMode val="edge"/>
              <c:yMode val="edge"/>
              <c:x val="2.0760420734805877E-3"/>
              <c:y val="3.9803888950500951E-2"/>
            </c:manualLayout>
          </c:layout>
        </c:title>
        <c:numFmt formatCode="0%" sourceLinked="0"/>
        <c:tickLblPos val="nextTo"/>
        <c:txPr>
          <a:bodyPr/>
          <a:lstStyle/>
          <a:p>
            <a:pPr>
              <a:defRPr sz="1600"/>
            </a:pPr>
            <a:endParaRPr lang="en-US"/>
          </a:p>
        </c:txPr>
        <c:crossAx val="63079168"/>
        <c:crosses val="autoZero"/>
        <c:crossBetween val="between"/>
      </c:valAx>
    </c:plotArea>
    <c:legend>
      <c:legendPos val="r"/>
      <c:layout>
        <c:manualLayout>
          <c:xMode val="edge"/>
          <c:yMode val="edge"/>
          <c:x val="0.57253752976146088"/>
          <c:y val="5.6912498613729733E-2"/>
          <c:w val="0.42285066332124976"/>
          <c:h val="5.8695057484011694E-2"/>
        </c:manualLayout>
      </c:layout>
      <c:txPr>
        <a:bodyPr/>
        <a:lstStyle/>
        <a:p>
          <a:pPr>
            <a:defRPr sz="2000"/>
          </a:pPr>
          <a:endParaRPr lang="en-US"/>
        </a:p>
      </c:txPr>
    </c:legend>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0.15676970934188791"/>
          <c:y val="4.418913307478356E-2"/>
          <c:w val="0.82523123845630464"/>
          <c:h val="0.8265337877541411"/>
        </c:manualLayout>
      </c:layout>
      <c:barChart>
        <c:barDir val="col"/>
        <c:grouping val="clustered"/>
        <c:ser>
          <c:idx val="0"/>
          <c:order val="0"/>
          <c:tx>
            <c:strRef>
              <c:f>'EAF Mod'!$B$1</c:f>
              <c:strCache>
                <c:ptCount val="1"/>
                <c:pt idx="0">
                  <c:v>FIFO</c:v>
                </c:pt>
              </c:strCache>
            </c:strRef>
          </c:tx>
          <c:spPr>
            <a:solidFill>
              <a:srgbClr val="C00000"/>
            </a:solidFill>
          </c:spPr>
          <c:cat>
            <c:strRef>
              <c:f>'EAF Mod'!$A$2:$A$4</c:f>
              <c:strCache>
                <c:ptCount val="3"/>
                <c:pt idx="0">
                  <c:v>1-core</c:v>
                </c:pt>
                <c:pt idx="1">
                  <c:v>2-core</c:v>
                </c:pt>
                <c:pt idx="2">
                  <c:v>4-core</c:v>
                </c:pt>
              </c:strCache>
            </c:strRef>
          </c:cat>
          <c:val>
            <c:numRef>
              <c:f>'EAF Mod'!$B$2:$B$4</c:f>
              <c:numCache>
                <c:formatCode>General</c:formatCode>
                <c:ptCount val="3"/>
                <c:pt idx="0">
                  <c:v>3</c:v>
                </c:pt>
                <c:pt idx="1">
                  <c:v>4</c:v>
                </c:pt>
                <c:pt idx="2">
                  <c:v>5</c:v>
                </c:pt>
              </c:numCache>
            </c:numRef>
          </c:val>
        </c:ser>
        <c:ser>
          <c:idx val="1"/>
          <c:order val="1"/>
          <c:tx>
            <c:strRef>
              <c:f>'EAF Mod'!$C$1</c:f>
              <c:strCache>
                <c:ptCount val="1"/>
                <c:pt idx="0">
                  <c:v>Not Remove</c:v>
                </c:pt>
              </c:strCache>
            </c:strRef>
          </c:tx>
          <c:spPr>
            <a:solidFill>
              <a:schemeClr val="tx2"/>
            </a:solidFill>
          </c:spPr>
          <c:cat>
            <c:strRef>
              <c:f>'EAF Mod'!$A$2:$A$4</c:f>
              <c:strCache>
                <c:ptCount val="3"/>
                <c:pt idx="0">
                  <c:v>1-core</c:v>
                </c:pt>
                <c:pt idx="1">
                  <c:v>2-core</c:v>
                </c:pt>
                <c:pt idx="2">
                  <c:v>4-core</c:v>
                </c:pt>
              </c:strCache>
            </c:strRef>
          </c:cat>
          <c:val>
            <c:numRef>
              <c:f>'EAF Mod'!$C$2:$C$4</c:f>
              <c:numCache>
                <c:formatCode>General</c:formatCode>
                <c:ptCount val="3"/>
                <c:pt idx="0">
                  <c:v>3</c:v>
                </c:pt>
                <c:pt idx="1">
                  <c:v>5</c:v>
                </c:pt>
                <c:pt idx="2">
                  <c:v>11</c:v>
                </c:pt>
              </c:numCache>
            </c:numRef>
          </c:val>
        </c:ser>
        <c:ser>
          <c:idx val="2"/>
          <c:order val="2"/>
          <c:tx>
            <c:strRef>
              <c:f>'EAF Mod'!$D$1</c:f>
              <c:strCache>
                <c:ptCount val="1"/>
                <c:pt idx="0">
                  <c:v>Clear</c:v>
                </c:pt>
              </c:strCache>
            </c:strRef>
          </c:tx>
          <c:spPr>
            <a:solidFill>
              <a:schemeClr val="accent1"/>
            </a:solidFill>
          </c:spPr>
          <c:cat>
            <c:strRef>
              <c:f>'EAF Mod'!$A$2:$A$4</c:f>
              <c:strCache>
                <c:ptCount val="3"/>
                <c:pt idx="0">
                  <c:v>1-core</c:v>
                </c:pt>
                <c:pt idx="1">
                  <c:v>2-core</c:v>
                </c:pt>
                <c:pt idx="2">
                  <c:v>4-core</c:v>
                </c:pt>
              </c:strCache>
            </c:strRef>
          </c:cat>
          <c:val>
            <c:numRef>
              <c:f>'EAF Mod'!$D$2:$D$4</c:f>
              <c:numCache>
                <c:formatCode>General</c:formatCode>
                <c:ptCount val="3"/>
                <c:pt idx="0">
                  <c:v>5</c:v>
                </c:pt>
                <c:pt idx="1">
                  <c:v>6</c:v>
                </c:pt>
                <c:pt idx="2">
                  <c:v>12</c:v>
                </c:pt>
              </c:numCache>
            </c:numRef>
          </c:val>
        </c:ser>
        <c:ser>
          <c:idx val="3"/>
          <c:order val="3"/>
          <c:tx>
            <c:strRef>
              <c:f>'EAF Mod'!$E$1</c:f>
              <c:strCache>
                <c:ptCount val="1"/>
                <c:pt idx="0">
                  <c:v>Bloom Filter</c:v>
                </c:pt>
              </c:strCache>
            </c:strRef>
          </c:tx>
          <c:spPr>
            <a:solidFill>
              <a:schemeClr val="tx1"/>
            </a:solidFill>
          </c:spPr>
          <c:cat>
            <c:strRef>
              <c:f>'EAF Mod'!$A$2:$A$4</c:f>
              <c:strCache>
                <c:ptCount val="3"/>
                <c:pt idx="0">
                  <c:v>1-core</c:v>
                </c:pt>
                <c:pt idx="1">
                  <c:v>2-core</c:v>
                </c:pt>
                <c:pt idx="2">
                  <c:v>4-core</c:v>
                </c:pt>
              </c:strCache>
            </c:strRef>
          </c:cat>
          <c:val>
            <c:numRef>
              <c:f>'EAF Mod'!$E$2:$E$4</c:f>
              <c:numCache>
                <c:formatCode>General</c:formatCode>
                <c:ptCount val="3"/>
                <c:pt idx="0">
                  <c:v>6</c:v>
                </c:pt>
                <c:pt idx="1">
                  <c:v>14</c:v>
                </c:pt>
                <c:pt idx="2">
                  <c:v>19</c:v>
                </c:pt>
              </c:numCache>
            </c:numRef>
          </c:val>
        </c:ser>
        <c:ser>
          <c:idx val="4"/>
          <c:order val="4"/>
          <c:tx>
            <c:strRef>
              <c:f>'EAF Mod'!$F$1</c:f>
              <c:strCache>
                <c:ptCount val="1"/>
                <c:pt idx="0">
                  <c:v>Final</c:v>
                </c:pt>
              </c:strCache>
            </c:strRef>
          </c:tx>
          <c:cat>
            <c:strRef>
              <c:f>'EAF Mod'!$A$2:$A$4</c:f>
              <c:strCache>
                <c:ptCount val="3"/>
                <c:pt idx="0">
                  <c:v>1-core</c:v>
                </c:pt>
                <c:pt idx="1">
                  <c:v>2-core</c:v>
                </c:pt>
                <c:pt idx="2">
                  <c:v>4-core</c:v>
                </c:pt>
              </c:strCache>
            </c:strRef>
          </c:cat>
          <c:val>
            <c:numRef>
              <c:f>'EAF Mod'!$F$2:$F$4</c:f>
              <c:numCache>
                <c:formatCode>General</c:formatCode>
                <c:ptCount val="3"/>
                <c:pt idx="0">
                  <c:v>7</c:v>
                </c:pt>
                <c:pt idx="1">
                  <c:v>15</c:v>
                </c:pt>
                <c:pt idx="2">
                  <c:v>21</c:v>
                </c:pt>
              </c:numCache>
            </c:numRef>
          </c:val>
        </c:ser>
        <c:axId val="66708992"/>
        <c:axId val="66710528"/>
      </c:barChart>
      <c:catAx>
        <c:axId val="66708992"/>
        <c:scaling>
          <c:orientation val="minMax"/>
        </c:scaling>
        <c:axPos val="b"/>
        <c:tickLblPos val="nextTo"/>
        <c:txPr>
          <a:bodyPr/>
          <a:lstStyle/>
          <a:p>
            <a:pPr>
              <a:defRPr sz="2000"/>
            </a:pPr>
            <a:endParaRPr lang="en-US"/>
          </a:p>
        </c:txPr>
        <c:crossAx val="66710528"/>
        <c:crosses val="autoZero"/>
        <c:auto val="1"/>
        <c:lblAlgn val="ctr"/>
        <c:lblOffset val="100"/>
      </c:catAx>
      <c:valAx>
        <c:axId val="66710528"/>
        <c:scaling>
          <c:orientation val="minMax"/>
        </c:scaling>
        <c:axPos val="l"/>
        <c:majorGridlines/>
        <c:title>
          <c:tx>
            <c:rich>
              <a:bodyPr rot="-5400000" vert="horz"/>
              <a:lstStyle/>
              <a:p>
                <a:pPr>
                  <a:defRPr sz="2000"/>
                </a:pPr>
                <a:r>
                  <a:rPr lang="en-US" sz="2000"/>
                  <a:t>Performance Improvement over LRU</a:t>
                </a:r>
              </a:p>
            </c:rich>
          </c:tx>
          <c:layout>
            <c:manualLayout>
              <c:xMode val="edge"/>
              <c:yMode val="edge"/>
              <c:x val="4.7082482745212564E-3"/>
              <c:y val="8.0936374684195095E-2"/>
            </c:manualLayout>
          </c:layout>
        </c:title>
        <c:numFmt formatCode="#,##0\%" sourceLinked="0"/>
        <c:tickLblPos val="nextTo"/>
        <c:txPr>
          <a:bodyPr/>
          <a:lstStyle/>
          <a:p>
            <a:pPr>
              <a:defRPr sz="2000"/>
            </a:pPr>
            <a:endParaRPr lang="en-US"/>
          </a:p>
        </c:txPr>
        <c:crossAx val="66708992"/>
        <c:crosses val="autoZero"/>
        <c:crossBetween val="between"/>
      </c:valAx>
    </c:plotArea>
    <c:legend>
      <c:legendPos val="r"/>
      <c:layout>
        <c:manualLayout>
          <c:xMode val="edge"/>
          <c:yMode val="edge"/>
          <c:x val="0.13669777388937493"/>
          <c:y val="4.4499759823267024E-2"/>
          <c:w val="0.83764472149314873"/>
          <c:h val="8.9212206683119813E-2"/>
        </c:manualLayout>
      </c:layout>
      <c:txPr>
        <a:bodyPr/>
        <a:lstStyle/>
        <a:p>
          <a:pPr>
            <a:defRPr sz="1800"/>
          </a:pPr>
          <a:endParaRPr lang="en-US"/>
        </a:p>
      </c:txPr>
    </c:legend>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plotArea>
      <c:layout>
        <c:manualLayout>
          <c:layoutTarget val="inner"/>
          <c:xMode val="edge"/>
          <c:yMode val="edge"/>
          <c:x val="0.18785339332583434"/>
          <c:y val="5.8753473830477097E-2"/>
          <c:w val="0.74134303524559464"/>
          <c:h val="0.79822506561679785"/>
        </c:manualLayout>
      </c:layout>
      <c:lineChart>
        <c:grouping val="standard"/>
        <c:ser>
          <c:idx val="0"/>
          <c:order val="0"/>
          <c:tx>
            <c:strRef>
              <c:f>'Bloom filter size'!$A$3</c:f>
              <c:strCache>
                <c:ptCount val="1"/>
                <c:pt idx="0">
                  <c:v>1 Core</c:v>
                </c:pt>
              </c:strCache>
            </c:strRef>
          </c:tx>
          <c:spPr>
            <a:ln w="50800">
              <a:solidFill>
                <a:srgbClr val="C00000"/>
              </a:solidFill>
            </a:ln>
          </c:spPr>
          <c:marker>
            <c:spPr>
              <a:solidFill>
                <a:srgbClr val="C00000"/>
              </a:solidFill>
              <a:ln>
                <a:solidFill>
                  <a:srgbClr val="C00000"/>
                </a:solidFill>
              </a:ln>
            </c:spPr>
          </c:marker>
          <c:cat>
            <c:strRef>
              <c:f>'Bloom filter size'!$C$2:$H$2</c:f>
              <c:strCache>
                <c:ptCount val="6"/>
                <c:pt idx="0">
                  <c:v>0.18</c:v>
                </c:pt>
                <c:pt idx="1">
                  <c:v>0.36</c:v>
                </c:pt>
                <c:pt idx="2">
                  <c:v>0.73</c:v>
                </c:pt>
                <c:pt idx="3">
                  <c:v>1.47</c:v>
                </c:pt>
                <c:pt idx="4">
                  <c:v>2.94</c:v>
                </c:pt>
                <c:pt idx="5">
                  <c:v>Perfect EAF</c:v>
                </c:pt>
              </c:strCache>
            </c:strRef>
          </c:cat>
          <c:val>
            <c:numRef>
              <c:f>'Bloom filter size'!$C$3:$H$3</c:f>
              <c:numCache>
                <c:formatCode>General</c:formatCode>
                <c:ptCount val="6"/>
                <c:pt idx="0">
                  <c:v>3</c:v>
                </c:pt>
                <c:pt idx="1">
                  <c:v>3</c:v>
                </c:pt>
                <c:pt idx="2">
                  <c:v>4</c:v>
                </c:pt>
                <c:pt idx="3">
                  <c:v>5</c:v>
                </c:pt>
                <c:pt idx="4">
                  <c:v>5</c:v>
                </c:pt>
                <c:pt idx="5">
                  <c:v>5</c:v>
                </c:pt>
              </c:numCache>
            </c:numRef>
          </c:val>
        </c:ser>
        <c:ser>
          <c:idx val="1"/>
          <c:order val="1"/>
          <c:tx>
            <c:strRef>
              <c:f>'Bloom filter size'!$A$4</c:f>
              <c:strCache>
                <c:ptCount val="1"/>
                <c:pt idx="0">
                  <c:v>2 Core</c:v>
                </c:pt>
              </c:strCache>
            </c:strRef>
          </c:tx>
          <c:spPr>
            <a:ln w="50800">
              <a:solidFill>
                <a:srgbClr val="FFC000"/>
              </a:solidFill>
            </a:ln>
          </c:spPr>
          <c:marker>
            <c:spPr>
              <a:solidFill>
                <a:srgbClr val="FFC000"/>
              </a:solidFill>
              <a:ln>
                <a:solidFill>
                  <a:srgbClr val="FFC000"/>
                </a:solidFill>
              </a:ln>
            </c:spPr>
          </c:marker>
          <c:cat>
            <c:strRef>
              <c:f>'Bloom filter size'!$C$2:$H$2</c:f>
              <c:strCache>
                <c:ptCount val="6"/>
                <c:pt idx="0">
                  <c:v>0.18</c:v>
                </c:pt>
                <c:pt idx="1">
                  <c:v>0.36</c:v>
                </c:pt>
                <c:pt idx="2">
                  <c:v>0.73</c:v>
                </c:pt>
                <c:pt idx="3">
                  <c:v>1.47</c:v>
                </c:pt>
                <c:pt idx="4">
                  <c:v>2.94</c:v>
                </c:pt>
                <c:pt idx="5">
                  <c:v>Perfect EAF</c:v>
                </c:pt>
              </c:strCache>
            </c:strRef>
          </c:cat>
          <c:val>
            <c:numRef>
              <c:f>'Bloom filter size'!$C$4:$H$4</c:f>
              <c:numCache>
                <c:formatCode>General</c:formatCode>
                <c:ptCount val="6"/>
                <c:pt idx="0">
                  <c:v>7</c:v>
                </c:pt>
                <c:pt idx="1">
                  <c:v>9</c:v>
                </c:pt>
                <c:pt idx="2">
                  <c:v>10</c:v>
                </c:pt>
                <c:pt idx="3">
                  <c:v>14</c:v>
                </c:pt>
                <c:pt idx="4">
                  <c:v>15</c:v>
                </c:pt>
                <c:pt idx="5">
                  <c:v>15</c:v>
                </c:pt>
              </c:numCache>
            </c:numRef>
          </c:val>
        </c:ser>
        <c:ser>
          <c:idx val="2"/>
          <c:order val="2"/>
          <c:tx>
            <c:strRef>
              <c:f>'Bloom filter size'!$A$5</c:f>
              <c:strCache>
                <c:ptCount val="1"/>
                <c:pt idx="0">
                  <c:v>4 Core</c:v>
                </c:pt>
              </c:strCache>
            </c:strRef>
          </c:tx>
          <c:spPr>
            <a:ln w="50800">
              <a:solidFill>
                <a:srgbClr val="080808"/>
              </a:solidFill>
            </a:ln>
          </c:spPr>
          <c:marker>
            <c:spPr>
              <a:solidFill>
                <a:srgbClr val="080808"/>
              </a:solidFill>
              <a:ln>
                <a:solidFill>
                  <a:srgbClr val="080808"/>
                </a:solidFill>
              </a:ln>
            </c:spPr>
          </c:marker>
          <c:cat>
            <c:strRef>
              <c:f>'Bloom filter size'!$C$2:$H$2</c:f>
              <c:strCache>
                <c:ptCount val="6"/>
                <c:pt idx="0">
                  <c:v>0.18</c:v>
                </c:pt>
                <c:pt idx="1">
                  <c:v>0.36</c:v>
                </c:pt>
                <c:pt idx="2">
                  <c:v>0.73</c:v>
                </c:pt>
                <c:pt idx="3">
                  <c:v>1.47</c:v>
                </c:pt>
                <c:pt idx="4">
                  <c:v>2.94</c:v>
                </c:pt>
                <c:pt idx="5">
                  <c:v>Perfect EAF</c:v>
                </c:pt>
              </c:strCache>
            </c:strRef>
          </c:cat>
          <c:val>
            <c:numRef>
              <c:f>'Bloom filter size'!$C$5:$H$5</c:f>
              <c:numCache>
                <c:formatCode>General</c:formatCode>
                <c:ptCount val="6"/>
                <c:pt idx="0">
                  <c:v>13</c:v>
                </c:pt>
                <c:pt idx="1">
                  <c:v>17</c:v>
                </c:pt>
                <c:pt idx="2">
                  <c:v>20</c:v>
                </c:pt>
                <c:pt idx="3">
                  <c:v>21</c:v>
                </c:pt>
                <c:pt idx="4">
                  <c:v>21</c:v>
                </c:pt>
                <c:pt idx="5">
                  <c:v>21</c:v>
                </c:pt>
              </c:numCache>
            </c:numRef>
          </c:val>
        </c:ser>
        <c:marker val="1"/>
        <c:axId val="12460800"/>
        <c:axId val="12462720"/>
      </c:lineChart>
      <c:catAx>
        <c:axId val="12460800"/>
        <c:scaling>
          <c:orientation val="minMax"/>
        </c:scaling>
        <c:axPos val="b"/>
        <c:title>
          <c:tx>
            <c:rich>
              <a:bodyPr/>
              <a:lstStyle/>
              <a:p>
                <a:pPr>
                  <a:defRPr sz="2000"/>
                </a:pPr>
                <a:r>
                  <a:rPr lang="en-US" sz="2000"/>
                  <a:t>Percentage Overhead</a:t>
                </a:r>
                <a:r>
                  <a:rPr lang="en-US" sz="2000" baseline="0"/>
                  <a:t> of Bloom Filter vs Cache Size</a:t>
                </a:r>
                <a:endParaRPr lang="en-US" sz="2000"/>
              </a:p>
            </c:rich>
          </c:tx>
          <c:layout/>
        </c:title>
        <c:tickLblPos val="nextTo"/>
        <c:txPr>
          <a:bodyPr/>
          <a:lstStyle/>
          <a:p>
            <a:pPr>
              <a:defRPr sz="1800"/>
            </a:pPr>
            <a:endParaRPr lang="en-US"/>
          </a:p>
        </c:txPr>
        <c:crossAx val="12462720"/>
        <c:crosses val="autoZero"/>
        <c:auto val="1"/>
        <c:lblAlgn val="ctr"/>
        <c:lblOffset val="100"/>
      </c:catAx>
      <c:valAx>
        <c:axId val="12462720"/>
        <c:scaling>
          <c:orientation val="minMax"/>
        </c:scaling>
        <c:axPos val="l"/>
        <c:majorGridlines/>
        <c:title>
          <c:tx>
            <c:rich>
              <a:bodyPr rot="-5400000" vert="horz"/>
              <a:lstStyle/>
              <a:p>
                <a:pPr>
                  <a:defRPr sz="2400"/>
                </a:pPr>
                <a:r>
                  <a:rPr lang="en-US" sz="2400" baseline="0" dirty="0" smtClean="0"/>
                  <a:t> Weighted Speedup  </a:t>
                </a:r>
                <a:r>
                  <a:rPr lang="en-US" sz="2400" baseline="0" dirty="0"/>
                  <a:t>Improvement Over LRU</a:t>
                </a:r>
                <a:endParaRPr lang="en-US" sz="2400" dirty="0"/>
              </a:p>
            </c:rich>
          </c:tx>
          <c:layout/>
        </c:title>
        <c:numFmt formatCode="#,##0\%" sourceLinked="0"/>
        <c:tickLblPos val="nextTo"/>
        <c:txPr>
          <a:bodyPr/>
          <a:lstStyle/>
          <a:p>
            <a:pPr>
              <a:defRPr sz="1800"/>
            </a:pPr>
            <a:endParaRPr lang="en-US"/>
          </a:p>
        </c:txPr>
        <c:crossAx val="12460800"/>
        <c:crosses val="autoZero"/>
        <c:crossBetween val="midCat"/>
      </c:valAx>
    </c:plotArea>
    <c:legend>
      <c:legendPos val="r"/>
      <c:layout>
        <c:manualLayout>
          <c:xMode val="edge"/>
          <c:yMode val="edge"/>
          <c:x val="0.15939995781777289"/>
          <c:y val="8.6489694302917974E-2"/>
          <c:w val="0.45753783697598549"/>
          <c:h val="7.2230006175698622E-2"/>
        </c:manualLayout>
      </c:layout>
      <c:txPr>
        <a:bodyPr/>
        <a:lstStyle/>
        <a:p>
          <a:pPr>
            <a:defRPr sz="1800"/>
          </a:pPr>
          <a:endParaRPr lang="en-US"/>
        </a:p>
      </c:txPr>
    </c:legend>
    <c:plotVisOnly val="1"/>
  </c:chart>
  <c:externalData r:id="rId2"/>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713B2D-ECF2-468D-9D24-26410655F41C}" type="datetimeFigureOut">
              <a:rPr lang="en-US" smtClean="0"/>
              <a:pPr/>
              <a:t>9/25/2012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D36A82-63C4-4C5E-A108-85A3AEDEA0E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8D36A82-63C4-4C5E-A108-85A3AEDEA0E5}"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Previous approaches proposed</a:t>
            </a:r>
            <a:r>
              <a:rPr lang="en-US" baseline="0" dirty="0" smtClean="0"/>
              <a:t> to predict the reuse behavior of missed blocks indirectly using program-counter or memory-region information. At a high level, the program-counter based mechanism operates in three steps. </a:t>
            </a:r>
          </a:p>
          <a:p>
            <a:endParaRPr lang="en-US" baseline="0" dirty="0" smtClean="0"/>
          </a:p>
          <a:p>
            <a:r>
              <a:rPr lang="en-US" baseline="0" dirty="0" smtClean="0"/>
              <a:t>First, the mechanism groups blocks based on the program counter that caused their cache miss.</a:t>
            </a:r>
          </a:p>
          <a:p>
            <a:endParaRPr lang="en-US" baseline="0" dirty="0" smtClean="0"/>
          </a:p>
          <a:p>
            <a:r>
              <a:rPr lang="en-US" baseline="0" dirty="0" smtClean="0"/>
              <a:t>Second, the mechanism learns the reuse behavior of each group based on the blocks that were previously accessed by the program counter.</a:t>
            </a:r>
          </a:p>
          <a:p>
            <a:endParaRPr lang="en-US" baseline="0" dirty="0" smtClean="0"/>
          </a:p>
          <a:p>
            <a:r>
              <a:rPr lang="en-US" baseline="0" dirty="0" smtClean="0"/>
              <a:t>Third, the learned behavior of each group is used to predict the reuse behavior of future blocks accessed by the corresponding program counter.</a:t>
            </a:r>
          </a:p>
          <a:p>
            <a:endParaRPr lang="en-US" baseline="0" dirty="0" smtClean="0"/>
          </a:p>
          <a:p>
            <a:r>
              <a:rPr lang="en-US" baseline="0" dirty="0" smtClean="0"/>
              <a:t>Such an approach has two shortcomings.</a:t>
            </a:r>
          </a:p>
          <a:p>
            <a:endParaRPr lang="en-US" baseline="0" dirty="0" smtClean="0"/>
          </a:p>
          <a:p>
            <a:r>
              <a:rPr lang="en-US" baseline="0" dirty="0" smtClean="0"/>
              <a:t>First, blocks belonging to the same program counter may not have the same reuse behavior.</a:t>
            </a:r>
          </a:p>
          <a:p>
            <a:endParaRPr lang="en-US" baseline="0" dirty="0" smtClean="0"/>
          </a:p>
          <a:p>
            <a:r>
              <a:rPr lang="en-US" baseline="0" dirty="0" smtClean="0"/>
              <a:t>Second, the mechanism has no control over the number of blocks predicted to have high reuse. As a result, this approach can potentially suffer from thrashing.</a:t>
            </a:r>
            <a:endParaRPr lang="en-US" dirty="0"/>
          </a:p>
        </p:txBody>
      </p:sp>
      <p:sp>
        <p:nvSpPr>
          <p:cNvPr id="4" name="Slide Number Placeholder 3"/>
          <p:cNvSpPr>
            <a:spLocks noGrp="1"/>
          </p:cNvSpPr>
          <p:nvPr>
            <p:ph type="sldNum" sz="quarter" idx="10"/>
          </p:nvPr>
        </p:nvSpPr>
        <p:spPr/>
        <p:txBody>
          <a:bodyPr/>
          <a:lstStyle/>
          <a:p>
            <a:fld id="{38D36A82-63C4-4C5E-A108-85A3AEDEA0E5}"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this work, we</a:t>
            </a:r>
            <a:r>
              <a:rPr lang="en-US" baseline="0" dirty="0" smtClean="0"/>
              <a:t> propose a mechanism to predict the reuse behavior of a block based on its own past behavior. </a:t>
            </a:r>
          </a:p>
          <a:p>
            <a:endParaRPr lang="en-US" baseline="0" dirty="0" smtClean="0"/>
          </a:p>
          <a:p>
            <a:r>
              <a:rPr lang="en-US" baseline="0" dirty="0" smtClean="0"/>
              <a:t>The key idea behind our mechanism is to use the </a:t>
            </a:r>
            <a:r>
              <a:rPr lang="en-US" baseline="0" dirty="0" err="1" smtClean="0"/>
              <a:t>recency</a:t>
            </a:r>
            <a:r>
              <a:rPr lang="en-US" baseline="0" dirty="0" smtClean="0"/>
              <a:t> of eviction of a block to predict its reuse on its next access.</a:t>
            </a:r>
          </a:p>
          <a:p>
            <a:endParaRPr lang="en-US" baseline="0" dirty="0" smtClean="0"/>
          </a:p>
          <a:p>
            <a:r>
              <a:rPr lang="en-US" baseline="0" dirty="0" smtClean="0"/>
              <a:t>More specifically, if a block is accessed soon after getting evicted, our mechanism concludes that the block was prematurely evicted and predicts it to have high reuse.</a:t>
            </a:r>
          </a:p>
          <a:p>
            <a:endParaRPr lang="en-US" baseline="0" dirty="0" smtClean="0"/>
          </a:p>
          <a:p>
            <a:r>
              <a:rPr lang="en-US" baseline="0" dirty="0" smtClean="0"/>
              <a:t>On the other hand, if a block is accessed a long time after eviction, our mechanism concludes that the block is unlikely to be accessed in the near future and predicts it to have low reuse.</a:t>
            </a:r>
          </a:p>
          <a:p>
            <a:endParaRPr lang="en-US" baseline="0" dirty="0" smtClean="0"/>
          </a:p>
          <a:p>
            <a:r>
              <a:rPr lang="en-US" baseline="0" dirty="0" smtClean="0"/>
              <a:t>The above idea suggests that it is sufficient to keep track of a small number of recently evicted blocks to distinguish between high-reuse blocks and low-reuse blocks.</a:t>
            </a:r>
            <a:endParaRPr lang="en-US" dirty="0"/>
          </a:p>
        </p:txBody>
      </p:sp>
      <p:sp>
        <p:nvSpPr>
          <p:cNvPr id="4" name="Slide Number Placeholder 3"/>
          <p:cNvSpPr>
            <a:spLocks noGrp="1"/>
          </p:cNvSpPr>
          <p:nvPr>
            <p:ph type="sldNum" sz="quarter" idx="10"/>
          </p:nvPr>
        </p:nvSpPr>
        <p:spPr/>
        <p:txBody>
          <a:bodyPr/>
          <a:lstStyle/>
          <a:p>
            <a:fld id="{38D36A82-63C4-4C5E-A108-85A3AEDEA0E5}"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Based on this observation, our</a:t>
            </a:r>
            <a:r>
              <a:rPr lang="en-US" baseline="0" dirty="0" smtClean="0"/>
              <a:t> mechanism augments the cache with a structure called the Evicted-address filter that keeps track of addresses of recently evicted blocks. </a:t>
            </a:r>
          </a:p>
          <a:p>
            <a:endParaRPr lang="en-US" baseline="0" dirty="0" smtClean="0"/>
          </a:p>
          <a:p>
            <a:r>
              <a:rPr lang="en-US" baseline="0" dirty="0" smtClean="0"/>
              <a:t>When a block is evicted from the cache, our mechanism inserts its address into the EAF.</a:t>
            </a:r>
          </a:p>
          <a:p>
            <a:endParaRPr lang="en-US" baseline="0" dirty="0" smtClean="0"/>
          </a:p>
          <a:p>
            <a:r>
              <a:rPr lang="en-US" baseline="0" dirty="0" smtClean="0"/>
              <a:t>On a cache miss, if the missed block address is present in the EAF, then the block was evicted recently. Therefore, our mechanism predicts that the block has high reuse and inserts it at the MRU position. It also removes the block address from the EAF to create space for more evicted addresses.</a:t>
            </a:r>
          </a:p>
          <a:p>
            <a:endParaRPr lang="en-US" baseline="0" dirty="0" smtClean="0"/>
          </a:p>
          <a:p>
            <a:r>
              <a:rPr lang="en-US" baseline="0" dirty="0" smtClean="0"/>
              <a:t>On the other hand, if the missed block address is not present in the EAF, there is one of two possibilities: either the block was accessed before and evicted a long time ago or the block is accessed for the first time. In both cases, our mechanism predicts that the block has low reuse and inserts it at the LRU position.</a:t>
            </a:r>
          </a:p>
          <a:p>
            <a:endParaRPr lang="en-US" baseline="0" dirty="0" smtClean="0"/>
          </a:p>
          <a:p>
            <a:r>
              <a:rPr lang="en-US" baseline="0" dirty="0" smtClean="0"/>
              <a:t>Although the EAF is a simple mechanism to predict the reuse behavior of missed blocks, one natural question is how to implement it in hardware?</a:t>
            </a:r>
          </a:p>
        </p:txBody>
      </p:sp>
      <p:sp>
        <p:nvSpPr>
          <p:cNvPr id="4" name="Slide Number Placeholder 3"/>
          <p:cNvSpPr>
            <a:spLocks noGrp="1"/>
          </p:cNvSpPr>
          <p:nvPr>
            <p:ph type="sldNum" sz="quarter" idx="10"/>
          </p:nvPr>
        </p:nvSpPr>
        <p:spPr/>
        <p:txBody>
          <a:bodyPr/>
          <a:lstStyle/>
          <a:p>
            <a:fld id="{38D36A82-63C4-4C5E-A108-85A3AEDEA0E5}"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naïve implementation of</a:t>
            </a:r>
            <a:r>
              <a:rPr lang="en-US" baseline="0" dirty="0" smtClean="0"/>
              <a:t> the EAF would be to implement it as a tag store where each tag entry corresponds to the address or a recently evicted block. </a:t>
            </a:r>
          </a:p>
          <a:p>
            <a:endParaRPr lang="en-US" baseline="0" dirty="0" smtClean="0"/>
          </a:p>
          <a:p>
            <a:r>
              <a:rPr lang="en-US" baseline="0" dirty="0" smtClean="0"/>
              <a:t>However, such an implementation suffers from two problems: 1) it has a large storage overhead and 2) it requires associative lookups which consume high energy.</a:t>
            </a:r>
          </a:p>
          <a:p>
            <a:endParaRPr lang="en-US" baseline="0" dirty="0" smtClean="0"/>
          </a:p>
          <a:p>
            <a:r>
              <a:rPr lang="en-US" dirty="0" smtClean="0"/>
              <a:t>But notice that</a:t>
            </a:r>
            <a:r>
              <a:rPr lang="en-US" baseline="0" dirty="0" smtClean="0"/>
              <a:t> the EAF need not be 100% accurate as it is just a prediction structure. This raises the possibility of implementing EAF using a more compact structure which doesn’t have the two shortcomings. So, we consider implementing the EAF using a Bloom filter.</a:t>
            </a:r>
            <a:endParaRPr lang="en-US" dirty="0"/>
          </a:p>
        </p:txBody>
      </p:sp>
      <p:sp>
        <p:nvSpPr>
          <p:cNvPr id="4" name="Slide Number Placeholder 3"/>
          <p:cNvSpPr>
            <a:spLocks noGrp="1"/>
          </p:cNvSpPr>
          <p:nvPr>
            <p:ph type="sldNum" sz="quarter" idx="10"/>
          </p:nvPr>
        </p:nvSpPr>
        <p:spPr/>
        <p:txBody>
          <a:bodyPr/>
          <a:lstStyle/>
          <a:p>
            <a:fld id="{38D36A82-63C4-4C5E-A108-85A3AEDEA0E5}"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naïve implementation of</a:t>
            </a:r>
            <a:r>
              <a:rPr lang="en-US" baseline="0" dirty="0" smtClean="0"/>
              <a:t> the EAF would be to implement it as a tag store where each tag entry corresponds to the address or a recently evicted block. </a:t>
            </a:r>
          </a:p>
          <a:p>
            <a:endParaRPr lang="en-US" baseline="0" dirty="0" smtClean="0"/>
          </a:p>
          <a:p>
            <a:r>
              <a:rPr lang="en-US" baseline="0" dirty="0" smtClean="0"/>
              <a:t>However, such an implementation suffers from two problems: 1) it has a large storage overhead and 2) it requires associative lookups which consume high energy.</a:t>
            </a:r>
          </a:p>
          <a:p>
            <a:endParaRPr lang="en-US" baseline="0" dirty="0" smtClean="0"/>
          </a:p>
          <a:p>
            <a:r>
              <a:rPr lang="en-US" dirty="0" smtClean="0"/>
              <a:t>But notice that</a:t>
            </a:r>
            <a:r>
              <a:rPr lang="en-US" baseline="0" dirty="0" smtClean="0"/>
              <a:t> the EAF need not be 100% accurate as it is just a prediction structure. This raises the possibility of implementing EAF using a more compact structure which doesn’t have the two shortcomings. So, we consider implementing the EAF using a Bloom filter.</a:t>
            </a:r>
            <a:endParaRPr lang="en-US" dirty="0"/>
          </a:p>
        </p:txBody>
      </p:sp>
      <p:sp>
        <p:nvSpPr>
          <p:cNvPr id="4" name="Slide Number Placeholder 3"/>
          <p:cNvSpPr>
            <a:spLocks noGrp="1"/>
          </p:cNvSpPr>
          <p:nvPr>
            <p:ph type="sldNum" sz="quarter" idx="10"/>
          </p:nvPr>
        </p:nvSpPr>
        <p:spPr/>
        <p:txBody>
          <a:bodyPr/>
          <a:lstStyle/>
          <a:p>
            <a:fld id="{38D36A82-63C4-4C5E-A108-85A3AEDEA0E5}"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Let me give you a quick</a:t>
            </a:r>
            <a:r>
              <a:rPr lang="en-US" baseline="0" dirty="0" smtClean="0"/>
              <a:t> overview of a Bloom filter. A Bloom filter is a compact representation of a set, in this case, a set of addresses.</a:t>
            </a:r>
          </a:p>
          <a:p>
            <a:endParaRPr lang="en-US" baseline="0" dirty="0" smtClean="0"/>
          </a:p>
          <a:p>
            <a:r>
              <a:rPr lang="en-US" baseline="0" dirty="0" smtClean="0"/>
              <a:t>It consists of a bit vector and a set of hash functions.</a:t>
            </a:r>
          </a:p>
          <a:p>
            <a:endParaRPr lang="en-US" baseline="0" dirty="0" smtClean="0"/>
          </a:p>
          <a:p>
            <a:r>
              <a:rPr lang="en-US" baseline="0" dirty="0" smtClean="0"/>
              <a:t>All the bits in the bit-vector are initialized to zero.</a:t>
            </a:r>
          </a:p>
          <a:p>
            <a:endParaRPr lang="en-US" baseline="0" dirty="0" smtClean="0"/>
          </a:p>
          <a:p>
            <a:r>
              <a:rPr lang="en-US" baseline="0" dirty="0" smtClean="0"/>
              <a:t>To insert an address X into the set, the Bloom filter computes the values of the two hash functions and sets the corresponding elements in the filter. </a:t>
            </a:r>
          </a:p>
          <a:p>
            <a:endParaRPr lang="en-US" baseline="0" dirty="0" smtClean="0"/>
          </a:p>
          <a:p>
            <a:r>
              <a:rPr lang="en-US" baseline="0" dirty="0" smtClean="0"/>
              <a:t>To insert another address Y, the Bloom filter repeats the process.</a:t>
            </a:r>
          </a:p>
          <a:p>
            <a:endParaRPr lang="en-US" baseline="0" dirty="0" smtClean="0"/>
          </a:p>
          <a:p>
            <a:r>
              <a:rPr lang="en-US" baseline="0" dirty="0" smtClean="0"/>
              <a:t>To test if an address is present in the filter, the Bloom filter computes the values of the hash functions and checks if all the corresponding bits are set. If yes, the Bloom filter concludes that the address is present in the set. This is the case for the address X. </a:t>
            </a:r>
          </a:p>
          <a:p>
            <a:endParaRPr lang="en-US" baseline="0" dirty="0" smtClean="0"/>
          </a:p>
          <a:p>
            <a:r>
              <a:rPr lang="en-US" baseline="0" dirty="0" smtClean="0"/>
              <a:t>However, even if one of the bits is not set, the Bloom filter concludes that the address is not present in the set. </a:t>
            </a:r>
          </a:p>
          <a:p>
            <a:endParaRPr lang="en-US" baseline="0" dirty="0" smtClean="0"/>
          </a:p>
          <a:p>
            <a:r>
              <a:rPr lang="en-US" dirty="0" smtClean="0"/>
              <a:t>When we test for the</a:t>
            </a:r>
            <a:r>
              <a:rPr lang="en-US" baseline="0" dirty="0" smtClean="0"/>
              <a:t> address W, the Bloom filter will conclude that W is present in the set. But W was never inserted. The left bit was set due to the insertion of X and the right bit was set due to the insertion of Y. This situation is referred to as a false positive. The false positive rate of a Bloom filter can be made low by controlling the parameters of the Bloom filter.</a:t>
            </a:r>
          </a:p>
          <a:p>
            <a:endParaRPr lang="en-US" baseline="0" dirty="0" smtClean="0"/>
          </a:p>
          <a:p>
            <a:r>
              <a:rPr lang="en-US" baseline="0" dirty="0" smtClean="0"/>
              <a:t>Since multiple addresses can map to the same bits, a Bloom filter does not support removing individual addresses from the set.</a:t>
            </a:r>
          </a:p>
          <a:p>
            <a:endParaRPr lang="en-US" baseline="0" dirty="0" smtClean="0"/>
          </a:p>
          <a:p>
            <a:r>
              <a:rPr lang="en-US" baseline="0" dirty="0" smtClean="0"/>
              <a:t>However, all the addresses can be cleared from the set by simply resetting all the bits in the Bloom filter.</a:t>
            </a:r>
          </a:p>
          <a:p>
            <a:endParaRPr lang="en-US" baseline="0" dirty="0" smtClean="0"/>
          </a:p>
          <a:p>
            <a:r>
              <a:rPr lang="en-US" baseline="0" dirty="0" smtClean="0"/>
              <a:t>Now, let us look at how we can implement EAF using a Bloom filter.</a:t>
            </a:r>
          </a:p>
        </p:txBody>
      </p:sp>
      <p:sp>
        <p:nvSpPr>
          <p:cNvPr id="4" name="Slide Number Placeholder 3"/>
          <p:cNvSpPr>
            <a:spLocks noGrp="1"/>
          </p:cNvSpPr>
          <p:nvPr>
            <p:ph type="sldNum" sz="quarter" idx="10"/>
          </p:nvPr>
        </p:nvSpPr>
        <p:spPr/>
        <p:txBody>
          <a:bodyPr/>
          <a:lstStyle/>
          <a:p>
            <a:fld id="{38D36A82-63C4-4C5E-A108-85A3AEDEA0E5}"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dirty="0" smtClean="0"/>
              <a:t>Let</a:t>
            </a:r>
            <a:r>
              <a:rPr lang="en-US" baseline="0" dirty="0" smtClean="0"/>
              <a:t> us quickly revisit the operations performed on the EAF.</a:t>
            </a:r>
          </a:p>
          <a:p>
            <a:endParaRPr lang="en-US" baseline="0" dirty="0" smtClean="0"/>
          </a:p>
          <a:p>
            <a:r>
              <a:rPr lang="en-US" baseline="0" dirty="0" smtClean="0"/>
              <a:t>First, on a cache eviction, the evicted block address is inserted into the EAF.</a:t>
            </a:r>
          </a:p>
          <a:p>
            <a:endParaRPr lang="en-US" baseline="0" dirty="0" smtClean="0"/>
          </a:p>
          <a:p>
            <a:r>
              <a:rPr lang="en-US" baseline="0" dirty="0" smtClean="0"/>
              <a:t>Second, on a </a:t>
            </a:r>
            <a:r>
              <a:rPr lang="en-US" baseline="0" dirty="0" err="1" smtClean="0"/>
              <a:t>cahce</a:t>
            </a:r>
            <a:r>
              <a:rPr lang="en-US" baseline="0" dirty="0" smtClean="0"/>
              <a:t> miss, our mechanism tests if the missed block address is present in the EAF. If yes, the address is also removed from the EAF. </a:t>
            </a:r>
          </a:p>
          <a:p>
            <a:endParaRPr lang="en-US" baseline="0" dirty="0" smtClean="0"/>
          </a:p>
          <a:p>
            <a:r>
              <a:rPr lang="en-US" baseline="0" dirty="0" smtClean="0"/>
              <a:t>Finally, when the EAF is full, an address is removed in a FIFO manner to create space for more recently evicted addresses.</a:t>
            </a:r>
          </a:p>
          <a:p>
            <a:endParaRPr lang="en-US" baseline="0" dirty="0" smtClean="0"/>
          </a:p>
          <a:p>
            <a:r>
              <a:rPr lang="en-US" baseline="0" dirty="0" smtClean="0"/>
              <a:t>A Bloom filter based implementation of EAF will support the insert and the test operations. </a:t>
            </a:r>
          </a:p>
          <a:p>
            <a:endParaRPr lang="en-US" baseline="0" dirty="0" smtClean="0"/>
          </a:p>
          <a:p>
            <a:r>
              <a:rPr lang="en-US" baseline="0" dirty="0" smtClean="0"/>
              <a:t>However, as we saw in the previous slide, the Bloom filter does not support the remove operations. So we need to somehow eliminate these remove operations. For this purpose, we propose two changes to the EAF design. </a:t>
            </a:r>
          </a:p>
          <a:p>
            <a:endParaRPr lang="en-US" baseline="0" dirty="0" smtClean="0"/>
          </a:p>
          <a:p>
            <a:r>
              <a:rPr lang="en-US" baseline="0" dirty="0" smtClean="0"/>
              <a:t>First, on a cache miss, if the missed block address is present in the EAF, we choose to retain the block address in the EAF instead of removing it.</a:t>
            </a:r>
          </a:p>
          <a:p>
            <a:endParaRPr lang="en-US" baseline="0" dirty="0" smtClean="0"/>
          </a:p>
          <a:p>
            <a:r>
              <a:rPr lang="en-US" baseline="0" dirty="0" smtClean="0"/>
              <a:t>Second, when the EAF becomes full, we propose to clear the EAF completely instead of removing an address in a FIFO manner. </a:t>
            </a:r>
          </a:p>
          <a:p>
            <a:endParaRPr lang="en-US" baseline="0" dirty="0" smtClean="0"/>
          </a:p>
          <a:p>
            <a:r>
              <a:rPr lang="en-US" baseline="0" dirty="0" smtClean="0"/>
              <a:t>With these changes, we can implement the EAF using a Bloom filter.</a:t>
            </a:r>
          </a:p>
          <a:p>
            <a:r>
              <a:rPr lang="en-US" baseline="0" dirty="0" smtClean="0"/>
              <a:t>Doing so can reduce the storage overhead of EAF by 4x, to around 1.47% compared to the cache size. </a:t>
            </a:r>
            <a:endParaRPr lang="en-US" dirty="0"/>
          </a:p>
        </p:txBody>
      </p:sp>
      <p:sp>
        <p:nvSpPr>
          <p:cNvPr id="4" name="Slide Number Placeholder 3"/>
          <p:cNvSpPr>
            <a:spLocks noGrp="1"/>
          </p:cNvSpPr>
          <p:nvPr>
            <p:ph type="sldNum" sz="quarter" idx="10"/>
          </p:nvPr>
        </p:nvSpPr>
        <p:spPr/>
        <p:txBody>
          <a:bodyPr/>
          <a:lstStyle/>
          <a:p>
            <a:fld id="{38D36A82-63C4-4C5E-A108-85A3AEDEA0E5}"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Our</a:t>
            </a:r>
            <a:r>
              <a:rPr lang="en-US" baseline="0" dirty="0" smtClean="0"/>
              <a:t> mechanism has two components: a reuse prediction component and a thrash resistance component. I will describe both these components followed by the advantages and disadvantages of our proposed approach. Then, I will present our evaluation results and conclude.</a:t>
            </a:r>
            <a:endParaRPr lang="en-US" dirty="0"/>
          </a:p>
        </p:txBody>
      </p:sp>
      <p:sp>
        <p:nvSpPr>
          <p:cNvPr id="4" name="Slide Number Placeholder 3"/>
          <p:cNvSpPr>
            <a:spLocks noGrp="1"/>
          </p:cNvSpPr>
          <p:nvPr>
            <p:ph type="sldNum" sz="quarter" idx="10"/>
          </p:nvPr>
        </p:nvSpPr>
        <p:spPr/>
        <p:txBody>
          <a:bodyPr/>
          <a:lstStyle/>
          <a:p>
            <a:fld id="{38D36A82-63C4-4C5E-A108-85A3AEDEA0E5}"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Thrashing happens when the working set is</a:t>
            </a:r>
            <a:r>
              <a:rPr lang="en-US" baseline="0" dirty="0" smtClean="0"/>
              <a:t> larger than the cache size. In the context of EAF, there are two cases. In the first case, the working set is larger than the cache but smaller than the blocks tracked by the cache and EAF together. In the second case, the working set is larger than the cache and EAF together.  In both cases, the traditional LRU policy will lead to thrashing. I will discuss the operation of EAF in these two cases one by one.</a:t>
            </a:r>
            <a:endParaRPr lang="en-US" dirty="0"/>
          </a:p>
        </p:txBody>
      </p:sp>
      <p:sp>
        <p:nvSpPr>
          <p:cNvPr id="4" name="Slide Number Placeholder 3"/>
          <p:cNvSpPr>
            <a:spLocks noGrp="1"/>
          </p:cNvSpPr>
          <p:nvPr>
            <p:ph type="sldNum" sz="quarter" idx="10"/>
          </p:nvPr>
        </p:nvSpPr>
        <p:spPr/>
        <p:txBody>
          <a:bodyPr/>
          <a:lstStyle/>
          <a:p>
            <a:fld id="{38D36A82-63C4-4C5E-A108-85A3AEDEA0E5}"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the first case, the working set is smaller than the cache and EAF put together. Let us first look at how the original FIFO based implementation of EAF works. </a:t>
            </a:r>
          </a:p>
          <a:p>
            <a:endParaRPr lang="en-US" baseline="0" dirty="0" smtClean="0"/>
          </a:p>
          <a:p>
            <a:r>
              <a:rPr lang="en-US" baseline="0" dirty="0" smtClean="0"/>
              <a:t>Consider the following access sequence that accesses the blocks of the working set in a cyclic manner. </a:t>
            </a:r>
          </a:p>
          <a:p>
            <a:endParaRPr lang="en-US" baseline="0" dirty="0" smtClean="0"/>
          </a:p>
          <a:p>
            <a:r>
              <a:rPr lang="en-US" baseline="0" dirty="0" smtClean="0"/>
              <a:t>First, the access to block A misses in the cache. However, since the address is present in the EAF, it is inserted with a high priority into the cache. </a:t>
            </a:r>
          </a:p>
          <a:p>
            <a:endParaRPr lang="en-US" baseline="0" dirty="0" smtClean="0"/>
          </a:p>
          <a:p>
            <a:r>
              <a:rPr lang="en-US" baseline="0" dirty="0" smtClean="0"/>
              <a:t>The same thing happens with block B </a:t>
            </a:r>
          </a:p>
          <a:p>
            <a:endParaRPr lang="en-US" baseline="0" dirty="0" smtClean="0"/>
          </a:p>
          <a:p>
            <a:r>
              <a:rPr lang="en-US" baseline="0" dirty="0" smtClean="0"/>
              <a:t>and Block C after than. </a:t>
            </a:r>
          </a:p>
          <a:p>
            <a:endParaRPr lang="en-US" baseline="0" dirty="0" smtClean="0"/>
          </a:p>
          <a:p>
            <a:r>
              <a:rPr lang="en-US" baseline="0" dirty="0" smtClean="0"/>
              <a:t>In fact, every block in the access sequence will miss in the cache. As a result, the FIFO based implementation of EAF performs no better than traditional LRU. </a:t>
            </a:r>
          </a:p>
          <a:p>
            <a:endParaRPr lang="en-US" baseline="0" dirty="0" smtClean="0"/>
          </a:p>
        </p:txBody>
      </p:sp>
      <p:sp>
        <p:nvSpPr>
          <p:cNvPr id="4" name="Slide Number Placeholder 3"/>
          <p:cNvSpPr>
            <a:spLocks noGrp="1"/>
          </p:cNvSpPr>
          <p:nvPr>
            <p:ph type="sldNum" sz="quarter" idx="10"/>
          </p:nvPr>
        </p:nvSpPr>
        <p:spPr/>
        <p:txBody>
          <a:bodyPr/>
          <a:lstStyle/>
          <a:p>
            <a:fld id="{38D36A82-63C4-4C5E-A108-85A3AEDEA0E5}"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t>
            </a:r>
            <a:endParaRPr lang="en-US" dirty="0"/>
          </a:p>
        </p:txBody>
      </p:sp>
      <p:sp>
        <p:nvSpPr>
          <p:cNvPr id="4" name="Slide Number Placeholder 3"/>
          <p:cNvSpPr>
            <a:spLocks noGrp="1"/>
          </p:cNvSpPr>
          <p:nvPr>
            <p:ph type="sldNum" sz="quarter" idx="10"/>
          </p:nvPr>
        </p:nvSpPr>
        <p:spPr/>
        <p:txBody>
          <a:bodyPr/>
          <a:lstStyle/>
          <a:p>
            <a:fld id="{38D36A82-63C4-4C5E-A108-85A3AEDEA0E5}"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Now lets look at how the Bloom-filter based EAF performs on this access sequence.</a:t>
            </a:r>
          </a:p>
          <a:p>
            <a:endParaRPr lang="en-US" dirty="0" smtClean="0"/>
          </a:p>
          <a:p>
            <a:r>
              <a:rPr lang="en-US" dirty="0" smtClean="0"/>
              <a:t>When block A is accessed,</a:t>
            </a:r>
            <a:r>
              <a:rPr lang="en-US" baseline="0" dirty="0" smtClean="0"/>
              <a:t> it misses in the cache but is present in the EAF. It is inserted with a high priority. </a:t>
            </a:r>
          </a:p>
          <a:p>
            <a:endParaRPr lang="en-US" baseline="0" dirty="0" smtClean="0"/>
          </a:p>
          <a:p>
            <a:r>
              <a:rPr lang="en-US" baseline="0" dirty="0" smtClean="0"/>
              <a:t>But unlike EAF-FIFO, the address is not removed from the EAF. </a:t>
            </a:r>
          </a:p>
          <a:p>
            <a:endParaRPr lang="en-US" baseline="0" dirty="0" smtClean="0"/>
          </a:p>
          <a:p>
            <a:r>
              <a:rPr lang="en-US" baseline="0" dirty="0" smtClean="0"/>
              <a:t>The same thing happens with Block B. </a:t>
            </a:r>
          </a:p>
          <a:p>
            <a:endParaRPr lang="en-US" baseline="0" dirty="0" smtClean="0"/>
          </a:p>
          <a:p>
            <a:r>
              <a:rPr lang="en-US" baseline="0" dirty="0" smtClean="0"/>
              <a:t>Moving forward, after the access to block D which also misses in the cache, the EAF becomes full. </a:t>
            </a:r>
          </a:p>
          <a:p>
            <a:endParaRPr lang="en-US" baseline="0" dirty="0" smtClean="0"/>
          </a:p>
          <a:p>
            <a:r>
              <a:rPr lang="en-US" baseline="0" dirty="0" smtClean="0"/>
              <a:t>At this point, the Bloom-filter based implementation will completely clear the EAF.</a:t>
            </a:r>
          </a:p>
          <a:p>
            <a:endParaRPr lang="en-US" baseline="0" dirty="0" smtClean="0"/>
          </a:p>
          <a:p>
            <a:r>
              <a:rPr lang="en-US" baseline="0" dirty="0" smtClean="0"/>
              <a:t>As a result, even though the next four accesses to E, F, G and H miss in the cache, their addresses will not be present in the EAF. Therefore, they will be inserted at the LRU position evicting only block I from the cache. As a result, 7 of the next 8 accesses will hit in the cache.</a:t>
            </a:r>
          </a:p>
          <a:p>
            <a:endParaRPr lang="en-US" baseline="0" dirty="0" smtClean="0"/>
          </a:p>
          <a:p>
            <a:r>
              <a:rPr lang="en-US" baseline="0" dirty="0" smtClean="0"/>
              <a:t>In fact, if the access sequence continues, the bloom-filter based implementation will periodically clear the EAF leading to cache hits to a fraction of the blocks. </a:t>
            </a:r>
          </a:p>
          <a:p>
            <a:endParaRPr lang="en-US" baseline="0" dirty="0" smtClean="0"/>
          </a:p>
          <a:p>
            <a:r>
              <a:rPr lang="en-US" baseline="0" dirty="0" smtClean="0"/>
              <a:t>So, the Bloom-filter based implementation of EAF mitigates </a:t>
            </a:r>
            <a:r>
              <a:rPr lang="en-US" baseline="0" dirty="0" err="1" smtClean="0"/>
              <a:t>caceh</a:t>
            </a:r>
            <a:r>
              <a:rPr lang="en-US" baseline="0" dirty="0" smtClean="0"/>
              <a:t> thrashing.</a:t>
            </a:r>
          </a:p>
        </p:txBody>
      </p:sp>
      <p:sp>
        <p:nvSpPr>
          <p:cNvPr id="4" name="Slide Number Placeholder 3"/>
          <p:cNvSpPr>
            <a:spLocks noGrp="1"/>
          </p:cNvSpPr>
          <p:nvPr>
            <p:ph type="sldNum" sz="quarter" idx="10"/>
          </p:nvPr>
        </p:nvSpPr>
        <p:spPr/>
        <p:txBody>
          <a:bodyPr/>
          <a:lstStyle/>
          <a:p>
            <a:fld id="{38D36A82-63C4-4C5E-A108-85A3AEDEA0E5}"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a:t>
            </a:r>
            <a:r>
              <a:rPr lang="en-US" baseline="0" dirty="0" smtClean="0"/>
              <a:t> lets move on to the second case of large working sets. In this case, since the working set is larger than both the cache and EAF together, none of the missed addresses will be present in the EAF.</a:t>
            </a:r>
          </a:p>
          <a:p>
            <a:endParaRPr lang="en-US" baseline="0" dirty="0" smtClean="0"/>
          </a:p>
          <a:p>
            <a:r>
              <a:rPr lang="en-US" baseline="0" dirty="0" smtClean="0"/>
              <a:t>As a result, all blocks will be predicted to have low reuse and inserted with low priority. If the cache is already filled with some other blocks, none of the blocks will get into the cache.</a:t>
            </a:r>
          </a:p>
          <a:p>
            <a:endParaRPr lang="en-US" baseline="0" dirty="0" smtClean="0"/>
          </a:p>
          <a:p>
            <a:r>
              <a:rPr lang="en-US" baseline="0" dirty="0" smtClean="0"/>
              <a:t>In this case, we would ideally like to allow a fraction of the working set to stay in the cache. </a:t>
            </a:r>
          </a:p>
          <a:p>
            <a:endParaRPr lang="en-US" baseline="0" dirty="0" smtClean="0"/>
          </a:p>
          <a:p>
            <a:r>
              <a:rPr lang="en-US" baseline="0" dirty="0" smtClean="0"/>
              <a:t>For this purpose, we propose to use the bimodal insertion policy for low reuse blocks. As a result, a few blocks of the working set will be inserted at the MRU position improving the cache utilization.</a:t>
            </a:r>
            <a:endParaRPr lang="en-US" dirty="0"/>
          </a:p>
        </p:txBody>
      </p:sp>
      <p:sp>
        <p:nvSpPr>
          <p:cNvPr id="4" name="Slide Number Placeholder 3"/>
          <p:cNvSpPr>
            <a:spLocks noGrp="1"/>
          </p:cNvSpPr>
          <p:nvPr>
            <p:ph type="sldNum" sz="quarter" idx="10"/>
          </p:nvPr>
        </p:nvSpPr>
        <p:spPr/>
        <p:txBody>
          <a:bodyPr/>
          <a:lstStyle/>
          <a:p>
            <a:fld id="{38D36A82-63C4-4C5E-A108-85A3AEDEA0E5}"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Our</a:t>
            </a:r>
            <a:r>
              <a:rPr lang="en-US" baseline="0" dirty="0" smtClean="0"/>
              <a:t> mechanism has two components: a reuse prediction component and a thrash resistance component. I will describe both these components followed by the advantages and disadvantages of our proposed approach. Then, I will present our evaluation results and conclude.</a:t>
            </a:r>
            <a:endParaRPr lang="en-US" dirty="0"/>
          </a:p>
        </p:txBody>
      </p:sp>
      <p:sp>
        <p:nvSpPr>
          <p:cNvPr id="4" name="Slide Number Placeholder 3"/>
          <p:cNvSpPr>
            <a:spLocks noGrp="1"/>
          </p:cNvSpPr>
          <p:nvPr>
            <p:ph type="sldNum" sz="quarter" idx="10"/>
          </p:nvPr>
        </p:nvSpPr>
        <p:spPr/>
        <p:txBody>
          <a:bodyPr/>
          <a:lstStyle/>
          <a:p>
            <a:fld id="{38D36A82-63C4-4C5E-A108-85A3AEDEA0E5}"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Lets</a:t>
            </a:r>
            <a:r>
              <a:rPr lang="en-US" baseline="0" dirty="0" smtClean="0"/>
              <a:t> take a look at the final design of our mechanism, the EAF-cache. </a:t>
            </a:r>
          </a:p>
          <a:p>
            <a:endParaRPr lang="en-US" baseline="0" dirty="0" smtClean="0"/>
          </a:p>
          <a:p>
            <a:r>
              <a:rPr lang="en-US" baseline="0" dirty="0" smtClean="0"/>
              <a:t>It augments the cache with a Bloom filter and a counter that keeps track of the number of addresses inserted into the Bloom filter.</a:t>
            </a:r>
          </a:p>
          <a:p>
            <a:endParaRPr lang="en-US" baseline="0" dirty="0" smtClean="0"/>
          </a:p>
          <a:p>
            <a:r>
              <a:rPr lang="en-US" baseline="0" dirty="0" smtClean="0"/>
              <a:t>On a cache eviction, the evicted address is inserted into the filter and the counter is incremented.</a:t>
            </a:r>
          </a:p>
          <a:p>
            <a:endParaRPr lang="en-US" baseline="0" dirty="0" smtClean="0"/>
          </a:p>
          <a:p>
            <a:r>
              <a:rPr lang="en-US" baseline="0" dirty="0" smtClean="0"/>
              <a:t>On a cache miss, if the missed block address is present in the Bloom filter, the block is inserted at the MRU position. Otherwise it is inserted with the bimodal insertion policy. </a:t>
            </a:r>
          </a:p>
          <a:p>
            <a:endParaRPr lang="en-US" baseline="0" dirty="0" smtClean="0"/>
          </a:p>
          <a:p>
            <a:r>
              <a:rPr lang="en-US" baseline="0" dirty="0" smtClean="0"/>
              <a:t>Finally, when the counter reaches a maximum, both the filter and the counter are cleared.</a:t>
            </a:r>
            <a:endParaRPr lang="en-US" dirty="0"/>
          </a:p>
        </p:txBody>
      </p:sp>
      <p:sp>
        <p:nvSpPr>
          <p:cNvPr id="4" name="Slide Number Placeholder 3"/>
          <p:cNvSpPr>
            <a:spLocks noGrp="1"/>
          </p:cNvSpPr>
          <p:nvPr>
            <p:ph type="sldNum" sz="quarter" idx="10"/>
          </p:nvPr>
        </p:nvSpPr>
        <p:spPr/>
        <p:txBody>
          <a:bodyPr/>
          <a:lstStyle/>
          <a:p>
            <a:fld id="{38D36A82-63C4-4C5E-A108-85A3AEDEA0E5}"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Our</a:t>
            </a:r>
            <a:r>
              <a:rPr lang="en-US" baseline="0" dirty="0" smtClean="0"/>
              <a:t> mechanism has two components: a reuse prediction component and a thrash resistance component. I will describe both these components followed by the advantages and disadvantages of our proposed approach. Then, I will present our evaluation results and conclude.</a:t>
            </a:r>
            <a:endParaRPr lang="en-US" dirty="0"/>
          </a:p>
        </p:txBody>
      </p:sp>
      <p:sp>
        <p:nvSpPr>
          <p:cNvPr id="4" name="Slide Number Placeholder 3"/>
          <p:cNvSpPr>
            <a:spLocks noGrp="1"/>
          </p:cNvSpPr>
          <p:nvPr>
            <p:ph type="sldNum" sz="quarter" idx="10"/>
          </p:nvPr>
        </p:nvSpPr>
        <p:spPr/>
        <p:txBody>
          <a:bodyPr/>
          <a:lstStyle/>
          <a:p>
            <a:fld id="{38D36A82-63C4-4C5E-A108-85A3AEDEA0E5}"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Apart from its ability</a:t>
            </a:r>
            <a:r>
              <a:rPr lang="en-US" baseline="0" dirty="0" smtClean="0"/>
              <a:t> to mitigate both pollution and thrashing, EAF has three other advantages.</a:t>
            </a:r>
          </a:p>
          <a:p>
            <a:endParaRPr lang="en-US" baseline="0" dirty="0" smtClean="0"/>
          </a:p>
          <a:p>
            <a:r>
              <a:rPr lang="en-US" baseline="0" dirty="0" smtClean="0"/>
              <a:t>First, it adds only a Bloom filter and a counter. Hardware implementations of the Bloom filter are well studied. So, EAF-cache is simple to implement.</a:t>
            </a:r>
          </a:p>
          <a:p>
            <a:endParaRPr lang="en-US" baseline="0" dirty="0" smtClean="0"/>
          </a:p>
          <a:p>
            <a:r>
              <a:rPr lang="en-US" baseline="0" dirty="0" smtClean="0"/>
              <a:t>Second, both the Bloom filter and the counter are outside the cache. As a result, our mechanism is easy to design and verify on top of existing cache implementations.</a:t>
            </a:r>
          </a:p>
          <a:p>
            <a:endParaRPr lang="en-US" baseline="0" dirty="0" smtClean="0"/>
          </a:p>
          <a:p>
            <a:r>
              <a:rPr lang="en-US" baseline="0" dirty="0" smtClean="0"/>
              <a:t>Finally, all operations on the EAF happen on a cache miss. As a result, EAF can work well with other techniques that monitor cache hits to improve performance, for example, the cache replacement policy.</a:t>
            </a:r>
            <a:endParaRPr lang="en-US" dirty="0"/>
          </a:p>
        </p:txBody>
      </p:sp>
      <p:sp>
        <p:nvSpPr>
          <p:cNvPr id="4" name="Slide Number Placeholder 3"/>
          <p:cNvSpPr>
            <a:spLocks noGrp="1"/>
          </p:cNvSpPr>
          <p:nvPr>
            <p:ph type="sldNum" sz="quarter" idx="10"/>
          </p:nvPr>
        </p:nvSpPr>
        <p:spPr/>
        <p:txBody>
          <a:bodyPr/>
          <a:lstStyle/>
          <a:p>
            <a:fld id="{38D36A82-63C4-4C5E-A108-85A3AEDEA0E5}"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One limitation</a:t>
            </a:r>
            <a:r>
              <a:rPr lang="en-US" baseline="0" dirty="0" smtClean="0"/>
              <a:t> of the EAF is that when a high-reuse block is accessed for the first time, EAF will falsely predict the block to have low reuse and insert it at the LRU position. So the block will likely get evicted causing the second access to also be a cache miss. </a:t>
            </a:r>
          </a:p>
          <a:p>
            <a:endParaRPr lang="en-US" baseline="0" dirty="0" smtClean="0"/>
          </a:p>
          <a:p>
            <a:r>
              <a:rPr lang="en-US" baseline="0" dirty="0" smtClean="0"/>
              <a:t>Although this does not affect performance significantly for most applications, for LRU friendly applications, EAF incurs one additional miss for most blocks. </a:t>
            </a:r>
          </a:p>
          <a:p>
            <a:endParaRPr lang="en-US" baseline="0" dirty="0" smtClean="0"/>
          </a:p>
          <a:p>
            <a:r>
              <a:rPr lang="en-US" baseline="0" dirty="0" smtClean="0"/>
              <a:t>To mitigate this problem, we propose to use a previously proposed technique called set dueling to choose the best between the EAF and the LRU policies. Please read our paper for more details.</a:t>
            </a:r>
            <a:endParaRPr lang="en-US" dirty="0"/>
          </a:p>
        </p:txBody>
      </p:sp>
      <p:sp>
        <p:nvSpPr>
          <p:cNvPr id="4" name="Slide Number Placeholder 3"/>
          <p:cNvSpPr>
            <a:spLocks noGrp="1"/>
          </p:cNvSpPr>
          <p:nvPr>
            <p:ph type="sldNum" sz="quarter" idx="10"/>
          </p:nvPr>
        </p:nvSpPr>
        <p:spPr/>
        <p:txBody>
          <a:bodyPr/>
          <a:lstStyle/>
          <a:p>
            <a:fld id="{38D36A82-63C4-4C5E-A108-85A3AEDEA0E5}"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Our</a:t>
            </a:r>
            <a:r>
              <a:rPr lang="en-US" baseline="0" dirty="0" smtClean="0"/>
              <a:t> mechanism has two components: a reuse prediction component and a thrash resistance component. I will describe both these components followed by the advantages and disadvantages of our proposed approach. Then, I will present our evaluation results and conclude.</a:t>
            </a:r>
            <a:endParaRPr lang="en-US" dirty="0"/>
          </a:p>
        </p:txBody>
      </p:sp>
      <p:sp>
        <p:nvSpPr>
          <p:cNvPr id="4" name="Slide Number Placeholder 3"/>
          <p:cNvSpPr>
            <a:spLocks noGrp="1"/>
          </p:cNvSpPr>
          <p:nvPr>
            <p:ph type="sldNum" sz="quarter" idx="10"/>
          </p:nvPr>
        </p:nvSpPr>
        <p:spPr/>
        <p:txBody>
          <a:bodyPr/>
          <a:lstStyle/>
          <a:p>
            <a:fld id="{38D36A82-63C4-4C5E-A108-85A3AEDEA0E5}"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a:t>
            </a:r>
            <a:r>
              <a:rPr lang="en-US" baseline="0" dirty="0" smtClean="0"/>
              <a:t> compare EAF to five previous approaches.</a:t>
            </a:r>
          </a:p>
          <a:p>
            <a:endParaRPr lang="en-US" baseline="0" dirty="0" smtClean="0"/>
          </a:p>
          <a:p>
            <a:r>
              <a:rPr lang="en-US" baseline="0" dirty="0" smtClean="0"/>
              <a:t>Three of them address the cache pollution problem. Run time cache bypassing learns the reuse behavior of course grain memory regions to predict the reuse of individual cache blocks. Single usage block prediction and signature based hit prediction both use a program counter based reuse prediction mechanism, similar to the memory region approach. The miss classification table keeps track of one most recently evicted block to filter low-reuse blocks. The main drawback of these approaches is that they do not have inherent mechanism to control the number of high reuse blocks. As a result, when the working set is larger than the cache size, they will likely lead to thrashing.</a:t>
            </a:r>
          </a:p>
          <a:p>
            <a:endParaRPr lang="en-US" baseline="0" dirty="0" smtClean="0"/>
          </a:p>
          <a:p>
            <a:r>
              <a:rPr lang="en-US" baseline="0" dirty="0" smtClean="0"/>
              <a:t>The two other mechanisms we compare to address cache thrashing. They both use set dueling to identify applications with thrashing working sets and use the bimodal insertion policy for such applications. TA-DIP uses the traditional LRU replacement policy as the base policy and TA-DRRIP uses a different replacement policy called RRIP.</a:t>
            </a:r>
          </a:p>
        </p:txBody>
      </p:sp>
      <p:sp>
        <p:nvSpPr>
          <p:cNvPr id="4" name="Slide Number Placeholder 3"/>
          <p:cNvSpPr>
            <a:spLocks noGrp="1"/>
          </p:cNvSpPr>
          <p:nvPr>
            <p:ph type="sldNum" sz="quarter" idx="10"/>
          </p:nvPr>
        </p:nvSpPr>
        <p:spPr/>
        <p:txBody>
          <a:bodyPr/>
          <a:lstStyle/>
          <a:p>
            <a:fld id="{38D36A82-63C4-4C5E-A108-85A3AEDEA0E5}" type="slidenum">
              <a:rPr lang="en-US" smtClean="0"/>
              <a:pPr/>
              <a:t>29</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a:t>
            </a:r>
            <a:r>
              <a:rPr lang="en-US" baseline="0" dirty="0" smtClean="0"/>
              <a:t> compare EAF to five previous approaches.</a:t>
            </a:r>
          </a:p>
          <a:p>
            <a:endParaRPr lang="en-US" baseline="0" dirty="0" smtClean="0"/>
          </a:p>
          <a:p>
            <a:r>
              <a:rPr lang="en-US" baseline="0" dirty="0" smtClean="0"/>
              <a:t>Three of them address the cache pollution problem. Run time cache bypassing learns the reuse behavior of course grain memory regions to predict the reuse of individual cache blocks. Single usage block prediction and signature based hit prediction both use a program counter based reuse prediction mechanism, similar to the memory region approach. The miss classification table keeps track of one most recently evicted block to filter low-reuse blocks. The main drawback of these approaches is that they do not have inherent mechanism to control the number of high reuse blocks. As a result, when the working set is larger than the cache size, they will likely lead to thrashing.</a:t>
            </a:r>
          </a:p>
          <a:p>
            <a:endParaRPr lang="en-US" baseline="0" dirty="0" smtClean="0"/>
          </a:p>
          <a:p>
            <a:r>
              <a:rPr lang="en-US" baseline="0" dirty="0" smtClean="0"/>
              <a:t>The two other mechanisms we compare to address cache thrashing. They both use set dueling to identify applications with thrashing working sets and use the bimodal insertion policy for such applications. TA-DIP uses the traditional LRU replacement policy as the base policy and TA-DRRIP uses a different replacement policy called RRIP.</a:t>
            </a:r>
          </a:p>
        </p:txBody>
      </p:sp>
      <p:sp>
        <p:nvSpPr>
          <p:cNvPr id="4" name="Slide Number Placeholder 3"/>
          <p:cNvSpPr>
            <a:spLocks noGrp="1"/>
          </p:cNvSpPr>
          <p:nvPr>
            <p:ph type="sldNum" sz="quarter" idx="10"/>
          </p:nvPr>
        </p:nvSpPr>
        <p:spPr/>
        <p:txBody>
          <a:bodyPr/>
          <a:lstStyle/>
          <a:p>
            <a:fld id="{38D36A82-63C4-4C5E-A108-85A3AEDEA0E5}" type="slidenum">
              <a:rPr lang="en-US" smtClean="0"/>
              <a:pPr/>
              <a:t>30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All high-performance processors employ on-chip caches.</a:t>
            </a:r>
            <a:r>
              <a:rPr lang="en-US" baseline="0" dirty="0" smtClean="0"/>
              <a:t> </a:t>
            </a:r>
          </a:p>
          <a:p>
            <a:endParaRPr lang="en-US" baseline="0" dirty="0" smtClean="0"/>
          </a:p>
          <a:p>
            <a:r>
              <a:rPr lang="en-US" baseline="0" dirty="0" smtClean="0"/>
              <a:t>In most modern systems, multiple cores share the last-level cache.</a:t>
            </a:r>
          </a:p>
          <a:p>
            <a:endParaRPr lang="en-US" baseline="0" dirty="0" smtClean="0"/>
          </a:p>
          <a:p>
            <a:r>
              <a:rPr lang="en-US" baseline="0" dirty="0" smtClean="0"/>
              <a:t>With the large latency of main memory access and increasing contention between multiple cores, effective cache utilization is critical for system performance.</a:t>
            </a:r>
          </a:p>
          <a:p>
            <a:endParaRPr lang="en-US" baseline="0" dirty="0" smtClean="0"/>
          </a:p>
          <a:p>
            <a:r>
              <a:rPr lang="en-US" baseline="0" dirty="0" smtClean="0"/>
              <a:t>For effective cache utilization, the cache should be filled with blocks that are likely to be reused.</a:t>
            </a:r>
            <a:endParaRPr lang="en-US" dirty="0"/>
          </a:p>
        </p:txBody>
      </p:sp>
      <p:sp>
        <p:nvSpPr>
          <p:cNvPr id="4" name="Slide Number Placeholder 3"/>
          <p:cNvSpPr>
            <a:spLocks noGrp="1"/>
          </p:cNvSpPr>
          <p:nvPr>
            <p:ph type="sldNum" sz="quarter" idx="10"/>
          </p:nvPr>
        </p:nvSpPr>
        <p:spPr/>
        <p:txBody>
          <a:bodyPr/>
          <a:lstStyle/>
          <a:p>
            <a:fld id="{38D36A82-63C4-4C5E-A108-85A3AEDEA0E5}"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slide presents</a:t>
            </a:r>
            <a:r>
              <a:rPr lang="en-US" baseline="0" dirty="0" smtClean="0"/>
              <a:t> the summary of our performance results for systems with different number of cores. </a:t>
            </a:r>
          </a:p>
          <a:p>
            <a:endParaRPr lang="en-US" baseline="0" dirty="0" smtClean="0"/>
          </a:p>
          <a:p>
            <a:r>
              <a:rPr lang="en-US" baseline="0" dirty="0" smtClean="0"/>
              <a:t>As shown, our mechanisms outperform all prior approaches for all the three systems. Also, the </a:t>
            </a:r>
            <a:r>
              <a:rPr lang="en-US" baseline="0" dirty="0" err="1" smtClean="0"/>
              <a:t>multicore</a:t>
            </a:r>
            <a:r>
              <a:rPr lang="en-US" baseline="0" dirty="0" smtClean="0"/>
              <a:t> results are significantly better than the single core results. This is because, in a </a:t>
            </a:r>
            <a:r>
              <a:rPr lang="en-US" baseline="0" dirty="0" err="1" smtClean="0"/>
              <a:t>multicore</a:t>
            </a:r>
            <a:r>
              <a:rPr lang="en-US" baseline="0" dirty="0" smtClean="0"/>
              <a:t> system, pollution or thrashing caused by an application will affect useful blocks of other concurrently running applications.</a:t>
            </a:r>
          </a:p>
          <a:p>
            <a:endParaRPr lang="en-US" baseline="0" dirty="0" smtClean="0"/>
          </a:p>
          <a:p>
            <a:r>
              <a:rPr lang="en-US" baseline="0" dirty="0" smtClean="0"/>
              <a:t>SAY THAT LAST TWO BARS ARE EAF AND D-EAF</a:t>
            </a:r>
          </a:p>
        </p:txBody>
      </p:sp>
      <p:sp>
        <p:nvSpPr>
          <p:cNvPr id="4" name="Slide Number Placeholder 3"/>
          <p:cNvSpPr>
            <a:spLocks noGrp="1"/>
          </p:cNvSpPr>
          <p:nvPr>
            <p:ph type="sldNum" sz="quarter" idx="10"/>
          </p:nvPr>
        </p:nvSpPr>
        <p:spPr/>
        <p:txBody>
          <a:bodyPr/>
          <a:lstStyle/>
          <a:p>
            <a:fld id="{38D36A82-63C4-4C5E-A108-85A3AEDEA0E5}" type="slidenum">
              <a:rPr lang="en-US" smtClean="0"/>
              <a:pPr/>
              <a:t>31</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figure</a:t>
            </a:r>
            <a:r>
              <a:rPr lang="en-US" baseline="0" dirty="0" smtClean="0"/>
              <a:t> compares the performance of EAF with the SHIP (BEST PREVIOUS MECHANISM) for all 4-core workloads. Each point on the x-axis corresponds to a 4-core workload and the workloads are sorted based on the performance improvements due to EAF. I would like to draw two conclusions. First, the average improvements of EAF is not due to few workloads. Rather, EAF outperforms SHIP for most workloads. </a:t>
            </a:r>
          </a:p>
          <a:p>
            <a:endParaRPr lang="en-US" baseline="0" dirty="0" smtClean="0"/>
          </a:p>
          <a:p>
            <a:r>
              <a:rPr lang="en-US" baseline="0" dirty="0" smtClean="0"/>
              <a:t>Second, EAF degrades performance for a few LRU-friendly workloads. However, Dueling-EAF mitigates this degradation while not significantly affecting the performance for other workloads.</a:t>
            </a:r>
            <a:endParaRPr lang="en-US" dirty="0"/>
          </a:p>
        </p:txBody>
      </p:sp>
      <p:sp>
        <p:nvSpPr>
          <p:cNvPr id="4" name="Slide Number Placeholder 3"/>
          <p:cNvSpPr>
            <a:spLocks noGrp="1"/>
          </p:cNvSpPr>
          <p:nvPr>
            <p:ph type="sldNum" sz="quarter" idx="10"/>
          </p:nvPr>
        </p:nvSpPr>
        <p:spPr/>
        <p:txBody>
          <a:bodyPr/>
          <a:lstStyle/>
          <a:p>
            <a:fld id="{38D36A82-63C4-4C5E-A108-85A3AEDEA0E5}" type="slidenum">
              <a:rPr lang="en-US" smtClean="0"/>
              <a:pPr/>
              <a:t>32</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figure shows the effect</a:t>
            </a:r>
            <a:r>
              <a:rPr lang="en-US" baseline="0" dirty="0" smtClean="0"/>
              <a:t> of varying the cache size on the performance of different schemes. As expected, the gap between different schemes decrease with increasing cache size. With larger cache sizes, the negative impact of pollution and thrashing also reduces. </a:t>
            </a:r>
          </a:p>
          <a:p>
            <a:endParaRPr lang="en-US" baseline="0" dirty="0" smtClean="0"/>
          </a:p>
          <a:p>
            <a:r>
              <a:rPr lang="en-US" baseline="0" dirty="0" smtClean="0"/>
              <a:t>However, our EAF-based approaches still provide better performance compared to both the LRU baseline and SHIP.</a:t>
            </a:r>
            <a:endParaRPr lang="en-US" dirty="0"/>
          </a:p>
        </p:txBody>
      </p:sp>
      <p:sp>
        <p:nvSpPr>
          <p:cNvPr id="4" name="Slide Number Placeholder 3"/>
          <p:cNvSpPr>
            <a:spLocks noGrp="1"/>
          </p:cNvSpPr>
          <p:nvPr>
            <p:ph type="sldNum" sz="quarter" idx="10"/>
          </p:nvPr>
        </p:nvSpPr>
        <p:spPr/>
        <p:txBody>
          <a:bodyPr/>
          <a:lstStyle/>
          <a:p>
            <a:fld id="{38D36A82-63C4-4C5E-A108-85A3AEDEA0E5}" type="slidenum">
              <a:rPr lang="en-US" smtClean="0"/>
              <a:pPr/>
              <a:t>33</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sym typeface="Wingdings" pitchFamily="2" charset="2"/>
              </a:rPr>
              <a:t>Finally, let’s take a look at the effect of the number of addresses kept track in the EAF on its performance. The x-axis shows the ratio of the number of addresses in the EAF and the number of blocks in the cache.</a:t>
            </a:r>
          </a:p>
          <a:p>
            <a:endParaRPr lang="en-US" baseline="0" dirty="0" smtClean="0">
              <a:sym typeface="Wingdings" pitchFamily="2" charset="2"/>
            </a:endParaRPr>
          </a:p>
          <a:p>
            <a:r>
              <a:rPr lang="en-US" baseline="0" dirty="0" smtClean="0">
                <a:sym typeface="Wingdings" pitchFamily="2" charset="2"/>
              </a:rPr>
              <a:t>When the number of addresses in the EAF is low, it falsely predicts many high reuse blocks as low reuse blocks. </a:t>
            </a:r>
          </a:p>
          <a:p>
            <a:endParaRPr lang="en-US" baseline="0" dirty="0" smtClean="0">
              <a:sym typeface="Wingdings" pitchFamily="2" charset="2"/>
            </a:endParaRPr>
          </a:p>
          <a:p>
            <a:r>
              <a:rPr lang="en-US" baseline="0" dirty="0" smtClean="0">
                <a:sym typeface="Wingdings" pitchFamily="2" charset="2"/>
              </a:rPr>
              <a:t>On the other extreme, when the number of addresses in the EAF is high, it predicts too many blocks to have high reuse, more than what the cache can handle.</a:t>
            </a:r>
          </a:p>
          <a:p>
            <a:endParaRPr lang="en-US" baseline="0" dirty="0" smtClean="0">
              <a:sym typeface="Wingdings" pitchFamily="2" charset="2"/>
            </a:endParaRPr>
          </a:p>
          <a:p>
            <a:r>
              <a:rPr lang="en-US" baseline="0" dirty="0" smtClean="0">
                <a:sym typeface="Wingdings" pitchFamily="2" charset="2"/>
              </a:rPr>
              <a:t>We find that having as many addresses in the EAF as there are blocks in the cache provides the best performance. Our paper describes the intuition behind this behavior.</a:t>
            </a:r>
          </a:p>
        </p:txBody>
      </p:sp>
      <p:sp>
        <p:nvSpPr>
          <p:cNvPr id="4" name="Slide Number Placeholder 3"/>
          <p:cNvSpPr>
            <a:spLocks noGrp="1"/>
          </p:cNvSpPr>
          <p:nvPr>
            <p:ph type="sldNum" sz="quarter" idx="10"/>
          </p:nvPr>
        </p:nvSpPr>
        <p:spPr/>
        <p:txBody>
          <a:bodyPr/>
          <a:lstStyle/>
          <a:p>
            <a:fld id="{38D36A82-63C4-4C5E-A108-85A3AEDEA0E5}" type="slidenum">
              <a:rPr lang="en-US" smtClean="0"/>
              <a:pPr/>
              <a:t>34</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t>
            </a:r>
            <a:endParaRPr lang="en-US" dirty="0"/>
          </a:p>
        </p:txBody>
      </p:sp>
      <p:sp>
        <p:nvSpPr>
          <p:cNvPr id="4" name="Slide Number Placeholder 3"/>
          <p:cNvSpPr>
            <a:spLocks noGrp="1"/>
          </p:cNvSpPr>
          <p:nvPr>
            <p:ph type="sldNum" sz="quarter" idx="10"/>
          </p:nvPr>
        </p:nvSpPr>
        <p:spPr/>
        <p:txBody>
          <a:bodyPr/>
          <a:lstStyle/>
          <a:p>
            <a:fld id="{38D36A82-63C4-4C5E-A108-85A3AEDEA0E5}" type="slidenum">
              <a:rPr lang="en-US" smtClean="0"/>
              <a:pPr/>
              <a:t>35</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t>
            </a:r>
            <a:endParaRPr lang="en-US" dirty="0"/>
          </a:p>
        </p:txBody>
      </p:sp>
      <p:sp>
        <p:nvSpPr>
          <p:cNvPr id="4" name="Slide Number Placeholder 3"/>
          <p:cNvSpPr>
            <a:spLocks noGrp="1"/>
          </p:cNvSpPr>
          <p:nvPr>
            <p:ph type="sldNum" sz="quarter" idx="10"/>
          </p:nvPr>
        </p:nvSpPr>
        <p:spPr/>
        <p:txBody>
          <a:bodyPr/>
          <a:lstStyle/>
          <a:p>
            <a:fld id="{38D36A82-63C4-4C5E-A108-85A3AEDEA0E5}" type="slidenum">
              <a:rPr lang="en-US" smtClean="0"/>
              <a:pPr/>
              <a:t>36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However, different blocks have different reuse behaviors.</a:t>
            </a:r>
          </a:p>
          <a:p>
            <a:endParaRPr lang="en-US" dirty="0" smtClean="0"/>
          </a:p>
          <a:p>
            <a:r>
              <a:rPr lang="en-US" dirty="0" smtClean="0"/>
              <a:t>For</a:t>
            </a:r>
            <a:r>
              <a:rPr lang="en-US" baseline="0" dirty="0" smtClean="0"/>
              <a:t> example, consider the following access sequence. </a:t>
            </a:r>
          </a:p>
          <a:p>
            <a:endParaRPr lang="en-US" baseline="0" dirty="0" smtClean="0"/>
          </a:p>
          <a:p>
            <a:r>
              <a:rPr lang="en-US" baseline="0" dirty="0" smtClean="0"/>
              <a:t>Blocks A, B and C are accessed repeatedly. </a:t>
            </a:r>
          </a:p>
          <a:p>
            <a:endParaRPr lang="en-US" baseline="0" dirty="0" smtClean="0"/>
          </a:p>
          <a:p>
            <a:r>
              <a:rPr lang="en-US" baseline="0" dirty="0" smtClean="0"/>
              <a:t>We refer to such blocks as High reuse blocks.</a:t>
            </a:r>
          </a:p>
          <a:p>
            <a:endParaRPr lang="en-US" baseline="0" dirty="0" smtClean="0"/>
          </a:p>
          <a:p>
            <a:r>
              <a:rPr lang="en-US" baseline="0" dirty="0" smtClean="0"/>
              <a:t>On the other hand, the remaining blocks are not reused. We refer to such blocks as low-reuse blocks.</a:t>
            </a:r>
          </a:p>
          <a:p>
            <a:endParaRPr lang="en-US" baseline="0" dirty="0" smtClean="0"/>
          </a:p>
          <a:p>
            <a:r>
              <a:rPr lang="en-US" baseline="0" dirty="0" smtClean="0"/>
              <a:t>Ideally, the cache should be filled with high-reuse blocks such as A, B and C.</a:t>
            </a:r>
          </a:p>
          <a:p>
            <a:endParaRPr lang="en-US" baseline="0" dirty="0" smtClean="0"/>
          </a:p>
          <a:p>
            <a:r>
              <a:rPr lang="en-US" dirty="0" smtClean="0"/>
              <a:t>But</a:t>
            </a:r>
            <a:r>
              <a:rPr lang="en-US" baseline="0" dirty="0" smtClean="0"/>
              <a:t> traditional cache management policies such as LRU suffer from two problems.</a:t>
            </a:r>
            <a:endParaRPr lang="en-US" dirty="0"/>
          </a:p>
        </p:txBody>
      </p:sp>
      <p:sp>
        <p:nvSpPr>
          <p:cNvPr id="4" name="Slide Number Placeholder 3"/>
          <p:cNvSpPr>
            <a:spLocks noGrp="1"/>
          </p:cNvSpPr>
          <p:nvPr>
            <p:ph type="sldNum" sz="quarter" idx="10"/>
          </p:nvPr>
        </p:nvSpPr>
        <p:spPr/>
        <p:txBody>
          <a:bodyPr/>
          <a:lstStyle/>
          <a:p>
            <a:fld id="{38D36A82-63C4-4C5E-A108-85A3AEDEA0E5}"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first problem,</a:t>
            </a:r>
            <a:r>
              <a:rPr lang="en-US" baseline="0" dirty="0" smtClean="0"/>
              <a:t> referred to as cache pollution, is one where blocks with low-reuse evict blocks with high-reuse from the cache. </a:t>
            </a:r>
          </a:p>
          <a:p>
            <a:endParaRPr lang="en-US" baseline="0" dirty="0" smtClean="0"/>
          </a:p>
          <a:p>
            <a:r>
              <a:rPr lang="en-US" dirty="0" smtClean="0"/>
              <a:t>Consider</a:t>
            </a:r>
            <a:r>
              <a:rPr lang="en-US" baseline="0" dirty="0" smtClean="0"/>
              <a:t> the following example of a cache following the LRU policy. Although the cache is filled with high–reuse blocks, the LRU policy inserts even blocks with low-reuse at the MRU position, evicting more useful blocks from the cache. So the future accesses to blocks A, B and C will miss in the cache.</a:t>
            </a:r>
          </a:p>
          <a:p>
            <a:endParaRPr lang="en-US" baseline="0" dirty="0" smtClean="0"/>
          </a:p>
          <a:p>
            <a:r>
              <a:rPr lang="en-US" baseline="0" dirty="0" smtClean="0"/>
              <a:t>To address this problem, prior work proposed the idea of predicting the reuse behavior of missed cache blocks and inserting low-reuse blocks at the LRU position. This mitigates the impact of pollution as shown in the example.</a:t>
            </a:r>
            <a:endParaRPr lang="en-US" dirty="0"/>
          </a:p>
        </p:txBody>
      </p:sp>
      <p:sp>
        <p:nvSpPr>
          <p:cNvPr id="4" name="Slide Number Placeholder 3"/>
          <p:cNvSpPr>
            <a:spLocks noGrp="1"/>
          </p:cNvSpPr>
          <p:nvPr>
            <p:ph type="sldNum" sz="quarter" idx="10"/>
          </p:nvPr>
        </p:nvSpPr>
        <p:spPr/>
        <p:txBody>
          <a:bodyPr/>
          <a:lstStyle/>
          <a:p>
            <a:fld id="{38D36A82-63C4-4C5E-A108-85A3AEDEA0E5}"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second problem, referred</a:t>
            </a:r>
            <a:r>
              <a:rPr lang="en-US" baseline="0" dirty="0" smtClean="0"/>
              <a:t> to as thrashing, occurs when the number of high-reuse blocks is more than what the cache can handle, as shown in the example. </a:t>
            </a:r>
          </a:p>
          <a:p>
            <a:endParaRPr lang="en-US" baseline="0" dirty="0" smtClean="0"/>
          </a:p>
          <a:p>
            <a:r>
              <a:rPr lang="en-US" baseline="0" dirty="0" smtClean="0"/>
              <a:t>In this case, the LRU policy leads to these high-reuse blocks evicting each other from the cache, leading to zero cache hits.</a:t>
            </a:r>
          </a:p>
          <a:p>
            <a:endParaRPr lang="en-US" baseline="0" dirty="0" smtClean="0"/>
          </a:p>
          <a:p>
            <a:r>
              <a:rPr lang="en-US" baseline="0" dirty="0" smtClean="0"/>
              <a:t>Prior work proposed to achieve this using the bimodal insertion policy, which inserts blocks at the MRU position with a very low probability. </a:t>
            </a:r>
          </a:p>
          <a:p>
            <a:endParaRPr lang="en-US" baseline="0" dirty="0" smtClean="0"/>
          </a:p>
          <a:p>
            <a:r>
              <a:rPr lang="en-US" baseline="0" dirty="0" smtClean="0"/>
              <a:t>As a result, majority of the blocks are inserted at the LRU position. </a:t>
            </a:r>
          </a:p>
          <a:p>
            <a:endParaRPr lang="en-US" baseline="0" dirty="0" smtClean="0"/>
          </a:p>
          <a:p>
            <a:r>
              <a:rPr lang="en-US" baseline="0" dirty="0" smtClean="0"/>
              <a:t>For a thrashing working set, this results in a fraction of the working set to be retained in the cache, leading to cache hits for at least that fraction.</a:t>
            </a:r>
            <a:endParaRPr lang="en-US" dirty="0"/>
          </a:p>
        </p:txBody>
      </p:sp>
      <p:sp>
        <p:nvSpPr>
          <p:cNvPr id="4" name="Slide Number Placeholder 3"/>
          <p:cNvSpPr>
            <a:spLocks noGrp="1"/>
          </p:cNvSpPr>
          <p:nvPr>
            <p:ph type="sldNum" sz="quarter" idx="10"/>
          </p:nvPr>
        </p:nvSpPr>
        <p:spPr/>
        <p:txBody>
          <a:bodyPr/>
          <a:lstStyle/>
          <a:p>
            <a:fld id="{38D36A82-63C4-4C5E-A108-85A3AEDEA0E5}"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motivation</a:t>
            </a:r>
            <a:r>
              <a:rPr lang="en-US" baseline="0" dirty="0" smtClean="0"/>
              <a:t> behind this work is that prior works do not address both pollution and thrashing concurrently.</a:t>
            </a:r>
          </a:p>
          <a:p>
            <a:endParaRPr lang="en-US" baseline="0" dirty="0" smtClean="0"/>
          </a:p>
          <a:p>
            <a:r>
              <a:rPr lang="en-US" baseline="0" dirty="0" smtClean="0"/>
              <a:t>Prior works on pollution do not have control over the number of high-reuse blocks. As a result, if there are more high-reuse blocks than what the cache can handle, these approaches can suffer from thrashing.</a:t>
            </a:r>
          </a:p>
          <a:p>
            <a:endParaRPr lang="en-US" baseline="0" dirty="0" smtClean="0"/>
          </a:p>
          <a:p>
            <a:r>
              <a:rPr lang="en-US" baseline="0" dirty="0" smtClean="0"/>
              <a:t>On the other hand, prior works on cache thrashing have no mechanism to distinguish high-reuse blocks from low-reuse blocks. As a result, when a working set is not thrashing, these approaches can suffer from pollution.</a:t>
            </a:r>
          </a:p>
          <a:p>
            <a:endParaRPr lang="en-US" baseline="0" dirty="0" smtClean="0"/>
          </a:p>
          <a:p>
            <a:r>
              <a:rPr lang="en-US" baseline="0" dirty="0" smtClean="0"/>
              <a:t>Our goal in this work is to design a mechanism to address both cache pollution and thrashing. In this talk, I will present our mechanism, the Evicted-address filter, that achieves our goal.</a:t>
            </a:r>
            <a:endParaRPr lang="en-US" dirty="0"/>
          </a:p>
        </p:txBody>
      </p:sp>
      <p:sp>
        <p:nvSpPr>
          <p:cNvPr id="4" name="Slide Number Placeholder 3"/>
          <p:cNvSpPr>
            <a:spLocks noGrp="1"/>
          </p:cNvSpPr>
          <p:nvPr>
            <p:ph type="sldNum" sz="quarter" idx="10"/>
          </p:nvPr>
        </p:nvSpPr>
        <p:spPr/>
        <p:txBody>
          <a:bodyPr/>
          <a:lstStyle/>
          <a:p>
            <a:fld id="{38D36A82-63C4-4C5E-A108-85A3AEDEA0E5}"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Our</a:t>
            </a:r>
            <a:r>
              <a:rPr lang="en-US" baseline="0" dirty="0" smtClean="0"/>
              <a:t> mechanism has two components: a reuse prediction component and a thrash resistance component. I will describe both these components followed by the advantages and disadvantages of our proposed approach. Then, I will present our evaluation results and conclude.</a:t>
            </a:r>
            <a:endParaRPr lang="en-US" dirty="0"/>
          </a:p>
        </p:txBody>
      </p:sp>
      <p:sp>
        <p:nvSpPr>
          <p:cNvPr id="4" name="Slide Number Placeholder 3"/>
          <p:cNvSpPr>
            <a:spLocks noGrp="1"/>
          </p:cNvSpPr>
          <p:nvPr>
            <p:ph type="sldNum" sz="quarter" idx="10"/>
          </p:nvPr>
        </p:nvSpPr>
        <p:spPr/>
        <p:txBody>
          <a:bodyPr/>
          <a:lstStyle/>
          <a:p>
            <a:fld id="{38D36A82-63C4-4C5E-A108-85A3AEDEA0E5}"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reuse prediction problem</a:t>
            </a:r>
            <a:r>
              <a:rPr lang="en-US" baseline="0" dirty="0" smtClean="0"/>
              <a:t> asks the following question. On a cache miss, does the missed cache block have high reuse or low reuse? </a:t>
            </a:r>
          </a:p>
          <a:p>
            <a:endParaRPr lang="en-US" baseline="0" dirty="0" smtClean="0"/>
          </a:p>
          <a:p>
            <a:r>
              <a:rPr lang="en-US" baseline="0" dirty="0" smtClean="0"/>
              <a:t>One possible way to answer this question is to keep track of the reuse behavior of every block in the system.</a:t>
            </a:r>
          </a:p>
          <a:p>
            <a:endParaRPr lang="en-US" baseline="0" dirty="0" smtClean="0"/>
          </a:p>
          <a:p>
            <a:r>
              <a:rPr lang="en-US" baseline="0" dirty="0" smtClean="0"/>
              <a:t>But such an approach is impractical due to its high storage overhead and look-up latency.</a:t>
            </a:r>
          </a:p>
          <a:p>
            <a:endParaRPr lang="en-US" baseline="0" dirty="0" smtClean="0"/>
          </a:p>
          <a:p>
            <a:r>
              <a:rPr lang="en-US" baseline="0" dirty="0" smtClean="0"/>
              <a:t>So, how do prior works address this problem?</a:t>
            </a:r>
            <a:endParaRPr lang="en-US" dirty="0"/>
          </a:p>
        </p:txBody>
      </p:sp>
      <p:sp>
        <p:nvSpPr>
          <p:cNvPr id="4" name="Slide Number Placeholder 3"/>
          <p:cNvSpPr>
            <a:spLocks noGrp="1"/>
          </p:cNvSpPr>
          <p:nvPr>
            <p:ph type="sldNum" sz="quarter" idx="10"/>
          </p:nvPr>
        </p:nvSpPr>
        <p:spPr/>
        <p:txBody>
          <a:bodyPr/>
          <a:lstStyle/>
          <a:p>
            <a:fld id="{38D36A82-63C4-4C5E-A108-85A3AEDEA0E5}"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D4151C7-7F9B-49C4-A1B8-8D4E566A082F}" type="datetime1">
              <a:rPr lang="en-US" smtClean="0"/>
              <a:pPr/>
              <a:t>9/25/2012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F3BBA-903E-41DF-8646-73C0BFD5E17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A09446-D608-4C32-A73B-C286A4D25350}" type="datetime1">
              <a:rPr lang="en-US" smtClean="0"/>
              <a:pPr/>
              <a:t>9/25/2012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F3BBA-903E-41DF-8646-73C0BFD5E17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C131EE-D660-48AA-A079-48D48F289736}" type="datetime1">
              <a:rPr lang="en-US" smtClean="0"/>
              <a:pPr/>
              <a:t>9/25/2012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F3BBA-903E-41DF-8646-73C0BFD5E17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pc="0" baseline="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2227A001-08B9-4389-8E1E-802BF4DDFFFC}" type="datetime1">
              <a:rPr lang="en-US" smtClean="0"/>
              <a:pPr/>
              <a:t>9/25/2012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F3BBA-903E-41DF-8646-73C0BFD5E17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0"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545607-25EE-45D0-9115-85074543E75D}" type="datetime1">
              <a:rPr lang="en-US" smtClean="0"/>
              <a:pPr/>
              <a:t>9/25/2012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F3BBA-903E-41DF-8646-73C0BFD5E17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A3407-331E-4986-B172-5E85DA37E6C3}" type="datetime1">
              <a:rPr lang="en-US" smtClean="0"/>
              <a:pPr/>
              <a:t>9/25/2012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2F3BBA-903E-41DF-8646-73C0BFD5E17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928B14F-28E9-45B5-8B1B-9C8E60F572EF}" type="datetime1">
              <a:rPr lang="en-US" smtClean="0"/>
              <a:pPr/>
              <a:t>9/25/2012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2F3BBA-903E-41DF-8646-73C0BFD5E17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EB8835C-6A9D-4435-910B-D0E5F1F74DD9}" type="datetime1">
              <a:rPr lang="en-US" smtClean="0"/>
              <a:pPr/>
              <a:t>9/25/2012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2F3BBA-903E-41DF-8646-73C0BFD5E17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FC806A-9015-4689-8245-A526ED6A8E9F}" type="datetime1">
              <a:rPr lang="en-US" smtClean="0"/>
              <a:pPr/>
              <a:t>9/25/2012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2F3BBA-903E-41DF-8646-73C0BFD5E17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AD509E-0743-4DEE-92A0-165CFBF2B069}" type="datetime1">
              <a:rPr lang="en-US" smtClean="0"/>
              <a:pPr/>
              <a:t>9/25/2012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2F3BBA-903E-41DF-8646-73C0BFD5E17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198433-2888-407A-A952-C86DDB736FCA}" type="datetime1">
              <a:rPr lang="en-US" smtClean="0"/>
              <a:pPr/>
              <a:t>9/25/2012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2F3BBA-903E-41DF-8646-73C0BFD5E17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38DF73-48F2-4CE8-AB1F-66AC584F493B}" type="datetime1">
              <a:rPr lang="en-US" smtClean="0"/>
              <a:pPr/>
              <a:t>9/25/2012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2F3BBA-903E-41DF-8646-73C0BFD5E17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spcBef>
          <a:spcPct val="0"/>
        </a:spcBef>
        <a:buNone/>
        <a:defRPr sz="4400" kern="1200" spc="100" baseline="0">
          <a:solidFill>
            <a:schemeClr val="tx1">
              <a:lumMod val="85000"/>
              <a:lumOff val="1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17.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20.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ags" Target="../tags/tag24.xml"/><Relationship Id="rId4" Type="http://schemas.openxmlformats.org/officeDocument/2006/relationships/chart" Target="../charts/chart1.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tags" Target="../tags/tag25.xml"/><Relationship Id="rId4" Type="http://schemas.openxmlformats.org/officeDocument/2006/relationships/chart" Target="../charts/chart2.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tags" Target="../tags/tag26.xml"/><Relationship Id="rId4" Type="http://schemas.openxmlformats.org/officeDocument/2006/relationships/chart" Target="../charts/chart3.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tags" Target="../tags/tag27.xml"/><Relationship Id="rId4" Type="http://schemas.openxmlformats.org/officeDocument/2006/relationships/chart" Target="../charts/char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4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772400" cy="1069975"/>
          </a:xfrm>
        </p:spPr>
        <p:txBody>
          <a:bodyPr>
            <a:normAutofit/>
          </a:bodyPr>
          <a:lstStyle/>
          <a:p>
            <a:r>
              <a:rPr lang="en-US" dirty="0" smtClean="0">
                <a:solidFill>
                  <a:schemeClr val="tx1">
                    <a:lumMod val="95000"/>
                    <a:lumOff val="5000"/>
                  </a:schemeClr>
                </a:solidFill>
              </a:rPr>
              <a:t>The Evicted-Address Filter</a:t>
            </a:r>
            <a:endParaRPr lang="en-US" dirty="0">
              <a:solidFill>
                <a:schemeClr val="tx1">
                  <a:lumMod val="95000"/>
                  <a:lumOff val="5000"/>
                </a:schemeClr>
              </a:solidFill>
            </a:endParaRPr>
          </a:p>
        </p:txBody>
      </p:sp>
      <p:sp>
        <p:nvSpPr>
          <p:cNvPr id="3" name="Subtitle 2"/>
          <p:cNvSpPr>
            <a:spLocks noGrp="1"/>
          </p:cNvSpPr>
          <p:nvPr>
            <p:ph type="subTitle" idx="1"/>
          </p:nvPr>
        </p:nvSpPr>
        <p:spPr>
          <a:xfrm>
            <a:off x="1066800" y="2212975"/>
            <a:ext cx="7010400" cy="1219200"/>
          </a:xfrm>
        </p:spPr>
        <p:txBody>
          <a:bodyPr>
            <a:normAutofit/>
          </a:bodyPr>
          <a:lstStyle/>
          <a:p>
            <a:r>
              <a:rPr lang="en-US" dirty="0" smtClean="0">
                <a:solidFill>
                  <a:schemeClr val="tx1">
                    <a:lumMod val="65000"/>
                    <a:lumOff val="35000"/>
                  </a:schemeClr>
                </a:solidFill>
              </a:rPr>
              <a:t>A Unified Mechanism to Address Both Cache Pollution and Thrashing</a:t>
            </a:r>
            <a:endParaRPr lang="en-US" dirty="0">
              <a:solidFill>
                <a:schemeClr val="tx1">
                  <a:lumMod val="65000"/>
                  <a:lumOff val="35000"/>
                </a:schemeClr>
              </a:solidFill>
            </a:endParaRPr>
          </a:p>
        </p:txBody>
      </p:sp>
      <p:sp>
        <p:nvSpPr>
          <p:cNvPr id="4" name="Subtitle 2"/>
          <p:cNvSpPr txBox="1">
            <a:spLocks/>
          </p:cNvSpPr>
          <p:nvPr/>
        </p:nvSpPr>
        <p:spPr>
          <a:xfrm>
            <a:off x="533400" y="3810000"/>
            <a:ext cx="8077200" cy="1143000"/>
          </a:xfrm>
          <a:prstGeom prst="rect">
            <a:avLst/>
          </a:prstGeom>
        </p:spPr>
        <p:txBody>
          <a:bodyPr vert="horz" lIns="91440" tIns="45720" rIns="91440" bIns="45720" rtlCol="0">
            <a:normAutofit lnSpcReduction="1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smtClean="0">
                <a:ln>
                  <a:noFill/>
                </a:ln>
                <a:solidFill>
                  <a:schemeClr val="tx1">
                    <a:tint val="75000"/>
                  </a:schemeClr>
                </a:solidFill>
                <a:effectLst/>
                <a:uLnTx/>
                <a:uFillTx/>
                <a:latin typeface="+mn-lt"/>
                <a:ea typeface="+mn-ea"/>
                <a:cs typeface="+mn-cs"/>
              </a:rPr>
              <a:t>Vivek Seshadri	   Onur Mutlu</a:t>
            </a:r>
          </a:p>
          <a:p>
            <a:pPr lvl="0" algn="ctr">
              <a:spcBef>
                <a:spcPct val="20000"/>
              </a:spcBef>
              <a:defRPr/>
            </a:pPr>
            <a:r>
              <a:rPr kumimoji="0" lang="en-US" sz="3200" b="0" i="0" u="none" strike="noStrike" kern="1200" cap="none" spc="0" normalizeH="0" baseline="0" noProof="0" dirty="0" smtClean="0">
                <a:ln>
                  <a:noFill/>
                </a:ln>
                <a:solidFill>
                  <a:schemeClr val="tx1">
                    <a:tint val="75000"/>
                  </a:schemeClr>
                </a:solidFill>
                <a:effectLst/>
                <a:uLnTx/>
                <a:uFillTx/>
                <a:latin typeface="+mn-lt"/>
                <a:ea typeface="+mn-ea"/>
                <a:cs typeface="+mn-cs"/>
              </a:rPr>
              <a:t>Michael A. </a:t>
            </a:r>
            <a:r>
              <a:rPr kumimoji="0" lang="en-US" sz="3200" b="0" i="0" u="none" strike="noStrike" kern="1200" cap="none" spc="0" normalizeH="0" baseline="0" noProof="0" dirty="0" err="1" smtClean="0">
                <a:ln>
                  <a:noFill/>
                </a:ln>
                <a:solidFill>
                  <a:schemeClr val="tx1">
                    <a:tint val="75000"/>
                  </a:schemeClr>
                </a:solidFill>
                <a:effectLst/>
                <a:uLnTx/>
                <a:uFillTx/>
                <a:latin typeface="+mn-lt"/>
                <a:ea typeface="+mn-ea"/>
                <a:cs typeface="+mn-cs"/>
              </a:rPr>
              <a:t>Kozuch</a:t>
            </a:r>
            <a:r>
              <a:rPr lang="en-US" sz="3200" noProof="0" dirty="0" smtClean="0">
                <a:solidFill>
                  <a:schemeClr val="tx1">
                    <a:tint val="75000"/>
                  </a:schemeClr>
                </a:solidFill>
              </a:rPr>
              <a:t>     </a:t>
            </a:r>
            <a:r>
              <a:rPr lang="en-US" sz="3200" dirty="0" smtClean="0">
                <a:solidFill>
                  <a:schemeClr val="tx1">
                    <a:tint val="75000"/>
                  </a:schemeClr>
                </a:solidFill>
              </a:rPr>
              <a:t>Todd C. Mowry</a:t>
            </a:r>
            <a:endParaRPr kumimoji="0" lang="en-US"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pic>
        <p:nvPicPr>
          <p:cNvPr id="5" name="Picture 3" descr="Burgundy_CMU_JPG_Logo.jpg"/>
          <p:cNvPicPr>
            <a:picLocks noChangeAspect="1"/>
          </p:cNvPicPr>
          <p:nvPr/>
        </p:nvPicPr>
        <p:blipFill>
          <a:blip r:embed="rId3" cstate="print"/>
          <a:srcRect/>
          <a:stretch>
            <a:fillRect/>
          </a:stretch>
        </p:blipFill>
        <p:spPr bwMode="auto">
          <a:xfrm>
            <a:off x="4976813" y="5486400"/>
            <a:ext cx="2871788" cy="1036732"/>
          </a:xfrm>
          <a:prstGeom prst="rect">
            <a:avLst/>
          </a:prstGeom>
          <a:noFill/>
          <a:ln w="9525">
            <a:noFill/>
            <a:miter lim="800000"/>
            <a:headEnd/>
            <a:tailEnd/>
          </a:ln>
        </p:spPr>
      </p:pic>
      <p:pic>
        <p:nvPicPr>
          <p:cNvPr id="6" name="Picture 4" descr="safari.png"/>
          <p:cNvPicPr>
            <a:picLocks noChangeAspect="1"/>
          </p:cNvPicPr>
          <p:nvPr/>
        </p:nvPicPr>
        <p:blipFill>
          <a:blip r:embed="rId4" cstate="print"/>
          <a:srcRect/>
          <a:stretch>
            <a:fillRect/>
          </a:stretch>
        </p:blipFill>
        <p:spPr bwMode="auto">
          <a:xfrm>
            <a:off x="1358900" y="5727332"/>
            <a:ext cx="1917700" cy="554868"/>
          </a:xfrm>
          <a:prstGeom prst="rect">
            <a:avLst/>
          </a:prstGeom>
          <a:noFill/>
          <a:ln w="9525">
            <a:noFill/>
            <a:miter lim="800000"/>
            <a:headEnd/>
            <a:tailEnd/>
          </a:ln>
        </p:spPr>
      </p:pic>
      <p:sp>
        <p:nvSpPr>
          <p:cNvPr id="7" name="Slide Number Placeholder 6"/>
          <p:cNvSpPr>
            <a:spLocks noGrp="1"/>
          </p:cNvSpPr>
          <p:nvPr>
            <p:ph type="sldNum" sz="quarter" idx="12"/>
          </p:nvPr>
        </p:nvSpPr>
        <p:spPr/>
        <p:txBody>
          <a:bodyPr/>
          <a:lstStyle/>
          <a:p>
            <a:fld id="{E8574F48-9DF9-496B-84E0-C7BFF0B1D40F}" type="slidenum">
              <a:rPr lang="en-US" smtClean="0"/>
              <a:pPr/>
              <a:t>1</a:t>
            </a:fld>
            <a:endParaRPr lang="en-US" dirty="0"/>
          </a:p>
        </p:txBody>
      </p:sp>
    </p:spTree>
  </p:cSld>
  <p:clrMapOvr>
    <a:masterClrMapping/>
  </p:clrMapOvr>
  <p:transition advTm="24969"/>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 Work on Reuse Prediction</a:t>
            </a:r>
            <a:endParaRPr lang="en-US" dirty="0"/>
          </a:p>
        </p:txBody>
      </p:sp>
      <p:sp>
        <p:nvSpPr>
          <p:cNvPr id="19" name="Rectangle 18"/>
          <p:cNvSpPr/>
          <p:nvPr/>
        </p:nvSpPr>
        <p:spPr>
          <a:xfrm>
            <a:off x="533400" y="1371600"/>
            <a:ext cx="8001000" cy="68580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marL="168275"/>
            <a:r>
              <a:rPr lang="en-US" sz="2800" dirty="0" smtClean="0">
                <a:solidFill>
                  <a:schemeClr val="tx1"/>
                </a:solidFill>
                <a:latin typeface="Calibri" pitchFamily="34" charset="0"/>
              </a:rPr>
              <a:t>Use program counter or memory region information.</a:t>
            </a:r>
          </a:p>
        </p:txBody>
      </p:sp>
      <p:grpSp>
        <p:nvGrpSpPr>
          <p:cNvPr id="61" name="Group 60"/>
          <p:cNvGrpSpPr/>
          <p:nvPr/>
        </p:nvGrpSpPr>
        <p:grpSpPr>
          <a:xfrm>
            <a:off x="838200" y="3276600"/>
            <a:ext cx="1646035" cy="1371600"/>
            <a:chOff x="838200" y="2819400"/>
            <a:chExt cx="1646035" cy="1371600"/>
          </a:xfrm>
        </p:grpSpPr>
        <p:grpSp>
          <p:nvGrpSpPr>
            <p:cNvPr id="31" name="Group 30"/>
            <p:cNvGrpSpPr/>
            <p:nvPr/>
          </p:nvGrpSpPr>
          <p:grpSpPr>
            <a:xfrm>
              <a:off x="838200" y="3276600"/>
              <a:ext cx="792480" cy="914400"/>
              <a:chOff x="762000" y="3048000"/>
              <a:chExt cx="990600" cy="1143000"/>
            </a:xfrm>
          </p:grpSpPr>
          <p:sp>
            <p:nvSpPr>
              <p:cNvPr id="23" name="Rectangle 22"/>
              <p:cNvSpPr/>
              <p:nvPr/>
            </p:nvSpPr>
            <p:spPr>
              <a:xfrm>
                <a:off x="1295400" y="3205490"/>
                <a:ext cx="304800" cy="68071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2400" dirty="0" smtClean="0"/>
                  <a:t>B</a:t>
                </a:r>
                <a:endParaRPr lang="en-US" sz="2400" dirty="0"/>
              </a:p>
            </p:txBody>
          </p:sp>
          <p:sp>
            <p:nvSpPr>
              <p:cNvPr id="26" name="Rectangle 25"/>
              <p:cNvSpPr/>
              <p:nvPr/>
            </p:nvSpPr>
            <p:spPr>
              <a:xfrm>
                <a:off x="914400" y="3357890"/>
                <a:ext cx="304800" cy="68071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2400" dirty="0" smtClean="0"/>
                  <a:t>A</a:t>
                </a:r>
                <a:endParaRPr lang="en-US" sz="2400" dirty="0"/>
              </a:p>
            </p:txBody>
          </p:sp>
          <p:sp>
            <p:nvSpPr>
              <p:cNvPr id="27" name="Rectangle 26"/>
              <p:cNvSpPr/>
              <p:nvPr/>
            </p:nvSpPr>
            <p:spPr>
              <a:xfrm>
                <a:off x="762000" y="3048000"/>
                <a:ext cx="990600" cy="1143000"/>
              </a:xfrm>
              <a:prstGeom prst="rect">
                <a:avLst/>
              </a:prstGeom>
              <a:noFill/>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grpSp>
        <p:grpSp>
          <p:nvGrpSpPr>
            <p:cNvPr id="33" name="Group 32"/>
            <p:cNvGrpSpPr/>
            <p:nvPr/>
          </p:nvGrpSpPr>
          <p:grpSpPr>
            <a:xfrm>
              <a:off x="1691755" y="3276600"/>
              <a:ext cx="792480" cy="914400"/>
              <a:chOff x="762000" y="3048000"/>
              <a:chExt cx="990600" cy="1143000"/>
            </a:xfrm>
          </p:grpSpPr>
          <p:sp>
            <p:nvSpPr>
              <p:cNvPr id="34" name="Rectangle 33"/>
              <p:cNvSpPr/>
              <p:nvPr/>
            </p:nvSpPr>
            <p:spPr>
              <a:xfrm>
                <a:off x="1295400" y="3205490"/>
                <a:ext cx="304800" cy="68071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2400" dirty="0" smtClean="0"/>
                  <a:t>T</a:t>
                </a:r>
                <a:endParaRPr lang="en-US" sz="2400" dirty="0"/>
              </a:p>
            </p:txBody>
          </p:sp>
          <p:sp>
            <p:nvSpPr>
              <p:cNvPr id="35" name="Rectangle 34"/>
              <p:cNvSpPr/>
              <p:nvPr/>
            </p:nvSpPr>
            <p:spPr>
              <a:xfrm>
                <a:off x="914400" y="3357890"/>
                <a:ext cx="304800" cy="68071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2400" dirty="0" smtClean="0"/>
                  <a:t>S</a:t>
                </a:r>
                <a:endParaRPr lang="en-US" sz="2400" dirty="0"/>
              </a:p>
            </p:txBody>
          </p:sp>
          <p:sp>
            <p:nvSpPr>
              <p:cNvPr id="36" name="Rectangle 35"/>
              <p:cNvSpPr/>
              <p:nvPr/>
            </p:nvSpPr>
            <p:spPr>
              <a:xfrm>
                <a:off x="762000" y="3048000"/>
                <a:ext cx="990600" cy="1143000"/>
              </a:xfrm>
              <a:prstGeom prst="rect">
                <a:avLst/>
              </a:prstGeom>
              <a:noFill/>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grpSp>
        <p:sp>
          <p:nvSpPr>
            <p:cNvPr id="37" name="TextBox 36"/>
            <p:cNvSpPr txBox="1"/>
            <p:nvPr/>
          </p:nvSpPr>
          <p:spPr>
            <a:xfrm>
              <a:off x="868795" y="2819400"/>
              <a:ext cx="731290" cy="461665"/>
            </a:xfrm>
            <a:prstGeom prst="rect">
              <a:avLst/>
            </a:prstGeom>
            <a:noFill/>
          </p:spPr>
          <p:txBody>
            <a:bodyPr wrap="none" rtlCol="0">
              <a:spAutoFit/>
            </a:bodyPr>
            <a:lstStyle/>
            <a:p>
              <a:r>
                <a:rPr lang="en-US" sz="2400" dirty="0" smtClean="0"/>
                <a:t>PC 1</a:t>
              </a:r>
              <a:endParaRPr lang="en-US" sz="2400" dirty="0"/>
            </a:p>
          </p:txBody>
        </p:sp>
        <p:sp>
          <p:nvSpPr>
            <p:cNvPr id="38" name="TextBox 37"/>
            <p:cNvSpPr txBox="1"/>
            <p:nvPr/>
          </p:nvSpPr>
          <p:spPr>
            <a:xfrm>
              <a:off x="1722350" y="2819400"/>
              <a:ext cx="731290" cy="461665"/>
            </a:xfrm>
            <a:prstGeom prst="rect">
              <a:avLst/>
            </a:prstGeom>
            <a:noFill/>
          </p:spPr>
          <p:txBody>
            <a:bodyPr wrap="none" rtlCol="0">
              <a:spAutoFit/>
            </a:bodyPr>
            <a:lstStyle/>
            <a:p>
              <a:r>
                <a:rPr lang="en-US" sz="2400" dirty="0" smtClean="0"/>
                <a:t>PC 2</a:t>
              </a:r>
              <a:endParaRPr lang="en-US" sz="2400" dirty="0"/>
            </a:p>
          </p:txBody>
        </p:sp>
      </p:grpSp>
      <p:grpSp>
        <p:nvGrpSpPr>
          <p:cNvPr id="60" name="Group 59"/>
          <p:cNvGrpSpPr/>
          <p:nvPr/>
        </p:nvGrpSpPr>
        <p:grpSpPr>
          <a:xfrm>
            <a:off x="3687965" y="3276600"/>
            <a:ext cx="1646035" cy="1371600"/>
            <a:chOff x="3687965" y="2895600"/>
            <a:chExt cx="1646035" cy="1371600"/>
          </a:xfrm>
        </p:grpSpPr>
        <p:grpSp>
          <p:nvGrpSpPr>
            <p:cNvPr id="39" name="Group 38"/>
            <p:cNvGrpSpPr/>
            <p:nvPr/>
          </p:nvGrpSpPr>
          <p:grpSpPr>
            <a:xfrm>
              <a:off x="3687965" y="3352800"/>
              <a:ext cx="792480" cy="914400"/>
              <a:chOff x="762000" y="3048000"/>
              <a:chExt cx="990600" cy="1143000"/>
            </a:xfrm>
          </p:grpSpPr>
          <p:sp>
            <p:nvSpPr>
              <p:cNvPr id="40" name="Rectangle 39"/>
              <p:cNvSpPr/>
              <p:nvPr/>
            </p:nvSpPr>
            <p:spPr>
              <a:xfrm>
                <a:off x="1295400" y="3205490"/>
                <a:ext cx="304800" cy="680710"/>
              </a:xfrm>
              <a:prstGeom prst="rect">
                <a:avLst/>
              </a:prstGeom>
              <a:ln>
                <a:solidFill>
                  <a:srgbClr val="C00000"/>
                </a:solid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400" dirty="0" smtClean="0"/>
                  <a:t>B</a:t>
                </a:r>
                <a:endParaRPr lang="en-US" sz="2400" dirty="0"/>
              </a:p>
            </p:txBody>
          </p:sp>
          <p:sp>
            <p:nvSpPr>
              <p:cNvPr id="41" name="Rectangle 40"/>
              <p:cNvSpPr/>
              <p:nvPr/>
            </p:nvSpPr>
            <p:spPr>
              <a:xfrm>
                <a:off x="914400" y="3357890"/>
                <a:ext cx="304800" cy="680710"/>
              </a:xfrm>
              <a:prstGeom prst="rect">
                <a:avLst/>
              </a:prstGeom>
              <a:ln>
                <a:solidFill>
                  <a:srgbClr val="C00000"/>
                </a:solid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400" dirty="0" smtClean="0"/>
                  <a:t>A</a:t>
                </a:r>
                <a:endParaRPr lang="en-US" sz="2400" dirty="0"/>
              </a:p>
            </p:txBody>
          </p:sp>
          <p:sp>
            <p:nvSpPr>
              <p:cNvPr id="42" name="Rectangle 41"/>
              <p:cNvSpPr/>
              <p:nvPr/>
            </p:nvSpPr>
            <p:spPr>
              <a:xfrm>
                <a:off x="762000" y="3048000"/>
                <a:ext cx="990600" cy="1143000"/>
              </a:xfrm>
              <a:prstGeom prst="rect">
                <a:avLst/>
              </a:prstGeom>
              <a:noFill/>
              <a:ln>
                <a:solidFill>
                  <a:srgbClr val="C000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grpSp>
        <p:grpSp>
          <p:nvGrpSpPr>
            <p:cNvPr id="43" name="Group 42"/>
            <p:cNvGrpSpPr/>
            <p:nvPr/>
          </p:nvGrpSpPr>
          <p:grpSpPr>
            <a:xfrm>
              <a:off x="4541520" y="3352800"/>
              <a:ext cx="792480" cy="914400"/>
              <a:chOff x="762000" y="3048000"/>
              <a:chExt cx="990600" cy="1143000"/>
            </a:xfrm>
          </p:grpSpPr>
          <p:sp>
            <p:nvSpPr>
              <p:cNvPr id="44" name="Rectangle 43"/>
              <p:cNvSpPr/>
              <p:nvPr/>
            </p:nvSpPr>
            <p:spPr>
              <a:xfrm>
                <a:off x="1295400" y="3205490"/>
                <a:ext cx="304800" cy="680710"/>
              </a:xfrm>
              <a:prstGeom prst="rect">
                <a:avLst/>
              </a:prstGeom>
              <a:ln/>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400" dirty="0" smtClean="0"/>
                  <a:t>T</a:t>
                </a:r>
                <a:endParaRPr lang="en-US" sz="2400" dirty="0"/>
              </a:p>
            </p:txBody>
          </p:sp>
          <p:sp>
            <p:nvSpPr>
              <p:cNvPr id="45" name="Rectangle 44"/>
              <p:cNvSpPr/>
              <p:nvPr/>
            </p:nvSpPr>
            <p:spPr>
              <a:xfrm>
                <a:off x="914400" y="3357890"/>
                <a:ext cx="304800" cy="680710"/>
              </a:xfrm>
              <a:prstGeom prst="rect">
                <a:avLst/>
              </a:prstGeom>
              <a:ln/>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400" dirty="0" smtClean="0"/>
                  <a:t>S</a:t>
                </a:r>
                <a:endParaRPr lang="en-US" sz="2400" dirty="0"/>
              </a:p>
            </p:txBody>
          </p:sp>
          <p:sp>
            <p:nvSpPr>
              <p:cNvPr id="46" name="Rectangle 45"/>
              <p:cNvSpPr/>
              <p:nvPr/>
            </p:nvSpPr>
            <p:spPr>
              <a:xfrm>
                <a:off x="762000" y="3048000"/>
                <a:ext cx="990600" cy="1143000"/>
              </a:xfrm>
              <a:prstGeom prst="rect">
                <a:avLst/>
              </a:prstGeom>
              <a:noFill/>
              <a:ln>
                <a:solidFill>
                  <a:schemeClr val="tx2"/>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grpSp>
        <p:sp>
          <p:nvSpPr>
            <p:cNvPr id="47" name="TextBox 46"/>
            <p:cNvSpPr txBox="1"/>
            <p:nvPr/>
          </p:nvSpPr>
          <p:spPr>
            <a:xfrm>
              <a:off x="3718560" y="2895600"/>
              <a:ext cx="731290" cy="461665"/>
            </a:xfrm>
            <a:prstGeom prst="rect">
              <a:avLst/>
            </a:prstGeom>
            <a:noFill/>
          </p:spPr>
          <p:txBody>
            <a:bodyPr wrap="none" rtlCol="0">
              <a:spAutoFit/>
            </a:bodyPr>
            <a:lstStyle/>
            <a:p>
              <a:r>
                <a:rPr lang="en-US" sz="2400" dirty="0" smtClean="0">
                  <a:solidFill>
                    <a:schemeClr val="accent3"/>
                  </a:solidFill>
                </a:rPr>
                <a:t>PC 1</a:t>
              </a:r>
              <a:endParaRPr lang="en-US" sz="2400" dirty="0">
                <a:solidFill>
                  <a:schemeClr val="accent3"/>
                </a:solidFill>
              </a:endParaRPr>
            </a:p>
          </p:txBody>
        </p:sp>
        <p:sp>
          <p:nvSpPr>
            <p:cNvPr id="48" name="TextBox 47"/>
            <p:cNvSpPr txBox="1"/>
            <p:nvPr/>
          </p:nvSpPr>
          <p:spPr>
            <a:xfrm>
              <a:off x="4572115" y="2895600"/>
              <a:ext cx="731290" cy="461665"/>
            </a:xfrm>
            <a:prstGeom prst="rect">
              <a:avLst/>
            </a:prstGeom>
            <a:noFill/>
          </p:spPr>
          <p:txBody>
            <a:bodyPr wrap="none" rtlCol="0">
              <a:spAutoFit/>
            </a:bodyPr>
            <a:lstStyle/>
            <a:p>
              <a:r>
                <a:rPr lang="en-US" sz="2400" dirty="0" smtClean="0">
                  <a:solidFill>
                    <a:schemeClr val="accent4"/>
                  </a:solidFill>
                </a:rPr>
                <a:t>PC 2</a:t>
              </a:r>
              <a:endParaRPr lang="en-US" sz="2400" dirty="0">
                <a:solidFill>
                  <a:schemeClr val="accent4"/>
                </a:solidFill>
              </a:endParaRPr>
            </a:p>
          </p:txBody>
        </p:sp>
      </p:grpSp>
      <p:grpSp>
        <p:nvGrpSpPr>
          <p:cNvPr id="62" name="Group 61"/>
          <p:cNvGrpSpPr/>
          <p:nvPr/>
        </p:nvGrpSpPr>
        <p:grpSpPr>
          <a:xfrm>
            <a:off x="6324600" y="3276600"/>
            <a:ext cx="1737130" cy="1230368"/>
            <a:chOff x="6324600" y="3036832"/>
            <a:chExt cx="1737130" cy="1230368"/>
          </a:xfrm>
        </p:grpSpPr>
        <p:sp>
          <p:nvSpPr>
            <p:cNvPr id="49" name="TextBox 48"/>
            <p:cNvSpPr txBox="1"/>
            <p:nvPr/>
          </p:nvSpPr>
          <p:spPr>
            <a:xfrm>
              <a:off x="6324600" y="3119735"/>
              <a:ext cx="731290" cy="461665"/>
            </a:xfrm>
            <a:prstGeom prst="rect">
              <a:avLst/>
            </a:prstGeom>
            <a:noFill/>
          </p:spPr>
          <p:txBody>
            <a:bodyPr wrap="none" rtlCol="0">
              <a:spAutoFit/>
            </a:bodyPr>
            <a:lstStyle/>
            <a:p>
              <a:r>
                <a:rPr lang="en-US" sz="2400" dirty="0" smtClean="0"/>
                <a:t>PC 1</a:t>
              </a:r>
              <a:endParaRPr lang="en-US" sz="2400" dirty="0"/>
            </a:p>
          </p:txBody>
        </p:sp>
        <p:sp>
          <p:nvSpPr>
            <p:cNvPr id="50" name="TextBox 49"/>
            <p:cNvSpPr txBox="1"/>
            <p:nvPr/>
          </p:nvSpPr>
          <p:spPr>
            <a:xfrm>
              <a:off x="6324600" y="3729335"/>
              <a:ext cx="731290" cy="461665"/>
            </a:xfrm>
            <a:prstGeom prst="rect">
              <a:avLst/>
            </a:prstGeom>
            <a:noFill/>
          </p:spPr>
          <p:txBody>
            <a:bodyPr wrap="none" rtlCol="0">
              <a:spAutoFit/>
            </a:bodyPr>
            <a:lstStyle/>
            <a:p>
              <a:r>
                <a:rPr lang="en-US" sz="2400" dirty="0" smtClean="0"/>
                <a:t>PC 2</a:t>
              </a:r>
              <a:endParaRPr lang="en-US" sz="2400" dirty="0"/>
            </a:p>
          </p:txBody>
        </p:sp>
        <p:sp>
          <p:nvSpPr>
            <p:cNvPr id="51" name="Rectangle 50"/>
            <p:cNvSpPr/>
            <p:nvPr/>
          </p:nvSpPr>
          <p:spPr>
            <a:xfrm>
              <a:off x="7193050" y="3036832"/>
              <a:ext cx="243840" cy="54456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2400" dirty="0" smtClean="0"/>
                <a:t>C</a:t>
              </a:r>
              <a:endParaRPr lang="en-US" sz="2400" dirty="0"/>
            </a:p>
          </p:txBody>
        </p:sp>
        <p:sp>
          <p:nvSpPr>
            <p:cNvPr id="52" name="Rectangle 51"/>
            <p:cNvSpPr/>
            <p:nvPr/>
          </p:nvSpPr>
          <p:spPr>
            <a:xfrm>
              <a:off x="7817890" y="3036832"/>
              <a:ext cx="243840" cy="544568"/>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400" dirty="0" smtClean="0"/>
                <a:t>C</a:t>
              </a:r>
              <a:endParaRPr lang="en-US" sz="2400" dirty="0"/>
            </a:p>
          </p:txBody>
        </p:sp>
        <p:sp>
          <p:nvSpPr>
            <p:cNvPr id="53" name="Rectangle 52"/>
            <p:cNvSpPr/>
            <p:nvPr/>
          </p:nvSpPr>
          <p:spPr>
            <a:xfrm>
              <a:off x="7193050" y="3722632"/>
              <a:ext cx="243840" cy="544568"/>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2400" dirty="0" smtClean="0"/>
                <a:t>U</a:t>
              </a:r>
              <a:endParaRPr lang="en-US" sz="2400" dirty="0"/>
            </a:p>
          </p:txBody>
        </p:sp>
        <p:sp>
          <p:nvSpPr>
            <p:cNvPr id="54" name="Rectangle 53"/>
            <p:cNvSpPr/>
            <p:nvPr/>
          </p:nvSpPr>
          <p:spPr>
            <a:xfrm>
              <a:off x="7817890" y="3722632"/>
              <a:ext cx="243840" cy="544568"/>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400" dirty="0" smtClean="0"/>
                <a:t>U</a:t>
              </a:r>
              <a:endParaRPr lang="en-US" sz="2400" dirty="0"/>
            </a:p>
          </p:txBody>
        </p:sp>
        <p:cxnSp>
          <p:nvCxnSpPr>
            <p:cNvPr id="56" name="Straight Arrow Connector 55"/>
            <p:cNvCxnSpPr>
              <a:stCxn id="51" idx="3"/>
              <a:endCxn id="52" idx="1"/>
            </p:cNvCxnSpPr>
            <p:nvPr/>
          </p:nvCxnSpPr>
          <p:spPr>
            <a:xfrm>
              <a:off x="7436890" y="3309116"/>
              <a:ext cx="381000" cy="1588"/>
            </a:xfrm>
            <a:prstGeom prst="straightConnector1">
              <a:avLst/>
            </a:prstGeom>
            <a:ln w="28575">
              <a:solidFill>
                <a:schemeClr val="tx1">
                  <a:lumMod val="75000"/>
                  <a:lumOff val="25000"/>
                </a:schemeClr>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stCxn id="53" idx="3"/>
              <a:endCxn id="54" idx="1"/>
            </p:cNvCxnSpPr>
            <p:nvPr/>
          </p:nvCxnSpPr>
          <p:spPr>
            <a:xfrm>
              <a:off x="7436890" y="3994916"/>
              <a:ext cx="381000" cy="1588"/>
            </a:xfrm>
            <a:prstGeom prst="straightConnector1">
              <a:avLst/>
            </a:prstGeom>
            <a:ln w="28575">
              <a:solidFill>
                <a:schemeClr val="tx1">
                  <a:lumMod val="75000"/>
                  <a:lumOff val="25000"/>
                </a:schemeClr>
              </a:solidFill>
              <a:tailEnd type="stealth" w="lg" len="lg"/>
            </a:ln>
          </p:spPr>
          <p:style>
            <a:lnRef idx="1">
              <a:schemeClr val="accent1"/>
            </a:lnRef>
            <a:fillRef idx="0">
              <a:schemeClr val="accent1"/>
            </a:fillRef>
            <a:effectRef idx="0">
              <a:schemeClr val="accent1"/>
            </a:effectRef>
            <a:fontRef idx="minor">
              <a:schemeClr val="tx1"/>
            </a:fontRef>
          </p:style>
        </p:cxnSp>
      </p:grpSp>
      <p:sp>
        <p:nvSpPr>
          <p:cNvPr id="63" name="TextBox 62"/>
          <p:cNvSpPr txBox="1"/>
          <p:nvPr/>
        </p:nvSpPr>
        <p:spPr>
          <a:xfrm>
            <a:off x="381000" y="2514600"/>
            <a:ext cx="2455031" cy="523220"/>
          </a:xfrm>
          <a:prstGeom prst="rect">
            <a:avLst/>
          </a:prstGeom>
          <a:noFill/>
        </p:spPr>
        <p:txBody>
          <a:bodyPr wrap="none" rtlCol="0">
            <a:spAutoFit/>
          </a:bodyPr>
          <a:lstStyle/>
          <a:p>
            <a:r>
              <a:rPr lang="en-US" sz="2800" dirty="0" smtClean="0"/>
              <a:t>1. Group Blocks</a:t>
            </a:r>
            <a:endParaRPr lang="en-US" sz="2800" dirty="0"/>
          </a:p>
        </p:txBody>
      </p:sp>
      <p:sp>
        <p:nvSpPr>
          <p:cNvPr id="64" name="TextBox 63"/>
          <p:cNvSpPr txBox="1"/>
          <p:nvPr/>
        </p:nvSpPr>
        <p:spPr>
          <a:xfrm>
            <a:off x="3259969" y="2322493"/>
            <a:ext cx="2531231" cy="954107"/>
          </a:xfrm>
          <a:prstGeom prst="rect">
            <a:avLst/>
          </a:prstGeom>
          <a:noFill/>
        </p:spPr>
        <p:txBody>
          <a:bodyPr wrap="square" rtlCol="0">
            <a:spAutoFit/>
          </a:bodyPr>
          <a:lstStyle/>
          <a:p>
            <a:pPr marL="339725" indent="-339725"/>
            <a:r>
              <a:rPr lang="en-US" sz="2800" dirty="0" smtClean="0"/>
              <a:t>2. Learn group behavior</a:t>
            </a:r>
            <a:endParaRPr lang="en-US" sz="2800" dirty="0"/>
          </a:p>
        </p:txBody>
      </p:sp>
      <p:sp>
        <p:nvSpPr>
          <p:cNvPr id="65" name="TextBox 64"/>
          <p:cNvSpPr txBox="1"/>
          <p:nvPr/>
        </p:nvSpPr>
        <p:spPr>
          <a:xfrm>
            <a:off x="6003169" y="2524780"/>
            <a:ext cx="2531231" cy="523220"/>
          </a:xfrm>
          <a:prstGeom prst="rect">
            <a:avLst/>
          </a:prstGeom>
          <a:noFill/>
        </p:spPr>
        <p:txBody>
          <a:bodyPr wrap="square" rtlCol="0">
            <a:spAutoFit/>
          </a:bodyPr>
          <a:lstStyle/>
          <a:p>
            <a:pPr marL="339725" indent="-339725"/>
            <a:r>
              <a:rPr lang="en-US" sz="2800" dirty="0" smtClean="0"/>
              <a:t>3. Predict reuse</a:t>
            </a:r>
            <a:endParaRPr lang="en-US" sz="2800" dirty="0"/>
          </a:p>
        </p:txBody>
      </p:sp>
      <p:grpSp>
        <p:nvGrpSpPr>
          <p:cNvPr id="71" name="Group 70"/>
          <p:cNvGrpSpPr/>
          <p:nvPr/>
        </p:nvGrpSpPr>
        <p:grpSpPr>
          <a:xfrm>
            <a:off x="533400" y="5065693"/>
            <a:ext cx="7924800" cy="954107"/>
            <a:chOff x="533400" y="4939605"/>
            <a:chExt cx="7924800" cy="954107"/>
          </a:xfrm>
        </p:grpSpPr>
        <p:sp>
          <p:nvSpPr>
            <p:cNvPr id="66" name="TextBox 65"/>
            <p:cNvSpPr txBox="1"/>
            <p:nvPr/>
          </p:nvSpPr>
          <p:spPr>
            <a:xfrm>
              <a:off x="533400" y="4939605"/>
              <a:ext cx="7924800" cy="954107"/>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marL="749300" indent="-514350">
                <a:buFont typeface="+mj-lt"/>
                <a:buAutoNum type="arabicPeriod"/>
              </a:pPr>
              <a:r>
                <a:rPr lang="en-US" sz="2800" dirty="0" smtClean="0"/>
                <a:t>Same group </a:t>
              </a:r>
              <a:r>
                <a:rPr lang="en-US" sz="2800" dirty="0" smtClean="0">
                  <a:latin typeface="Arial"/>
                  <a:cs typeface="Arial"/>
                </a:rPr>
                <a:t>→ </a:t>
              </a:r>
              <a:r>
                <a:rPr lang="en-US" sz="2800" dirty="0" smtClean="0">
                  <a:cs typeface="Arial"/>
                </a:rPr>
                <a:t>same reuse behavior</a:t>
              </a:r>
              <a:endParaRPr lang="en-US" sz="2800" dirty="0" smtClean="0"/>
            </a:p>
            <a:p>
              <a:pPr marL="749300" indent="-514350">
                <a:buFont typeface="+mj-lt"/>
                <a:buAutoNum type="arabicPeriod"/>
              </a:pPr>
              <a:r>
                <a:rPr lang="en-US" sz="2800" dirty="0" smtClean="0"/>
                <a:t>No control over number of high-reuse blocks</a:t>
              </a:r>
              <a:endParaRPr lang="en-US" sz="2800" dirty="0"/>
            </a:p>
          </p:txBody>
        </p:sp>
        <p:cxnSp>
          <p:nvCxnSpPr>
            <p:cNvPr id="68" name="Straight Connector 67"/>
            <p:cNvCxnSpPr/>
            <p:nvPr/>
          </p:nvCxnSpPr>
          <p:spPr>
            <a:xfrm rot="5400000">
              <a:off x="3201489" y="5169626"/>
              <a:ext cx="228600" cy="152400"/>
            </a:xfrm>
            <a:prstGeom prst="line">
              <a:avLst/>
            </a:prstGeom>
            <a:ln w="28575">
              <a:solidFill>
                <a:schemeClr val="tx1">
                  <a:lumMod val="90000"/>
                  <a:lumOff val="10000"/>
                </a:schemeClr>
              </a:solidFill>
            </a:ln>
          </p:spPr>
          <p:style>
            <a:lnRef idx="1">
              <a:schemeClr val="accent1"/>
            </a:lnRef>
            <a:fillRef idx="0">
              <a:schemeClr val="accent1"/>
            </a:fillRef>
            <a:effectRef idx="0">
              <a:schemeClr val="accent1"/>
            </a:effectRef>
            <a:fontRef idx="minor">
              <a:schemeClr val="tx1"/>
            </a:fontRef>
          </p:style>
        </p:cxnSp>
      </p:grpSp>
      <p:sp>
        <p:nvSpPr>
          <p:cNvPr id="55" name="Slide Number Placeholder 54"/>
          <p:cNvSpPr>
            <a:spLocks noGrp="1"/>
          </p:cNvSpPr>
          <p:nvPr>
            <p:ph type="sldNum" sz="quarter" idx="12"/>
          </p:nvPr>
        </p:nvSpPr>
        <p:spPr/>
        <p:txBody>
          <a:bodyPr/>
          <a:lstStyle/>
          <a:p>
            <a:fld id="{D12F3BBA-903E-41DF-8646-73C0BFD5E175}" type="slidenum">
              <a:rPr lang="en-US" smtClean="0"/>
              <a:pPr/>
              <a:t>10</a:t>
            </a:fld>
            <a:endParaRPr lang="en-US"/>
          </a:p>
        </p:txBody>
      </p:sp>
    </p:spTree>
    <p:custDataLst>
      <p:tags r:id="rId1"/>
    </p:custDataLst>
  </p:cSld>
  <p:clrMapOvr>
    <a:masterClrMapping/>
  </p:clrMapOvr>
  <p:transition advTm="4720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fade">
                                      <p:cBhvr>
                                        <p:cTn id="7" dur="500"/>
                                        <p:tgtEl>
                                          <p:spTgt spid="6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3"/>
                                        </p:tgtEl>
                                        <p:attrNameLst>
                                          <p:attrName>style.visibility</p:attrName>
                                        </p:attrNameLst>
                                      </p:cBhvr>
                                      <p:to>
                                        <p:strVal val="visible"/>
                                      </p:to>
                                    </p:set>
                                    <p:animEffect transition="in" filter="fade">
                                      <p:cBhvr>
                                        <p:cTn id="10" dur="500"/>
                                        <p:tgtEl>
                                          <p:spTgt spid="6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60"/>
                                        </p:tgtEl>
                                        <p:attrNameLst>
                                          <p:attrName>style.visibility</p:attrName>
                                        </p:attrNameLst>
                                      </p:cBhvr>
                                      <p:to>
                                        <p:strVal val="visible"/>
                                      </p:to>
                                    </p:set>
                                    <p:animEffect transition="in" filter="fade">
                                      <p:cBhvr>
                                        <p:cTn id="15" dur="500"/>
                                        <p:tgtEl>
                                          <p:spTgt spid="60"/>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4"/>
                                        </p:tgtEl>
                                        <p:attrNameLst>
                                          <p:attrName>style.visibility</p:attrName>
                                        </p:attrNameLst>
                                      </p:cBhvr>
                                      <p:to>
                                        <p:strVal val="visible"/>
                                      </p:to>
                                    </p:set>
                                    <p:animEffect transition="in" filter="fade">
                                      <p:cBhvr>
                                        <p:cTn id="18" dur="500"/>
                                        <p:tgtEl>
                                          <p:spTgt spid="64"/>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62"/>
                                        </p:tgtEl>
                                        <p:attrNameLst>
                                          <p:attrName>style.visibility</p:attrName>
                                        </p:attrNameLst>
                                      </p:cBhvr>
                                      <p:to>
                                        <p:strVal val="visible"/>
                                      </p:to>
                                    </p:set>
                                    <p:animEffect transition="in" filter="fade">
                                      <p:cBhvr>
                                        <p:cTn id="23" dur="500"/>
                                        <p:tgtEl>
                                          <p:spTgt spid="62"/>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65"/>
                                        </p:tgtEl>
                                        <p:attrNameLst>
                                          <p:attrName>style.visibility</p:attrName>
                                        </p:attrNameLst>
                                      </p:cBhvr>
                                      <p:to>
                                        <p:strVal val="visible"/>
                                      </p:to>
                                    </p:set>
                                    <p:animEffect transition="in" filter="fade">
                                      <p:cBhvr>
                                        <p:cTn id="26" dur="500"/>
                                        <p:tgtEl>
                                          <p:spTgt spid="65"/>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71"/>
                                        </p:tgtEl>
                                        <p:attrNameLst>
                                          <p:attrName>style.visibility</p:attrName>
                                        </p:attrNameLst>
                                      </p:cBhvr>
                                      <p:to>
                                        <p:strVal val="visible"/>
                                      </p:to>
                                    </p:set>
                                    <p:animEffect transition="in" filter="fade">
                                      <p:cBhvr>
                                        <p:cTn id="31" dur="500"/>
                                        <p:tgtEl>
                                          <p:spTgt spid="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p:bldP spid="64" grpId="0"/>
      <p:bldP spid="6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Approach: Per-block Prediction</a:t>
            </a:r>
            <a:endParaRPr lang="en-US" dirty="0"/>
          </a:p>
        </p:txBody>
      </p:sp>
      <p:grpSp>
        <p:nvGrpSpPr>
          <p:cNvPr id="40" name="Group 39"/>
          <p:cNvGrpSpPr/>
          <p:nvPr/>
        </p:nvGrpSpPr>
        <p:grpSpPr>
          <a:xfrm>
            <a:off x="609600" y="1371600"/>
            <a:ext cx="7696200" cy="685800"/>
            <a:chOff x="0" y="1219200"/>
            <a:chExt cx="7696200" cy="685800"/>
          </a:xfrm>
        </p:grpSpPr>
        <p:sp>
          <p:nvSpPr>
            <p:cNvPr id="61" name="Flowchart: Process 60"/>
            <p:cNvSpPr/>
            <p:nvPr/>
          </p:nvSpPr>
          <p:spPr>
            <a:xfrm>
              <a:off x="0" y="1219200"/>
              <a:ext cx="7696200" cy="685800"/>
            </a:xfrm>
            <a:prstGeom prst="flowChartProcess">
              <a:avLst/>
            </a:prstGeom>
            <a:ln/>
          </p:spPr>
          <p:style>
            <a:lnRef idx="2">
              <a:schemeClr val="accent4"/>
            </a:lnRef>
            <a:fillRef idx="1">
              <a:schemeClr val="lt1"/>
            </a:fillRef>
            <a:effectRef idx="0">
              <a:schemeClr val="accent4"/>
            </a:effectRef>
            <a:fontRef idx="minor">
              <a:schemeClr val="dk1"/>
            </a:fontRef>
          </p:style>
          <p:txBody>
            <a:bodyPr rtlCol="0" anchor="ctr"/>
            <a:lstStyle/>
            <a:p>
              <a:pPr marL="814388"/>
              <a:r>
                <a:rPr lang="en-US" sz="2800" dirty="0" smtClean="0">
                  <a:solidFill>
                    <a:schemeClr val="tx1">
                      <a:lumMod val="90000"/>
                      <a:lumOff val="10000"/>
                    </a:schemeClr>
                  </a:solidFill>
                </a:rPr>
                <a:t>Use recency of eviction to predict reuse</a:t>
              </a:r>
              <a:endParaRPr lang="en-US" sz="2800" dirty="0">
                <a:solidFill>
                  <a:schemeClr val="tx1">
                    <a:lumMod val="90000"/>
                    <a:lumOff val="10000"/>
                  </a:schemeClr>
                </a:solidFill>
              </a:endParaRPr>
            </a:p>
          </p:txBody>
        </p:sp>
        <p:pic>
          <p:nvPicPr>
            <p:cNvPr id="39" name="Picture 3" descr="C:\Users\yoonguk\AppData\Local\Microsoft\Windows\Temporary Internet Files\Content.IE5\IYRAVN1D\MC900432617[1].png"/>
            <p:cNvPicPr>
              <a:picLocks noChangeAspect="1" noChangeArrowheads="1"/>
            </p:cNvPicPr>
            <p:nvPr/>
          </p:nvPicPr>
          <p:blipFill>
            <a:blip r:embed="rId4" cstate="print"/>
            <a:srcRect/>
            <a:stretch>
              <a:fillRect/>
            </a:stretch>
          </p:blipFill>
          <p:spPr bwMode="auto">
            <a:xfrm>
              <a:off x="228600" y="1371600"/>
              <a:ext cx="381000" cy="381000"/>
            </a:xfrm>
            <a:prstGeom prst="rect">
              <a:avLst/>
            </a:prstGeom>
            <a:noFill/>
          </p:spPr>
        </p:pic>
      </p:grpSp>
      <p:cxnSp>
        <p:nvCxnSpPr>
          <p:cNvPr id="42" name="Straight Arrow Connector 41"/>
          <p:cNvCxnSpPr/>
          <p:nvPr/>
        </p:nvCxnSpPr>
        <p:spPr>
          <a:xfrm>
            <a:off x="1219200" y="3352800"/>
            <a:ext cx="6477000" cy="1588"/>
          </a:xfrm>
          <a:prstGeom prst="straightConnector1">
            <a:avLst/>
          </a:prstGeom>
          <a:ln w="38100">
            <a:solidFill>
              <a:schemeClr val="tx1">
                <a:lumMod val="65000"/>
                <a:lumOff val="35000"/>
              </a:schemeClr>
            </a:solidFill>
            <a:tailEnd type="stealth" w="lg" len="lg"/>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1219200" y="2519690"/>
            <a:ext cx="304800" cy="68071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800" dirty="0" smtClean="0"/>
              <a:t>A</a:t>
            </a:r>
            <a:endParaRPr lang="en-US" sz="2800" dirty="0"/>
          </a:p>
        </p:txBody>
      </p:sp>
      <p:sp>
        <p:nvSpPr>
          <p:cNvPr id="46" name="TextBox 45"/>
          <p:cNvSpPr txBox="1"/>
          <p:nvPr/>
        </p:nvSpPr>
        <p:spPr>
          <a:xfrm>
            <a:off x="7620000" y="3048000"/>
            <a:ext cx="906017" cy="523220"/>
          </a:xfrm>
          <a:prstGeom prst="rect">
            <a:avLst/>
          </a:prstGeom>
          <a:noFill/>
        </p:spPr>
        <p:txBody>
          <a:bodyPr wrap="none" rtlCol="0">
            <a:spAutoFit/>
          </a:bodyPr>
          <a:lstStyle/>
          <a:p>
            <a:pPr algn="r"/>
            <a:r>
              <a:rPr lang="en-US" sz="2800" dirty="0" smtClean="0">
                <a:solidFill>
                  <a:schemeClr val="tx1">
                    <a:lumMod val="75000"/>
                    <a:lumOff val="25000"/>
                  </a:schemeClr>
                </a:solidFill>
              </a:rPr>
              <a:t>Time</a:t>
            </a:r>
            <a:endParaRPr lang="en-US" sz="2800" dirty="0">
              <a:solidFill>
                <a:schemeClr val="tx1">
                  <a:lumMod val="75000"/>
                  <a:lumOff val="25000"/>
                </a:schemeClr>
              </a:solidFill>
            </a:endParaRPr>
          </a:p>
        </p:txBody>
      </p:sp>
      <p:sp>
        <p:nvSpPr>
          <p:cNvPr id="50" name="TextBox 49"/>
          <p:cNvSpPr txBox="1"/>
          <p:nvPr/>
        </p:nvSpPr>
        <p:spPr>
          <a:xfrm>
            <a:off x="304800" y="4048780"/>
            <a:ext cx="2520113" cy="523220"/>
          </a:xfrm>
          <a:prstGeom prst="rect">
            <a:avLst/>
          </a:prstGeom>
          <a:noFill/>
        </p:spPr>
        <p:txBody>
          <a:bodyPr wrap="none" rtlCol="0">
            <a:spAutoFit/>
          </a:bodyPr>
          <a:lstStyle/>
          <a:p>
            <a:r>
              <a:rPr lang="en-US" sz="2800" dirty="0" smtClean="0">
                <a:solidFill>
                  <a:schemeClr val="tx1">
                    <a:lumMod val="90000"/>
                    <a:lumOff val="10000"/>
                  </a:schemeClr>
                </a:solidFill>
              </a:rPr>
              <a:t>Time of eviction</a:t>
            </a:r>
            <a:endParaRPr lang="en-US" sz="2800" dirty="0">
              <a:solidFill>
                <a:schemeClr val="tx1">
                  <a:lumMod val="90000"/>
                  <a:lumOff val="10000"/>
                </a:schemeClr>
              </a:solidFill>
            </a:endParaRPr>
          </a:p>
        </p:txBody>
      </p:sp>
      <p:cxnSp>
        <p:nvCxnSpPr>
          <p:cNvPr id="52" name="Straight Arrow Connector 51"/>
          <p:cNvCxnSpPr/>
          <p:nvPr/>
        </p:nvCxnSpPr>
        <p:spPr>
          <a:xfrm rot="5400000">
            <a:off x="1029891" y="3696097"/>
            <a:ext cx="685006" cy="1588"/>
          </a:xfrm>
          <a:prstGeom prst="straightConnector1">
            <a:avLst/>
          </a:prstGeom>
          <a:ln w="28575">
            <a:solidFill>
              <a:schemeClr val="tx1">
                <a:lumMod val="65000"/>
                <a:lumOff val="35000"/>
              </a:schemeClr>
            </a:solidFill>
            <a:tailEnd type="stealth" w="lg" len="lg"/>
          </a:ln>
        </p:spPr>
        <p:style>
          <a:lnRef idx="1">
            <a:schemeClr val="accent1"/>
          </a:lnRef>
          <a:fillRef idx="0">
            <a:schemeClr val="accent1"/>
          </a:fillRef>
          <a:effectRef idx="0">
            <a:schemeClr val="accent1"/>
          </a:effectRef>
          <a:fontRef idx="minor">
            <a:schemeClr val="tx1"/>
          </a:fontRef>
        </p:style>
      </p:cxnSp>
      <p:sp>
        <p:nvSpPr>
          <p:cNvPr id="53" name="Rectangle 52"/>
          <p:cNvSpPr/>
          <p:nvPr/>
        </p:nvSpPr>
        <p:spPr>
          <a:xfrm>
            <a:off x="2819400" y="2514600"/>
            <a:ext cx="304800" cy="68071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800" dirty="0" smtClean="0"/>
              <a:t>A</a:t>
            </a:r>
            <a:endParaRPr lang="en-US" sz="2800" dirty="0"/>
          </a:p>
        </p:txBody>
      </p:sp>
      <p:sp>
        <p:nvSpPr>
          <p:cNvPr id="54" name="TextBox 53"/>
          <p:cNvSpPr txBox="1"/>
          <p:nvPr/>
        </p:nvSpPr>
        <p:spPr>
          <a:xfrm>
            <a:off x="3429000" y="3733800"/>
            <a:ext cx="2667000" cy="867930"/>
          </a:xfrm>
          <a:prstGeom prst="rect">
            <a:avLst/>
          </a:prstGeom>
          <a:noFill/>
        </p:spPr>
        <p:txBody>
          <a:bodyPr wrap="square" rtlCol="0">
            <a:spAutoFit/>
          </a:bodyPr>
          <a:lstStyle/>
          <a:p>
            <a:pPr>
              <a:lnSpc>
                <a:spcPct val="90000"/>
              </a:lnSpc>
            </a:pPr>
            <a:r>
              <a:rPr lang="en-US" sz="2800" dirty="0" smtClean="0">
                <a:solidFill>
                  <a:schemeClr val="tx1">
                    <a:lumMod val="90000"/>
                    <a:lumOff val="10000"/>
                  </a:schemeClr>
                </a:solidFill>
              </a:rPr>
              <a:t>Accessed soon after eviction</a:t>
            </a:r>
            <a:endParaRPr lang="en-US" sz="2800" dirty="0">
              <a:solidFill>
                <a:schemeClr val="tx1">
                  <a:lumMod val="90000"/>
                  <a:lumOff val="10000"/>
                </a:schemeClr>
              </a:solidFill>
            </a:endParaRPr>
          </a:p>
        </p:txBody>
      </p:sp>
      <p:cxnSp>
        <p:nvCxnSpPr>
          <p:cNvPr id="57" name="Straight Arrow Connector 56"/>
          <p:cNvCxnSpPr>
            <a:endCxn id="54" idx="1"/>
          </p:cNvCxnSpPr>
          <p:nvPr/>
        </p:nvCxnSpPr>
        <p:spPr>
          <a:xfrm rot="16200000" flipH="1">
            <a:off x="2792918" y="3531682"/>
            <a:ext cx="814965" cy="457200"/>
          </a:xfrm>
          <a:prstGeom prst="straightConnector1">
            <a:avLst/>
          </a:prstGeom>
          <a:ln w="28575">
            <a:solidFill>
              <a:schemeClr val="tx1">
                <a:lumMod val="65000"/>
                <a:lumOff val="35000"/>
              </a:schemeClr>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p:nvPr/>
        </p:nvCxnSpPr>
        <p:spPr>
          <a:xfrm>
            <a:off x="1219200" y="5257800"/>
            <a:ext cx="6477000" cy="1588"/>
          </a:xfrm>
          <a:prstGeom prst="straightConnector1">
            <a:avLst/>
          </a:prstGeom>
          <a:ln w="38100">
            <a:solidFill>
              <a:schemeClr val="tx1">
                <a:lumMod val="65000"/>
                <a:lumOff val="35000"/>
              </a:schemeClr>
            </a:solidFill>
            <a:tailEnd type="stealth" w="lg" len="lg"/>
          </a:ln>
        </p:spPr>
        <p:style>
          <a:lnRef idx="1">
            <a:schemeClr val="accent1"/>
          </a:lnRef>
          <a:fillRef idx="0">
            <a:schemeClr val="accent1"/>
          </a:fillRef>
          <a:effectRef idx="0">
            <a:schemeClr val="accent1"/>
          </a:effectRef>
          <a:fontRef idx="minor">
            <a:schemeClr val="tx1"/>
          </a:fontRef>
        </p:style>
      </p:cxnSp>
      <p:sp>
        <p:nvSpPr>
          <p:cNvPr id="59" name="Rectangle 58"/>
          <p:cNvSpPr/>
          <p:nvPr/>
        </p:nvSpPr>
        <p:spPr>
          <a:xfrm>
            <a:off x="1219200" y="5415290"/>
            <a:ext cx="304800" cy="68071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800" dirty="0" smtClean="0"/>
              <a:t>S</a:t>
            </a:r>
            <a:endParaRPr lang="en-US" sz="2800" dirty="0"/>
          </a:p>
        </p:txBody>
      </p:sp>
      <p:sp>
        <p:nvSpPr>
          <p:cNvPr id="65" name="TextBox 64"/>
          <p:cNvSpPr txBox="1"/>
          <p:nvPr/>
        </p:nvSpPr>
        <p:spPr>
          <a:xfrm>
            <a:off x="7620000" y="4963180"/>
            <a:ext cx="906017" cy="523220"/>
          </a:xfrm>
          <a:prstGeom prst="rect">
            <a:avLst/>
          </a:prstGeom>
          <a:noFill/>
        </p:spPr>
        <p:txBody>
          <a:bodyPr wrap="none" rtlCol="0">
            <a:spAutoFit/>
          </a:bodyPr>
          <a:lstStyle/>
          <a:p>
            <a:pPr algn="r"/>
            <a:r>
              <a:rPr lang="en-US" sz="2800" dirty="0" smtClean="0">
                <a:solidFill>
                  <a:schemeClr val="tx1">
                    <a:lumMod val="75000"/>
                    <a:lumOff val="25000"/>
                  </a:schemeClr>
                </a:solidFill>
              </a:rPr>
              <a:t>Time</a:t>
            </a:r>
            <a:endParaRPr lang="en-US" sz="2800" dirty="0">
              <a:solidFill>
                <a:schemeClr val="tx1">
                  <a:lumMod val="75000"/>
                  <a:lumOff val="25000"/>
                </a:schemeClr>
              </a:solidFill>
            </a:endParaRPr>
          </a:p>
        </p:txBody>
      </p:sp>
      <p:cxnSp>
        <p:nvCxnSpPr>
          <p:cNvPr id="68" name="Straight Arrow Connector 67"/>
          <p:cNvCxnSpPr/>
          <p:nvPr/>
        </p:nvCxnSpPr>
        <p:spPr>
          <a:xfrm rot="5400000" flipH="1" flipV="1">
            <a:off x="1066800" y="4953000"/>
            <a:ext cx="609600" cy="1588"/>
          </a:xfrm>
          <a:prstGeom prst="straightConnector1">
            <a:avLst/>
          </a:prstGeom>
          <a:ln w="28575">
            <a:solidFill>
              <a:schemeClr val="tx1">
                <a:lumMod val="65000"/>
                <a:lumOff val="35000"/>
              </a:schemeClr>
            </a:solidFill>
            <a:tailEnd type="stealth" w="lg" len="lg"/>
          </a:ln>
        </p:spPr>
        <p:style>
          <a:lnRef idx="1">
            <a:schemeClr val="accent1"/>
          </a:lnRef>
          <a:fillRef idx="0">
            <a:schemeClr val="accent1"/>
          </a:fillRef>
          <a:effectRef idx="0">
            <a:schemeClr val="accent1"/>
          </a:effectRef>
          <a:fontRef idx="minor">
            <a:schemeClr val="tx1"/>
          </a:fontRef>
        </p:style>
      </p:cxnSp>
      <p:sp>
        <p:nvSpPr>
          <p:cNvPr id="70" name="Rectangle 69"/>
          <p:cNvSpPr/>
          <p:nvPr/>
        </p:nvSpPr>
        <p:spPr>
          <a:xfrm>
            <a:off x="7086600" y="5410200"/>
            <a:ext cx="304800" cy="68071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800" dirty="0" smtClean="0"/>
              <a:t>S</a:t>
            </a:r>
            <a:endParaRPr lang="en-US" sz="2800" dirty="0"/>
          </a:p>
        </p:txBody>
      </p:sp>
      <p:sp>
        <p:nvSpPr>
          <p:cNvPr id="71" name="TextBox 70"/>
          <p:cNvSpPr txBox="1"/>
          <p:nvPr/>
        </p:nvSpPr>
        <p:spPr>
          <a:xfrm>
            <a:off x="5867400" y="4085070"/>
            <a:ext cx="2971800" cy="867930"/>
          </a:xfrm>
          <a:prstGeom prst="rect">
            <a:avLst/>
          </a:prstGeom>
          <a:noFill/>
        </p:spPr>
        <p:txBody>
          <a:bodyPr wrap="square" rtlCol="0">
            <a:spAutoFit/>
          </a:bodyPr>
          <a:lstStyle/>
          <a:p>
            <a:pPr>
              <a:lnSpc>
                <a:spcPct val="90000"/>
              </a:lnSpc>
            </a:pPr>
            <a:r>
              <a:rPr lang="en-US" sz="2800" dirty="0" smtClean="0">
                <a:solidFill>
                  <a:schemeClr val="tx1">
                    <a:lumMod val="90000"/>
                    <a:lumOff val="10000"/>
                  </a:schemeClr>
                </a:solidFill>
              </a:rPr>
              <a:t>Accessed long time after eviction</a:t>
            </a:r>
            <a:endParaRPr lang="en-US" sz="2800" dirty="0">
              <a:solidFill>
                <a:schemeClr val="tx1">
                  <a:lumMod val="90000"/>
                  <a:lumOff val="10000"/>
                </a:schemeClr>
              </a:solidFill>
            </a:endParaRPr>
          </a:p>
        </p:txBody>
      </p:sp>
      <p:cxnSp>
        <p:nvCxnSpPr>
          <p:cNvPr id="72" name="Straight Arrow Connector 71"/>
          <p:cNvCxnSpPr/>
          <p:nvPr/>
        </p:nvCxnSpPr>
        <p:spPr>
          <a:xfrm rot="16200000" flipV="1">
            <a:off x="7010399" y="5029201"/>
            <a:ext cx="381004" cy="76202"/>
          </a:xfrm>
          <a:prstGeom prst="straightConnector1">
            <a:avLst/>
          </a:prstGeom>
          <a:ln w="28575">
            <a:solidFill>
              <a:schemeClr val="tx1">
                <a:lumMod val="65000"/>
                <a:lumOff val="35000"/>
              </a:schemeClr>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p:nvPr/>
        </p:nvCxnSpPr>
        <p:spPr>
          <a:xfrm>
            <a:off x="1371600" y="3810000"/>
            <a:ext cx="3124200" cy="1588"/>
          </a:xfrm>
          <a:prstGeom prst="straightConnector1">
            <a:avLst/>
          </a:prstGeom>
          <a:ln w="28575">
            <a:solidFill>
              <a:schemeClr val="tx1">
                <a:lumMod val="75000"/>
                <a:lumOff val="25000"/>
              </a:schemeClr>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5400000">
            <a:off x="3619500" y="4305300"/>
            <a:ext cx="1752600" cy="0"/>
          </a:xfrm>
          <a:prstGeom prst="line">
            <a:avLst/>
          </a:prstGeom>
          <a:ln w="28575">
            <a:solidFill>
              <a:schemeClr val="tx1">
                <a:lumMod val="75000"/>
                <a:lumOff val="25000"/>
              </a:schemeClr>
            </a:solidFill>
            <a:prstDash val="dashDot"/>
          </a:ln>
        </p:spPr>
        <p:style>
          <a:lnRef idx="1">
            <a:schemeClr val="accent1"/>
          </a:lnRef>
          <a:fillRef idx="0">
            <a:schemeClr val="accent1"/>
          </a:fillRef>
          <a:effectRef idx="0">
            <a:schemeClr val="accent1"/>
          </a:effectRef>
          <a:fontRef idx="minor">
            <a:schemeClr val="tx1"/>
          </a:fontRef>
        </p:style>
      </p:cxnSp>
      <p:sp>
        <p:nvSpPr>
          <p:cNvPr id="23" name="Slide Number Placeholder 22"/>
          <p:cNvSpPr>
            <a:spLocks noGrp="1"/>
          </p:cNvSpPr>
          <p:nvPr>
            <p:ph type="sldNum" sz="quarter" idx="12"/>
          </p:nvPr>
        </p:nvSpPr>
        <p:spPr/>
        <p:txBody>
          <a:bodyPr/>
          <a:lstStyle/>
          <a:p>
            <a:fld id="{D12F3BBA-903E-41DF-8646-73C0BFD5E175}" type="slidenum">
              <a:rPr lang="en-US" smtClean="0"/>
              <a:pPr/>
              <a:t>11</a:t>
            </a:fld>
            <a:endParaRPr lang="en-US"/>
          </a:p>
        </p:txBody>
      </p:sp>
    </p:spTree>
    <p:custDataLst>
      <p:tags r:id="rId1"/>
    </p:custDataLst>
  </p:cSld>
  <p:clrMapOvr>
    <a:masterClrMapping/>
  </p:clrMapOvr>
  <p:transition advTm="44642"/>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fade">
                                      <p:cBhvr>
                                        <p:cTn id="7" dur="500"/>
                                        <p:tgtEl>
                                          <p:spTgt spid="4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2"/>
                                        </p:tgtEl>
                                        <p:attrNameLst>
                                          <p:attrName>style.visibility</p:attrName>
                                        </p:attrNameLst>
                                      </p:cBhvr>
                                      <p:to>
                                        <p:strVal val="visible"/>
                                      </p:to>
                                    </p:set>
                                    <p:animEffect transition="in" filter="fade">
                                      <p:cBhvr>
                                        <p:cTn id="12" dur="500"/>
                                        <p:tgtEl>
                                          <p:spTgt spid="42"/>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500"/>
                                        <p:tgtEl>
                                          <p:spTgt spid="44"/>
                                        </p:tgtEl>
                                      </p:cBhvr>
                                    </p:animEffect>
                                  </p:childTnLst>
                                </p:cTn>
                              </p:par>
                              <p:par>
                                <p:cTn id="16" presetID="10" presetClass="entr" presetSubtype="0" fill="hold" nodeType="withEffect">
                                  <p:stCondLst>
                                    <p:cond delay="0"/>
                                  </p:stCondLst>
                                  <p:childTnLst>
                                    <p:set>
                                      <p:cBhvr>
                                        <p:cTn id="17" dur="1" fill="hold">
                                          <p:stCondLst>
                                            <p:cond delay="0"/>
                                          </p:stCondLst>
                                        </p:cTn>
                                        <p:tgtEl>
                                          <p:spTgt spid="52"/>
                                        </p:tgtEl>
                                        <p:attrNameLst>
                                          <p:attrName>style.visibility</p:attrName>
                                        </p:attrNameLst>
                                      </p:cBhvr>
                                      <p:to>
                                        <p:strVal val="visible"/>
                                      </p:to>
                                    </p:set>
                                    <p:animEffect transition="in" filter="fade">
                                      <p:cBhvr>
                                        <p:cTn id="18" dur="500"/>
                                        <p:tgtEl>
                                          <p:spTgt spid="52"/>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50"/>
                                        </p:tgtEl>
                                        <p:attrNameLst>
                                          <p:attrName>style.visibility</p:attrName>
                                        </p:attrNameLst>
                                      </p:cBhvr>
                                      <p:to>
                                        <p:strVal val="visible"/>
                                      </p:to>
                                    </p:set>
                                    <p:animEffect transition="in" filter="fade">
                                      <p:cBhvr>
                                        <p:cTn id="21" dur="500"/>
                                        <p:tgtEl>
                                          <p:spTgt spid="50"/>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46"/>
                                        </p:tgtEl>
                                        <p:attrNameLst>
                                          <p:attrName>style.visibility</p:attrName>
                                        </p:attrNameLst>
                                      </p:cBhvr>
                                      <p:to>
                                        <p:strVal val="visible"/>
                                      </p:to>
                                    </p:set>
                                    <p:animEffect transition="in" filter="fade">
                                      <p:cBhvr>
                                        <p:cTn id="24" dur="500"/>
                                        <p:tgtEl>
                                          <p:spTgt spid="46"/>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53"/>
                                        </p:tgtEl>
                                        <p:attrNameLst>
                                          <p:attrName>style.visibility</p:attrName>
                                        </p:attrNameLst>
                                      </p:cBhvr>
                                      <p:to>
                                        <p:strVal val="visible"/>
                                      </p:to>
                                    </p:set>
                                    <p:animEffect transition="in" filter="fade">
                                      <p:cBhvr>
                                        <p:cTn id="29" dur="500"/>
                                        <p:tgtEl>
                                          <p:spTgt spid="53"/>
                                        </p:tgtEl>
                                      </p:cBhvr>
                                    </p:animEffect>
                                  </p:childTnLst>
                                </p:cTn>
                              </p:par>
                              <p:par>
                                <p:cTn id="30" presetID="10" presetClass="entr" presetSubtype="0" fill="hold" nodeType="withEffect">
                                  <p:stCondLst>
                                    <p:cond delay="0"/>
                                  </p:stCondLst>
                                  <p:childTnLst>
                                    <p:set>
                                      <p:cBhvr>
                                        <p:cTn id="31" dur="1" fill="hold">
                                          <p:stCondLst>
                                            <p:cond delay="0"/>
                                          </p:stCondLst>
                                        </p:cTn>
                                        <p:tgtEl>
                                          <p:spTgt spid="57"/>
                                        </p:tgtEl>
                                        <p:attrNameLst>
                                          <p:attrName>style.visibility</p:attrName>
                                        </p:attrNameLst>
                                      </p:cBhvr>
                                      <p:to>
                                        <p:strVal val="visible"/>
                                      </p:to>
                                    </p:set>
                                    <p:animEffect transition="in" filter="fade">
                                      <p:cBhvr>
                                        <p:cTn id="32" dur="500"/>
                                        <p:tgtEl>
                                          <p:spTgt spid="57"/>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54"/>
                                        </p:tgtEl>
                                        <p:attrNameLst>
                                          <p:attrName>style.visibility</p:attrName>
                                        </p:attrNameLst>
                                      </p:cBhvr>
                                      <p:to>
                                        <p:strVal val="visible"/>
                                      </p:to>
                                    </p:set>
                                    <p:animEffect transition="in" filter="fade">
                                      <p:cBhvr>
                                        <p:cTn id="35" dur="500"/>
                                        <p:tgtEl>
                                          <p:spTgt spid="54"/>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mph" presetSubtype="2" fill="hold" nodeType="clickEffect">
                                  <p:stCondLst>
                                    <p:cond delay="0"/>
                                  </p:stCondLst>
                                  <p:childTnLst>
                                    <p:animClr clrSpc="rgb">
                                      <p:cBhvr>
                                        <p:cTn id="39" dur="500" fill="hold"/>
                                        <p:tgtEl>
                                          <p:spTgt spid="53"/>
                                        </p:tgtEl>
                                        <p:attrNameLst>
                                          <p:attrName>fillcolor</p:attrName>
                                        </p:attrNameLst>
                                      </p:cBhvr>
                                      <p:to>
                                        <a:srgbClr val="CC0000"/>
                                      </p:to>
                                    </p:animClr>
                                    <p:set>
                                      <p:cBhvr>
                                        <p:cTn id="40" dur="500" fill="hold"/>
                                        <p:tgtEl>
                                          <p:spTgt spid="53"/>
                                        </p:tgtEl>
                                        <p:attrNameLst>
                                          <p:attrName>fill.type</p:attrName>
                                        </p:attrNameLst>
                                      </p:cBhvr>
                                      <p:to>
                                        <p:strVal val="solid"/>
                                      </p:to>
                                    </p:set>
                                    <p:set>
                                      <p:cBhvr>
                                        <p:cTn id="41" dur="500" fill="hold"/>
                                        <p:tgtEl>
                                          <p:spTgt spid="53"/>
                                        </p:tgtEl>
                                        <p:attrNameLst>
                                          <p:attrName>fill.on</p:attrName>
                                        </p:attrNameLst>
                                      </p:cBhvr>
                                      <p:to>
                                        <p:strVal val="true"/>
                                      </p:to>
                                    </p:set>
                                  </p:childTnLst>
                                </p:cTn>
                              </p:par>
                              <p:par>
                                <p:cTn id="42" presetID="7" presetClass="emph" presetSubtype="2" fill="hold" nodeType="withEffect">
                                  <p:stCondLst>
                                    <p:cond delay="0"/>
                                  </p:stCondLst>
                                  <p:childTnLst>
                                    <p:animClr clrSpc="rgb">
                                      <p:cBhvr>
                                        <p:cTn id="43" dur="500" fill="hold"/>
                                        <p:tgtEl>
                                          <p:spTgt spid="53"/>
                                        </p:tgtEl>
                                        <p:attrNameLst>
                                          <p:attrName>stroke.color</p:attrName>
                                        </p:attrNameLst>
                                      </p:cBhvr>
                                      <p:to>
                                        <a:srgbClr val="CC0000"/>
                                      </p:to>
                                    </p:animClr>
                                    <p:set>
                                      <p:cBhvr>
                                        <p:cTn id="44" dur="500" fill="hold"/>
                                        <p:tgtEl>
                                          <p:spTgt spid="53"/>
                                        </p:tgtEl>
                                        <p:attrNameLst>
                                          <p:attrName>stroke.on</p:attrName>
                                        </p:attrNameLst>
                                      </p:cBhvr>
                                      <p:to>
                                        <p:strVal val="true"/>
                                      </p:to>
                                    </p:se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58"/>
                                        </p:tgtEl>
                                        <p:attrNameLst>
                                          <p:attrName>style.visibility</p:attrName>
                                        </p:attrNameLst>
                                      </p:cBhvr>
                                      <p:to>
                                        <p:strVal val="visible"/>
                                      </p:to>
                                    </p:set>
                                    <p:animEffect transition="in" filter="fade">
                                      <p:cBhvr>
                                        <p:cTn id="49" dur="500"/>
                                        <p:tgtEl>
                                          <p:spTgt spid="58"/>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59"/>
                                        </p:tgtEl>
                                        <p:attrNameLst>
                                          <p:attrName>style.visibility</p:attrName>
                                        </p:attrNameLst>
                                      </p:cBhvr>
                                      <p:to>
                                        <p:strVal val="visible"/>
                                      </p:to>
                                    </p:set>
                                    <p:animEffect transition="in" filter="fade">
                                      <p:cBhvr>
                                        <p:cTn id="52" dur="500"/>
                                        <p:tgtEl>
                                          <p:spTgt spid="59"/>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65"/>
                                        </p:tgtEl>
                                        <p:attrNameLst>
                                          <p:attrName>style.visibility</p:attrName>
                                        </p:attrNameLst>
                                      </p:cBhvr>
                                      <p:to>
                                        <p:strVal val="visible"/>
                                      </p:to>
                                    </p:set>
                                    <p:animEffect transition="in" filter="fade">
                                      <p:cBhvr>
                                        <p:cTn id="55" dur="500"/>
                                        <p:tgtEl>
                                          <p:spTgt spid="65"/>
                                        </p:tgtEl>
                                      </p:cBhvr>
                                    </p:animEffect>
                                  </p:childTnLst>
                                </p:cTn>
                              </p:par>
                              <p:par>
                                <p:cTn id="56" presetID="10" presetClass="entr" presetSubtype="0" fill="hold" nodeType="withEffect">
                                  <p:stCondLst>
                                    <p:cond delay="0"/>
                                  </p:stCondLst>
                                  <p:childTnLst>
                                    <p:set>
                                      <p:cBhvr>
                                        <p:cTn id="57" dur="1" fill="hold">
                                          <p:stCondLst>
                                            <p:cond delay="0"/>
                                          </p:stCondLst>
                                        </p:cTn>
                                        <p:tgtEl>
                                          <p:spTgt spid="68"/>
                                        </p:tgtEl>
                                        <p:attrNameLst>
                                          <p:attrName>style.visibility</p:attrName>
                                        </p:attrNameLst>
                                      </p:cBhvr>
                                      <p:to>
                                        <p:strVal val="visible"/>
                                      </p:to>
                                    </p:set>
                                    <p:animEffect transition="in" filter="fade">
                                      <p:cBhvr>
                                        <p:cTn id="58" dur="500"/>
                                        <p:tgtEl>
                                          <p:spTgt spid="68"/>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70"/>
                                        </p:tgtEl>
                                        <p:attrNameLst>
                                          <p:attrName>style.visibility</p:attrName>
                                        </p:attrNameLst>
                                      </p:cBhvr>
                                      <p:to>
                                        <p:strVal val="visible"/>
                                      </p:to>
                                    </p:set>
                                    <p:animEffect transition="in" filter="fade">
                                      <p:cBhvr>
                                        <p:cTn id="63" dur="500"/>
                                        <p:tgtEl>
                                          <p:spTgt spid="70"/>
                                        </p:tgtEl>
                                      </p:cBhvr>
                                    </p:animEffect>
                                  </p:childTnLst>
                                </p:cTn>
                              </p:par>
                              <p:par>
                                <p:cTn id="64" presetID="10" presetClass="entr" presetSubtype="0" fill="hold" nodeType="withEffect">
                                  <p:stCondLst>
                                    <p:cond delay="0"/>
                                  </p:stCondLst>
                                  <p:childTnLst>
                                    <p:set>
                                      <p:cBhvr>
                                        <p:cTn id="65" dur="1" fill="hold">
                                          <p:stCondLst>
                                            <p:cond delay="0"/>
                                          </p:stCondLst>
                                        </p:cTn>
                                        <p:tgtEl>
                                          <p:spTgt spid="72"/>
                                        </p:tgtEl>
                                        <p:attrNameLst>
                                          <p:attrName>style.visibility</p:attrName>
                                        </p:attrNameLst>
                                      </p:cBhvr>
                                      <p:to>
                                        <p:strVal val="visible"/>
                                      </p:to>
                                    </p:set>
                                    <p:animEffect transition="in" filter="fade">
                                      <p:cBhvr>
                                        <p:cTn id="66" dur="500"/>
                                        <p:tgtEl>
                                          <p:spTgt spid="72"/>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71"/>
                                        </p:tgtEl>
                                        <p:attrNameLst>
                                          <p:attrName>style.visibility</p:attrName>
                                        </p:attrNameLst>
                                      </p:cBhvr>
                                      <p:to>
                                        <p:strVal val="visible"/>
                                      </p:to>
                                    </p:set>
                                    <p:animEffect transition="in" filter="fade">
                                      <p:cBhvr>
                                        <p:cTn id="69" dur="500"/>
                                        <p:tgtEl>
                                          <p:spTgt spid="71"/>
                                        </p:tgtEl>
                                      </p:cBhvr>
                                    </p:animEffect>
                                  </p:childTnLst>
                                </p:cTn>
                              </p:par>
                            </p:childTnLst>
                          </p:cTn>
                        </p:par>
                      </p:childTnLst>
                    </p:cTn>
                  </p:par>
                  <p:par>
                    <p:cTn id="70" fill="hold">
                      <p:stCondLst>
                        <p:cond delay="indefinite"/>
                      </p:stCondLst>
                      <p:childTnLst>
                        <p:par>
                          <p:cTn id="71" fill="hold">
                            <p:stCondLst>
                              <p:cond delay="0"/>
                            </p:stCondLst>
                            <p:childTnLst>
                              <p:par>
                                <p:cTn id="72" presetID="1" presetClass="emph" presetSubtype="2" fill="hold" nodeType="clickEffect">
                                  <p:stCondLst>
                                    <p:cond delay="0"/>
                                  </p:stCondLst>
                                  <p:childTnLst>
                                    <p:animClr clrSpc="rgb">
                                      <p:cBhvr>
                                        <p:cTn id="73" dur="500" fill="hold"/>
                                        <p:tgtEl>
                                          <p:spTgt spid="70"/>
                                        </p:tgtEl>
                                        <p:attrNameLst>
                                          <p:attrName>fillcolor</p:attrName>
                                        </p:attrNameLst>
                                      </p:cBhvr>
                                      <p:to>
                                        <a:schemeClr val="tx2"/>
                                      </p:to>
                                    </p:animClr>
                                    <p:set>
                                      <p:cBhvr>
                                        <p:cTn id="74" dur="500" fill="hold"/>
                                        <p:tgtEl>
                                          <p:spTgt spid="70"/>
                                        </p:tgtEl>
                                        <p:attrNameLst>
                                          <p:attrName>fill.type</p:attrName>
                                        </p:attrNameLst>
                                      </p:cBhvr>
                                      <p:to>
                                        <p:strVal val="solid"/>
                                      </p:to>
                                    </p:set>
                                    <p:set>
                                      <p:cBhvr>
                                        <p:cTn id="75" dur="500" fill="hold"/>
                                        <p:tgtEl>
                                          <p:spTgt spid="70"/>
                                        </p:tgtEl>
                                        <p:attrNameLst>
                                          <p:attrName>fill.on</p:attrName>
                                        </p:attrNameLst>
                                      </p:cBhvr>
                                      <p:to>
                                        <p:strVal val="true"/>
                                      </p:to>
                                    </p:set>
                                  </p:childTnLst>
                                </p:cTn>
                              </p:par>
                              <p:par>
                                <p:cTn id="76" presetID="7" presetClass="emph" presetSubtype="2" fill="hold" nodeType="withEffect">
                                  <p:stCondLst>
                                    <p:cond delay="0"/>
                                  </p:stCondLst>
                                  <p:childTnLst>
                                    <p:animClr clrSpc="rgb">
                                      <p:cBhvr>
                                        <p:cTn id="77" dur="500" fill="hold"/>
                                        <p:tgtEl>
                                          <p:spTgt spid="70"/>
                                        </p:tgtEl>
                                        <p:attrNameLst>
                                          <p:attrName>stroke.color</p:attrName>
                                        </p:attrNameLst>
                                      </p:cBhvr>
                                      <p:to>
                                        <a:schemeClr val="tx2"/>
                                      </p:to>
                                    </p:animClr>
                                    <p:set>
                                      <p:cBhvr>
                                        <p:cTn id="78" dur="500" fill="hold"/>
                                        <p:tgtEl>
                                          <p:spTgt spid="70"/>
                                        </p:tgtEl>
                                        <p:attrNameLst>
                                          <p:attrName>stroke.on</p:attrName>
                                        </p:attrNameLst>
                                      </p:cBhvr>
                                      <p:to>
                                        <p:strVal val="true"/>
                                      </p:to>
                                    </p:set>
                                  </p:childTnLst>
                                </p:cTn>
                              </p:par>
                            </p:childTnLst>
                          </p:cTn>
                        </p:par>
                      </p:childTnLst>
                    </p:cTn>
                  </p:par>
                  <p:par>
                    <p:cTn id="79" fill="hold">
                      <p:stCondLst>
                        <p:cond delay="indefinite"/>
                      </p:stCondLst>
                      <p:childTnLst>
                        <p:par>
                          <p:cTn id="80" fill="hold">
                            <p:stCondLst>
                              <p:cond delay="0"/>
                            </p:stCondLst>
                            <p:childTnLst>
                              <p:par>
                                <p:cTn id="81" presetID="10" presetClass="exit" presetSubtype="0" fill="hold" nodeType="clickEffect">
                                  <p:stCondLst>
                                    <p:cond delay="0"/>
                                  </p:stCondLst>
                                  <p:childTnLst>
                                    <p:animEffect transition="out" filter="fade">
                                      <p:cBhvr>
                                        <p:cTn id="82" dur="500"/>
                                        <p:tgtEl>
                                          <p:spTgt spid="72"/>
                                        </p:tgtEl>
                                      </p:cBhvr>
                                    </p:animEffect>
                                    <p:set>
                                      <p:cBhvr>
                                        <p:cTn id="83" dur="1" fill="hold">
                                          <p:stCondLst>
                                            <p:cond delay="499"/>
                                          </p:stCondLst>
                                        </p:cTn>
                                        <p:tgtEl>
                                          <p:spTgt spid="72"/>
                                        </p:tgtEl>
                                        <p:attrNameLst>
                                          <p:attrName>style.visibility</p:attrName>
                                        </p:attrNameLst>
                                      </p:cBhvr>
                                      <p:to>
                                        <p:strVal val="hidden"/>
                                      </p:to>
                                    </p:set>
                                  </p:childTnLst>
                                </p:cTn>
                              </p:par>
                              <p:par>
                                <p:cTn id="84" presetID="10" presetClass="exit" presetSubtype="0" fill="hold" grpId="1" nodeType="withEffect">
                                  <p:stCondLst>
                                    <p:cond delay="0"/>
                                  </p:stCondLst>
                                  <p:childTnLst>
                                    <p:animEffect transition="out" filter="fade">
                                      <p:cBhvr>
                                        <p:cTn id="85" dur="500"/>
                                        <p:tgtEl>
                                          <p:spTgt spid="71"/>
                                        </p:tgtEl>
                                      </p:cBhvr>
                                    </p:animEffect>
                                    <p:set>
                                      <p:cBhvr>
                                        <p:cTn id="86" dur="1" fill="hold">
                                          <p:stCondLst>
                                            <p:cond delay="499"/>
                                          </p:stCondLst>
                                        </p:cTn>
                                        <p:tgtEl>
                                          <p:spTgt spid="71"/>
                                        </p:tgtEl>
                                        <p:attrNameLst>
                                          <p:attrName>style.visibility</p:attrName>
                                        </p:attrNameLst>
                                      </p:cBhvr>
                                      <p:to>
                                        <p:strVal val="hidden"/>
                                      </p:to>
                                    </p:set>
                                  </p:childTnLst>
                                </p:cTn>
                              </p:par>
                              <p:par>
                                <p:cTn id="87" presetID="10" presetClass="exit" presetSubtype="0" fill="hold" grpId="1" nodeType="withEffect">
                                  <p:stCondLst>
                                    <p:cond delay="0"/>
                                  </p:stCondLst>
                                  <p:childTnLst>
                                    <p:animEffect transition="out" filter="fade">
                                      <p:cBhvr>
                                        <p:cTn id="88" dur="500"/>
                                        <p:tgtEl>
                                          <p:spTgt spid="54"/>
                                        </p:tgtEl>
                                      </p:cBhvr>
                                    </p:animEffect>
                                    <p:set>
                                      <p:cBhvr>
                                        <p:cTn id="89" dur="1" fill="hold">
                                          <p:stCondLst>
                                            <p:cond delay="499"/>
                                          </p:stCondLst>
                                        </p:cTn>
                                        <p:tgtEl>
                                          <p:spTgt spid="54"/>
                                        </p:tgtEl>
                                        <p:attrNameLst>
                                          <p:attrName>style.visibility</p:attrName>
                                        </p:attrNameLst>
                                      </p:cBhvr>
                                      <p:to>
                                        <p:strVal val="hidden"/>
                                      </p:to>
                                    </p:set>
                                  </p:childTnLst>
                                </p:cTn>
                              </p:par>
                              <p:par>
                                <p:cTn id="90" presetID="10" presetClass="exit" presetSubtype="0" fill="hold" nodeType="withEffect">
                                  <p:stCondLst>
                                    <p:cond delay="0"/>
                                  </p:stCondLst>
                                  <p:childTnLst>
                                    <p:animEffect transition="out" filter="fade">
                                      <p:cBhvr>
                                        <p:cTn id="91" dur="500"/>
                                        <p:tgtEl>
                                          <p:spTgt spid="57"/>
                                        </p:tgtEl>
                                      </p:cBhvr>
                                    </p:animEffect>
                                    <p:set>
                                      <p:cBhvr>
                                        <p:cTn id="92" dur="1" fill="hold">
                                          <p:stCondLst>
                                            <p:cond delay="499"/>
                                          </p:stCondLst>
                                        </p:cTn>
                                        <p:tgtEl>
                                          <p:spTgt spid="57"/>
                                        </p:tgtEl>
                                        <p:attrNameLst>
                                          <p:attrName>style.visibility</p:attrName>
                                        </p:attrNameLst>
                                      </p:cBhvr>
                                      <p:to>
                                        <p:strVal val="hidden"/>
                                      </p:to>
                                    </p:set>
                                  </p:childTnLst>
                                </p:cTn>
                              </p:par>
                              <p:par>
                                <p:cTn id="93" presetID="10" presetClass="entr" presetSubtype="0" fill="hold" nodeType="withEffect">
                                  <p:stCondLst>
                                    <p:cond delay="0"/>
                                  </p:stCondLst>
                                  <p:childTnLst>
                                    <p:set>
                                      <p:cBhvr>
                                        <p:cTn id="94" dur="1" fill="hold">
                                          <p:stCondLst>
                                            <p:cond delay="0"/>
                                          </p:stCondLst>
                                        </p:cTn>
                                        <p:tgtEl>
                                          <p:spTgt spid="78"/>
                                        </p:tgtEl>
                                        <p:attrNameLst>
                                          <p:attrName>style.visibility</p:attrName>
                                        </p:attrNameLst>
                                      </p:cBhvr>
                                      <p:to>
                                        <p:strVal val="visible"/>
                                      </p:to>
                                    </p:set>
                                    <p:animEffect transition="in" filter="fade">
                                      <p:cBhvr>
                                        <p:cTn id="95" dur="500"/>
                                        <p:tgtEl>
                                          <p:spTgt spid="78"/>
                                        </p:tgtEl>
                                      </p:cBhvr>
                                    </p:animEffect>
                                  </p:childTnLst>
                                </p:cTn>
                              </p:par>
                              <p:par>
                                <p:cTn id="96" presetID="10" presetClass="entr" presetSubtype="0" fill="hold" nodeType="withEffect">
                                  <p:stCondLst>
                                    <p:cond delay="0"/>
                                  </p:stCondLst>
                                  <p:childTnLst>
                                    <p:set>
                                      <p:cBhvr>
                                        <p:cTn id="97" dur="1" fill="hold">
                                          <p:stCondLst>
                                            <p:cond delay="0"/>
                                          </p:stCondLst>
                                        </p:cTn>
                                        <p:tgtEl>
                                          <p:spTgt spid="81"/>
                                        </p:tgtEl>
                                        <p:attrNameLst>
                                          <p:attrName>style.visibility</p:attrName>
                                        </p:attrNameLst>
                                      </p:cBhvr>
                                      <p:to>
                                        <p:strVal val="visible"/>
                                      </p:to>
                                    </p:set>
                                    <p:animEffect transition="in" filter="fade">
                                      <p:cBhvr>
                                        <p:cTn id="98" dur="500"/>
                                        <p:tgtEl>
                                          <p:spTgt spid="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6" grpId="0"/>
      <p:bldP spid="50" grpId="0"/>
      <p:bldP spid="53" grpId="0" animBg="1"/>
      <p:bldP spid="54" grpId="0"/>
      <p:bldP spid="54" grpId="1"/>
      <p:bldP spid="59" grpId="0" animBg="1"/>
      <p:bldP spid="65" grpId="0"/>
      <p:bldP spid="70" grpId="0" animBg="1"/>
      <p:bldP spid="71" grpId="0"/>
      <p:bldP spid="71"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Evicted-Address Filter (EAF)</a:t>
            </a:r>
            <a:endParaRPr lang="en-US" dirty="0"/>
          </a:p>
        </p:txBody>
      </p:sp>
      <p:sp>
        <p:nvSpPr>
          <p:cNvPr id="4" name="Rectangle 3"/>
          <p:cNvSpPr/>
          <p:nvPr/>
        </p:nvSpPr>
        <p:spPr>
          <a:xfrm>
            <a:off x="533400" y="2590800"/>
            <a:ext cx="3124200" cy="838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dirty="0" smtClean="0">
                <a:solidFill>
                  <a:schemeClr val="tx1">
                    <a:lumMod val="85000"/>
                    <a:lumOff val="15000"/>
                  </a:schemeClr>
                </a:solidFill>
              </a:rPr>
              <a:t>Cache</a:t>
            </a:r>
            <a:endParaRPr lang="en-US" sz="3200" dirty="0">
              <a:solidFill>
                <a:schemeClr val="tx1">
                  <a:lumMod val="85000"/>
                  <a:lumOff val="15000"/>
                </a:schemeClr>
              </a:solidFill>
            </a:endParaRPr>
          </a:p>
        </p:txBody>
      </p:sp>
      <p:sp>
        <p:nvSpPr>
          <p:cNvPr id="5" name="Rectangle 4"/>
          <p:cNvSpPr/>
          <p:nvPr/>
        </p:nvSpPr>
        <p:spPr>
          <a:xfrm>
            <a:off x="4850674" y="2590800"/>
            <a:ext cx="3124200" cy="3810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sz="3200" dirty="0">
              <a:solidFill>
                <a:schemeClr val="tx1">
                  <a:lumMod val="95000"/>
                  <a:lumOff val="5000"/>
                </a:schemeClr>
              </a:solidFill>
            </a:endParaRPr>
          </a:p>
        </p:txBody>
      </p:sp>
      <p:sp>
        <p:nvSpPr>
          <p:cNvPr id="17" name="Rectangle 16"/>
          <p:cNvSpPr/>
          <p:nvPr/>
        </p:nvSpPr>
        <p:spPr>
          <a:xfrm>
            <a:off x="6400800" y="2667000"/>
            <a:ext cx="304800" cy="24753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18" name="Rectangle 17"/>
          <p:cNvSpPr/>
          <p:nvPr/>
        </p:nvSpPr>
        <p:spPr>
          <a:xfrm>
            <a:off x="6705600" y="2667000"/>
            <a:ext cx="304800" cy="24753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19" name="Rectangle 18"/>
          <p:cNvSpPr/>
          <p:nvPr/>
        </p:nvSpPr>
        <p:spPr>
          <a:xfrm>
            <a:off x="7010400" y="2667000"/>
            <a:ext cx="304800" cy="24753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20" name="Rectangle 19"/>
          <p:cNvSpPr/>
          <p:nvPr/>
        </p:nvSpPr>
        <p:spPr>
          <a:xfrm>
            <a:off x="7315200" y="2667000"/>
            <a:ext cx="304800" cy="24753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21" name="Rectangle 20"/>
          <p:cNvSpPr/>
          <p:nvPr/>
        </p:nvSpPr>
        <p:spPr>
          <a:xfrm>
            <a:off x="7620000" y="2667000"/>
            <a:ext cx="304800" cy="24753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23" name="TextBox 22"/>
          <p:cNvSpPr txBox="1"/>
          <p:nvPr/>
        </p:nvSpPr>
        <p:spPr>
          <a:xfrm>
            <a:off x="4000294" y="1784425"/>
            <a:ext cx="4877233" cy="806375"/>
          </a:xfrm>
          <a:prstGeom prst="rect">
            <a:avLst/>
          </a:prstGeom>
          <a:noFill/>
        </p:spPr>
        <p:txBody>
          <a:bodyPr wrap="none" rtlCol="0">
            <a:spAutoFit/>
          </a:bodyPr>
          <a:lstStyle/>
          <a:p>
            <a:pPr algn="ctr">
              <a:lnSpc>
                <a:spcPct val="70000"/>
              </a:lnSpc>
            </a:pPr>
            <a:r>
              <a:rPr lang="en-US" sz="3200" dirty="0" smtClean="0"/>
              <a:t>EAF</a:t>
            </a:r>
          </a:p>
          <a:p>
            <a:pPr algn="ctr"/>
            <a:r>
              <a:rPr lang="en-US" sz="2400" dirty="0" smtClean="0"/>
              <a:t>(Addresses of recently evicted blocks)</a:t>
            </a:r>
            <a:endParaRPr lang="en-US" sz="2400" dirty="0"/>
          </a:p>
        </p:txBody>
      </p:sp>
      <p:sp>
        <p:nvSpPr>
          <p:cNvPr id="22" name="Rectangle 21"/>
          <p:cNvSpPr/>
          <p:nvPr/>
        </p:nvSpPr>
        <p:spPr>
          <a:xfrm>
            <a:off x="3810000" y="2667000"/>
            <a:ext cx="304800" cy="24753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25" name="Rectangle 24"/>
          <p:cNvSpPr/>
          <p:nvPr/>
        </p:nvSpPr>
        <p:spPr>
          <a:xfrm>
            <a:off x="6096000" y="2667000"/>
            <a:ext cx="304800" cy="24753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26" name="TextBox 25"/>
          <p:cNvSpPr txBox="1"/>
          <p:nvPr/>
        </p:nvSpPr>
        <p:spPr>
          <a:xfrm>
            <a:off x="1905000" y="1524000"/>
            <a:ext cx="3352800" cy="523220"/>
          </a:xfrm>
          <a:prstGeom prst="rect">
            <a:avLst/>
          </a:prstGeom>
          <a:noFill/>
        </p:spPr>
        <p:txBody>
          <a:bodyPr wrap="square" rtlCol="0">
            <a:spAutoFit/>
          </a:bodyPr>
          <a:lstStyle/>
          <a:p>
            <a:r>
              <a:rPr lang="en-US" sz="2800" dirty="0" smtClean="0"/>
              <a:t>Evicted-block address</a:t>
            </a:r>
            <a:endParaRPr lang="en-US" sz="2800" dirty="0"/>
          </a:p>
        </p:txBody>
      </p:sp>
      <p:cxnSp>
        <p:nvCxnSpPr>
          <p:cNvPr id="27" name="Straight Arrow Connector 26"/>
          <p:cNvCxnSpPr>
            <a:stCxn id="26" idx="2"/>
            <a:endCxn id="22" idx="0"/>
          </p:cNvCxnSpPr>
          <p:nvPr/>
        </p:nvCxnSpPr>
        <p:spPr>
          <a:xfrm rot="16200000" flipH="1">
            <a:off x="3462010" y="2166610"/>
            <a:ext cx="619780" cy="381000"/>
          </a:xfrm>
          <a:prstGeom prst="straightConnector1">
            <a:avLst/>
          </a:prstGeom>
          <a:ln w="28575">
            <a:solidFill>
              <a:schemeClr val="tx1">
                <a:lumMod val="65000"/>
                <a:lumOff val="35000"/>
              </a:schemeClr>
            </a:solidFill>
            <a:tailEnd type="stealth" w="lg" len="lg"/>
          </a:ln>
        </p:spPr>
        <p:style>
          <a:lnRef idx="1">
            <a:schemeClr val="accent1"/>
          </a:lnRef>
          <a:fillRef idx="0">
            <a:schemeClr val="accent1"/>
          </a:fillRef>
          <a:effectRef idx="0">
            <a:schemeClr val="accent1"/>
          </a:effectRef>
          <a:fontRef idx="minor">
            <a:schemeClr val="tx1"/>
          </a:fontRef>
        </p:style>
      </p:cxnSp>
      <p:sp>
        <p:nvSpPr>
          <p:cNvPr id="30" name="Explosion 1 29"/>
          <p:cNvSpPr/>
          <p:nvPr/>
        </p:nvSpPr>
        <p:spPr>
          <a:xfrm>
            <a:off x="1447800" y="5257800"/>
            <a:ext cx="1676400" cy="990600"/>
          </a:xfrm>
          <a:prstGeom prst="irregularSeal1">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800" dirty="0" smtClean="0"/>
              <a:t>Miss</a:t>
            </a:r>
            <a:endParaRPr lang="en-US" sz="2800" dirty="0"/>
          </a:p>
        </p:txBody>
      </p:sp>
      <p:sp>
        <p:nvSpPr>
          <p:cNvPr id="31" name="Rectangle 30"/>
          <p:cNvSpPr/>
          <p:nvPr/>
        </p:nvSpPr>
        <p:spPr>
          <a:xfrm>
            <a:off x="4743450" y="5181600"/>
            <a:ext cx="342900" cy="228600"/>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dirty="0"/>
          </a:p>
        </p:txBody>
      </p:sp>
      <p:sp>
        <p:nvSpPr>
          <p:cNvPr id="32" name="TextBox 31"/>
          <p:cNvSpPr txBox="1"/>
          <p:nvPr/>
        </p:nvSpPr>
        <p:spPr>
          <a:xfrm>
            <a:off x="3352800" y="5562600"/>
            <a:ext cx="3321807" cy="523220"/>
          </a:xfrm>
          <a:prstGeom prst="rect">
            <a:avLst/>
          </a:prstGeom>
          <a:noFill/>
        </p:spPr>
        <p:txBody>
          <a:bodyPr wrap="none" rtlCol="0">
            <a:spAutoFit/>
          </a:bodyPr>
          <a:lstStyle/>
          <a:p>
            <a:r>
              <a:rPr lang="en-US" sz="2800" dirty="0" smtClean="0"/>
              <a:t>Missed-block address</a:t>
            </a:r>
            <a:endParaRPr lang="en-US" sz="2800" dirty="0"/>
          </a:p>
        </p:txBody>
      </p:sp>
      <p:sp>
        <p:nvSpPr>
          <p:cNvPr id="33" name="Rounded Rectangle 32"/>
          <p:cNvSpPr/>
          <p:nvPr/>
        </p:nvSpPr>
        <p:spPr>
          <a:xfrm>
            <a:off x="3924300" y="4074155"/>
            <a:ext cx="1981200" cy="457200"/>
          </a:xfrm>
          <a:prstGeom prst="roundRect">
            <a:avLst/>
          </a:prstGeom>
          <a:solidFill>
            <a:schemeClr val="bg1"/>
          </a:solidFill>
          <a:ln>
            <a:solidFill>
              <a:schemeClr val="bg1">
                <a:lumMod val="75000"/>
              </a:schemeClr>
            </a:solid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800" dirty="0">
                <a:solidFill>
                  <a:schemeClr val="tx1">
                    <a:lumMod val="85000"/>
                    <a:lumOff val="15000"/>
                  </a:schemeClr>
                </a:solidFill>
              </a:rPr>
              <a:t>I</a:t>
            </a:r>
            <a:r>
              <a:rPr lang="en-US" sz="2800" dirty="0" smtClean="0">
                <a:solidFill>
                  <a:schemeClr val="tx1">
                    <a:lumMod val="85000"/>
                    <a:lumOff val="15000"/>
                  </a:schemeClr>
                </a:solidFill>
              </a:rPr>
              <a:t>n EAF?</a:t>
            </a:r>
            <a:endParaRPr lang="en-US" sz="2800" dirty="0">
              <a:solidFill>
                <a:schemeClr val="tx1">
                  <a:lumMod val="85000"/>
                  <a:lumOff val="15000"/>
                </a:schemeClr>
              </a:solidFill>
            </a:endParaRPr>
          </a:p>
        </p:txBody>
      </p:sp>
      <p:cxnSp>
        <p:nvCxnSpPr>
          <p:cNvPr id="34" name="Straight Arrow Connector 33"/>
          <p:cNvCxnSpPr>
            <a:stCxn id="31" idx="0"/>
            <a:endCxn id="33" idx="2"/>
          </p:cNvCxnSpPr>
          <p:nvPr/>
        </p:nvCxnSpPr>
        <p:spPr>
          <a:xfrm rot="5400000" flipH="1" flipV="1">
            <a:off x="4589778" y="4856478"/>
            <a:ext cx="650245" cy="1588"/>
          </a:xfrm>
          <a:prstGeom prst="straightConnector1">
            <a:avLst/>
          </a:prstGeom>
          <a:ln w="28575">
            <a:solidFill>
              <a:schemeClr val="tx1">
                <a:lumMod val="65000"/>
                <a:lumOff val="35000"/>
              </a:schemeClr>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stCxn id="33" idx="0"/>
            <a:endCxn id="5" idx="2"/>
          </p:cNvCxnSpPr>
          <p:nvPr/>
        </p:nvCxnSpPr>
        <p:spPr>
          <a:xfrm rot="5400000" flipH="1" flipV="1">
            <a:off x="5112660" y="2774041"/>
            <a:ext cx="1102355" cy="1497874"/>
          </a:xfrm>
          <a:prstGeom prst="straightConnector1">
            <a:avLst/>
          </a:prstGeom>
          <a:ln w="28575">
            <a:solidFill>
              <a:schemeClr val="tx1">
                <a:lumMod val="65000"/>
                <a:lumOff val="35000"/>
              </a:schemeClr>
            </a:solidFill>
            <a:tailEnd type="stealth" w="lg" len="lg"/>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1752600" y="39624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dirty="0"/>
          </a:p>
        </p:txBody>
      </p:sp>
      <p:sp>
        <p:nvSpPr>
          <p:cNvPr id="42" name="Rectangle 41"/>
          <p:cNvSpPr/>
          <p:nvPr/>
        </p:nvSpPr>
        <p:spPr>
          <a:xfrm>
            <a:off x="7696200" y="3962400"/>
            <a:ext cx="304800" cy="68071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dirty="0"/>
          </a:p>
        </p:txBody>
      </p:sp>
      <p:cxnSp>
        <p:nvCxnSpPr>
          <p:cNvPr id="43" name="Straight Arrow Connector 42"/>
          <p:cNvCxnSpPr>
            <a:stCxn id="33" idx="1"/>
            <a:endCxn id="41" idx="3"/>
          </p:cNvCxnSpPr>
          <p:nvPr/>
        </p:nvCxnSpPr>
        <p:spPr>
          <a:xfrm rot="10800000">
            <a:off x="2057400" y="4302755"/>
            <a:ext cx="1866900" cy="1588"/>
          </a:xfrm>
          <a:prstGeom prst="straightConnector1">
            <a:avLst/>
          </a:prstGeom>
          <a:ln w="28575">
            <a:solidFill>
              <a:schemeClr val="tx1">
                <a:lumMod val="65000"/>
                <a:lumOff val="35000"/>
              </a:schemeClr>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33" idx="3"/>
            <a:endCxn id="42" idx="1"/>
          </p:cNvCxnSpPr>
          <p:nvPr/>
        </p:nvCxnSpPr>
        <p:spPr>
          <a:xfrm>
            <a:off x="5905500" y="4302755"/>
            <a:ext cx="1790700" cy="1588"/>
          </a:xfrm>
          <a:prstGeom prst="straightConnector1">
            <a:avLst/>
          </a:prstGeom>
          <a:ln w="28575">
            <a:solidFill>
              <a:schemeClr val="tx1">
                <a:lumMod val="65000"/>
                <a:lumOff val="35000"/>
              </a:schemeClr>
            </a:solidFill>
            <a:tailEnd type="stealth" w="lg" len="lg"/>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3200400" y="3886200"/>
            <a:ext cx="587340" cy="461665"/>
          </a:xfrm>
          <a:prstGeom prst="rect">
            <a:avLst/>
          </a:prstGeom>
          <a:noFill/>
        </p:spPr>
        <p:txBody>
          <a:bodyPr wrap="none" rtlCol="0">
            <a:spAutoFit/>
          </a:bodyPr>
          <a:lstStyle/>
          <a:p>
            <a:r>
              <a:rPr lang="en-US" sz="2400" dirty="0" smtClean="0"/>
              <a:t>Yes</a:t>
            </a:r>
            <a:endParaRPr lang="en-US" sz="2400" dirty="0"/>
          </a:p>
        </p:txBody>
      </p:sp>
      <p:sp>
        <p:nvSpPr>
          <p:cNvPr id="50" name="TextBox 49"/>
          <p:cNvSpPr txBox="1"/>
          <p:nvPr/>
        </p:nvSpPr>
        <p:spPr>
          <a:xfrm>
            <a:off x="6019800" y="3886200"/>
            <a:ext cx="545342" cy="461665"/>
          </a:xfrm>
          <a:prstGeom prst="rect">
            <a:avLst/>
          </a:prstGeom>
          <a:noFill/>
        </p:spPr>
        <p:txBody>
          <a:bodyPr wrap="none" rtlCol="0">
            <a:spAutoFit/>
          </a:bodyPr>
          <a:lstStyle/>
          <a:p>
            <a:r>
              <a:rPr lang="en-US" sz="2400" dirty="0" smtClean="0"/>
              <a:t>No</a:t>
            </a:r>
            <a:endParaRPr lang="en-US" sz="2400" dirty="0"/>
          </a:p>
        </p:txBody>
      </p:sp>
      <p:sp>
        <p:nvSpPr>
          <p:cNvPr id="53" name="Rectangle 52"/>
          <p:cNvSpPr/>
          <p:nvPr/>
        </p:nvSpPr>
        <p:spPr>
          <a:xfrm>
            <a:off x="6705600" y="2667000"/>
            <a:ext cx="304800" cy="247531"/>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dirty="0"/>
          </a:p>
        </p:txBody>
      </p:sp>
      <p:sp>
        <p:nvSpPr>
          <p:cNvPr id="35" name="TextBox 34"/>
          <p:cNvSpPr txBox="1"/>
          <p:nvPr/>
        </p:nvSpPr>
        <p:spPr>
          <a:xfrm>
            <a:off x="381000" y="3429000"/>
            <a:ext cx="811441" cy="461665"/>
          </a:xfrm>
          <a:prstGeom prst="rect">
            <a:avLst/>
          </a:prstGeom>
          <a:noFill/>
        </p:spPr>
        <p:txBody>
          <a:bodyPr wrap="none" rtlCol="0">
            <a:spAutoFit/>
          </a:bodyPr>
          <a:lstStyle/>
          <a:p>
            <a:r>
              <a:rPr lang="en-US" sz="2400" dirty="0" smtClean="0"/>
              <a:t>MRU</a:t>
            </a:r>
            <a:endParaRPr lang="en-US" sz="2400" dirty="0"/>
          </a:p>
        </p:txBody>
      </p:sp>
      <p:sp>
        <p:nvSpPr>
          <p:cNvPr id="36" name="TextBox 35"/>
          <p:cNvSpPr txBox="1"/>
          <p:nvPr/>
        </p:nvSpPr>
        <p:spPr>
          <a:xfrm>
            <a:off x="3131609" y="3424535"/>
            <a:ext cx="678391" cy="461665"/>
          </a:xfrm>
          <a:prstGeom prst="rect">
            <a:avLst/>
          </a:prstGeom>
          <a:noFill/>
        </p:spPr>
        <p:txBody>
          <a:bodyPr wrap="none" rtlCol="0">
            <a:spAutoFit/>
          </a:bodyPr>
          <a:lstStyle/>
          <a:p>
            <a:r>
              <a:rPr lang="en-US" sz="2400" dirty="0" smtClean="0"/>
              <a:t>LRU</a:t>
            </a:r>
            <a:endParaRPr lang="en-US" sz="2400" dirty="0"/>
          </a:p>
        </p:txBody>
      </p:sp>
      <p:sp>
        <p:nvSpPr>
          <p:cNvPr id="39" name="TextBox 38"/>
          <p:cNvSpPr txBox="1"/>
          <p:nvPr/>
        </p:nvSpPr>
        <p:spPr>
          <a:xfrm>
            <a:off x="990600" y="4648200"/>
            <a:ext cx="1887183" cy="523220"/>
          </a:xfrm>
          <a:prstGeom prst="rect">
            <a:avLst/>
          </a:prstGeom>
          <a:noFill/>
        </p:spPr>
        <p:txBody>
          <a:bodyPr wrap="none" rtlCol="0">
            <a:spAutoFit/>
          </a:bodyPr>
          <a:lstStyle/>
          <a:p>
            <a:r>
              <a:rPr lang="en-US" sz="2800" dirty="0" smtClean="0"/>
              <a:t>High Reuse </a:t>
            </a:r>
            <a:endParaRPr lang="en-US" sz="2800" dirty="0"/>
          </a:p>
        </p:txBody>
      </p:sp>
      <p:sp>
        <p:nvSpPr>
          <p:cNvPr id="40" name="TextBox 39"/>
          <p:cNvSpPr txBox="1"/>
          <p:nvPr/>
        </p:nvSpPr>
        <p:spPr>
          <a:xfrm>
            <a:off x="7162800" y="4648200"/>
            <a:ext cx="1818447" cy="523220"/>
          </a:xfrm>
          <a:prstGeom prst="rect">
            <a:avLst/>
          </a:prstGeom>
          <a:noFill/>
        </p:spPr>
        <p:txBody>
          <a:bodyPr wrap="none" rtlCol="0">
            <a:spAutoFit/>
          </a:bodyPr>
          <a:lstStyle/>
          <a:p>
            <a:r>
              <a:rPr lang="en-US" sz="2800" dirty="0" smtClean="0"/>
              <a:t>Low Reuse </a:t>
            </a:r>
            <a:endParaRPr lang="en-US" sz="2800" dirty="0"/>
          </a:p>
        </p:txBody>
      </p:sp>
      <p:sp>
        <p:nvSpPr>
          <p:cNvPr id="38" name="Slide Number Placeholder 37"/>
          <p:cNvSpPr>
            <a:spLocks noGrp="1"/>
          </p:cNvSpPr>
          <p:nvPr>
            <p:ph type="sldNum" sz="quarter" idx="12"/>
          </p:nvPr>
        </p:nvSpPr>
        <p:spPr/>
        <p:txBody>
          <a:bodyPr/>
          <a:lstStyle/>
          <a:p>
            <a:fld id="{D12F3BBA-903E-41DF-8646-73C0BFD5E175}" type="slidenum">
              <a:rPr lang="en-US" smtClean="0"/>
              <a:pPr/>
              <a:t>12</a:t>
            </a:fld>
            <a:endParaRPr lang="en-US"/>
          </a:p>
        </p:txBody>
      </p:sp>
    </p:spTree>
    <p:custDataLst>
      <p:tags r:id="rId1"/>
    </p:custDataLst>
  </p:cSld>
  <p:clrMapOvr>
    <a:masterClrMapping/>
  </p:clrMapOvr>
  <p:transition advTm="54796"/>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fade">
                                      <p:cBhvr>
                                        <p:cTn id="13" dur="500"/>
                                        <p:tgtEl>
                                          <p:spTgt spid="18"/>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fade">
                                      <p:cBhvr>
                                        <p:cTn id="16" dur="500"/>
                                        <p:tgtEl>
                                          <p:spTgt spid="19"/>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fade">
                                      <p:cBhvr>
                                        <p:cTn id="19" dur="500"/>
                                        <p:tgtEl>
                                          <p:spTgt spid="20"/>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fade">
                                      <p:cBhvr>
                                        <p:cTn id="22" dur="500"/>
                                        <p:tgtEl>
                                          <p:spTgt spid="21"/>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fade">
                                      <p:cBhvr>
                                        <p:cTn id="25" dur="500"/>
                                        <p:tgtEl>
                                          <p:spTgt spid="23"/>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22"/>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26"/>
                                        </p:tgtEl>
                                        <p:attrNameLst>
                                          <p:attrName>style.visibility</p:attrName>
                                        </p:attrNameLst>
                                      </p:cBhvr>
                                      <p:to>
                                        <p:strVal val="visible"/>
                                      </p:to>
                                    </p:set>
                                  </p:childTnLst>
                                </p:cTn>
                              </p:par>
                              <p:par>
                                <p:cTn id="32" presetID="1" presetClass="entr" presetSubtype="0" fill="hold" nodeType="withEffect">
                                  <p:stCondLst>
                                    <p:cond delay="0"/>
                                  </p:stCondLst>
                                  <p:childTnLst>
                                    <p:set>
                                      <p:cBhvr>
                                        <p:cTn id="33" dur="1" fill="hold">
                                          <p:stCondLst>
                                            <p:cond delay="0"/>
                                          </p:stCondLst>
                                        </p:cTn>
                                        <p:tgtEl>
                                          <p:spTgt spid="27"/>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63" presetClass="path" presetSubtype="0" accel="50000" decel="50000" fill="hold" grpId="1" nodeType="clickEffect">
                                  <p:stCondLst>
                                    <p:cond delay="0"/>
                                  </p:stCondLst>
                                  <p:childTnLst>
                                    <p:animMotion origin="layout" path="M -3.33333E-6 -4.44444E-6 L 0.20834 -4.44444E-6 " pathEditMode="relative" rAng="0" ptsTypes="AA">
                                      <p:cBhvr>
                                        <p:cTn id="37" dur="500" fill="hold"/>
                                        <p:tgtEl>
                                          <p:spTgt spid="22"/>
                                        </p:tgtEl>
                                        <p:attrNameLst>
                                          <p:attrName>ppt_x</p:attrName>
                                          <p:attrName>ppt_y</p:attrName>
                                        </p:attrNameLst>
                                      </p:cBhvr>
                                      <p:rCtr x="104" y="0"/>
                                    </p:animMotion>
                                  </p:childTnLst>
                                </p:cTn>
                              </p:par>
                              <p:par>
                                <p:cTn id="38" presetID="10" presetClass="exit" presetSubtype="0" fill="hold" grpId="1" nodeType="withEffect">
                                  <p:stCondLst>
                                    <p:cond delay="0"/>
                                  </p:stCondLst>
                                  <p:childTnLst>
                                    <p:animEffect transition="out" filter="fade">
                                      <p:cBhvr>
                                        <p:cTn id="39" dur="500"/>
                                        <p:tgtEl>
                                          <p:spTgt spid="26"/>
                                        </p:tgtEl>
                                      </p:cBhvr>
                                    </p:animEffect>
                                    <p:set>
                                      <p:cBhvr>
                                        <p:cTn id="40" dur="1" fill="hold">
                                          <p:stCondLst>
                                            <p:cond delay="499"/>
                                          </p:stCondLst>
                                        </p:cTn>
                                        <p:tgtEl>
                                          <p:spTgt spid="26"/>
                                        </p:tgtEl>
                                        <p:attrNameLst>
                                          <p:attrName>style.visibility</p:attrName>
                                        </p:attrNameLst>
                                      </p:cBhvr>
                                      <p:to>
                                        <p:strVal val="hidden"/>
                                      </p:to>
                                    </p:set>
                                  </p:childTnLst>
                                </p:cTn>
                              </p:par>
                              <p:par>
                                <p:cTn id="41" presetID="10" presetClass="exit" presetSubtype="0" fill="hold" nodeType="withEffect">
                                  <p:stCondLst>
                                    <p:cond delay="0"/>
                                  </p:stCondLst>
                                  <p:childTnLst>
                                    <p:animEffect transition="out" filter="fade">
                                      <p:cBhvr>
                                        <p:cTn id="42" dur="500"/>
                                        <p:tgtEl>
                                          <p:spTgt spid="27"/>
                                        </p:tgtEl>
                                      </p:cBhvr>
                                    </p:animEffect>
                                    <p:set>
                                      <p:cBhvr>
                                        <p:cTn id="43" dur="1" fill="hold">
                                          <p:stCondLst>
                                            <p:cond delay="499"/>
                                          </p:stCondLst>
                                        </p:cTn>
                                        <p:tgtEl>
                                          <p:spTgt spid="27"/>
                                        </p:tgtEl>
                                        <p:attrNameLst>
                                          <p:attrName>style.visibility</p:attrName>
                                        </p:attrNameLst>
                                      </p:cBhvr>
                                      <p:to>
                                        <p:strVal val="hidden"/>
                                      </p:to>
                                    </p:set>
                                  </p:childTnLst>
                                </p:cTn>
                              </p:par>
                            </p:childTnLst>
                          </p:cTn>
                        </p:par>
                        <p:par>
                          <p:cTn id="44" fill="hold">
                            <p:stCondLst>
                              <p:cond delay="500"/>
                            </p:stCondLst>
                            <p:childTnLst>
                              <p:par>
                                <p:cTn id="45" presetID="1" presetClass="exit" presetSubtype="0" fill="hold" grpId="2" nodeType="afterEffect">
                                  <p:stCondLst>
                                    <p:cond delay="0"/>
                                  </p:stCondLst>
                                  <p:childTnLst>
                                    <p:set>
                                      <p:cBhvr>
                                        <p:cTn id="46" dur="1" fill="hold">
                                          <p:stCondLst>
                                            <p:cond delay="0"/>
                                          </p:stCondLst>
                                        </p:cTn>
                                        <p:tgtEl>
                                          <p:spTgt spid="22"/>
                                        </p:tgtEl>
                                        <p:attrNameLst>
                                          <p:attrName>style.visibility</p:attrName>
                                        </p:attrNameLst>
                                      </p:cBhvr>
                                      <p:to>
                                        <p:strVal val="hidden"/>
                                      </p:to>
                                    </p:set>
                                  </p:childTnLst>
                                </p:cTn>
                              </p:par>
                              <p:par>
                                <p:cTn id="47" presetID="1" presetClass="entr" presetSubtype="0" fill="hold" grpId="0" nodeType="withEffect">
                                  <p:stCondLst>
                                    <p:cond delay="0"/>
                                  </p:stCondLst>
                                  <p:childTnLst>
                                    <p:set>
                                      <p:cBhvr>
                                        <p:cTn id="48" dur="1" fill="hold">
                                          <p:stCondLst>
                                            <p:cond delay="0"/>
                                          </p:stCondLst>
                                        </p:cTn>
                                        <p:tgtEl>
                                          <p:spTgt spid="2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0"/>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2"/>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1"/>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nodeType="clickEffect">
                                  <p:stCondLst>
                                    <p:cond delay="0"/>
                                  </p:stCondLst>
                                  <p:childTnLst>
                                    <p:set>
                                      <p:cBhvr>
                                        <p:cTn id="60" dur="1" fill="hold">
                                          <p:stCondLst>
                                            <p:cond delay="0"/>
                                          </p:stCondLst>
                                        </p:cTn>
                                        <p:tgtEl>
                                          <p:spTgt spid="34"/>
                                        </p:tgtEl>
                                        <p:attrNameLst>
                                          <p:attrName>style.visibility</p:attrName>
                                        </p:attrNameLst>
                                      </p:cBhvr>
                                      <p:to>
                                        <p:strVal val="visible"/>
                                      </p:to>
                                    </p:set>
                                    <p:animEffect transition="in" filter="fade">
                                      <p:cBhvr>
                                        <p:cTn id="61" dur="500"/>
                                        <p:tgtEl>
                                          <p:spTgt spid="34"/>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33"/>
                                        </p:tgtEl>
                                        <p:attrNameLst>
                                          <p:attrName>style.visibility</p:attrName>
                                        </p:attrNameLst>
                                      </p:cBhvr>
                                      <p:to>
                                        <p:strVal val="visible"/>
                                      </p:to>
                                    </p:set>
                                    <p:animEffect transition="in" filter="fade">
                                      <p:cBhvr>
                                        <p:cTn id="64" dur="500"/>
                                        <p:tgtEl>
                                          <p:spTgt spid="33"/>
                                        </p:tgtEl>
                                      </p:cBhvr>
                                    </p:animEffect>
                                  </p:childTnLst>
                                </p:cTn>
                              </p:par>
                              <p:par>
                                <p:cTn id="65" presetID="10" presetClass="entr" presetSubtype="0" fill="hold" nodeType="withEffect">
                                  <p:stCondLst>
                                    <p:cond delay="0"/>
                                  </p:stCondLst>
                                  <p:childTnLst>
                                    <p:set>
                                      <p:cBhvr>
                                        <p:cTn id="66" dur="1" fill="hold">
                                          <p:stCondLst>
                                            <p:cond delay="0"/>
                                          </p:stCondLst>
                                        </p:cTn>
                                        <p:tgtEl>
                                          <p:spTgt spid="37"/>
                                        </p:tgtEl>
                                        <p:attrNameLst>
                                          <p:attrName>style.visibility</p:attrName>
                                        </p:attrNameLst>
                                      </p:cBhvr>
                                      <p:to>
                                        <p:strVal val="visible"/>
                                      </p:to>
                                    </p:set>
                                    <p:animEffect transition="in" filter="fade">
                                      <p:cBhvr>
                                        <p:cTn id="67" dur="500"/>
                                        <p:tgtEl>
                                          <p:spTgt spid="37"/>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49"/>
                                        </p:tgtEl>
                                        <p:attrNameLst>
                                          <p:attrName>style.visibility</p:attrName>
                                        </p:attrNameLst>
                                      </p:cBhvr>
                                      <p:to>
                                        <p:strVal val="visible"/>
                                      </p:to>
                                    </p:set>
                                    <p:animEffect transition="in" filter="fade">
                                      <p:cBhvr>
                                        <p:cTn id="72" dur="500"/>
                                        <p:tgtEl>
                                          <p:spTgt spid="49"/>
                                        </p:tgtEl>
                                      </p:cBhvr>
                                    </p:animEffect>
                                  </p:childTnLst>
                                </p:cTn>
                              </p:par>
                              <p:par>
                                <p:cTn id="73" presetID="10" presetClass="entr" presetSubtype="0" fill="hold" nodeType="withEffect">
                                  <p:stCondLst>
                                    <p:cond delay="0"/>
                                  </p:stCondLst>
                                  <p:childTnLst>
                                    <p:set>
                                      <p:cBhvr>
                                        <p:cTn id="74" dur="1" fill="hold">
                                          <p:stCondLst>
                                            <p:cond delay="0"/>
                                          </p:stCondLst>
                                        </p:cTn>
                                        <p:tgtEl>
                                          <p:spTgt spid="43"/>
                                        </p:tgtEl>
                                        <p:attrNameLst>
                                          <p:attrName>style.visibility</p:attrName>
                                        </p:attrNameLst>
                                      </p:cBhvr>
                                      <p:to>
                                        <p:strVal val="visible"/>
                                      </p:to>
                                    </p:set>
                                    <p:animEffect transition="in" filter="fade">
                                      <p:cBhvr>
                                        <p:cTn id="75" dur="500"/>
                                        <p:tgtEl>
                                          <p:spTgt spid="43"/>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53"/>
                                        </p:tgtEl>
                                        <p:attrNameLst>
                                          <p:attrName>style.visibility</p:attrName>
                                        </p:attrNameLst>
                                      </p:cBhvr>
                                      <p:to>
                                        <p:strVal val="visible"/>
                                      </p:to>
                                    </p:set>
                                    <p:animEffect transition="in" filter="fade">
                                      <p:cBhvr>
                                        <p:cTn id="78" dur="500"/>
                                        <p:tgtEl>
                                          <p:spTgt spid="53"/>
                                        </p:tgtEl>
                                      </p:cBhvr>
                                    </p:animEffect>
                                  </p:childTnLst>
                                </p:cTn>
                              </p:par>
                            </p:childTnLst>
                          </p:cTn>
                        </p:par>
                      </p:childTnLst>
                    </p:cTn>
                  </p:par>
                  <p:par>
                    <p:cTn id="79" fill="hold">
                      <p:stCondLst>
                        <p:cond delay="indefinite"/>
                      </p:stCondLst>
                      <p:childTnLst>
                        <p:par>
                          <p:cTn id="80" fill="hold">
                            <p:stCondLst>
                              <p:cond delay="0"/>
                            </p:stCondLst>
                            <p:childTnLst>
                              <p:par>
                                <p:cTn id="81" presetID="10" presetClass="entr" presetSubtype="0" fill="hold" grpId="0" nodeType="clickEffect">
                                  <p:stCondLst>
                                    <p:cond delay="0"/>
                                  </p:stCondLst>
                                  <p:childTnLst>
                                    <p:set>
                                      <p:cBhvr>
                                        <p:cTn id="82" dur="1" fill="hold">
                                          <p:stCondLst>
                                            <p:cond delay="0"/>
                                          </p:stCondLst>
                                        </p:cTn>
                                        <p:tgtEl>
                                          <p:spTgt spid="41"/>
                                        </p:tgtEl>
                                        <p:attrNameLst>
                                          <p:attrName>style.visibility</p:attrName>
                                        </p:attrNameLst>
                                      </p:cBhvr>
                                      <p:to>
                                        <p:strVal val="visible"/>
                                      </p:to>
                                    </p:set>
                                    <p:animEffect transition="in" filter="fade">
                                      <p:cBhvr>
                                        <p:cTn id="83" dur="500"/>
                                        <p:tgtEl>
                                          <p:spTgt spid="41"/>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39"/>
                                        </p:tgtEl>
                                        <p:attrNameLst>
                                          <p:attrName>style.visibility</p:attrName>
                                        </p:attrNameLst>
                                      </p:cBhvr>
                                      <p:to>
                                        <p:strVal val="visible"/>
                                      </p:to>
                                    </p:set>
                                    <p:animEffect transition="in" filter="fade">
                                      <p:cBhvr>
                                        <p:cTn id="86" dur="500"/>
                                        <p:tgtEl>
                                          <p:spTgt spid="39"/>
                                        </p:tgtEl>
                                      </p:cBhvr>
                                    </p:animEffect>
                                  </p:childTnLst>
                                </p:cTn>
                              </p:par>
                            </p:childTnLst>
                          </p:cTn>
                        </p:par>
                      </p:childTnLst>
                    </p:cTn>
                  </p:par>
                  <p:par>
                    <p:cTn id="87" fill="hold">
                      <p:stCondLst>
                        <p:cond delay="indefinite"/>
                      </p:stCondLst>
                      <p:childTnLst>
                        <p:par>
                          <p:cTn id="88" fill="hold">
                            <p:stCondLst>
                              <p:cond delay="0"/>
                            </p:stCondLst>
                            <p:childTnLst>
                              <p:par>
                                <p:cTn id="89" presetID="49" presetClass="path" presetSubtype="0" accel="50000" decel="50000" fill="hold" grpId="1" nodeType="clickEffect">
                                  <p:stCondLst>
                                    <p:cond delay="0"/>
                                  </p:stCondLst>
                                  <p:childTnLst>
                                    <p:animMotion origin="layout" path="M -3.33333E-6 -4.50509E-6 L -0.125 -0.1827 " pathEditMode="relative" rAng="0" ptsTypes="AA">
                                      <p:cBhvr>
                                        <p:cTn id="90" dur="500" fill="hold"/>
                                        <p:tgtEl>
                                          <p:spTgt spid="41"/>
                                        </p:tgtEl>
                                        <p:attrNameLst>
                                          <p:attrName>ppt_x</p:attrName>
                                          <p:attrName>ppt_y</p:attrName>
                                        </p:attrNameLst>
                                      </p:cBhvr>
                                      <p:rCtr x="-63" y="-91"/>
                                    </p:animMotion>
                                  </p:childTnLst>
                                </p:cTn>
                              </p:par>
                              <p:par>
                                <p:cTn id="91" presetID="10" presetClass="exit" presetSubtype="0" fill="hold" nodeType="withEffect">
                                  <p:stCondLst>
                                    <p:cond delay="0"/>
                                  </p:stCondLst>
                                  <p:childTnLst>
                                    <p:animEffect transition="out" filter="fade">
                                      <p:cBhvr>
                                        <p:cTn id="92" dur="500"/>
                                        <p:tgtEl>
                                          <p:spTgt spid="43"/>
                                        </p:tgtEl>
                                      </p:cBhvr>
                                    </p:animEffect>
                                    <p:set>
                                      <p:cBhvr>
                                        <p:cTn id="93" dur="1" fill="hold">
                                          <p:stCondLst>
                                            <p:cond delay="499"/>
                                          </p:stCondLst>
                                        </p:cTn>
                                        <p:tgtEl>
                                          <p:spTgt spid="43"/>
                                        </p:tgtEl>
                                        <p:attrNameLst>
                                          <p:attrName>style.visibility</p:attrName>
                                        </p:attrNameLst>
                                      </p:cBhvr>
                                      <p:to>
                                        <p:strVal val="hidden"/>
                                      </p:to>
                                    </p:set>
                                  </p:childTnLst>
                                </p:cTn>
                              </p:par>
                              <p:par>
                                <p:cTn id="94" presetID="10" presetClass="exit" presetSubtype="0" fill="hold" grpId="1" nodeType="withEffect">
                                  <p:stCondLst>
                                    <p:cond delay="0"/>
                                  </p:stCondLst>
                                  <p:childTnLst>
                                    <p:animEffect transition="out" filter="fade">
                                      <p:cBhvr>
                                        <p:cTn id="95" dur="500"/>
                                        <p:tgtEl>
                                          <p:spTgt spid="49"/>
                                        </p:tgtEl>
                                      </p:cBhvr>
                                    </p:animEffect>
                                    <p:set>
                                      <p:cBhvr>
                                        <p:cTn id="96" dur="1" fill="hold">
                                          <p:stCondLst>
                                            <p:cond delay="499"/>
                                          </p:stCondLst>
                                        </p:cTn>
                                        <p:tgtEl>
                                          <p:spTgt spid="49"/>
                                        </p:tgtEl>
                                        <p:attrNameLst>
                                          <p:attrName>style.visibility</p:attrName>
                                        </p:attrNameLst>
                                      </p:cBhvr>
                                      <p:to>
                                        <p:strVal val="hidden"/>
                                      </p:to>
                                    </p:set>
                                  </p:childTnLst>
                                </p:cTn>
                              </p:par>
                              <p:par>
                                <p:cTn id="97" presetID="10" presetClass="exit" presetSubtype="0" fill="hold" grpId="1" nodeType="withEffect">
                                  <p:stCondLst>
                                    <p:cond delay="0"/>
                                  </p:stCondLst>
                                  <p:childTnLst>
                                    <p:animEffect transition="out" filter="fade">
                                      <p:cBhvr>
                                        <p:cTn id="98" dur="500"/>
                                        <p:tgtEl>
                                          <p:spTgt spid="39"/>
                                        </p:tgtEl>
                                      </p:cBhvr>
                                    </p:animEffect>
                                    <p:set>
                                      <p:cBhvr>
                                        <p:cTn id="99" dur="1" fill="hold">
                                          <p:stCondLst>
                                            <p:cond delay="499"/>
                                          </p:stCondLst>
                                        </p:cTn>
                                        <p:tgtEl>
                                          <p:spTgt spid="39"/>
                                        </p:tgtEl>
                                        <p:attrNameLst>
                                          <p:attrName>style.visibility</p:attrName>
                                        </p:attrNameLst>
                                      </p:cBhvr>
                                      <p:to>
                                        <p:strVal val="hidden"/>
                                      </p:to>
                                    </p:set>
                                  </p:childTnLst>
                                </p:cTn>
                              </p:par>
                            </p:childTnLst>
                          </p:cTn>
                        </p:par>
                      </p:childTnLst>
                    </p:cTn>
                  </p:par>
                  <p:par>
                    <p:cTn id="100" fill="hold">
                      <p:stCondLst>
                        <p:cond delay="indefinite"/>
                      </p:stCondLst>
                      <p:childTnLst>
                        <p:par>
                          <p:cTn id="101" fill="hold">
                            <p:stCondLst>
                              <p:cond delay="0"/>
                            </p:stCondLst>
                            <p:childTnLst>
                              <p:par>
                                <p:cTn id="102" presetID="1" presetClass="emph" presetSubtype="2" fill="hold" nodeType="clickEffect">
                                  <p:stCondLst>
                                    <p:cond delay="0"/>
                                  </p:stCondLst>
                                  <p:childTnLst>
                                    <p:animClr clrSpc="rgb">
                                      <p:cBhvr>
                                        <p:cTn id="103" dur="500" fill="hold"/>
                                        <p:tgtEl>
                                          <p:spTgt spid="53"/>
                                        </p:tgtEl>
                                        <p:attrNameLst>
                                          <p:attrName>fillcolor</p:attrName>
                                        </p:attrNameLst>
                                      </p:cBhvr>
                                      <p:to>
                                        <a:schemeClr val="accent2"/>
                                      </p:to>
                                    </p:animClr>
                                    <p:set>
                                      <p:cBhvr>
                                        <p:cTn id="104" dur="500" fill="hold"/>
                                        <p:tgtEl>
                                          <p:spTgt spid="53"/>
                                        </p:tgtEl>
                                        <p:attrNameLst>
                                          <p:attrName>fill.type</p:attrName>
                                        </p:attrNameLst>
                                      </p:cBhvr>
                                      <p:to>
                                        <p:strVal val="solid"/>
                                      </p:to>
                                    </p:set>
                                    <p:set>
                                      <p:cBhvr>
                                        <p:cTn id="105" dur="500" fill="hold"/>
                                        <p:tgtEl>
                                          <p:spTgt spid="53"/>
                                        </p:tgtEl>
                                        <p:attrNameLst>
                                          <p:attrName>fill.on</p:attrName>
                                        </p:attrNameLst>
                                      </p:cBhvr>
                                      <p:to>
                                        <p:strVal val="true"/>
                                      </p:to>
                                    </p:set>
                                  </p:childTnLst>
                                </p:cTn>
                              </p:par>
                              <p:par>
                                <p:cTn id="106" presetID="7" presetClass="emph" presetSubtype="2" fill="hold" nodeType="withEffect">
                                  <p:stCondLst>
                                    <p:cond delay="0"/>
                                  </p:stCondLst>
                                  <p:childTnLst>
                                    <p:animClr clrSpc="rgb">
                                      <p:cBhvr>
                                        <p:cTn id="107" dur="500" fill="hold"/>
                                        <p:tgtEl>
                                          <p:spTgt spid="53"/>
                                        </p:tgtEl>
                                        <p:attrNameLst>
                                          <p:attrName>stroke.color</p:attrName>
                                        </p:attrNameLst>
                                      </p:cBhvr>
                                      <p:to>
                                        <a:schemeClr val="accent2"/>
                                      </p:to>
                                    </p:animClr>
                                    <p:set>
                                      <p:cBhvr>
                                        <p:cTn id="108" dur="500" fill="hold"/>
                                        <p:tgtEl>
                                          <p:spTgt spid="53"/>
                                        </p:tgtEl>
                                        <p:attrNameLst>
                                          <p:attrName>stroke.on</p:attrName>
                                        </p:attrNameLst>
                                      </p:cBhvr>
                                      <p:to>
                                        <p:strVal val="true"/>
                                      </p:to>
                                    </p:set>
                                  </p:childTnLst>
                                </p:cTn>
                              </p:par>
                            </p:childTnLst>
                          </p:cTn>
                        </p:par>
                      </p:childTnLst>
                    </p:cTn>
                  </p:par>
                  <p:par>
                    <p:cTn id="109" fill="hold">
                      <p:stCondLst>
                        <p:cond delay="indefinite"/>
                      </p:stCondLst>
                      <p:childTnLst>
                        <p:par>
                          <p:cTn id="110" fill="hold">
                            <p:stCondLst>
                              <p:cond delay="0"/>
                            </p:stCondLst>
                            <p:childTnLst>
                              <p:par>
                                <p:cTn id="111" presetID="1" presetClass="exit" presetSubtype="0" fill="hold" grpId="2" nodeType="clickEffect">
                                  <p:stCondLst>
                                    <p:cond delay="0"/>
                                  </p:stCondLst>
                                  <p:childTnLst>
                                    <p:set>
                                      <p:cBhvr>
                                        <p:cTn id="112" dur="1" fill="hold">
                                          <p:stCondLst>
                                            <p:cond delay="0"/>
                                          </p:stCondLst>
                                        </p:cTn>
                                        <p:tgtEl>
                                          <p:spTgt spid="41"/>
                                        </p:tgtEl>
                                        <p:attrNameLst>
                                          <p:attrName>style.visibility</p:attrName>
                                        </p:attrNameLst>
                                      </p:cBhvr>
                                      <p:to>
                                        <p:strVal val="hidden"/>
                                      </p:to>
                                    </p:set>
                                  </p:childTnLst>
                                </p:cTn>
                              </p:par>
                              <p:par>
                                <p:cTn id="113" presetID="1" presetClass="exit" presetSubtype="0" fill="hold" grpId="1" nodeType="withEffect">
                                  <p:stCondLst>
                                    <p:cond delay="0"/>
                                  </p:stCondLst>
                                  <p:childTnLst>
                                    <p:set>
                                      <p:cBhvr>
                                        <p:cTn id="114" dur="1" fill="hold">
                                          <p:stCondLst>
                                            <p:cond delay="0"/>
                                          </p:stCondLst>
                                        </p:cTn>
                                        <p:tgtEl>
                                          <p:spTgt spid="53"/>
                                        </p:tgtEl>
                                        <p:attrNameLst>
                                          <p:attrName>style.visibility</p:attrName>
                                        </p:attrNameLst>
                                      </p:cBhvr>
                                      <p:to>
                                        <p:strVal val="hidden"/>
                                      </p:to>
                                    </p:set>
                                  </p:childTnLst>
                                </p:cTn>
                              </p:par>
                              <p:par>
                                <p:cTn id="115" presetID="10" presetClass="entr" presetSubtype="0" fill="hold" grpId="0" nodeType="withEffect">
                                  <p:stCondLst>
                                    <p:cond delay="0"/>
                                  </p:stCondLst>
                                  <p:childTnLst>
                                    <p:set>
                                      <p:cBhvr>
                                        <p:cTn id="116" dur="1" fill="hold">
                                          <p:stCondLst>
                                            <p:cond delay="0"/>
                                          </p:stCondLst>
                                        </p:cTn>
                                        <p:tgtEl>
                                          <p:spTgt spid="50"/>
                                        </p:tgtEl>
                                        <p:attrNameLst>
                                          <p:attrName>style.visibility</p:attrName>
                                        </p:attrNameLst>
                                      </p:cBhvr>
                                      <p:to>
                                        <p:strVal val="visible"/>
                                      </p:to>
                                    </p:set>
                                    <p:animEffect transition="in" filter="fade">
                                      <p:cBhvr>
                                        <p:cTn id="117" dur="500"/>
                                        <p:tgtEl>
                                          <p:spTgt spid="50"/>
                                        </p:tgtEl>
                                      </p:cBhvr>
                                    </p:animEffect>
                                  </p:childTnLst>
                                </p:cTn>
                              </p:par>
                              <p:par>
                                <p:cTn id="118" presetID="10" presetClass="entr" presetSubtype="0" fill="hold" nodeType="withEffect">
                                  <p:stCondLst>
                                    <p:cond delay="0"/>
                                  </p:stCondLst>
                                  <p:childTnLst>
                                    <p:set>
                                      <p:cBhvr>
                                        <p:cTn id="119" dur="1" fill="hold">
                                          <p:stCondLst>
                                            <p:cond delay="0"/>
                                          </p:stCondLst>
                                        </p:cTn>
                                        <p:tgtEl>
                                          <p:spTgt spid="46"/>
                                        </p:tgtEl>
                                        <p:attrNameLst>
                                          <p:attrName>style.visibility</p:attrName>
                                        </p:attrNameLst>
                                      </p:cBhvr>
                                      <p:to>
                                        <p:strVal val="visible"/>
                                      </p:to>
                                    </p:set>
                                    <p:animEffect transition="in" filter="fade">
                                      <p:cBhvr>
                                        <p:cTn id="120" dur="500"/>
                                        <p:tgtEl>
                                          <p:spTgt spid="46"/>
                                        </p:tgtEl>
                                      </p:cBhvr>
                                    </p:animEffect>
                                  </p:childTnLst>
                                </p:cTn>
                              </p:par>
                            </p:childTnLst>
                          </p:cTn>
                        </p:par>
                      </p:childTnLst>
                    </p:cTn>
                  </p:par>
                  <p:par>
                    <p:cTn id="121" fill="hold">
                      <p:stCondLst>
                        <p:cond delay="indefinite"/>
                      </p:stCondLst>
                      <p:childTnLst>
                        <p:par>
                          <p:cTn id="122" fill="hold">
                            <p:stCondLst>
                              <p:cond delay="0"/>
                            </p:stCondLst>
                            <p:childTnLst>
                              <p:par>
                                <p:cTn id="123" presetID="10" presetClass="entr" presetSubtype="0" fill="hold" grpId="0" nodeType="clickEffect">
                                  <p:stCondLst>
                                    <p:cond delay="0"/>
                                  </p:stCondLst>
                                  <p:childTnLst>
                                    <p:set>
                                      <p:cBhvr>
                                        <p:cTn id="124" dur="1" fill="hold">
                                          <p:stCondLst>
                                            <p:cond delay="0"/>
                                          </p:stCondLst>
                                        </p:cTn>
                                        <p:tgtEl>
                                          <p:spTgt spid="42"/>
                                        </p:tgtEl>
                                        <p:attrNameLst>
                                          <p:attrName>style.visibility</p:attrName>
                                        </p:attrNameLst>
                                      </p:cBhvr>
                                      <p:to>
                                        <p:strVal val="visible"/>
                                      </p:to>
                                    </p:set>
                                    <p:animEffect transition="in" filter="fade">
                                      <p:cBhvr>
                                        <p:cTn id="125" dur="500"/>
                                        <p:tgtEl>
                                          <p:spTgt spid="42"/>
                                        </p:tgtEl>
                                      </p:cBhvr>
                                    </p:animEffect>
                                  </p:childTnLst>
                                </p:cTn>
                              </p:par>
                              <p:par>
                                <p:cTn id="126" presetID="10" presetClass="entr" presetSubtype="0" fill="hold" grpId="0" nodeType="withEffect">
                                  <p:stCondLst>
                                    <p:cond delay="0"/>
                                  </p:stCondLst>
                                  <p:childTnLst>
                                    <p:set>
                                      <p:cBhvr>
                                        <p:cTn id="127" dur="1" fill="hold">
                                          <p:stCondLst>
                                            <p:cond delay="0"/>
                                          </p:stCondLst>
                                        </p:cTn>
                                        <p:tgtEl>
                                          <p:spTgt spid="40"/>
                                        </p:tgtEl>
                                        <p:attrNameLst>
                                          <p:attrName>style.visibility</p:attrName>
                                        </p:attrNameLst>
                                      </p:cBhvr>
                                      <p:to>
                                        <p:strVal val="visible"/>
                                      </p:to>
                                    </p:set>
                                    <p:animEffect transition="in" filter="fade">
                                      <p:cBhvr>
                                        <p:cTn id="128" dur="500"/>
                                        <p:tgtEl>
                                          <p:spTgt spid="40"/>
                                        </p:tgtEl>
                                      </p:cBhvr>
                                    </p:animEffect>
                                  </p:childTnLst>
                                </p:cTn>
                              </p:par>
                            </p:childTnLst>
                          </p:cTn>
                        </p:par>
                      </p:childTnLst>
                    </p:cTn>
                  </p:par>
                  <p:par>
                    <p:cTn id="129" fill="hold">
                      <p:stCondLst>
                        <p:cond delay="indefinite"/>
                      </p:stCondLst>
                      <p:childTnLst>
                        <p:par>
                          <p:cTn id="130" fill="hold">
                            <p:stCondLst>
                              <p:cond delay="0"/>
                            </p:stCondLst>
                            <p:childTnLst>
                              <p:par>
                                <p:cTn id="131" presetID="49" presetClass="path" presetSubtype="0" accel="50000" decel="50000" fill="hold" grpId="1" nodeType="clickEffect">
                                  <p:stCondLst>
                                    <p:cond delay="0"/>
                                  </p:stCondLst>
                                  <p:childTnLst>
                                    <p:animMotion origin="layout" path="M -3.33333E-6 -4.50509E-6 L -0.48333 -0.1827 " pathEditMode="relative" rAng="0" ptsTypes="AA">
                                      <p:cBhvr>
                                        <p:cTn id="132" dur="500" fill="hold"/>
                                        <p:tgtEl>
                                          <p:spTgt spid="42"/>
                                        </p:tgtEl>
                                        <p:attrNameLst>
                                          <p:attrName>ppt_x</p:attrName>
                                          <p:attrName>ppt_y</p:attrName>
                                        </p:attrNameLst>
                                      </p:cBhvr>
                                      <p:rCtr x="-242" y="-91"/>
                                    </p:animMotion>
                                  </p:childTnLst>
                                </p:cTn>
                              </p:par>
                              <p:par>
                                <p:cTn id="133" presetID="10" presetClass="exit" presetSubtype="0" fill="hold" grpId="1" nodeType="withEffect">
                                  <p:stCondLst>
                                    <p:cond delay="0"/>
                                  </p:stCondLst>
                                  <p:childTnLst>
                                    <p:animEffect transition="out" filter="fade">
                                      <p:cBhvr>
                                        <p:cTn id="134" dur="500"/>
                                        <p:tgtEl>
                                          <p:spTgt spid="50"/>
                                        </p:tgtEl>
                                      </p:cBhvr>
                                    </p:animEffect>
                                    <p:set>
                                      <p:cBhvr>
                                        <p:cTn id="135" dur="1" fill="hold">
                                          <p:stCondLst>
                                            <p:cond delay="499"/>
                                          </p:stCondLst>
                                        </p:cTn>
                                        <p:tgtEl>
                                          <p:spTgt spid="50"/>
                                        </p:tgtEl>
                                        <p:attrNameLst>
                                          <p:attrName>style.visibility</p:attrName>
                                        </p:attrNameLst>
                                      </p:cBhvr>
                                      <p:to>
                                        <p:strVal val="hidden"/>
                                      </p:to>
                                    </p:set>
                                  </p:childTnLst>
                                </p:cTn>
                              </p:par>
                              <p:par>
                                <p:cTn id="136" presetID="10" presetClass="exit" presetSubtype="0" fill="hold" nodeType="withEffect">
                                  <p:stCondLst>
                                    <p:cond delay="0"/>
                                  </p:stCondLst>
                                  <p:childTnLst>
                                    <p:animEffect transition="out" filter="fade">
                                      <p:cBhvr>
                                        <p:cTn id="137" dur="500"/>
                                        <p:tgtEl>
                                          <p:spTgt spid="46"/>
                                        </p:tgtEl>
                                      </p:cBhvr>
                                    </p:animEffect>
                                    <p:set>
                                      <p:cBhvr>
                                        <p:cTn id="138" dur="1" fill="hold">
                                          <p:stCondLst>
                                            <p:cond delay="499"/>
                                          </p:stCondLst>
                                        </p:cTn>
                                        <p:tgtEl>
                                          <p:spTgt spid="46"/>
                                        </p:tgtEl>
                                        <p:attrNameLst>
                                          <p:attrName>style.visibility</p:attrName>
                                        </p:attrNameLst>
                                      </p:cBhvr>
                                      <p:to>
                                        <p:strVal val="hidden"/>
                                      </p:to>
                                    </p:set>
                                  </p:childTnLst>
                                </p:cTn>
                              </p:par>
                              <p:par>
                                <p:cTn id="139" presetID="10" presetClass="exit" presetSubtype="0" fill="hold" grpId="1" nodeType="withEffect">
                                  <p:stCondLst>
                                    <p:cond delay="0"/>
                                  </p:stCondLst>
                                  <p:childTnLst>
                                    <p:animEffect transition="out" filter="fade">
                                      <p:cBhvr>
                                        <p:cTn id="140" dur="500"/>
                                        <p:tgtEl>
                                          <p:spTgt spid="40"/>
                                        </p:tgtEl>
                                      </p:cBhvr>
                                    </p:animEffect>
                                    <p:set>
                                      <p:cBhvr>
                                        <p:cTn id="141" dur="1" fill="hold">
                                          <p:stCondLst>
                                            <p:cond delay="499"/>
                                          </p:stCondLst>
                                        </p:cTn>
                                        <p:tgtEl>
                                          <p:spTgt spid="4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7" grpId="0" animBg="1"/>
      <p:bldP spid="18" grpId="0" animBg="1"/>
      <p:bldP spid="19" grpId="0" animBg="1"/>
      <p:bldP spid="20" grpId="0" animBg="1"/>
      <p:bldP spid="21" grpId="0" animBg="1"/>
      <p:bldP spid="23" grpId="0"/>
      <p:bldP spid="22" grpId="0" animBg="1"/>
      <p:bldP spid="22" grpId="1" animBg="1"/>
      <p:bldP spid="22" grpId="2" animBg="1"/>
      <p:bldP spid="25" grpId="0" animBg="1"/>
      <p:bldP spid="26" grpId="0"/>
      <p:bldP spid="26" grpId="1"/>
      <p:bldP spid="30" grpId="0" animBg="1"/>
      <p:bldP spid="31" grpId="0" animBg="1"/>
      <p:bldP spid="32" grpId="0"/>
      <p:bldP spid="33" grpId="0" animBg="1"/>
      <p:bldP spid="41" grpId="0" animBg="1"/>
      <p:bldP spid="41" grpId="1" animBg="1"/>
      <p:bldP spid="41" grpId="2" animBg="1"/>
      <p:bldP spid="42" grpId="0" animBg="1"/>
      <p:bldP spid="42" grpId="1" animBg="1"/>
      <p:bldP spid="49" grpId="0"/>
      <p:bldP spid="49" grpId="1"/>
      <p:bldP spid="50" grpId="0"/>
      <p:bldP spid="50" grpId="1"/>
      <p:bldP spid="53" grpId="0" animBg="1"/>
      <p:bldP spid="53" grpId="1" animBg="1"/>
      <p:bldP spid="39" grpId="0"/>
      <p:bldP spid="39" grpId="1"/>
      <p:bldP spid="40" grpId="0"/>
      <p:bldP spid="40"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86800" cy="1143000"/>
          </a:xfrm>
        </p:spPr>
        <p:txBody>
          <a:bodyPr>
            <a:noAutofit/>
          </a:bodyPr>
          <a:lstStyle/>
          <a:p>
            <a:r>
              <a:rPr lang="en-US" sz="4000" dirty="0" smtClean="0"/>
              <a:t>Naïve Implementation: Full Address Tags</a:t>
            </a:r>
            <a:endParaRPr lang="en-US" sz="4000" dirty="0"/>
          </a:p>
        </p:txBody>
      </p:sp>
      <p:sp>
        <p:nvSpPr>
          <p:cNvPr id="23" name="TextBox 22"/>
          <p:cNvSpPr txBox="1"/>
          <p:nvPr/>
        </p:nvSpPr>
        <p:spPr>
          <a:xfrm>
            <a:off x="3657600" y="1676400"/>
            <a:ext cx="807016" cy="584775"/>
          </a:xfrm>
          <a:prstGeom prst="rect">
            <a:avLst/>
          </a:prstGeom>
          <a:noFill/>
        </p:spPr>
        <p:txBody>
          <a:bodyPr wrap="none" rtlCol="0">
            <a:spAutoFit/>
          </a:bodyPr>
          <a:lstStyle/>
          <a:p>
            <a:pPr algn="ctr"/>
            <a:r>
              <a:rPr lang="en-US" sz="3200" dirty="0" smtClean="0"/>
              <a:t>EAF</a:t>
            </a:r>
            <a:endParaRPr lang="en-US" sz="3200" dirty="0"/>
          </a:p>
        </p:txBody>
      </p:sp>
      <p:sp>
        <p:nvSpPr>
          <p:cNvPr id="42" name="TextBox 41"/>
          <p:cNvSpPr txBox="1"/>
          <p:nvPr/>
        </p:nvSpPr>
        <p:spPr>
          <a:xfrm>
            <a:off x="457200" y="3886200"/>
            <a:ext cx="4665316" cy="584775"/>
          </a:xfrm>
          <a:prstGeom prst="rect">
            <a:avLst/>
          </a:prstGeom>
          <a:noFill/>
        </p:spPr>
        <p:txBody>
          <a:bodyPr wrap="none" rtlCol="0">
            <a:spAutoFit/>
          </a:bodyPr>
          <a:lstStyle/>
          <a:p>
            <a:pPr>
              <a:tabLst>
                <a:tab pos="579438" algn="l"/>
              </a:tabLst>
            </a:pPr>
            <a:r>
              <a:rPr lang="en-US" sz="3200" dirty="0" smtClean="0">
                <a:solidFill>
                  <a:schemeClr val="tx1">
                    <a:lumMod val="85000"/>
                    <a:lumOff val="15000"/>
                  </a:schemeClr>
                </a:solidFill>
              </a:rPr>
              <a:t>1.	Large storage overhead</a:t>
            </a:r>
            <a:endParaRPr lang="en-US" sz="3200" dirty="0">
              <a:solidFill>
                <a:schemeClr val="tx1">
                  <a:lumMod val="85000"/>
                  <a:lumOff val="15000"/>
                </a:schemeClr>
              </a:solidFill>
            </a:endParaRPr>
          </a:p>
        </p:txBody>
      </p:sp>
      <p:sp>
        <p:nvSpPr>
          <p:cNvPr id="43" name="TextBox 42"/>
          <p:cNvSpPr txBox="1"/>
          <p:nvPr/>
        </p:nvSpPr>
        <p:spPr>
          <a:xfrm>
            <a:off x="457200" y="4470975"/>
            <a:ext cx="6494598" cy="584775"/>
          </a:xfrm>
          <a:prstGeom prst="rect">
            <a:avLst/>
          </a:prstGeom>
          <a:noFill/>
        </p:spPr>
        <p:txBody>
          <a:bodyPr wrap="none" rtlCol="0">
            <a:spAutoFit/>
          </a:bodyPr>
          <a:lstStyle/>
          <a:p>
            <a:pPr>
              <a:tabLst>
                <a:tab pos="579438" algn="l"/>
              </a:tabLst>
            </a:pPr>
            <a:r>
              <a:rPr lang="en-US" sz="3200" dirty="0" smtClean="0">
                <a:solidFill>
                  <a:schemeClr val="tx1">
                    <a:lumMod val="85000"/>
                    <a:lumOff val="15000"/>
                  </a:schemeClr>
                </a:solidFill>
              </a:rPr>
              <a:t>2.	Associative lookups – High energy </a:t>
            </a:r>
            <a:endParaRPr lang="en-US" sz="3200" dirty="0">
              <a:solidFill>
                <a:schemeClr val="tx1">
                  <a:lumMod val="85000"/>
                  <a:lumOff val="15000"/>
                </a:schemeClr>
              </a:solidFill>
            </a:endParaRPr>
          </a:p>
        </p:txBody>
      </p:sp>
      <p:sp>
        <p:nvSpPr>
          <p:cNvPr id="33" name="TextBox 32"/>
          <p:cNvSpPr txBox="1"/>
          <p:nvPr/>
        </p:nvSpPr>
        <p:spPr>
          <a:xfrm>
            <a:off x="6324600" y="1302603"/>
            <a:ext cx="2133600" cy="830997"/>
          </a:xfrm>
          <a:prstGeom prst="rect">
            <a:avLst/>
          </a:prstGeom>
          <a:noFill/>
        </p:spPr>
        <p:txBody>
          <a:bodyPr wrap="square" rtlCol="0">
            <a:spAutoFit/>
          </a:bodyPr>
          <a:lstStyle/>
          <a:p>
            <a:r>
              <a:rPr lang="en-US" sz="2400" dirty="0" smtClean="0"/>
              <a:t>Recently evicted address</a:t>
            </a:r>
            <a:endParaRPr lang="en-US" sz="2400" dirty="0"/>
          </a:p>
        </p:txBody>
      </p:sp>
      <p:grpSp>
        <p:nvGrpSpPr>
          <p:cNvPr id="69" name="Group 68"/>
          <p:cNvGrpSpPr/>
          <p:nvPr/>
        </p:nvGrpSpPr>
        <p:grpSpPr>
          <a:xfrm>
            <a:off x="990600" y="2362200"/>
            <a:ext cx="6172200" cy="381000"/>
            <a:chOff x="990600" y="2362200"/>
            <a:chExt cx="6172200" cy="381000"/>
          </a:xfrm>
        </p:grpSpPr>
        <p:sp>
          <p:nvSpPr>
            <p:cNvPr id="34" name="Rectangle 33"/>
            <p:cNvSpPr/>
            <p:nvPr/>
          </p:nvSpPr>
          <p:spPr>
            <a:xfrm>
              <a:off x="990600" y="2362200"/>
              <a:ext cx="6172200" cy="3810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sz="3200" dirty="0">
                <a:solidFill>
                  <a:schemeClr val="tx1">
                    <a:lumMod val="95000"/>
                    <a:lumOff val="5000"/>
                  </a:schemeClr>
                </a:solidFill>
              </a:endParaRPr>
            </a:p>
          </p:txBody>
        </p:sp>
        <p:sp>
          <p:nvSpPr>
            <p:cNvPr id="36" name="Rectangle 35"/>
            <p:cNvSpPr/>
            <p:nvPr/>
          </p:nvSpPr>
          <p:spPr>
            <a:xfrm>
              <a:off x="1447800" y="2438400"/>
              <a:ext cx="304800" cy="24753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37" name="Rectangle 36"/>
            <p:cNvSpPr/>
            <p:nvPr/>
          </p:nvSpPr>
          <p:spPr>
            <a:xfrm>
              <a:off x="1828800" y="2438400"/>
              <a:ext cx="304800" cy="24753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38" name="Rectangle 37"/>
            <p:cNvSpPr/>
            <p:nvPr/>
          </p:nvSpPr>
          <p:spPr>
            <a:xfrm>
              <a:off x="2209800" y="2438400"/>
              <a:ext cx="304800" cy="24753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39" name="Rectangle 38"/>
            <p:cNvSpPr/>
            <p:nvPr/>
          </p:nvSpPr>
          <p:spPr>
            <a:xfrm>
              <a:off x="2590800" y="2438400"/>
              <a:ext cx="304800" cy="24753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40" name="Rectangle 39"/>
            <p:cNvSpPr/>
            <p:nvPr/>
          </p:nvSpPr>
          <p:spPr>
            <a:xfrm>
              <a:off x="2971800" y="2438400"/>
              <a:ext cx="304800" cy="24753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41" name="Rectangle 40"/>
            <p:cNvSpPr/>
            <p:nvPr/>
          </p:nvSpPr>
          <p:spPr>
            <a:xfrm>
              <a:off x="3352800" y="2438400"/>
              <a:ext cx="304800" cy="24753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47" name="Rectangle 46"/>
            <p:cNvSpPr/>
            <p:nvPr/>
          </p:nvSpPr>
          <p:spPr>
            <a:xfrm>
              <a:off x="3733800" y="2438400"/>
              <a:ext cx="304800" cy="24753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48" name="Rectangle 47"/>
            <p:cNvSpPr/>
            <p:nvPr/>
          </p:nvSpPr>
          <p:spPr>
            <a:xfrm>
              <a:off x="1066800" y="2438400"/>
              <a:ext cx="304800" cy="24753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61" name="Rectangle 60"/>
            <p:cNvSpPr/>
            <p:nvPr/>
          </p:nvSpPr>
          <p:spPr>
            <a:xfrm>
              <a:off x="4495800" y="2438400"/>
              <a:ext cx="304800" cy="24753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62" name="Rectangle 61"/>
            <p:cNvSpPr/>
            <p:nvPr/>
          </p:nvSpPr>
          <p:spPr>
            <a:xfrm>
              <a:off x="4876800" y="2438400"/>
              <a:ext cx="304800" cy="24753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63" name="Rectangle 62"/>
            <p:cNvSpPr/>
            <p:nvPr/>
          </p:nvSpPr>
          <p:spPr>
            <a:xfrm>
              <a:off x="5257800" y="2438400"/>
              <a:ext cx="304800" cy="24753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64" name="Rectangle 63"/>
            <p:cNvSpPr/>
            <p:nvPr/>
          </p:nvSpPr>
          <p:spPr>
            <a:xfrm>
              <a:off x="5638800" y="2438400"/>
              <a:ext cx="304800" cy="24753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65" name="Rectangle 64"/>
            <p:cNvSpPr/>
            <p:nvPr/>
          </p:nvSpPr>
          <p:spPr>
            <a:xfrm>
              <a:off x="6019800" y="2438400"/>
              <a:ext cx="304800" cy="24753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66" name="Rectangle 65"/>
            <p:cNvSpPr/>
            <p:nvPr/>
          </p:nvSpPr>
          <p:spPr>
            <a:xfrm>
              <a:off x="6400800" y="2438400"/>
              <a:ext cx="304800" cy="24753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67" name="Rectangle 66"/>
            <p:cNvSpPr/>
            <p:nvPr/>
          </p:nvSpPr>
          <p:spPr>
            <a:xfrm>
              <a:off x="6781800" y="2438400"/>
              <a:ext cx="304800" cy="24753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68" name="Rectangle 67"/>
            <p:cNvSpPr/>
            <p:nvPr/>
          </p:nvSpPr>
          <p:spPr>
            <a:xfrm>
              <a:off x="4114800" y="2438400"/>
              <a:ext cx="304800" cy="24753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grpSp>
      <p:cxnSp>
        <p:nvCxnSpPr>
          <p:cNvPr id="35" name="Straight Arrow Connector 34"/>
          <p:cNvCxnSpPr/>
          <p:nvPr/>
        </p:nvCxnSpPr>
        <p:spPr>
          <a:xfrm rot="5400000" flipH="1" flipV="1">
            <a:off x="6654657" y="1968356"/>
            <a:ext cx="444787" cy="647700"/>
          </a:xfrm>
          <a:prstGeom prst="straightConnector1">
            <a:avLst/>
          </a:prstGeom>
          <a:ln w="28575">
            <a:solidFill>
              <a:schemeClr val="tx1">
                <a:lumMod val="75000"/>
                <a:lumOff val="25000"/>
              </a:schemeClr>
            </a:solidFill>
            <a:tailEnd type="stealth" w="lg" len="lg"/>
          </a:ln>
        </p:spPr>
        <p:style>
          <a:lnRef idx="1">
            <a:schemeClr val="accent1"/>
          </a:lnRef>
          <a:fillRef idx="0">
            <a:schemeClr val="accent1"/>
          </a:fillRef>
          <a:effectRef idx="0">
            <a:schemeClr val="accent1"/>
          </a:effectRef>
          <a:fontRef idx="minor">
            <a:schemeClr val="tx1"/>
          </a:fontRef>
        </p:style>
      </p:cxnSp>
      <p:sp>
        <p:nvSpPr>
          <p:cNvPr id="80" name="TextBox 79"/>
          <p:cNvSpPr txBox="1"/>
          <p:nvPr/>
        </p:nvSpPr>
        <p:spPr>
          <a:xfrm>
            <a:off x="5943601" y="3055203"/>
            <a:ext cx="2057399" cy="830997"/>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sz="2400" dirty="0" smtClean="0"/>
              <a:t>Need not be 100% accurate</a:t>
            </a:r>
            <a:endParaRPr lang="en-US" sz="2400" dirty="0"/>
          </a:p>
        </p:txBody>
      </p:sp>
      <p:cxnSp>
        <p:nvCxnSpPr>
          <p:cNvPr id="82" name="Straight Arrow Connector 81"/>
          <p:cNvCxnSpPr>
            <a:stCxn id="34" idx="2"/>
            <a:endCxn id="80" idx="1"/>
          </p:cNvCxnSpPr>
          <p:nvPr/>
        </p:nvCxnSpPr>
        <p:spPr>
          <a:xfrm rot="16200000" flipH="1">
            <a:off x="4646399" y="2173500"/>
            <a:ext cx="727502" cy="1866901"/>
          </a:xfrm>
          <a:prstGeom prst="straightConnector1">
            <a:avLst/>
          </a:prstGeom>
          <a:ln w="28575">
            <a:solidFill>
              <a:schemeClr val="tx1">
                <a:lumMod val="75000"/>
                <a:lumOff val="25000"/>
              </a:schemeClr>
            </a:solidFill>
            <a:tailEnd type="stealth" w="lg" len="lg"/>
          </a:ln>
        </p:spPr>
        <p:style>
          <a:lnRef idx="1">
            <a:schemeClr val="accent1"/>
          </a:lnRef>
          <a:fillRef idx="0">
            <a:schemeClr val="accent1"/>
          </a:fillRef>
          <a:effectRef idx="0">
            <a:schemeClr val="accent1"/>
          </a:effectRef>
          <a:fontRef idx="minor">
            <a:schemeClr val="tx1"/>
          </a:fontRef>
        </p:style>
      </p:cxnSp>
      <p:sp>
        <p:nvSpPr>
          <p:cNvPr id="49" name="Cloud 48"/>
          <p:cNvSpPr/>
          <p:nvPr/>
        </p:nvSpPr>
        <p:spPr>
          <a:xfrm>
            <a:off x="3200400" y="2209800"/>
            <a:ext cx="1600200" cy="838200"/>
          </a:xfrm>
          <a:prstGeom prst="cloud">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3200" dirty="0" smtClean="0"/>
              <a:t>?</a:t>
            </a:r>
            <a:endParaRPr lang="en-US" sz="3200" dirty="0"/>
          </a:p>
        </p:txBody>
      </p:sp>
      <p:sp>
        <p:nvSpPr>
          <p:cNvPr id="29" name="Slide Number Placeholder 28"/>
          <p:cNvSpPr>
            <a:spLocks noGrp="1"/>
          </p:cNvSpPr>
          <p:nvPr>
            <p:ph type="sldNum" sz="quarter" idx="12"/>
          </p:nvPr>
        </p:nvSpPr>
        <p:spPr/>
        <p:txBody>
          <a:bodyPr/>
          <a:lstStyle/>
          <a:p>
            <a:fld id="{D12F3BBA-903E-41DF-8646-73C0BFD5E175}" type="slidenum">
              <a:rPr lang="en-US" smtClean="0"/>
              <a:pPr/>
              <a:t>13</a:t>
            </a:fld>
            <a:endParaRPr lang="en-US"/>
          </a:p>
        </p:txBody>
      </p:sp>
    </p:spTree>
    <p:custDataLst>
      <p:tags r:id="rId1"/>
    </p:custDataLst>
  </p:cSld>
  <p:clrMapOvr>
    <a:masterClrMapping/>
  </p:clrMapOvr>
  <p:transition advTm="425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3"/>
                                        </p:tgtEl>
                                        <p:attrNameLst>
                                          <p:attrName>style.visibility</p:attrName>
                                        </p:attrNameLst>
                                      </p:cBhvr>
                                      <p:to>
                                        <p:strVal val="visible"/>
                                      </p:to>
                                    </p:set>
                                    <p:animEffect transition="in" filter="fade">
                                      <p:cBhvr>
                                        <p:cTn id="12" dur="500"/>
                                        <p:tgtEl>
                                          <p:spTgt spid="4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2"/>
                                        </p:tgtEl>
                                        <p:attrNameLst>
                                          <p:attrName>style.visibility</p:attrName>
                                        </p:attrNameLst>
                                      </p:cBhvr>
                                      <p:to>
                                        <p:strVal val="visible"/>
                                      </p:to>
                                    </p:set>
                                    <p:animEffect transition="in" filter="fade">
                                      <p:cBhvr>
                                        <p:cTn id="17" dur="500"/>
                                        <p:tgtEl>
                                          <p:spTgt spid="82"/>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80"/>
                                        </p:tgtEl>
                                        <p:attrNameLst>
                                          <p:attrName>style.visibility</p:attrName>
                                        </p:attrNameLst>
                                      </p:cBhvr>
                                      <p:to>
                                        <p:strVal val="visible"/>
                                      </p:to>
                                    </p:set>
                                    <p:animEffect transition="in" filter="fade">
                                      <p:cBhvr>
                                        <p:cTn id="20" dur="500"/>
                                        <p:tgtEl>
                                          <p:spTgt spid="80"/>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xit" presetSubtype="0" fill="hold" nodeType="clickEffect">
                                  <p:stCondLst>
                                    <p:cond delay="0"/>
                                  </p:stCondLst>
                                  <p:childTnLst>
                                    <p:animEffect transition="out" filter="fade">
                                      <p:cBhvr>
                                        <p:cTn id="24" dur="500"/>
                                        <p:tgtEl>
                                          <p:spTgt spid="69"/>
                                        </p:tgtEl>
                                      </p:cBhvr>
                                    </p:animEffect>
                                    <p:set>
                                      <p:cBhvr>
                                        <p:cTn id="25" dur="1" fill="hold">
                                          <p:stCondLst>
                                            <p:cond delay="499"/>
                                          </p:stCondLst>
                                        </p:cTn>
                                        <p:tgtEl>
                                          <p:spTgt spid="69"/>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35"/>
                                        </p:tgtEl>
                                      </p:cBhvr>
                                    </p:animEffect>
                                    <p:set>
                                      <p:cBhvr>
                                        <p:cTn id="28" dur="1" fill="hold">
                                          <p:stCondLst>
                                            <p:cond delay="499"/>
                                          </p:stCondLst>
                                        </p:cTn>
                                        <p:tgtEl>
                                          <p:spTgt spid="35"/>
                                        </p:tgtEl>
                                        <p:attrNameLst>
                                          <p:attrName>style.visibility</p:attrName>
                                        </p:attrNameLst>
                                      </p:cBhvr>
                                      <p:to>
                                        <p:strVal val="hidden"/>
                                      </p:to>
                                    </p:set>
                                  </p:childTnLst>
                                </p:cTn>
                              </p:par>
                              <p:par>
                                <p:cTn id="29" presetID="10" presetClass="exit" presetSubtype="0" fill="hold" grpId="0" nodeType="withEffect">
                                  <p:stCondLst>
                                    <p:cond delay="0"/>
                                  </p:stCondLst>
                                  <p:childTnLst>
                                    <p:animEffect transition="out" filter="fade">
                                      <p:cBhvr>
                                        <p:cTn id="30" dur="500"/>
                                        <p:tgtEl>
                                          <p:spTgt spid="33"/>
                                        </p:tgtEl>
                                      </p:cBhvr>
                                    </p:animEffect>
                                    <p:set>
                                      <p:cBhvr>
                                        <p:cTn id="31" dur="1" fill="hold">
                                          <p:stCondLst>
                                            <p:cond delay="499"/>
                                          </p:stCondLst>
                                        </p:cTn>
                                        <p:tgtEl>
                                          <p:spTgt spid="33"/>
                                        </p:tgtEl>
                                        <p:attrNameLst>
                                          <p:attrName>style.visibility</p:attrName>
                                        </p:attrNameLst>
                                      </p:cBhvr>
                                      <p:to>
                                        <p:strVal val="hidden"/>
                                      </p:to>
                                    </p:set>
                                  </p:childTnLst>
                                </p:cTn>
                              </p:par>
                              <p:par>
                                <p:cTn id="32" presetID="10" presetClass="entr" presetSubtype="0" fill="hold" grpId="0" nodeType="withEffect">
                                  <p:stCondLst>
                                    <p:cond delay="0"/>
                                  </p:stCondLst>
                                  <p:childTnLst>
                                    <p:set>
                                      <p:cBhvr>
                                        <p:cTn id="33" dur="1" fill="hold">
                                          <p:stCondLst>
                                            <p:cond delay="0"/>
                                          </p:stCondLst>
                                        </p:cTn>
                                        <p:tgtEl>
                                          <p:spTgt spid="49"/>
                                        </p:tgtEl>
                                        <p:attrNameLst>
                                          <p:attrName>style.visibility</p:attrName>
                                        </p:attrNameLst>
                                      </p:cBhvr>
                                      <p:to>
                                        <p:strVal val="visible"/>
                                      </p:to>
                                    </p:set>
                                    <p:animEffect transition="in" filter="fade">
                                      <p:cBhvr>
                                        <p:cTn id="34"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43" grpId="0"/>
      <p:bldP spid="33" grpId="0"/>
      <p:bldP spid="80" grpId="0" animBg="1"/>
      <p:bldP spid="4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86800" cy="1143000"/>
          </a:xfrm>
        </p:spPr>
        <p:txBody>
          <a:bodyPr>
            <a:noAutofit/>
          </a:bodyPr>
          <a:lstStyle/>
          <a:p>
            <a:r>
              <a:rPr lang="en-US" sz="4000" dirty="0" smtClean="0"/>
              <a:t>Low-Cost Implementation: Bloom Filter</a:t>
            </a:r>
            <a:endParaRPr lang="en-US" sz="4000" dirty="0"/>
          </a:p>
        </p:txBody>
      </p:sp>
      <p:sp>
        <p:nvSpPr>
          <p:cNvPr id="23" name="TextBox 22"/>
          <p:cNvSpPr txBox="1"/>
          <p:nvPr/>
        </p:nvSpPr>
        <p:spPr>
          <a:xfrm>
            <a:off x="3657600" y="1676400"/>
            <a:ext cx="807016" cy="584775"/>
          </a:xfrm>
          <a:prstGeom prst="rect">
            <a:avLst/>
          </a:prstGeom>
          <a:noFill/>
        </p:spPr>
        <p:txBody>
          <a:bodyPr wrap="none" rtlCol="0">
            <a:spAutoFit/>
          </a:bodyPr>
          <a:lstStyle/>
          <a:p>
            <a:pPr algn="ctr"/>
            <a:r>
              <a:rPr lang="en-US" sz="3200" dirty="0" smtClean="0"/>
              <a:t>EAF</a:t>
            </a:r>
            <a:endParaRPr lang="en-US" sz="3200" dirty="0"/>
          </a:p>
        </p:txBody>
      </p:sp>
      <p:grpSp>
        <p:nvGrpSpPr>
          <p:cNvPr id="3" name="Group 43"/>
          <p:cNvGrpSpPr/>
          <p:nvPr/>
        </p:nvGrpSpPr>
        <p:grpSpPr>
          <a:xfrm>
            <a:off x="381000" y="4495800"/>
            <a:ext cx="8016066" cy="1066800"/>
            <a:chOff x="585989" y="3053474"/>
            <a:chExt cx="8016066" cy="1066800"/>
          </a:xfrm>
        </p:grpSpPr>
        <p:sp>
          <p:nvSpPr>
            <p:cNvPr id="45" name="Flowchart: Process 44"/>
            <p:cNvSpPr/>
            <p:nvPr/>
          </p:nvSpPr>
          <p:spPr>
            <a:xfrm>
              <a:off x="585989" y="3053474"/>
              <a:ext cx="8016066" cy="1066800"/>
            </a:xfrm>
            <a:prstGeom prst="flowChartProcess">
              <a:avLst/>
            </a:prstGeom>
          </p:spPr>
          <p:style>
            <a:lnRef idx="2">
              <a:schemeClr val="accent4"/>
            </a:lnRef>
            <a:fillRef idx="1">
              <a:schemeClr val="lt1"/>
            </a:fillRef>
            <a:effectRef idx="0">
              <a:schemeClr val="accent4"/>
            </a:effectRef>
            <a:fontRef idx="minor">
              <a:schemeClr val="dk1"/>
            </a:fontRef>
          </p:style>
          <p:txBody>
            <a:bodyPr rtlCol="0" anchor="ctr"/>
            <a:lstStyle/>
            <a:p>
              <a:pPr marL="1027113"/>
              <a:r>
                <a:rPr lang="en-US" sz="2800" dirty="0" smtClean="0">
                  <a:solidFill>
                    <a:schemeClr val="tx1">
                      <a:lumMod val="90000"/>
                      <a:lumOff val="10000"/>
                    </a:schemeClr>
                  </a:solidFill>
                </a:rPr>
                <a:t>Implement EAF using a </a:t>
              </a:r>
              <a:r>
                <a:rPr lang="en-US" sz="2800" b="1" dirty="0" smtClean="0">
                  <a:solidFill>
                    <a:schemeClr val="tx1">
                      <a:lumMod val="90000"/>
                      <a:lumOff val="10000"/>
                    </a:schemeClr>
                  </a:solidFill>
                </a:rPr>
                <a:t>Bloom Filter</a:t>
              </a:r>
            </a:p>
            <a:p>
              <a:pPr marL="1027113"/>
              <a:r>
                <a:rPr lang="en-US" sz="2800" dirty="0" smtClean="0">
                  <a:solidFill>
                    <a:schemeClr val="tx1">
                      <a:lumMod val="90000"/>
                      <a:lumOff val="10000"/>
                    </a:schemeClr>
                  </a:solidFill>
                </a:rPr>
                <a:t>Low storage overhead + energy</a:t>
              </a:r>
            </a:p>
          </p:txBody>
        </p:sp>
        <p:pic>
          <p:nvPicPr>
            <p:cNvPr id="46" name="Picture 3" descr="C:\Users\yoonguk\AppData\Local\Microsoft\Windows\Temporary Internet Files\Content.IE5\IYRAVN1D\MC900432617[1].png"/>
            <p:cNvPicPr>
              <a:picLocks noChangeAspect="1" noChangeArrowheads="1"/>
            </p:cNvPicPr>
            <p:nvPr/>
          </p:nvPicPr>
          <p:blipFill>
            <a:blip r:embed="rId3" cstate="print"/>
            <a:srcRect/>
            <a:stretch>
              <a:fillRect/>
            </a:stretch>
          </p:blipFill>
          <p:spPr bwMode="auto">
            <a:xfrm>
              <a:off x="890789" y="3282074"/>
              <a:ext cx="609600" cy="609600"/>
            </a:xfrm>
            <a:prstGeom prst="rect">
              <a:avLst/>
            </a:prstGeom>
            <a:noFill/>
          </p:spPr>
        </p:pic>
      </p:grpSp>
      <p:sp>
        <p:nvSpPr>
          <p:cNvPr id="80" name="TextBox 79"/>
          <p:cNvSpPr txBox="1"/>
          <p:nvPr/>
        </p:nvSpPr>
        <p:spPr>
          <a:xfrm>
            <a:off x="5943601" y="3055203"/>
            <a:ext cx="2057399" cy="830997"/>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sz="2400" dirty="0" smtClean="0"/>
              <a:t>Need not be 100% accurate</a:t>
            </a:r>
            <a:endParaRPr lang="en-US" sz="2400" dirty="0"/>
          </a:p>
        </p:txBody>
      </p:sp>
      <p:cxnSp>
        <p:nvCxnSpPr>
          <p:cNvPr id="82" name="Straight Arrow Connector 81"/>
          <p:cNvCxnSpPr>
            <a:stCxn id="34" idx="2"/>
            <a:endCxn id="80" idx="1"/>
          </p:cNvCxnSpPr>
          <p:nvPr/>
        </p:nvCxnSpPr>
        <p:spPr>
          <a:xfrm rot="16200000" flipH="1">
            <a:off x="4646399" y="2173500"/>
            <a:ext cx="727502" cy="1866901"/>
          </a:xfrm>
          <a:prstGeom prst="straightConnector1">
            <a:avLst/>
          </a:prstGeom>
          <a:ln w="28575">
            <a:solidFill>
              <a:schemeClr val="tx1">
                <a:lumMod val="75000"/>
                <a:lumOff val="25000"/>
              </a:schemeClr>
            </a:solidFill>
            <a:tailEnd type="stealth" w="lg" len="lg"/>
          </a:ln>
        </p:spPr>
        <p:style>
          <a:lnRef idx="1">
            <a:schemeClr val="accent1"/>
          </a:lnRef>
          <a:fillRef idx="0">
            <a:schemeClr val="accent1"/>
          </a:fillRef>
          <a:effectRef idx="0">
            <a:schemeClr val="accent1"/>
          </a:effectRef>
          <a:fontRef idx="minor">
            <a:schemeClr val="tx1"/>
          </a:fontRef>
        </p:style>
      </p:cxnSp>
      <p:sp>
        <p:nvSpPr>
          <p:cNvPr id="49" name="Cloud 48"/>
          <p:cNvSpPr/>
          <p:nvPr/>
        </p:nvSpPr>
        <p:spPr>
          <a:xfrm>
            <a:off x="3200400" y="2209800"/>
            <a:ext cx="1600200" cy="838200"/>
          </a:xfrm>
          <a:prstGeom prst="cloud">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3200" dirty="0" smtClean="0"/>
              <a:t>?</a:t>
            </a:r>
            <a:endParaRPr lang="en-US" sz="3200" dirty="0"/>
          </a:p>
        </p:txBody>
      </p:sp>
      <p:sp>
        <p:nvSpPr>
          <p:cNvPr id="10" name="Slide Number Placeholder 9"/>
          <p:cNvSpPr>
            <a:spLocks noGrp="1"/>
          </p:cNvSpPr>
          <p:nvPr>
            <p:ph type="sldNum" sz="quarter" idx="12"/>
          </p:nvPr>
        </p:nvSpPr>
        <p:spPr/>
        <p:txBody>
          <a:bodyPr/>
          <a:lstStyle/>
          <a:p>
            <a:fld id="{D12F3BBA-903E-41DF-8646-73C0BFD5E175}" type="slidenum">
              <a:rPr lang="en-US" smtClean="0"/>
              <a:pPr/>
              <a:t>14</a:t>
            </a:fld>
            <a:endParaRPr lang="en-US"/>
          </a:p>
        </p:txBody>
      </p:sp>
    </p:spTree>
  </p:cSld>
  <p:clrMapOvr>
    <a:masterClrMapping/>
  </p:clrMapOvr>
  <p:transition advTm="9844"/>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Shape 33"/>
          <p:cNvCxnSpPr>
            <a:stCxn id="30" idx="2"/>
            <a:endCxn id="31" idx="0"/>
          </p:cNvCxnSpPr>
          <p:nvPr/>
        </p:nvCxnSpPr>
        <p:spPr>
          <a:xfrm rot="10800000" flipV="1">
            <a:off x="3238500" y="2667000"/>
            <a:ext cx="1028700" cy="457200"/>
          </a:xfrm>
          <a:prstGeom prst="bentConnector2">
            <a:avLst/>
          </a:prstGeom>
          <a:ln w="28575">
            <a:solidFill>
              <a:schemeClr val="tx1">
                <a:lumMod val="65000"/>
                <a:lumOff val="35000"/>
              </a:schemeClr>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6" name="Shape 35"/>
          <p:cNvCxnSpPr>
            <a:stCxn id="30" idx="6"/>
            <a:endCxn id="32" idx="0"/>
          </p:cNvCxnSpPr>
          <p:nvPr/>
        </p:nvCxnSpPr>
        <p:spPr>
          <a:xfrm>
            <a:off x="4800600" y="2667000"/>
            <a:ext cx="1181100" cy="457200"/>
          </a:xfrm>
          <a:prstGeom prst="bentConnector2">
            <a:avLst/>
          </a:prstGeom>
          <a:ln w="28575">
            <a:solidFill>
              <a:schemeClr val="tx1">
                <a:lumMod val="65000"/>
                <a:lumOff val="35000"/>
              </a:schemeClr>
            </a:solidFill>
            <a:tailEnd type="stealth" w="lg" len="lg"/>
          </a:ln>
        </p:spPr>
        <p:style>
          <a:lnRef idx="1">
            <a:schemeClr val="accent1"/>
          </a:lnRef>
          <a:fillRef idx="0">
            <a:schemeClr val="accent1"/>
          </a:fillRef>
          <a:effectRef idx="0">
            <a:schemeClr val="accent1"/>
          </a:effectRef>
          <a:fontRef idx="minor">
            <a:schemeClr val="tx1"/>
          </a:fontRef>
        </p:style>
      </p:cxnSp>
      <p:sp>
        <p:nvSpPr>
          <p:cNvPr id="49" name="Oval 48"/>
          <p:cNvSpPr/>
          <p:nvPr/>
        </p:nvSpPr>
        <p:spPr>
          <a:xfrm>
            <a:off x="4267200" y="2438400"/>
            <a:ext cx="533400" cy="457200"/>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2800" dirty="0" smtClean="0"/>
              <a:t>Y</a:t>
            </a:r>
            <a:endParaRPr lang="en-US" sz="2800" dirty="0"/>
          </a:p>
        </p:txBody>
      </p:sp>
      <p:sp>
        <p:nvSpPr>
          <p:cNvPr id="2" name="Title 1"/>
          <p:cNvSpPr>
            <a:spLocks noGrp="1"/>
          </p:cNvSpPr>
          <p:nvPr>
            <p:ph type="title"/>
          </p:nvPr>
        </p:nvSpPr>
        <p:spPr>
          <a:xfrm>
            <a:off x="457200" y="274638"/>
            <a:ext cx="8229600" cy="1143000"/>
          </a:xfrm>
        </p:spPr>
        <p:txBody>
          <a:bodyPr/>
          <a:lstStyle/>
          <a:p>
            <a:r>
              <a:rPr lang="en-US" dirty="0" smtClean="0"/>
              <a:t>Bloom Filter</a:t>
            </a:r>
            <a:endParaRPr lang="en-US" dirty="0"/>
          </a:p>
        </p:txBody>
      </p:sp>
      <p:sp>
        <p:nvSpPr>
          <p:cNvPr id="4" name="TextBox 3"/>
          <p:cNvSpPr txBox="1"/>
          <p:nvPr/>
        </p:nvSpPr>
        <p:spPr>
          <a:xfrm>
            <a:off x="457200" y="1396425"/>
            <a:ext cx="5550045" cy="584775"/>
          </a:xfrm>
          <a:prstGeom prst="rect">
            <a:avLst/>
          </a:prstGeom>
          <a:noFill/>
        </p:spPr>
        <p:txBody>
          <a:bodyPr wrap="none" rtlCol="0">
            <a:spAutoFit/>
          </a:bodyPr>
          <a:lstStyle/>
          <a:p>
            <a:r>
              <a:rPr lang="en-US" sz="3200" dirty="0" smtClean="0"/>
              <a:t>Compact representation of a set</a:t>
            </a:r>
            <a:endParaRPr lang="en-US" sz="3200" dirty="0"/>
          </a:p>
        </p:txBody>
      </p:sp>
      <p:sp>
        <p:nvSpPr>
          <p:cNvPr id="5" name="Rectangle 4"/>
          <p:cNvSpPr/>
          <p:nvPr/>
        </p:nvSpPr>
        <p:spPr>
          <a:xfrm>
            <a:off x="838200" y="4114800"/>
            <a:ext cx="381000" cy="4572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800" dirty="0" smtClean="0">
                <a:solidFill>
                  <a:schemeClr val="bg1"/>
                </a:solidFill>
              </a:rPr>
              <a:t>0</a:t>
            </a:r>
            <a:endParaRPr lang="en-US" sz="2800" dirty="0">
              <a:solidFill>
                <a:schemeClr val="bg1"/>
              </a:solidFill>
            </a:endParaRPr>
          </a:p>
        </p:txBody>
      </p:sp>
      <p:sp>
        <p:nvSpPr>
          <p:cNvPr id="7" name="Rectangle 6"/>
          <p:cNvSpPr/>
          <p:nvPr/>
        </p:nvSpPr>
        <p:spPr>
          <a:xfrm>
            <a:off x="1295400" y="4114800"/>
            <a:ext cx="381000" cy="4572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800" dirty="0" smtClean="0">
                <a:solidFill>
                  <a:schemeClr val="bg1"/>
                </a:solidFill>
              </a:rPr>
              <a:t>0</a:t>
            </a:r>
            <a:endParaRPr lang="en-US" sz="2800" dirty="0">
              <a:solidFill>
                <a:schemeClr val="bg1"/>
              </a:solidFill>
            </a:endParaRPr>
          </a:p>
        </p:txBody>
      </p:sp>
      <p:sp>
        <p:nvSpPr>
          <p:cNvPr id="8" name="Rectangle 7"/>
          <p:cNvSpPr/>
          <p:nvPr/>
        </p:nvSpPr>
        <p:spPr>
          <a:xfrm>
            <a:off x="1752600" y="4114800"/>
            <a:ext cx="381000" cy="4572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800" dirty="0" smtClean="0">
                <a:solidFill>
                  <a:schemeClr val="bg1"/>
                </a:solidFill>
              </a:rPr>
              <a:t>0</a:t>
            </a:r>
            <a:endParaRPr lang="en-US" sz="2800" dirty="0">
              <a:solidFill>
                <a:schemeClr val="bg1"/>
              </a:solidFill>
            </a:endParaRPr>
          </a:p>
        </p:txBody>
      </p:sp>
      <p:sp>
        <p:nvSpPr>
          <p:cNvPr id="9" name="Rectangle 8"/>
          <p:cNvSpPr/>
          <p:nvPr/>
        </p:nvSpPr>
        <p:spPr>
          <a:xfrm>
            <a:off x="2209800" y="4114800"/>
            <a:ext cx="381000" cy="4572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800" dirty="0" smtClean="0">
                <a:solidFill>
                  <a:schemeClr val="bg1"/>
                </a:solidFill>
              </a:rPr>
              <a:t>0</a:t>
            </a:r>
            <a:endParaRPr lang="en-US" sz="2800" dirty="0">
              <a:solidFill>
                <a:schemeClr val="bg1"/>
              </a:solidFill>
            </a:endParaRPr>
          </a:p>
        </p:txBody>
      </p:sp>
      <p:sp>
        <p:nvSpPr>
          <p:cNvPr id="10" name="Rectangle 9"/>
          <p:cNvSpPr/>
          <p:nvPr/>
        </p:nvSpPr>
        <p:spPr>
          <a:xfrm>
            <a:off x="2667000" y="4114800"/>
            <a:ext cx="381000" cy="4572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800" dirty="0" smtClean="0">
                <a:solidFill>
                  <a:schemeClr val="bg1"/>
                </a:solidFill>
              </a:rPr>
              <a:t>0</a:t>
            </a:r>
            <a:endParaRPr lang="en-US" sz="2800" dirty="0">
              <a:solidFill>
                <a:schemeClr val="bg1"/>
              </a:solidFill>
            </a:endParaRPr>
          </a:p>
        </p:txBody>
      </p:sp>
      <p:sp>
        <p:nvSpPr>
          <p:cNvPr id="11" name="Rectangle 10"/>
          <p:cNvSpPr/>
          <p:nvPr/>
        </p:nvSpPr>
        <p:spPr>
          <a:xfrm>
            <a:off x="3124200" y="4114800"/>
            <a:ext cx="381000" cy="4572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800" dirty="0" smtClean="0">
                <a:solidFill>
                  <a:schemeClr val="bg1"/>
                </a:solidFill>
              </a:rPr>
              <a:t>0</a:t>
            </a:r>
            <a:endParaRPr lang="en-US" sz="2800" dirty="0">
              <a:solidFill>
                <a:schemeClr val="bg1"/>
              </a:solidFill>
            </a:endParaRPr>
          </a:p>
        </p:txBody>
      </p:sp>
      <p:sp>
        <p:nvSpPr>
          <p:cNvPr id="12" name="Rectangle 11"/>
          <p:cNvSpPr/>
          <p:nvPr/>
        </p:nvSpPr>
        <p:spPr>
          <a:xfrm>
            <a:off x="3581400" y="4114800"/>
            <a:ext cx="381000" cy="4572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800" dirty="0" smtClean="0">
                <a:solidFill>
                  <a:schemeClr val="bg1"/>
                </a:solidFill>
              </a:rPr>
              <a:t>0</a:t>
            </a:r>
            <a:endParaRPr lang="en-US" sz="2800" dirty="0">
              <a:solidFill>
                <a:schemeClr val="bg1"/>
              </a:solidFill>
            </a:endParaRPr>
          </a:p>
        </p:txBody>
      </p:sp>
      <p:sp>
        <p:nvSpPr>
          <p:cNvPr id="13" name="Rectangle 12"/>
          <p:cNvSpPr/>
          <p:nvPr/>
        </p:nvSpPr>
        <p:spPr>
          <a:xfrm>
            <a:off x="4038600" y="4114800"/>
            <a:ext cx="381000" cy="4572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800" dirty="0" smtClean="0">
                <a:solidFill>
                  <a:schemeClr val="bg1"/>
                </a:solidFill>
              </a:rPr>
              <a:t>0</a:t>
            </a:r>
            <a:endParaRPr lang="en-US" sz="2800" dirty="0">
              <a:solidFill>
                <a:schemeClr val="bg1"/>
              </a:solidFill>
            </a:endParaRPr>
          </a:p>
        </p:txBody>
      </p:sp>
      <p:sp>
        <p:nvSpPr>
          <p:cNvPr id="14" name="Rectangle 13"/>
          <p:cNvSpPr/>
          <p:nvPr/>
        </p:nvSpPr>
        <p:spPr>
          <a:xfrm>
            <a:off x="4495800" y="4114800"/>
            <a:ext cx="381000" cy="4572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800" dirty="0" smtClean="0">
                <a:solidFill>
                  <a:schemeClr val="bg1"/>
                </a:solidFill>
              </a:rPr>
              <a:t>0</a:t>
            </a:r>
            <a:endParaRPr lang="en-US" sz="2800" dirty="0">
              <a:solidFill>
                <a:schemeClr val="bg1"/>
              </a:solidFill>
            </a:endParaRPr>
          </a:p>
        </p:txBody>
      </p:sp>
      <p:sp>
        <p:nvSpPr>
          <p:cNvPr id="15" name="Rectangle 14"/>
          <p:cNvSpPr/>
          <p:nvPr/>
        </p:nvSpPr>
        <p:spPr>
          <a:xfrm>
            <a:off x="4953000" y="4114800"/>
            <a:ext cx="381000" cy="4572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800" dirty="0" smtClean="0">
                <a:solidFill>
                  <a:schemeClr val="bg1"/>
                </a:solidFill>
              </a:rPr>
              <a:t>0</a:t>
            </a:r>
            <a:endParaRPr lang="en-US" sz="2800" dirty="0">
              <a:solidFill>
                <a:schemeClr val="bg1"/>
              </a:solidFill>
            </a:endParaRPr>
          </a:p>
        </p:txBody>
      </p:sp>
      <p:sp>
        <p:nvSpPr>
          <p:cNvPr id="16" name="Rectangle 15"/>
          <p:cNvSpPr/>
          <p:nvPr/>
        </p:nvSpPr>
        <p:spPr>
          <a:xfrm>
            <a:off x="5410200" y="4114800"/>
            <a:ext cx="381000" cy="4572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800" dirty="0" smtClean="0">
                <a:solidFill>
                  <a:schemeClr val="bg1"/>
                </a:solidFill>
              </a:rPr>
              <a:t>0</a:t>
            </a:r>
            <a:endParaRPr lang="en-US" sz="2800" dirty="0">
              <a:solidFill>
                <a:schemeClr val="bg1"/>
              </a:solidFill>
            </a:endParaRPr>
          </a:p>
        </p:txBody>
      </p:sp>
      <p:sp>
        <p:nvSpPr>
          <p:cNvPr id="17" name="Rectangle 16"/>
          <p:cNvSpPr/>
          <p:nvPr/>
        </p:nvSpPr>
        <p:spPr>
          <a:xfrm>
            <a:off x="5867400" y="4114800"/>
            <a:ext cx="381000" cy="4572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800" dirty="0" smtClean="0">
                <a:solidFill>
                  <a:schemeClr val="bg1"/>
                </a:solidFill>
              </a:rPr>
              <a:t>0</a:t>
            </a:r>
            <a:endParaRPr lang="en-US" sz="2800" dirty="0">
              <a:solidFill>
                <a:schemeClr val="bg1"/>
              </a:solidFill>
            </a:endParaRPr>
          </a:p>
        </p:txBody>
      </p:sp>
      <p:sp>
        <p:nvSpPr>
          <p:cNvPr id="18" name="Rectangle 17"/>
          <p:cNvSpPr/>
          <p:nvPr/>
        </p:nvSpPr>
        <p:spPr>
          <a:xfrm>
            <a:off x="6324600" y="4114800"/>
            <a:ext cx="381000" cy="4572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800" dirty="0" smtClean="0">
                <a:solidFill>
                  <a:schemeClr val="bg1"/>
                </a:solidFill>
              </a:rPr>
              <a:t>0</a:t>
            </a:r>
            <a:endParaRPr lang="en-US" sz="2800" dirty="0">
              <a:solidFill>
                <a:schemeClr val="bg1"/>
              </a:solidFill>
            </a:endParaRPr>
          </a:p>
        </p:txBody>
      </p:sp>
      <p:sp>
        <p:nvSpPr>
          <p:cNvPr id="19" name="Rectangle 18"/>
          <p:cNvSpPr/>
          <p:nvPr/>
        </p:nvSpPr>
        <p:spPr>
          <a:xfrm>
            <a:off x="6781800" y="4114800"/>
            <a:ext cx="381000" cy="4572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800" dirty="0" smtClean="0">
                <a:solidFill>
                  <a:schemeClr val="bg1"/>
                </a:solidFill>
              </a:rPr>
              <a:t>0</a:t>
            </a:r>
            <a:endParaRPr lang="en-US" sz="2800" dirty="0">
              <a:solidFill>
                <a:schemeClr val="bg1"/>
              </a:solidFill>
            </a:endParaRPr>
          </a:p>
        </p:txBody>
      </p:sp>
      <p:sp>
        <p:nvSpPr>
          <p:cNvPr id="20" name="Rectangle 19"/>
          <p:cNvSpPr/>
          <p:nvPr/>
        </p:nvSpPr>
        <p:spPr>
          <a:xfrm>
            <a:off x="7239000" y="4114800"/>
            <a:ext cx="381000" cy="4572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800" dirty="0" smtClean="0">
                <a:solidFill>
                  <a:schemeClr val="bg1"/>
                </a:solidFill>
              </a:rPr>
              <a:t>0</a:t>
            </a:r>
            <a:endParaRPr lang="en-US" sz="2800" dirty="0">
              <a:solidFill>
                <a:schemeClr val="bg1"/>
              </a:solidFill>
            </a:endParaRPr>
          </a:p>
        </p:txBody>
      </p:sp>
      <p:sp>
        <p:nvSpPr>
          <p:cNvPr id="21" name="Rectangle 20"/>
          <p:cNvSpPr/>
          <p:nvPr/>
        </p:nvSpPr>
        <p:spPr>
          <a:xfrm>
            <a:off x="7696200" y="4114800"/>
            <a:ext cx="381000" cy="4572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800" dirty="0" smtClean="0">
                <a:solidFill>
                  <a:schemeClr val="bg1"/>
                </a:solidFill>
              </a:rPr>
              <a:t>0</a:t>
            </a:r>
            <a:endParaRPr lang="en-US" sz="2800" dirty="0">
              <a:solidFill>
                <a:schemeClr val="bg1"/>
              </a:solidFill>
            </a:endParaRPr>
          </a:p>
        </p:txBody>
      </p:sp>
      <p:sp>
        <p:nvSpPr>
          <p:cNvPr id="22" name="Rectangle 21"/>
          <p:cNvSpPr/>
          <p:nvPr/>
        </p:nvSpPr>
        <p:spPr>
          <a:xfrm>
            <a:off x="2209800" y="4114800"/>
            <a:ext cx="381000" cy="45720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solidFill>
                  <a:schemeClr val="bg1"/>
                </a:solidFill>
              </a:rPr>
              <a:t>1</a:t>
            </a:r>
            <a:endParaRPr lang="en-US" sz="2800" dirty="0">
              <a:solidFill>
                <a:schemeClr val="bg1"/>
              </a:solidFill>
            </a:endParaRPr>
          </a:p>
        </p:txBody>
      </p:sp>
      <p:sp>
        <p:nvSpPr>
          <p:cNvPr id="23" name="TextBox 22"/>
          <p:cNvSpPr txBox="1"/>
          <p:nvPr/>
        </p:nvSpPr>
        <p:spPr>
          <a:xfrm>
            <a:off x="457200" y="2057400"/>
            <a:ext cx="1989327" cy="523220"/>
          </a:xfrm>
          <a:prstGeom prst="rect">
            <a:avLst/>
          </a:prstGeom>
          <a:noFill/>
        </p:spPr>
        <p:txBody>
          <a:bodyPr wrap="none" rtlCol="0">
            <a:spAutoFit/>
          </a:bodyPr>
          <a:lstStyle/>
          <a:p>
            <a:pPr defTabSz="401638"/>
            <a:r>
              <a:rPr lang="en-US" sz="2800" dirty="0" smtClean="0"/>
              <a:t>1.	Bit vector</a:t>
            </a:r>
            <a:endParaRPr lang="en-US" sz="2800" dirty="0"/>
          </a:p>
        </p:txBody>
      </p:sp>
      <p:sp>
        <p:nvSpPr>
          <p:cNvPr id="24" name="TextBox 23"/>
          <p:cNvSpPr txBox="1"/>
          <p:nvPr/>
        </p:nvSpPr>
        <p:spPr>
          <a:xfrm>
            <a:off x="457200" y="2590800"/>
            <a:ext cx="3647152" cy="523220"/>
          </a:xfrm>
          <a:prstGeom prst="rect">
            <a:avLst/>
          </a:prstGeom>
          <a:noFill/>
        </p:spPr>
        <p:txBody>
          <a:bodyPr wrap="none" rtlCol="0">
            <a:spAutoFit/>
          </a:bodyPr>
          <a:lstStyle/>
          <a:p>
            <a:pPr defTabSz="401638"/>
            <a:r>
              <a:rPr lang="en-US" sz="2800" dirty="0" smtClean="0"/>
              <a:t>2.	Set of hash functions</a:t>
            </a:r>
            <a:endParaRPr lang="en-US" sz="2800" dirty="0"/>
          </a:p>
        </p:txBody>
      </p:sp>
      <p:sp>
        <p:nvSpPr>
          <p:cNvPr id="27" name="Rectangle 26"/>
          <p:cNvSpPr/>
          <p:nvPr/>
        </p:nvSpPr>
        <p:spPr>
          <a:xfrm>
            <a:off x="838200" y="4876800"/>
            <a:ext cx="6858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solidFill>
                  <a:schemeClr val="tx1">
                    <a:lumMod val="75000"/>
                    <a:lumOff val="25000"/>
                  </a:schemeClr>
                </a:solidFill>
              </a:rPr>
              <a:t>H1</a:t>
            </a:r>
            <a:endParaRPr lang="en-US" sz="2800" dirty="0">
              <a:solidFill>
                <a:schemeClr val="tx1">
                  <a:lumMod val="75000"/>
                  <a:lumOff val="25000"/>
                </a:schemeClr>
              </a:solidFill>
            </a:endParaRPr>
          </a:p>
        </p:txBody>
      </p:sp>
      <p:sp>
        <p:nvSpPr>
          <p:cNvPr id="29" name="Rectangle 28"/>
          <p:cNvSpPr/>
          <p:nvPr/>
        </p:nvSpPr>
        <p:spPr>
          <a:xfrm>
            <a:off x="1676400" y="4876800"/>
            <a:ext cx="6858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solidFill>
                  <a:schemeClr val="tx1">
                    <a:lumMod val="75000"/>
                    <a:lumOff val="25000"/>
                  </a:schemeClr>
                </a:solidFill>
              </a:rPr>
              <a:t>H2</a:t>
            </a:r>
            <a:endParaRPr lang="en-US" sz="2800" dirty="0">
              <a:solidFill>
                <a:schemeClr val="tx1">
                  <a:lumMod val="75000"/>
                  <a:lumOff val="25000"/>
                </a:schemeClr>
              </a:solidFill>
            </a:endParaRPr>
          </a:p>
        </p:txBody>
      </p:sp>
      <p:sp>
        <p:nvSpPr>
          <p:cNvPr id="31" name="Rectangle 30"/>
          <p:cNvSpPr/>
          <p:nvPr/>
        </p:nvSpPr>
        <p:spPr>
          <a:xfrm>
            <a:off x="2895600" y="3124200"/>
            <a:ext cx="6858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solidFill>
                  <a:schemeClr val="tx1">
                    <a:lumMod val="75000"/>
                    <a:lumOff val="25000"/>
                  </a:schemeClr>
                </a:solidFill>
              </a:rPr>
              <a:t>H1</a:t>
            </a:r>
            <a:endParaRPr lang="en-US" sz="2800" dirty="0">
              <a:solidFill>
                <a:schemeClr val="tx1">
                  <a:lumMod val="75000"/>
                  <a:lumOff val="25000"/>
                </a:schemeClr>
              </a:solidFill>
            </a:endParaRPr>
          </a:p>
        </p:txBody>
      </p:sp>
      <p:sp>
        <p:nvSpPr>
          <p:cNvPr id="32" name="Rectangle 31"/>
          <p:cNvSpPr/>
          <p:nvPr/>
        </p:nvSpPr>
        <p:spPr>
          <a:xfrm>
            <a:off x="5638800" y="3124200"/>
            <a:ext cx="6858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solidFill>
                  <a:schemeClr val="tx1">
                    <a:lumMod val="75000"/>
                    <a:lumOff val="25000"/>
                  </a:schemeClr>
                </a:solidFill>
              </a:rPr>
              <a:t>H2</a:t>
            </a:r>
            <a:endParaRPr lang="en-US" sz="2800" dirty="0">
              <a:solidFill>
                <a:schemeClr val="tx1">
                  <a:lumMod val="75000"/>
                  <a:lumOff val="25000"/>
                </a:schemeClr>
              </a:solidFill>
            </a:endParaRPr>
          </a:p>
        </p:txBody>
      </p:sp>
      <p:sp>
        <p:nvSpPr>
          <p:cNvPr id="30" name="Oval 29"/>
          <p:cNvSpPr/>
          <p:nvPr/>
        </p:nvSpPr>
        <p:spPr>
          <a:xfrm>
            <a:off x="4267200" y="2438400"/>
            <a:ext cx="533400" cy="457200"/>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2800" dirty="0" smtClean="0"/>
              <a:t>X</a:t>
            </a:r>
            <a:endParaRPr lang="en-US" sz="2800" dirty="0"/>
          </a:p>
        </p:txBody>
      </p:sp>
      <p:cxnSp>
        <p:nvCxnSpPr>
          <p:cNvPr id="39" name="Shape 38"/>
          <p:cNvCxnSpPr>
            <a:stCxn id="31" idx="2"/>
            <a:endCxn id="9" idx="0"/>
          </p:cNvCxnSpPr>
          <p:nvPr/>
        </p:nvCxnSpPr>
        <p:spPr>
          <a:xfrm rot="5400000">
            <a:off x="2552700" y="3429000"/>
            <a:ext cx="533400" cy="838200"/>
          </a:xfrm>
          <a:prstGeom prst="bentConnector3">
            <a:avLst>
              <a:gd name="adj1" fmla="val 50000"/>
            </a:avLst>
          </a:prstGeom>
          <a:ln w="28575">
            <a:solidFill>
              <a:schemeClr val="tx1">
                <a:lumMod val="65000"/>
                <a:lumOff val="35000"/>
              </a:schemeClr>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2" name="Shape 38"/>
          <p:cNvCxnSpPr>
            <a:stCxn id="32" idx="2"/>
            <a:endCxn id="14" idx="0"/>
          </p:cNvCxnSpPr>
          <p:nvPr/>
        </p:nvCxnSpPr>
        <p:spPr>
          <a:xfrm rot="5400000">
            <a:off x="5067300" y="3200400"/>
            <a:ext cx="533400" cy="1295400"/>
          </a:xfrm>
          <a:prstGeom prst="bentConnector3">
            <a:avLst>
              <a:gd name="adj1" fmla="val 50000"/>
            </a:avLst>
          </a:prstGeom>
          <a:ln w="28575">
            <a:solidFill>
              <a:schemeClr val="tx1">
                <a:lumMod val="65000"/>
                <a:lumOff val="35000"/>
              </a:schemeClr>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47" name="Shape 38"/>
          <p:cNvCxnSpPr>
            <a:stCxn id="31" idx="2"/>
            <a:endCxn id="19" idx="0"/>
          </p:cNvCxnSpPr>
          <p:nvPr/>
        </p:nvCxnSpPr>
        <p:spPr>
          <a:xfrm rot="16200000" flipH="1">
            <a:off x="4838700" y="1981200"/>
            <a:ext cx="533400" cy="3733800"/>
          </a:xfrm>
          <a:prstGeom prst="bentConnector3">
            <a:avLst>
              <a:gd name="adj1" fmla="val 34176"/>
            </a:avLst>
          </a:prstGeom>
          <a:ln w="28575">
            <a:solidFill>
              <a:schemeClr val="tx1">
                <a:lumMod val="65000"/>
                <a:lumOff val="35000"/>
              </a:schemeClr>
            </a:solidFill>
            <a:tailEnd type="stealth" w="lg" len="lg"/>
          </a:ln>
        </p:spPr>
        <p:style>
          <a:lnRef idx="1">
            <a:schemeClr val="accent1"/>
          </a:lnRef>
          <a:fillRef idx="0">
            <a:schemeClr val="accent1"/>
          </a:fillRef>
          <a:effectRef idx="0">
            <a:schemeClr val="accent1"/>
          </a:effectRef>
          <a:fontRef idx="minor">
            <a:schemeClr val="tx1"/>
          </a:fontRef>
        </p:style>
      </p:cxnSp>
      <p:sp>
        <p:nvSpPr>
          <p:cNvPr id="48" name="Rectangle 47"/>
          <p:cNvSpPr/>
          <p:nvPr/>
        </p:nvSpPr>
        <p:spPr>
          <a:xfrm>
            <a:off x="4495800" y="4114800"/>
            <a:ext cx="381000" cy="45720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solidFill>
                  <a:schemeClr val="bg1"/>
                </a:solidFill>
              </a:rPr>
              <a:t>1</a:t>
            </a:r>
            <a:endParaRPr lang="en-US" sz="2800" dirty="0">
              <a:solidFill>
                <a:schemeClr val="bg1"/>
              </a:solidFill>
            </a:endParaRPr>
          </a:p>
        </p:txBody>
      </p:sp>
      <p:cxnSp>
        <p:nvCxnSpPr>
          <p:cNvPr id="50" name="Shape 38"/>
          <p:cNvCxnSpPr>
            <a:stCxn id="32" idx="2"/>
            <a:endCxn id="7" idx="0"/>
          </p:cNvCxnSpPr>
          <p:nvPr/>
        </p:nvCxnSpPr>
        <p:spPr>
          <a:xfrm rot="5400000">
            <a:off x="3467100" y="1600200"/>
            <a:ext cx="533400" cy="4495800"/>
          </a:xfrm>
          <a:prstGeom prst="bentConnector3">
            <a:avLst>
              <a:gd name="adj1" fmla="val 50000"/>
            </a:avLst>
          </a:prstGeom>
          <a:ln w="28575">
            <a:solidFill>
              <a:schemeClr val="tx1">
                <a:lumMod val="65000"/>
                <a:lumOff val="35000"/>
              </a:schemeClr>
            </a:solidFill>
            <a:tailEnd type="stealth" w="lg" len="lg"/>
          </a:ln>
        </p:spPr>
        <p:style>
          <a:lnRef idx="1">
            <a:schemeClr val="accent1"/>
          </a:lnRef>
          <a:fillRef idx="0">
            <a:schemeClr val="accent1"/>
          </a:fillRef>
          <a:effectRef idx="0">
            <a:schemeClr val="accent1"/>
          </a:effectRef>
          <a:fontRef idx="minor">
            <a:schemeClr val="tx1"/>
          </a:fontRef>
        </p:style>
      </p:cxnSp>
      <p:sp>
        <p:nvSpPr>
          <p:cNvPr id="58" name="Rectangle 57"/>
          <p:cNvSpPr/>
          <p:nvPr/>
        </p:nvSpPr>
        <p:spPr>
          <a:xfrm>
            <a:off x="6781800" y="4114800"/>
            <a:ext cx="381000" cy="45720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solidFill>
                  <a:schemeClr val="bg1"/>
                </a:solidFill>
              </a:rPr>
              <a:t>1</a:t>
            </a:r>
            <a:endParaRPr lang="en-US" sz="2800" dirty="0">
              <a:solidFill>
                <a:schemeClr val="bg1"/>
              </a:solidFill>
            </a:endParaRPr>
          </a:p>
        </p:txBody>
      </p:sp>
      <p:sp>
        <p:nvSpPr>
          <p:cNvPr id="59" name="Rectangle 58"/>
          <p:cNvSpPr/>
          <p:nvPr/>
        </p:nvSpPr>
        <p:spPr>
          <a:xfrm>
            <a:off x="1295400" y="4114800"/>
            <a:ext cx="381000" cy="45720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solidFill>
                  <a:schemeClr val="bg1"/>
                </a:solidFill>
              </a:rPr>
              <a:t>1</a:t>
            </a:r>
            <a:endParaRPr lang="en-US" sz="2800" dirty="0">
              <a:solidFill>
                <a:schemeClr val="bg1"/>
              </a:solidFill>
            </a:endParaRPr>
          </a:p>
        </p:txBody>
      </p:sp>
      <p:sp>
        <p:nvSpPr>
          <p:cNvPr id="38" name="TextBox 37"/>
          <p:cNvSpPr txBox="1"/>
          <p:nvPr/>
        </p:nvSpPr>
        <p:spPr>
          <a:xfrm>
            <a:off x="4038600" y="1905000"/>
            <a:ext cx="1027845" cy="523220"/>
          </a:xfrm>
          <a:prstGeom prst="rect">
            <a:avLst/>
          </a:prstGeom>
          <a:noFill/>
        </p:spPr>
        <p:txBody>
          <a:bodyPr wrap="none" rtlCol="0">
            <a:spAutoFit/>
          </a:bodyPr>
          <a:lstStyle/>
          <a:p>
            <a:r>
              <a:rPr lang="en-US" sz="2800" dirty="0" smtClean="0"/>
              <a:t>Insert</a:t>
            </a:r>
            <a:endParaRPr lang="en-US" sz="2800" dirty="0"/>
          </a:p>
        </p:txBody>
      </p:sp>
      <p:sp>
        <p:nvSpPr>
          <p:cNvPr id="40" name="TextBox 39"/>
          <p:cNvSpPr txBox="1"/>
          <p:nvPr/>
        </p:nvSpPr>
        <p:spPr>
          <a:xfrm>
            <a:off x="4136572" y="1915180"/>
            <a:ext cx="762645" cy="523220"/>
          </a:xfrm>
          <a:prstGeom prst="rect">
            <a:avLst/>
          </a:prstGeom>
          <a:noFill/>
        </p:spPr>
        <p:txBody>
          <a:bodyPr wrap="none" rtlCol="0">
            <a:spAutoFit/>
          </a:bodyPr>
          <a:lstStyle/>
          <a:p>
            <a:r>
              <a:rPr lang="en-US" sz="2800" dirty="0" smtClean="0"/>
              <a:t>Test</a:t>
            </a:r>
            <a:endParaRPr lang="en-US" sz="2800" dirty="0"/>
          </a:p>
        </p:txBody>
      </p:sp>
      <p:sp>
        <p:nvSpPr>
          <p:cNvPr id="41" name="Oval 40"/>
          <p:cNvSpPr/>
          <p:nvPr/>
        </p:nvSpPr>
        <p:spPr>
          <a:xfrm>
            <a:off x="4267200" y="2438400"/>
            <a:ext cx="533400" cy="457200"/>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2800" dirty="0" smtClean="0"/>
              <a:t>Z</a:t>
            </a:r>
            <a:endParaRPr lang="en-US" sz="2800" dirty="0"/>
          </a:p>
        </p:txBody>
      </p:sp>
      <p:sp>
        <p:nvSpPr>
          <p:cNvPr id="43" name="Oval 42"/>
          <p:cNvSpPr/>
          <p:nvPr/>
        </p:nvSpPr>
        <p:spPr>
          <a:xfrm>
            <a:off x="4267200" y="2438400"/>
            <a:ext cx="533400" cy="457200"/>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2800" dirty="0" smtClean="0"/>
              <a:t>W</a:t>
            </a:r>
            <a:endParaRPr lang="en-US" sz="2800" dirty="0"/>
          </a:p>
        </p:txBody>
      </p:sp>
      <p:cxnSp>
        <p:nvCxnSpPr>
          <p:cNvPr id="45" name="Elbow Connector 44"/>
          <p:cNvCxnSpPr>
            <a:stCxn id="32" idx="2"/>
            <a:endCxn id="21" idx="0"/>
          </p:cNvCxnSpPr>
          <p:nvPr/>
        </p:nvCxnSpPr>
        <p:spPr>
          <a:xfrm rot="16200000" flipH="1">
            <a:off x="6667500" y="2895600"/>
            <a:ext cx="533400" cy="1905000"/>
          </a:xfrm>
          <a:prstGeom prst="bentConnector3">
            <a:avLst>
              <a:gd name="adj1" fmla="val 50000"/>
            </a:avLst>
          </a:prstGeom>
          <a:ln w="28575">
            <a:solidFill>
              <a:schemeClr val="tx1">
                <a:lumMod val="65000"/>
                <a:lumOff val="35000"/>
              </a:schemeClr>
            </a:solidFill>
            <a:tailEnd type="stealth" w="lg" len="lg"/>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3895119" y="1915180"/>
            <a:ext cx="1362681" cy="523220"/>
          </a:xfrm>
          <a:prstGeom prst="rect">
            <a:avLst/>
          </a:prstGeom>
          <a:noFill/>
        </p:spPr>
        <p:txBody>
          <a:bodyPr wrap="none" rtlCol="0">
            <a:spAutoFit/>
          </a:bodyPr>
          <a:lstStyle/>
          <a:p>
            <a:r>
              <a:rPr lang="en-US" sz="2800" dirty="0" smtClean="0"/>
              <a:t>Remove</a:t>
            </a:r>
            <a:endParaRPr lang="en-US" sz="2800" dirty="0"/>
          </a:p>
        </p:txBody>
      </p:sp>
      <p:sp>
        <p:nvSpPr>
          <p:cNvPr id="51" name="TextBox 50"/>
          <p:cNvSpPr txBox="1"/>
          <p:nvPr/>
        </p:nvSpPr>
        <p:spPr>
          <a:xfrm>
            <a:off x="4531834" y="4572000"/>
            <a:ext cx="344966" cy="461665"/>
          </a:xfrm>
          <a:prstGeom prst="rect">
            <a:avLst/>
          </a:prstGeom>
          <a:noFill/>
        </p:spPr>
        <p:txBody>
          <a:bodyPr wrap="none" rtlCol="0">
            <a:spAutoFit/>
          </a:bodyPr>
          <a:lstStyle/>
          <a:p>
            <a:r>
              <a:rPr lang="en-US" sz="2400" dirty="0" smtClean="0"/>
              <a:t>X</a:t>
            </a:r>
            <a:endParaRPr lang="en-US" sz="2400" dirty="0"/>
          </a:p>
        </p:txBody>
      </p:sp>
      <p:grpSp>
        <p:nvGrpSpPr>
          <p:cNvPr id="53" name="Group 52"/>
          <p:cNvGrpSpPr/>
          <p:nvPr/>
        </p:nvGrpSpPr>
        <p:grpSpPr>
          <a:xfrm>
            <a:off x="4114798" y="2057397"/>
            <a:ext cx="914402" cy="914403"/>
            <a:chOff x="4572000" y="3581399"/>
            <a:chExt cx="914402" cy="914403"/>
          </a:xfrm>
        </p:grpSpPr>
        <p:cxnSp>
          <p:nvCxnSpPr>
            <p:cNvPr id="54" name="Straight Connector 53"/>
            <p:cNvCxnSpPr/>
            <p:nvPr/>
          </p:nvCxnSpPr>
          <p:spPr>
            <a:xfrm rot="16200000" flipH="1">
              <a:off x="4572000" y="3581400"/>
              <a:ext cx="914400" cy="91440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5400000">
              <a:off x="4572000" y="3581400"/>
              <a:ext cx="914403" cy="914401"/>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52" name="TextBox 51"/>
          <p:cNvSpPr txBox="1"/>
          <p:nvPr/>
        </p:nvSpPr>
        <p:spPr>
          <a:xfrm>
            <a:off x="6817834" y="4567535"/>
            <a:ext cx="344966" cy="461665"/>
          </a:xfrm>
          <a:prstGeom prst="rect">
            <a:avLst/>
          </a:prstGeom>
          <a:noFill/>
        </p:spPr>
        <p:txBody>
          <a:bodyPr wrap="none" rtlCol="0">
            <a:spAutoFit/>
          </a:bodyPr>
          <a:lstStyle/>
          <a:p>
            <a:r>
              <a:rPr lang="en-US" sz="2400" dirty="0" smtClean="0"/>
              <a:t>Y</a:t>
            </a:r>
            <a:endParaRPr lang="en-US" sz="2400" dirty="0"/>
          </a:p>
        </p:txBody>
      </p:sp>
      <p:sp>
        <p:nvSpPr>
          <p:cNvPr id="56" name="TextBox 55"/>
          <p:cNvSpPr txBox="1"/>
          <p:nvPr/>
        </p:nvSpPr>
        <p:spPr>
          <a:xfrm>
            <a:off x="5715000" y="1752600"/>
            <a:ext cx="2667000" cy="830997"/>
          </a:xfrm>
          <a:prstGeom prst="rect">
            <a:avLst/>
          </a:prstGeom>
          <a:noFill/>
        </p:spPr>
        <p:txBody>
          <a:bodyPr wrap="square" rtlCol="0">
            <a:spAutoFit/>
          </a:bodyPr>
          <a:lstStyle/>
          <a:p>
            <a:r>
              <a:rPr lang="en-US" sz="2400" dirty="0" smtClean="0"/>
              <a:t>May remove multiple addresses</a:t>
            </a:r>
            <a:endParaRPr lang="en-US" sz="2400" dirty="0"/>
          </a:p>
        </p:txBody>
      </p:sp>
      <p:sp>
        <p:nvSpPr>
          <p:cNvPr id="57" name="TextBox 56"/>
          <p:cNvSpPr txBox="1"/>
          <p:nvPr/>
        </p:nvSpPr>
        <p:spPr>
          <a:xfrm>
            <a:off x="4038600" y="1915180"/>
            <a:ext cx="1148071" cy="646331"/>
          </a:xfrm>
          <a:prstGeom prst="rect">
            <a:avLst/>
          </a:prstGeom>
          <a:noFill/>
        </p:spPr>
        <p:txBody>
          <a:bodyPr wrap="none" rtlCol="0">
            <a:spAutoFit/>
          </a:bodyPr>
          <a:lstStyle/>
          <a:p>
            <a:r>
              <a:rPr lang="en-US" sz="3600" dirty="0" smtClean="0"/>
              <a:t>Clear</a:t>
            </a:r>
            <a:endParaRPr lang="en-US" sz="3600" dirty="0"/>
          </a:p>
        </p:txBody>
      </p:sp>
      <p:sp>
        <p:nvSpPr>
          <p:cNvPr id="60" name="TextBox 59"/>
          <p:cNvSpPr txBox="1"/>
          <p:nvPr/>
        </p:nvSpPr>
        <p:spPr>
          <a:xfrm>
            <a:off x="4953000" y="1905000"/>
            <a:ext cx="587020" cy="707886"/>
          </a:xfrm>
          <a:prstGeom prst="rect">
            <a:avLst/>
          </a:prstGeom>
          <a:noFill/>
        </p:spPr>
        <p:txBody>
          <a:bodyPr wrap="none" rtlCol="0">
            <a:spAutoFit/>
          </a:bodyPr>
          <a:lstStyle/>
          <a:p>
            <a:r>
              <a:rPr lang="en-US" sz="4000" dirty="0" smtClean="0">
                <a:solidFill>
                  <a:srgbClr val="92D050"/>
                </a:solidFill>
                <a:sym typeface="Wingdings"/>
              </a:rPr>
              <a:t></a:t>
            </a:r>
            <a:endParaRPr lang="en-US" sz="4000" dirty="0">
              <a:solidFill>
                <a:srgbClr val="92D050"/>
              </a:solidFill>
            </a:endParaRPr>
          </a:p>
        </p:txBody>
      </p:sp>
      <p:sp>
        <p:nvSpPr>
          <p:cNvPr id="61" name="TextBox 60"/>
          <p:cNvSpPr txBox="1"/>
          <p:nvPr/>
        </p:nvSpPr>
        <p:spPr>
          <a:xfrm>
            <a:off x="4953000" y="1828800"/>
            <a:ext cx="510076" cy="707886"/>
          </a:xfrm>
          <a:prstGeom prst="rect">
            <a:avLst/>
          </a:prstGeom>
          <a:noFill/>
        </p:spPr>
        <p:txBody>
          <a:bodyPr wrap="none" rtlCol="0">
            <a:spAutoFit/>
          </a:bodyPr>
          <a:lstStyle/>
          <a:p>
            <a:r>
              <a:rPr lang="en-US" sz="4000" dirty="0" smtClean="0">
                <a:solidFill>
                  <a:srgbClr val="C00000"/>
                </a:solidFill>
                <a:sym typeface="Wingdings"/>
              </a:rPr>
              <a:t></a:t>
            </a:r>
            <a:endParaRPr lang="en-US" sz="4000" dirty="0">
              <a:solidFill>
                <a:srgbClr val="C00000"/>
              </a:solidFill>
            </a:endParaRPr>
          </a:p>
        </p:txBody>
      </p:sp>
      <p:sp>
        <p:nvSpPr>
          <p:cNvPr id="62" name="TextBox 61"/>
          <p:cNvSpPr txBox="1"/>
          <p:nvPr/>
        </p:nvSpPr>
        <p:spPr>
          <a:xfrm>
            <a:off x="5458666" y="1981200"/>
            <a:ext cx="1856534" cy="461665"/>
          </a:xfrm>
          <a:prstGeom prst="rect">
            <a:avLst/>
          </a:prstGeom>
          <a:noFill/>
        </p:spPr>
        <p:txBody>
          <a:bodyPr wrap="none" rtlCol="0">
            <a:spAutoFit/>
          </a:bodyPr>
          <a:lstStyle/>
          <a:p>
            <a:r>
              <a:rPr lang="en-US" sz="2400" dirty="0" smtClean="0"/>
              <a:t>False positive</a:t>
            </a:r>
            <a:endParaRPr lang="en-US" sz="2400" dirty="0"/>
          </a:p>
        </p:txBody>
      </p:sp>
      <p:sp>
        <p:nvSpPr>
          <p:cNvPr id="63" name="Slide Number Placeholder 62"/>
          <p:cNvSpPr>
            <a:spLocks noGrp="1"/>
          </p:cNvSpPr>
          <p:nvPr>
            <p:ph type="sldNum" sz="quarter" idx="12"/>
          </p:nvPr>
        </p:nvSpPr>
        <p:spPr/>
        <p:txBody>
          <a:bodyPr/>
          <a:lstStyle/>
          <a:p>
            <a:fld id="{D12F3BBA-903E-41DF-8646-73C0BFD5E175}" type="slidenum">
              <a:rPr lang="en-US" smtClean="0"/>
              <a:pPr/>
              <a:t>15</a:t>
            </a:fld>
            <a:endParaRPr lang="en-US"/>
          </a:p>
        </p:txBody>
      </p:sp>
      <p:sp>
        <p:nvSpPr>
          <p:cNvPr id="64" name="TextBox 63"/>
          <p:cNvSpPr txBox="1"/>
          <p:nvPr/>
        </p:nvSpPr>
        <p:spPr>
          <a:xfrm>
            <a:off x="589787" y="5867400"/>
            <a:ext cx="2915413" cy="523220"/>
          </a:xfrm>
          <a:prstGeom prst="rect">
            <a:avLst/>
          </a:prstGeom>
          <a:noFill/>
        </p:spPr>
        <p:txBody>
          <a:bodyPr wrap="none" rtlCol="0">
            <a:spAutoFit/>
          </a:bodyPr>
          <a:lstStyle/>
          <a:p>
            <a:r>
              <a:rPr lang="en-US" sz="2800" dirty="0" smtClean="0"/>
              <a:t>Inserted Elements:</a:t>
            </a:r>
            <a:endParaRPr lang="en-US" sz="2800" dirty="0"/>
          </a:p>
        </p:txBody>
      </p:sp>
      <p:sp>
        <p:nvSpPr>
          <p:cNvPr id="65" name="Oval 64"/>
          <p:cNvSpPr/>
          <p:nvPr/>
        </p:nvSpPr>
        <p:spPr>
          <a:xfrm>
            <a:off x="3581400" y="5943600"/>
            <a:ext cx="533400" cy="457200"/>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2800" dirty="0" smtClean="0"/>
              <a:t>X</a:t>
            </a:r>
            <a:endParaRPr lang="en-US" sz="2800" dirty="0"/>
          </a:p>
        </p:txBody>
      </p:sp>
      <p:sp>
        <p:nvSpPr>
          <p:cNvPr id="66" name="Oval 65"/>
          <p:cNvSpPr/>
          <p:nvPr/>
        </p:nvSpPr>
        <p:spPr>
          <a:xfrm>
            <a:off x="4343400" y="5943600"/>
            <a:ext cx="533400" cy="457200"/>
          </a:xfrm>
          <a:prstGeom prst="ellipse">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2800" dirty="0" smtClean="0"/>
              <a:t>Y</a:t>
            </a:r>
            <a:endParaRPr lang="en-US" sz="2800" dirty="0"/>
          </a:p>
        </p:txBody>
      </p:sp>
    </p:spTree>
    <p:custDataLst>
      <p:tags r:id="rId1"/>
    </p:custDataLst>
  </p:cSld>
  <p:clrMapOvr>
    <a:masterClrMapping/>
  </p:clrMapOvr>
  <p:transition advTm="97547"/>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500"/>
                                        <p:tgtEl>
                                          <p:spTgt spid="8"/>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500"/>
                                        <p:tgtEl>
                                          <p:spTgt spid="9"/>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500"/>
                                        <p:tgtEl>
                                          <p:spTgt spid="10"/>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fade">
                                      <p:cBhvr>
                                        <p:cTn id="30" dur="500"/>
                                        <p:tgtEl>
                                          <p:spTgt spid="12"/>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fade">
                                      <p:cBhvr>
                                        <p:cTn id="33" dur="500"/>
                                        <p:tgtEl>
                                          <p:spTgt spid="13"/>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fade">
                                      <p:cBhvr>
                                        <p:cTn id="36" dur="500"/>
                                        <p:tgtEl>
                                          <p:spTgt spid="14"/>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fade">
                                      <p:cBhvr>
                                        <p:cTn id="39" dur="500"/>
                                        <p:tgtEl>
                                          <p:spTgt spid="15"/>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500"/>
                                        <p:tgtEl>
                                          <p:spTgt spid="16"/>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fade">
                                      <p:cBhvr>
                                        <p:cTn id="45" dur="500"/>
                                        <p:tgtEl>
                                          <p:spTgt spid="17"/>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18"/>
                                        </p:tgtEl>
                                        <p:attrNameLst>
                                          <p:attrName>style.visibility</p:attrName>
                                        </p:attrNameLst>
                                      </p:cBhvr>
                                      <p:to>
                                        <p:strVal val="visible"/>
                                      </p:to>
                                    </p:set>
                                    <p:animEffect transition="in" filter="fade">
                                      <p:cBhvr>
                                        <p:cTn id="48" dur="500"/>
                                        <p:tgtEl>
                                          <p:spTgt spid="18"/>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fade">
                                      <p:cBhvr>
                                        <p:cTn id="51" dur="500"/>
                                        <p:tgtEl>
                                          <p:spTgt spid="19"/>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20"/>
                                        </p:tgtEl>
                                        <p:attrNameLst>
                                          <p:attrName>style.visibility</p:attrName>
                                        </p:attrNameLst>
                                      </p:cBhvr>
                                      <p:to>
                                        <p:strVal val="visible"/>
                                      </p:to>
                                    </p:set>
                                    <p:animEffect transition="in" filter="fade">
                                      <p:cBhvr>
                                        <p:cTn id="54" dur="500"/>
                                        <p:tgtEl>
                                          <p:spTgt spid="20"/>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21"/>
                                        </p:tgtEl>
                                        <p:attrNameLst>
                                          <p:attrName>style.visibility</p:attrName>
                                        </p:attrNameLst>
                                      </p:cBhvr>
                                      <p:to>
                                        <p:strVal val="visible"/>
                                      </p:to>
                                    </p:set>
                                    <p:animEffect transition="in" filter="fade">
                                      <p:cBhvr>
                                        <p:cTn id="57" dur="500"/>
                                        <p:tgtEl>
                                          <p:spTgt spid="21"/>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23"/>
                                        </p:tgtEl>
                                        <p:attrNameLst>
                                          <p:attrName>style.visibility</p:attrName>
                                        </p:attrNameLst>
                                      </p:cBhvr>
                                      <p:to>
                                        <p:strVal val="visible"/>
                                      </p:to>
                                    </p:set>
                                    <p:animEffect transition="in" filter="fade">
                                      <p:cBhvr>
                                        <p:cTn id="60" dur="500"/>
                                        <p:tgtEl>
                                          <p:spTgt spid="23"/>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24"/>
                                        </p:tgtEl>
                                        <p:attrNameLst>
                                          <p:attrName>style.visibility</p:attrName>
                                        </p:attrNameLst>
                                      </p:cBhvr>
                                      <p:to>
                                        <p:strVal val="visible"/>
                                      </p:to>
                                    </p:set>
                                    <p:animEffect transition="in" filter="fade">
                                      <p:cBhvr>
                                        <p:cTn id="65" dur="500"/>
                                        <p:tgtEl>
                                          <p:spTgt spid="24"/>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27"/>
                                        </p:tgtEl>
                                        <p:attrNameLst>
                                          <p:attrName>style.visibility</p:attrName>
                                        </p:attrNameLst>
                                      </p:cBhvr>
                                      <p:to>
                                        <p:strVal val="visible"/>
                                      </p:to>
                                    </p:set>
                                    <p:animEffect transition="in" filter="fade">
                                      <p:cBhvr>
                                        <p:cTn id="68" dur="500"/>
                                        <p:tgtEl>
                                          <p:spTgt spid="27"/>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29"/>
                                        </p:tgtEl>
                                        <p:attrNameLst>
                                          <p:attrName>style.visibility</p:attrName>
                                        </p:attrNameLst>
                                      </p:cBhvr>
                                      <p:to>
                                        <p:strVal val="visible"/>
                                      </p:to>
                                    </p:set>
                                    <p:animEffect transition="in" filter="fade">
                                      <p:cBhvr>
                                        <p:cTn id="71" dur="500"/>
                                        <p:tgtEl>
                                          <p:spTgt spid="29"/>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xit" presetSubtype="0" fill="hold" grpId="1" nodeType="clickEffect">
                                  <p:stCondLst>
                                    <p:cond delay="0"/>
                                  </p:stCondLst>
                                  <p:childTnLst>
                                    <p:animEffect transition="out" filter="fade">
                                      <p:cBhvr>
                                        <p:cTn id="75" dur="500"/>
                                        <p:tgtEl>
                                          <p:spTgt spid="27"/>
                                        </p:tgtEl>
                                      </p:cBhvr>
                                    </p:animEffect>
                                    <p:set>
                                      <p:cBhvr>
                                        <p:cTn id="76" dur="1" fill="hold">
                                          <p:stCondLst>
                                            <p:cond delay="499"/>
                                          </p:stCondLst>
                                        </p:cTn>
                                        <p:tgtEl>
                                          <p:spTgt spid="27"/>
                                        </p:tgtEl>
                                        <p:attrNameLst>
                                          <p:attrName>style.visibility</p:attrName>
                                        </p:attrNameLst>
                                      </p:cBhvr>
                                      <p:to>
                                        <p:strVal val="hidden"/>
                                      </p:to>
                                    </p:set>
                                  </p:childTnLst>
                                </p:cTn>
                              </p:par>
                              <p:par>
                                <p:cTn id="77" presetID="10" presetClass="exit" presetSubtype="0" fill="hold" grpId="1" nodeType="withEffect">
                                  <p:stCondLst>
                                    <p:cond delay="0"/>
                                  </p:stCondLst>
                                  <p:childTnLst>
                                    <p:animEffect transition="out" filter="fade">
                                      <p:cBhvr>
                                        <p:cTn id="78" dur="500"/>
                                        <p:tgtEl>
                                          <p:spTgt spid="29"/>
                                        </p:tgtEl>
                                      </p:cBhvr>
                                    </p:animEffect>
                                    <p:set>
                                      <p:cBhvr>
                                        <p:cTn id="79" dur="1" fill="hold">
                                          <p:stCondLst>
                                            <p:cond delay="499"/>
                                          </p:stCondLst>
                                        </p:cTn>
                                        <p:tgtEl>
                                          <p:spTgt spid="29"/>
                                        </p:tgtEl>
                                        <p:attrNameLst>
                                          <p:attrName>style.visibility</p:attrName>
                                        </p:attrNameLst>
                                      </p:cBhvr>
                                      <p:to>
                                        <p:strVal val="hidden"/>
                                      </p:to>
                                    </p:set>
                                  </p:childTnLst>
                                </p:cTn>
                              </p:par>
                              <p:par>
                                <p:cTn id="80" presetID="10" presetClass="exit" presetSubtype="0" fill="hold" grpId="1" nodeType="withEffect">
                                  <p:stCondLst>
                                    <p:cond delay="0"/>
                                  </p:stCondLst>
                                  <p:childTnLst>
                                    <p:animEffect transition="out" filter="fade">
                                      <p:cBhvr>
                                        <p:cTn id="81" dur="500"/>
                                        <p:tgtEl>
                                          <p:spTgt spid="24"/>
                                        </p:tgtEl>
                                      </p:cBhvr>
                                    </p:animEffect>
                                    <p:set>
                                      <p:cBhvr>
                                        <p:cTn id="82" dur="1" fill="hold">
                                          <p:stCondLst>
                                            <p:cond delay="499"/>
                                          </p:stCondLst>
                                        </p:cTn>
                                        <p:tgtEl>
                                          <p:spTgt spid="24"/>
                                        </p:tgtEl>
                                        <p:attrNameLst>
                                          <p:attrName>style.visibility</p:attrName>
                                        </p:attrNameLst>
                                      </p:cBhvr>
                                      <p:to>
                                        <p:strVal val="hidden"/>
                                      </p:to>
                                    </p:set>
                                  </p:childTnLst>
                                </p:cTn>
                              </p:par>
                              <p:par>
                                <p:cTn id="83" presetID="10" presetClass="exit" presetSubtype="0" fill="hold" grpId="1" nodeType="withEffect">
                                  <p:stCondLst>
                                    <p:cond delay="0"/>
                                  </p:stCondLst>
                                  <p:childTnLst>
                                    <p:animEffect transition="out" filter="fade">
                                      <p:cBhvr>
                                        <p:cTn id="84" dur="500"/>
                                        <p:tgtEl>
                                          <p:spTgt spid="23"/>
                                        </p:tgtEl>
                                      </p:cBhvr>
                                    </p:animEffect>
                                    <p:set>
                                      <p:cBhvr>
                                        <p:cTn id="85" dur="1" fill="hold">
                                          <p:stCondLst>
                                            <p:cond delay="499"/>
                                          </p:stCondLst>
                                        </p:cTn>
                                        <p:tgtEl>
                                          <p:spTgt spid="23"/>
                                        </p:tgtEl>
                                        <p:attrNameLst>
                                          <p:attrName>style.visibility</p:attrName>
                                        </p:attrNameLst>
                                      </p:cBhvr>
                                      <p:to>
                                        <p:strVal val="hidden"/>
                                      </p:to>
                                    </p:set>
                                  </p:childTnLst>
                                </p:cTn>
                              </p:par>
                              <p:par>
                                <p:cTn id="86" presetID="10" presetClass="exit" presetSubtype="0" fill="hold" grpId="1" nodeType="withEffect">
                                  <p:stCondLst>
                                    <p:cond delay="0"/>
                                  </p:stCondLst>
                                  <p:childTnLst>
                                    <p:animEffect transition="out" filter="fade">
                                      <p:cBhvr>
                                        <p:cTn id="87" dur="500"/>
                                        <p:tgtEl>
                                          <p:spTgt spid="4"/>
                                        </p:tgtEl>
                                      </p:cBhvr>
                                    </p:animEffect>
                                    <p:set>
                                      <p:cBhvr>
                                        <p:cTn id="88" dur="1" fill="hold">
                                          <p:stCondLst>
                                            <p:cond delay="499"/>
                                          </p:stCondLst>
                                        </p:cTn>
                                        <p:tgtEl>
                                          <p:spTgt spid="4"/>
                                        </p:tgtEl>
                                        <p:attrNameLst>
                                          <p:attrName>style.visibility</p:attrName>
                                        </p:attrNameLst>
                                      </p:cBhvr>
                                      <p:to>
                                        <p:strVal val="hidden"/>
                                      </p:to>
                                    </p:set>
                                  </p:childTnLst>
                                </p:cTn>
                              </p:par>
                              <p:par>
                                <p:cTn id="89" presetID="10" presetClass="entr" presetSubtype="0" fill="hold" nodeType="withEffect">
                                  <p:stCondLst>
                                    <p:cond delay="0"/>
                                  </p:stCondLst>
                                  <p:childTnLst>
                                    <p:set>
                                      <p:cBhvr>
                                        <p:cTn id="90" dur="1" fill="hold">
                                          <p:stCondLst>
                                            <p:cond delay="0"/>
                                          </p:stCondLst>
                                        </p:cTn>
                                        <p:tgtEl>
                                          <p:spTgt spid="36"/>
                                        </p:tgtEl>
                                        <p:attrNameLst>
                                          <p:attrName>style.visibility</p:attrName>
                                        </p:attrNameLst>
                                      </p:cBhvr>
                                      <p:to>
                                        <p:strVal val="visible"/>
                                      </p:to>
                                    </p:set>
                                    <p:animEffect transition="in" filter="fade">
                                      <p:cBhvr>
                                        <p:cTn id="91" dur="500"/>
                                        <p:tgtEl>
                                          <p:spTgt spid="36"/>
                                        </p:tgtEl>
                                      </p:cBhvr>
                                    </p:animEffect>
                                  </p:childTnLst>
                                </p:cTn>
                              </p:par>
                              <p:par>
                                <p:cTn id="92" presetID="10" presetClass="entr" presetSubtype="0" fill="hold" nodeType="withEffect">
                                  <p:stCondLst>
                                    <p:cond delay="0"/>
                                  </p:stCondLst>
                                  <p:childTnLst>
                                    <p:set>
                                      <p:cBhvr>
                                        <p:cTn id="93" dur="1" fill="hold">
                                          <p:stCondLst>
                                            <p:cond delay="0"/>
                                          </p:stCondLst>
                                        </p:cTn>
                                        <p:tgtEl>
                                          <p:spTgt spid="34"/>
                                        </p:tgtEl>
                                        <p:attrNameLst>
                                          <p:attrName>style.visibility</p:attrName>
                                        </p:attrNameLst>
                                      </p:cBhvr>
                                      <p:to>
                                        <p:strVal val="visible"/>
                                      </p:to>
                                    </p:set>
                                    <p:animEffect transition="in" filter="fade">
                                      <p:cBhvr>
                                        <p:cTn id="94" dur="500"/>
                                        <p:tgtEl>
                                          <p:spTgt spid="34"/>
                                        </p:tgtEl>
                                      </p:cBhvr>
                                    </p:animEffect>
                                  </p:childTnLst>
                                </p:cTn>
                              </p:par>
                              <p:par>
                                <p:cTn id="95" presetID="10" presetClass="entr" presetSubtype="0" fill="hold" grpId="0" nodeType="withEffect">
                                  <p:stCondLst>
                                    <p:cond delay="0"/>
                                  </p:stCondLst>
                                  <p:childTnLst>
                                    <p:set>
                                      <p:cBhvr>
                                        <p:cTn id="96" dur="1" fill="hold">
                                          <p:stCondLst>
                                            <p:cond delay="0"/>
                                          </p:stCondLst>
                                        </p:cTn>
                                        <p:tgtEl>
                                          <p:spTgt spid="31"/>
                                        </p:tgtEl>
                                        <p:attrNameLst>
                                          <p:attrName>style.visibility</p:attrName>
                                        </p:attrNameLst>
                                      </p:cBhvr>
                                      <p:to>
                                        <p:strVal val="visible"/>
                                      </p:to>
                                    </p:set>
                                    <p:animEffect transition="in" filter="fade">
                                      <p:cBhvr>
                                        <p:cTn id="97" dur="500"/>
                                        <p:tgtEl>
                                          <p:spTgt spid="31"/>
                                        </p:tgtEl>
                                      </p:cBhvr>
                                    </p:animEffect>
                                  </p:childTnLst>
                                </p:cTn>
                              </p:par>
                              <p:par>
                                <p:cTn id="98" presetID="10" presetClass="entr" presetSubtype="0" fill="hold" grpId="0" nodeType="withEffect">
                                  <p:stCondLst>
                                    <p:cond delay="0"/>
                                  </p:stCondLst>
                                  <p:childTnLst>
                                    <p:set>
                                      <p:cBhvr>
                                        <p:cTn id="99" dur="1" fill="hold">
                                          <p:stCondLst>
                                            <p:cond delay="0"/>
                                          </p:stCondLst>
                                        </p:cTn>
                                        <p:tgtEl>
                                          <p:spTgt spid="32"/>
                                        </p:tgtEl>
                                        <p:attrNameLst>
                                          <p:attrName>style.visibility</p:attrName>
                                        </p:attrNameLst>
                                      </p:cBhvr>
                                      <p:to>
                                        <p:strVal val="visible"/>
                                      </p:to>
                                    </p:set>
                                    <p:animEffect transition="in" filter="fade">
                                      <p:cBhvr>
                                        <p:cTn id="100" dur="500"/>
                                        <p:tgtEl>
                                          <p:spTgt spid="32"/>
                                        </p:tgtEl>
                                      </p:cBhvr>
                                    </p:animEffect>
                                  </p:childTnLst>
                                </p:cTn>
                              </p:par>
                              <p:par>
                                <p:cTn id="101" presetID="10" presetClass="entr" presetSubtype="0" fill="hold" grpId="0" nodeType="withEffect">
                                  <p:stCondLst>
                                    <p:cond delay="0"/>
                                  </p:stCondLst>
                                  <p:childTnLst>
                                    <p:set>
                                      <p:cBhvr>
                                        <p:cTn id="102" dur="1" fill="hold">
                                          <p:stCondLst>
                                            <p:cond delay="0"/>
                                          </p:stCondLst>
                                        </p:cTn>
                                        <p:tgtEl>
                                          <p:spTgt spid="64"/>
                                        </p:tgtEl>
                                        <p:attrNameLst>
                                          <p:attrName>style.visibility</p:attrName>
                                        </p:attrNameLst>
                                      </p:cBhvr>
                                      <p:to>
                                        <p:strVal val="visible"/>
                                      </p:to>
                                    </p:set>
                                    <p:animEffect transition="in" filter="fade">
                                      <p:cBhvr>
                                        <p:cTn id="103" dur="500"/>
                                        <p:tgtEl>
                                          <p:spTgt spid="64"/>
                                        </p:tgtEl>
                                      </p:cBhvr>
                                    </p:animEffect>
                                  </p:childTnLst>
                                </p:cTn>
                              </p:par>
                            </p:childTnLst>
                          </p:cTn>
                        </p:par>
                      </p:childTnLst>
                    </p:cTn>
                  </p:par>
                  <p:par>
                    <p:cTn id="104" fill="hold">
                      <p:stCondLst>
                        <p:cond delay="indefinite"/>
                      </p:stCondLst>
                      <p:childTnLst>
                        <p:par>
                          <p:cTn id="105" fill="hold">
                            <p:stCondLst>
                              <p:cond delay="0"/>
                            </p:stCondLst>
                            <p:childTnLst>
                              <p:par>
                                <p:cTn id="106" presetID="10" presetClass="entr" presetSubtype="0" fill="hold" grpId="0" nodeType="clickEffect">
                                  <p:stCondLst>
                                    <p:cond delay="0"/>
                                  </p:stCondLst>
                                  <p:childTnLst>
                                    <p:set>
                                      <p:cBhvr>
                                        <p:cTn id="107" dur="1" fill="hold">
                                          <p:stCondLst>
                                            <p:cond delay="0"/>
                                          </p:stCondLst>
                                        </p:cTn>
                                        <p:tgtEl>
                                          <p:spTgt spid="38"/>
                                        </p:tgtEl>
                                        <p:attrNameLst>
                                          <p:attrName>style.visibility</p:attrName>
                                        </p:attrNameLst>
                                      </p:cBhvr>
                                      <p:to>
                                        <p:strVal val="visible"/>
                                      </p:to>
                                    </p:set>
                                    <p:animEffect transition="in" filter="fade">
                                      <p:cBhvr>
                                        <p:cTn id="108" dur="500"/>
                                        <p:tgtEl>
                                          <p:spTgt spid="38"/>
                                        </p:tgtEl>
                                      </p:cBhvr>
                                    </p:animEffect>
                                  </p:childTnLst>
                                </p:cTn>
                              </p:par>
                              <p:par>
                                <p:cTn id="109" presetID="10" presetClass="entr" presetSubtype="0" fill="hold" grpId="0" nodeType="withEffect">
                                  <p:stCondLst>
                                    <p:cond delay="0"/>
                                  </p:stCondLst>
                                  <p:childTnLst>
                                    <p:set>
                                      <p:cBhvr>
                                        <p:cTn id="110" dur="1" fill="hold">
                                          <p:stCondLst>
                                            <p:cond delay="0"/>
                                          </p:stCondLst>
                                        </p:cTn>
                                        <p:tgtEl>
                                          <p:spTgt spid="30"/>
                                        </p:tgtEl>
                                        <p:attrNameLst>
                                          <p:attrName>style.visibility</p:attrName>
                                        </p:attrNameLst>
                                      </p:cBhvr>
                                      <p:to>
                                        <p:strVal val="visible"/>
                                      </p:to>
                                    </p:set>
                                    <p:animEffect transition="in" filter="fade">
                                      <p:cBhvr>
                                        <p:cTn id="111" dur="500"/>
                                        <p:tgtEl>
                                          <p:spTgt spid="30"/>
                                        </p:tgtEl>
                                      </p:cBhvr>
                                    </p:animEffect>
                                  </p:childTnLst>
                                </p:cTn>
                              </p:par>
                            </p:childTnLst>
                          </p:cTn>
                        </p:par>
                      </p:childTnLst>
                    </p:cTn>
                  </p:par>
                  <p:par>
                    <p:cTn id="112" fill="hold">
                      <p:stCondLst>
                        <p:cond delay="indefinite"/>
                      </p:stCondLst>
                      <p:childTnLst>
                        <p:par>
                          <p:cTn id="113" fill="hold">
                            <p:stCondLst>
                              <p:cond delay="0"/>
                            </p:stCondLst>
                            <p:childTnLst>
                              <p:par>
                                <p:cTn id="114" presetID="10" presetClass="entr" presetSubtype="0" fill="hold" nodeType="clickEffect">
                                  <p:stCondLst>
                                    <p:cond delay="0"/>
                                  </p:stCondLst>
                                  <p:childTnLst>
                                    <p:set>
                                      <p:cBhvr>
                                        <p:cTn id="115" dur="1" fill="hold">
                                          <p:stCondLst>
                                            <p:cond delay="0"/>
                                          </p:stCondLst>
                                        </p:cTn>
                                        <p:tgtEl>
                                          <p:spTgt spid="42"/>
                                        </p:tgtEl>
                                        <p:attrNameLst>
                                          <p:attrName>style.visibility</p:attrName>
                                        </p:attrNameLst>
                                      </p:cBhvr>
                                      <p:to>
                                        <p:strVal val="visible"/>
                                      </p:to>
                                    </p:set>
                                    <p:animEffect transition="in" filter="fade">
                                      <p:cBhvr>
                                        <p:cTn id="116" dur="500"/>
                                        <p:tgtEl>
                                          <p:spTgt spid="42"/>
                                        </p:tgtEl>
                                      </p:cBhvr>
                                    </p:animEffect>
                                  </p:childTnLst>
                                </p:cTn>
                              </p:par>
                              <p:par>
                                <p:cTn id="117" presetID="10" presetClass="entr" presetSubtype="0" fill="hold" nodeType="withEffect">
                                  <p:stCondLst>
                                    <p:cond delay="0"/>
                                  </p:stCondLst>
                                  <p:childTnLst>
                                    <p:set>
                                      <p:cBhvr>
                                        <p:cTn id="118" dur="1" fill="hold">
                                          <p:stCondLst>
                                            <p:cond delay="0"/>
                                          </p:stCondLst>
                                        </p:cTn>
                                        <p:tgtEl>
                                          <p:spTgt spid="39"/>
                                        </p:tgtEl>
                                        <p:attrNameLst>
                                          <p:attrName>style.visibility</p:attrName>
                                        </p:attrNameLst>
                                      </p:cBhvr>
                                      <p:to>
                                        <p:strVal val="visible"/>
                                      </p:to>
                                    </p:set>
                                    <p:animEffect transition="in" filter="fade">
                                      <p:cBhvr>
                                        <p:cTn id="119" dur="500"/>
                                        <p:tgtEl>
                                          <p:spTgt spid="39"/>
                                        </p:tgtEl>
                                      </p:cBhvr>
                                    </p:animEffect>
                                  </p:childTnLst>
                                </p:cTn>
                              </p:par>
                            </p:childTnLst>
                          </p:cTn>
                        </p:par>
                      </p:childTnLst>
                    </p:cTn>
                  </p:par>
                  <p:par>
                    <p:cTn id="120" fill="hold">
                      <p:stCondLst>
                        <p:cond delay="indefinite"/>
                      </p:stCondLst>
                      <p:childTnLst>
                        <p:par>
                          <p:cTn id="121" fill="hold">
                            <p:stCondLst>
                              <p:cond delay="0"/>
                            </p:stCondLst>
                            <p:childTnLst>
                              <p:par>
                                <p:cTn id="122" presetID="10" presetClass="exit" presetSubtype="0" fill="hold" grpId="1" nodeType="clickEffect">
                                  <p:stCondLst>
                                    <p:cond delay="0"/>
                                  </p:stCondLst>
                                  <p:childTnLst>
                                    <p:animEffect transition="out" filter="fade">
                                      <p:cBhvr>
                                        <p:cTn id="123" dur="500"/>
                                        <p:tgtEl>
                                          <p:spTgt spid="14"/>
                                        </p:tgtEl>
                                      </p:cBhvr>
                                    </p:animEffect>
                                    <p:set>
                                      <p:cBhvr>
                                        <p:cTn id="124" dur="1" fill="hold">
                                          <p:stCondLst>
                                            <p:cond delay="499"/>
                                          </p:stCondLst>
                                        </p:cTn>
                                        <p:tgtEl>
                                          <p:spTgt spid="14"/>
                                        </p:tgtEl>
                                        <p:attrNameLst>
                                          <p:attrName>style.visibility</p:attrName>
                                        </p:attrNameLst>
                                      </p:cBhvr>
                                      <p:to>
                                        <p:strVal val="hidden"/>
                                      </p:to>
                                    </p:set>
                                  </p:childTnLst>
                                </p:cTn>
                              </p:par>
                              <p:par>
                                <p:cTn id="125" presetID="10" presetClass="exit" presetSubtype="0" fill="hold" grpId="1" nodeType="withEffect">
                                  <p:stCondLst>
                                    <p:cond delay="0"/>
                                  </p:stCondLst>
                                  <p:childTnLst>
                                    <p:animEffect transition="out" filter="fade">
                                      <p:cBhvr>
                                        <p:cTn id="126" dur="500"/>
                                        <p:tgtEl>
                                          <p:spTgt spid="9"/>
                                        </p:tgtEl>
                                      </p:cBhvr>
                                    </p:animEffect>
                                    <p:set>
                                      <p:cBhvr>
                                        <p:cTn id="127" dur="1" fill="hold">
                                          <p:stCondLst>
                                            <p:cond delay="499"/>
                                          </p:stCondLst>
                                        </p:cTn>
                                        <p:tgtEl>
                                          <p:spTgt spid="9"/>
                                        </p:tgtEl>
                                        <p:attrNameLst>
                                          <p:attrName>style.visibility</p:attrName>
                                        </p:attrNameLst>
                                      </p:cBhvr>
                                      <p:to>
                                        <p:strVal val="hidden"/>
                                      </p:to>
                                    </p:set>
                                  </p:childTnLst>
                                </p:cTn>
                              </p:par>
                              <p:par>
                                <p:cTn id="128" presetID="10" presetClass="entr" presetSubtype="0" fill="hold" grpId="0" nodeType="withEffect">
                                  <p:stCondLst>
                                    <p:cond delay="0"/>
                                  </p:stCondLst>
                                  <p:childTnLst>
                                    <p:set>
                                      <p:cBhvr>
                                        <p:cTn id="129" dur="1" fill="hold">
                                          <p:stCondLst>
                                            <p:cond delay="0"/>
                                          </p:stCondLst>
                                        </p:cTn>
                                        <p:tgtEl>
                                          <p:spTgt spid="22"/>
                                        </p:tgtEl>
                                        <p:attrNameLst>
                                          <p:attrName>style.visibility</p:attrName>
                                        </p:attrNameLst>
                                      </p:cBhvr>
                                      <p:to>
                                        <p:strVal val="visible"/>
                                      </p:to>
                                    </p:set>
                                    <p:animEffect transition="in" filter="fade">
                                      <p:cBhvr>
                                        <p:cTn id="130" dur="500"/>
                                        <p:tgtEl>
                                          <p:spTgt spid="22"/>
                                        </p:tgtEl>
                                      </p:cBhvr>
                                    </p:animEffect>
                                  </p:childTnLst>
                                </p:cTn>
                              </p:par>
                              <p:par>
                                <p:cTn id="131" presetID="10" presetClass="entr" presetSubtype="0" fill="hold" grpId="0" nodeType="withEffect">
                                  <p:stCondLst>
                                    <p:cond delay="0"/>
                                  </p:stCondLst>
                                  <p:childTnLst>
                                    <p:set>
                                      <p:cBhvr>
                                        <p:cTn id="132" dur="1" fill="hold">
                                          <p:stCondLst>
                                            <p:cond delay="0"/>
                                          </p:stCondLst>
                                        </p:cTn>
                                        <p:tgtEl>
                                          <p:spTgt spid="48"/>
                                        </p:tgtEl>
                                        <p:attrNameLst>
                                          <p:attrName>style.visibility</p:attrName>
                                        </p:attrNameLst>
                                      </p:cBhvr>
                                      <p:to>
                                        <p:strVal val="visible"/>
                                      </p:to>
                                    </p:set>
                                    <p:animEffect transition="in" filter="fade">
                                      <p:cBhvr>
                                        <p:cTn id="133" dur="500"/>
                                        <p:tgtEl>
                                          <p:spTgt spid="48"/>
                                        </p:tgtEl>
                                      </p:cBhvr>
                                    </p:animEffect>
                                  </p:childTnLst>
                                </p:cTn>
                              </p:par>
                              <p:par>
                                <p:cTn id="134" presetID="10" presetClass="entr" presetSubtype="0" fill="hold" grpId="0" nodeType="withEffect">
                                  <p:stCondLst>
                                    <p:cond delay="0"/>
                                  </p:stCondLst>
                                  <p:childTnLst>
                                    <p:set>
                                      <p:cBhvr>
                                        <p:cTn id="135" dur="1" fill="hold">
                                          <p:stCondLst>
                                            <p:cond delay="0"/>
                                          </p:stCondLst>
                                        </p:cTn>
                                        <p:tgtEl>
                                          <p:spTgt spid="65"/>
                                        </p:tgtEl>
                                        <p:attrNameLst>
                                          <p:attrName>style.visibility</p:attrName>
                                        </p:attrNameLst>
                                      </p:cBhvr>
                                      <p:to>
                                        <p:strVal val="visible"/>
                                      </p:to>
                                    </p:set>
                                    <p:animEffect transition="in" filter="fade">
                                      <p:cBhvr>
                                        <p:cTn id="136" dur="500"/>
                                        <p:tgtEl>
                                          <p:spTgt spid="65"/>
                                        </p:tgtEl>
                                      </p:cBhvr>
                                    </p:animEffect>
                                  </p:childTnLst>
                                </p:cTn>
                              </p:par>
                            </p:childTnLst>
                          </p:cTn>
                        </p:par>
                      </p:childTnLst>
                    </p:cTn>
                  </p:par>
                  <p:par>
                    <p:cTn id="137" fill="hold">
                      <p:stCondLst>
                        <p:cond delay="indefinite"/>
                      </p:stCondLst>
                      <p:childTnLst>
                        <p:par>
                          <p:cTn id="138" fill="hold">
                            <p:stCondLst>
                              <p:cond delay="0"/>
                            </p:stCondLst>
                            <p:childTnLst>
                              <p:par>
                                <p:cTn id="139" presetID="10" presetClass="exit" presetSubtype="0" fill="hold" grpId="1" nodeType="clickEffect">
                                  <p:stCondLst>
                                    <p:cond delay="0"/>
                                  </p:stCondLst>
                                  <p:childTnLst>
                                    <p:animEffect transition="out" filter="fade">
                                      <p:cBhvr>
                                        <p:cTn id="140" dur="500"/>
                                        <p:tgtEl>
                                          <p:spTgt spid="30"/>
                                        </p:tgtEl>
                                      </p:cBhvr>
                                    </p:animEffect>
                                    <p:set>
                                      <p:cBhvr>
                                        <p:cTn id="141" dur="1" fill="hold">
                                          <p:stCondLst>
                                            <p:cond delay="499"/>
                                          </p:stCondLst>
                                        </p:cTn>
                                        <p:tgtEl>
                                          <p:spTgt spid="30"/>
                                        </p:tgtEl>
                                        <p:attrNameLst>
                                          <p:attrName>style.visibility</p:attrName>
                                        </p:attrNameLst>
                                      </p:cBhvr>
                                      <p:to>
                                        <p:strVal val="hidden"/>
                                      </p:to>
                                    </p:set>
                                  </p:childTnLst>
                                </p:cTn>
                              </p:par>
                              <p:par>
                                <p:cTn id="142" presetID="10" presetClass="exit" presetSubtype="0" fill="hold" nodeType="withEffect">
                                  <p:stCondLst>
                                    <p:cond delay="0"/>
                                  </p:stCondLst>
                                  <p:childTnLst>
                                    <p:animEffect transition="out" filter="fade">
                                      <p:cBhvr>
                                        <p:cTn id="143" dur="500"/>
                                        <p:tgtEl>
                                          <p:spTgt spid="39"/>
                                        </p:tgtEl>
                                      </p:cBhvr>
                                    </p:animEffect>
                                    <p:set>
                                      <p:cBhvr>
                                        <p:cTn id="144" dur="1" fill="hold">
                                          <p:stCondLst>
                                            <p:cond delay="499"/>
                                          </p:stCondLst>
                                        </p:cTn>
                                        <p:tgtEl>
                                          <p:spTgt spid="39"/>
                                        </p:tgtEl>
                                        <p:attrNameLst>
                                          <p:attrName>style.visibility</p:attrName>
                                        </p:attrNameLst>
                                      </p:cBhvr>
                                      <p:to>
                                        <p:strVal val="hidden"/>
                                      </p:to>
                                    </p:set>
                                  </p:childTnLst>
                                </p:cTn>
                              </p:par>
                              <p:par>
                                <p:cTn id="145" presetID="10" presetClass="exit" presetSubtype="0" fill="hold" nodeType="withEffect">
                                  <p:stCondLst>
                                    <p:cond delay="0"/>
                                  </p:stCondLst>
                                  <p:childTnLst>
                                    <p:animEffect transition="out" filter="fade">
                                      <p:cBhvr>
                                        <p:cTn id="146" dur="500"/>
                                        <p:tgtEl>
                                          <p:spTgt spid="42"/>
                                        </p:tgtEl>
                                      </p:cBhvr>
                                    </p:animEffect>
                                    <p:set>
                                      <p:cBhvr>
                                        <p:cTn id="147" dur="1" fill="hold">
                                          <p:stCondLst>
                                            <p:cond delay="499"/>
                                          </p:stCondLst>
                                        </p:cTn>
                                        <p:tgtEl>
                                          <p:spTgt spid="42"/>
                                        </p:tgtEl>
                                        <p:attrNameLst>
                                          <p:attrName>style.visibility</p:attrName>
                                        </p:attrNameLst>
                                      </p:cBhvr>
                                      <p:to>
                                        <p:strVal val="hidden"/>
                                      </p:to>
                                    </p:set>
                                  </p:childTnLst>
                                </p:cTn>
                              </p:par>
                              <p:par>
                                <p:cTn id="148" presetID="10" presetClass="entr" presetSubtype="0" fill="hold" nodeType="withEffect">
                                  <p:stCondLst>
                                    <p:cond delay="0"/>
                                  </p:stCondLst>
                                  <p:childTnLst>
                                    <p:set>
                                      <p:cBhvr>
                                        <p:cTn id="149" dur="1" fill="hold">
                                          <p:stCondLst>
                                            <p:cond delay="0"/>
                                          </p:stCondLst>
                                        </p:cTn>
                                        <p:tgtEl>
                                          <p:spTgt spid="49"/>
                                        </p:tgtEl>
                                        <p:attrNameLst>
                                          <p:attrName>style.visibility</p:attrName>
                                        </p:attrNameLst>
                                      </p:cBhvr>
                                      <p:to>
                                        <p:strVal val="visible"/>
                                      </p:to>
                                    </p:set>
                                    <p:animEffect transition="in" filter="fade">
                                      <p:cBhvr>
                                        <p:cTn id="150" dur="500"/>
                                        <p:tgtEl>
                                          <p:spTgt spid="49"/>
                                        </p:tgtEl>
                                      </p:cBhvr>
                                    </p:animEffect>
                                  </p:childTnLst>
                                </p:cTn>
                              </p:par>
                              <p:par>
                                <p:cTn id="151" presetID="10" presetClass="entr" presetSubtype="0" fill="hold" nodeType="withEffect">
                                  <p:stCondLst>
                                    <p:cond delay="0"/>
                                  </p:stCondLst>
                                  <p:childTnLst>
                                    <p:set>
                                      <p:cBhvr>
                                        <p:cTn id="152" dur="1" fill="hold">
                                          <p:stCondLst>
                                            <p:cond delay="0"/>
                                          </p:stCondLst>
                                        </p:cTn>
                                        <p:tgtEl>
                                          <p:spTgt spid="47"/>
                                        </p:tgtEl>
                                        <p:attrNameLst>
                                          <p:attrName>style.visibility</p:attrName>
                                        </p:attrNameLst>
                                      </p:cBhvr>
                                      <p:to>
                                        <p:strVal val="visible"/>
                                      </p:to>
                                    </p:set>
                                    <p:animEffect transition="in" filter="fade">
                                      <p:cBhvr>
                                        <p:cTn id="153" dur="500"/>
                                        <p:tgtEl>
                                          <p:spTgt spid="47"/>
                                        </p:tgtEl>
                                      </p:cBhvr>
                                    </p:animEffect>
                                  </p:childTnLst>
                                </p:cTn>
                              </p:par>
                              <p:par>
                                <p:cTn id="154" presetID="10" presetClass="entr" presetSubtype="0" fill="hold" nodeType="withEffect">
                                  <p:stCondLst>
                                    <p:cond delay="0"/>
                                  </p:stCondLst>
                                  <p:childTnLst>
                                    <p:set>
                                      <p:cBhvr>
                                        <p:cTn id="155" dur="1" fill="hold">
                                          <p:stCondLst>
                                            <p:cond delay="0"/>
                                          </p:stCondLst>
                                        </p:cTn>
                                        <p:tgtEl>
                                          <p:spTgt spid="50"/>
                                        </p:tgtEl>
                                        <p:attrNameLst>
                                          <p:attrName>style.visibility</p:attrName>
                                        </p:attrNameLst>
                                      </p:cBhvr>
                                      <p:to>
                                        <p:strVal val="visible"/>
                                      </p:to>
                                    </p:set>
                                    <p:animEffect transition="in" filter="fade">
                                      <p:cBhvr>
                                        <p:cTn id="156" dur="500"/>
                                        <p:tgtEl>
                                          <p:spTgt spid="50"/>
                                        </p:tgtEl>
                                      </p:cBhvr>
                                    </p:animEffect>
                                  </p:childTnLst>
                                </p:cTn>
                              </p:par>
                            </p:childTnLst>
                          </p:cTn>
                        </p:par>
                      </p:childTnLst>
                    </p:cTn>
                  </p:par>
                  <p:par>
                    <p:cTn id="157" fill="hold">
                      <p:stCondLst>
                        <p:cond delay="indefinite"/>
                      </p:stCondLst>
                      <p:childTnLst>
                        <p:par>
                          <p:cTn id="158" fill="hold">
                            <p:stCondLst>
                              <p:cond delay="0"/>
                            </p:stCondLst>
                            <p:childTnLst>
                              <p:par>
                                <p:cTn id="159" presetID="10" presetClass="exit" presetSubtype="0" fill="hold" grpId="1" nodeType="clickEffect">
                                  <p:stCondLst>
                                    <p:cond delay="0"/>
                                  </p:stCondLst>
                                  <p:childTnLst>
                                    <p:animEffect transition="out" filter="fade">
                                      <p:cBhvr>
                                        <p:cTn id="160" dur="500"/>
                                        <p:tgtEl>
                                          <p:spTgt spid="19"/>
                                        </p:tgtEl>
                                      </p:cBhvr>
                                    </p:animEffect>
                                    <p:set>
                                      <p:cBhvr>
                                        <p:cTn id="161" dur="1" fill="hold">
                                          <p:stCondLst>
                                            <p:cond delay="499"/>
                                          </p:stCondLst>
                                        </p:cTn>
                                        <p:tgtEl>
                                          <p:spTgt spid="19"/>
                                        </p:tgtEl>
                                        <p:attrNameLst>
                                          <p:attrName>style.visibility</p:attrName>
                                        </p:attrNameLst>
                                      </p:cBhvr>
                                      <p:to>
                                        <p:strVal val="hidden"/>
                                      </p:to>
                                    </p:set>
                                  </p:childTnLst>
                                </p:cTn>
                              </p:par>
                              <p:par>
                                <p:cTn id="162" presetID="10" presetClass="exit" presetSubtype="0" fill="hold" grpId="1" nodeType="withEffect">
                                  <p:stCondLst>
                                    <p:cond delay="0"/>
                                  </p:stCondLst>
                                  <p:childTnLst>
                                    <p:animEffect transition="out" filter="fade">
                                      <p:cBhvr>
                                        <p:cTn id="163" dur="500"/>
                                        <p:tgtEl>
                                          <p:spTgt spid="7"/>
                                        </p:tgtEl>
                                      </p:cBhvr>
                                    </p:animEffect>
                                    <p:set>
                                      <p:cBhvr>
                                        <p:cTn id="164" dur="1" fill="hold">
                                          <p:stCondLst>
                                            <p:cond delay="499"/>
                                          </p:stCondLst>
                                        </p:cTn>
                                        <p:tgtEl>
                                          <p:spTgt spid="7"/>
                                        </p:tgtEl>
                                        <p:attrNameLst>
                                          <p:attrName>style.visibility</p:attrName>
                                        </p:attrNameLst>
                                      </p:cBhvr>
                                      <p:to>
                                        <p:strVal val="hidden"/>
                                      </p:to>
                                    </p:set>
                                  </p:childTnLst>
                                </p:cTn>
                              </p:par>
                              <p:par>
                                <p:cTn id="165" presetID="10" presetClass="entr" presetSubtype="0" fill="hold" grpId="0" nodeType="withEffect">
                                  <p:stCondLst>
                                    <p:cond delay="0"/>
                                  </p:stCondLst>
                                  <p:childTnLst>
                                    <p:set>
                                      <p:cBhvr>
                                        <p:cTn id="166" dur="1" fill="hold">
                                          <p:stCondLst>
                                            <p:cond delay="0"/>
                                          </p:stCondLst>
                                        </p:cTn>
                                        <p:tgtEl>
                                          <p:spTgt spid="58"/>
                                        </p:tgtEl>
                                        <p:attrNameLst>
                                          <p:attrName>style.visibility</p:attrName>
                                        </p:attrNameLst>
                                      </p:cBhvr>
                                      <p:to>
                                        <p:strVal val="visible"/>
                                      </p:to>
                                    </p:set>
                                    <p:animEffect transition="in" filter="fade">
                                      <p:cBhvr>
                                        <p:cTn id="167" dur="500"/>
                                        <p:tgtEl>
                                          <p:spTgt spid="58"/>
                                        </p:tgtEl>
                                      </p:cBhvr>
                                    </p:animEffect>
                                  </p:childTnLst>
                                </p:cTn>
                              </p:par>
                              <p:par>
                                <p:cTn id="168" presetID="10" presetClass="entr" presetSubtype="0" fill="hold" grpId="0" nodeType="withEffect">
                                  <p:stCondLst>
                                    <p:cond delay="0"/>
                                  </p:stCondLst>
                                  <p:childTnLst>
                                    <p:set>
                                      <p:cBhvr>
                                        <p:cTn id="169" dur="1" fill="hold">
                                          <p:stCondLst>
                                            <p:cond delay="0"/>
                                          </p:stCondLst>
                                        </p:cTn>
                                        <p:tgtEl>
                                          <p:spTgt spid="59"/>
                                        </p:tgtEl>
                                        <p:attrNameLst>
                                          <p:attrName>style.visibility</p:attrName>
                                        </p:attrNameLst>
                                      </p:cBhvr>
                                      <p:to>
                                        <p:strVal val="visible"/>
                                      </p:to>
                                    </p:set>
                                    <p:animEffect transition="in" filter="fade">
                                      <p:cBhvr>
                                        <p:cTn id="170" dur="500"/>
                                        <p:tgtEl>
                                          <p:spTgt spid="59"/>
                                        </p:tgtEl>
                                      </p:cBhvr>
                                    </p:animEffect>
                                  </p:childTnLst>
                                </p:cTn>
                              </p:par>
                              <p:par>
                                <p:cTn id="171" presetID="10" presetClass="entr" presetSubtype="0" fill="hold" grpId="0" nodeType="withEffect">
                                  <p:stCondLst>
                                    <p:cond delay="0"/>
                                  </p:stCondLst>
                                  <p:childTnLst>
                                    <p:set>
                                      <p:cBhvr>
                                        <p:cTn id="172" dur="1" fill="hold">
                                          <p:stCondLst>
                                            <p:cond delay="0"/>
                                          </p:stCondLst>
                                        </p:cTn>
                                        <p:tgtEl>
                                          <p:spTgt spid="66"/>
                                        </p:tgtEl>
                                        <p:attrNameLst>
                                          <p:attrName>style.visibility</p:attrName>
                                        </p:attrNameLst>
                                      </p:cBhvr>
                                      <p:to>
                                        <p:strVal val="visible"/>
                                      </p:to>
                                    </p:set>
                                    <p:animEffect transition="in" filter="fade">
                                      <p:cBhvr>
                                        <p:cTn id="173" dur="500"/>
                                        <p:tgtEl>
                                          <p:spTgt spid="66"/>
                                        </p:tgtEl>
                                      </p:cBhvr>
                                    </p:animEffect>
                                  </p:childTnLst>
                                </p:cTn>
                              </p:par>
                            </p:childTnLst>
                          </p:cTn>
                        </p:par>
                      </p:childTnLst>
                    </p:cTn>
                  </p:par>
                  <p:par>
                    <p:cTn id="174" fill="hold">
                      <p:stCondLst>
                        <p:cond delay="indefinite"/>
                      </p:stCondLst>
                      <p:childTnLst>
                        <p:par>
                          <p:cTn id="175" fill="hold">
                            <p:stCondLst>
                              <p:cond delay="0"/>
                            </p:stCondLst>
                            <p:childTnLst>
                              <p:par>
                                <p:cTn id="176" presetID="10" presetClass="exit" presetSubtype="0" fill="hold" nodeType="clickEffect">
                                  <p:stCondLst>
                                    <p:cond delay="0"/>
                                  </p:stCondLst>
                                  <p:childTnLst>
                                    <p:animEffect transition="out" filter="fade">
                                      <p:cBhvr>
                                        <p:cTn id="177" dur="500"/>
                                        <p:tgtEl>
                                          <p:spTgt spid="47"/>
                                        </p:tgtEl>
                                      </p:cBhvr>
                                    </p:animEffect>
                                    <p:set>
                                      <p:cBhvr>
                                        <p:cTn id="178" dur="1" fill="hold">
                                          <p:stCondLst>
                                            <p:cond delay="499"/>
                                          </p:stCondLst>
                                        </p:cTn>
                                        <p:tgtEl>
                                          <p:spTgt spid="47"/>
                                        </p:tgtEl>
                                        <p:attrNameLst>
                                          <p:attrName>style.visibility</p:attrName>
                                        </p:attrNameLst>
                                      </p:cBhvr>
                                      <p:to>
                                        <p:strVal val="hidden"/>
                                      </p:to>
                                    </p:set>
                                  </p:childTnLst>
                                </p:cTn>
                              </p:par>
                              <p:par>
                                <p:cTn id="179" presetID="10" presetClass="exit" presetSubtype="0" fill="hold" nodeType="withEffect">
                                  <p:stCondLst>
                                    <p:cond delay="0"/>
                                  </p:stCondLst>
                                  <p:childTnLst>
                                    <p:animEffect transition="out" filter="fade">
                                      <p:cBhvr>
                                        <p:cTn id="180" dur="500"/>
                                        <p:tgtEl>
                                          <p:spTgt spid="50"/>
                                        </p:tgtEl>
                                      </p:cBhvr>
                                    </p:animEffect>
                                    <p:set>
                                      <p:cBhvr>
                                        <p:cTn id="181" dur="1" fill="hold">
                                          <p:stCondLst>
                                            <p:cond delay="499"/>
                                          </p:stCondLst>
                                        </p:cTn>
                                        <p:tgtEl>
                                          <p:spTgt spid="50"/>
                                        </p:tgtEl>
                                        <p:attrNameLst>
                                          <p:attrName>style.visibility</p:attrName>
                                        </p:attrNameLst>
                                      </p:cBhvr>
                                      <p:to>
                                        <p:strVal val="hidden"/>
                                      </p:to>
                                    </p:set>
                                  </p:childTnLst>
                                </p:cTn>
                              </p:par>
                              <p:par>
                                <p:cTn id="182" presetID="10" presetClass="exit" presetSubtype="0" fill="hold" grpId="1" nodeType="withEffect">
                                  <p:stCondLst>
                                    <p:cond delay="0"/>
                                  </p:stCondLst>
                                  <p:childTnLst>
                                    <p:animEffect transition="out" filter="fade">
                                      <p:cBhvr>
                                        <p:cTn id="183" dur="500"/>
                                        <p:tgtEl>
                                          <p:spTgt spid="49"/>
                                        </p:tgtEl>
                                      </p:cBhvr>
                                    </p:animEffect>
                                    <p:set>
                                      <p:cBhvr>
                                        <p:cTn id="184" dur="1" fill="hold">
                                          <p:stCondLst>
                                            <p:cond delay="499"/>
                                          </p:stCondLst>
                                        </p:cTn>
                                        <p:tgtEl>
                                          <p:spTgt spid="49"/>
                                        </p:tgtEl>
                                        <p:attrNameLst>
                                          <p:attrName>style.visibility</p:attrName>
                                        </p:attrNameLst>
                                      </p:cBhvr>
                                      <p:to>
                                        <p:strVal val="hidden"/>
                                      </p:to>
                                    </p:set>
                                  </p:childTnLst>
                                </p:cTn>
                              </p:par>
                              <p:par>
                                <p:cTn id="185" presetID="10" presetClass="exit" presetSubtype="0" fill="hold" grpId="1" nodeType="withEffect">
                                  <p:stCondLst>
                                    <p:cond delay="0"/>
                                  </p:stCondLst>
                                  <p:childTnLst>
                                    <p:animEffect transition="out" filter="fade">
                                      <p:cBhvr>
                                        <p:cTn id="186" dur="500"/>
                                        <p:tgtEl>
                                          <p:spTgt spid="38"/>
                                        </p:tgtEl>
                                      </p:cBhvr>
                                    </p:animEffect>
                                    <p:set>
                                      <p:cBhvr>
                                        <p:cTn id="187" dur="1" fill="hold">
                                          <p:stCondLst>
                                            <p:cond delay="499"/>
                                          </p:stCondLst>
                                        </p:cTn>
                                        <p:tgtEl>
                                          <p:spTgt spid="38"/>
                                        </p:tgtEl>
                                        <p:attrNameLst>
                                          <p:attrName>style.visibility</p:attrName>
                                        </p:attrNameLst>
                                      </p:cBhvr>
                                      <p:to>
                                        <p:strVal val="hidden"/>
                                      </p:to>
                                    </p:set>
                                  </p:childTnLst>
                                </p:cTn>
                              </p:par>
                              <p:par>
                                <p:cTn id="188" presetID="10" presetClass="entr" presetSubtype="0" fill="hold" grpId="0" nodeType="withEffect">
                                  <p:stCondLst>
                                    <p:cond delay="0"/>
                                  </p:stCondLst>
                                  <p:childTnLst>
                                    <p:set>
                                      <p:cBhvr>
                                        <p:cTn id="189" dur="1" fill="hold">
                                          <p:stCondLst>
                                            <p:cond delay="0"/>
                                          </p:stCondLst>
                                        </p:cTn>
                                        <p:tgtEl>
                                          <p:spTgt spid="40"/>
                                        </p:tgtEl>
                                        <p:attrNameLst>
                                          <p:attrName>style.visibility</p:attrName>
                                        </p:attrNameLst>
                                      </p:cBhvr>
                                      <p:to>
                                        <p:strVal val="visible"/>
                                      </p:to>
                                    </p:set>
                                    <p:animEffect transition="in" filter="fade">
                                      <p:cBhvr>
                                        <p:cTn id="190" dur="500"/>
                                        <p:tgtEl>
                                          <p:spTgt spid="40"/>
                                        </p:tgtEl>
                                      </p:cBhvr>
                                    </p:animEffect>
                                  </p:childTnLst>
                                </p:cTn>
                              </p:par>
                              <p:par>
                                <p:cTn id="191" presetID="10" presetClass="entr" presetSubtype="0" fill="hold" grpId="2" nodeType="withEffect">
                                  <p:stCondLst>
                                    <p:cond delay="0"/>
                                  </p:stCondLst>
                                  <p:childTnLst>
                                    <p:set>
                                      <p:cBhvr>
                                        <p:cTn id="192" dur="1" fill="hold">
                                          <p:stCondLst>
                                            <p:cond delay="0"/>
                                          </p:stCondLst>
                                        </p:cTn>
                                        <p:tgtEl>
                                          <p:spTgt spid="30"/>
                                        </p:tgtEl>
                                        <p:attrNameLst>
                                          <p:attrName>style.visibility</p:attrName>
                                        </p:attrNameLst>
                                      </p:cBhvr>
                                      <p:to>
                                        <p:strVal val="visible"/>
                                      </p:to>
                                    </p:set>
                                    <p:animEffect transition="in" filter="fade">
                                      <p:cBhvr>
                                        <p:cTn id="193" dur="500"/>
                                        <p:tgtEl>
                                          <p:spTgt spid="30"/>
                                        </p:tgtEl>
                                      </p:cBhvr>
                                    </p:animEffect>
                                  </p:childTnLst>
                                </p:cTn>
                              </p:par>
                            </p:childTnLst>
                          </p:cTn>
                        </p:par>
                      </p:childTnLst>
                    </p:cTn>
                  </p:par>
                  <p:par>
                    <p:cTn id="194" fill="hold">
                      <p:stCondLst>
                        <p:cond delay="indefinite"/>
                      </p:stCondLst>
                      <p:childTnLst>
                        <p:par>
                          <p:cTn id="195" fill="hold">
                            <p:stCondLst>
                              <p:cond delay="0"/>
                            </p:stCondLst>
                            <p:childTnLst>
                              <p:par>
                                <p:cTn id="196" presetID="10" presetClass="entr" presetSubtype="0" fill="hold" nodeType="clickEffect">
                                  <p:stCondLst>
                                    <p:cond delay="0"/>
                                  </p:stCondLst>
                                  <p:childTnLst>
                                    <p:set>
                                      <p:cBhvr>
                                        <p:cTn id="197" dur="1" fill="hold">
                                          <p:stCondLst>
                                            <p:cond delay="0"/>
                                          </p:stCondLst>
                                        </p:cTn>
                                        <p:tgtEl>
                                          <p:spTgt spid="39"/>
                                        </p:tgtEl>
                                        <p:attrNameLst>
                                          <p:attrName>style.visibility</p:attrName>
                                        </p:attrNameLst>
                                      </p:cBhvr>
                                      <p:to>
                                        <p:strVal val="visible"/>
                                      </p:to>
                                    </p:set>
                                    <p:animEffect transition="in" filter="fade">
                                      <p:cBhvr>
                                        <p:cTn id="198" dur="500"/>
                                        <p:tgtEl>
                                          <p:spTgt spid="39"/>
                                        </p:tgtEl>
                                      </p:cBhvr>
                                    </p:animEffect>
                                  </p:childTnLst>
                                </p:cTn>
                              </p:par>
                              <p:par>
                                <p:cTn id="199" presetID="10" presetClass="entr" presetSubtype="0" fill="hold" nodeType="withEffect">
                                  <p:stCondLst>
                                    <p:cond delay="0"/>
                                  </p:stCondLst>
                                  <p:childTnLst>
                                    <p:set>
                                      <p:cBhvr>
                                        <p:cTn id="200" dur="1" fill="hold">
                                          <p:stCondLst>
                                            <p:cond delay="0"/>
                                          </p:stCondLst>
                                        </p:cTn>
                                        <p:tgtEl>
                                          <p:spTgt spid="42"/>
                                        </p:tgtEl>
                                        <p:attrNameLst>
                                          <p:attrName>style.visibility</p:attrName>
                                        </p:attrNameLst>
                                      </p:cBhvr>
                                      <p:to>
                                        <p:strVal val="visible"/>
                                      </p:to>
                                    </p:set>
                                    <p:animEffect transition="in" filter="fade">
                                      <p:cBhvr>
                                        <p:cTn id="201" dur="500"/>
                                        <p:tgtEl>
                                          <p:spTgt spid="42"/>
                                        </p:tgtEl>
                                      </p:cBhvr>
                                    </p:animEffect>
                                  </p:childTnLst>
                                </p:cTn>
                              </p:par>
                            </p:childTnLst>
                          </p:cTn>
                        </p:par>
                      </p:childTnLst>
                    </p:cTn>
                  </p:par>
                  <p:par>
                    <p:cTn id="202" fill="hold">
                      <p:stCondLst>
                        <p:cond delay="indefinite"/>
                      </p:stCondLst>
                      <p:childTnLst>
                        <p:par>
                          <p:cTn id="203" fill="hold">
                            <p:stCondLst>
                              <p:cond delay="0"/>
                            </p:stCondLst>
                            <p:childTnLst>
                              <p:par>
                                <p:cTn id="204" presetID="10" presetClass="entr" presetSubtype="0" fill="hold" grpId="0" nodeType="clickEffect">
                                  <p:stCondLst>
                                    <p:cond delay="0"/>
                                  </p:stCondLst>
                                  <p:childTnLst>
                                    <p:set>
                                      <p:cBhvr>
                                        <p:cTn id="205" dur="1" fill="hold">
                                          <p:stCondLst>
                                            <p:cond delay="0"/>
                                          </p:stCondLst>
                                        </p:cTn>
                                        <p:tgtEl>
                                          <p:spTgt spid="60"/>
                                        </p:tgtEl>
                                        <p:attrNameLst>
                                          <p:attrName>style.visibility</p:attrName>
                                        </p:attrNameLst>
                                      </p:cBhvr>
                                      <p:to>
                                        <p:strVal val="visible"/>
                                      </p:to>
                                    </p:set>
                                    <p:animEffect transition="in" filter="fade">
                                      <p:cBhvr>
                                        <p:cTn id="206" dur="500"/>
                                        <p:tgtEl>
                                          <p:spTgt spid="60"/>
                                        </p:tgtEl>
                                      </p:cBhvr>
                                    </p:animEffect>
                                  </p:childTnLst>
                                </p:cTn>
                              </p:par>
                            </p:childTnLst>
                          </p:cTn>
                        </p:par>
                      </p:childTnLst>
                    </p:cTn>
                  </p:par>
                  <p:par>
                    <p:cTn id="207" fill="hold">
                      <p:stCondLst>
                        <p:cond delay="indefinite"/>
                      </p:stCondLst>
                      <p:childTnLst>
                        <p:par>
                          <p:cTn id="208" fill="hold">
                            <p:stCondLst>
                              <p:cond delay="0"/>
                            </p:stCondLst>
                            <p:childTnLst>
                              <p:par>
                                <p:cTn id="209" presetID="10" presetClass="exit" presetSubtype="0" fill="hold" nodeType="clickEffect">
                                  <p:stCondLst>
                                    <p:cond delay="0"/>
                                  </p:stCondLst>
                                  <p:childTnLst>
                                    <p:animEffect transition="out" filter="fade">
                                      <p:cBhvr>
                                        <p:cTn id="210" dur="500"/>
                                        <p:tgtEl>
                                          <p:spTgt spid="42"/>
                                        </p:tgtEl>
                                      </p:cBhvr>
                                    </p:animEffect>
                                    <p:set>
                                      <p:cBhvr>
                                        <p:cTn id="211" dur="1" fill="hold">
                                          <p:stCondLst>
                                            <p:cond delay="499"/>
                                          </p:stCondLst>
                                        </p:cTn>
                                        <p:tgtEl>
                                          <p:spTgt spid="42"/>
                                        </p:tgtEl>
                                        <p:attrNameLst>
                                          <p:attrName>style.visibility</p:attrName>
                                        </p:attrNameLst>
                                      </p:cBhvr>
                                      <p:to>
                                        <p:strVal val="hidden"/>
                                      </p:to>
                                    </p:set>
                                  </p:childTnLst>
                                </p:cTn>
                              </p:par>
                              <p:par>
                                <p:cTn id="212" presetID="10" presetClass="exit" presetSubtype="0" fill="hold" grpId="3" nodeType="withEffect">
                                  <p:stCondLst>
                                    <p:cond delay="0"/>
                                  </p:stCondLst>
                                  <p:childTnLst>
                                    <p:animEffect transition="out" filter="fade">
                                      <p:cBhvr>
                                        <p:cTn id="213" dur="2000"/>
                                        <p:tgtEl>
                                          <p:spTgt spid="30"/>
                                        </p:tgtEl>
                                      </p:cBhvr>
                                    </p:animEffect>
                                    <p:set>
                                      <p:cBhvr>
                                        <p:cTn id="214" dur="1" fill="hold">
                                          <p:stCondLst>
                                            <p:cond delay="1999"/>
                                          </p:stCondLst>
                                        </p:cTn>
                                        <p:tgtEl>
                                          <p:spTgt spid="30"/>
                                        </p:tgtEl>
                                        <p:attrNameLst>
                                          <p:attrName>style.visibility</p:attrName>
                                        </p:attrNameLst>
                                      </p:cBhvr>
                                      <p:to>
                                        <p:strVal val="hidden"/>
                                      </p:to>
                                    </p:set>
                                  </p:childTnLst>
                                </p:cTn>
                              </p:par>
                              <p:par>
                                <p:cTn id="215" presetID="10" presetClass="exit" presetSubtype="0" fill="hold" grpId="1" nodeType="withEffect">
                                  <p:stCondLst>
                                    <p:cond delay="0"/>
                                  </p:stCondLst>
                                  <p:childTnLst>
                                    <p:animEffect transition="out" filter="fade">
                                      <p:cBhvr>
                                        <p:cTn id="216" dur="500"/>
                                        <p:tgtEl>
                                          <p:spTgt spid="60"/>
                                        </p:tgtEl>
                                      </p:cBhvr>
                                    </p:animEffect>
                                    <p:set>
                                      <p:cBhvr>
                                        <p:cTn id="217" dur="1" fill="hold">
                                          <p:stCondLst>
                                            <p:cond delay="499"/>
                                          </p:stCondLst>
                                        </p:cTn>
                                        <p:tgtEl>
                                          <p:spTgt spid="60"/>
                                        </p:tgtEl>
                                        <p:attrNameLst>
                                          <p:attrName>style.visibility</p:attrName>
                                        </p:attrNameLst>
                                      </p:cBhvr>
                                      <p:to>
                                        <p:strVal val="hidden"/>
                                      </p:to>
                                    </p:set>
                                  </p:childTnLst>
                                </p:cTn>
                              </p:par>
                              <p:par>
                                <p:cTn id="218" presetID="10" presetClass="entr" presetSubtype="0" fill="hold" nodeType="withEffect">
                                  <p:stCondLst>
                                    <p:cond delay="0"/>
                                  </p:stCondLst>
                                  <p:childTnLst>
                                    <p:set>
                                      <p:cBhvr>
                                        <p:cTn id="219" dur="1" fill="hold">
                                          <p:stCondLst>
                                            <p:cond delay="0"/>
                                          </p:stCondLst>
                                        </p:cTn>
                                        <p:tgtEl>
                                          <p:spTgt spid="39"/>
                                        </p:tgtEl>
                                        <p:attrNameLst>
                                          <p:attrName>style.visibility</p:attrName>
                                        </p:attrNameLst>
                                      </p:cBhvr>
                                      <p:to>
                                        <p:strVal val="visible"/>
                                      </p:to>
                                    </p:set>
                                    <p:animEffect transition="in" filter="fade">
                                      <p:cBhvr>
                                        <p:cTn id="220" dur="500"/>
                                        <p:tgtEl>
                                          <p:spTgt spid="39"/>
                                        </p:tgtEl>
                                      </p:cBhvr>
                                    </p:animEffect>
                                  </p:childTnLst>
                                </p:cTn>
                              </p:par>
                              <p:par>
                                <p:cTn id="221" presetID="10" presetClass="entr" presetSubtype="0" fill="hold" nodeType="withEffect">
                                  <p:stCondLst>
                                    <p:cond delay="0"/>
                                  </p:stCondLst>
                                  <p:childTnLst>
                                    <p:set>
                                      <p:cBhvr>
                                        <p:cTn id="222" dur="1" fill="hold">
                                          <p:stCondLst>
                                            <p:cond delay="0"/>
                                          </p:stCondLst>
                                        </p:cTn>
                                        <p:tgtEl>
                                          <p:spTgt spid="45"/>
                                        </p:tgtEl>
                                        <p:attrNameLst>
                                          <p:attrName>style.visibility</p:attrName>
                                        </p:attrNameLst>
                                      </p:cBhvr>
                                      <p:to>
                                        <p:strVal val="visible"/>
                                      </p:to>
                                    </p:set>
                                    <p:animEffect transition="in" filter="fade">
                                      <p:cBhvr>
                                        <p:cTn id="223" dur="500"/>
                                        <p:tgtEl>
                                          <p:spTgt spid="45"/>
                                        </p:tgtEl>
                                      </p:cBhvr>
                                    </p:animEffect>
                                  </p:childTnLst>
                                </p:cTn>
                              </p:par>
                              <p:par>
                                <p:cTn id="224" presetID="10" presetClass="entr" presetSubtype="0" fill="hold" nodeType="withEffect">
                                  <p:stCondLst>
                                    <p:cond delay="0"/>
                                  </p:stCondLst>
                                  <p:childTnLst>
                                    <p:set>
                                      <p:cBhvr>
                                        <p:cTn id="225" dur="1" fill="hold">
                                          <p:stCondLst>
                                            <p:cond delay="0"/>
                                          </p:stCondLst>
                                        </p:cTn>
                                        <p:tgtEl>
                                          <p:spTgt spid="41"/>
                                        </p:tgtEl>
                                        <p:attrNameLst>
                                          <p:attrName>style.visibility</p:attrName>
                                        </p:attrNameLst>
                                      </p:cBhvr>
                                      <p:to>
                                        <p:strVal val="visible"/>
                                      </p:to>
                                    </p:set>
                                    <p:animEffect transition="in" filter="fade">
                                      <p:cBhvr>
                                        <p:cTn id="226" dur="500"/>
                                        <p:tgtEl>
                                          <p:spTgt spid="41"/>
                                        </p:tgtEl>
                                      </p:cBhvr>
                                    </p:animEffect>
                                  </p:childTnLst>
                                </p:cTn>
                              </p:par>
                            </p:childTnLst>
                          </p:cTn>
                        </p:par>
                      </p:childTnLst>
                    </p:cTn>
                  </p:par>
                  <p:par>
                    <p:cTn id="227" fill="hold">
                      <p:stCondLst>
                        <p:cond delay="indefinite"/>
                      </p:stCondLst>
                      <p:childTnLst>
                        <p:par>
                          <p:cTn id="228" fill="hold">
                            <p:stCondLst>
                              <p:cond delay="0"/>
                            </p:stCondLst>
                            <p:childTnLst>
                              <p:par>
                                <p:cTn id="229" presetID="10" presetClass="entr" presetSubtype="0" fill="hold" grpId="0" nodeType="clickEffect">
                                  <p:stCondLst>
                                    <p:cond delay="0"/>
                                  </p:stCondLst>
                                  <p:childTnLst>
                                    <p:set>
                                      <p:cBhvr>
                                        <p:cTn id="230" dur="1" fill="hold">
                                          <p:stCondLst>
                                            <p:cond delay="0"/>
                                          </p:stCondLst>
                                        </p:cTn>
                                        <p:tgtEl>
                                          <p:spTgt spid="61"/>
                                        </p:tgtEl>
                                        <p:attrNameLst>
                                          <p:attrName>style.visibility</p:attrName>
                                        </p:attrNameLst>
                                      </p:cBhvr>
                                      <p:to>
                                        <p:strVal val="visible"/>
                                      </p:to>
                                    </p:set>
                                    <p:animEffect transition="in" filter="fade">
                                      <p:cBhvr>
                                        <p:cTn id="231" dur="500"/>
                                        <p:tgtEl>
                                          <p:spTgt spid="61"/>
                                        </p:tgtEl>
                                      </p:cBhvr>
                                    </p:animEffect>
                                  </p:childTnLst>
                                </p:cTn>
                              </p:par>
                            </p:childTnLst>
                          </p:cTn>
                        </p:par>
                      </p:childTnLst>
                    </p:cTn>
                  </p:par>
                  <p:par>
                    <p:cTn id="232" fill="hold">
                      <p:stCondLst>
                        <p:cond delay="indefinite"/>
                      </p:stCondLst>
                      <p:childTnLst>
                        <p:par>
                          <p:cTn id="233" fill="hold">
                            <p:stCondLst>
                              <p:cond delay="0"/>
                            </p:stCondLst>
                            <p:childTnLst>
                              <p:par>
                                <p:cTn id="234" presetID="10" presetClass="exit" presetSubtype="0" fill="hold" nodeType="clickEffect">
                                  <p:stCondLst>
                                    <p:cond delay="0"/>
                                  </p:stCondLst>
                                  <p:childTnLst>
                                    <p:animEffect transition="out" filter="fade">
                                      <p:cBhvr>
                                        <p:cTn id="235" dur="500"/>
                                        <p:tgtEl>
                                          <p:spTgt spid="39"/>
                                        </p:tgtEl>
                                      </p:cBhvr>
                                    </p:animEffect>
                                    <p:set>
                                      <p:cBhvr>
                                        <p:cTn id="236" dur="1" fill="hold">
                                          <p:stCondLst>
                                            <p:cond delay="499"/>
                                          </p:stCondLst>
                                        </p:cTn>
                                        <p:tgtEl>
                                          <p:spTgt spid="39"/>
                                        </p:tgtEl>
                                        <p:attrNameLst>
                                          <p:attrName>style.visibility</p:attrName>
                                        </p:attrNameLst>
                                      </p:cBhvr>
                                      <p:to>
                                        <p:strVal val="hidden"/>
                                      </p:to>
                                    </p:set>
                                  </p:childTnLst>
                                </p:cTn>
                              </p:par>
                              <p:par>
                                <p:cTn id="237" presetID="10" presetClass="exit" presetSubtype="0" fill="hold" nodeType="withEffect">
                                  <p:stCondLst>
                                    <p:cond delay="0"/>
                                  </p:stCondLst>
                                  <p:childTnLst>
                                    <p:animEffect transition="out" filter="fade">
                                      <p:cBhvr>
                                        <p:cTn id="238" dur="500"/>
                                        <p:tgtEl>
                                          <p:spTgt spid="45"/>
                                        </p:tgtEl>
                                      </p:cBhvr>
                                    </p:animEffect>
                                    <p:set>
                                      <p:cBhvr>
                                        <p:cTn id="239" dur="1" fill="hold">
                                          <p:stCondLst>
                                            <p:cond delay="499"/>
                                          </p:stCondLst>
                                        </p:cTn>
                                        <p:tgtEl>
                                          <p:spTgt spid="45"/>
                                        </p:tgtEl>
                                        <p:attrNameLst>
                                          <p:attrName>style.visibility</p:attrName>
                                        </p:attrNameLst>
                                      </p:cBhvr>
                                      <p:to>
                                        <p:strVal val="hidden"/>
                                      </p:to>
                                    </p:set>
                                  </p:childTnLst>
                                </p:cTn>
                              </p:par>
                              <p:par>
                                <p:cTn id="240" presetID="10" presetClass="exit" presetSubtype="0" fill="hold" grpId="1" nodeType="withEffect">
                                  <p:stCondLst>
                                    <p:cond delay="0"/>
                                  </p:stCondLst>
                                  <p:childTnLst>
                                    <p:animEffect transition="out" filter="fade">
                                      <p:cBhvr>
                                        <p:cTn id="241" dur="500"/>
                                        <p:tgtEl>
                                          <p:spTgt spid="61"/>
                                        </p:tgtEl>
                                      </p:cBhvr>
                                    </p:animEffect>
                                    <p:set>
                                      <p:cBhvr>
                                        <p:cTn id="242" dur="1" fill="hold">
                                          <p:stCondLst>
                                            <p:cond delay="499"/>
                                          </p:stCondLst>
                                        </p:cTn>
                                        <p:tgtEl>
                                          <p:spTgt spid="61"/>
                                        </p:tgtEl>
                                        <p:attrNameLst>
                                          <p:attrName>style.visibility</p:attrName>
                                        </p:attrNameLst>
                                      </p:cBhvr>
                                      <p:to>
                                        <p:strVal val="hidden"/>
                                      </p:to>
                                    </p:set>
                                  </p:childTnLst>
                                </p:cTn>
                              </p:par>
                              <p:par>
                                <p:cTn id="243" presetID="10" presetClass="exit" presetSubtype="0" fill="hold" grpId="1" nodeType="withEffect">
                                  <p:stCondLst>
                                    <p:cond delay="0"/>
                                  </p:stCondLst>
                                  <p:childTnLst>
                                    <p:animEffect transition="out" filter="fade">
                                      <p:cBhvr>
                                        <p:cTn id="244" dur="500"/>
                                        <p:tgtEl>
                                          <p:spTgt spid="41"/>
                                        </p:tgtEl>
                                      </p:cBhvr>
                                    </p:animEffect>
                                    <p:set>
                                      <p:cBhvr>
                                        <p:cTn id="245" dur="1" fill="hold">
                                          <p:stCondLst>
                                            <p:cond delay="499"/>
                                          </p:stCondLst>
                                        </p:cTn>
                                        <p:tgtEl>
                                          <p:spTgt spid="41"/>
                                        </p:tgtEl>
                                        <p:attrNameLst>
                                          <p:attrName>style.visibility</p:attrName>
                                        </p:attrNameLst>
                                      </p:cBhvr>
                                      <p:to>
                                        <p:strVal val="hidden"/>
                                      </p:to>
                                    </p:set>
                                  </p:childTnLst>
                                </p:cTn>
                              </p:par>
                              <p:par>
                                <p:cTn id="246" presetID="10" presetClass="entr" presetSubtype="0" fill="hold" grpId="0" nodeType="withEffect">
                                  <p:stCondLst>
                                    <p:cond delay="0"/>
                                  </p:stCondLst>
                                  <p:childTnLst>
                                    <p:set>
                                      <p:cBhvr>
                                        <p:cTn id="247" dur="1" fill="hold">
                                          <p:stCondLst>
                                            <p:cond delay="0"/>
                                          </p:stCondLst>
                                        </p:cTn>
                                        <p:tgtEl>
                                          <p:spTgt spid="43"/>
                                        </p:tgtEl>
                                        <p:attrNameLst>
                                          <p:attrName>style.visibility</p:attrName>
                                        </p:attrNameLst>
                                      </p:cBhvr>
                                      <p:to>
                                        <p:strVal val="visible"/>
                                      </p:to>
                                    </p:set>
                                    <p:animEffect transition="in" filter="fade">
                                      <p:cBhvr>
                                        <p:cTn id="248" dur="500"/>
                                        <p:tgtEl>
                                          <p:spTgt spid="43"/>
                                        </p:tgtEl>
                                      </p:cBhvr>
                                    </p:animEffect>
                                  </p:childTnLst>
                                </p:cTn>
                              </p:par>
                              <p:par>
                                <p:cTn id="249" presetID="10" presetClass="entr" presetSubtype="0" fill="hold" nodeType="withEffect">
                                  <p:stCondLst>
                                    <p:cond delay="0"/>
                                  </p:stCondLst>
                                  <p:childTnLst>
                                    <p:set>
                                      <p:cBhvr>
                                        <p:cTn id="250" dur="1" fill="hold">
                                          <p:stCondLst>
                                            <p:cond delay="0"/>
                                          </p:stCondLst>
                                        </p:cTn>
                                        <p:tgtEl>
                                          <p:spTgt spid="42"/>
                                        </p:tgtEl>
                                        <p:attrNameLst>
                                          <p:attrName>style.visibility</p:attrName>
                                        </p:attrNameLst>
                                      </p:cBhvr>
                                      <p:to>
                                        <p:strVal val="visible"/>
                                      </p:to>
                                    </p:set>
                                    <p:animEffect transition="in" filter="fade">
                                      <p:cBhvr>
                                        <p:cTn id="251" dur="500"/>
                                        <p:tgtEl>
                                          <p:spTgt spid="42"/>
                                        </p:tgtEl>
                                      </p:cBhvr>
                                    </p:animEffect>
                                  </p:childTnLst>
                                </p:cTn>
                              </p:par>
                              <p:par>
                                <p:cTn id="252" presetID="10" presetClass="entr" presetSubtype="0" fill="hold" nodeType="withEffect">
                                  <p:stCondLst>
                                    <p:cond delay="0"/>
                                  </p:stCondLst>
                                  <p:childTnLst>
                                    <p:set>
                                      <p:cBhvr>
                                        <p:cTn id="253" dur="1" fill="hold">
                                          <p:stCondLst>
                                            <p:cond delay="0"/>
                                          </p:stCondLst>
                                        </p:cTn>
                                        <p:tgtEl>
                                          <p:spTgt spid="47"/>
                                        </p:tgtEl>
                                        <p:attrNameLst>
                                          <p:attrName>style.visibility</p:attrName>
                                        </p:attrNameLst>
                                      </p:cBhvr>
                                      <p:to>
                                        <p:strVal val="visible"/>
                                      </p:to>
                                    </p:set>
                                    <p:animEffect transition="in" filter="fade">
                                      <p:cBhvr>
                                        <p:cTn id="254" dur="500"/>
                                        <p:tgtEl>
                                          <p:spTgt spid="47"/>
                                        </p:tgtEl>
                                      </p:cBhvr>
                                    </p:animEffect>
                                  </p:childTnLst>
                                </p:cTn>
                              </p:par>
                            </p:childTnLst>
                          </p:cTn>
                        </p:par>
                      </p:childTnLst>
                    </p:cTn>
                  </p:par>
                  <p:par>
                    <p:cTn id="255" fill="hold">
                      <p:stCondLst>
                        <p:cond delay="indefinite"/>
                      </p:stCondLst>
                      <p:childTnLst>
                        <p:par>
                          <p:cTn id="256" fill="hold">
                            <p:stCondLst>
                              <p:cond delay="0"/>
                            </p:stCondLst>
                            <p:childTnLst>
                              <p:par>
                                <p:cTn id="257" presetID="10" presetClass="entr" presetSubtype="0" fill="hold" grpId="2" nodeType="clickEffect">
                                  <p:stCondLst>
                                    <p:cond delay="0"/>
                                  </p:stCondLst>
                                  <p:childTnLst>
                                    <p:set>
                                      <p:cBhvr>
                                        <p:cTn id="258" dur="1" fill="hold">
                                          <p:stCondLst>
                                            <p:cond delay="0"/>
                                          </p:stCondLst>
                                        </p:cTn>
                                        <p:tgtEl>
                                          <p:spTgt spid="60"/>
                                        </p:tgtEl>
                                        <p:attrNameLst>
                                          <p:attrName>style.visibility</p:attrName>
                                        </p:attrNameLst>
                                      </p:cBhvr>
                                      <p:to>
                                        <p:strVal val="visible"/>
                                      </p:to>
                                    </p:set>
                                    <p:animEffect transition="in" filter="fade">
                                      <p:cBhvr>
                                        <p:cTn id="259" dur="500"/>
                                        <p:tgtEl>
                                          <p:spTgt spid="60"/>
                                        </p:tgtEl>
                                      </p:cBhvr>
                                    </p:animEffect>
                                  </p:childTnLst>
                                </p:cTn>
                              </p:par>
                            </p:childTnLst>
                          </p:cTn>
                        </p:par>
                      </p:childTnLst>
                    </p:cTn>
                  </p:par>
                  <p:par>
                    <p:cTn id="260" fill="hold">
                      <p:stCondLst>
                        <p:cond delay="indefinite"/>
                      </p:stCondLst>
                      <p:childTnLst>
                        <p:par>
                          <p:cTn id="261" fill="hold">
                            <p:stCondLst>
                              <p:cond delay="0"/>
                            </p:stCondLst>
                            <p:childTnLst>
                              <p:par>
                                <p:cTn id="262" presetID="10" presetClass="entr" presetSubtype="0" fill="hold" grpId="0" nodeType="clickEffect">
                                  <p:stCondLst>
                                    <p:cond delay="0"/>
                                  </p:stCondLst>
                                  <p:childTnLst>
                                    <p:set>
                                      <p:cBhvr>
                                        <p:cTn id="263" dur="1" fill="hold">
                                          <p:stCondLst>
                                            <p:cond delay="0"/>
                                          </p:stCondLst>
                                        </p:cTn>
                                        <p:tgtEl>
                                          <p:spTgt spid="51"/>
                                        </p:tgtEl>
                                        <p:attrNameLst>
                                          <p:attrName>style.visibility</p:attrName>
                                        </p:attrNameLst>
                                      </p:cBhvr>
                                      <p:to>
                                        <p:strVal val="visible"/>
                                      </p:to>
                                    </p:set>
                                    <p:animEffect transition="in" filter="fade">
                                      <p:cBhvr>
                                        <p:cTn id="264" dur="500"/>
                                        <p:tgtEl>
                                          <p:spTgt spid="51"/>
                                        </p:tgtEl>
                                      </p:cBhvr>
                                    </p:animEffect>
                                  </p:childTnLst>
                                </p:cTn>
                              </p:par>
                              <p:par>
                                <p:cTn id="265" presetID="10" presetClass="entr" presetSubtype="0" fill="hold" grpId="0" nodeType="withEffect">
                                  <p:stCondLst>
                                    <p:cond delay="0"/>
                                  </p:stCondLst>
                                  <p:childTnLst>
                                    <p:set>
                                      <p:cBhvr>
                                        <p:cTn id="266" dur="1" fill="hold">
                                          <p:stCondLst>
                                            <p:cond delay="0"/>
                                          </p:stCondLst>
                                        </p:cTn>
                                        <p:tgtEl>
                                          <p:spTgt spid="52"/>
                                        </p:tgtEl>
                                        <p:attrNameLst>
                                          <p:attrName>style.visibility</p:attrName>
                                        </p:attrNameLst>
                                      </p:cBhvr>
                                      <p:to>
                                        <p:strVal val="visible"/>
                                      </p:to>
                                    </p:set>
                                    <p:animEffect transition="in" filter="fade">
                                      <p:cBhvr>
                                        <p:cTn id="267" dur="500"/>
                                        <p:tgtEl>
                                          <p:spTgt spid="52"/>
                                        </p:tgtEl>
                                      </p:cBhvr>
                                    </p:animEffect>
                                  </p:childTnLst>
                                </p:cTn>
                              </p:par>
                            </p:childTnLst>
                          </p:cTn>
                        </p:par>
                      </p:childTnLst>
                    </p:cTn>
                  </p:par>
                  <p:par>
                    <p:cTn id="268" fill="hold">
                      <p:stCondLst>
                        <p:cond delay="indefinite"/>
                      </p:stCondLst>
                      <p:childTnLst>
                        <p:par>
                          <p:cTn id="269" fill="hold">
                            <p:stCondLst>
                              <p:cond delay="0"/>
                            </p:stCondLst>
                            <p:childTnLst>
                              <p:par>
                                <p:cTn id="270" presetID="10" presetClass="entr" presetSubtype="0" fill="hold" grpId="0" nodeType="clickEffect">
                                  <p:stCondLst>
                                    <p:cond delay="0"/>
                                  </p:stCondLst>
                                  <p:childTnLst>
                                    <p:set>
                                      <p:cBhvr>
                                        <p:cTn id="271" dur="1" fill="hold">
                                          <p:stCondLst>
                                            <p:cond delay="0"/>
                                          </p:stCondLst>
                                        </p:cTn>
                                        <p:tgtEl>
                                          <p:spTgt spid="62"/>
                                        </p:tgtEl>
                                        <p:attrNameLst>
                                          <p:attrName>style.visibility</p:attrName>
                                        </p:attrNameLst>
                                      </p:cBhvr>
                                      <p:to>
                                        <p:strVal val="visible"/>
                                      </p:to>
                                    </p:set>
                                    <p:animEffect transition="in" filter="fade">
                                      <p:cBhvr>
                                        <p:cTn id="272" dur="500"/>
                                        <p:tgtEl>
                                          <p:spTgt spid="62"/>
                                        </p:tgtEl>
                                      </p:cBhvr>
                                    </p:animEffect>
                                  </p:childTnLst>
                                </p:cTn>
                              </p:par>
                            </p:childTnLst>
                          </p:cTn>
                        </p:par>
                      </p:childTnLst>
                    </p:cTn>
                  </p:par>
                  <p:par>
                    <p:cTn id="273" fill="hold">
                      <p:stCondLst>
                        <p:cond delay="indefinite"/>
                      </p:stCondLst>
                      <p:childTnLst>
                        <p:par>
                          <p:cTn id="274" fill="hold">
                            <p:stCondLst>
                              <p:cond delay="0"/>
                            </p:stCondLst>
                            <p:childTnLst>
                              <p:par>
                                <p:cTn id="275" presetID="10" presetClass="exit" presetSubtype="0" fill="hold" grpId="1" nodeType="clickEffect">
                                  <p:stCondLst>
                                    <p:cond delay="0"/>
                                  </p:stCondLst>
                                  <p:childTnLst>
                                    <p:animEffect transition="out" filter="fade">
                                      <p:cBhvr>
                                        <p:cTn id="276" dur="500"/>
                                        <p:tgtEl>
                                          <p:spTgt spid="43"/>
                                        </p:tgtEl>
                                      </p:cBhvr>
                                    </p:animEffect>
                                    <p:set>
                                      <p:cBhvr>
                                        <p:cTn id="277" dur="1" fill="hold">
                                          <p:stCondLst>
                                            <p:cond delay="499"/>
                                          </p:stCondLst>
                                        </p:cTn>
                                        <p:tgtEl>
                                          <p:spTgt spid="43"/>
                                        </p:tgtEl>
                                        <p:attrNameLst>
                                          <p:attrName>style.visibility</p:attrName>
                                        </p:attrNameLst>
                                      </p:cBhvr>
                                      <p:to>
                                        <p:strVal val="hidden"/>
                                      </p:to>
                                    </p:set>
                                  </p:childTnLst>
                                </p:cTn>
                              </p:par>
                              <p:par>
                                <p:cTn id="278" presetID="10" presetClass="exit" presetSubtype="0" fill="hold" grpId="1" nodeType="withEffect">
                                  <p:stCondLst>
                                    <p:cond delay="0"/>
                                  </p:stCondLst>
                                  <p:childTnLst>
                                    <p:animEffect transition="out" filter="fade">
                                      <p:cBhvr>
                                        <p:cTn id="279" dur="500"/>
                                        <p:tgtEl>
                                          <p:spTgt spid="62"/>
                                        </p:tgtEl>
                                      </p:cBhvr>
                                    </p:animEffect>
                                    <p:set>
                                      <p:cBhvr>
                                        <p:cTn id="280" dur="1" fill="hold">
                                          <p:stCondLst>
                                            <p:cond delay="499"/>
                                          </p:stCondLst>
                                        </p:cTn>
                                        <p:tgtEl>
                                          <p:spTgt spid="62"/>
                                        </p:tgtEl>
                                        <p:attrNameLst>
                                          <p:attrName>style.visibility</p:attrName>
                                        </p:attrNameLst>
                                      </p:cBhvr>
                                      <p:to>
                                        <p:strVal val="hidden"/>
                                      </p:to>
                                    </p:set>
                                  </p:childTnLst>
                                </p:cTn>
                              </p:par>
                              <p:par>
                                <p:cTn id="281" presetID="10" presetClass="exit" presetSubtype="0" fill="hold" grpId="3" nodeType="withEffect">
                                  <p:stCondLst>
                                    <p:cond delay="0"/>
                                  </p:stCondLst>
                                  <p:childTnLst>
                                    <p:animEffect transition="out" filter="fade">
                                      <p:cBhvr>
                                        <p:cTn id="282" dur="500"/>
                                        <p:tgtEl>
                                          <p:spTgt spid="60"/>
                                        </p:tgtEl>
                                      </p:cBhvr>
                                    </p:animEffect>
                                    <p:set>
                                      <p:cBhvr>
                                        <p:cTn id="283" dur="1" fill="hold">
                                          <p:stCondLst>
                                            <p:cond delay="499"/>
                                          </p:stCondLst>
                                        </p:cTn>
                                        <p:tgtEl>
                                          <p:spTgt spid="60"/>
                                        </p:tgtEl>
                                        <p:attrNameLst>
                                          <p:attrName>style.visibility</p:attrName>
                                        </p:attrNameLst>
                                      </p:cBhvr>
                                      <p:to>
                                        <p:strVal val="hidden"/>
                                      </p:to>
                                    </p:set>
                                  </p:childTnLst>
                                </p:cTn>
                              </p:par>
                              <p:par>
                                <p:cTn id="284" presetID="10" presetClass="exit" presetSubtype="0" fill="hold" nodeType="withEffect">
                                  <p:stCondLst>
                                    <p:cond delay="0"/>
                                  </p:stCondLst>
                                  <p:childTnLst>
                                    <p:animEffect transition="out" filter="fade">
                                      <p:cBhvr>
                                        <p:cTn id="285" dur="500"/>
                                        <p:tgtEl>
                                          <p:spTgt spid="42"/>
                                        </p:tgtEl>
                                      </p:cBhvr>
                                    </p:animEffect>
                                    <p:set>
                                      <p:cBhvr>
                                        <p:cTn id="286" dur="1" fill="hold">
                                          <p:stCondLst>
                                            <p:cond delay="499"/>
                                          </p:stCondLst>
                                        </p:cTn>
                                        <p:tgtEl>
                                          <p:spTgt spid="42"/>
                                        </p:tgtEl>
                                        <p:attrNameLst>
                                          <p:attrName>style.visibility</p:attrName>
                                        </p:attrNameLst>
                                      </p:cBhvr>
                                      <p:to>
                                        <p:strVal val="hidden"/>
                                      </p:to>
                                    </p:set>
                                  </p:childTnLst>
                                </p:cTn>
                              </p:par>
                              <p:par>
                                <p:cTn id="287" presetID="10" presetClass="exit" presetSubtype="0" fill="hold" nodeType="withEffect">
                                  <p:stCondLst>
                                    <p:cond delay="0"/>
                                  </p:stCondLst>
                                  <p:childTnLst>
                                    <p:animEffect transition="out" filter="fade">
                                      <p:cBhvr>
                                        <p:cTn id="288" dur="500"/>
                                        <p:tgtEl>
                                          <p:spTgt spid="47"/>
                                        </p:tgtEl>
                                      </p:cBhvr>
                                    </p:animEffect>
                                    <p:set>
                                      <p:cBhvr>
                                        <p:cTn id="289" dur="1" fill="hold">
                                          <p:stCondLst>
                                            <p:cond delay="499"/>
                                          </p:stCondLst>
                                        </p:cTn>
                                        <p:tgtEl>
                                          <p:spTgt spid="47"/>
                                        </p:tgtEl>
                                        <p:attrNameLst>
                                          <p:attrName>style.visibility</p:attrName>
                                        </p:attrNameLst>
                                      </p:cBhvr>
                                      <p:to>
                                        <p:strVal val="hidden"/>
                                      </p:to>
                                    </p:set>
                                  </p:childTnLst>
                                </p:cTn>
                              </p:par>
                              <p:par>
                                <p:cTn id="290" presetID="10" presetClass="exit" presetSubtype="0" fill="hold" nodeType="withEffect">
                                  <p:stCondLst>
                                    <p:cond delay="0"/>
                                  </p:stCondLst>
                                  <p:childTnLst>
                                    <p:animEffect transition="out" filter="fade">
                                      <p:cBhvr>
                                        <p:cTn id="291" dur="500"/>
                                        <p:tgtEl>
                                          <p:spTgt spid="40"/>
                                        </p:tgtEl>
                                      </p:cBhvr>
                                    </p:animEffect>
                                    <p:set>
                                      <p:cBhvr>
                                        <p:cTn id="292" dur="1" fill="hold">
                                          <p:stCondLst>
                                            <p:cond delay="499"/>
                                          </p:stCondLst>
                                        </p:cTn>
                                        <p:tgtEl>
                                          <p:spTgt spid="40"/>
                                        </p:tgtEl>
                                        <p:attrNameLst>
                                          <p:attrName>style.visibility</p:attrName>
                                        </p:attrNameLst>
                                      </p:cBhvr>
                                      <p:to>
                                        <p:strVal val="hidden"/>
                                      </p:to>
                                    </p:set>
                                  </p:childTnLst>
                                </p:cTn>
                              </p:par>
                              <p:par>
                                <p:cTn id="293" presetID="10" presetClass="exit" presetSubtype="0" fill="hold" nodeType="withEffect">
                                  <p:stCondLst>
                                    <p:cond delay="0"/>
                                  </p:stCondLst>
                                  <p:childTnLst>
                                    <p:animEffect transition="out" filter="fade">
                                      <p:cBhvr>
                                        <p:cTn id="294" dur="500"/>
                                        <p:tgtEl>
                                          <p:spTgt spid="51"/>
                                        </p:tgtEl>
                                      </p:cBhvr>
                                    </p:animEffect>
                                    <p:set>
                                      <p:cBhvr>
                                        <p:cTn id="295" dur="1" fill="hold">
                                          <p:stCondLst>
                                            <p:cond delay="499"/>
                                          </p:stCondLst>
                                        </p:cTn>
                                        <p:tgtEl>
                                          <p:spTgt spid="51"/>
                                        </p:tgtEl>
                                        <p:attrNameLst>
                                          <p:attrName>style.visibility</p:attrName>
                                        </p:attrNameLst>
                                      </p:cBhvr>
                                      <p:to>
                                        <p:strVal val="hidden"/>
                                      </p:to>
                                    </p:set>
                                  </p:childTnLst>
                                </p:cTn>
                              </p:par>
                              <p:par>
                                <p:cTn id="296" presetID="10" presetClass="exit" presetSubtype="0" fill="hold" nodeType="withEffect">
                                  <p:stCondLst>
                                    <p:cond delay="0"/>
                                  </p:stCondLst>
                                  <p:childTnLst>
                                    <p:animEffect transition="out" filter="fade">
                                      <p:cBhvr>
                                        <p:cTn id="297" dur="500"/>
                                        <p:tgtEl>
                                          <p:spTgt spid="52"/>
                                        </p:tgtEl>
                                      </p:cBhvr>
                                    </p:animEffect>
                                    <p:set>
                                      <p:cBhvr>
                                        <p:cTn id="298" dur="1" fill="hold">
                                          <p:stCondLst>
                                            <p:cond delay="499"/>
                                          </p:stCondLst>
                                        </p:cTn>
                                        <p:tgtEl>
                                          <p:spTgt spid="52"/>
                                        </p:tgtEl>
                                        <p:attrNameLst>
                                          <p:attrName>style.visibility</p:attrName>
                                        </p:attrNameLst>
                                      </p:cBhvr>
                                      <p:to>
                                        <p:strVal val="hidden"/>
                                      </p:to>
                                    </p:set>
                                  </p:childTnLst>
                                </p:cTn>
                              </p:par>
                              <p:par>
                                <p:cTn id="299" presetID="10" presetClass="entr" presetSubtype="0" fill="hold" nodeType="withEffect">
                                  <p:stCondLst>
                                    <p:cond delay="0"/>
                                  </p:stCondLst>
                                  <p:childTnLst>
                                    <p:set>
                                      <p:cBhvr>
                                        <p:cTn id="300" dur="1" fill="hold">
                                          <p:stCondLst>
                                            <p:cond delay="0"/>
                                          </p:stCondLst>
                                        </p:cTn>
                                        <p:tgtEl>
                                          <p:spTgt spid="46"/>
                                        </p:tgtEl>
                                        <p:attrNameLst>
                                          <p:attrName>style.visibility</p:attrName>
                                        </p:attrNameLst>
                                      </p:cBhvr>
                                      <p:to>
                                        <p:strVal val="visible"/>
                                      </p:to>
                                    </p:set>
                                    <p:animEffect transition="in" filter="fade">
                                      <p:cBhvr>
                                        <p:cTn id="301" dur="500"/>
                                        <p:tgtEl>
                                          <p:spTgt spid="46"/>
                                        </p:tgtEl>
                                      </p:cBhvr>
                                    </p:animEffect>
                                  </p:childTnLst>
                                </p:cTn>
                              </p:par>
                              <p:par>
                                <p:cTn id="302" presetID="10" presetClass="entr" presetSubtype="0" fill="hold" nodeType="withEffect">
                                  <p:stCondLst>
                                    <p:cond delay="0"/>
                                  </p:stCondLst>
                                  <p:childTnLst>
                                    <p:set>
                                      <p:cBhvr>
                                        <p:cTn id="303" dur="1" fill="hold">
                                          <p:stCondLst>
                                            <p:cond delay="0"/>
                                          </p:stCondLst>
                                        </p:cTn>
                                        <p:tgtEl>
                                          <p:spTgt spid="30"/>
                                        </p:tgtEl>
                                        <p:attrNameLst>
                                          <p:attrName>style.visibility</p:attrName>
                                        </p:attrNameLst>
                                      </p:cBhvr>
                                      <p:to>
                                        <p:strVal val="visible"/>
                                      </p:to>
                                    </p:set>
                                    <p:animEffect transition="in" filter="fade">
                                      <p:cBhvr>
                                        <p:cTn id="304" dur="500"/>
                                        <p:tgtEl>
                                          <p:spTgt spid="30"/>
                                        </p:tgtEl>
                                      </p:cBhvr>
                                    </p:animEffect>
                                  </p:childTnLst>
                                </p:cTn>
                              </p:par>
                              <p:par>
                                <p:cTn id="305" presetID="10" presetClass="entr" presetSubtype="0" fill="hold" nodeType="withEffect">
                                  <p:stCondLst>
                                    <p:cond delay="0"/>
                                  </p:stCondLst>
                                  <p:childTnLst>
                                    <p:set>
                                      <p:cBhvr>
                                        <p:cTn id="306" dur="1" fill="hold">
                                          <p:stCondLst>
                                            <p:cond delay="0"/>
                                          </p:stCondLst>
                                        </p:cTn>
                                        <p:tgtEl>
                                          <p:spTgt spid="56"/>
                                        </p:tgtEl>
                                        <p:attrNameLst>
                                          <p:attrName>style.visibility</p:attrName>
                                        </p:attrNameLst>
                                      </p:cBhvr>
                                      <p:to>
                                        <p:strVal val="visible"/>
                                      </p:to>
                                    </p:set>
                                    <p:animEffect transition="in" filter="fade">
                                      <p:cBhvr>
                                        <p:cTn id="307" dur="500"/>
                                        <p:tgtEl>
                                          <p:spTgt spid="56"/>
                                        </p:tgtEl>
                                      </p:cBhvr>
                                    </p:animEffect>
                                  </p:childTnLst>
                                </p:cTn>
                              </p:par>
                            </p:childTnLst>
                          </p:cTn>
                        </p:par>
                      </p:childTnLst>
                    </p:cTn>
                  </p:par>
                  <p:par>
                    <p:cTn id="308" fill="hold">
                      <p:stCondLst>
                        <p:cond delay="indefinite"/>
                      </p:stCondLst>
                      <p:childTnLst>
                        <p:par>
                          <p:cTn id="309" fill="hold">
                            <p:stCondLst>
                              <p:cond delay="0"/>
                            </p:stCondLst>
                            <p:childTnLst>
                              <p:par>
                                <p:cTn id="310" presetID="10" presetClass="entr" presetSubtype="0" fill="hold" nodeType="clickEffect">
                                  <p:stCondLst>
                                    <p:cond delay="0"/>
                                  </p:stCondLst>
                                  <p:childTnLst>
                                    <p:set>
                                      <p:cBhvr>
                                        <p:cTn id="311" dur="1" fill="hold">
                                          <p:stCondLst>
                                            <p:cond delay="0"/>
                                          </p:stCondLst>
                                        </p:cTn>
                                        <p:tgtEl>
                                          <p:spTgt spid="53"/>
                                        </p:tgtEl>
                                        <p:attrNameLst>
                                          <p:attrName>style.visibility</p:attrName>
                                        </p:attrNameLst>
                                      </p:cBhvr>
                                      <p:to>
                                        <p:strVal val="visible"/>
                                      </p:to>
                                    </p:set>
                                    <p:animEffect transition="in" filter="fade">
                                      <p:cBhvr>
                                        <p:cTn id="312" dur="500"/>
                                        <p:tgtEl>
                                          <p:spTgt spid="53"/>
                                        </p:tgtEl>
                                      </p:cBhvr>
                                    </p:animEffect>
                                  </p:childTnLst>
                                </p:cTn>
                              </p:par>
                            </p:childTnLst>
                          </p:cTn>
                        </p:par>
                      </p:childTnLst>
                    </p:cTn>
                  </p:par>
                  <p:par>
                    <p:cTn id="313" fill="hold">
                      <p:stCondLst>
                        <p:cond delay="indefinite"/>
                      </p:stCondLst>
                      <p:childTnLst>
                        <p:par>
                          <p:cTn id="314" fill="hold">
                            <p:stCondLst>
                              <p:cond delay="0"/>
                            </p:stCondLst>
                            <p:childTnLst>
                              <p:par>
                                <p:cTn id="315" presetID="10" presetClass="exit" presetSubtype="0" fill="hold" grpId="5" nodeType="clickEffect">
                                  <p:stCondLst>
                                    <p:cond delay="0"/>
                                  </p:stCondLst>
                                  <p:childTnLst>
                                    <p:animEffect transition="out" filter="fade">
                                      <p:cBhvr>
                                        <p:cTn id="316" dur="500"/>
                                        <p:tgtEl>
                                          <p:spTgt spid="30"/>
                                        </p:tgtEl>
                                      </p:cBhvr>
                                    </p:animEffect>
                                    <p:set>
                                      <p:cBhvr>
                                        <p:cTn id="317" dur="1" fill="hold">
                                          <p:stCondLst>
                                            <p:cond delay="499"/>
                                          </p:stCondLst>
                                        </p:cTn>
                                        <p:tgtEl>
                                          <p:spTgt spid="30"/>
                                        </p:tgtEl>
                                        <p:attrNameLst>
                                          <p:attrName>style.visibility</p:attrName>
                                        </p:attrNameLst>
                                      </p:cBhvr>
                                      <p:to>
                                        <p:strVal val="hidden"/>
                                      </p:to>
                                    </p:set>
                                  </p:childTnLst>
                                </p:cTn>
                              </p:par>
                              <p:par>
                                <p:cTn id="318" presetID="10" presetClass="exit" presetSubtype="0" fill="hold" grpId="1" nodeType="withEffect">
                                  <p:stCondLst>
                                    <p:cond delay="0"/>
                                  </p:stCondLst>
                                  <p:childTnLst>
                                    <p:animEffect transition="out" filter="fade">
                                      <p:cBhvr>
                                        <p:cTn id="319" dur="500"/>
                                        <p:tgtEl>
                                          <p:spTgt spid="46"/>
                                        </p:tgtEl>
                                      </p:cBhvr>
                                    </p:animEffect>
                                    <p:set>
                                      <p:cBhvr>
                                        <p:cTn id="320" dur="1" fill="hold">
                                          <p:stCondLst>
                                            <p:cond delay="499"/>
                                          </p:stCondLst>
                                        </p:cTn>
                                        <p:tgtEl>
                                          <p:spTgt spid="46"/>
                                        </p:tgtEl>
                                        <p:attrNameLst>
                                          <p:attrName>style.visibility</p:attrName>
                                        </p:attrNameLst>
                                      </p:cBhvr>
                                      <p:to>
                                        <p:strVal val="hidden"/>
                                      </p:to>
                                    </p:set>
                                  </p:childTnLst>
                                </p:cTn>
                              </p:par>
                              <p:par>
                                <p:cTn id="321" presetID="10" presetClass="exit" presetSubtype="0" fill="hold" nodeType="withEffect">
                                  <p:stCondLst>
                                    <p:cond delay="0"/>
                                  </p:stCondLst>
                                  <p:childTnLst>
                                    <p:animEffect transition="out" filter="fade">
                                      <p:cBhvr>
                                        <p:cTn id="322" dur="500"/>
                                        <p:tgtEl>
                                          <p:spTgt spid="53"/>
                                        </p:tgtEl>
                                      </p:cBhvr>
                                    </p:animEffect>
                                    <p:set>
                                      <p:cBhvr>
                                        <p:cTn id="323" dur="1" fill="hold">
                                          <p:stCondLst>
                                            <p:cond delay="499"/>
                                          </p:stCondLst>
                                        </p:cTn>
                                        <p:tgtEl>
                                          <p:spTgt spid="53"/>
                                        </p:tgtEl>
                                        <p:attrNameLst>
                                          <p:attrName>style.visibility</p:attrName>
                                        </p:attrNameLst>
                                      </p:cBhvr>
                                      <p:to>
                                        <p:strVal val="hidden"/>
                                      </p:to>
                                    </p:set>
                                  </p:childTnLst>
                                </p:cTn>
                              </p:par>
                              <p:par>
                                <p:cTn id="324" presetID="10" presetClass="exit" presetSubtype="0" fill="hold" grpId="1" nodeType="withEffect">
                                  <p:stCondLst>
                                    <p:cond delay="0"/>
                                  </p:stCondLst>
                                  <p:childTnLst>
                                    <p:animEffect transition="out" filter="fade">
                                      <p:cBhvr>
                                        <p:cTn id="325" dur="500"/>
                                        <p:tgtEl>
                                          <p:spTgt spid="56"/>
                                        </p:tgtEl>
                                      </p:cBhvr>
                                    </p:animEffect>
                                    <p:set>
                                      <p:cBhvr>
                                        <p:cTn id="326" dur="1" fill="hold">
                                          <p:stCondLst>
                                            <p:cond delay="499"/>
                                          </p:stCondLst>
                                        </p:cTn>
                                        <p:tgtEl>
                                          <p:spTgt spid="56"/>
                                        </p:tgtEl>
                                        <p:attrNameLst>
                                          <p:attrName>style.visibility</p:attrName>
                                        </p:attrNameLst>
                                      </p:cBhvr>
                                      <p:to>
                                        <p:strVal val="hidden"/>
                                      </p:to>
                                    </p:set>
                                  </p:childTnLst>
                                </p:cTn>
                              </p:par>
                              <p:par>
                                <p:cTn id="327" presetID="10" presetClass="entr" presetSubtype="0" fill="hold" grpId="0" nodeType="withEffect">
                                  <p:stCondLst>
                                    <p:cond delay="0"/>
                                  </p:stCondLst>
                                  <p:childTnLst>
                                    <p:set>
                                      <p:cBhvr>
                                        <p:cTn id="328" dur="1" fill="hold">
                                          <p:stCondLst>
                                            <p:cond delay="0"/>
                                          </p:stCondLst>
                                        </p:cTn>
                                        <p:tgtEl>
                                          <p:spTgt spid="57"/>
                                        </p:tgtEl>
                                        <p:attrNameLst>
                                          <p:attrName>style.visibility</p:attrName>
                                        </p:attrNameLst>
                                      </p:cBhvr>
                                      <p:to>
                                        <p:strVal val="visible"/>
                                      </p:to>
                                    </p:set>
                                    <p:animEffect transition="in" filter="fade">
                                      <p:cBhvr>
                                        <p:cTn id="329" dur="500"/>
                                        <p:tgtEl>
                                          <p:spTgt spid="57"/>
                                        </p:tgtEl>
                                      </p:cBhvr>
                                    </p:animEffect>
                                  </p:childTnLst>
                                </p:cTn>
                              </p:par>
                            </p:childTnLst>
                          </p:cTn>
                        </p:par>
                      </p:childTnLst>
                    </p:cTn>
                  </p:par>
                  <p:par>
                    <p:cTn id="330" fill="hold">
                      <p:stCondLst>
                        <p:cond delay="indefinite"/>
                      </p:stCondLst>
                      <p:childTnLst>
                        <p:par>
                          <p:cTn id="331" fill="hold">
                            <p:stCondLst>
                              <p:cond delay="0"/>
                            </p:stCondLst>
                            <p:childTnLst>
                              <p:par>
                                <p:cTn id="332" presetID="10" presetClass="exit" presetSubtype="0" fill="hold" grpId="1" nodeType="clickEffect">
                                  <p:stCondLst>
                                    <p:cond delay="0"/>
                                  </p:stCondLst>
                                  <p:childTnLst>
                                    <p:animEffect transition="out" filter="fade">
                                      <p:cBhvr>
                                        <p:cTn id="333" dur="500"/>
                                        <p:tgtEl>
                                          <p:spTgt spid="59"/>
                                        </p:tgtEl>
                                      </p:cBhvr>
                                    </p:animEffect>
                                    <p:set>
                                      <p:cBhvr>
                                        <p:cTn id="334" dur="1" fill="hold">
                                          <p:stCondLst>
                                            <p:cond delay="499"/>
                                          </p:stCondLst>
                                        </p:cTn>
                                        <p:tgtEl>
                                          <p:spTgt spid="59"/>
                                        </p:tgtEl>
                                        <p:attrNameLst>
                                          <p:attrName>style.visibility</p:attrName>
                                        </p:attrNameLst>
                                      </p:cBhvr>
                                      <p:to>
                                        <p:strVal val="hidden"/>
                                      </p:to>
                                    </p:set>
                                  </p:childTnLst>
                                </p:cTn>
                              </p:par>
                              <p:par>
                                <p:cTn id="335" presetID="10" presetClass="exit" presetSubtype="0" fill="hold" grpId="1" nodeType="withEffect">
                                  <p:stCondLst>
                                    <p:cond delay="0"/>
                                  </p:stCondLst>
                                  <p:childTnLst>
                                    <p:animEffect transition="out" filter="fade">
                                      <p:cBhvr>
                                        <p:cTn id="336" dur="500"/>
                                        <p:tgtEl>
                                          <p:spTgt spid="22"/>
                                        </p:tgtEl>
                                      </p:cBhvr>
                                    </p:animEffect>
                                    <p:set>
                                      <p:cBhvr>
                                        <p:cTn id="337" dur="1" fill="hold">
                                          <p:stCondLst>
                                            <p:cond delay="499"/>
                                          </p:stCondLst>
                                        </p:cTn>
                                        <p:tgtEl>
                                          <p:spTgt spid="22"/>
                                        </p:tgtEl>
                                        <p:attrNameLst>
                                          <p:attrName>style.visibility</p:attrName>
                                        </p:attrNameLst>
                                      </p:cBhvr>
                                      <p:to>
                                        <p:strVal val="hidden"/>
                                      </p:to>
                                    </p:set>
                                  </p:childTnLst>
                                </p:cTn>
                              </p:par>
                              <p:par>
                                <p:cTn id="338" presetID="10" presetClass="exit" presetSubtype="0" fill="hold" grpId="1" nodeType="withEffect">
                                  <p:stCondLst>
                                    <p:cond delay="0"/>
                                  </p:stCondLst>
                                  <p:childTnLst>
                                    <p:animEffect transition="out" filter="fade">
                                      <p:cBhvr>
                                        <p:cTn id="339" dur="500"/>
                                        <p:tgtEl>
                                          <p:spTgt spid="48"/>
                                        </p:tgtEl>
                                      </p:cBhvr>
                                    </p:animEffect>
                                    <p:set>
                                      <p:cBhvr>
                                        <p:cTn id="340" dur="1" fill="hold">
                                          <p:stCondLst>
                                            <p:cond delay="499"/>
                                          </p:stCondLst>
                                        </p:cTn>
                                        <p:tgtEl>
                                          <p:spTgt spid="48"/>
                                        </p:tgtEl>
                                        <p:attrNameLst>
                                          <p:attrName>style.visibility</p:attrName>
                                        </p:attrNameLst>
                                      </p:cBhvr>
                                      <p:to>
                                        <p:strVal val="hidden"/>
                                      </p:to>
                                    </p:set>
                                  </p:childTnLst>
                                </p:cTn>
                              </p:par>
                              <p:par>
                                <p:cTn id="341" presetID="10" presetClass="exit" presetSubtype="0" fill="hold" grpId="1" nodeType="withEffect">
                                  <p:stCondLst>
                                    <p:cond delay="0"/>
                                  </p:stCondLst>
                                  <p:childTnLst>
                                    <p:animEffect transition="out" filter="fade">
                                      <p:cBhvr>
                                        <p:cTn id="342" dur="500"/>
                                        <p:tgtEl>
                                          <p:spTgt spid="58"/>
                                        </p:tgtEl>
                                      </p:cBhvr>
                                    </p:animEffect>
                                    <p:set>
                                      <p:cBhvr>
                                        <p:cTn id="343" dur="1" fill="hold">
                                          <p:stCondLst>
                                            <p:cond delay="499"/>
                                          </p:stCondLst>
                                        </p:cTn>
                                        <p:tgtEl>
                                          <p:spTgt spid="58"/>
                                        </p:tgtEl>
                                        <p:attrNameLst>
                                          <p:attrName>style.visibility</p:attrName>
                                        </p:attrNameLst>
                                      </p:cBhvr>
                                      <p:to>
                                        <p:strVal val="hidden"/>
                                      </p:to>
                                    </p:set>
                                  </p:childTnLst>
                                </p:cTn>
                              </p:par>
                              <p:par>
                                <p:cTn id="344" presetID="10" presetClass="entr" presetSubtype="0" fill="hold" grpId="2" nodeType="withEffect">
                                  <p:stCondLst>
                                    <p:cond delay="0"/>
                                  </p:stCondLst>
                                  <p:childTnLst>
                                    <p:set>
                                      <p:cBhvr>
                                        <p:cTn id="345" dur="1" fill="hold">
                                          <p:stCondLst>
                                            <p:cond delay="0"/>
                                          </p:stCondLst>
                                        </p:cTn>
                                        <p:tgtEl>
                                          <p:spTgt spid="7"/>
                                        </p:tgtEl>
                                        <p:attrNameLst>
                                          <p:attrName>style.visibility</p:attrName>
                                        </p:attrNameLst>
                                      </p:cBhvr>
                                      <p:to>
                                        <p:strVal val="visible"/>
                                      </p:to>
                                    </p:set>
                                    <p:animEffect transition="in" filter="fade">
                                      <p:cBhvr>
                                        <p:cTn id="346" dur="500"/>
                                        <p:tgtEl>
                                          <p:spTgt spid="7"/>
                                        </p:tgtEl>
                                      </p:cBhvr>
                                    </p:animEffect>
                                  </p:childTnLst>
                                </p:cTn>
                              </p:par>
                              <p:par>
                                <p:cTn id="347" presetID="10" presetClass="entr" presetSubtype="0" fill="hold" grpId="2" nodeType="withEffect">
                                  <p:stCondLst>
                                    <p:cond delay="0"/>
                                  </p:stCondLst>
                                  <p:childTnLst>
                                    <p:set>
                                      <p:cBhvr>
                                        <p:cTn id="348" dur="1" fill="hold">
                                          <p:stCondLst>
                                            <p:cond delay="0"/>
                                          </p:stCondLst>
                                        </p:cTn>
                                        <p:tgtEl>
                                          <p:spTgt spid="9"/>
                                        </p:tgtEl>
                                        <p:attrNameLst>
                                          <p:attrName>style.visibility</p:attrName>
                                        </p:attrNameLst>
                                      </p:cBhvr>
                                      <p:to>
                                        <p:strVal val="visible"/>
                                      </p:to>
                                    </p:set>
                                    <p:animEffect transition="in" filter="fade">
                                      <p:cBhvr>
                                        <p:cTn id="349" dur="500"/>
                                        <p:tgtEl>
                                          <p:spTgt spid="9"/>
                                        </p:tgtEl>
                                      </p:cBhvr>
                                    </p:animEffect>
                                  </p:childTnLst>
                                </p:cTn>
                              </p:par>
                              <p:par>
                                <p:cTn id="350" presetID="10" presetClass="entr" presetSubtype="0" fill="hold" grpId="2" nodeType="withEffect">
                                  <p:stCondLst>
                                    <p:cond delay="0"/>
                                  </p:stCondLst>
                                  <p:childTnLst>
                                    <p:set>
                                      <p:cBhvr>
                                        <p:cTn id="351" dur="1" fill="hold">
                                          <p:stCondLst>
                                            <p:cond delay="0"/>
                                          </p:stCondLst>
                                        </p:cTn>
                                        <p:tgtEl>
                                          <p:spTgt spid="14"/>
                                        </p:tgtEl>
                                        <p:attrNameLst>
                                          <p:attrName>style.visibility</p:attrName>
                                        </p:attrNameLst>
                                      </p:cBhvr>
                                      <p:to>
                                        <p:strVal val="visible"/>
                                      </p:to>
                                    </p:set>
                                    <p:animEffect transition="in" filter="fade">
                                      <p:cBhvr>
                                        <p:cTn id="352" dur="500"/>
                                        <p:tgtEl>
                                          <p:spTgt spid="14"/>
                                        </p:tgtEl>
                                      </p:cBhvr>
                                    </p:animEffect>
                                  </p:childTnLst>
                                </p:cTn>
                              </p:par>
                              <p:par>
                                <p:cTn id="353" presetID="10" presetClass="entr" presetSubtype="0" fill="hold" grpId="2" nodeType="withEffect">
                                  <p:stCondLst>
                                    <p:cond delay="0"/>
                                  </p:stCondLst>
                                  <p:childTnLst>
                                    <p:set>
                                      <p:cBhvr>
                                        <p:cTn id="354" dur="1" fill="hold">
                                          <p:stCondLst>
                                            <p:cond delay="0"/>
                                          </p:stCondLst>
                                        </p:cTn>
                                        <p:tgtEl>
                                          <p:spTgt spid="19"/>
                                        </p:tgtEl>
                                        <p:attrNameLst>
                                          <p:attrName>style.visibility</p:attrName>
                                        </p:attrNameLst>
                                      </p:cBhvr>
                                      <p:to>
                                        <p:strVal val="visible"/>
                                      </p:to>
                                    </p:set>
                                    <p:animEffect transition="in" filter="fade">
                                      <p:cBhvr>
                                        <p:cTn id="355" dur="500"/>
                                        <p:tgtEl>
                                          <p:spTgt spid="19"/>
                                        </p:tgtEl>
                                      </p:cBhvr>
                                    </p:animEffect>
                                  </p:childTnLst>
                                </p:cTn>
                              </p:par>
                              <p:par>
                                <p:cTn id="356" presetID="10" presetClass="exit" presetSubtype="0" fill="hold" grpId="1" nodeType="withEffect">
                                  <p:stCondLst>
                                    <p:cond delay="0"/>
                                  </p:stCondLst>
                                  <p:childTnLst>
                                    <p:animEffect transition="out" filter="fade">
                                      <p:cBhvr>
                                        <p:cTn id="357" dur="500"/>
                                        <p:tgtEl>
                                          <p:spTgt spid="66"/>
                                        </p:tgtEl>
                                      </p:cBhvr>
                                    </p:animEffect>
                                    <p:set>
                                      <p:cBhvr>
                                        <p:cTn id="358" dur="1" fill="hold">
                                          <p:stCondLst>
                                            <p:cond delay="499"/>
                                          </p:stCondLst>
                                        </p:cTn>
                                        <p:tgtEl>
                                          <p:spTgt spid="66"/>
                                        </p:tgtEl>
                                        <p:attrNameLst>
                                          <p:attrName>style.visibility</p:attrName>
                                        </p:attrNameLst>
                                      </p:cBhvr>
                                      <p:to>
                                        <p:strVal val="hidden"/>
                                      </p:to>
                                    </p:set>
                                  </p:childTnLst>
                                </p:cTn>
                              </p:par>
                              <p:par>
                                <p:cTn id="359" presetID="10" presetClass="exit" presetSubtype="0" fill="hold" grpId="1" nodeType="withEffect">
                                  <p:stCondLst>
                                    <p:cond delay="0"/>
                                  </p:stCondLst>
                                  <p:childTnLst>
                                    <p:animEffect transition="out" filter="fade">
                                      <p:cBhvr>
                                        <p:cTn id="360" dur="500"/>
                                        <p:tgtEl>
                                          <p:spTgt spid="65"/>
                                        </p:tgtEl>
                                      </p:cBhvr>
                                    </p:animEffect>
                                    <p:set>
                                      <p:cBhvr>
                                        <p:cTn id="361" dur="1" fill="hold">
                                          <p:stCondLst>
                                            <p:cond delay="499"/>
                                          </p:stCondLst>
                                        </p:cTn>
                                        <p:tgtEl>
                                          <p:spTgt spid="6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1" animBg="1"/>
      <p:bldP spid="4" grpId="0"/>
      <p:bldP spid="4" grpId="1"/>
      <p:bldP spid="5" grpId="0" animBg="1"/>
      <p:bldP spid="7" grpId="0" animBg="1"/>
      <p:bldP spid="7" grpId="1" animBg="1"/>
      <p:bldP spid="7" grpId="2" animBg="1"/>
      <p:bldP spid="8" grpId="0" animBg="1"/>
      <p:bldP spid="9" grpId="0" animBg="1"/>
      <p:bldP spid="9" grpId="1" animBg="1"/>
      <p:bldP spid="9" grpId="2" animBg="1"/>
      <p:bldP spid="10" grpId="0" animBg="1"/>
      <p:bldP spid="11" grpId="0" animBg="1"/>
      <p:bldP spid="12" grpId="0" animBg="1"/>
      <p:bldP spid="13" grpId="0" animBg="1"/>
      <p:bldP spid="14" grpId="0" animBg="1"/>
      <p:bldP spid="14" grpId="1" animBg="1"/>
      <p:bldP spid="14" grpId="2" animBg="1"/>
      <p:bldP spid="15" grpId="0" animBg="1"/>
      <p:bldP spid="16" grpId="0" animBg="1"/>
      <p:bldP spid="17" grpId="0" animBg="1"/>
      <p:bldP spid="18" grpId="0" animBg="1"/>
      <p:bldP spid="19" grpId="0" animBg="1"/>
      <p:bldP spid="19" grpId="1" animBg="1"/>
      <p:bldP spid="19" grpId="2" animBg="1"/>
      <p:bldP spid="20" grpId="0" animBg="1"/>
      <p:bldP spid="21" grpId="0" animBg="1"/>
      <p:bldP spid="22" grpId="0" animBg="1"/>
      <p:bldP spid="22" grpId="1" animBg="1"/>
      <p:bldP spid="23" grpId="0"/>
      <p:bldP spid="23" grpId="1"/>
      <p:bldP spid="24" grpId="0"/>
      <p:bldP spid="24" grpId="1"/>
      <p:bldP spid="27" grpId="0" animBg="1"/>
      <p:bldP spid="27" grpId="1" animBg="1"/>
      <p:bldP spid="29" grpId="0" animBg="1"/>
      <p:bldP spid="29" grpId="1" animBg="1"/>
      <p:bldP spid="31" grpId="0" animBg="1"/>
      <p:bldP spid="32" grpId="0" animBg="1"/>
      <p:bldP spid="30" grpId="0" animBg="1"/>
      <p:bldP spid="30" grpId="1" animBg="1"/>
      <p:bldP spid="30" grpId="2" animBg="1"/>
      <p:bldP spid="30" grpId="3" animBg="1"/>
      <p:bldP spid="30" grpId="5" animBg="1"/>
      <p:bldP spid="48" grpId="0" animBg="1"/>
      <p:bldP spid="48" grpId="1" animBg="1"/>
      <p:bldP spid="58" grpId="0" animBg="1"/>
      <p:bldP spid="58" grpId="1" animBg="1"/>
      <p:bldP spid="59" grpId="0" animBg="1"/>
      <p:bldP spid="59" grpId="1" animBg="1"/>
      <p:bldP spid="38" grpId="0"/>
      <p:bldP spid="38" grpId="1"/>
      <p:bldP spid="40" grpId="0"/>
      <p:bldP spid="41" grpId="1" animBg="1"/>
      <p:bldP spid="43" grpId="0" animBg="1"/>
      <p:bldP spid="43" grpId="1" animBg="1"/>
      <p:bldP spid="46" grpId="1"/>
      <p:bldP spid="51" grpId="0"/>
      <p:bldP spid="52" grpId="0"/>
      <p:bldP spid="56" grpId="1"/>
      <p:bldP spid="57" grpId="0"/>
      <p:bldP spid="60" grpId="0"/>
      <p:bldP spid="60" grpId="1"/>
      <p:bldP spid="60" grpId="2"/>
      <p:bldP spid="60" grpId="3"/>
      <p:bldP spid="61" grpId="0"/>
      <p:bldP spid="61" grpId="1"/>
      <p:bldP spid="62" grpId="0"/>
      <p:bldP spid="62" grpId="1"/>
      <p:bldP spid="64" grpId="0"/>
      <p:bldP spid="65" grpId="0" animBg="1"/>
      <p:bldP spid="65" grpId="1" animBg="1"/>
      <p:bldP spid="66" grpId="0" animBg="1"/>
      <p:bldP spid="66"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EAF using a Bloom Filter</a:t>
            </a:r>
            <a:endParaRPr lang="en-US" dirty="0"/>
          </a:p>
        </p:txBody>
      </p:sp>
      <p:sp>
        <p:nvSpPr>
          <p:cNvPr id="4" name="TextBox 3"/>
          <p:cNvSpPr txBox="1"/>
          <p:nvPr/>
        </p:nvSpPr>
        <p:spPr>
          <a:xfrm>
            <a:off x="4006949" y="1295400"/>
            <a:ext cx="1040991" cy="769441"/>
          </a:xfrm>
          <a:prstGeom prst="rect">
            <a:avLst/>
          </a:prstGeom>
          <a:noFill/>
        </p:spPr>
        <p:txBody>
          <a:bodyPr wrap="none" rtlCol="0">
            <a:spAutoFit/>
          </a:bodyPr>
          <a:lstStyle/>
          <a:p>
            <a:r>
              <a:rPr lang="en-US" sz="4400" dirty="0" smtClean="0">
                <a:solidFill>
                  <a:schemeClr val="tx1">
                    <a:lumMod val="85000"/>
                    <a:lumOff val="15000"/>
                  </a:schemeClr>
                </a:solidFill>
              </a:rPr>
              <a:t>EAF</a:t>
            </a:r>
            <a:endParaRPr lang="en-US" sz="4400" dirty="0">
              <a:solidFill>
                <a:schemeClr val="tx1">
                  <a:lumMod val="85000"/>
                  <a:lumOff val="15000"/>
                </a:schemeClr>
              </a:solidFill>
            </a:endParaRPr>
          </a:p>
        </p:txBody>
      </p:sp>
      <p:grpSp>
        <p:nvGrpSpPr>
          <p:cNvPr id="55" name="Group 54"/>
          <p:cNvGrpSpPr/>
          <p:nvPr/>
        </p:nvGrpSpPr>
        <p:grpSpPr>
          <a:xfrm>
            <a:off x="2965344" y="2522041"/>
            <a:ext cx="3124200" cy="373559"/>
            <a:chOff x="2965344" y="2750641"/>
            <a:chExt cx="3124200" cy="373559"/>
          </a:xfrm>
        </p:grpSpPr>
        <p:sp>
          <p:nvSpPr>
            <p:cNvPr id="6" name="Rectangle 5"/>
            <p:cNvSpPr/>
            <p:nvPr/>
          </p:nvSpPr>
          <p:spPr>
            <a:xfrm>
              <a:off x="2965344" y="2750641"/>
              <a:ext cx="3124200" cy="373559"/>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sz="3200" dirty="0">
                <a:solidFill>
                  <a:schemeClr val="tx1">
                    <a:lumMod val="95000"/>
                    <a:lumOff val="5000"/>
                  </a:schemeClr>
                </a:solidFill>
              </a:endParaRPr>
            </a:p>
          </p:txBody>
        </p:sp>
        <p:sp>
          <p:nvSpPr>
            <p:cNvPr id="7" name="Rectangle 6"/>
            <p:cNvSpPr/>
            <p:nvPr/>
          </p:nvSpPr>
          <p:spPr>
            <a:xfrm>
              <a:off x="3422544" y="2806512"/>
              <a:ext cx="304800" cy="24148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8" name="Rectangle 7"/>
            <p:cNvSpPr/>
            <p:nvPr/>
          </p:nvSpPr>
          <p:spPr>
            <a:xfrm>
              <a:off x="3803544" y="2806512"/>
              <a:ext cx="304800" cy="24148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9" name="Rectangle 8"/>
            <p:cNvSpPr/>
            <p:nvPr/>
          </p:nvSpPr>
          <p:spPr>
            <a:xfrm>
              <a:off x="4184544" y="2806512"/>
              <a:ext cx="304800" cy="24148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10" name="Rectangle 9"/>
            <p:cNvSpPr/>
            <p:nvPr/>
          </p:nvSpPr>
          <p:spPr>
            <a:xfrm>
              <a:off x="4565544" y="2806512"/>
              <a:ext cx="304800" cy="24148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11" name="Rectangle 10"/>
            <p:cNvSpPr/>
            <p:nvPr/>
          </p:nvSpPr>
          <p:spPr>
            <a:xfrm>
              <a:off x="4946544" y="2806512"/>
              <a:ext cx="304800" cy="24148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12" name="Rectangle 11"/>
            <p:cNvSpPr/>
            <p:nvPr/>
          </p:nvSpPr>
          <p:spPr>
            <a:xfrm>
              <a:off x="5327544" y="2806512"/>
              <a:ext cx="304800" cy="24148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13" name="Rectangle 12"/>
            <p:cNvSpPr/>
            <p:nvPr/>
          </p:nvSpPr>
          <p:spPr>
            <a:xfrm>
              <a:off x="5708544" y="2806512"/>
              <a:ext cx="304800" cy="24148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14" name="Rectangle 13"/>
            <p:cNvSpPr/>
            <p:nvPr/>
          </p:nvSpPr>
          <p:spPr>
            <a:xfrm>
              <a:off x="3041544" y="2806512"/>
              <a:ext cx="304800" cy="24148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grpSp>
      <p:sp>
        <p:nvSpPr>
          <p:cNvPr id="16" name="TextBox 15"/>
          <p:cNvSpPr txBox="1"/>
          <p:nvPr/>
        </p:nvSpPr>
        <p:spPr>
          <a:xfrm>
            <a:off x="762000" y="2420154"/>
            <a:ext cx="1172116" cy="584775"/>
          </a:xfrm>
          <a:prstGeom prst="rect">
            <a:avLst/>
          </a:prstGeom>
          <a:noFill/>
        </p:spPr>
        <p:txBody>
          <a:bodyPr wrap="none" rtlCol="0">
            <a:spAutoFit/>
          </a:bodyPr>
          <a:lstStyle/>
          <a:p>
            <a:r>
              <a:rPr lang="en-US" sz="3200" b="1" dirty="0" smtClean="0">
                <a:solidFill>
                  <a:schemeClr val="tx2"/>
                </a:solidFill>
              </a:rPr>
              <a:t>Insert</a:t>
            </a:r>
            <a:endParaRPr lang="en-US" sz="3200" b="1" dirty="0">
              <a:solidFill>
                <a:schemeClr val="tx2"/>
              </a:solidFill>
            </a:endParaRPr>
          </a:p>
        </p:txBody>
      </p:sp>
      <p:cxnSp>
        <p:nvCxnSpPr>
          <p:cNvPr id="18" name="Straight Arrow Connector 17"/>
          <p:cNvCxnSpPr>
            <a:stCxn id="16" idx="3"/>
          </p:cNvCxnSpPr>
          <p:nvPr/>
        </p:nvCxnSpPr>
        <p:spPr>
          <a:xfrm flipV="1">
            <a:off x="1934116" y="2712541"/>
            <a:ext cx="1031228" cy="1"/>
          </a:xfrm>
          <a:prstGeom prst="straightConnector1">
            <a:avLst/>
          </a:prstGeom>
          <a:ln w="28575">
            <a:solidFill>
              <a:schemeClr val="tx1">
                <a:lumMod val="65000"/>
                <a:lumOff val="35000"/>
              </a:schemeClr>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endCxn id="17" idx="1"/>
          </p:cNvCxnSpPr>
          <p:nvPr/>
        </p:nvCxnSpPr>
        <p:spPr>
          <a:xfrm>
            <a:off x="6089544" y="2708821"/>
            <a:ext cx="844656" cy="3721"/>
          </a:xfrm>
          <a:prstGeom prst="straightConnector1">
            <a:avLst/>
          </a:prstGeom>
          <a:ln w="28575">
            <a:solidFill>
              <a:schemeClr val="tx1">
                <a:lumMod val="65000"/>
                <a:lumOff val="35000"/>
              </a:schemeClr>
            </a:solidFill>
            <a:tailEnd type="stealth" w="lg" len="lg"/>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4096879" y="3817441"/>
            <a:ext cx="861133" cy="584775"/>
          </a:xfrm>
          <a:prstGeom prst="rect">
            <a:avLst/>
          </a:prstGeom>
          <a:noFill/>
        </p:spPr>
        <p:txBody>
          <a:bodyPr wrap="none" rtlCol="0">
            <a:spAutoFit/>
          </a:bodyPr>
          <a:lstStyle/>
          <a:p>
            <a:pPr algn="ctr"/>
            <a:r>
              <a:rPr lang="en-US" sz="3200" b="1" dirty="0" smtClean="0">
                <a:solidFill>
                  <a:schemeClr val="tx2"/>
                </a:solidFill>
              </a:rPr>
              <a:t>Test</a:t>
            </a:r>
            <a:endParaRPr lang="en-US" sz="3200" b="1" dirty="0">
              <a:solidFill>
                <a:schemeClr val="tx2"/>
              </a:solidFill>
            </a:endParaRPr>
          </a:p>
        </p:txBody>
      </p:sp>
      <p:cxnSp>
        <p:nvCxnSpPr>
          <p:cNvPr id="21" name="Straight Arrow Connector 20"/>
          <p:cNvCxnSpPr>
            <a:stCxn id="20" idx="0"/>
          </p:cNvCxnSpPr>
          <p:nvPr/>
        </p:nvCxnSpPr>
        <p:spPr>
          <a:xfrm rot="16200000" flipV="1">
            <a:off x="4066525" y="3356520"/>
            <a:ext cx="921841" cy="2"/>
          </a:xfrm>
          <a:prstGeom prst="straightConnector1">
            <a:avLst/>
          </a:prstGeom>
          <a:ln w="28575">
            <a:solidFill>
              <a:schemeClr val="tx1">
                <a:lumMod val="65000"/>
                <a:lumOff val="35000"/>
              </a:schemeClr>
            </a:solidFill>
            <a:tailEnd type="stealth" w="lg" len="lg"/>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457200" y="2910244"/>
            <a:ext cx="1828800" cy="830997"/>
          </a:xfrm>
          <a:prstGeom prst="rect">
            <a:avLst/>
          </a:prstGeom>
          <a:noFill/>
        </p:spPr>
        <p:txBody>
          <a:bodyPr wrap="square" rtlCol="0">
            <a:spAutoFit/>
          </a:bodyPr>
          <a:lstStyle/>
          <a:p>
            <a:pPr algn="ctr"/>
            <a:r>
              <a:rPr lang="en-US" sz="2400" dirty="0" smtClean="0">
                <a:solidFill>
                  <a:schemeClr val="tx1">
                    <a:lumMod val="85000"/>
                    <a:lumOff val="15000"/>
                  </a:schemeClr>
                </a:solidFill>
              </a:rPr>
              <a:t>Evicted-block address</a:t>
            </a:r>
            <a:endParaRPr lang="en-US" sz="2400" dirty="0">
              <a:solidFill>
                <a:schemeClr val="tx1">
                  <a:lumMod val="85000"/>
                  <a:lumOff val="15000"/>
                </a:schemeClr>
              </a:solidFill>
            </a:endParaRPr>
          </a:p>
        </p:txBody>
      </p:sp>
      <p:sp>
        <p:nvSpPr>
          <p:cNvPr id="17" name="TextBox 16"/>
          <p:cNvSpPr txBox="1"/>
          <p:nvPr/>
        </p:nvSpPr>
        <p:spPr>
          <a:xfrm>
            <a:off x="6934200" y="2466320"/>
            <a:ext cx="1566647" cy="492443"/>
          </a:xfrm>
          <a:prstGeom prst="rect">
            <a:avLst/>
          </a:prstGeom>
          <a:noFill/>
        </p:spPr>
        <p:txBody>
          <a:bodyPr wrap="none" tIns="0" bIns="0" rtlCol="0">
            <a:spAutoFit/>
          </a:bodyPr>
          <a:lstStyle/>
          <a:p>
            <a:r>
              <a:rPr lang="en-US" sz="3200" b="1" dirty="0" smtClean="0">
                <a:solidFill>
                  <a:schemeClr val="tx2"/>
                </a:solidFill>
              </a:rPr>
              <a:t>Remove</a:t>
            </a:r>
            <a:endParaRPr lang="en-US" sz="3200" b="1" dirty="0">
              <a:solidFill>
                <a:schemeClr val="tx2"/>
              </a:solidFill>
            </a:endParaRPr>
          </a:p>
        </p:txBody>
      </p:sp>
      <p:sp>
        <p:nvSpPr>
          <p:cNvPr id="23" name="TextBox 22"/>
          <p:cNvSpPr txBox="1"/>
          <p:nvPr/>
        </p:nvSpPr>
        <p:spPr>
          <a:xfrm>
            <a:off x="6781800" y="2895600"/>
            <a:ext cx="1828800" cy="369332"/>
          </a:xfrm>
          <a:prstGeom prst="rect">
            <a:avLst/>
          </a:prstGeom>
          <a:noFill/>
        </p:spPr>
        <p:txBody>
          <a:bodyPr wrap="square" tIns="0" bIns="0" rtlCol="0">
            <a:spAutoFit/>
          </a:bodyPr>
          <a:lstStyle/>
          <a:p>
            <a:pPr algn="ctr"/>
            <a:r>
              <a:rPr lang="en-US" sz="2400" dirty="0" smtClean="0">
                <a:solidFill>
                  <a:schemeClr val="tx1">
                    <a:lumMod val="85000"/>
                    <a:lumOff val="15000"/>
                  </a:schemeClr>
                </a:solidFill>
              </a:rPr>
              <a:t>FIFO address </a:t>
            </a:r>
          </a:p>
        </p:txBody>
      </p:sp>
      <p:sp>
        <p:nvSpPr>
          <p:cNvPr id="24" name="TextBox 23"/>
          <p:cNvSpPr txBox="1"/>
          <p:nvPr/>
        </p:nvSpPr>
        <p:spPr>
          <a:xfrm>
            <a:off x="2812944" y="4274641"/>
            <a:ext cx="3429000" cy="461665"/>
          </a:xfrm>
          <a:prstGeom prst="rect">
            <a:avLst/>
          </a:prstGeom>
          <a:noFill/>
        </p:spPr>
        <p:txBody>
          <a:bodyPr wrap="square" rtlCol="0">
            <a:spAutoFit/>
          </a:bodyPr>
          <a:lstStyle/>
          <a:p>
            <a:pPr algn="ctr"/>
            <a:r>
              <a:rPr lang="en-US" sz="2400" dirty="0" smtClean="0">
                <a:solidFill>
                  <a:schemeClr val="tx1">
                    <a:lumMod val="85000"/>
                    <a:lumOff val="15000"/>
                  </a:schemeClr>
                </a:solidFill>
              </a:rPr>
              <a:t>Missed-block address</a:t>
            </a:r>
            <a:endParaRPr lang="en-US" sz="2400" dirty="0">
              <a:solidFill>
                <a:schemeClr val="tx1">
                  <a:lumMod val="85000"/>
                  <a:lumOff val="15000"/>
                </a:schemeClr>
              </a:solidFill>
            </a:endParaRPr>
          </a:p>
        </p:txBody>
      </p:sp>
      <p:sp>
        <p:nvSpPr>
          <p:cNvPr id="25" name="Cloud 24"/>
          <p:cNvSpPr/>
          <p:nvPr/>
        </p:nvSpPr>
        <p:spPr>
          <a:xfrm>
            <a:off x="2895600" y="2377440"/>
            <a:ext cx="3276600" cy="533400"/>
          </a:xfrm>
          <a:prstGeom prst="cloud">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800" dirty="0" smtClean="0"/>
              <a:t>Bloom Filter</a:t>
            </a:r>
            <a:endParaRPr lang="en-US" sz="2800" dirty="0"/>
          </a:p>
        </p:txBody>
      </p:sp>
      <p:sp>
        <p:nvSpPr>
          <p:cNvPr id="26" name="TextBox 25"/>
          <p:cNvSpPr txBox="1"/>
          <p:nvPr/>
        </p:nvSpPr>
        <p:spPr>
          <a:xfrm>
            <a:off x="3762044" y="4668560"/>
            <a:ext cx="1566647" cy="584775"/>
          </a:xfrm>
          <a:prstGeom prst="rect">
            <a:avLst/>
          </a:prstGeom>
          <a:noFill/>
        </p:spPr>
        <p:txBody>
          <a:bodyPr wrap="none" rtlCol="0">
            <a:spAutoFit/>
          </a:bodyPr>
          <a:lstStyle/>
          <a:p>
            <a:pPr algn="ctr"/>
            <a:r>
              <a:rPr lang="en-US" sz="3200" b="1" dirty="0" smtClean="0">
                <a:solidFill>
                  <a:schemeClr val="tx2"/>
                </a:solidFill>
              </a:rPr>
              <a:t>Remove</a:t>
            </a:r>
            <a:endParaRPr lang="en-US" sz="3200" b="1" dirty="0">
              <a:solidFill>
                <a:schemeClr val="tx2"/>
              </a:solidFill>
            </a:endParaRPr>
          </a:p>
        </p:txBody>
      </p:sp>
      <p:sp>
        <p:nvSpPr>
          <p:cNvPr id="27" name="TextBox 26"/>
          <p:cNvSpPr txBox="1"/>
          <p:nvPr/>
        </p:nvSpPr>
        <p:spPr>
          <a:xfrm>
            <a:off x="3733800" y="5100935"/>
            <a:ext cx="1600200" cy="461665"/>
          </a:xfrm>
          <a:prstGeom prst="rect">
            <a:avLst/>
          </a:prstGeom>
          <a:noFill/>
        </p:spPr>
        <p:txBody>
          <a:bodyPr wrap="square" rtlCol="0">
            <a:spAutoFit/>
          </a:bodyPr>
          <a:lstStyle/>
          <a:p>
            <a:pPr algn="ctr"/>
            <a:r>
              <a:rPr lang="en-US" sz="2400" dirty="0" smtClean="0">
                <a:solidFill>
                  <a:schemeClr val="tx1">
                    <a:lumMod val="85000"/>
                    <a:lumOff val="15000"/>
                  </a:schemeClr>
                </a:solidFill>
              </a:rPr>
              <a:t>If present</a:t>
            </a:r>
            <a:endParaRPr lang="en-US" sz="2400" dirty="0">
              <a:solidFill>
                <a:schemeClr val="tx1">
                  <a:lumMod val="85000"/>
                  <a:lumOff val="15000"/>
                </a:schemeClr>
              </a:solidFill>
            </a:endParaRPr>
          </a:p>
        </p:txBody>
      </p:sp>
      <p:sp>
        <p:nvSpPr>
          <p:cNvPr id="28" name="TextBox 27"/>
          <p:cNvSpPr txBox="1"/>
          <p:nvPr/>
        </p:nvSpPr>
        <p:spPr>
          <a:xfrm>
            <a:off x="6705600" y="3200400"/>
            <a:ext cx="1828800" cy="461665"/>
          </a:xfrm>
          <a:prstGeom prst="rect">
            <a:avLst/>
          </a:prstGeom>
          <a:noFill/>
        </p:spPr>
        <p:txBody>
          <a:bodyPr wrap="square" rtlCol="0">
            <a:spAutoFit/>
          </a:bodyPr>
          <a:lstStyle/>
          <a:p>
            <a:pPr algn="ctr"/>
            <a:r>
              <a:rPr lang="en-US" sz="2400" dirty="0" smtClean="0">
                <a:solidFill>
                  <a:schemeClr val="tx1">
                    <a:lumMod val="85000"/>
                    <a:lumOff val="15000"/>
                  </a:schemeClr>
                </a:solidFill>
              </a:rPr>
              <a:t> when full</a:t>
            </a:r>
          </a:p>
        </p:txBody>
      </p:sp>
      <p:grpSp>
        <p:nvGrpSpPr>
          <p:cNvPr id="34" name="Group 33"/>
          <p:cNvGrpSpPr/>
          <p:nvPr/>
        </p:nvGrpSpPr>
        <p:grpSpPr>
          <a:xfrm>
            <a:off x="4038600" y="4724397"/>
            <a:ext cx="914402" cy="914403"/>
            <a:chOff x="4572000" y="3581399"/>
            <a:chExt cx="914402" cy="914403"/>
          </a:xfrm>
        </p:grpSpPr>
        <p:cxnSp>
          <p:nvCxnSpPr>
            <p:cNvPr id="35" name="Straight Connector 34"/>
            <p:cNvCxnSpPr/>
            <p:nvPr/>
          </p:nvCxnSpPr>
          <p:spPr>
            <a:xfrm rot="16200000" flipH="1">
              <a:off x="4572000" y="3581400"/>
              <a:ext cx="914400" cy="91440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4572000" y="3581400"/>
              <a:ext cx="914403" cy="914401"/>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grpSp>
        <p:nvGrpSpPr>
          <p:cNvPr id="37" name="Group 36"/>
          <p:cNvGrpSpPr/>
          <p:nvPr/>
        </p:nvGrpSpPr>
        <p:grpSpPr>
          <a:xfrm>
            <a:off x="7010400" y="2590800"/>
            <a:ext cx="1143000" cy="990600"/>
            <a:chOff x="4572000" y="3581399"/>
            <a:chExt cx="914402" cy="914403"/>
          </a:xfrm>
        </p:grpSpPr>
        <p:cxnSp>
          <p:nvCxnSpPr>
            <p:cNvPr id="38" name="Straight Connector 37"/>
            <p:cNvCxnSpPr/>
            <p:nvPr/>
          </p:nvCxnSpPr>
          <p:spPr>
            <a:xfrm rot="16200000" flipH="1">
              <a:off x="4572000" y="3581400"/>
              <a:ext cx="914400" cy="91440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5400000">
              <a:off x="4572000" y="3581400"/>
              <a:ext cx="914403" cy="914401"/>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40" name="TextBox 39"/>
          <p:cNvSpPr txBox="1"/>
          <p:nvPr/>
        </p:nvSpPr>
        <p:spPr>
          <a:xfrm>
            <a:off x="7057484" y="1524000"/>
            <a:ext cx="1058303" cy="584775"/>
          </a:xfrm>
          <a:prstGeom prst="rect">
            <a:avLst/>
          </a:prstGeom>
          <a:noFill/>
        </p:spPr>
        <p:txBody>
          <a:bodyPr wrap="none" rtlCol="0">
            <a:spAutoFit/>
          </a:bodyPr>
          <a:lstStyle/>
          <a:p>
            <a:r>
              <a:rPr lang="en-US" sz="3200" b="1" dirty="0" smtClean="0">
                <a:solidFill>
                  <a:schemeClr val="tx2"/>
                </a:solidFill>
              </a:rPr>
              <a:t>Clear</a:t>
            </a:r>
            <a:endParaRPr lang="en-US" sz="3200" b="1" dirty="0">
              <a:solidFill>
                <a:schemeClr val="tx2"/>
              </a:solidFill>
            </a:endParaRPr>
          </a:p>
        </p:txBody>
      </p:sp>
      <p:sp>
        <p:nvSpPr>
          <p:cNvPr id="41" name="TextBox 40"/>
          <p:cNvSpPr txBox="1"/>
          <p:nvPr/>
        </p:nvSpPr>
        <p:spPr>
          <a:xfrm>
            <a:off x="251180" y="2416314"/>
            <a:ext cx="587020" cy="707886"/>
          </a:xfrm>
          <a:prstGeom prst="rect">
            <a:avLst/>
          </a:prstGeom>
          <a:noFill/>
        </p:spPr>
        <p:txBody>
          <a:bodyPr wrap="none" rtlCol="0">
            <a:spAutoFit/>
          </a:bodyPr>
          <a:lstStyle/>
          <a:p>
            <a:r>
              <a:rPr lang="en-US" sz="4000" dirty="0" smtClean="0">
                <a:solidFill>
                  <a:srgbClr val="92D050"/>
                </a:solidFill>
                <a:sym typeface="Wingdings"/>
              </a:rPr>
              <a:t></a:t>
            </a:r>
            <a:endParaRPr lang="en-US" sz="4000" dirty="0">
              <a:solidFill>
                <a:srgbClr val="92D050"/>
              </a:solidFill>
            </a:endParaRPr>
          </a:p>
        </p:txBody>
      </p:sp>
      <p:sp>
        <p:nvSpPr>
          <p:cNvPr id="42" name="TextBox 41"/>
          <p:cNvSpPr txBox="1"/>
          <p:nvPr/>
        </p:nvSpPr>
        <p:spPr>
          <a:xfrm>
            <a:off x="8405324" y="2362200"/>
            <a:ext cx="510076" cy="707886"/>
          </a:xfrm>
          <a:prstGeom prst="rect">
            <a:avLst/>
          </a:prstGeom>
          <a:noFill/>
        </p:spPr>
        <p:txBody>
          <a:bodyPr wrap="none" rtlCol="0">
            <a:spAutoFit/>
          </a:bodyPr>
          <a:lstStyle/>
          <a:p>
            <a:r>
              <a:rPr lang="en-US" sz="4000" dirty="0" smtClean="0">
                <a:solidFill>
                  <a:srgbClr val="C00000"/>
                </a:solidFill>
                <a:sym typeface="Wingdings"/>
              </a:rPr>
              <a:t></a:t>
            </a:r>
            <a:endParaRPr lang="en-US" sz="4000" dirty="0">
              <a:solidFill>
                <a:srgbClr val="C00000"/>
              </a:solidFill>
            </a:endParaRPr>
          </a:p>
        </p:txBody>
      </p:sp>
      <p:sp>
        <p:nvSpPr>
          <p:cNvPr id="43" name="TextBox 42"/>
          <p:cNvSpPr txBox="1"/>
          <p:nvPr/>
        </p:nvSpPr>
        <p:spPr>
          <a:xfrm>
            <a:off x="3657600" y="3733800"/>
            <a:ext cx="587020" cy="707886"/>
          </a:xfrm>
          <a:prstGeom prst="rect">
            <a:avLst/>
          </a:prstGeom>
          <a:noFill/>
        </p:spPr>
        <p:txBody>
          <a:bodyPr wrap="none" rtlCol="0">
            <a:spAutoFit/>
          </a:bodyPr>
          <a:lstStyle/>
          <a:p>
            <a:r>
              <a:rPr lang="en-US" sz="4000" dirty="0" smtClean="0">
                <a:solidFill>
                  <a:srgbClr val="92D050"/>
                </a:solidFill>
                <a:sym typeface="Wingdings"/>
              </a:rPr>
              <a:t></a:t>
            </a:r>
            <a:endParaRPr lang="en-US" sz="4000" dirty="0">
              <a:solidFill>
                <a:srgbClr val="92D050"/>
              </a:solidFill>
            </a:endParaRPr>
          </a:p>
        </p:txBody>
      </p:sp>
      <p:sp>
        <p:nvSpPr>
          <p:cNvPr id="44" name="TextBox 43"/>
          <p:cNvSpPr txBox="1"/>
          <p:nvPr/>
        </p:nvSpPr>
        <p:spPr>
          <a:xfrm>
            <a:off x="5257800" y="4626114"/>
            <a:ext cx="510076" cy="707886"/>
          </a:xfrm>
          <a:prstGeom prst="rect">
            <a:avLst/>
          </a:prstGeom>
          <a:noFill/>
        </p:spPr>
        <p:txBody>
          <a:bodyPr wrap="none" rtlCol="0">
            <a:spAutoFit/>
          </a:bodyPr>
          <a:lstStyle/>
          <a:p>
            <a:r>
              <a:rPr lang="en-US" sz="4000" dirty="0" smtClean="0">
                <a:solidFill>
                  <a:srgbClr val="C00000"/>
                </a:solidFill>
                <a:sym typeface="Wingdings"/>
              </a:rPr>
              <a:t></a:t>
            </a:r>
            <a:endParaRPr lang="en-US" sz="4000" dirty="0">
              <a:solidFill>
                <a:srgbClr val="C00000"/>
              </a:solidFill>
            </a:endParaRPr>
          </a:p>
        </p:txBody>
      </p:sp>
      <p:sp>
        <p:nvSpPr>
          <p:cNvPr id="56" name="Oval 55"/>
          <p:cNvSpPr/>
          <p:nvPr/>
        </p:nvSpPr>
        <p:spPr>
          <a:xfrm>
            <a:off x="3200400" y="4953000"/>
            <a:ext cx="457200" cy="457200"/>
          </a:xfrm>
          <a:prstGeom prst="ellipse">
            <a:avLst/>
          </a:prstGeom>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r>
              <a:rPr lang="en-US" sz="2800" dirty="0">
                <a:latin typeface="+mj-lt"/>
                <a:ea typeface="Arial Unicode MS" pitchFamily="34" charset="-128"/>
                <a:cs typeface="Arial Unicode MS" pitchFamily="34" charset="-128"/>
              </a:rPr>
              <a:t>1</a:t>
            </a:r>
          </a:p>
        </p:txBody>
      </p:sp>
      <p:sp>
        <p:nvSpPr>
          <p:cNvPr id="57" name="Oval 56"/>
          <p:cNvSpPr/>
          <p:nvPr/>
        </p:nvSpPr>
        <p:spPr>
          <a:xfrm>
            <a:off x="6553200" y="1600200"/>
            <a:ext cx="457200" cy="457200"/>
          </a:xfrm>
          <a:prstGeom prst="ellipse">
            <a:avLst/>
          </a:prstGeom>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r>
              <a:rPr lang="en-US" sz="2800" dirty="0" smtClean="0">
                <a:latin typeface="+mj-lt"/>
                <a:ea typeface="Arial Unicode MS" pitchFamily="34" charset="-128"/>
                <a:cs typeface="Arial Unicode MS" pitchFamily="34" charset="-128"/>
              </a:rPr>
              <a:t>2</a:t>
            </a:r>
            <a:endParaRPr lang="en-US" sz="2800" dirty="0">
              <a:latin typeface="+mj-lt"/>
              <a:ea typeface="Arial Unicode MS" pitchFamily="34" charset="-128"/>
              <a:cs typeface="Arial Unicode MS" pitchFamily="34" charset="-128"/>
            </a:endParaRPr>
          </a:p>
        </p:txBody>
      </p:sp>
      <p:sp>
        <p:nvSpPr>
          <p:cNvPr id="52" name="TextBox 51"/>
          <p:cNvSpPr txBox="1"/>
          <p:nvPr/>
        </p:nvSpPr>
        <p:spPr>
          <a:xfrm>
            <a:off x="6629400" y="1976735"/>
            <a:ext cx="1828800" cy="461665"/>
          </a:xfrm>
          <a:prstGeom prst="rect">
            <a:avLst/>
          </a:prstGeom>
          <a:noFill/>
        </p:spPr>
        <p:txBody>
          <a:bodyPr wrap="square" rtlCol="0">
            <a:spAutoFit/>
          </a:bodyPr>
          <a:lstStyle/>
          <a:p>
            <a:pPr algn="ctr"/>
            <a:r>
              <a:rPr lang="en-US" sz="2400" dirty="0" smtClean="0">
                <a:solidFill>
                  <a:schemeClr val="tx1">
                    <a:lumMod val="85000"/>
                    <a:lumOff val="15000"/>
                  </a:schemeClr>
                </a:solidFill>
              </a:rPr>
              <a:t> when full</a:t>
            </a:r>
          </a:p>
        </p:txBody>
      </p:sp>
      <p:sp>
        <p:nvSpPr>
          <p:cNvPr id="53" name="Rectangle 52"/>
          <p:cNvSpPr/>
          <p:nvPr/>
        </p:nvSpPr>
        <p:spPr>
          <a:xfrm>
            <a:off x="304800" y="5715000"/>
            <a:ext cx="8305800" cy="99060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marL="171450"/>
            <a:r>
              <a:rPr lang="en-US" sz="2800" dirty="0" smtClean="0">
                <a:solidFill>
                  <a:schemeClr val="tx1">
                    <a:lumMod val="90000"/>
                    <a:lumOff val="10000"/>
                  </a:schemeClr>
                </a:solidFill>
                <a:latin typeface="Calibri" pitchFamily="34" charset="0"/>
              </a:rPr>
              <a:t>Bloom-filter EAF: 4x reduction in storage overhead, 1.47% compared to cache size</a:t>
            </a:r>
          </a:p>
        </p:txBody>
      </p:sp>
      <p:sp>
        <p:nvSpPr>
          <p:cNvPr id="45" name="Slide Number Placeholder 44"/>
          <p:cNvSpPr>
            <a:spLocks noGrp="1"/>
          </p:cNvSpPr>
          <p:nvPr>
            <p:ph type="sldNum" sz="quarter" idx="12"/>
          </p:nvPr>
        </p:nvSpPr>
        <p:spPr/>
        <p:txBody>
          <a:bodyPr/>
          <a:lstStyle/>
          <a:p>
            <a:fld id="{D12F3BBA-903E-41DF-8646-73C0BFD5E175}" type="slidenum">
              <a:rPr lang="en-US" smtClean="0"/>
              <a:pPr/>
              <a:t>16</a:t>
            </a:fld>
            <a:endParaRPr lang="en-US"/>
          </a:p>
        </p:txBody>
      </p:sp>
    </p:spTree>
    <p:custDataLst>
      <p:tags r:id="rId1"/>
    </p:custDataLst>
  </p:cSld>
  <p:clrMapOvr>
    <a:masterClrMapping/>
  </p:clrMapOvr>
  <p:transition advTm="84688"/>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500"/>
                                        <p:tgtEl>
                                          <p:spTgt spid="1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fade">
                                      <p:cBhvr>
                                        <p:cTn id="13" dur="500"/>
                                        <p:tgtEl>
                                          <p:spTgt spid="22"/>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fade">
                                      <p:cBhvr>
                                        <p:cTn id="18" dur="500"/>
                                        <p:tgtEl>
                                          <p:spTgt spid="21"/>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fade">
                                      <p:cBhvr>
                                        <p:cTn id="21" dur="500"/>
                                        <p:tgtEl>
                                          <p:spTgt spid="20"/>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4"/>
                                        </p:tgtEl>
                                        <p:attrNameLst>
                                          <p:attrName>style.visibility</p:attrName>
                                        </p:attrNameLst>
                                      </p:cBhvr>
                                      <p:to>
                                        <p:strVal val="visible"/>
                                      </p:to>
                                    </p:set>
                                    <p:animEffect transition="in" filter="fade">
                                      <p:cBhvr>
                                        <p:cTn id="24" dur="500"/>
                                        <p:tgtEl>
                                          <p:spTgt spid="24"/>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fade">
                                      <p:cBhvr>
                                        <p:cTn id="27" dur="500"/>
                                        <p:tgtEl>
                                          <p:spTgt spid="26"/>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7"/>
                                        </p:tgtEl>
                                        <p:attrNameLst>
                                          <p:attrName>style.visibility</p:attrName>
                                        </p:attrNameLst>
                                      </p:cBhvr>
                                      <p:to>
                                        <p:strVal val="visible"/>
                                      </p:to>
                                    </p:set>
                                    <p:animEffect transition="in" filter="fade">
                                      <p:cBhvr>
                                        <p:cTn id="30" dur="500"/>
                                        <p:tgtEl>
                                          <p:spTgt spid="27"/>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fade">
                                      <p:cBhvr>
                                        <p:cTn id="35" dur="500"/>
                                        <p:tgtEl>
                                          <p:spTgt spid="17"/>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28"/>
                                        </p:tgtEl>
                                        <p:attrNameLst>
                                          <p:attrName>style.visibility</p:attrName>
                                        </p:attrNameLst>
                                      </p:cBhvr>
                                      <p:to>
                                        <p:strVal val="visible"/>
                                      </p:to>
                                    </p:set>
                                    <p:animEffect transition="in" filter="fade">
                                      <p:cBhvr>
                                        <p:cTn id="38" dur="500"/>
                                        <p:tgtEl>
                                          <p:spTgt spid="28"/>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23"/>
                                        </p:tgtEl>
                                        <p:attrNameLst>
                                          <p:attrName>style.visibility</p:attrName>
                                        </p:attrNameLst>
                                      </p:cBhvr>
                                      <p:to>
                                        <p:strVal val="visible"/>
                                      </p:to>
                                    </p:set>
                                    <p:animEffect transition="in" filter="fade">
                                      <p:cBhvr>
                                        <p:cTn id="41" dur="500"/>
                                        <p:tgtEl>
                                          <p:spTgt spid="23"/>
                                        </p:tgtEl>
                                      </p:cBhvr>
                                    </p:animEffect>
                                  </p:childTnLst>
                                </p:cTn>
                              </p:par>
                              <p:par>
                                <p:cTn id="42" presetID="10" presetClass="entr" presetSubtype="0" fill="hold" nodeType="withEffect">
                                  <p:stCondLst>
                                    <p:cond delay="0"/>
                                  </p:stCondLst>
                                  <p:childTnLst>
                                    <p:set>
                                      <p:cBhvr>
                                        <p:cTn id="43" dur="1" fill="hold">
                                          <p:stCondLst>
                                            <p:cond delay="0"/>
                                          </p:stCondLst>
                                        </p:cTn>
                                        <p:tgtEl>
                                          <p:spTgt spid="19"/>
                                        </p:tgtEl>
                                        <p:attrNameLst>
                                          <p:attrName>style.visibility</p:attrName>
                                        </p:attrNameLst>
                                      </p:cBhvr>
                                      <p:to>
                                        <p:strVal val="visible"/>
                                      </p:to>
                                    </p:set>
                                    <p:animEffect transition="in" filter="fade">
                                      <p:cBhvr>
                                        <p:cTn id="44" dur="500"/>
                                        <p:tgtEl>
                                          <p:spTgt spid="19"/>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xit" presetSubtype="0" fill="hold" nodeType="clickEffect">
                                  <p:stCondLst>
                                    <p:cond delay="0"/>
                                  </p:stCondLst>
                                  <p:childTnLst>
                                    <p:animEffect transition="out" filter="fade">
                                      <p:cBhvr>
                                        <p:cTn id="48" dur="500"/>
                                        <p:tgtEl>
                                          <p:spTgt spid="55"/>
                                        </p:tgtEl>
                                      </p:cBhvr>
                                    </p:animEffect>
                                    <p:set>
                                      <p:cBhvr>
                                        <p:cTn id="49" dur="1" fill="hold">
                                          <p:stCondLst>
                                            <p:cond delay="499"/>
                                          </p:stCondLst>
                                        </p:cTn>
                                        <p:tgtEl>
                                          <p:spTgt spid="55"/>
                                        </p:tgtEl>
                                        <p:attrNameLst>
                                          <p:attrName>style.visibility</p:attrName>
                                        </p:attrNameLst>
                                      </p:cBhvr>
                                      <p:to>
                                        <p:strVal val="hidden"/>
                                      </p:to>
                                    </p:set>
                                  </p:childTnLst>
                                </p:cTn>
                              </p:par>
                              <p:par>
                                <p:cTn id="50" presetID="10" presetClass="entr" presetSubtype="0" fill="hold" grpId="0" nodeType="withEffect">
                                  <p:stCondLst>
                                    <p:cond delay="0"/>
                                  </p:stCondLst>
                                  <p:childTnLst>
                                    <p:set>
                                      <p:cBhvr>
                                        <p:cTn id="51" dur="1" fill="hold">
                                          <p:stCondLst>
                                            <p:cond delay="0"/>
                                          </p:stCondLst>
                                        </p:cTn>
                                        <p:tgtEl>
                                          <p:spTgt spid="25"/>
                                        </p:tgtEl>
                                        <p:attrNameLst>
                                          <p:attrName>style.visibility</p:attrName>
                                        </p:attrNameLst>
                                      </p:cBhvr>
                                      <p:to>
                                        <p:strVal val="visible"/>
                                      </p:to>
                                    </p:set>
                                    <p:animEffect transition="in" filter="fade">
                                      <p:cBhvr>
                                        <p:cTn id="52" dur="500"/>
                                        <p:tgtEl>
                                          <p:spTgt spid="25"/>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41"/>
                                        </p:tgtEl>
                                        <p:attrNameLst>
                                          <p:attrName>style.visibility</p:attrName>
                                        </p:attrNameLst>
                                      </p:cBhvr>
                                      <p:to>
                                        <p:strVal val="visible"/>
                                      </p:to>
                                    </p:set>
                                    <p:animEffect transition="in" filter="fade">
                                      <p:cBhvr>
                                        <p:cTn id="57" dur="500"/>
                                        <p:tgtEl>
                                          <p:spTgt spid="41"/>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43"/>
                                        </p:tgtEl>
                                        <p:attrNameLst>
                                          <p:attrName>style.visibility</p:attrName>
                                        </p:attrNameLst>
                                      </p:cBhvr>
                                      <p:to>
                                        <p:strVal val="visible"/>
                                      </p:to>
                                    </p:set>
                                    <p:animEffect transition="in" filter="fade">
                                      <p:cBhvr>
                                        <p:cTn id="60" dur="500"/>
                                        <p:tgtEl>
                                          <p:spTgt spid="43"/>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44"/>
                                        </p:tgtEl>
                                        <p:attrNameLst>
                                          <p:attrName>style.visibility</p:attrName>
                                        </p:attrNameLst>
                                      </p:cBhvr>
                                      <p:to>
                                        <p:strVal val="visible"/>
                                      </p:to>
                                    </p:set>
                                    <p:animEffect transition="in" filter="fade">
                                      <p:cBhvr>
                                        <p:cTn id="65" dur="500"/>
                                        <p:tgtEl>
                                          <p:spTgt spid="44"/>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42"/>
                                        </p:tgtEl>
                                        <p:attrNameLst>
                                          <p:attrName>style.visibility</p:attrName>
                                        </p:attrNameLst>
                                      </p:cBhvr>
                                      <p:to>
                                        <p:strVal val="visible"/>
                                      </p:to>
                                    </p:set>
                                    <p:animEffect transition="in" filter="fade">
                                      <p:cBhvr>
                                        <p:cTn id="68" dur="500"/>
                                        <p:tgtEl>
                                          <p:spTgt spid="42"/>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nodeType="clickEffect">
                                  <p:stCondLst>
                                    <p:cond delay="0"/>
                                  </p:stCondLst>
                                  <p:childTnLst>
                                    <p:set>
                                      <p:cBhvr>
                                        <p:cTn id="72" dur="1" fill="hold">
                                          <p:stCondLst>
                                            <p:cond delay="0"/>
                                          </p:stCondLst>
                                        </p:cTn>
                                        <p:tgtEl>
                                          <p:spTgt spid="34"/>
                                        </p:tgtEl>
                                        <p:attrNameLst>
                                          <p:attrName>style.visibility</p:attrName>
                                        </p:attrNameLst>
                                      </p:cBhvr>
                                      <p:to>
                                        <p:strVal val="visible"/>
                                      </p:to>
                                    </p:set>
                                    <p:animEffect transition="in" filter="fade">
                                      <p:cBhvr>
                                        <p:cTn id="73" dur="500"/>
                                        <p:tgtEl>
                                          <p:spTgt spid="34"/>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56"/>
                                        </p:tgtEl>
                                        <p:attrNameLst>
                                          <p:attrName>style.visibility</p:attrName>
                                        </p:attrNameLst>
                                      </p:cBhvr>
                                      <p:to>
                                        <p:strVal val="visible"/>
                                      </p:to>
                                    </p:set>
                                    <p:animEffect transition="in" filter="fade">
                                      <p:cBhvr>
                                        <p:cTn id="76" dur="500"/>
                                        <p:tgtEl>
                                          <p:spTgt spid="56"/>
                                        </p:tgtEl>
                                      </p:cBhvr>
                                    </p:animEffect>
                                  </p:childTnLst>
                                </p:cTn>
                              </p:par>
                              <p:par>
                                <p:cTn id="77" presetID="10" presetClass="exit" presetSubtype="0" fill="hold" grpId="1" nodeType="withEffect">
                                  <p:stCondLst>
                                    <p:cond delay="0"/>
                                  </p:stCondLst>
                                  <p:childTnLst>
                                    <p:animEffect transition="out" filter="fade">
                                      <p:cBhvr>
                                        <p:cTn id="78" dur="500"/>
                                        <p:tgtEl>
                                          <p:spTgt spid="41"/>
                                        </p:tgtEl>
                                      </p:cBhvr>
                                    </p:animEffect>
                                    <p:set>
                                      <p:cBhvr>
                                        <p:cTn id="79" dur="1" fill="hold">
                                          <p:stCondLst>
                                            <p:cond delay="499"/>
                                          </p:stCondLst>
                                        </p:cTn>
                                        <p:tgtEl>
                                          <p:spTgt spid="41"/>
                                        </p:tgtEl>
                                        <p:attrNameLst>
                                          <p:attrName>style.visibility</p:attrName>
                                        </p:attrNameLst>
                                      </p:cBhvr>
                                      <p:to>
                                        <p:strVal val="hidden"/>
                                      </p:to>
                                    </p:set>
                                  </p:childTnLst>
                                </p:cTn>
                              </p:par>
                              <p:par>
                                <p:cTn id="80" presetID="10" presetClass="exit" presetSubtype="0" fill="hold" grpId="1" nodeType="withEffect">
                                  <p:stCondLst>
                                    <p:cond delay="0"/>
                                  </p:stCondLst>
                                  <p:childTnLst>
                                    <p:animEffect transition="out" filter="fade">
                                      <p:cBhvr>
                                        <p:cTn id="81" dur="500"/>
                                        <p:tgtEl>
                                          <p:spTgt spid="43"/>
                                        </p:tgtEl>
                                      </p:cBhvr>
                                    </p:animEffect>
                                    <p:set>
                                      <p:cBhvr>
                                        <p:cTn id="82" dur="1" fill="hold">
                                          <p:stCondLst>
                                            <p:cond delay="499"/>
                                          </p:stCondLst>
                                        </p:cTn>
                                        <p:tgtEl>
                                          <p:spTgt spid="43"/>
                                        </p:tgtEl>
                                        <p:attrNameLst>
                                          <p:attrName>style.visibility</p:attrName>
                                        </p:attrNameLst>
                                      </p:cBhvr>
                                      <p:to>
                                        <p:strVal val="hidden"/>
                                      </p:to>
                                    </p:set>
                                  </p:childTnLst>
                                </p:cTn>
                              </p:par>
                              <p:par>
                                <p:cTn id="83" presetID="10" presetClass="exit" presetSubtype="0" fill="hold" grpId="1" nodeType="withEffect">
                                  <p:stCondLst>
                                    <p:cond delay="0"/>
                                  </p:stCondLst>
                                  <p:childTnLst>
                                    <p:animEffect transition="out" filter="fade">
                                      <p:cBhvr>
                                        <p:cTn id="84" dur="500"/>
                                        <p:tgtEl>
                                          <p:spTgt spid="44"/>
                                        </p:tgtEl>
                                      </p:cBhvr>
                                    </p:animEffect>
                                    <p:set>
                                      <p:cBhvr>
                                        <p:cTn id="85" dur="1" fill="hold">
                                          <p:stCondLst>
                                            <p:cond delay="499"/>
                                          </p:stCondLst>
                                        </p:cTn>
                                        <p:tgtEl>
                                          <p:spTgt spid="44"/>
                                        </p:tgtEl>
                                        <p:attrNameLst>
                                          <p:attrName>style.visibility</p:attrName>
                                        </p:attrNameLst>
                                      </p:cBhvr>
                                      <p:to>
                                        <p:strVal val="hidden"/>
                                      </p:to>
                                    </p:set>
                                  </p:childTnLst>
                                </p:cTn>
                              </p:par>
                              <p:par>
                                <p:cTn id="86" presetID="10" presetClass="exit" presetSubtype="0" fill="hold" grpId="1" nodeType="withEffect">
                                  <p:stCondLst>
                                    <p:cond delay="0"/>
                                  </p:stCondLst>
                                  <p:childTnLst>
                                    <p:animEffect transition="out" filter="fade">
                                      <p:cBhvr>
                                        <p:cTn id="87" dur="500"/>
                                        <p:tgtEl>
                                          <p:spTgt spid="42"/>
                                        </p:tgtEl>
                                      </p:cBhvr>
                                    </p:animEffect>
                                    <p:set>
                                      <p:cBhvr>
                                        <p:cTn id="88" dur="1" fill="hold">
                                          <p:stCondLst>
                                            <p:cond delay="499"/>
                                          </p:stCondLst>
                                        </p:cTn>
                                        <p:tgtEl>
                                          <p:spTgt spid="42"/>
                                        </p:tgtEl>
                                        <p:attrNameLst>
                                          <p:attrName>style.visibility</p:attrName>
                                        </p:attrNameLst>
                                      </p:cBhvr>
                                      <p:to>
                                        <p:strVal val="hidden"/>
                                      </p:to>
                                    </p:set>
                                  </p:childTnLst>
                                </p:cTn>
                              </p:par>
                            </p:childTnLst>
                          </p:cTn>
                        </p:par>
                      </p:childTnLst>
                    </p:cTn>
                  </p:par>
                  <p:par>
                    <p:cTn id="89" fill="hold">
                      <p:stCondLst>
                        <p:cond delay="indefinite"/>
                      </p:stCondLst>
                      <p:childTnLst>
                        <p:par>
                          <p:cTn id="90" fill="hold">
                            <p:stCondLst>
                              <p:cond delay="0"/>
                            </p:stCondLst>
                            <p:childTnLst>
                              <p:par>
                                <p:cTn id="91" presetID="10" presetClass="entr" presetSubtype="0" fill="hold" nodeType="clickEffect">
                                  <p:stCondLst>
                                    <p:cond delay="0"/>
                                  </p:stCondLst>
                                  <p:childTnLst>
                                    <p:set>
                                      <p:cBhvr>
                                        <p:cTn id="92" dur="1" fill="hold">
                                          <p:stCondLst>
                                            <p:cond delay="0"/>
                                          </p:stCondLst>
                                        </p:cTn>
                                        <p:tgtEl>
                                          <p:spTgt spid="37"/>
                                        </p:tgtEl>
                                        <p:attrNameLst>
                                          <p:attrName>style.visibility</p:attrName>
                                        </p:attrNameLst>
                                      </p:cBhvr>
                                      <p:to>
                                        <p:strVal val="visible"/>
                                      </p:to>
                                    </p:set>
                                    <p:animEffect transition="in" filter="fade">
                                      <p:cBhvr>
                                        <p:cTn id="93" dur="500"/>
                                        <p:tgtEl>
                                          <p:spTgt spid="37"/>
                                        </p:tgtEl>
                                      </p:cBhvr>
                                    </p:animEffect>
                                  </p:childTnLst>
                                </p:cTn>
                              </p:par>
                              <p:par>
                                <p:cTn id="94" presetID="10" presetClass="entr" presetSubtype="0" fill="hold" grpId="0" nodeType="withEffect">
                                  <p:stCondLst>
                                    <p:cond delay="0"/>
                                  </p:stCondLst>
                                  <p:childTnLst>
                                    <p:set>
                                      <p:cBhvr>
                                        <p:cTn id="95" dur="1" fill="hold">
                                          <p:stCondLst>
                                            <p:cond delay="0"/>
                                          </p:stCondLst>
                                        </p:cTn>
                                        <p:tgtEl>
                                          <p:spTgt spid="57"/>
                                        </p:tgtEl>
                                        <p:attrNameLst>
                                          <p:attrName>style.visibility</p:attrName>
                                        </p:attrNameLst>
                                      </p:cBhvr>
                                      <p:to>
                                        <p:strVal val="visible"/>
                                      </p:to>
                                    </p:set>
                                    <p:animEffect transition="in" filter="fade">
                                      <p:cBhvr>
                                        <p:cTn id="96" dur="500"/>
                                        <p:tgtEl>
                                          <p:spTgt spid="57"/>
                                        </p:tgtEl>
                                      </p:cBhvr>
                                    </p:animEffect>
                                  </p:childTnLst>
                                </p:cTn>
                              </p:par>
                              <p:par>
                                <p:cTn id="97" presetID="10" presetClass="entr" presetSubtype="0" fill="hold" grpId="0" nodeType="withEffect">
                                  <p:stCondLst>
                                    <p:cond delay="0"/>
                                  </p:stCondLst>
                                  <p:childTnLst>
                                    <p:set>
                                      <p:cBhvr>
                                        <p:cTn id="98" dur="1" fill="hold">
                                          <p:stCondLst>
                                            <p:cond delay="0"/>
                                          </p:stCondLst>
                                        </p:cTn>
                                        <p:tgtEl>
                                          <p:spTgt spid="40"/>
                                        </p:tgtEl>
                                        <p:attrNameLst>
                                          <p:attrName>style.visibility</p:attrName>
                                        </p:attrNameLst>
                                      </p:cBhvr>
                                      <p:to>
                                        <p:strVal val="visible"/>
                                      </p:to>
                                    </p:set>
                                    <p:animEffect transition="in" filter="fade">
                                      <p:cBhvr>
                                        <p:cTn id="99" dur="500"/>
                                        <p:tgtEl>
                                          <p:spTgt spid="40"/>
                                        </p:tgtEl>
                                      </p:cBhvr>
                                    </p:animEffect>
                                  </p:childTnLst>
                                </p:cTn>
                              </p:par>
                              <p:par>
                                <p:cTn id="100" presetID="10" presetClass="entr" presetSubtype="0" fill="hold" grpId="0" nodeType="withEffect">
                                  <p:stCondLst>
                                    <p:cond delay="0"/>
                                  </p:stCondLst>
                                  <p:childTnLst>
                                    <p:set>
                                      <p:cBhvr>
                                        <p:cTn id="101" dur="1" fill="hold">
                                          <p:stCondLst>
                                            <p:cond delay="0"/>
                                          </p:stCondLst>
                                        </p:cTn>
                                        <p:tgtEl>
                                          <p:spTgt spid="52"/>
                                        </p:tgtEl>
                                        <p:attrNameLst>
                                          <p:attrName>style.visibility</p:attrName>
                                        </p:attrNameLst>
                                      </p:cBhvr>
                                      <p:to>
                                        <p:strVal val="visible"/>
                                      </p:to>
                                    </p:set>
                                    <p:animEffect transition="in" filter="fade">
                                      <p:cBhvr>
                                        <p:cTn id="102" dur="500"/>
                                        <p:tgtEl>
                                          <p:spTgt spid="52"/>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grpId="0" nodeType="clickEffect">
                                  <p:stCondLst>
                                    <p:cond delay="0"/>
                                  </p:stCondLst>
                                  <p:childTnLst>
                                    <p:set>
                                      <p:cBhvr>
                                        <p:cTn id="106" dur="1" fill="hold">
                                          <p:stCondLst>
                                            <p:cond delay="0"/>
                                          </p:stCondLst>
                                        </p:cTn>
                                        <p:tgtEl>
                                          <p:spTgt spid="53"/>
                                        </p:tgtEl>
                                        <p:attrNameLst>
                                          <p:attrName>style.visibility</p:attrName>
                                        </p:attrNameLst>
                                      </p:cBhvr>
                                      <p:to>
                                        <p:strVal val="visible"/>
                                      </p:to>
                                    </p:set>
                                    <p:animEffect transition="in" filter="fade">
                                      <p:cBhvr>
                                        <p:cTn id="107"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0" grpId="0"/>
      <p:bldP spid="22" grpId="0"/>
      <p:bldP spid="17" grpId="0"/>
      <p:bldP spid="23" grpId="0"/>
      <p:bldP spid="24" grpId="0"/>
      <p:bldP spid="25" grpId="0" animBg="1"/>
      <p:bldP spid="26" grpId="0"/>
      <p:bldP spid="27" grpId="0"/>
      <p:bldP spid="28" grpId="0"/>
      <p:bldP spid="40" grpId="0"/>
      <p:bldP spid="41" grpId="0"/>
      <p:bldP spid="41" grpId="1"/>
      <p:bldP spid="42" grpId="0"/>
      <p:bldP spid="42" grpId="1"/>
      <p:bldP spid="43" grpId="0"/>
      <p:bldP spid="43" grpId="1"/>
      <p:bldP spid="44" grpId="0"/>
      <p:bldP spid="44" grpId="1"/>
      <p:bldP spid="56" grpId="0" animBg="1"/>
      <p:bldP spid="57" grpId="0" animBg="1"/>
      <p:bldP spid="52" grpId="0"/>
      <p:bldP spid="5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457200" y="2209800"/>
            <a:ext cx="8229600" cy="1524000"/>
          </a:xfrm>
        </p:spPr>
        <p:style>
          <a:lnRef idx="2">
            <a:schemeClr val="accent3"/>
          </a:lnRef>
          <a:fillRef idx="1">
            <a:schemeClr val="lt1"/>
          </a:fillRef>
          <a:effectRef idx="0">
            <a:schemeClr val="accent3"/>
          </a:effectRef>
          <a:fontRef idx="minor">
            <a:schemeClr val="dk1"/>
          </a:fontRef>
        </p:style>
        <p:txBody>
          <a:bodyPr>
            <a:normAutofit lnSpcReduction="10000"/>
          </a:bodyPr>
          <a:lstStyle/>
          <a:p>
            <a:r>
              <a:rPr lang="en-US" dirty="0" smtClean="0">
                <a:solidFill>
                  <a:schemeClr val="tx1"/>
                </a:solidFill>
              </a:rPr>
              <a:t>Evicted-Address Filter</a:t>
            </a:r>
          </a:p>
          <a:p>
            <a:pPr lvl="1"/>
            <a:r>
              <a:rPr lang="en-US" dirty="0" smtClean="0">
                <a:solidFill>
                  <a:schemeClr val="tx1"/>
                </a:solidFill>
              </a:rPr>
              <a:t>Reuse Prediction</a:t>
            </a:r>
          </a:p>
          <a:p>
            <a:pPr lvl="1"/>
            <a:r>
              <a:rPr lang="en-US" dirty="0" smtClean="0">
                <a:solidFill>
                  <a:schemeClr val="tx1"/>
                </a:solidFill>
              </a:rPr>
              <a:t>Thrash Resistance</a:t>
            </a:r>
          </a:p>
          <a:p>
            <a:pPr lvl="1"/>
            <a:endParaRPr lang="en-US" dirty="0" smtClean="0">
              <a:solidFill>
                <a:schemeClr val="tx1"/>
              </a:solidFill>
            </a:endParaRPr>
          </a:p>
        </p:txBody>
      </p:sp>
      <p:sp>
        <p:nvSpPr>
          <p:cNvPr id="4" name="Content Placeholder 2"/>
          <p:cNvSpPr txBox="1">
            <a:spLocks/>
          </p:cNvSpPr>
          <p:nvPr/>
        </p:nvSpPr>
        <p:spPr>
          <a:xfrm>
            <a:off x="457200" y="3429000"/>
            <a:ext cx="8229600" cy="609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endParaRPr>
          </a:p>
        </p:txBody>
      </p:sp>
      <p:sp>
        <p:nvSpPr>
          <p:cNvPr id="7" name="Content Placeholder 2"/>
          <p:cNvSpPr txBox="1">
            <a:spLocks/>
          </p:cNvSpPr>
          <p:nvPr/>
        </p:nvSpPr>
        <p:spPr>
          <a:xfrm>
            <a:off x="457200" y="3810000"/>
            <a:ext cx="8229600" cy="609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t>Final Design</a:t>
            </a:r>
          </a:p>
        </p:txBody>
      </p:sp>
      <p:sp>
        <p:nvSpPr>
          <p:cNvPr id="8" name="Content Placeholder 2"/>
          <p:cNvSpPr txBox="1">
            <a:spLocks/>
          </p:cNvSpPr>
          <p:nvPr/>
        </p:nvSpPr>
        <p:spPr>
          <a:xfrm>
            <a:off x="457200" y="5105400"/>
            <a:ext cx="8229600" cy="609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t>Evaluation</a:t>
            </a:r>
          </a:p>
        </p:txBody>
      </p:sp>
      <p:sp>
        <p:nvSpPr>
          <p:cNvPr id="9" name="Content Placeholder 2"/>
          <p:cNvSpPr txBox="1">
            <a:spLocks/>
          </p:cNvSpPr>
          <p:nvPr/>
        </p:nvSpPr>
        <p:spPr>
          <a:xfrm>
            <a:off x="457200" y="5791200"/>
            <a:ext cx="8229600" cy="609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t>Conclusion</a:t>
            </a:r>
          </a:p>
        </p:txBody>
      </p:sp>
      <p:sp>
        <p:nvSpPr>
          <p:cNvPr id="11" name="Content Placeholder 2"/>
          <p:cNvSpPr txBox="1">
            <a:spLocks/>
          </p:cNvSpPr>
          <p:nvPr/>
        </p:nvSpPr>
        <p:spPr>
          <a:xfrm>
            <a:off x="457200" y="1447800"/>
            <a:ext cx="8229600" cy="609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effectLst/>
                <a:uLnTx/>
                <a:uFillTx/>
                <a:latin typeface="+mn-lt"/>
                <a:ea typeface="+mn-ea"/>
                <a:cs typeface="+mn-cs"/>
              </a:rPr>
              <a:t>Background and Motivation</a:t>
            </a:r>
          </a:p>
        </p:txBody>
      </p:sp>
      <p:sp>
        <p:nvSpPr>
          <p:cNvPr id="12" name="Content Placeholder 2"/>
          <p:cNvSpPr txBox="1">
            <a:spLocks/>
          </p:cNvSpPr>
          <p:nvPr/>
        </p:nvSpPr>
        <p:spPr>
          <a:xfrm>
            <a:off x="457200" y="4419600"/>
            <a:ext cx="8229600" cy="609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t>Advantages and Disadvantages</a:t>
            </a:r>
          </a:p>
        </p:txBody>
      </p:sp>
      <p:sp>
        <p:nvSpPr>
          <p:cNvPr id="10" name="Slide Number Placeholder 9"/>
          <p:cNvSpPr>
            <a:spLocks noGrp="1"/>
          </p:cNvSpPr>
          <p:nvPr>
            <p:ph type="sldNum" sz="quarter" idx="12"/>
          </p:nvPr>
        </p:nvSpPr>
        <p:spPr/>
        <p:txBody>
          <a:bodyPr/>
          <a:lstStyle/>
          <a:p>
            <a:fld id="{D12F3BBA-903E-41DF-8646-73C0BFD5E175}" type="slidenum">
              <a:rPr lang="en-US" smtClean="0"/>
              <a:pPr/>
              <a:t>17</a:t>
            </a:fld>
            <a:endParaRPr lang="en-US"/>
          </a:p>
        </p:txBody>
      </p:sp>
    </p:spTree>
  </p:cSld>
  <p:clrMapOvr>
    <a:masterClrMapping/>
  </p:clrMapOvr>
  <p:transition advTm="21016"/>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Large Working Set: 2 Cases</a:t>
            </a:r>
            <a:endParaRPr lang="en-US" dirty="0"/>
          </a:p>
        </p:txBody>
      </p:sp>
      <p:grpSp>
        <p:nvGrpSpPr>
          <p:cNvPr id="4" name="Group 3"/>
          <p:cNvGrpSpPr/>
          <p:nvPr/>
        </p:nvGrpSpPr>
        <p:grpSpPr>
          <a:xfrm>
            <a:off x="533400" y="2284303"/>
            <a:ext cx="6324600" cy="838200"/>
            <a:chOff x="533400" y="4724400"/>
            <a:chExt cx="6324600" cy="838200"/>
          </a:xfrm>
        </p:grpSpPr>
        <p:sp>
          <p:nvSpPr>
            <p:cNvPr id="5" name="Rectangle 4"/>
            <p:cNvSpPr/>
            <p:nvPr/>
          </p:nvSpPr>
          <p:spPr>
            <a:xfrm>
              <a:off x="533400" y="4724400"/>
              <a:ext cx="3124200" cy="838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dirty="0" smtClean="0">
                  <a:solidFill>
                    <a:schemeClr val="tx1">
                      <a:lumMod val="85000"/>
                      <a:lumOff val="15000"/>
                    </a:schemeClr>
                  </a:solidFill>
                </a:rPr>
                <a:t>Cache</a:t>
              </a:r>
              <a:endParaRPr lang="en-US" sz="3200" dirty="0">
                <a:solidFill>
                  <a:schemeClr val="tx1">
                    <a:lumMod val="85000"/>
                    <a:lumOff val="15000"/>
                  </a:schemeClr>
                </a:solidFill>
              </a:endParaRPr>
            </a:p>
          </p:txBody>
        </p:sp>
        <p:sp>
          <p:nvSpPr>
            <p:cNvPr id="6" name="Rectangle 5"/>
            <p:cNvSpPr/>
            <p:nvPr/>
          </p:nvSpPr>
          <p:spPr>
            <a:xfrm>
              <a:off x="3733800" y="5105400"/>
              <a:ext cx="3124200" cy="4572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3200" dirty="0" smtClean="0">
                  <a:solidFill>
                    <a:schemeClr val="bg1"/>
                  </a:solidFill>
                </a:rPr>
                <a:t>EAF</a:t>
              </a:r>
              <a:endParaRPr lang="en-US" sz="3200" dirty="0">
                <a:solidFill>
                  <a:schemeClr val="bg1"/>
                </a:solidFill>
              </a:endParaRPr>
            </a:p>
          </p:txBody>
        </p:sp>
      </p:grpSp>
      <p:sp>
        <p:nvSpPr>
          <p:cNvPr id="7" name="Rectangle 6"/>
          <p:cNvSpPr/>
          <p:nvPr/>
        </p:nvSpPr>
        <p:spPr>
          <a:xfrm>
            <a:off x="4953000" y="3274903"/>
            <a:ext cx="304800" cy="453807"/>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A</a:t>
            </a:r>
            <a:endParaRPr lang="en-US" sz="2800" dirty="0"/>
          </a:p>
        </p:txBody>
      </p:sp>
      <p:sp>
        <p:nvSpPr>
          <p:cNvPr id="8" name="Rectangle 7"/>
          <p:cNvSpPr/>
          <p:nvPr/>
        </p:nvSpPr>
        <p:spPr>
          <a:xfrm>
            <a:off x="3276600" y="3279993"/>
            <a:ext cx="304800" cy="453807"/>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E</a:t>
            </a:r>
            <a:endParaRPr lang="en-US" sz="2800" dirty="0"/>
          </a:p>
        </p:txBody>
      </p:sp>
      <p:grpSp>
        <p:nvGrpSpPr>
          <p:cNvPr id="9" name="Group 8"/>
          <p:cNvGrpSpPr/>
          <p:nvPr/>
        </p:nvGrpSpPr>
        <p:grpSpPr>
          <a:xfrm>
            <a:off x="609600" y="3274903"/>
            <a:ext cx="4267200" cy="457200"/>
            <a:chOff x="609600" y="2743200"/>
            <a:chExt cx="4267200" cy="685800"/>
          </a:xfrm>
        </p:grpSpPr>
        <p:sp>
          <p:nvSpPr>
            <p:cNvPr id="10" name="Rectangle 9"/>
            <p:cNvSpPr/>
            <p:nvPr/>
          </p:nvSpPr>
          <p:spPr>
            <a:xfrm>
              <a:off x="990600" y="2748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K</a:t>
              </a:r>
              <a:endParaRPr lang="en-US" sz="2800" dirty="0"/>
            </a:p>
          </p:txBody>
        </p:sp>
        <p:sp>
          <p:nvSpPr>
            <p:cNvPr id="11" name="Rectangle 10"/>
            <p:cNvSpPr/>
            <p:nvPr/>
          </p:nvSpPr>
          <p:spPr>
            <a:xfrm>
              <a:off x="1371600" y="2748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J</a:t>
              </a:r>
              <a:endParaRPr lang="en-US" sz="2800" dirty="0"/>
            </a:p>
          </p:txBody>
        </p:sp>
        <p:sp>
          <p:nvSpPr>
            <p:cNvPr id="12" name="Rectangle 11"/>
            <p:cNvSpPr/>
            <p:nvPr/>
          </p:nvSpPr>
          <p:spPr>
            <a:xfrm>
              <a:off x="1752600" y="2748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I</a:t>
              </a:r>
              <a:endParaRPr lang="en-US" sz="2800" dirty="0"/>
            </a:p>
          </p:txBody>
        </p:sp>
        <p:sp>
          <p:nvSpPr>
            <p:cNvPr id="13" name="Rectangle 12"/>
            <p:cNvSpPr/>
            <p:nvPr/>
          </p:nvSpPr>
          <p:spPr>
            <a:xfrm>
              <a:off x="2133600" y="2748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H</a:t>
              </a:r>
              <a:endParaRPr lang="en-US" sz="2800" dirty="0"/>
            </a:p>
          </p:txBody>
        </p:sp>
        <p:sp>
          <p:nvSpPr>
            <p:cNvPr id="14" name="Rectangle 13"/>
            <p:cNvSpPr/>
            <p:nvPr/>
          </p:nvSpPr>
          <p:spPr>
            <a:xfrm>
              <a:off x="2514600" y="2748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G</a:t>
              </a:r>
              <a:endParaRPr lang="en-US" sz="2800" dirty="0"/>
            </a:p>
          </p:txBody>
        </p:sp>
        <p:sp>
          <p:nvSpPr>
            <p:cNvPr id="15" name="Rectangle 14"/>
            <p:cNvSpPr/>
            <p:nvPr/>
          </p:nvSpPr>
          <p:spPr>
            <a:xfrm>
              <a:off x="2895600" y="2748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F</a:t>
              </a:r>
              <a:endParaRPr lang="en-US" sz="2800" dirty="0"/>
            </a:p>
          </p:txBody>
        </p:sp>
        <p:sp>
          <p:nvSpPr>
            <p:cNvPr id="16" name="Rectangle 15"/>
            <p:cNvSpPr/>
            <p:nvPr/>
          </p:nvSpPr>
          <p:spPr>
            <a:xfrm>
              <a:off x="609600" y="2748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L</a:t>
              </a:r>
              <a:endParaRPr lang="en-US" sz="2800" dirty="0"/>
            </a:p>
          </p:txBody>
        </p:sp>
        <p:sp>
          <p:nvSpPr>
            <p:cNvPr id="17" name="Rectangle 16"/>
            <p:cNvSpPr/>
            <p:nvPr/>
          </p:nvSpPr>
          <p:spPr>
            <a:xfrm>
              <a:off x="4191000" y="27432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C</a:t>
              </a:r>
              <a:endParaRPr lang="en-US" sz="2800" dirty="0"/>
            </a:p>
          </p:txBody>
        </p:sp>
        <p:sp>
          <p:nvSpPr>
            <p:cNvPr id="18" name="Rectangle 17"/>
            <p:cNvSpPr/>
            <p:nvPr/>
          </p:nvSpPr>
          <p:spPr>
            <a:xfrm>
              <a:off x="4572000" y="27432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B</a:t>
              </a:r>
              <a:endParaRPr lang="en-US" sz="2800" dirty="0"/>
            </a:p>
          </p:txBody>
        </p:sp>
        <p:sp>
          <p:nvSpPr>
            <p:cNvPr id="19" name="Rectangle 18"/>
            <p:cNvSpPr/>
            <p:nvPr/>
          </p:nvSpPr>
          <p:spPr>
            <a:xfrm>
              <a:off x="3810000" y="27432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D</a:t>
              </a:r>
              <a:endParaRPr lang="en-US" sz="2800" dirty="0"/>
            </a:p>
          </p:txBody>
        </p:sp>
      </p:grpSp>
      <p:grpSp>
        <p:nvGrpSpPr>
          <p:cNvPr id="59" name="Group 58"/>
          <p:cNvGrpSpPr/>
          <p:nvPr/>
        </p:nvGrpSpPr>
        <p:grpSpPr>
          <a:xfrm>
            <a:off x="533400" y="5027503"/>
            <a:ext cx="6324600" cy="838200"/>
            <a:chOff x="533400" y="2133600"/>
            <a:chExt cx="6324600" cy="838200"/>
          </a:xfrm>
        </p:grpSpPr>
        <p:sp>
          <p:nvSpPr>
            <p:cNvPr id="60" name="Rectangle 59"/>
            <p:cNvSpPr/>
            <p:nvPr/>
          </p:nvSpPr>
          <p:spPr>
            <a:xfrm>
              <a:off x="533400" y="2133600"/>
              <a:ext cx="3124200" cy="838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dirty="0" smtClean="0">
                  <a:solidFill>
                    <a:schemeClr val="tx1">
                      <a:lumMod val="85000"/>
                      <a:lumOff val="15000"/>
                    </a:schemeClr>
                  </a:solidFill>
                </a:rPr>
                <a:t>Cache</a:t>
              </a:r>
              <a:endParaRPr lang="en-US" sz="3200" dirty="0">
                <a:solidFill>
                  <a:schemeClr val="tx1">
                    <a:lumMod val="85000"/>
                    <a:lumOff val="15000"/>
                  </a:schemeClr>
                </a:solidFill>
              </a:endParaRPr>
            </a:p>
          </p:txBody>
        </p:sp>
        <p:sp>
          <p:nvSpPr>
            <p:cNvPr id="61" name="Rectangle 60"/>
            <p:cNvSpPr/>
            <p:nvPr/>
          </p:nvSpPr>
          <p:spPr>
            <a:xfrm>
              <a:off x="3733800" y="2514600"/>
              <a:ext cx="3124200" cy="4572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3200" dirty="0" smtClean="0">
                  <a:solidFill>
                    <a:schemeClr val="bg1"/>
                  </a:solidFill>
                </a:rPr>
                <a:t>EAF</a:t>
              </a:r>
              <a:endParaRPr lang="en-US" sz="3200" dirty="0">
                <a:solidFill>
                  <a:schemeClr val="bg1"/>
                </a:solidFill>
              </a:endParaRPr>
            </a:p>
          </p:txBody>
        </p:sp>
      </p:grpSp>
      <p:grpSp>
        <p:nvGrpSpPr>
          <p:cNvPr id="62" name="Group 61"/>
          <p:cNvGrpSpPr/>
          <p:nvPr/>
        </p:nvGrpSpPr>
        <p:grpSpPr>
          <a:xfrm>
            <a:off x="609600" y="6018103"/>
            <a:ext cx="7467600" cy="457200"/>
            <a:chOff x="609600" y="3124200"/>
            <a:chExt cx="7467600" cy="685800"/>
          </a:xfrm>
        </p:grpSpPr>
        <p:sp>
          <p:nvSpPr>
            <p:cNvPr id="63" name="Rectangle 62"/>
            <p:cNvSpPr/>
            <p:nvPr/>
          </p:nvSpPr>
          <p:spPr>
            <a:xfrm>
              <a:off x="990600" y="3129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sz="2800" dirty="0"/>
            </a:p>
          </p:txBody>
        </p:sp>
        <p:sp>
          <p:nvSpPr>
            <p:cNvPr id="64" name="Rectangle 63"/>
            <p:cNvSpPr/>
            <p:nvPr/>
          </p:nvSpPr>
          <p:spPr>
            <a:xfrm>
              <a:off x="1371600" y="3129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sz="2800" dirty="0"/>
            </a:p>
          </p:txBody>
        </p:sp>
        <p:sp>
          <p:nvSpPr>
            <p:cNvPr id="65" name="Rectangle 64"/>
            <p:cNvSpPr/>
            <p:nvPr/>
          </p:nvSpPr>
          <p:spPr>
            <a:xfrm>
              <a:off x="1752600" y="3129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sz="2800" dirty="0"/>
            </a:p>
          </p:txBody>
        </p:sp>
        <p:sp>
          <p:nvSpPr>
            <p:cNvPr id="66" name="Rectangle 65"/>
            <p:cNvSpPr/>
            <p:nvPr/>
          </p:nvSpPr>
          <p:spPr>
            <a:xfrm>
              <a:off x="2133600" y="3129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sz="2800" dirty="0"/>
            </a:p>
          </p:txBody>
        </p:sp>
        <p:sp>
          <p:nvSpPr>
            <p:cNvPr id="67" name="Rectangle 66"/>
            <p:cNvSpPr/>
            <p:nvPr/>
          </p:nvSpPr>
          <p:spPr>
            <a:xfrm>
              <a:off x="2514600" y="3129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sz="2800" dirty="0"/>
            </a:p>
          </p:txBody>
        </p:sp>
        <p:sp>
          <p:nvSpPr>
            <p:cNvPr id="68" name="Rectangle 67"/>
            <p:cNvSpPr/>
            <p:nvPr/>
          </p:nvSpPr>
          <p:spPr>
            <a:xfrm>
              <a:off x="2895600" y="3129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sz="2800" dirty="0"/>
            </a:p>
          </p:txBody>
        </p:sp>
        <p:sp>
          <p:nvSpPr>
            <p:cNvPr id="69" name="Rectangle 68"/>
            <p:cNvSpPr/>
            <p:nvPr/>
          </p:nvSpPr>
          <p:spPr>
            <a:xfrm>
              <a:off x="3276600" y="3129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sz="2800" dirty="0"/>
            </a:p>
          </p:txBody>
        </p:sp>
        <p:sp>
          <p:nvSpPr>
            <p:cNvPr id="70" name="Rectangle 69"/>
            <p:cNvSpPr/>
            <p:nvPr/>
          </p:nvSpPr>
          <p:spPr>
            <a:xfrm>
              <a:off x="609600" y="3129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sz="2800" dirty="0"/>
            </a:p>
          </p:txBody>
        </p:sp>
        <p:sp>
          <p:nvSpPr>
            <p:cNvPr id="71" name="Rectangle 70"/>
            <p:cNvSpPr/>
            <p:nvPr/>
          </p:nvSpPr>
          <p:spPr>
            <a:xfrm>
              <a:off x="4191000" y="31242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sz="2800" dirty="0"/>
            </a:p>
          </p:txBody>
        </p:sp>
        <p:sp>
          <p:nvSpPr>
            <p:cNvPr id="72" name="Rectangle 71"/>
            <p:cNvSpPr/>
            <p:nvPr/>
          </p:nvSpPr>
          <p:spPr>
            <a:xfrm>
              <a:off x="4572000" y="31242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sz="2800" dirty="0"/>
            </a:p>
          </p:txBody>
        </p:sp>
        <p:sp>
          <p:nvSpPr>
            <p:cNvPr id="73" name="Rectangle 72"/>
            <p:cNvSpPr/>
            <p:nvPr/>
          </p:nvSpPr>
          <p:spPr>
            <a:xfrm>
              <a:off x="4953000" y="31242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sz="2800" dirty="0"/>
            </a:p>
          </p:txBody>
        </p:sp>
        <p:sp>
          <p:nvSpPr>
            <p:cNvPr id="74" name="Rectangle 73"/>
            <p:cNvSpPr/>
            <p:nvPr/>
          </p:nvSpPr>
          <p:spPr>
            <a:xfrm>
              <a:off x="5334000" y="31242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sz="2800" dirty="0"/>
            </a:p>
          </p:txBody>
        </p:sp>
        <p:sp>
          <p:nvSpPr>
            <p:cNvPr id="75" name="Rectangle 74"/>
            <p:cNvSpPr/>
            <p:nvPr/>
          </p:nvSpPr>
          <p:spPr>
            <a:xfrm>
              <a:off x="5715000" y="31242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sz="2800" dirty="0"/>
            </a:p>
          </p:txBody>
        </p:sp>
        <p:sp>
          <p:nvSpPr>
            <p:cNvPr id="76" name="Rectangle 75"/>
            <p:cNvSpPr/>
            <p:nvPr/>
          </p:nvSpPr>
          <p:spPr>
            <a:xfrm>
              <a:off x="6096000" y="31242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sz="2800" dirty="0"/>
            </a:p>
          </p:txBody>
        </p:sp>
        <p:sp>
          <p:nvSpPr>
            <p:cNvPr id="77" name="Rectangle 76"/>
            <p:cNvSpPr/>
            <p:nvPr/>
          </p:nvSpPr>
          <p:spPr>
            <a:xfrm>
              <a:off x="6477000" y="31242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sz="2800" dirty="0"/>
            </a:p>
          </p:txBody>
        </p:sp>
        <p:sp>
          <p:nvSpPr>
            <p:cNvPr id="78" name="Rectangle 77"/>
            <p:cNvSpPr/>
            <p:nvPr/>
          </p:nvSpPr>
          <p:spPr>
            <a:xfrm>
              <a:off x="3810000" y="31242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sz="2800" dirty="0"/>
            </a:p>
          </p:txBody>
        </p:sp>
        <p:sp>
          <p:nvSpPr>
            <p:cNvPr id="79" name="Rectangle 78"/>
            <p:cNvSpPr/>
            <p:nvPr/>
          </p:nvSpPr>
          <p:spPr>
            <a:xfrm>
              <a:off x="7010400" y="3129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sz="2800" dirty="0"/>
            </a:p>
          </p:txBody>
        </p:sp>
        <p:sp>
          <p:nvSpPr>
            <p:cNvPr id="80" name="Rectangle 79"/>
            <p:cNvSpPr/>
            <p:nvPr/>
          </p:nvSpPr>
          <p:spPr>
            <a:xfrm>
              <a:off x="7391400" y="3129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sz="2800" dirty="0"/>
            </a:p>
          </p:txBody>
        </p:sp>
        <p:sp>
          <p:nvSpPr>
            <p:cNvPr id="81" name="Rectangle 80"/>
            <p:cNvSpPr/>
            <p:nvPr/>
          </p:nvSpPr>
          <p:spPr>
            <a:xfrm>
              <a:off x="7772400" y="3129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sz="2800" dirty="0"/>
            </a:p>
          </p:txBody>
        </p:sp>
      </p:grpSp>
      <p:sp>
        <p:nvSpPr>
          <p:cNvPr id="82" name="Rectangle 81"/>
          <p:cNvSpPr/>
          <p:nvPr/>
        </p:nvSpPr>
        <p:spPr>
          <a:xfrm>
            <a:off x="990600" y="6023193"/>
            <a:ext cx="304800" cy="453807"/>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R</a:t>
            </a:r>
            <a:endParaRPr lang="en-US" sz="2800" dirty="0"/>
          </a:p>
        </p:txBody>
      </p:sp>
      <p:sp>
        <p:nvSpPr>
          <p:cNvPr id="83" name="Rectangle 82"/>
          <p:cNvSpPr/>
          <p:nvPr/>
        </p:nvSpPr>
        <p:spPr>
          <a:xfrm>
            <a:off x="1371600" y="6023193"/>
            <a:ext cx="304800" cy="453807"/>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Q</a:t>
            </a:r>
            <a:endParaRPr lang="en-US" sz="2800" dirty="0"/>
          </a:p>
        </p:txBody>
      </p:sp>
      <p:sp>
        <p:nvSpPr>
          <p:cNvPr id="84" name="Rectangle 83"/>
          <p:cNvSpPr/>
          <p:nvPr/>
        </p:nvSpPr>
        <p:spPr>
          <a:xfrm>
            <a:off x="1752600" y="6023193"/>
            <a:ext cx="304800" cy="453807"/>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P</a:t>
            </a:r>
            <a:endParaRPr lang="en-US" sz="2800" dirty="0"/>
          </a:p>
        </p:txBody>
      </p:sp>
      <p:sp>
        <p:nvSpPr>
          <p:cNvPr id="85" name="Rectangle 84"/>
          <p:cNvSpPr/>
          <p:nvPr/>
        </p:nvSpPr>
        <p:spPr>
          <a:xfrm>
            <a:off x="2133600" y="6023193"/>
            <a:ext cx="304800" cy="453807"/>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O</a:t>
            </a:r>
            <a:endParaRPr lang="en-US" sz="2800" dirty="0"/>
          </a:p>
        </p:txBody>
      </p:sp>
      <p:sp>
        <p:nvSpPr>
          <p:cNvPr id="86" name="Rectangle 85"/>
          <p:cNvSpPr/>
          <p:nvPr/>
        </p:nvSpPr>
        <p:spPr>
          <a:xfrm>
            <a:off x="2514600" y="6023193"/>
            <a:ext cx="304800" cy="453807"/>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N</a:t>
            </a:r>
            <a:endParaRPr lang="en-US" sz="2800" dirty="0"/>
          </a:p>
        </p:txBody>
      </p:sp>
      <p:sp>
        <p:nvSpPr>
          <p:cNvPr id="87" name="Rectangle 86"/>
          <p:cNvSpPr/>
          <p:nvPr/>
        </p:nvSpPr>
        <p:spPr>
          <a:xfrm>
            <a:off x="2895600" y="6023193"/>
            <a:ext cx="304800" cy="453807"/>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M</a:t>
            </a:r>
            <a:endParaRPr lang="en-US" sz="2800" dirty="0"/>
          </a:p>
        </p:txBody>
      </p:sp>
      <p:sp>
        <p:nvSpPr>
          <p:cNvPr id="88" name="Rectangle 87"/>
          <p:cNvSpPr/>
          <p:nvPr/>
        </p:nvSpPr>
        <p:spPr>
          <a:xfrm>
            <a:off x="3276600" y="6023193"/>
            <a:ext cx="304800" cy="453807"/>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L</a:t>
            </a:r>
            <a:endParaRPr lang="en-US" sz="2800" dirty="0"/>
          </a:p>
        </p:txBody>
      </p:sp>
      <p:sp>
        <p:nvSpPr>
          <p:cNvPr id="89" name="Rectangle 88"/>
          <p:cNvSpPr/>
          <p:nvPr/>
        </p:nvSpPr>
        <p:spPr>
          <a:xfrm>
            <a:off x="609600" y="6023193"/>
            <a:ext cx="304800" cy="453807"/>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S</a:t>
            </a:r>
            <a:endParaRPr lang="en-US" sz="2800" dirty="0"/>
          </a:p>
        </p:txBody>
      </p:sp>
      <p:sp>
        <p:nvSpPr>
          <p:cNvPr id="90" name="Rectangle 89"/>
          <p:cNvSpPr/>
          <p:nvPr/>
        </p:nvSpPr>
        <p:spPr>
          <a:xfrm>
            <a:off x="4191000" y="6018103"/>
            <a:ext cx="304800" cy="453807"/>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J</a:t>
            </a:r>
            <a:endParaRPr lang="en-US" sz="2800" dirty="0"/>
          </a:p>
        </p:txBody>
      </p:sp>
      <p:sp>
        <p:nvSpPr>
          <p:cNvPr id="91" name="Rectangle 90"/>
          <p:cNvSpPr/>
          <p:nvPr/>
        </p:nvSpPr>
        <p:spPr>
          <a:xfrm>
            <a:off x="4572000" y="6018103"/>
            <a:ext cx="304800" cy="453807"/>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I</a:t>
            </a:r>
            <a:endParaRPr lang="en-US" sz="2800" dirty="0"/>
          </a:p>
        </p:txBody>
      </p:sp>
      <p:sp>
        <p:nvSpPr>
          <p:cNvPr id="92" name="Rectangle 91"/>
          <p:cNvSpPr/>
          <p:nvPr/>
        </p:nvSpPr>
        <p:spPr>
          <a:xfrm>
            <a:off x="4953000" y="6018103"/>
            <a:ext cx="304800" cy="453807"/>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H</a:t>
            </a:r>
            <a:endParaRPr lang="en-US" sz="2800" dirty="0"/>
          </a:p>
        </p:txBody>
      </p:sp>
      <p:sp>
        <p:nvSpPr>
          <p:cNvPr id="93" name="Rectangle 92"/>
          <p:cNvSpPr/>
          <p:nvPr/>
        </p:nvSpPr>
        <p:spPr>
          <a:xfrm>
            <a:off x="5334000" y="6018103"/>
            <a:ext cx="304800" cy="453807"/>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G</a:t>
            </a:r>
            <a:endParaRPr lang="en-US" sz="2800" dirty="0"/>
          </a:p>
        </p:txBody>
      </p:sp>
      <p:sp>
        <p:nvSpPr>
          <p:cNvPr id="94" name="Rectangle 93"/>
          <p:cNvSpPr/>
          <p:nvPr/>
        </p:nvSpPr>
        <p:spPr>
          <a:xfrm>
            <a:off x="5715000" y="6018103"/>
            <a:ext cx="304800" cy="453807"/>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F</a:t>
            </a:r>
            <a:endParaRPr lang="en-US" sz="2800" dirty="0"/>
          </a:p>
        </p:txBody>
      </p:sp>
      <p:sp>
        <p:nvSpPr>
          <p:cNvPr id="95" name="Rectangle 94"/>
          <p:cNvSpPr/>
          <p:nvPr/>
        </p:nvSpPr>
        <p:spPr>
          <a:xfrm>
            <a:off x="6096000" y="6018103"/>
            <a:ext cx="304800" cy="453807"/>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E</a:t>
            </a:r>
            <a:endParaRPr lang="en-US" sz="2800" dirty="0"/>
          </a:p>
        </p:txBody>
      </p:sp>
      <p:sp>
        <p:nvSpPr>
          <p:cNvPr id="96" name="Rectangle 95"/>
          <p:cNvSpPr/>
          <p:nvPr/>
        </p:nvSpPr>
        <p:spPr>
          <a:xfrm>
            <a:off x="6477000" y="6018103"/>
            <a:ext cx="304800" cy="453807"/>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D</a:t>
            </a:r>
            <a:endParaRPr lang="en-US" sz="2800" dirty="0"/>
          </a:p>
        </p:txBody>
      </p:sp>
      <p:sp>
        <p:nvSpPr>
          <p:cNvPr id="97" name="Rectangle 96"/>
          <p:cNvSpPr/>
          <p:nvPr/>
        </p:nvSpPr>
        <p:spPr>
          <a:xfrm>
            <a:off x="3810000" y="6018103"/>
            <a:ext cx="304800" cy="453807"/>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K</a:t>
            </a:r>
            <a:endParaRPr lang="en-US" sz="2800" dirty="0"/>
          </a:p>
        </p:txBody>
      </p:sp>
      <p:sp>
        <p:nvSpPr>
          <p:cNvPr id="98" name="Rectangle 97"/>
          <p:cNvSpPr/>
          <p:nvPr/>
        </p:nvSpPr>
        <p:spPr>
          <a:xfrm>
            <a:off x="7010400" y="6023193"/>
            <a:ext cx="304800" cy="453807"/>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C</a:t>
            </a:r>
            <a:endParaRPr lang="en-US" sz="2800" dirty="0"/>
          </a:p>
        </p:txBody>
      </p:sp>
      <p:sp>
        <p:nvSpPr>
          <p:cNvPr id="99" name="Rectangle 98"/>
          <p:cNvSpPr/>
          <p:nvPr/>
        </p:nvSpPr>
        <p:spPr>
          <a:xfrm>
            <a:off x="7391400" y="6023193"/>
            <a:ext cx="304800" cy="453807"/>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B</a:t>
            </a:r>
            <a:endParaRPr lang="en-US" sz="2800" dirty="0"/>
          </a:p>
        </p:txBody>
      </p:sp>
      <p:sp>
        <p:nvSpPr>
          <p:cNvPr id="100" name="Rectangle 99"/>
          <p:cNvSpPr/>
          <p:nvPr/>
        </p:nvSpPr>
        <p:spPr>
          <a:xfrm>
            <a:off x="7772400" y="6023193"/>
            <a:ext cx="304800" cy="453807"/>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A</a:t>
            </a:r>
            <a:endParaRPr lang="en-US" sz="2800" dirty="0"/>
          </a:p>
        </p:txBody>
      </p:sp>
      <p:sp>
        <p:nvSpPr>
          <p:cNvPr id="101" name="Oval 100"/>
          <p:cNvSpPr/>
          <p:nvPr/>
        </p:nvSpPr>
        <p:spPr>
          <a:xfrm>
            <a:off x="457200" y="1524000"/>
            <a:ext cx="457200" cy="457200"/>
          </a:xfrm>
          <a:prstGeom prst="ellipse">
            <a:avLst/>
          </a:prstGeom>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r>
              <a:rPr lang="en-US" sz="2800" dirty="0">
                <a:latin typeface="+mj-lt"/>
                <a:ea typeface="Arial Unicode MS" pitchFamily="34" charset="-128"/>
                <a:cs typeface="Arial Unicode MS" pitchFamily="34" charset="-128"/>
              </a:rPr>
              <a:t>1</a:t>
            </a:r>
          </a:p>
        </p:txBody>
      </p:sp>
      <p:sp>
        <p:nvSpPr>
          <p:cNvPr id="102" name="Oval 101"/>
          <p:cNvSpPr/>
          <p:nvPr/>
        </p:nvSpPr>
        <p:spPr>
          <a:xfrm>
            <a:off x="457200" y="4343400"/>
            <a:ext cx="457200" cy="457200"/>
          </a:xfrm>
          <a:prstGeom prst="ellipse">
            <a:avLst/>
          </a:prstGeom>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r>
              <a:rPr lang="en-US" sz="2800" dirty="0" smtClean="0">
                <a:latin typeface="+mj-lt"/>
                <a:ea typeface="Arial Unicode MS" pitchFamily="34" charset="-128"/>
                <a:cs typeface="Arial Unicode MS" pitchFamily="34" charset="-128"/>
              </a:rPr>
              <a:t>2</a:t>
            </a:r>
            <a:endParaRPr lang="en-US" sz="2800" dirty="0">
              <a:latin typeface="+mj-lt"/>
              <a:ea typeface="Arial Unicode MS" pitchFamily="34" charset="-128"/>
              <a:cs typeface="Arial Unicode MS" pitchFamily="34" charset="-128"/>
            </a:endParaRPr>
          </a:p>
        </p:txBody>
      </p:sp>
      <p:sp>
        <p:nvSpPr>
          <p:cNvPr id="103" name="TextBox 102"/>
          <p:cNvSpPr txBox="1"/>
          <p:nvPr/>
        </p:nvSpPr>
        <p:spPr>
          <a:xfrm>
            <a:off x="990600" y="1524000"/>
            <a:ext cx="5261377" cy="523220"/>
          </a:xfrm>
          <a:prstGeom prst="rect">
            <a:avLst/>
          </a:prstGeom>
          <a:noFill/>
        </p:spPr>
        <p:txBody>
          <a:bodyPr wrap="none" rtlCol="0">
            <a:spAutoFit/>
          </a:bodyPr>
          <a:lstStyle/>
          <a:p>
            <a:r>
              <a:rPr lang="en-US" sz="2800" dirty="0" smtClean="0"/>
              <a:t>Cache &lt; Working set &lt; Cache + EAF</a:t>
            </a:r>
            <a:endParaRPr lang="en-US" sz="2800" dirty="0"/>
          </a:p>
        </p:txBody>
      </p:sp>
      <p:sp>
        <p:nvSpPr>
          <p:cNvPr id="104" name="TextBox 103"/>
          <p:cNvSpPr txBox="1"/>
          <p:nvPr/>
        </p:nvSpPr>
        <p:spPr>
          <a:xfrm>
            <a:off x="990600" y="4353580"/>
            <a:ext cx="4060727" cy="523220"/>
          </a:xfrm>
          <a:prstGeom prst="rect">
            <a:avLst/>
          </a:prstGeom>
          <a:noFill/>
        </p:spPr>
        <p:txBody>
          <a:bodyPr wrap="none" rtlCol="0">
            <a:spAutoFit/>
          </a:bodyPr>
          <a:lstStyle/>
          <a:p>
            <a:r>
              <a:rPr lang="en-US" sz="2800" dirty="0" smtClean="0"/>
              <a:t>Cache + EAF &lt; Working Set</a:t>
            </a:r>
            <a:endParaRPr lang="en-US" sz="2800" dirty="0"/>
          </a:p>
        </p:txBody>
      </p:sp>
      <p:sp>
        <p:nvSpPr>
          <p:cNvPr id="105" name="Slide Number Placeholder 104"/>
          <p:cNvSpPr>
            <a:spLocks noGrp="1"/>
          </p:cNvSpPr>
          <p:nvPr>
            <p:ph type="sldNum" sz="quarter" idx="12"/>
          </p:nvPr>
        </p:nvSpPr>
        <p:spPr/>
        <p:txBody>
          <a:bodyPr/>
          <a:lstStyle/>
          <a:p>
            <a:fld id="{D12F3BBA-903E-41DF-8646-73C0BFD5E175}" type="slidenum">
              <a:rPr lang="en-US" smtClean="0"/>
              <a:pPr/>
              <a:t>18</a:t>
            </a:fld>
            <a:endParaRPr lang="en-US"/>
          </a:p>
        </p:txBody>
      </p:sp>
    </p:spTree>
    <p:custDataLst>
      <p:tags r:id="rId1"/>
    </p:custDataLst>
  </p:cSld>
  <p:clrMapOvr>
    <a:masterClrMapping/>
  </p:clrMapOvr>
  <p:transition advTm="21235"/>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par>
                                <p:cTn id="14" presetID="10" presetClass="entr" presetSubtype="0" fill="hold"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01"/>
                                        </p:tgtEl>
                                        <p:attrNameLst>
                                          <p:attrName>style.visibility</p:attrName>
                                        </p:attrNameLst>
                                      </p:cBhvr>
                                      <p:to>
                                        <p:strVal val="visible"/>
                                      </p:to>
                                    </p:set>
                                    <p:animEffect transition="in" filter="fade">
                                      <p:cBhvr>
                                        <p:cTn id="19" dur="500"/>
                                        <p:tgtEl>
                                          <p:spTgt spid="101"/>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03"/>
                                        </p:tgtEl>
                                        <p:attrNameLst>
                                          <p:attrName>style.visibility</p:attrName>
                                        </p:attrNameLst>
                                      </p:cBhvr>
                                      <p:to>
                                        <p:strVal val="visible"/>
                                      </p:to>
                                    </p:set>
                                    <p:animEffect transition="in" filter="fade">
                                      <p:cBhvr>
                                        <p:cTn id="22" dur="500"/>
                                        <p:tgtEl>
                                          <p:spTgt spid="10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9"/>
                                        </p:tgtEl>
                                        <p:attrNameLst>
                                          <p:attrName>style.visibility</p:attrName>
                                        </p:attrNameLst>
                                      </p:cBhvr>
                                      <p:to>
                                        <p:strVal val="visible"/>
                                      </p:to>
                                    </p:set>
                                    <p:animEffect transition="in" filter="fade">
                                      <p:cBhvr>
                                        <p:cTn id="27" dur="500"/>
                                        <p:tgtEl>
                                          <p:spTgt spid="59"/>
                                        </p:tgtEl>
                                      </p:cBhvr>
                                    </p:animEffect>
                                  </p:childTnLst>
                                </p:cTn>
                              </p:par>
                              <p:par>
                                <p:cTn id="28" presetID="10" presetClass="entr" presetSubtype="0" fill="hold" nodeType="withEffect">
                                  <p:stCondLst>
                                    <p:cond delay="0"/>
                                  </p:stCondLst>
                                  <p:childTnLst>
                                    <p:set>
                                      <p:cBhvr>
                                        <p:cTn id="29" dur="1" fill="hold">
                                          <p:stCondLst>
                                            <p:cond delay="0"/>
                                          </p:stCondLst>
                                        </p:cTn>
                                        <p:tgtEl>
                                          <p:spTgt spid="62"/>
                                        </p:tgtEl>
                                        <p:attrNameLst>
                                          <p:attrName>style.visibility</p:attrName>
                                        </p:attrNameLst>
                                      </p:cBhvr>
                                      <p:to>
                                        <p:strVal val="visible"/>
                                      </p:to>
                                    </p:set>
                                    <p:animEffect transition="in" filter="fade">
                                      <p:cBhvr>
                                        <p:cTn id="30" dur="500"/>
                                        <p:tgtEl>
                                          <p:spTgt spid="62"/>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82"/>
                                        </p:tgtEl>
                                        <p:attrNameLst>
                                          <p:attrName>style.visibility</p:attrName>
                                        </p:attrNameLst>
                                      </p:cBhvr>
                                      <p:to>
                                        <p:strVal val="visible"/>
                                      </p:to>
                                    </p:set>
                                    <p:animEffect transition="in" filter="fade">
                                      <p:cBhvr>
                                        <p:cTn id="33" dur="500"/>
                                        <p:tgtEl>
                                          <p:spTgt spid="82"/>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83"/>
                                        </p:tgtEl>
                                        <p:attrNameLst>
                                          <p:attrName>style.visibility</p:attrName>
                                        </p:attrNameLst>
                                      </p:cBhvr>
                                      <p:to>
                                        <p:strVal val="visible"/>
                                      </p:to>
                                    </p:set>
                                    <p:animEffect transition="in" filter="fade">
                                      <p:cBhvr>
                                        <p:cTn id="36" dur="500"/>
                                        <p:tgtEl>
                                          <p:spTgt spid="83"/>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84"/>
                                        </p:tgtEl>
                                        <p:attrNameLst>
                                          <p:attrName>style.visibility</p:attrName>
                                        </p:attrNameLst>
                                      </p:cBhvr>
                                      <p:to>
                                        <p:strVal val="visible"/>
                                      </p:to>
                                    </p:set>
                                    <p:animEffect transition="in" filter="fade">
                                      <p:cBhvr>
                                        <p:cTn id="39" dur="500"/>
                                        <p:tgtEl>
                                          <p:spTgt spid="84"/>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85"/>
                                        </p:tgtEl>
                                        <p:attrNameLst>
                                          <p:attrName>style.visibility</p:attrName>
                                        </p:attrNameLst>
                                      </p:cBhvr>
                                      <p:to>
                                        <p:strVal val="visible"/>
                                      </p:to>
                                    </p:set>
                                    <p:animEffect transition="in" filter="fade">
                                      <p:cBhvr>
                                        <p:cTn id="42" dur="500"/>
                                        <p:tgtEl>
                                          <p:spTgt spid="85"/>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86"/>
                                        </p:tgtEl>
                                        <p:attrNameLst>
                                          <p:attrName>style.visibility</p:attrName>
                                        </p:attrNameLst>
                                      </p:cBhvr>
                                      <p:to>
                                        <p:strVal val="visible"/>
                                      </p:to>
                                    </p:set>
                                    <p:animEffect transition="in" filter="fade">
                                      <p:cBhvr>
                                        <p:cTn id="45" dur="500"/>
                                        <p:tgtEl>
                                          <p:spTgt spid="86"/>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87"/>
                                        </p:tgtEl>
                                        <p:attrNameLst>
                                          <p:attrName>style.visibility</p:attrName>
                                        </p:attrNameLst>
                                      </p:cBhvr>
                                      <p:to>
                                        <p:strVal val="visible"/>
                                      </p:to>
                                    </p:set>
                                    <p:animEffect transition="in" filter="fade">
                                      <p:cBhvr>
                                        <p:cTn id="48" dur="500"/>
                                        <p:tgtEl>
                                          <p:spTgt spid="87"/>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88"/>
                                        </p:tgtEl>
                                        <p:attrNameLst>
                                          <p:attrName>style.visibility</p:attrName>
                                        </p:attrNameLst>
                                      </p:cBhvr>
                                      <p:to>
                                        <p:strVal val="visible"/>
                                      </p:to>
                                    </p:set>
                                    <p:animEffect transition="in" filter="fade">
                                      <p:cBhvr>
                                        <p:cTn id="51" dur="500"/>
                                        <p:tgtEl>
                                          <p:spTgt spid="88"/>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89"/>
                                        </p:tgtEl>
                                        <p:attrNameLst>
                                          <p:attrName>style.visibility</p:attrName>
                                        </p:attrNameLst>
                                      </p:cBhvr>
                                      <p:to>
                                        <p:strVal val="visible"/>
                                      </p:to>
                                    </p:set>
                                    <p:animEffect transition="in" filter="fade">
                                      <p:cBhvr>
                                        <p:cTn id="54" dur="500"/>
                                        <p:tgtEl>
                                          <p:spTgt spid="89"/>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90"/>
                                        </p:tgtEl>
                                        <p:attrNameLst>
                                          <p:attrName>style.visibility</p:attrName>
                                        </p:attrNameLst>
                                      </p:cBhvr>
                                      <p:to>
                                        <p:strVal val="visible"/>
                                      </p:to>
                                    </p:set>
                                    <p:animEffect transition="in" filter="fade">
                                      <p:cBhvr>
                                        <p:cTn id="57" dur="500"/>
                                        <p:tgtEl>
                                          <p:spTgt spid="90"/>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91"/>
                                        </p:tgtEl>
                                        <p:attrNameLst>
                                          <p:attrName>style.visibility</p:attrName>
                                        </p:attrNameLst>
                                      </p:cBhvr>
                                      <p:to>
                                        <p:strVal val="visible"/>
                                      </p:to>
                                    </p:set>
                                    <p:animEffect transition="in" filter="fade">
                                      <p:cBhvr>
                                        <p:cTn id="60" dur="500"/>
                                        <p:tgtEl>
                                          <p:spTgt spid="91"/>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92"/>
                                        </p:tgtEl>
                                        <p:attrNameLst>
                                          <p:attrName>style.visibility</p:attrName>
                                        </p:attrNameLst>
                                      </p:cBhvr>
                                      <p:to>
                                        <p:strVal val="visible"/>
                                      </p:to>
                                    </p:set>
                                    <p:animEffect transition="in" filter="fade">
                                      <p:cBhvr>
                                        <p:cTn id="63" dur="500"/>
                                        <p:tgtEl>
                                          <p:spTgt spid="92"/>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93"/>
                                        </p:tgtEl>
                                        <p:attrNameLst>
                                          <p:attrName>style.visibility</p:attrName>
                                        </p:attrNameLst>
                                      </p:cBhvr>
                                      <p:to>
                                        <p:strVal val="visible"/>
                                      </p:to>
                                    </p:set>
                                    <p:animEffect transition="in" filter="fade">
                                      <p:cBhvr>
                                        <p:cTn id="66" dur="500"/>
                                        <p:tgtEl>
                                          <p:spTgt spid="93"/>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94"/>
                                        </p:tgtEl>
                                        <p:attrNameLst>
                                          <p:attrName>style.visibility</p:attrName>
                                        </p:attrNameLst>
                                      </p:cBhvr>
                                      <p:to>
                                        <p:strVal val="visible"/>
                                      </p:to>
                                    </p:set>
                                    <p:animEffect transition="in" filter="fade">
                                      <p:cBhvr>
                                        <p:cTn id="69" dur="500"/>
                                        <p:tgtEl>
                                          <p:spTgt spid="94"/>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95"/>
                                        </p:tgtEl>
                                        <p:attrNameLst>
                                          <p:attrName>style.visibility</p:attrName>
                                        </p:attrNameLst>
                                      </p:cBhvr>
                                      <p:to>
                                        <p:strVal val="visible"/>
                                      </p:to>
                                    </p:set>
                                    <p:animEffect transition="in" filter="fade">
                                      <p:cBhvr>
                                        <p:cTn id="72" dur="500"/>
                                        <p:tgtEl>
                                          <p:spTgt spid="95"/>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96"/>
                                        </p:tgtEl>
                                        <p:attrNameLst>
                                          <p:attrName>style.visibility</p:attrName>
                                        </p:attrNameLst>
                                      </p:cBhvr>
                                      <p:to>
                                        <p:strVal val="visible"/>
                                      </p:to>
                                    </p:set>
                                    <p:animEffect transition="in" filter="fade">
                                      <p:cBhvr>
                                        <p:cTn id="75" dur="500"/>
                                        <p:tgtEl>
                                          <p:spTgt spid="96"/>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97"/>
                                        </p:tgtEl>
                                        <p:attrNameLst>
                                          <p:attrName>style.visibility</p:attrName>
                                        </p:attrNameLst>
                                      </p:cBhvr>
                                      <p:to>
                                        <p:strVal val="visible"/>
                                      </p:to>
                                    </p:set>
                                    <p:animEffect transition="in" filter="fade">
                                      <p:cBhvr>
                                        <p:cTn id="78" dur="500"/>
                                        <p:tgtEl>
                                          <p:spTgt spid="97"/>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98"/>
                                        </p:tgtEl>
                                        <p:attrNameLst>
                                          <p:attrName>style.visibility</p:attrName>
                                        </p:attrNameLst>
                                      </p:cBhvr>
                                      <p:to>
                                        <p:strVal val="visible"/>
                                      </p:to>
                                    </p:set>
                                    <p:animEffect transition="in" filter="fade">
                                      <p:cBhvr>
                                        <p:cTn id="81" dur="500"/>
                                        <p:tgtEl>
                                          <p:spTgt spid="98"/>
                                        </p:tgtEl>
                                      </p:cBhvr>
                                    </p:animEffect>
                                  </p:childTnLst>
                                </p:cTn>
                              </p:par>
                              <p:par>
                                <p:cTn id="82" presetID="10" presetClass="entr" presetSubtype="0" fill="hold" grpId="0" nodeType="withEffect">
                                  <p:stCondLst>
                                    <p:cond delay="0"/>
                                  </p:stCondLst>
                                  <p:childTnLst>
                                    <p:set>
                                      <p:cBhvr>
                                        <p:cTn id="83" dur="1" fill="hold">
                                          <p:stCondLst>
                                            <p:cond delay="0"/>
                                          </p:stCondLst>
                                        </p:cTn>
                                        <p:tgtEl>
                                          <p:spTgt spid="99"/>
                                        </p:tgtEl>
                                        <p:attrNameLst>
                                          <p:attrName>style.visibility</p:attrName>
                                        </p:attrNameLst>
                                      </p:cBhvr>
                                      <p:to>
                                        <p:strVal val="visible"/>
                                      </p:to>
                                    </p:set>
                                    <p:animEffect transition="in" filter="fade">
                                      <p:cBhvr>
                                        <p:cTn id="84" dur="500"/>
                                        <p:tgtEl>
                                          <p:spTgt spid="99"/>
                                        </p:tgtEl>
                                      </p:cBhvr>
                                    </p:animEffect>
                                  </p:childTnLst>
                                </p:cTn>
                              </p:par>
                              <p:par>
                                <p:cTn id="85" presetID="10" presetClass="entr" presetSubtype="0" fill="hold" grpId="0" nodeType="withEffect">
                                  <p:stCondLst>
                                    <p:cond delay="0"/>
                                  </p:stCondLst>
                                  <p:childTnLst>
                                    <p:set>
                                      <p:cBhvr>
                                        <p:cTn id="86" dur="1" fill="hold">
                                          <p:stCondLst>
                                            <p:cond delay="0"/>
                                          </p:stCondLst>
                                        </p:cTn>
                                        <p:tgtEl>
                                          <p:spTgt spid="100"/>
                                        </p:tgtEl>
                                        <p:attrNameLst>
                                          <p:attrName>style.visibility</p:attrName>
                                        </p:attrNameLst>
                                      </p:cBhvr>
                                      <p:to>
                                        <p:strVal val="visible"/>
                                      </p:to>
                                    </p:set>
                                    <p:animEffect transition="in" filter="fade">
                                      <p:cBhvr>
                                        <p:cTn id="87" dur="500"/>
                                        <p:tgtEl>
                                          <p:spTgt spid="100"/>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102"/>
                                        </p:tgtEl>
                                        <p:attrNameLst>
                                          <p:attrName>style.visibility</p:attrName>
                                        </p:attrNameLst>
                                      </p:cBhvr>
                                      <p:to>
                                        <p:strVal val="visible"/>
                                      </p:to>
                                    </p:set>
                                    <p:animEffect transition="in" filter="fade">
                                      <p:cBhvr>
                                        <p:cTn id="90" dur="500"/>
                                        <p:tgtEl>
                                          <p:spTgt spid="102"/>
                                        </p:tgtEl>
                                      </p:cBhvr>
                                    </p:animEffect>
                                  </p:childTnLst>
                                </p:cTn>
                              </p:par>
                              <p:par>
                                <p:cTn id="91" presetID="10" presetClass="entr" presetSubtype="0" fill="hold" grpId="0" nodeType="withEffect">
                                  <p:stCondLst>
                                    <p:cond delay="0"/>
                                  </p:stCondLst>
                                  <p:childTnLst>
                                    <p:set>
                                      <p:cBhvr>
                                        <p:cTn id="92" dur="1" fill="hold">
                                          <p:stCondLst>
                                            <p:cond delay="0"/>
                                          </p:stCondLst>
                                        </p:cTn>
                                        <p:tgtEl>
                                          <p:spTgt spid="104"/>
                                        </p:tgtEl>
                                        <p:attrNameLst>
                                          <p:attrName>style.visibility</p:attrName>
                                        </p:attrNameLst>
                                      </p:cBhvr>
                                      <p:to>
                                        <p:strVal val="visible"/>
                                      </p:to>
                                    </p:set>
                                    <p:animEffect transition="in" filter="fade">
                                      <p:cBhvr>
                                        <p:cTn id="93" dur="500"/>
                                        <p:tgtEl>
                                          <p:spTgt spid="1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animBg="1"/>
      <p:bldP spid="99" grpId="0" animBg="1"/>
      <p:bldP spid="100" grpId="0" animBg="1"/>
      <p:bldP spid="101" grpId="0" animBg="1"/>
      <p:bldP spid="102" grpId="0" animBg="1"/>
      <p:bldP spid="103" grpId="0"/>
      <p:bldP spid="10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Large Working Set: Case 1</a:t>
            </a:r>
            <a:endParaRPr lang="en-US" dirty="0"/>
          </a:p>
        </p:txBody>
      </p:sp>
      <p:grpSp>
        <p:nvGrpSpPr>
          <p:cNvPr id="4" name="Group 3"/>
          <p:cNvGrpSpPr/>
          <p:nvPr/>
        </p:nvGrpSpPr>
        <p:grpSpPr>
          <a:xfrm>
            <a:off x="533400" y="1903303"/>
            <a:ext cx="6324600" cy="838200"/>
            <a:chOff x="533400" y="4724400"/>
            <a:chExt cx="6324600" cy="838200"/>
          </a:xfrm>
        </p:grpSpPr>
        <p:sp>
          <p:nvSpPr>
            <p:cNvPr id="5" name="Rectangle 4"/>
            <p:cNvSpPr/>
            <p:nvPr/>
          </p:nvSpPr>
          <p:spPr>
            <a:xfrm>
              <a:off x="533400" y="4724400"/>
              <a:ext cx="3124200" cy="838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dirty="0" smtClean="0">
                  <a:solidFill>
                    <a:schemeClr val="tx1">
                      <a:lumMod val="85000"/>
                      <a:lumOff val="15000"/>
                    </a:schemeClr>
                  </a:solidFill>
                </a:rPr>
                <a:t>Cache</a:t>
              </a:r>
              <a:endParaRPr lang="en-US" sz="3200" dirty="0">
                <a:solidFill>
                  <a:schemeClr val="tx1">
                    <a:lumMod val="85000"/>
                    <a:lumOff val="15000"/>
                  </a:schemeClr>
                </a:solidFill>
              </a:endParaRPr>
            </a:p>
          </p:txBody>
        </p:sp>
        <p:sp>
          <p:nvSpPr>
            <p:cNvPr id="6" name="Rectangle 5"/>
            <p:cNvSpPr/>
            <p:nvPr/>
          </p:nvSpPr>
          <p:spPr>
            <a:xfrm>
              <a:off x="3733800" y="5107096"/>
              <a:ext cx="3124200" cy="455503"/>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3200" dirty="0" smtClean="0">
                  <a:solidFill>
                    <a:schemeClr val="bg1"/>
                  </a:solidFill>
                </a:rPr>
                <a:t>EAF</a:t>
              </a:r>
              <a:endParaRPr lang="en-US" sz="3200" dirty="0">
                <a:solidFill>
                  <a:schemeClr val="bg1"/>
                </a:solidFill>
              </a:endParaRPr>
            </a:p>
          </p:txBody>
        </p:sp>
      </p:grpSp>
      <p:sp>
        <p:nvSpPr>
          <p:cNvPr id="18" name="Rectangle 17"/>
          <p:cNvSpPr/>
          <p:nvPr/>
        </p:nvSpPr>
        <p:spPr>
          <a:xfrm>
            <a:off x="4953000" y="2893903"/>
            <a:ext cx="304800" cy="453807"/>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A</a:t>
            </a:r>
            <a:endParaRPr lang="en-US" sz="2800" dirty="0"/>
          </a:p>
        </p:txBody>
      </p:sp>
      <p:sp>
        <p:nvSpPr>
          <p:cNvPr id="14" name="Rectangle 13"/>
          <p:cNvSpPr/>
          <p:nvPr/>
        </p:nvSpPr>
        <p:spPr>
          <a:xfrm>
            <a:off x="3276600" y="2898993"/>
            <a:ext cx="304800" cy="453807"/>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E</a:t>
            </a:r>
            <a:endParaRPr lang="en-US" sz="2800" dirty="0"/>
          </a:p>
        </p:txBody>
      </p:sp>
      <p:grpSp>
        <p:nvGrpSpPr>
          <p:cNvPr id="86" name="Group 85"/>
          <p:cNvGrpSpPr/>
          <p:nvPr/>
        </p:nvGrpSpPr>
        <p:grpSpPr>
          <a:xfrm>
            <a:off x="609600" y="2893903"/>
            <a:ext cx="4267200" cy="457200"/>
            <a:chOff x="609600" y="2743200"/>
            <a:chExt cx="4267200" cy="685800"/>
          </a:xfrm>
        </p:grpSpPr>
        <p:sp>
          <p:nvSpPr>
            <p:cNvPr id="8" name="Rectangle 7"/>
            <p:cNvSpPr/>
            <p:nvPr/>
          </p:nvSpPr>
          <p:spPr>
            <a:xfrm>
              <a:off x="990600" y="2748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K</a:t>
              </a:r>
              <a:endParaRPr lang="en-US" sz="2800" dirty="0"/>
            </a:p>
          </p:txBody>
        </p:sp>
        <p:sp>
          <p:nvSpPr>
            <p:cNvPr id="9" name="Rectangle 8"/>
            <p:cNvSpPr/>
            <p:nvPr/>
          </p:nvSpPr>
          <p:spPr>
            <a:xfrm>
              <a:off x="1371600" y="2748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J</a:t>
              </a:r>
              <a:endParaRPr lang="en-US" sz="2800" dirty="0"/>
            </a:p>
          </p:txBody>
        </p:sp>
        <p:sp>
          <p:nvSpPr>
            <p:cNvPr id="10" name="Rectangle 9"/>
            <p:cNvSpPr/>
            <p:nvPr/>
          </p:nvSpPr>
          <p:spPr>
            <a:xfrm>
              <a:off x="1752600" y="2748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I</a:t>
              </a:r>
              <a:endParaRPr lang="en-US" sz="2800" dirty="0"/>
            </a:p>
          </p:txBody>
        </p:sp>
        <p:sp>
          <p:nvSpPr>
            <p:cNvPr id="11" name="Rectangle 10"/>
            <p:cNvSpPr/>
            <p:nvPr/>
          </p:nvSpPr>
          <p:spPr>
            <a:xfrm>
              <a:off x="2133600" y="2748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H</a:t>
              </a:r>
              <a:endParaRPr lang="en-US" sz="2800" dirty="0"/>
            </a:p>
          </p:txBody>
        </p:sp>
        <p:sp>
          <p:nvSpPr>
            <p:cNvPr id="12" name="Rectangle 11"/>
            <p:cNvSpPr/>
            <p:nvPr/>
          </p:nvSpPr>
          <p:spPr>
            <a:xfrm>
              <a:off x="2514600" y="2748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G</a:t>
              </a:r>
              <a:endParaRPr lang="en-US" sz="2800" dirty="0"/>
            </a:p>
          </p:txBody>
        </p:sp>
        <p:sp>
          <p:nvSpPr>
            <p:cNvPr id="13" name="Rectangle 12"/>
            <p:cNvSpPr/>
            <p:nvPr/>
          </p:nvSpPr>
          <p:spPr>
            <a:xfrm>
              <a:off x="2895600" y="2748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F</a:t>
              </a:r>
              <a:endParaRPr lang="en-US" sz="2800" dirty="0"/>
            </a:p>
          </p:txBody>
        </p:sp>
        <p:sp>
          <p:nvSpPr>
            <p:cNvPr id="15" name="Rectangle 14"/>
            <p:cNvSpPr/>
            <p:nvPr/>
          </p:nvSpPr>
          <p:spPr>
            <a:xfrm>
              <a:off x="609600" y="2748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L</a:t>
              </a:r>
              <a:endParaRPr lang="en-US" sz="2800" dirty="0"/>
            </a:p>
          </p:txBody>
        </p:sp>
        <p:sp>
          <p:nvSpPr>
            <p:cNvPr id="16" name="Rectangle 15"/>
            <p:cNvSpPr/>
            <p:nvPr/>
          </p:nvSpPr>
          <p:spPr>
            <a:xfrm>
              <a:off x="4191000" y="27432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C</a:t>
              </a:r>
              <a:endParaRPr lang="en-US" sz="2800" dirty="0"/>
            </a:p>
          </p:txBody>
        </p:sp>
        <p:sp>
          <p:nvSpPr>
            <p:cNvPr id="17" name="Rectangle 16"/>
            <p:cNvSpPr/>
            <p:nvPr/>
          </p:nvSpPr>
          <p:spPr>
            <a:xfrm>
              <a:off x="4572000" y="27432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B</a:t>
              </a:r>
              <a:endParaRPr lang="en-US" sz="2800" dirty="0"/>
            </a:p>
          </p:txBody>
        </p:sp>
        <p:sp>
          <p:nvSpPr>
            <p:cNvPr id="19" name="Rectangle 18"/>
            <p:cNvSpPr/>
            <p:nvPr/>
          </p:nvSpPr>
          <p:spPr>
            <a:xfrm>
              <a:off x="3810000" y="27432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D</a:t>
              </a:r>
              <a:endParaRPr lang="en-US" sz="2800" dirty="0"/>
            </a:p>
          </p:txBody>
        </p:sp>
      </p:grpSp>
      <p:sp>
        <p:nvSpPr>
          <p:cNvPr id="101" name="TextBox 100"/>
          <p:cNvSpPr txBox="1"/>
          <p:nvPr/>
        </p:nvSpPr>
        <p:spPr>
          <a:xfrm>
            <a:off x="2105464" y="4419600"/>
            <a:ext cx="510076" cy="707886"/>
          </a:xfrm>
          <a:prstGeom prst="rect">
            <a:avLst/>
          </a:prstGeom>
          <a:noFill/>
        </p:spPr>
        <p:txBody>
          <a:bodyPr wrap="none" rtlCol="0">
            <a:spAutoFit/>
          </a:bodyPr>
          <a:lstStyle/>
          <a:p>
            <a:r>
              <a:rPr lang="en-US" sz="4000" dirty="0" smtClean="0">
                <a:solidFill>
                  <a:srgbClr val="C00000"/>
                </a:solidFill>
                <a:sym typeface="Wingdings"/>
              </a:rPr>
              <a:t></a:t>
            </a:r>
            <a:endParaRPr lang="en-US" sz="4000" dirty="0">
              <a:solidFill>
                <a:srgbClr val="C00000"/>
              </a:solidFill>
            </a:endParaRPr>
          </a:p>
        </p:txBody>
      </p:sp>
      <p:sp>
        <p:nvSpPr>
          <p:cNvPr id="102" name="TextBox 101"/>
          <p:cNvSpPr txBox="1"/>
          <p:nvPr/>
        </p:nvSpPr>
        <p:spPr>
          <a:xfrm>
            <a:off x="2475792" y="4419600"/>
            <a:ext cx="510076" cy="707886"/>
          </a:xfrm>
          <a:prstGeom prst="rect">
            <a:avLst/>
          </a:prstGeom>
          <a:noFill/>
        </p:spPr>
        <p:txBody>
          <a:bodyPr wrap="none" rtlCol="0">
            <a:spAutoFit/>
          </a:bodyPr>
          <a:lstStyle/>
          <a:p>
            <a:r>
              <a:rPr lang="en-US" sz="4000" dirty="0" smtClean="0">
                <a:solidFill>
                  <a:srgbClr val="C00000"/>
                </a:solidFill>
                <a:sym typeface="Wingdings"/>
              </a:rPr>
              <a:t></a:t>
            </a:r>
            <a:endParaRPr lang="en-US" sz="4000" dirty="0">
              <a:solidFill>
                <a:srgbClr val="C00000"/>
              </a:solidFill>
            </a:endParaRPr>
          </a:p>
        </p:txBody>
      </p:sp>
      <p:sp>
        <p:nvSpPr>
          <p:cNvPr id="103" name="Rectangle 102"/>
          <p:cNvSpPr/>
          <p:nvPr/>
        </p:nvSpPr>
        <p:spPr>
          <a:xfrm>
            <a:off x="4953000" y="2893903"/>
            <a:ext cx="304800" cy="453807"/>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B</a:t>
            </a:r>
            <a:endParaRPr lang="en-US" sz="2800" dirty="0"/>
          </a:p>
        </p:txBody>
      </p:sp>
      <p:sp>
        <p:nvSpPr>
          <p:cNvPr id="104" name="Rectangle 103"/>
          <p:cNvSpPr/>
          <p:nvPr/>
        </p:nvSpPr>
        <p:spPr>
          <a:xfrm>
            <a:off x="3276600" y="2898993"/>
            <a:ext cx="304800" cy="453807"/>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F</a:t>
            </a:r>
            <a:endParaRPr lang="en-US" sz="2800" dirty="0"/>
          </a:p>
        </p:txBody>
      </p:sp>
      <p:grpSp>
        <p:nvGrpSpPr>
          <p:cNvPr id="105" name="Group 104"/>
          <p:cNvGrpSpPr/>
          <p:nvPr/>
        </p:nvGrpSpPr>
        <p:grpSpPr>
          <a:xfrm>
            <a:off x="609600" y="2893903"/>
            <a:ext cx="4267200" cy="457200"/>
            <a:chOff x="609600" y="2743200"/>
            <a:chExt cx="4267200" cy="685800"/>
          </a:xfrm>
        </p:grpSpPr>
        <p:sp>
          <p:nvSpPr>
            <p:cNvPr id="106" name="Rectangle 105"/>
            <p:cNvSpPr/>
            <p:nvPr/>
          </p:nvSpPr>
          <p:spPr>
            <a:xfrm>
              <a:off x="990600" y="2748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L</a:t>
              </a:r>
              <a:endParaRPr lang="en-US" sz="2800" dirty="0"/>
            </a:p>
          </p:txBody>
        </p:sp>
        <p:sp>
          <p:nvSpPr>
            <p:cNvPr id="107" name="Rectangle 106"/>
            <p:cNvSpPr/>
            <p:nvPr/>
          </p:nvSpPr>
          <p:spPr>
            <a:xfrm>
              <a:off x="1371600" y="2748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K</a:t>
              </a:r>
              <a:endParaRPr lang="en-US" sz="2800" dirty="0"/>
            </a:p>
          </p:txBody>
        </p:sp>
        <p:sp>
          <p:nvSpPr>
            <p:cNvPr id="108" name="Rectangle 107"/>
            <p:cNvSpPr/>
            <p:nvPr/>
          </p:nvSpPr>
          <p:spPr>
            <a:xfrm>
              <a:off x="1752600" y="2748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J</a:t>
              </a:r>
              <a:endParaRPr lang="en-US" sz="2800" dirty="0"/>
            </a:p>
          </p:txBody>
        </p:sp>
        <p:sp>
          <p:nvSpPr>
            <p:cNvPr id="109" name="Rectangle 108"/>
            <p:cNvSpPr/>
            <p:nvPr/>
          </p:nvSpPr>
          <p:spPr>
            <a:xfrm>
              <a:off x="2133600" y="2748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I</a:t>
              </a:r>
              <a:endParaRPr lang="en-US" sz="2800" dirty="0"/>
            </a:p>
          </p:txBody>
        </p:sp>
        <p:sp>
          <p:nvSpPr>
            <p:cNvPr id="110" name="Rectangle 109"/>
            <p:cNvSpPr/>
            <p:nvPr/>
          </p:nvSpPr>
          <p:spPr>
            <a:xfrm>
              <a:off x="2514600" y="2748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H</a:t>
              </a:r>
              <a:endParaRPr lang="en-US" sz="2800" dirty="0"/>
            </a:p>
          </p:txBody>
        </p:sp>
        <p:sp>
          <p:nvSpPr>
            <p:cNvPr id="111" name="Rectangle 110"/>
            <p:cNvSpPr/>
            <p:nvPr/>
          </p:nvSpPr>
          <p:spPr>
            <a:xfrm>
              <a:off x="2895600" y="2748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G</a:t>
              </a:r>
              <a:endParaRPr lang="en-US" sz="2800" dirty="0"/>
            </a:p>
          </p:txBody>
        </p:sp>
        <p:sp>
          <p:nvSpPr>
            <p:cNvPr id="112" name="Rectangle 111"/>
            <p:cNvSpPr/>
            <p:nvPr/>
          </p:nvSpPr>
          <p:spPr>
            <a:xfrm>
              <a:off x="609600" y="2748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A</a:t>
              </a:r>
              <a:endParaRPr lang="en-US" sz="2800" dirty="0"/>
            </a:p>
          </p:txBody>
        </p:sp>
        <p:sp>
          <p:nvSpPr>
            <p:cNvPr id="113" name="Rectangle 112"/>
            <p:cNvSpPr/>
            <p:nvPr/>
          </p:nvSpPr>
          <p:spPr>
            <a:xfrm>
              <a:off x="4191000" y="27432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D</a:t>
              </a:r>
              <a:endParaRPr lang="en-US" sz="2800" dirty="0"/>
            </a:p>
          </p:txBody>
        </p:sp>
        <p:sp>
          <p:nvSpPr>
            <p:cNvPr id="114" name="Rectangle 113"/>
            <p:cNvSpPr/>
            <p:nvPr/>
          </p:nvSpPr>
          <p:spPr>
            <a:xfrm>
              <a:off x="4572000" y="27432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C</a:t>
              </a:r>
              <a:endParaRPr lang="en-US" sz="2800" dirty="0"/>
            </a:p>
          </p:txBody>
        </p:sp>
        <p:sp>
          <p:nvSpPr>
            <p:cNvPr id="115" name="Rectangle 114"/>
            <p:cNvSpPr/>
            <p:nvPr/>
          </p:nvSpPr>
          <p:spPr>
            <a:xfrm>
              <a:off x="3810000" y="27432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E</a:t>
              </a:r>
              <a:endParaRPr lang="en-US" sz="2800" dirty="0"/>
            </a:p>
          </p:txBody>
        </p:sp>
      </p:grpSp>
      <p:sp>
        <p:nvSpPr>
          <p:cNvPr id="116" name="Rectangle 115"/>
          <p:cNvSpPr/>
          <p:nvPr/>
        </p:nvSpPr>
        <p:spPr>
          <a:xfrm>
            <a:off x="4953000" y="2893903"/>
            <a:ext cx="304800" cy="453807"/>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C</a:t>
            </a:r>
            <a:endParaRPr lang="en-US" sz="2800" dirty="0"/>
          </a:p>
        </p:txBody>
      </p:sp>
      <p:sp>
        <p:nvSpPr>
          <p:cNvPr id="117" name="Rectangle 116"/>
          <p:cNvSpPr/>
          <p:nvPr/>
        </p:nvSpPr>
        <p:spPr>
          <a:xfrm>
            <a:off x="3276600" y="2898993"/>
            <a:ext cx="304800" cy="453807"/>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G</a:t>
            </a:r>
            <a:endParaRPr lang="en-US" sz="2800" dirty="0"/>
          </a:p>
        </p:txBody>
      </p:sp>
      <p:grpSp>
        <p:nvGrpSpPr>
          <p:cNvPr id="118" name="Group 117"/>
          <p:cNvGrpSpPr/>
          <p:nvPr/>
        </p:nvGrpSpPr>
        <p:grpSpPr>
          <a:xfrm>
            <a:off x="609600" y="2893903"/>
            <a:ext cx="4267200" cy="457200"/>
            <a:chOff x="609600" y="2743200"/>
            <a:chExt cx="4267200" cy="685800"/>
          </a:xfrm>
        </p:grpSpPr>
        <p:sp>
          <p:nvSpPr>
            <p:cNvPr id="119" name="Rectangle 118"/>
            <p:cNvSpPr/>
            <p:nvPr/>
          </p:nvSpPr>
          <p:spPr>
            <a:xfrm>
              <a:off x="990600" y="2748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A</a:t>
              </a:r>
              <a:endParaRPr lang="en-US" sz="2800" dirty="0"/>
            </a:p>
          </p:txBody>
        </p:sp>
        <p:sp>
          <p:nvSpPr>
            <p:cNvPr id="120" name="Rectangle 119"/>
            <p:cNvSpPr/>
            <p:nvPr/>
          </p:nvSpPr>
          <p:spPr>
            <a:xfrm>
              <a:off x="1371600" y="2748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L</a:t>
              </a:r>
              <a:endParaRPr lang="en-US" sz="2800" dirty="0"/>
            </a:p>
          </p:txBody>
        </p:sp>
        <p:sp>
          <p:nvSpPr>
            <p:cNvPr id="121" name="Rectangle 120"/>
            <p:cNvSpPr/>
            <p:nvPr/>
          </p:nvSpPr>
          <p:spPr>
            <a:xfrm>
              <a:off x="1752600" y="2748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K</a:t>
              </a:r>
              <a:endParaRPr lang="en-US" sz="2800" dirty="0"/>
            </a:p>
          </p:txBody>
        </p:sp>
        <p:sp>
          <p:nvSpPr>
            <p:cNvPr id="122" name="Rectangle 121"/>
            <p:cNvSpPr/>
            <p:nvPr/>
          </p:nvSpPr>
          <p:spPr>
            <a:xfrm>
              <a:off x="2133600" y="2748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J</a:t>
              </a:r>
              <a:endParaRPr lang="en-US" sz="2800" dirty="0"/>
            </a:p>
          </p:txBody>
        </p:sp>
        <p:sp>
          <p:nvSpPr>
            <p:cNvPr id="123" name="Rectangle 122"/>
            <p:cNvSpPr/>
            <p:nvPr/>
          </p:nvSpPr>
          <p:spPr>
            <a:xfrm>
              <a:off x="2514600" y="2748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I</a:t>
              </a:r>
              <a:endParaRPr lang="en-US" sz="2800" dirty="0"/>
            </a:p>
          </p:txBody>
        </p:sp>
        <p:sp>
          <p:nvSpPr>
            <p:cNvPr id="124" name="Rectangle 123"/>
            <p:cNvSpPr/>
            <p:nvPr/>
          </p:nvSpPr>
          <p:spPr>
            <a:xfrm>
              <a:off x="2895600" y="2748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H</a:t>
              </a:r>
              <a:endParaRPr lang="en-US" sz="2800" dirty="0"/>
            </a:p>
          </p:txBody>
        </p:sp>
        <p:sp>
          <p:nvSpPr>
            <p:cNvPr id="125" name="Rectangle 124"/>
            <p:cNvSpPr/>
            <p:nvPr/>
          </p:nvSpPr>
          <p:spPr>
            <a:xfrm>
              <a:off x="609600" y="2748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B</a:t>
              </a:r>
              <a:endParaRPr lang="en-US" sz="2800" dirty="0"/>
            </a:p>
          </p:txBody>
        </p:sp>
        <p:sp>
          <p:nvSpPr>
            <p:cNvPr id="126" name="Rectangle 125"/>
            <p:cNvSpPr/>
            <p:nvPr/>
          </p:nvSpPr>
          <p:spPr>
            <a:xfrm>
              <a:off x="4191000" y="27432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E</a:t>
              </a:r>
              <a:endParaRPr lang="en-US" sz="2800" dirty="0"/>
            </a:p>
          </p:txBody>
        </p:sp>
        <p:sp>
          <p:nvSpPr>
            <p:cNvPr id="127" name="Rectangle 126"/>
            <p:cNvSpPr/>
            <p:nvPr/>
          </p:nvSpPr>
          <p:spPr>
            <a:xfrm>
              <a:off x="4572000" y="27432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D</a:t>
              </a:r>
              <a:endParaRPr lang="en-US" sz="2800" dirty="0"/>
            </a:p>
          </p:txBody>
        </p:sp>
        <p:sp>
          <p:nvSpPr>
            <p:cNvPr id="128" name="Rectangle 127"/>
            <p:cNvSpPr/>
            <p:nvPr/>
          </p:nvSpPr>
          <p:spPr>
            <a:xfrm>
              <a:off x="3810000" y="27432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F</a:t>
              </a:r>
              <a:endParaRPr lang="en-US" sz="2800" dirty="0"/>
            </a:p>
          </p:txBody>
        </p:sp>
      </p:grpSp>
      <p:sp>
        <p:nvSpPr>
          <p:cNvPr id="129" name="TextBox 128"/>
          <p:cNvSpPr txBox="1"/>
          <p:nvPr/>
        </p:nvSpPr>
        <p:spPr>
          <a:xfrm>
            <a:off x="2856792" y="4419600"/>
            <a:ext cx="510076" cy="707886"/>
          </a:xfrm>
          <a:prstGeom prst="rect">
            <a:avLst/>
          </a:prstGeom>
          <a:noFill/>
        </p:spPr>
        <p:txBody>
          <a:bodyPr wrap="none" rtlCol="0">
            <a:spAutoFit/>
          </a:bodyPr>
          <a:lstStyle/>
          <a:p>
            <a:r>
              <a:rPr lang="en-US" sz="4000" dirty="0" smtClean="0">
                <a:solidFill>
                  <a:srgbClr val="C00000"/>
                </a:solidFill>
                <a:sym typeface="Wingdings"/>
              </a:rPr>
              <a:t></a:t>
            </a:r>
            <a:endParaRPr lang="en-US" sz="4000" dirty="0">
              <a:solidFill>
                <a:srgbClr val="C00000"/>
              </a:solidFill>
            </a:endParaRPr>
          </a:p>
        </p:txBody>
      </p:sp>
      <p:grpSp>
        <p:nvGrpSpPr>
          <p:cNvPr id="142" name="Group 141"/>
          <p:cNvGrpSpPr/>
          <p:nvPr/>
        </p:nvGrpSpPr>
        <p:grpSpPr>
          <a:xfrm>
            <a:off x="609600" y="2893903"/>
            <a:ext cx="4648200" cy="457200"/>
            <a:chOff x="609600" y="2743200"/>
            <a:chExt cx="4648200" cy="685800"/>
          </a:xfrm>
        </p:grpSpPr>
        <p:sp>
          <p:nvSpPr>
            <p:cNvPr id="130" name="Rectangle 129"/>
            <p:cNvSpPr/>
            <p:nvPr/>
          </p:nvSpPr>
          <p:spPr>
            <a:xfrm>
              <a:off x="1371600" y="2748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A</a:t>
              </a:r>
              <a:endParaRPr lang="en-US" sz="2800" dirty="0"/>
            </a:p>
          </p:txBody>
        </p:sp>
        <p:sp>
          <p:nvSpPr>
            <p:cNvPr id="131" name="Rectangle 130"/>
            <p:cNvSpPr/>
            <p:nvPr/>
          </p:nvSpPr>
          <p:spPr>
            <a:xfrm>
              <a:off x="1752600" y="2748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L</a:t>
              </a:r>
              <a:endParaRPr lang="en-US" sz="2800" dirty="0"/>
            </a:p>
          </p:txBody>
        </p:sp>
        <p:sp>
          <p:nvSpPr>
            <p:cNvPr id="132" name="Rectangle 131"/>
            <p:cNvSpPr/>
            <p:nvPr/>
          </p:nvSpPr>
          <p:spPr>
            <a:xfrm>
              <a:off x="2133600" y="2748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K</a:t>
              </a:r>
              <a:endParaRPr lang="en-US" sz="2800" dirty="0"/>
            </a:p>
          </p:txBody>
        </p:sp>
        <p:sp>
          <p:nvSpPr>
            <p:cNvPr id="133" name="Rectangle 132"/>
            <p:cNvSpPr/>
            <p:nvPr/>
          </p:nvSpPr>
          <p:spPr>
            <a:xfrm>
              <a:off x="2514600" y="2748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J</a:t>
              </a:r>
              <a:endParaRPr lang="en-US" sz="2800" dirty="0"/>
            </a:p>
          </p:txBody>
        </p:sp>
        <p:sp>
          <p:nvSpPr>
            <p:cNvPr id="134" name="Rectangle 133"/>
            <p:cNvSpPr/>
            <p:nvPr/>
          </p:nvSpPr>
          <p:spPr>
            <a:xfrm>
              <a:off x="2895600" y="2748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I</a:t>
              </a:r>
              <a:endParaRPr lang="en-US" sz="2800" dirty="0"/>
            </a:p>
          </p:txBody>
        </p:sp>
        <p:sp>
          <p:nvSpPr>
            <p:cNvPr id="135" name="Rectangle 134"/>
            <p:cNvSpPr/>
            <p:nvPr/>
          </p:nvSpPr>
          <p:spPr>
            <a:xfrm>
              <a:off x="3276600" y="2748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H</a:t>
              </a:r>
              <a:endParaRPr lang="en-US" sz="2800" dirty="0"/>
            </a:p>
          </p:txBody>
        </p:sp>
        <p:sp>
          <p:nvSpPr>
            <p:cNvPr id="136" name="Rectangle 135"/>
            <p:cNvSpPr/>
            <p:nvPr/>
          </p:nvSpPr>
          <p:spPr>
            <a:xfrm>
              <a:off x="3810000" y="2748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G</a:t>
              </a:r>
              <a:endParaRPr lang="en-US" sz="2800" dirty="0"/>
            </a:p>
          </p:txBody>
        </p:sp>
        <p:sp>
          <p:nvSpPr>
            <p:cNvPr id="137" name="Rectangle 136"/>
            <p:cNvSpPr/>
            <p:nvPr/>
          </p:nvSpPr>
          <p:spPr>
            <a:xfrm>
              <a:off x="990600" y="2748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B</a:t>
              </a:r>
              <a:endParaRPr lang="en-US" sz="2800" dirty="0"/>
            </a:p>
          </p:txBody>
        </p:sp>
        <p:sp>
          <p:nvSpPr>
            <p:cNvPr id="138" name="Rectangle 137"/>
            <p:cNvSpPr/>
            <p:nvPr/>
          </p:nvSpPr>
          <p:spPr>
            <a:xfrm>
              <a:off x="4572000" y="27432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E</a:t>
              </a:r>
              <a:endParaRPr lang="en-US" sz="2800" dirty="0"/>
            </a:p>
          </p:txBody>
        </p:sp>
        <p:sp>
          <p:nvSpPr>
            <p:cNvPr id="139" name="Rectangle 138"/>
            <p:cNvSpPr/>
            <p:nvPr/>
          </p:nvSpPr>
          <p:spPr>
            <a:xfrm>
              <a:off x="4953000" y="27432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D</a:t>
              </a:r>
              <a:endParaRPr lang="en-US" sz="2800" dirty="0"/>
            </a:p>
          </p:txBody>
        </p:sp>
        <p:sp>
          <p:nvSpPr>
            <p:cNvPr id="140" name="Rectangle 139"/>
            <p:cNvSpPr/>
            <p:nvPr/>
          </p:nvSpPr>
          <p:spPr>
            <a:xfrm>
              <a:off x="4191000" y="27432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F</a:t>
              </a:r>
              <a:endParaRPr lang="en-US" sz="2800" dirty="0"/>
            </a:p>
          </p:txBody>
        </p:sp>
        <p:sp>
          <p:nvSpPr>
            <p:cNvPr id="141" name="Rectangle 140"/>
            <p:cNvSpPr/>
            <p:nvPr/>
          </p:nvSpPr>
          <p:spPr>
            <a:xfrm>
              <a:off x="609600" y="27432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C</a:t>
              </a:r>
              <a:endParaRPr lang="en-US" sz="2800" dirty="0"/>
            </a:p>
          </p:txBody>
        </p:sp>
      </p:grpSp>
      <p:sp>
        <p:nvSpPr>
          <p:cNvPr id="143" name="TextBox 142"/>
          <p:cNvSpPr txBox="1"/>
          <p:nvPr/>
        </p:nvSpPr>
        <p:spPr>
          <a:xfrm>
            <a:off x="3237792" y="4419600"/>
            <a:ext cx="510076" cy="707886"/>
          </a:xfrm>
          <a:prstGeom prst="rect">
            <a:avLst/>
          </a:prstGeom>
          <a:noFill/>
        </p:spPr>
        <p:txBody>
          <a:bodyPr wrap="none" rtlCol="0">
            <a:spAutoFit/>
          </a:bodyPr>
          <a:lstStyle/>
          <a:p>
            <a:r>
              <a:rPr lang="en-US" sz="4000" dirty="0" smtClean="0">
                <a:solidFill>
                  <a:srgbClr val="C00000"/>
                </a:solidFill>
                <a:sym typeface="Wingdings"/>
              </a:rPr>
              <a:t></a:t>
            </a:r>
            <a:endParaRPr lang="en-US" sz="4000" dirty="0">
              <a:solidFill>
                <a:srgbClr val="C00000"/>
              </a:solidFill>
            </a:endParaRPr>
          </a:p>
        </p:txBody>
      </p:sp>
      <p:sp>
        <p:nvSpPr>
          <p:cNvPr id="144" name="TextBox 143"/>
          <p:cNvSpPr txBox="1"/>
          <p:nvPr/>
        </p:nvSpPr>
        <p:spPr>
          <a:xfrm>
            <a:off x="3618792" y="4419600"/>
            <a:ext cx="510076" cy="707886"/>
          </a:xfrm>
          <a:prstGeom prst="rect">
            <a:avLst/>
          </a:prstGeom>
          <a:noFill/>
        </p:spPr>
        <p:txBody>
          <a:bodyPr wrap="none" rtlCol="0">
            <a:spAutoFit/>
          </a:bodyPr>
          <a:lstStyle/>
          <a:p>
            <a:r>
              <a:rPr lang="en-US" sz="4000" dirty="0" smtClean="0">
                <a:solidFill>
                  <a:srgbClr val="C00000"/>
                </a:solidFill>
                <a:sym typeface="Wingdings"/>
              </a:rPr>
              <a:t></a:t>
            </a:r>
            <a:endParaRPr lang="en-US" sz="4000" dirty="0">
              <a:solidFill>
                <a:srgbClr val="C00000"/>
              </a:solidFill>
            </a:endParaRPr>
          </a:p>
        </p:txBody>
      </p:sp>
      <p:sp>
        <p:nvSpPr>
          <p:cNvPr id="145" name="TextBox 144"/>
          <p:cNvSpPr txBox="1"/>
          <p:nvPr/>
        </p:nvSpPr>
        <p:spPr>
          <a:xfrm>
            <a:off x="3999792" y="4419600"/>
            <a:ext cx="510076" cy="707886"/>
          </a:xfrm>
          <a:prstGeom prst="rect">
            <a:avLst/>
          </a:prstGeom>
          <a:noFill/>
        </p:spPr>
        <p:txBody>
          <a:bodyPr wrap="none" rtlCol="0">
            <a:spAutoFit/>
          </a:bodyPr>
          <a:lstStyle/>
          <a:p>
            <a:r>
              <a:rPr lang="en-US" sz="4000" dirty="0" smtClean="0">
                <a:solidFill>
                  <a:srgbClr val="C00000"/>
                </a:solidFill>
                <a:sym typeface="Wingdings"/>
              </a:rPr>
              <a:t></a:t>
            </a:r>
            <a:endParaRPr lang="en-US" sz="4000" dirty="0">
              <a:solidFill>
                <a:srgbClr val="C00000"/>
              </a:solidFill>
            </a:endParaRPr>
          </a:p>
        </p:txBody>
      </p:sp>
      <p:sp>
        <p:nvSpPr>
          <p:cNvPr id="146" name="TextBox 145"/>
          <p:cNvSpPr txBox="1"/>
          <p:nvPr/>
        </p:nvSpPr>
        <p:spPr>
          <a:xfrm>
            <a:off x="4380792" y="4419600"/>
            <a:ext cx="510076" cy="707886"/>
          </a:xfrm>
          <a:prstGeom prst="rect">
            <a:avLst/>
          </a:prstGeom>
          <a:noFill/>
        </p:spPr>
        <p:txBody>
          <a:bodyPr wrap="none" rtlCol="0">
            <a:spAutoFit/>
          </a:bodyPr>
          <a:lstStyle/>
          <a:p>
            <a:r>
              <a:rPr lang="en-US" sz="4000" dirty="0" smtClean="0">
                <a:solidFill>
                  <a:srgbClr val="C00000"/>
                </a:solidFill>
                <a:sym typeface="Wingdings"/>
              </a:rPr>
              <a:t></a:t>
            </a:r>
            <a:endParaRPr lang="en-US" sz="4000" dirty="0">
              <a:solidFill>
                <a:srgbClr val="C00000"/>
              </a:solidFill>
            </a:endParaRPr>
          </a:p>
        </p:txBody>
      </p:sp>
      <p:sp>
        <p:nvSpPr>
          <p:cNvPr id="147" name="TextBox 146"/>
          <p:cNvSpPr txBox="1"/>
          <p:nvPr/>
        </p:nvSpPr>
        <p:spPr>
          <a:xfrm>
            <a:off x="4772464" y="4419600"/>
            <a:ext cx="510076" cy="707886"/>
          </a:xfrm>
          <a:prstGeom prst="rect">
            <a:avLst/>
          </a:prstGeom>
          <a:noFill/>
        </p:spPr>
        <p:txBody>
          <a:bodyPr wrap="none" rtlCol="0">
            <a:spAutoFit/>
          </a:bodyPr>
          <a:lstStyle/>
          <a:p>
            <a:r>
              <a:rPr lang="en-US" sz="4000" dirty="0" smtClean="0">
                <a:solidFill>
                  <a:srgbClr val="C00000"/>
                </a:solidFill>
                <a:sym typeface="Wingdings"/>
              </a:rPr>
              <a:t></a:t>
            </a:r>
            <a:endParaRPr lang="en-US" sz="4000" dirty="0">
              <a:solidFill>
                <a:srgbClr val="C00000"/>
              </a:solidFill>
            </a:endParaRPr>
          </a:p>
        </p:txBody>
      </p:sp>
      <p:sp>
        <p:nvSpPr>
          <p:cNvPr id="148" name="TextBox 147"/>
          <p:cNvSpPr txBox="1"/>
          <p:nvPr/>
        </p:nvSpPr>
        <p:spPr>
          <a:xfrm>
            <a:off x="5153464" y="4419600"/>
            <a:ext cx="510076" cy="707886"/>
          </a:xfrm>
          <a:prstGeom prst="rect">
            <a:avLst/>
          </a:prstGeom>
          <a:noFill/>
        </p:spPr>
        <p:txBody>
          <a:bodyPr wrap="none" rtlCol="0">
            <a:spAutoFit/>
          </a:bodyPr>
          <a:lstStyle/>
          <a:p>
            <a:r>
              <a:rPr lang="en-US" sz="4000" dirty="0" smtClean="0">
                <a:solidFill>
                  <a:srgbClr val="C00000"/>
                </a:solidFill>
                <a:sym typeface="Wingdings"/>
              </a:rPr>
              <a:t></a:t>
            </a:r>
            <a:endParaRPr lang="en-US" sz="4000" dirty="0">
              <a:solidFill>
                <a:srgbClr val="C00000"/>
              </a:solidFill>
            </a:endParaRPr>
          </a:p>
        </p:txBody>
      </p:sp>
      <p:sp>
        <p:nvSpPr>
          <p:cNvPr id="149" name="TextBox 148"/>
          <p:cNvSpPr txBox="1"/>
          <p:nvPr/>
        </p:nvSpPr>
        <p:spPr>
          <a:xfrm>
            <a:off x="5534464" y="4419600"/>
            <a:ext cx="510076" cy="707886"/>
          </a:xfrm>
          <a:prstGeom prst="rect">
            <a:avLst/>
          </a:prstGeom>
          <a:noFill/>
        </p:spPr>
        <p:txBody>
          <a:bodyPr wrap="none" rtlCol="0">
            <a:spAutoFit/>
          </a:bodyPr>
          <a:lstStyle/>
          <a:p>
            <a:r>
              <a:rPr lang="en-US" sz="4000" dirty="0" smtClean="0">
                <a:solidFill>
                  <a:srgbClr val="C00000"/>
                </a:solidFill>
                <a:sym typeface="Wingdings"/>
              </a:rPr>
              <a:t></a:t>
            </a:r>
            <a:endParaRPr lang="en-US" sz="4000" dirty="0">
              <a:solidFill>
                <a:srgbClr val="C00000"/>
              </a:solidFill>
            </a:endParaRPr>
          </a:p>
        </p:txBody>
      </p:sp>
      <p:sp>
        <p:nvSpPr>
          <p:cNvPr id="150" name="TextBox 149"/>
          <p:cNvSpPr txBox="1"/>
          <p:nvPr/>
        </p:nvSpPr>
        <p:spPr>
          <a:xfrm>
            <a:off x="5915464" y="4419600"/>
            <a:ext cx="510076" cy="707886"/>
          </a:xfrm>
          <a:prstGeom prst="rect">
            <a:avLst/>
          </a:prstGeom>
          <a:noFill/>
        </p:spPr>
        <p:txBody>
          <a:bodyPr wrap="none" rtlCol="0">
            <a:spAutoFit/>
          </a:bodyPr>
          <a:lstStyle/>
          <a:p>
            <a:r>
              <a:rPr lang="en-US" sz="4000" dirty="0" smtClean="0">
                <a:solidFill>
                  <a:srgbClr val="C00000"/>
                </a:solidFill>
                <a:sym typeface="Wingdings"/>
              </a:rPr>
              <a:t></a:t>
            </a:r>
            <a:endParaRPr lang="en-US" sz="4000" dirty="0">
              <a:solidFill>
                <a:srgbClr val="C00000"/>
              </a:solidFill>
            </a:endParaRPr>
          </a:p>
        </p:txBody>
      </p:sp>
      <p:sp>
        <p:nvSpPr>
          <p:cNvPr id="151" name="TextBox 150"/>
          <p:cNvSpPr txBox="1"/>
          <p:nvPr/>
        </p:nvSpPr>
        <p:spPr>
          <a:xfrm>
            <a:off x="6310532" y="4419600"/>
            <a:ext cx="510076" cy="707886"/>
          </a:xfrm>
          <a:prstGeom prst="rect">
            <a:avLst/>
          </a:prstGeom>
          <a:noFill/>
        </p:spPr>
        <p:txBody>
          <a:bodyPr wrap="none" rtlCol="0">
            <a:spAutoFit/>
          </a:bodyPr>
          <a:lstStyle/>
          <a:p>
            <a:r>
              <a:rPr lang="en-US" sz="4000" dirty="0" smtClean="0">
                <a:solidFill>
                  <a:srgbClr val="C00000"/>
                </a:solidFill>
                <a:sym typeface="Wingdings"/>
              </a:rPr>
              <a:t></a:t>
            </a:r>
            <a:endParaRPr lang="en-US" sz="4000" dirty="0">
              <a:solidFill>
                <a:srgbClr val="C00000"/>
              </a:solidFill>
            </a:endParaRPr>
          </a:p>
        </p:txBody>
      </p:sp>
      <p:sp>
        <p:nvSpPr>
          <p:cNvPr id="152" name="TextBox 151"/>
          <p:cNvSpPr txBox="1"/>
          <p:nvPr/>
        </p:nvSpPr>
        <p:spPr>
          <a:xfrm>
            <a:off x="6691532" y="4419600"/>
            <a:ext cx="510076" cy="707886"/>
          </a:xfrm>
          <a:prstGeom prst="rect">
            <a:avLst/>
          </a:prstGeom>
          <a:noFill/>
        </p:spPr>
        <p:txBody>
          <a:bodyPr wrap="none" rtlCol="0">
            <a:spAutoFit/>
          </a:bodyPr>
          <a:lstStyle/>
          <a:p>
            <a:r>
              <a:rPr lang="en-US" sz="4000" dirty="0" smtClean="0">
                <a:solidFill>
                  <a:srgbClr val="C00000"/>
                </a:solidFill>
                <a:sym typeface="Wingdings"/>
              </a:rPr>
              <a:t></a:t>
            </a:r>
            <a:endParaRPr lang="en-US" sz="4000" dirty="0">
              <a:solidFill>
                <a:srgbClr val="C00000"/>
              </a:solidFill>
            </a:endParaRPr>
          </a:p>
        </p:txBody>
      </p:sp>
      <p:sp>
        <p:nvSpPr>
          <p:cNvPr id="153" name="TextBox 152"/>
          <p:cNvSpPr txBox="1"/>
          <p:nvPr/>
        </p:nvSpPr>
        <p:spPr>
          <a:xfrm>
            <a:off x="7072532" y="4419600"/>
            <a:ext cx="510076" cy="707886"/>
          </a:xfrm>
          <a:prstGeom prst="rect">
            <a:avLst/>
          </a:prstGeom>
          <a:noFill/>
        </p:spPr>
        <p:txBody>
          <a:bodyPr wrap="none" rtlCol="0">
            <a:spAutoFit/>
          </a:bodyPr>
          <a:lstStyle/>
          <a:p>
            <a:r>
              <a:rPr lang="en-US" sz="4000" dirty="0" smtClean="0">
                <a:solidFill>
                  <a:srgbClr val="C00000"/>
                </a:solidFill>
                <a:sym typeface="Wingdings"/>
              </a:rPr>
              <a:t></a:t>
            </a:r>
            <a:endParaRPr lang="en-US" sz="4000" dirty="0">
              <a:solidFill>
                <a:srgbClr val="C00000"/>
              </a:solidFill>
            </a:endParaRPr>
          </a:p>
        </p:txBody>
      </p:sp>
      <p:sp>
        <p:nvSpPr>
          <p:cNvPr id="154" name="TextBox 153"/>
          <p:cNvSpPr txBox="1"/>
          <p:nvPr/>
        </p:nvSpPr>
        <p:spPr>
          <a:xfrm>
            <a:off x="7453532" y="4419600"/>
            <a:ext cx="510076" cy="707886"/>
          </a:xfrm>
          <a:prstGeom prst="rect">
            <a:avLst/>
          </a:prstGeom>
          <a:noFill/>
        </p:spPr>
        <p:txBody>
          <a:bodyPr wrap="none" rtlCol="0">
            <a:spAutoFit/>
          </a:bodyPr>
          <a:lstStyle/>
          <a:p>
            <a:r>
              <a:rPr lang="en-US" sz="4000" dirty="0" smtClean="0">
                <a:solidFill>
                  <a:srgbClr val="C00000"/>
                </a:solidFill>
                <a:sym typeface="Wingdings"/>
              </a:rPr>
              <a:t></a:t>
            </a:r>
            <a:endParaRPr lang="en-US" sz="4000" dirty="0">
              <a:solidFill>
                <a:srgbClr val="C00000"/>
              </a:solidFill>
            </a:endParaRPr>
          </a:p>
        </p:txBody>
      </p:sp>
      <p:sp>
        <p:nvSpPr>
          <p:cNvPr id="43" name="Rectangle 42"/>
          <p:cNvSpPr/>
          <p:nvPr/>
        </p:nvSpPr>
        <p:spPr>
          <a:xfrm>
            <a:off x="2209800" y="3962400"/>
            <a:ext cx="304800" cy="3759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A</a:t>
            </a:r>
            <a:endParaRPr lang="en-US" sz="2800" dirty="0"/>
          </a:p>
        </p:txBody>
      </p:sp>
      <p:sp>
        <p:nvSpPr>
          <p:cNvPr id="45" name="TextBox 44"/>
          <p:cNvSpPr txBox="1"/>
          <p:nvPr/>
        </p:nvSpPr>
        <p:spPr>
          <a:xfrm>
            <a:off x="466100" y="3886200"/>
            <a:ext cx="1699504" cy="523220"/>
          </a:xfrm>
          <a:prstGeom prst="rect">
            <a:avLst/>
          </a:prstGeom>
          <a:noFill/>
        </p:spPr>
        <p:txBody>
          <a:bodyPr wrap="none" rtlCol="0">
            <a:spAutoFit/>
          </a:bodyPr>
          <a:lstStyle/>
          <a:p>
            <a:r>
              <a:rPr lang="en-US" sz="2800" dirty="0" smtClean="0"/>
              <a:t>Sequence:</a:t>
            </a:r>
            <a:endParaRPr lang="en-US" sz="2800" dirty="0"/>
          </a:p>
        </p:txBody>
      </p:sp>
      <p:sp>
        <p:nvSpPr>
          <p:cNvPr id="46" name="Rectangle 45"/>
          <p:cNvSpPr/>
          <p:nvPr/>
        </p:nvSpPr>
        <p:spPr>
          <a:xfrm>
            <a:off x="2590800" y="3962400"/>
            <a:ext cx="304800" cy="3759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B</a:t>
            </a:r>
            <a:endParaRPr lang="en-US" sz="2800" dirty="0"/>
          </a:p>
        </p:txBody>
      </p:sp>
      <p:sp>
        <p:nvSpPr>
          <p:cNvPr id="47" name="Rectangle 46"/>
          <p:cNvSpPr/>
          <p:nvPr/>
        </p:nvSpPr>
        <p:spPr>
          <a:xfrm>
            <a:off x="2971800" y="3962400"/>
            <a:ext cx="304800" cy="3759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C</a:t>
            </a:r>
            <a:endParaRPr lang="en-US" sz="2800" dirty="0"/>
          </a:p>
        </p:txBody>
      </p:sp>
      <p:sp>
        <p:nvSpPr>
          <p:cNvPr id="48" name="Rectangle 47"/>
          <p:cNvSpPr/>
          <p:nvPr/>
        </p:nvSpPr>
        <p:spPr>
          <a:xfrm>
            <a:off x="3352800" y="3962400"/>
            <a:ext cx="304800" cy="3759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D</a:t>
            </a:r>
            <a:endParaRPr lang="en-US" sz="2800" dirty="0"/>
          </a:p>
        </p:txBody>
      </p:sp>
      <p:sp>
        <p:nvSpPr>
          <p:cNvPr id="49" name="Rectangle 48"/>
          <p:cNvSpPr/>
          <p:nvPr/>
        </p:nvSpPr>
        <p:spPr>
          <a:xfrm>
            <a:off x="3733800" y="3962400"/>
            <a:ext cx="304800" cy="3759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E</a:t>
            </a:r>
            <a:endParaRPr lang="en-US" sz="2800" dirty="0"/>
          </a:p>
        </p:txBody>
      </p:sp>
      <p:sp>
        <p:nvSpPr>
          <p:cNvPr id="50" name="Rectangle 49"/>
          <p:cNvSpPr/>
          <p:nvPr/>
        </p:nvSpPr>
        <p:spPr>
          <a:xfrm>
            <a:off x="4114800" y="3962400"/>
            <a:ext cx="304800" cy="3759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F</a:t>
            </a:r>
            <a:endParaRPr lang="en-US" sz="2800" dirty="0"/>
          </a:p>
        </p:txBody>
      </p:sp>
      <p:sp>
        <p:nvSpPr>
          <p:cNvPr id="51" name="Rectangle 50"/>
          <p:cNvSpPr/>
          <p:nvPr/>
        </p:nvSpPr>
        <p:spPr>
          <a:xfrm>
            <a:off x="4495800" y="3962400"/>
            <a:ext cx="304800" cy="3759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G</a:t>
            </a:r>
            <a:endParaRPr lang="en-US" sz="2800" dirty="0"/>
          </a:p>
        </p:txBody>
      </p:sp>
      <p:sp>
        <p:nvSpPr>
          <p:cNvPr id="52" name="Rectangle 51"/>
          <p:cNvSpPr/>
          <p:nvPr/>
        </p:nvSpPr>
        <p:spPr>
          <a:xfrm>
            <a:off x="4876800" y="3962400"/>
            <a:ext cx="304800" cy="3759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H</a:t>
            </a:r>
            <a:endParaRPr lang="en-US" sz="2800" dirty="0"/>
          </a:p>
        </p:txBody>
      </p:sp>
      <p:sp>
        <p:nvSpPr>
          <p:cNvPr id="53" name="Rectangle 52"/>
          <p:cNvSpPr/>
          <p:nvPr/>
        </p:nvSpPr>
        <p:spPr>
          <a:xfrm>
            <a:off x="5257800" y="3962400"/>
            <a:ext cx="304800" cy="3759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I</a:t>
            </a:r>
            <a:endParaRPr lang="en-US" sz="2800" dirty="0"/>
          </a:p>
        </p:txBody>
      </p:sp>
      <p:sp>
        <p:nvSpPr>
          <p:cNvPr id="54" name="Rectangle 53"/>
          <p:cNvSpPr/>
          <p:nvPr/>
        </p:nvSpPr>
        <p:spPr>
          <a:xfrm>
            <a:off x="5638800" y="3962400"/>
            <a:ext cx="304800" cy="3759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J</a:t>
            </a:r>
            <a:endParaRPr lang="en-US" sz="2800" dirty="0"/>
          </a:p>
        </p:txBody>
      </p:sp>
      <p:sp>
        <p:nvSpPr>
          <p:cNvPr id="55" name="Rectangle 54"/>
          <p:cNvSpPr/>
          <p:nvPr/>
        </p:nvSpPr>
        <p:spPr>
          <a:xfrm>
            <a:off x="6019800" y="3962400"/>
            <a:ext cx="304800" cy="3759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K</a:t>
            </a:r>
            <a:endParaRPr lang="en-US" sz="2800" dirty="0"/>
          </a:p>
        </p:txBody>
      </p:sp>
      <p:sp>
        <p:nvSpPr>
          <p:cNvPr id="56" name="Rectangle 55"/>
          <p:cNvSpPr/>
          <p:nvPr/>
        </p:nvSpPr>
        <p:spPr>
          <a:xfrm>
            <a:off x="6400800" y="3962400"/>
            <a:ext cx="304800" cy="3759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L</a:t>
            </a:r>
            <a:endParaRPr lang="en-US" sz="2800" dirty="0"/>
          </a:p>
        </p:txBody>
      </p:sp>
      <p:sp>
        <p:nvSpPr>
          <p:cNvPr id="57" name="Rectangle 56"/>
          <p:cNvSpPr/>
          <p:nvPr/>
        </p:nvSpPr>
        <p:spPr>
          <a:xfrm>
            <a:off x="6781800" y="3962400"/>
            <a:ext cx="304800" cy="3759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A</a:t>
            </a:r>
            <a:endParaRPr lang="en-US" sz="2800" dirty="0"/>
          </a:p>
        </p:txBody>
      </p:sp>
      <p:sp>
        <p:nvSpPr>
          <p:cNvPr id="58" name="Rectangle 57"/>
          <p:cNvSpPr/>
          <p:nvPr/>
        </p:nvSpPr>
        <p:spPr>
          <a:xfrm>
            <a:off x="7162800" y="3962400"/>
            <a:ext cx="304800" cy="3759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B</a:t>
            </a:r>
            <a:endParaRPr lang="en-US" sz="2800" dirty="0"/>
          </a:p>
        </p:txBody>
      </p:sp>
      <p:sp>
        <p:nvSpPr>
          <p:cNvPr id="59" name="Rectangle 58"/>
          <p:cNvSpPr/>
          <p:nvPr/>
        </p:nvSpPr>
        <p:spPr>
          <a:xfrm>
            <a:off x="7543800" y="3962400"/>
            <a:ext cx="304800" cy="3759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C</a:t>
            </a:r>
            <a:endParaRPr lang="en-US" sz="2800" dirty="0"/>
          </a:p>
        </p:txBody>
      </p:sp>
      <p:sp>
        <p:nvSpPr>
          <p:cNvPr id="82" name="TextBox 81"/>
          <p:cNvSpPr txBox="1"/>
          <p:nvPr/>
        </p:nvSpPr>
        <p:spPr>
          <a:xfrm>
            <a:off x="436605" y="4441686"/>
            <a:ext cx="1728999" cy="523220"/>
          </a:xfrm>
          <a:prstGeom prst="rect">
            <a:avLst/>
          </a:prstGeom>
          <a:noFill/>
        </p:spPr>
        <p:txBody>
          <a:bodyPr wrap="none" rtlCol="0">
            <a:spAutoFit/>
          </a:bodyPr>
          <a:lstStyle/>
          <a:p>
            <a:r>
              <a:rPr lang="en-US" sz="2800" dirty="0" smtClean="0"/>
              <a:t>EAF Naive:</a:t>
            </a:r>
          </a:p>
        </p:txBody>
      </p:sp>
      <p:sp>
        <p:nvSpPr>
          <p:cNvPr id="157" name="Rectangle 156"/>
          <p:cNvSpPr/>
          <p:nvPr/>
        </p:nvSpPr>
        <p:spPr>
          <a:xfrm>
            <a:off x="7924800" y="3957310"/>
            <a:ext cx="304800" cy="3759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D</a:t>
            </a:r>
            <a:endParaRPr lang="en-US" sz="2800" dirty="0"/>
          </a:p>
        </p:txBody>
      </p:sp>
      <p:sp>
        <p:nvSpPr>
          <p:cNvPr id="158" name="TextBox 157"/>
          <p:cNvSpPr txBox="1"/>
          <p:nvPr/>
        </p:nvSpPr>
        <p:spPr>
          <a:xfrm>
            <a:off x="7795724" y="4419600"/>
            <a:ext cx="510076" cy="707886"/>
          </a:xfrm>
          <a:prstGeom prst="rect">
            <a:avLst/>
          </a:prstGeom>
          <a:noFill/>
        </p:spPr>
        <p:txBody>
          <a:bodyPr wrap="none" rtlCol="0">
            <a:spAutoFit/>
          </a:bodyPr>
          <a:lstStyle/>
          <a:p>
            <a:r>
              <a:rPr lang="en-US" sz="4000" dirty="0" smtClean="0">
                <a:solidFill>
                  <a:srgbClr val="C00000"/>
                </a:solidFill>
                <a:sym typeface="Wingdings"/>
              </a:rPr>
              <a:t></a:t>
            </a:r>
            <a:endParaRPr lang="en-US" sz="4000" dirty="0">
              <a:solidFill>
                <a:srgbClr val="C00000"/>
              </a:solidFill>
            </a:endParaRPr>
          </a:p>
        </p:txBody>
      </p:sp>
      <p:sp>
        <p:nvSpPr>
          <p:cNvPr id="64" name="Rectangle 63"/>
          <p:cNvSpPr/>
          <p:nvPr/>
        </p:nvSpPr>
        <p:spPr>
          <a:xfrm>
            <a:off x="2209800" y="3957310"/>
            <a:ext cx="304800" cy="37591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sz="2800" dirty="0" smtClean="0"/>
              <a:t>A</a:t>
            </a:r>
            <a:endParaRPr lang="en-US" sz="2800" dirty="0"/>
          </a:p>
        </p:txBody>
      </p:sp>
      <p:sp>
        <p:nvSpPr>
          <p:cNvPr id="65" name="Rectangle 64"/>
          <p:cNvSpPr/>
          <p:nvPr/>
        </p:nvSpPr>
        <p:spPr>
          <a:xfrm>
            <a:off x="2590800" y="3957310"/>
            <a:ext cx="304800" cy="37591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sz="2800" dirty="0" smtClean="0"/>
              <a:t>B</a:t>
            </a:r>
            <a:endParaRPr lang="en-US" sz="2800" dirty="0"/>
          </a:p>
        </p:txBody>
      </p:sp>
      <p:sp>
        <p:nvSpPr>
          <p:cNvPr id="66" name="Rectangle 65"/>
          <p:cNvSpPr/>
          <p:nvPr/>
        </p:nvSpPr>
        <p:spPr>
          <a:xfrm>
            <a:off x="2971800" y="3957310"/>
            <a:ext cx="304800" cy="37591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sz="2800" dirty="0" smtClean="0"/>
              <a:t>C</a:t>
            </a:r>
            <a:endParaRPr lang="en-US" sz="2800" dirty="0"/>
          </a:p>
        </p:txBody>
      </p:sp>
      <p:sp>
        <p:nvSpPr>
          <p:cNvPr id="96" name="TextBox 95"/>
          <p:cNvSpPr txBox="1"/>
          <p:nvPr/>
        </p:nvSpPr>
        <p:spPr>
          <a:xfrm>
            <a:off x="529823" y="1229380"/>
            <a:ext cx="5261377" cy="523220"/>
          </a:xfrm>
          <a:prstGeom prst="rect">
            <a:avLst/>
          </a:prstGeom>
          <a:noFill/>
        </p:spPr>
        <p:txBody>
          <a:bodyPr wrap="none" rtlCol="0">
            <a:spAutoFit/>
          </a:bodyPr>
          <a:lstStyle/>
          <a:p>
            <a:r>
              <a:rPr lang="en-US" sz="2800" dirty="0" smtClean="0"/>
              <a:t>Cache &lt; Working set &lt; Cache + EAF</a:t>
            </a:r>
            <a:endParaRPr lang="en-US" sz="2800" dirty="0"/>
          </a:p>
        </p:txBody>
      </p:sp>
      <p:sp>
        <p:nvSpPr>
          <p:cNvPr id="97" name="Slide Number Placeholder 96"/>
          <p:cNvSpPr>
            <a:spLocks noGrp="1"/>
          </p:cNvSpPr>
          <p:nvPr>
            <p:ph type="sldNum" sz="quarter" idx="12"/>
          </p:nvPr>
        </p:nvSpPr>
        <p:spPr/>
        <p:txBody>
          <a:bodyPr/>
          <a:lstStyle/>
          <a:p>
            <a:fld id="{D12F3BBA-903E-41DF-8646-73C0BFD5E175}" type="slidenum">
              <a:rPr lang="en-US" smtClean="0"/>
              <a:pPr/>
              <a:t>19</a:t>
            </a:fld>
            <a:endParaRPr lang="en-US"/>
          </a:p>
        </p:txBody>
      </p:sp>
    </p:spTree>
    <p:custDataLst>
      <p:tags r:id="rId1"/>
    </p:custDataLst>
  </p:cSld>
  <p:clrMapOvr>
    <a:masterClrMapping/>
  </p:clrMapOvr>
  <p:transition advTm="43265"/>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fade">
                                      <p:cBhvr>
                                        <p:cTn id="7" dur="500"/>
                                        <p:tgtEl>
                                          <p:spTgt spid="4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6"/>
                                        </p:tgtEl>
                                        <p:attrNameLst>
                                          <p:attrName>style.visibility</p:attrName>
                                        </p:attrNameLst>
                                      </p:cBhvr>
                                      <p:to>
                                        <p:strVal val="visible"/>
                                      </p:to>
                                    </p:set>
                                    <p:animEffect transition="in" filter="fade">
                                      <p:cBhvr>
                                        <p:cTn id="10" dur="500"/>
                                        <p:tgtEl>
                                          <p:spTgt spid="4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7"/>
                                        </p:tgtEl>
                                        <p:attrNameLst>
                                          <p:attrName>style.visibility</p:attrName>
                                        </p:attrNameLst>
                                      </p:cBhvr>
                                      <p:to>
                                        <p:strVal val="visible"/>
                                      </p:to>
                                    </p:set>
                                    <p:animEffect transition="in" filter="fade">
                                      <p:cBhvr>
                                        <p:cTn id="13" dur="500"/>
                                        <p:tgtEl>
                                          <p:spTgt spid="4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8"/>
                                        </p:tgtEl>
                                        <p:attrNameLst>
                                          <p:attrName>style.visibility</p:attrName>
                                        </p:attrNameLst>
                                      </p:cBhvr>
                                      <p:to>
                                        <p:strVal val="visible"/>
                                      </p:to>
                                    </p:set>
                                    <p:animEffect transition="in" filter="fade">
                                      <p:cBhvr>
                                        <p:cTn id="16" dur="500"/>
                                        <p:tgtEl>
                                          <p:spTgt spid="48"/>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9"/>
                                        </p:tgtEl>
                                        <p:attrNameLst>
                                          <p:attrName>style.visibility</p:attrName>
                                        </p:attrNameLst>
                                      </p:cBhvr>
                                      <p:to>
                                        <p:strVal val="visible"/>
                                      </p:to>
                                    </p:set>
                                    <p:animEffect transition="in" filter="fade">
                                      <p:cBhvr>
                                        <p:cTn id="19" dur="500"/>
                                        <p:tgtEl>
                                          <p:spTgt spid="49"/>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50"/>
                                        </p:tgtEl>
                                        <p:attrNameLst>
                                          <p:attrName>style.visibility</p:attrName>
                                        </p:attrNameLst>
                                      </p:cBhvr>
                                      <p:to>
                                        <p:strVal val="visible"/>
                                      </p:to>
                                    </p:set>
                                    <p:animEffect transition="in" filter="fade">
                                      <p:cBhvr>
                                        <p:cTn id="22" dur="500"/>
                                        <p:tgtEl>
                                          <p:spTgt spid="50"/>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51"/>
                                        </p:tgtEl>
                                        <p:attrNameLst>
                                          <p:attrName>style.visibility</p:attrName>
                                        </p:attrNameLst>
                                      </p:cBhvr>
                                      <p:to>
                                        <p:strVal val="visible"/>
                                      </p:to>
                                    </p:set>
                                    <p:animEffect transition="in" filter="fade">
                                      <p:cBhvr>
                                        <p:cTn id="25" dur="500"/>
                                        <p:tgtEl>
                                          <p:spTgt spid="5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52"/>
                                        </p:tgtEl>
                                        <p:attrNameLst>
                                          <p:attrName>style.visibility</p:attrName>
                                        </p:attrNameLst>
                                      </p:cBhvr>
                                      <p:to>
                                        <p:strVal val="visible"/>
                                      </p:to>
                                    </p:set>
                                    <p:animEffect transition="in" filter="fade">
                                      <p:cBhvr>
                                        <p:cTn id="28" dur="500"/>
                                        <p:tgtEl>
                                          <p:spTgt spid="52"/>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53"/>
                                        </p:tgtEl>
                                        <p:attrNameLst>
                                          <p:attrName>style.visibility</p:attrName>
                                        </p:attrNameLst>
                                      </p:cBhvr>
                                      <p:to>
                                        <p:strVal val="visible"/>
                                      </p:to>
                                    </p:set>
                                    <p:animEffect transition="in" filter="fade">
                                      <p:cBhvr>
                                        <p:cTn id="31" dur="500"/>
                                        <p:tgtEl>
                                          <p:spTgt spid="53"/>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54"/>
                                        </p:tgtEl>
                                        <p:attrNameLst>
                                          <p:attrName>style.visibility</p:attrName>
                                        </p:attrNameLst>
                                      </p:cBhvr>
                                      <p:to>
                                        <p:strVal val="visible"/>
                                      </p:to>
                                    </p:set>
                                    <p:animEffect transition="in" filter="fade">
                                      <p:cBhvr>
                                        <p:cTn id="34" dur="500"/>
                                        <p:tgtEl>
                                          <p:spTgt spid="54"/>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55"/>
                                        </p:tgtEl>
                                        <p:attrNameLst>
                                          <p:attrName>style.visibility</p:attrName>
                                        </p:attrNameLst>
                                      </p:cBhvr>
                                      <p:to>
                                        <p:strVal val="visible"/>
                                      </p:to>
                                    </p:set>
                                    <p:animEffect transition="in" filter="fade">
                                      <p:cBhvr>
                                        <p:cTn id="37" dur="500"/>
                                        <p:tgtEl>
                                          <p:spTgt spid="55"/>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56"/>
                                        </p:tgtEl>
                                        <p:attrNameLst>
                                          <p:attrName>style.visibility</p:attrName>
                                        </p:attrNameLst>
                                      </p:cBhvr>
                                      <p:to>
                                        <p:strVal val="visible"/>
                                      </p:to>
                                    </p:set>
                                    <p:animEffect transition="in" filter="fade">
                                      <p:cBhvr>
                                        <p:cTn id="40" dur="500"/>
                                        <p:tgtEl>
                                          <p:spTgt spid="56"/>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57"/>
                                        </p:tgtEl>
                                        <p:attrNameLst>
                                          <p:attrName>style.visibility</p:attrName>
                                        </p:attrNameLst>
                                      </p:cBhvr>
                                      <p:to>
                                        <p:strVal val="visible"/>
                                      </p:to>
                                    </p:set>
                                    <p:animEffect transition="in" filter="fade">
                                      <p:cBhvr>
                                        <p:cTn id="43" dur="500"/>
                                        <p:tgtEl>
                                          <p:spTgt spid="57"/>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58"/>
                                        </p:tgtEl>
                                        <p:attrNameLst>
                                          <p:attrName>style.visibility</p:attrName>
                                        </p:attrNameLst>
                                      </p:cBhvr>
                                      <p:to>
                                        <p:strVal val="visible"/>
                                      </p:to>
                                    </p:set>
                                    <p:animEffect transition="in" filter="fade">
                                      <p:cBhvr>
                                        <p:cTn id="46" dur="500"/>
                                        <p:tgtEl>
                                          <p:spTgt spid="58"/>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59"/>
                                        </p:tgtEl>
                                        <p:attrNameLst>
                                          <p:attrName>style.visibility</p:attrName>
                                        </p:attrNameLst>
                                      </p:cBhvr>
                                      <p:to>
                                        <p:strVal val="visible"/>
                                      </p:to>
                                    </p:set>
                                    <p:animEffect transition="in" filter="fade">
                                      <p:cBhvr>
                                        <p:cTn id="49" dur="500"/>
                                        <p:tgtEl>
                                          <p:spTgt spid="59"/>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157"/>
                                        </p:tgtEl>
                                        <p:attrNameLst>
                                          <p:attrName>style.visibility</p:attrName>
                                        </p:attrNameLst>
                                      </p:cBhvr>
                                      <p:to>
                                        <p:strVal val="visible"/>
                                      </p:to>
                                    </p:set>
                                    <p:animEffect transition="in" filter="fade">
                                      <p:cBhvr>
                                        <p:cTn id="52" dur="500"/>
                                        <p:tgtEl>
                                          <p:spTgt spid="157"/>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45"/>
                                        </p:tgtEl>
                                        <p:attrNameLst>
                                          <p:attrName>style.visibility</p:attrName>
                                        </p:attrNameLst>
                                      </p:cBhvr>
                                      <p:to>
                                        <p:strVal val="visible"/>
                                      </p:to>
                                    </p:set>
                                    <p:animEffect transition="in" filter="fade">
                                      <p:cBhvr>
                                        <p:cTn id="55" dur="500"/>
                                        <p:tgtEl>
                                          <p:spTgt spid="45"/>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82"/>
                                        </p:tgtEl>
                                        <p:attrNameLst>
                                          <p:attrName>style.visibility</p:attrName>
                                        </p:attrNameLst>
                                      </p:cBhvr>
                                      <p:to>
                                        <p:strVal val="visible"/>
                                      </p:to>
                                    </p:set>
                                    <p:animEffect transition="in" filter="fade">
                                      <p:cBhvr>
                                        <p:cTn id="58" dur="500"/>
                                        <p:tgtEl>
                                          <p:spTgt spid="82"/>
                                        </p:tgtEl>
                                      </p:cBhvr>
                                    </p:animEffec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6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01"/>
                                        </p:tgtEl>
                                        <p:attrNameLst>
                                          <p:attrName>style.visibility</p:attrName>
                                        </p:attrNameLst>
                                      </p:cBhvr>
                                      <p:to>
                                        <p:strVal val="visible"/>
                                      </p:to>
                                    </p:set>
                                    <p:animEffect transition="in" filter="fade">
                                      <p:cBhvr>
                                        <p:cTn id="67" dur="500"/>
                                        <p:tgtEl>
                                          <p:spTgt spid="101"/>
                                        </p:tgtEl>
                                      </p:cBhvr>
                                    </p:animEffect>
                                  </p:childTnLst>
                                </p:cTn>
                              </p:par>
                            </p:childTnLst>
                          </p:cTn>
                        </p:par>
                      </p:childTnLst>
                    </p:cTn>
                  </p:par>
                  <p:par>
                    <p:cTn id="68" fill="hold">
                      <p:stCondLst>
                        <p:cond delay="indefinite"/>
                      </p:stCondLst>
                      <p:childTnLst>
                        <p:par>
                          <p:cTn id="69" fill="hold">
                            <p:stCondLst>
                              <p:cond delay="0"/>
                            </p:stCondLst>
                            <p:childTnLst>
                              <p:par>
                                <p:cTn id="70" presetID="1" presetClass="emph" presetSubtype="2" fill="hold" nodeType="clickEffect">
                                  <p:stCondLst>
                                    <p:cond delay="0"/>
                                  </p:stCondLst>
                                  <p:childTnLst>
                                    <p:animClr clrSpc="rgb">
                                      <p:cBhvr>
                                        <p:cTn id="71" dur="500" fill="hold"/>
                                        <p:tgtEl>
                                          <p:spTgt spid="18"/>
                                        </p:tgtEl>
                                        <p:attrNameLst>
                                          <p:attrName>fillcolor</p:attrName>
                                        </p:attrNameLst>
                                      </p:cBhvr>
                                      <p:to>
                                        <a:srgbClr val="CC0000"/>
                                      </p:to>
                                    </p:animClr>
                                    <p:set>
                                      <p:cBhvr>
                                        <p:cTn id="72" dur="500" fill="hold"/>
                                        <p:tgtEl>
                                          <p:spTgt spid="18"/>
                                        </p:tgtEl>
                                        <p:attrNameLst>
                                          <p:attrName>fill.type</p:attrName>
                                        </p:attrNameLst>
                                      </p:cBhvr>
                                      <p:to>
                                        <p:strVal val="solid"/>
                                      </p:to>
                                    </p:set>
                                    <p:set>
                                      <p:cBhvr>
                                        <p:cTn id="73" dur="500" fill="hold"/>
                                        <p:tgtEl>
                                          <p:spTgt spid="18"/>
                                        </p:tgtEl>
                                        <p:attrNameLst>
                                          <p:attrName>fill.on</p:attrName>
                                        </p:attrNameLst>
                                      </p:cBhvr>
                                      <p:to>
                                        <p:strVal val="true"/>
                                      </p:to>
                                    </p:set>
                                  </p:childTnLst>
                                </p:cTn>
                              </p:par>
                              <p:par>
                                <p:cTn id="74" presetID="7" presetClass="emph" presetSubtype="2" fill="hold" nodeType="withEffect">
                                  <p:stCondLst>
                                    <p:cond delay="0"/>
                                  </p:stCondLst>
                                  <p:childTnLst>
                                    <p:animClr clrSpc="rgb">
                                      <p:cBhvr>
                                        <p:cTn id="75" dur="500" fill="hold"/>
                                        <p:tgtEl>
                                          <p:spTgt spid="18"/>
                                        </p:tgtEl>
                                        <p:attrNameLst>
                                          <p:attrName>stroke.color</p:attrName>
                                        </p:attrNameLst>
                                      </p:cBhvr>
                                      <p:to>
                                        <a:srgbClr val="CC0000"/>
                                      </p:to>
                                    </p:animClr>
                                    <p:set>
                                      <p:cBhvr>
                                        <p:cTn id="76" dur="500" fill="hold"/>
                                        <p:tgtEl>
                                          <p:spTgt spid="18"/>
                                        </p:tgtEl>
                                        <p:attrNameLst>
                                          <p:attrName>stroke.on</p:attrName>
                                        </p:attrNameLst>
                                      </p:cBhvr>
                                      <p:to>
                                        <p:strVal val="true"/>
                                      </p:to>
                                    </p:set>
                                  </p:childTnLst>
                                </p:cTn>
                              </p:par>
                            </p:childTnLst>
                          </p:cTn>
                        </p:par>
                      </p:childTnLst>
                    </p:cTn>
                  </p:par>
                  <p:par>
                    <p:cTn id="77" fill="hold">
                      <p:stCondLst>
                        <p:cond delay="indefinite"/>
                      </p:stCondLst>
                      <p:childTnLst>
                        <p:par>
                          <p:cTn id="78" fill="hold">
                            <p:stCondLst>
                              <p:cond delay="0"/>
                            </p:stCondLst>
                            <p:childTnLst>
                              <p:par>
                                <p:cTn id="79" presetID="0" presetClass="path" presetSubtype="0" accel="50000" decel="50000" fill="hold" grpId="0" nodeType="clickEffect">
                                  <p:stCondLst>
                                    <p:cond delay="0"/>
                                  </p:stCondLst>
                                  <p:childTnLst>
                                    <p:animMotion origin="layout" path="M 0 0 C -0.08541 -0.04487 -0.17083 -0.0895 -0.25069 -0.09019 C -0.3302 -0.09089 -0.40416 -0.04764 -0.47812 -0.00416 " pathEditMode="relative" ptsTypes="aaA">
                                      <p:cBhvr>
                                        <p:cTn id="80" dur="500" fill="hold"/>
                                        <p:tgtEl>
                                          <p:spTgt spid="18"/>
                                        </p:tgtEl>
                                        <p:attrNameLst>
                                          <p:attrName>ppt_x</p:attrName>
                                          <p:attrName>ppt_y</p:attrName>
                                        </p:attrNameLst>
                                      </p:cBhvr>
                                    </p:animMotion>
                                  </p:childTnLst>
                                </p:cTn>
                              </p:par>
                              <p:par>
                                <p:cTn id="81" presetID="63" presetClass="path" presetSubtype="0" accel="50000" decel="50000" fill="hold" nodeType="withEffect">
                                  <p:stCondLst>
                                    <p:cond delay="0"/>
                                  </p:stCondLst>
                                  <p:childTnLst>
                                    <p:animMotion origin="layout" path="M 5.55112E-17 -3.71878E-6 L 0.04167 -3.71878E-6 " pathEditMode="relative" rAng="0" ptsTypes="AA">
                                      <p:cBhvr>
                                        <p:cTn id="82" dur="500" fill="hold"/>
                                        <p:tgtEl>
                                          <p:spTgt spid="86"/>
                                        </p:tgtEl>
                                        <p:attrNameLst>
                                          <p:attrName>ppt_x</p:attrName>
                                          <p:attrName>ppt_y</p:attrName>
                                        </p:attrNameLst>
                                      </p:cBhvr>
                                      <p:rCtr x="21" y="0"/>
                                    </p:animMotion>
                                  </p:childTnLst>
                                </p:cTn>
                              </p:par>
                              <p:par>
                                <p:cTn id="83" presetID="63" presetClass="path" presetSubtype="0" accel="50000" decel="50000" fill="hold" grpId="0" nodeType="withEffect">
                                  <p:stCondLst>
                                    <p:cond delay="0"/>
                                  </p:stCondLst>
                                  <p:childTnLst>
                                    <p:animMotion origin="layout" path="M 5.55112E-17 -0.00023 L 0.05833 -0.00023 " pathEditMode="relative" rAng="0" ptsTypes="AA">
                                      <p:cBhvr>
                                        <p:cTn id="84" dur="500" fill="hold"/>
                                        <p:tgtEl>
                                          <p:spTgt spid="14"/>
                                        </p:tgtEl>
                                        <p:attrNameLst>
                                          <p:attrName>ppt_x</p:attrName>
                                          <p:attrName>ppt_y</p:attrName>
                                        </p:attrNameLst>
                                      </p:cBhvr>
                                      <p:rCtr x="29" y="0"/>
                                    </p:animMotion>
                                  </p:childTnLst>
                                </p:cTn>
                              </p:par>
                            </p:childTnLst>
                          </p:cTn>
                        </p:par>
                        <p:par>
                          <p:cTn id="85" fill="hold">
                            <p:stCondLst>
                              <p:cond delay="500"/>
                            </p:stCondLst>
                            <p:childTnLst>
                              <p:par>
                                <p:cTn id="86" presetID="1" presetClass="exit" presetSubtype="0" fill="hold" nodeType="afterEffect">
                                  <p:stCondLst>
                                    <p:cond delay="0"/>
                                  </p:stCondLst>
                                  <p:childTnLst>
                                    <p:set>
                                      <p:cBhvr>
                                        <p:cTn id="87" dur="1" fill="hold">
                                          <p:stCondLst>
                                            <p:cond delay="0"/>
                                          </p:stCondLst>
                                        </p:cTn>
                                        <p:tgtEl>
                                          <p:spTgt spid="86"/>
                                        </p:tgtEl>
                                        <p:attrNameLst>
                                          <p:attrName>style.visibility</p:attrName>
                                        </p:attrNameLst>
                                      </p:cBhvr>
                                      <p:to>
                                        <p:strVal val="hidden"/>
                                      </p:to>
                                    </p:set>
                                  </p:childTnLst>
                                </p:cTn>
                              </p:par>
                              <p:par>
                                <p:cTn id="88" presetID="1" presetClass="exit" presetSubtype="0" fill="hold" grpId="1" nodeType="withEffect">
                                  <p:stCondLst>
                                    <p:cond delay="0"/>
                                  </p:stCondLst>
                                  <p:childTnLst>
                                    <p:set>
                                      <p:cBhvr>
                                        <p:cTn id="89" dur="1" fill="hold">
                                          <p:stCondLst>
                                            <p:cond delay="0"/>
                                          </p:stCondLst>
                                        </p:cTn>
                                        <p:tgtEl>
                                          <p:spTgt spid="14"/>
                                        </p:tgtEl>
                                        <p:attrNameLst>
                                          <p:attrName>style.visibility</p:attrName>
                                        </p:attrNameLst>
                                      </p:cBhvr>
                                      <p:to>
                                        <p:strVal val="hidden"/>
                                      </p:to>
                                    </p:set>
                                  </p:childTnLst>
                                </p:cTn>
                              </p:par>
                              <p:par>
                                <p:cTn id="90" presetID="1" presetClass="exit" presetSubtype="0" fill="hold" grpId="1" nodeType="withEffect">
                                  <p:stCondLst>
                                    <p:cond delay="0"/>
                                  </p:stCondLst>
                                  <p:childTnLst>
                                    <p:set>
                                      <p:cBhvr>
                                        <p:cTn id="91" dur="1" fill="hold">
                                          <p:stCondLst>
                                            <p:cond delay="0"/>
                                          </p:stCondLst>
                                        </p:cTn>
                                        <p:tgtEl>
                                          <p:spTgt spid="18"/>
                                        </p:tgtEl>
                                        <p:attrNameLst>
                                          <p:attrName>style.visibility</p:attrName>
                                        </p:attrNameLst>
                                      </p:cBhvr>
                                      <p:to>
                                        <p:strVal val="hidden"/>
                                      </p:to>
                                    </p:set>
                                  </p:childTnLst>
                                </p:cTn>
                              </p:par>
                              <p:par>
                                <p:cTn id="92" presetID="1" presetClass="entr" presetSubtype="0" fill="hold" grpId="2" nodeType="withEffect">
                                  <p:stCondLst>
                                    <p:cond delay="0"/>
                                  </p:stCondLst>
                                  <p:childTnLst>
                                    <p:set>
                                      <p:cBhvr>
                                        <p:cTn id="93" dur="1" fill="hold">
                                          <p:stCondLst>
                                            <p:cond delay="0"/>
                                          </p:stCondLst>
                                        </p:cTn>
                                        <p:tgtEl>
                                          <p:spTgt spid="103"/>
                                        </p:tgtEl>
                                        <p:attrNameLst>
                                          <p:attrName>style.visibility</p:attrName>
                                        </p:attrNameLst>
                                      </p:cBhvr>
                                      <p:to>
                                        <p:strVal val="visible"/>
                                      </p:to>
                                    </p:set>
                                  </p:childTnLst>
                                </p:cTn>
                              </p:par>
                              <p:par>
                                <p:cTn id="94" presetID="1" presetClass="entr" presetSubtype="0" fill="hold" nodeType="withEffect">
                                  <p:stCondLst>
                                    <p:cond delay="0"/>
                                  </p:stCondLst>
                                  <p:childTnLst>
                                    <p:set>
                                      <p:cBhvr>
                                        <p:cTn id="95" dur="1" fill="hold">
                                          <p:stCondLst>
                                            <p:cond delay="0"/>
                                          </p:stCondLst>
                                        </p:cTn>
                                        <p:tgtEl>
                                          <p:spTgt spid="105"/>
                                        </p:tgtEl>
                                        <p:attrNameLst>
                                          <p:attrName>style.visibility</p:attrName>
                                        </p:attrNameLst>
                                      </p:cBhvr>
                                      <p:to>
                                        <p:strVal val="visible"/>
                                      </p:to>
                                    </p:set>
                                  </p:childTnLst>
                                </p:cTn>
                              </p:par>
                              <p:par>
                                <p:cTn id="96" presetID="1" presetClass="entr" presetSubtype="0" fill="hold" grpId="2" nodeType="withEffect">
                                  <p:stCondLst>
                                    <p:cond delay="0"/>
                                  </p:stCondLst>
                                  <p:childTnLst>
                                    <p:set>
                                      <p:cBhvr>
                                        <p:cTn id="97" dur="1" fill="hold">
                                          <p:stCondLst>
                                            <p:cond delay="0"/>
                                          </p:stCondLst>
                                        </p:cTn>
                                        <p:tgtEl>
                                          <p:spTgt spid="104"/>
                                        </p:tgtEl>
                                        <p:attrNameLst>
                                          <p:attrName>style.visibility</p:attrName>
                                        </p:attrNameLst>
                                      </p:cBhvr>
                                      <p:to>
                                        <p:strVal val="visible"/>
                                      </p:to>
                                    </p:set>
                                  </p:childTnLst>
                                </p:cTn>
                              </p:par>
                            </p:childTnLst>
                          </p:cTn>
                        </p:par>
                      </p:childTnLst>
                    </p:cTn>
                  </p:par>
                  <p:par>
                    <p:cTn id="98" fill="hold">
                      <p:stCondLst>
                        <p:cond delay="indefinite"/>
                      </p:stCondLst>
                      <p:childTnLst>
                        <p:par>
                          <p:cTn id="99" fill="hold">
                            <p:stCondLst>
                              <p:cond delay="0"/>
                            </p:stCondLst>
                            <p:childTnLst>
                              <p:par>
                                <p:cTn id="100" presetID="1" presetClass="exit" presetSubtype="0" fill="hold" grpId="1" nodeType="clickEffect">
                                  <p:stCondLst>
                                    <p:cond delay="0"/>
                                  </p:stCondLst>
                                  <p:childTnLst>
                                    <p:set>
                                      <p:cBhvr>
                                        <p:cTn id="101" dur="1" fill="hold">
                                          <p:stCondLst>
                                            <p:cond delay="0"/>
                                          </p:stCondLst>
                                        </p:cTn>
                                        <p:tgtEl>
                                          <p:spTgt spid="64"/>
                                        </p:tgtEl>
                                        <p:attrNameLst>
                                          <p:attrName>style.visibility</p:attrName>
                                        </p:attrNameLst>
                                      </p:cBhvr>
                                      <p:to>
                                        <p:strVal val="hidden"/>
                                      </p:to>
                                    </p:set>
                                  </p:childTnLst>
                                </p:cTn>
                              </p:par>
                              <p:par>
                                <p:cTn id="102" presetID="1" presetClass="entr" presetSubtype="0" fill="hold" grpId="0" nodeType="withEffect">
                                  <p:stCondLst>
                                    <p:cond delay="0"/>
                                  </p:stCondLst>
                                  <p:childTnLst>
                                    <p:set>
                                      <p:cBhvr>
                                        <p:cTn id="103" dur="1" fill="hold">
                                          <p:stCondLst>
                                            <p:cond delay="0"/>
                                          </p:stCondLst>
                                        </p:cTn>
                                        <p:tgtEl>
                                          <p:spTgt spid="65"/>
                                        </p:tgtEl>
                                        <p:attrNameLst>
                                          <p:attrName>style.visibility</p:attrName>
                                        </p:attrNameLst>
                                      </p:cBhvr>
                                      <p:to>
                                        <p:strVal val="visible"/>
                                      </p:to>
                                    </p:set>
                                  </p:childTnLst>
                                </p:cTn>
                              </p:par>
                            </p:childTnLst>
                          </p:cTn>
                        </p:par>
                      </p:childTnLst>
                    </p:cTn>
                  </p:par>
                  <p:par>
                    <p:cTn id="104" fill="hold">
                      <p:stCondLst>
                        <p:cond delay="indefinite"/>
                      </p:stCondLst>
                      <p:childTnLst>
                        <p:par>
                          <p:cTn id="105" fill="hold">
                            <p:stCondLst>
                              <p:cond delay="0"/>
                            </p:stCondLst>
                            <p:childTnLst>
                              <p:par>
                                <p:cTn id="106" presetID="10" presetClass="entr" presetSubtype="0" fill="hold" grpId="0" nodeType="clickEffect">
                                  <p:stCondLst>
                                    <p:cond delay="0"/>
                                  </p:stCondLst>
                                  <p:childTnLst>
                                    <p:set>
                                      <p:cBhvr>
                                        <p:cTn id="107" dur="1" fill="hold">
                                          <p:stCondLst>
                                            <p:cond delay="0"/>
                                          </p:stCondLst>
                                        </p:cTn>
                                        <p:tgtEl>
                                          <p:spTgt spid="102"/>
                                        </p:tgtEl>
                                        <p:attrNameLst>
                                          <p:attrName>style.visibility</p:attrName>
                                        </p:attrNameLst>
                                      </p:cBhvr>
                                      <p:to>
                                        <p:strVal val="visible"/>
                                      </p:to>
                                    </p:set>
                                    <p:animEffect transition="in" filter="fade">
                                      <p:cBhvr>
                                        <p:cTn id="108" dur="500"/>
                                        <p:tgtEl>
                                          <p:spTgt spid="102"/>
                                        </p:tgtEl>
                                      </p:cBhvr>
                                    </p:animEffect>
                                  </p:childTnLst>
                                </p:cTn>
                              </p:par>
                            </p:childTnLst>
                          </p:cTn>
                        </p:par>
                      </p:childTnLst>
                    </p:cTn>
                  </p:par>
                  <p:par>
                    <p:cTn id="109" fill="hold">
                      <p:stCondLst>
                        <p:cond delay="indefinite"/>
                      </p:stCondLst>
                      <p:childTnLst>
                        <p:par>
                          <p:cTn id="110" fill="hold">
                            <p:stCondLst>
                              <p:cond delay="0"/>
                            </p:stCondLst>
                            <p:childTnLst>
                              <p:par>
                                <p:cTn id="111" presetID="1" presetClass="emph" presetSubtype="2" fill="hold" nodeType="clickEffect">
                                  <p:stCondLst>
                                    <p:cond delay="0"/>
                                  </p:stCondLst>
                                  <p:childTnLst>
                                    <p:animClr clrSpc="rgb">
                                      <p:cBhvr>
                                        <p:cTn id="112" dur="500" fill="hold"/>
                                        <p:tgtEl>
                                          <p:spTgt spid="103"/>
                                        </p:tgtEl>
                                        <p:attrNameLst>
                                          <p:attrName>fillcolor</p:attrName>
                                        </p:attrNameLst>
                                      </p:cBhvr>
                                      <p:to>
                                        <a:srgbClr val="CC0000"/>
                                      </p:to>
                                    </p:animClr>
                                    <p:set>
                                      <p:cBhvr>
                                        <p:cTn id="113" dur="500" fill="hold"/>
                                        <p:tgtEl>
                                          <p:spTgt spid="103"/>
                                        </p:tgtEl>
                                        <p:attrNameLst>
                                          <p:attrName>fill.type</p:attrName>
                                        </p:attrNameLst>
                                      </p:cBhvr>
                                      <p:to>
                                        <p:strVal val="solid"/>
                                      </p:to>
                                    </p:set>
                                    <p:set>
                                      <p:cBhvr>
                                        <p:cTn id="114" dur="500" fill="hold"/>
                                        <p:tgtEl>
                                          <p:spTgt spid="103"/>
                                        </p:tgtEl>
                                        <p:attrNameLst>
                                          <p:attrName>fill.on</p:attrName>
                                        </p:attrNameLst>
                                      </p:cBhvr>
                                      <p:to>
                                        <p:strVal val="true"/>
                                      </p:to>
                                    </p:set>
                                  </p:childTnLst>
                                </p:cTn>
                              </p:par>
                              <p:par>
                                <p:cTn id="115" presetID="7" presetClass="emph" presetSubtype="2" fill="hold" nodeType="withEffect">
                                  <p:stCondLst>
                                    <p:cond delay="0"/>
                                  </p:stCondLst>
                                  <p:childTnLst>
                                    <p:animClr clrSpc="rgb">
                                      <p:cBhvr>
                                        <p:cTn id="116" dur="500" fill="hold"/>
                                        <p:tgtEl>
                                          <p:spTgt spid="103"/>
                                        </p:tgtEl>
                                        <p:attrNameLst>
                                          <p:attrName>stroke.color</p:attrName>
                                        </p:attrNameLst>
                                      </p:cBhvr>
                                      <p:to>
                                        <a:srgbClr val="CC0000"/>
                                      </p:to>
                                    </p:animClr>
                                    <p:set>
                                      <p:cBhvr>
                                        <p:cTn id="117" dur="500" fill="hold"/>
                                        <p:tgtEl>
                                          <p:spTgt spid="103"/>
                                        </p:tgtEl>
                                        <p:attrNameLst>
                                          <p:attrName>stroke.on</p:attrName>
                                        </p:attrNameLst>
                                      </p:cBhvr>
                                      <p:to>
                                        <p:strVal val="true"/>
                                      </p:to>
                                    </p:set>
                                  </p:childTnLst>
                                </p:cTn>
                              </p:par>
                            </p:childTnLst>
                          </p:cTn>
                        </p:par>
                      </p:childTnLst>
                    </p:cTn>
                  </p:par>
                  <p:par>
                    <p:cTn id="118" fill="hold">
                      <p:stCondLst>
                        <p:cond delay="indefinite"/>
                      </p:stCondLst>
                      <p:childTnLst>
                        <p:par>
                          <p:cTn id="119" fill="hold">
                            <p:stCondLst>
                              <p:cond delay="0"/>
                            </p:stCondLst>
                            <p:childTnLst>
                              <p:par>
                                <p:cTn id="120" presetID="0" presetClass="path" presetSubtype="0" accel="50000" decel="50000" fill="hold" grpId="0" nodeType="clickEffect">
                                  <p:stCondLst>
                                    <p:cond delay="0"/>
                                  </p:stCondLst>
                                  <p:childTnLst>
                                    <p:animMotion origin="layout" path="M 0 0 C -0.08541 -0.04487 -0.17083 -0.0895 -0.25069 -0.09019 C -0.3302 -0.09089 -0.40416 -0.04764 -0.47812 -0.00416 " pathEditMode="relative" ptsTypes="aaA">
                                      <p:cBhvr>
                                        <p:cTn id="121" dur="500" fill="hold"/>
                                        <p:tgtEl>
                                          <p:spTgt spid="103"/>
                                        </p:tgtEl>
                                        <p:attrNameLst>
                                          <p:attrName>ppt_x</p:attrName>
                                          <p:attrName>ppt_y</p:attrName>
                                        </p:attrNameLst>
                                      </p:cBhvr>
                                    </p:animMotion>
                                  </p:childTnLst>
                                </p:cTn>
                              </p:par>
                              <p:par>
                                <p:cTn id="122" presetID="63" presetClass="path" presetSubtype="0" accel="50000" decel="50000" fill="hold" nodeType="withEffect">
                                  <p:stCondLst>
                                    <p:cond delay="0"/>
                                  </p:stCondLst>
                                  <p:childTnLst>
                                    <p:animMotion origin="layout" path="M 5.55112E-17 -3.71878E-6 L 0.04167 -3.71878E-6 " pathEditMode="relative" rAng="0" ptsTypes="AA">
                                      <p:cBhvr>
                                        <p:cTn id="123" dur="500" fill="hold"/>
                                        <p:tgtEl>
                                          <p:spTgt spid="105"/>
                                        </p:tgtEl>
                                        <p:attrNameLst>
                                          <p:attrName>ppt_x</p:attrName>
                                          <p:attrName>ppt_y</p:attrName>
                                        </p:attrNameLst>
                                      </p:cBhvr>
                                      <p:rCtr x="21" y="0"/>
                                    </p:animMotion>
                                  </p:childTnLst>
                                </p:cTn>
                              </p:par>
                              <p:par>
                                <p:cTn id="124" presetID="63" presetClass="path" presetSubtype="0" accel="50000" decel="50000" fill="hold" grpId="0" nodeType="withEffect">
                                  <p:stCondLst>
                                    <p:cond delay="0"/>
                                  </p:stCondLst>
                                  <p:childTnLst>
                                    <p:animMotion origin="layout" path="M 5.55112E-17 -0.00023 L 0.05833 -0.00023 " pathEditMode="relative" rAng="0" ptsTypes="AA">
                                      <p:cBhvr>
                                        <p:cTn id="125" dur="500" fill="hold"/>
                                        <p:tgtEl>
                                          <p:spTgt spid="104"/>
                                        </p:tgtEl>
                                        <p:attrNameLst>
                                          <p:attrName>ppt_x</p:attrName>
                                          <p:attrName>ppt_y</p:attrName>
                                        </p:attrNameLst>
                                      </p:cBhvr>
                                      <p:rCtr x="29" y="0"/>
                                    </p:animMotion>
                                  </p:childTnLst>
                                </p:cTn>
                              </p:par>
                            </p:childTnLst>
                          </p:cTn>
                        </p:par>
                        <p:par>
                          <p:cTn id="126" fill="hold">
                            <p:stCondLst>
                              <p:cond delay="500"/>
                            </p:stCondLst>
                            <p:childTnLst>
                              <p:par>
                                <p:cTn id="127" presetID="1" presetClass="exit" presetSubtype="0" fill="hold" nodeType="afterEffect">
                                  <p:stCondLst>
                                    <p:cond delay="0"/>
                                  </p:stCondLst>
                                  <p:childTnLst>
                                    <p:set>
                                      <p:cBhvr>
                                        <p:cTn id="128" dur="1" fill="hold">
                                          <p:stCondLst>
                                            <p:cond delay="0"/>
                                          </p:stCondLst>
                                        </p:cTn>
                                        <p:tgtEl>
                                          <p:spTgt spid="105"/>
                                        </p:tgtEl>
                                        <p:attrNameLst>
                                          <p:attrName>style.visibility</p:attrName>
                                        </p:attrNameLst>
                                      </p:cBhvr>
                                      <p:to>
                                        <p:strVal val="hidden"/>
                                      </p:to>
                                    </p:set>
                                  </p:childTnLst>
                                </p:cTn>
                              </p:par>
                              <p:par>
                                <p:cTn id="129" presetID="1" presetClass="exit" presetSubtype="0" fill="hold" grpId="1" nodeType="withEffect">
                                  <p:stCondLst>
                                    <p:cond delay="0"/>
                                  </p:stCondLst>
                                  <p:childTnLst>
                                    <p:set>
                                      <p:cBhvr>
                                        <p:cTn id="130" dur="1" fill="hold">
                                          <p:stCondLst>
                                            <p:cond delay="0"/>
                                          </p:stCondLst>
                                        </p:cTn>
                                        <p:tgtEl>
                                          <p:spTgt spid="104"/>
                                        </p:tgtEl>
                                        <p:attrNameLst>
                                          <p:attrName>style.visibility</p:attrName>
                                        </p:attrNameLst>
                                      </p:cBhvr>
                                      <p:to>
                                        <p:strVal val="hidden"/>
                                      </p:to>
                                    </p:set>
                                  </p:childTnLst>
                                </p:cTn>
                              </p:par>
                              <p:par>
                                <p:cTn id="131" presetID="1" presetClass="exit" presetSubtype="0" fill="hold" grpId="1" nodeType="withEffect">
                                  <p:stCondLst>
                                    <p:cond delay="0"/>
                                  </p:stCondLst>
                                  <p:childTnLst>
                                    <p:set>
                                      <p:cBhvr>
                                        <p:cTn id="132" dur="1" fill="hold">
                                          <p:stCondLst>
                                            <p:cond delay="0"/>
                                          </p:stCondLst>
                                        </p:cTn>
                                        <p:tgtEl>
                                          <p:spTgt spid="103"/>
                                        </p:tgtEl>
                                        <p:attrNameLst>
                                          <p:attrName>style.visibility</p:attrName>
                                        </p:attrNameLst>
                                      </p:cBhvr>
                                      <p:to>
                                        <p:strVal val="hidden"/>
                                      </p:to>
                                    </p:set>
                                  </p:childTnLst>
                                </p:cTn>
                              </p:par>
                              <p:par>
                                <p:cTn id="133" presetID="1" presetClass="entr" presetSubtype="0" fill="hold" grpId="2" nodeType="withEffect">
                                  <p:stCondLst>
                                    <p:cond delay="0"/>
                                  </p:stCondLst>
                                  <p:childTnLst>
                                    <p:set>
                                      <p:cBhvr>
                                        <p:cTn id="134" dur="1" fill="hold">
                                          <p:stCondLst>
                                            <p:cond delay="0"/>
                                          </p:stCondLst>
                                        </p:cTn>
                                        <p:tgtEl>
                                          <p:spTgt spid="116"/>
                                        </p:tgtEl>
                                        <p:attrNameLst>
                                          <p:attrName>style.visibility</p:attrName>
                                        </p:attrNameLst>
                                      </p:cBhvr>
                                      <p:to>
                                        <p:strVal val="visible"/>
                                      </p:to>
                                    </p:set>
                                  </p:childTnLst>
                                </p:cTn>
                              </p:par>
                              <p:par>
                                <p:cTn id="135" presetID="1" presetClass="entr" presetSubtype="0" fill="hold" nodeType="withEffect">
                                  <p:stCondLst>
                                    <p:cond delay="0"/>
                                  </p:stCondLst>
                                  <p:childTnLst>
                                    <p:set>
                                      <p:cBhvr>
                                        <p:cTn id="136" dur="1" fill="hold">
                                          <p:stCondLst>
                                            <p:cond delay="0"/>
                                          </p:stCondLst>
                                        </p:cTn>
                                        <p:tgtEl>
                                          <p:spTgt spid="118"/>
                                        </p:tgtEl>
                                        <p:attrNameLst>
                                          <p:attrName>style.visibility</p:attrName>
                                        </p:attrNameLst>
                                      </p:cBhvr>
                                      <p:to>
                                        <p:strVal val="visible"/>
                                      </p:to>
                                    </p:set>
                                  </p:childTnLst>
                                </p:cTn>
                              </p:par>
                              <p:par>
                                <p:cTn id="137" presetID="1" presetClass="entr" presetSubtype="0" fill="hold" grpId="2" nodeType="withEffect">
                                  <p:stCondLst>
                                    <p:cond delay="0"/>
                                  </p:stCondLst>
                                  <p:childTnLst>
                                    <p:set>
                                      <p:cBhvr>
                                        <p:cTn id="138" dur="1" fill="hold">
                                          <p:stCondLst>
                                            <p:cond delay="0"/>
                                          </p:stCondLst>
                                        </p:cTn>
                                        <p:tgtEl>
                                          <p:spTgt spid="117"/>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1" presetClass="exit" presetSubtype="0" fill="hold" grpId="1" nodeType="clickEffect">
                                  <p:stCondLst>
                                    <p:cond delay="0"/>
                                  </p:stCondLst>
                                  <p:childTnLst>
                                    <p:set>
                                      <p:cBhvr>
                                        <p:cTn id="142" dur="1" fill="hold">
                                          <p:stCondLst>
                                            <p:cond delay="0"/>
                                          </p:stCondLst>
                                        </p:cTn>
                                        <p:tgtEl>
                                          <p:spTgt spid="65"/>
                                        </p:tgtEl>
                                        <p:attrNameLst>
                                          <p:attrName>style.visibility</p:attrName>
                                        </p:attrNameLst>
                                      </p:cBhvr>
                                      <p:to>
                                        <p:strVal val="hidden"/>
                                      </p:to>
                                    </p:set>
                                  </p:childTnLst>
                                </p:cTn>
                              </p:par>
                              <p:par>
                                <p:cTn id="143" presetID="1" presetClass="entr" presetSubtype="0" fill="hold" grpId="0" nodeType="withEffect">
                                  <p:stCondLst>
                                    <p:cond delay="0"/>
                                  </p:stCondLst>
                                  <p:childTnLst>
                                    <p:set>
                                      <p:cBhvr>
                                        <p:cTn id="144" dur="1" fill="hold">
                                          <p:stCondLst>
                                            <p:cond delay="0"/>
                                          </p:stCondLst>
                                        </p:cTn>
                                        <p:tgtEl>
                                          <p:spTgt spid="66"/>
                                        </p:tgtEl>
                                        <p:attrNameLst>
                                          <p:attrName>style.visibility</p:attrName>
                                        </p:attrNameLst>
                                      </p:cBhvr>
                                      <p:to>
                                        <p:strVal val="visible"/>
                                      </p:to>
                                    </p:set>
                                  </p:childTnLst>
                                </p:cTn>
                              </p:par>
                            </p:childTnLst>
                          </p:cTn>
                        </p:par>
                      </p:childTnLst>
                    </p:cTn>
                  </p:par>
                  <p:par>
                    <p:cTn id="145" fill="hold">
                      <p:stCondLst>
                        <p:cond delay="indefinite"/>
                      </p:stCondLst>
                      <p:childTnLst>
                        <p:par>
                          <p:cTn id="146" fill="hold">
                            <p:stCondLst>
                              <p:cond delay="0"/>
                            </p:stCondLst>
                            <p:childTnLst>
                              <p:par>
                                <p:cTn id="147" presetID="10" presetClass="entr" presetSubtype="0" fill="hold" grpId="0" nodeType="clickEffect">
                                  <p:stCondLst>
                                    <p:cond delay="0"/>
                                  </p:stCondLst>
                                  <p:childTnLst>
                                    <p:set>
                                      <p:cBhvr>
                                        <p:cTn id="148" dur="1" fill="hold">
                                          <p:stCondLst>
                                            <p:cond delay="0"/>
                                          </p:stCondLst>
                                        </p:cTn>
                                        <p:tgtEl>
                                          <p:spTgt spid="129"/>
                                        </p:tgtEl>
                                        <p:attrNameLst>
                                          <p:attrName>style.visibility</p:attrName>
                                        </p:attrNameLst>
                                      </p:cBhvr>
                                      <p:to>
                                        <p:strVal val="visible"/>
                                      </p:to>
                                    </p:set>
                                    <p:animEffect transition="in" filter="fade">
                                      <p:cBhvr>
                                        <p:cTn id="149" dur="500"/>
                                        <p:tgtEl>
                                          <p:spTgt spid="129"/>
                                        </p:tgtEl>
                                      </p:cBhvr>
                                    </p:animEffect>
                                  </p:childTnLst>
                                </p:cTn>
                              </p:par>
                            </p:childTnLst>
                          </p:cTn>
                        </p:par>
                      </p:childTnLst>
                    </p:cTn>
                  </p:par>
                  <p:par>
                    <p:cTn id="150" fill="hold">
                      <p:stCondLst>
                        <p:cond delay="indefinite"/>
                      </p:stCondLst>
                      <p:childTnLst>
                        <p:par>
                          <p:cTn id="151" fill="hold">
                            <p:stCondLst>
                              <p:cond delay="0"/>
                            </p:stCondLst>
                            <p:childTnLst>
                              <p:par>
                                <p:cTn id="152" presetID="1" presetClass="emph" presetSubtype="2" fill="hold" nodeType="clickEffect">
                                  <p:stCondLst>
                                    <p:cond delay="0"/>
                                  </p:stCondLst>
                                  <p:childTnLst>
                                    <p:animClr clrSpc="rgb">
                                      <p:cBhvr>
                                        <p:cTn id="153" dur="500" fill="hold"/>
                                        <p:tgtEl>
                                          <p:spTgt spid="116"/>
                                        </p:tgtEl>
                                        <p:attrNameLst>
                                          <p:attrName>fillcolor</p:attrName>
                                        </p:attrNameLst>
                                      </p:cBhvr>
                                      <p:to>
                                        <a:srgbClr val="CC0000"/>
                                      </p:to>
                                    </p:animClr>
                                    <p:set>
                                      <p:cBhvr>
                                        <p:cTn id="154" dur="500" fill="hold"/>
                                        <p:tgtEl>
                                          <p:spTgt spid="116"/>
                                        </p:tgtEl>
                                        <p:attrNameLst>
                                          <p:attrName>fill.type</p:attrName>
                                        </p:attrNameLst>
                                      </p:cBhvr>
                                      <p:to>
                                        <p:strVal val="solid"/>
                                      </p:to>
                                    </p:set>
                                    <p:set>
                                      <p:cBhvr>
                                        <p:cTn id="155" dur="500" fill="hold"/>
                                        <p:tgtEl>
                                          <p:spTgt spid="116"/>
                                        </p:tgtEl>
                                        <p:attrNameLst>
                                          <p:attrName>fill.on</p:attrName>
                                        </p:attrNameLst>
                                      </p:cBhvr>
                                      <p:to>
                                        <p:strVal val="true"/>
                                      </p:to>
                                    </p:set>
                                  </p:childTnLst>
                                </p:cTn>
                              </p:par>
                              <p:par>
                                <p:cTn id="156" presetID="7" presetClass="emph" presetSubtype="2" fill="hold" nodeType="withEffect">
                                  <p:stCondLst>
                                    <p:cond delay="0"/>
                                  </p:stCondLst>
                                  <p:childTnLst>
                                    <p:animClr clrSpc="rgb">
                                      <p:cBhvr>
                                        <p:cTn id="157" dur="500" fill="hold"/>
                                        <p:tgtEl>
                                          <p:spTgt spid="116"/>
                                        </p:tgtEl>
                                        <p:attrNameLst>
                                          <p:attrName>stroke.color</p:attrName>
                                        </p:attrNameLst>
                                      </p:cBhvr>
                                      <p:to>
                                        <a:srgbClr val="CC0000"/>
                                      </p:to>
                                    </p:animClr>
                                    <p:set>
                                      <p:cBhvr>
                                        <p:cTn id="158" dur="500" fill="hold"/>
                                        <p:tgtEl>
                                          <p:spTgt spid="116"/>
                                        </p:tgtEl>
                                        <p:attrNameLst>
                                          <p:attrName>stroke.on</p:attrName>
                                        </p:attrNameLst>
                                      </p:cBhvr>
                                      <p:to>
                                        <p:strVal val="true"/>
                                      </p:to>
                                    </p:set>
                                  </p:childTnLst>
                                </p:cTn>
                              </p:par>
                            </p:childTnLst>
                          </p:cTn>
                        </p:par>
                      </p:childTnLst>
                    </p:cTn>
                  </p:par>
                  <p:par>
                    <p:cTn id="159" fill="hold">
                      <p:stCondLst>
                        <p:cond delay="indefinite"/>
                      </p:stCondLst>
                      <p:childTnLst>
                        <p:par>
                          <p:cTn id="160" fill="hold">
                            <p:stCondLst>
                              <p:cond delay="0"/>
                            </p:stCondLst>
                            <p:childTnLst>
                              <p:par>
                                <p:cTn id="161" presetID="0" presetClass="path" presetSubtype="0" accel="50000" decel="50000" fill="hold" grpId="0" nodeType="clickEffect">
                                  <p:stCondLst>
                                    <p:cond delay="0"/>
                                  </p:stCondLst>
                                  <p:childTnLst>
                                    <p:animMotion origin="layout" path="M 0 0 C -0.08541 -0.04487 -0.17083 -0.0895 -0.25069 -0.09019 C -0.3302 -0.09089 -0.40416 -0.04764 -0.47812 -0.00416 " pathEditMode="relative" ptsTypes="aaA">
                                      <p:cBhvr>
                                        <p:cTn id="162" dur="500" fill="hold"/>
                                        <p:tgtEl>
                                          <p:spTgt spid="116"/>
                                        </p:tgtEl>
                                        <p:attrNameLst>
                                          <p:attrName>ppt_x</p:attrName>
                                          <p:attrName>ppt_y</p:attrName>
                                        </p:attrNameLst>
                                      </p:cBhvr>
                                    </p:animMotion>
                                  </p:childTnLst>
                                </p:cTn>
                              </p:par>
                              <p:par>
                                <p:cTn id="163" presetID="63" presetClass="path" presetSubtype="0" accel="50000" decel="50000" fill="hold" nodeType="withEffect">
                                  <p:stCondLst>
                                    <p:cond delay="0"/>
                                  </p:stCondLst>
                                  <p:childTnLst>
                                    <p:animMotion origin="layout" path="M 5.55112E-17 -3.71878E-6 L 0.04167 -3.71878E-6 " pathEditMode="relative" rAng="0" ptsTypes="AA">
                                      <p:cBhvr>
                                        <p:cTn id="164" dur="500" fill="hold"/>
                                        <p:tgtEl>
                                          <p:spTgt spid="118"/>
                                        </p:tgtEl>
                                        <p:attrNameLst>
                                          <p:attrName>ppt_x</p:attrName>
                                          <p:attrName>ppt_y</p:attrName>
                                        </p:attrNameLst>
                                      </p:cBhvr>
                                      <p:rCtr x="21" y="0"/>
                                    </p:animMotion>
                                  </p:childTnLst>
                                </p:cTn>
                              </p:par>
                              <p:par>
                                <p:cTn id="165" presetID="63" presetClass="path" presetSubtype="0" accel="50000" decel="50000" fill="hold" grpId="0" nodeType="withEffect">
                                  <p:stCondLst>
                                    <p:cond delay="0"/>
                                  </p:stCondLst>
                                  <p:childTnLst>
                                    <p:animMotion origin="layout" path="M 5.55112E-17 -0.00023 L 0.05833 -0.00023 " pathEditMode="relative" rAng="0" ptsTypes="AA">
                                      <p:cBhvr>
                                        <p:cTn id="166" dur="500" fill="hold"/>
                                        <p:tgtEl>
                                          <p:spTgt spid="117"/>
                                        </p:tgtEl>
                                        <p:attrNameLst>
                                          <p:attrName>ppt_x</p:attrName>
                                          <p:attrName>ppt_y</p:attrName>
                                        </p:attrNameLst>
                                      </p:cBhvr>
                                      <p:rCtr x="29" y="0"/>
                                    </p:animMotion>
                                  </p:childTnLst>
                                </p:cTn>
                              </p:par>
                            </p:childTnLst>
                          </p:cTn>
                        </p:par>
                        <p:par>
                          <p:cTn id="167" fill="hold">
                            <p:stCondLst>
                              <p:cond delay="500"/>
                            </p:stCondLst>
                            <p:childTnLst>
                              <p:par>
                                <p:cTn id="168" presetID="1" presetClass="exit" presetSubtype="0" fill="hold" nodeType="afterEffect">
                                  <p:stCondLst>
                                    <p:cond delay="0"/>
                                  </p:stCondLst>
                                  <p:childTnLst>
                                    <p:set>
                                      <p:cBhvr>
                                        <p:cTn id="169" dur="1" fill="hold">
                                          <p:stCondLst>
                                            <p:cond delay="0"/>
                                          </p:stCondLst>
                                        </p:cTn>
                                        <p:tgtEl>
                                          <p:spTgt spid="118"/>
                                        </p:tgtEl>
                                        <p:attrNameLst>
                                          <p:attrName>style.visibility</p:attrName>
                                        </p:attrNameLst>
                                      </p:cBhvr>
                                      <p:to>
                                        <p:strVal val="hidden"/>
                                      </p:to>
                                    </p:set>
                                  </p:childTnLst>
                                </p:cTn>
                              </p:par>
                              <p:par>
                                <p:cTn id="170" presetID="1" presetClass="exit" presetSubtype="0" fill="hold" grpId="1" nodeType="withEffect">
                                  <p:stCondLst>
                                    <p:cond delay="0"/>
                                  </p:stCondLst>
                                  <p:childTnLst>
                                    <p:set>
                                      <p:cBhvr>
                                        <p:cTn id="171" dur="1" fill="hold">
                                          <p:stCondLst>
                                            <p:cond delay="0"/>
                                          </p:stCondLst>
                                        </p:cTn>
                                        <p:tgtEl>
                                          <p:spTgt spid="117"/>
                                        </p:tgtEl>
                                        <p:attrNameLst>
                                          <p:attrName>style.visibility</p:attrName>
                                        </p:attrNameLst>
                                      </p:cBhvr>
                                      <p:to>
                                        <p:strVal val="hidden"/>
                                      </p:to>
                                    </p:set>
                                  </p:childTnLst>
                                </p:cTn>
                              </p:par>
                              <p:par>
                                <p:cTn id="172" presetID="1" presetClass="exit" presetSubtype="0" fill="hold" grpId="1" nodeType="withEffect">
                                  <p:stCondLst>
                                    <p:cond delay="0"/>
                                  </p:stCondLst>
                                  <p:childTnLst>
                                    <p:set>
                                      <p:cBhvr>
                                        <p:cTn id="173" dur="1" fill="hold">
                                          <p:stCondLst>
                                            <p:cond delay="0"/>
                                          </p:stCondLst>
                                        </p:cTn>
                                        <p:tgtEl>
                                          <p:spTgt spid="116"/>
                                        </p:tgtEl>
                                        <p:attrNameLst>
                                          <p:attrName>style.visibility</p:attrName>
                                        </p:attrNameLst>
                                      </p:cBhvr>
                                      <p:to>
                                        <p:strVal val="hidden"/>
                                      </p:to>
                                    </p:set>
                                  </p:childTnLst>
                                </p:cTn>
                              </p:par>
                              <p:par>
                                <p:cTn id="174" presetID="1" presetClass="entr" presetSubtype="0" fill="hold" nodeType="withEffect">
                                  <p:stCondLst>
                                    <p:cond delay="0"/>
                                  </p:stCondLst>
                                  <p:childTnLst>
                                    <p:set>
                                      <p:cBhvr>
                                        <p:cTn id="175" dur="1" fill="hold">
                                          <p:stCondLst>
                                            <p:cond delay="0"/>
                                          </p:stCondLst>
                                        </p:cTn>
                                        <p:tgtEl>
                                          <p:spTgt spid="142"/>
                                        </p:tgtEl>
                                        <p:attrNameLst>
                                          <p:attrName>style.visibility</p:attrName>
                                        </p:attrNameLst>
                                      </p:cBhvr>
                                      <p:to>
                                        <p:strVal val="visible"/>
                                      </p:to>
                                    </p:set>
                                  </p:childTnLst>
                                </p:cTn>
                              </p:par>
                            </p:childTnLst>
                          </p:cTn>
                        </p:par>
                      </p:childTnLst>
                    </p:cTn>
                  </p:par>
                  <p:par>
                    <p:cTn id="176" fill="hold">
                      <p:stCondLst>
                        <p:cond delay="indefinite"/>
                      </p:stCondLst>
                      <p:childTnLst>
                        <p:par>
                          <p:cTn id="177" fill="hold">
                            <p:stCondLst>
                              <p:cond delay="0"/>
                            </p:stCondLst>
                            <p:childTnLst>
                              <p:par>
                                <p:cTn id="178" presetID="10" presetClass="entr" presetSubtype="0" fill="hold" grpId="0" nodeType="clickEffect">
                                  <p:stCondLst>
                                    <p:cond delay="0"/>
                                  </p:stCondLst>
                                  <p:childTnLst>
                                    <p:set>
                                      <p:cBhvr>
                                        <p:cTn id="179" dur="1" fill="hold">
                                          <p:stCondLst>
                                            <p:cond delay="0"/>
                                          </p:stCondLst>
                                        </p:cTn>
                                        <p:tgtEl>
                                          <p:spTgt spid="143"/>
                                        </p:tgtEl>
                                        <p:attrNameLst>
                                          <p:attrName>style.visibility</p:attrName>
                                        </p:attrNameLst>
                                      </p:cBhvr>
                                      <p:to>
                                        <p:strVal val="visible"/>
                                      </p:to>
                                    </p:set>
                                    <p:animEffect transition="in" filter="fade">
                                      <p:cBhvr>
                                        <p:cTn id="180" dur="500"/>
                                        <p:tgtEl>
                                          <p:spTgt spid="143"/>
                                        </p:tgtEl>
                                      </p:cBhvr>
                                    </p:animEffect>
                                  </p:childTnLst>
                                </p:cTn>
                              </p:par>
                              <p:par>
                                <p:cTn id="181" presetID="10" presetClass="entr" presetSubtype="0" fill="hold" grpId="0" nodeType="withEffect">
                                  <p:stCondLst>
                                    <p:cond delay="0"/>
                                  </p:stCondLst>
                                  <p:childTnLst>
                                    <p:set>
                                      <p:cBhvr>
                                        <p:cTn id="182" dur="1" fill="hold">
                                          <p:stCondLst>
                                            <p:cond delay="0"/>
                                          </p:stCondLst>
                                        </p:cTn>
                                        <p:tgtEl>
                                          <p:spTgt spid="144"/>
                                        </p:tgtEl>
                                        <p:attrNameLst>
                                          <p:attrName>style.visibility</p:attrName>
                                        </p:attrNameLst>
                                      </p:cBhvr>
                                      <p:to>
                                        <p:strVal val="visible"/>
                                      </p:to>
                                    </p:set>
                                    <p:animEffect transition="in" filter="fade">
                                      <p:cBhvr>
                                        <p:cTn id="183" dur="500"/>
                                        <p:tgtEl>
                                          <p:spTgt spid="144"/>
                                        </p:tgtEl>
                                      </p:cBhvr>
                                    </p:animEffect>
                                  </p:childTnLst>
                                </p:cTn>
                              </p:par>
                              <p:par>
                                <p:cTn id="184" presetID="10" presetClass="entr" presetSubtype="0" fill="hold" grpId="0" nodeType="withEffect">
                                  <p:stCondLst>
                                    <p:cond delay="0"/>
                                  </p:stCondLst>
                                  <p:childTnLst>
                                    <p:set>
                                      <p:cBhvr>
                                        <p:cTn id="185" dur="1" fill="hold">
                                          <p:stCondLst>
                                            <p:cond delay="0"/>
                                          </p:stCondLst>
                                        </p:cTn>
                                        <p:tgtEl>
                                          <p:spTgt spid="145"/>
                                        </p:tgtEl>
                                        <p:attrNameLst>
                                          <p:attrName>style.visibility</p:attrName>
                                        </p:attrNameLst>
                                      </p:cBhvr>
                                      <p:to>
                                        <p:strVal val="visible"/>
                                      </p:to>
                                    </p:set>
                                    <p:animEffect transition="in" filter="fade">
                                      <p:cBhvr>
                                        <p:cTn id="186" dur="500"/>
                                        <p:tgtEl>
                                          <p:spTgt spid="145"/>
                                        </p:tgtEl>
                                      </p:cBhvr>
                                    </p:animEffect>
                                  </p:childTnLst>
                                </p:cTn>
                              </p:par>
                              <p:par>
                                <p:cTn id="187" presetID="10" presetClass="entr" presetSubtype="0" fill="hold" grpId="0" nodeType="withEffect">
                                  <p:stCondLst>
                                    <p:cond delay="0"/>
                                  </p:stCondLst>
                                  <p:childTnLst>
                                    <p:set>
                                      <p:cBhvr>
                                        <p:cTn id="188" dur="1" fill="hold">
                                          <p:stCondLst>
                                            <p:cond delay="0"/>
                                          </p:stCondLst>
                                        </p:cTn>
                                        <p:tgtEl>
                                          <p:spTgt spid="146"/>
                                        </p:tgtEl>
                                        <p:attrNameLst>
                                          <p:attrName>style.visibility</p:attrName>
                                        </p:attrNameLst>
                                      </p:cBhvr>
                                      <p:to>
                                        <p:strVal val="visible"/>
                                      </p:to>
                                    </p:set>
                                    <p:animEffect transition="in" filter="fade">
                                      <p:cBhvr>
                                        <p:cTn id="189" dur="500"/>
                                        <p:tgtEl>
                                          <p:spTgt spid="146"/>
                                        </p:tgtEl>
                                      </p:cBhvr>
                                    </p:animEffect>
                                  </p:childTnLst>
                                </p:cTn>
                              </p:par>
                              <p:par>
                                <p:cTn id="190" presetID="10" presetClass="entr" presetSubtype="0" fill="hold" grpId="0" nodeType="withEffect">
                                  <p:stCondLst>
                                    <p:cond delay="0"/>
                                  </p:stCondLst>
                                  <p:childTnLst>
                                    <p:set>
                                      <p:cBhvr>
                                        <p:cTn id="191" dur="1" fill="hold">
                                          <p:stCondLst>
                                            <p:cond delay="0"/>
                                          </p:stCondLst>
                                        </p:cTn>
                                        <p:tgtEl>
                                          <p:spTgt spid="147"/>
                                        </p:tgtEl>
                                        <p:attrNameLst>
                                          <p:attrName>style.visibility</p:attrName>
                                        </p:attrNameLst>
                                      </p:cBhvr>
                                      <p:to>
                                        <p:strVal val="visible"/>
                                      </p:to>
                                    </p:set>
                                    <p:animEffect transition="in" filter="fade">
                                      <p:cBhvr>
                                        <p:cTn id="192" dur="500"/>
                                        <p:tgtEl>
                                          <p:spTgt spid="147"/>
                                        </p:tgtEl>
                                      </p:cBhvr>
                                    </p:animEffect>
                                  </p:childTnLst>
                                </p:cTn>
                              </p:par>
                              <p:par>
                                <p:cTn id="193" presetID="10" presetClass="entr" presetSubtype="0" fill="hold" grpId="0" nodeType="withEffect">
                                  <p:stCondLst>
                                    <p:cond delay="0"/>
                                  </p:stCondLst>
                                  <p:childTnLst>
                                    <p:set>
                                      <p:cBhvr>
                                        <p:cTn id="194" dur="1" fill="hold">
                                          <p:stCondLst>
                                            <p:cond delay="0"/>
                                          </p:stCondLst>
                                        </p:cTn>
                                        <p:tgtEl>
                                          <p:spTgt spid="148"/>
                                        </p:tgtEl>
                                        <p:attrNameLst>
                                          <p:attrName>style.visibility</p:attrName>
                                        </p:attrNameLst>
                                      </p:cBhvr>
                                      <p:to>
                                        <p:strVal val="visible"/>
                                      </p:to>
                                    </p:set>
                                    <p:animEffect transition="in" filter="fade">
                                      <p:cBhvr>
                                        <p:cTn id="195" dur="500"/>
                                        <p:tgtEl>
                                          <p:spTgt spid="148"/>
                                        </p:tgtEl>
                                      </p:cBhvr>
                                    </p:animEffect>
                                  </p:childTnLst>
                                </p:cTn>
                              </p:par>
                              <p:par>
                                <p:cTn id="196" presetID="10" presetClass="entr" presetSubtype="0" fill="hold" grpId="0" nodeType="withEffect">
                                  <p:stCondLst>
                                    <p:cond delay="0"/>
                                  </p:stCondLst>
                                  <p:childTnLst>
                                    <p:set>
                                      <p:cBhvr>
                                        <p:cTn id="197" dur="1" fill="hold">
                                          <p:stCondLst>
                                            <p:cond delay="0"/>
                                          </p:stCondLst>
                                        </p:cTn>
                                        <p:tgtEl>
                                          <p:spTgt spid="149"/>
                                        </p:tgtEl>
                                        <p:attrNameLst>
                                          <p:attrName>style.visibility</p:attrName>
                                        </p:attrNameLst>
                                      </p:cBhvr>
                                      <p:to>
                                        <p:strVal val="visible"/>
                                      </p:to>
                                    </p:set>
                                    <p:animEffect transition="in" filter="fade">
                                      <p:cBhvr>
                                        <p:cTn id="198" dur="500"/>
                                        <p:tgtEl>
                                          <p:spTgt spid="149"/>
                                        </p:tgtEl>
                                      </p:cBhvr>
                                    </p:animEffect>
                                  </p:childTnLst>
                                </p:cTn>
                              </p:par>
                              <p:par>
                                <p:cTn id="199" presetID="10" presetClass="entr" presetSubtype="0" fill="hold" grpId="0" nodeType="withEffect">
                                  <p:stCondLst>
                                    <p:cond delay="0"/>
                                  </p:stCondLst>
                                  <p:childTnLst>
                                    <p:set>
                                      <p:cBhvr>
                                        <p:cTn id="200" dur="1" fill="hold">
                                          <p:stCondLst>
                                            <p:cond delay="0"/>
                                          </p:stCondLst>
                                        </p:cTn>
                                        <p:tgtEl>
                                          <p:spTgt spid="150"/>
                                        </p:tgtEl>
                                        <p:attrNameLst>
                                          <p:attrName>style.visibility</p:attrName>
                                        </p:attrNameLst>
                                      </p:cBhvr>
                                      <p:to>
                                        <p:strVal val="visible"/>
                                      </p:to>
                                    </p:set>
                                    <p:animEffect transition="in" filter="fade">
                                      <p:cBhvr>
                                        <p:cTn id="201" dur="500"/>
                                        <p:tgtEl>
                                          <p:spTgt spid="150"/>
                                        </p:tgtEl>
                                      </p:cBhvr>
                                    </p:animEffect>
                                  </p:childTnLst>
                                </p:cTn>
                              </p:par>
                              <p:par>
                                <p:cTn id="202" presetID="10" presetClass="entr" presetSubtype="0" fill="hold" grpId="0" nodeType="withEffect">
                                  <p:stCondLst>
                                    <p:cond delay="0"/>
                                  </p:stCondLst>
                                  <p:childTnLst>
                                    <p:set>
                                      <p:cBhvr>
                                        <p:cTn id="203" dur="1" fill="hold">
                                          <p:stCondLst>
                                            <p:cond delay="0"/>
                                          </p:stCondLst>
                                        </p:cTn>
                                        <p:tgtEl>
                                          <p:spTgt spid="151"/>
                                        </p:tgtEl>
                                        <p:attrNameLst>
                                          <p:attrName>style.visibility</p:attrName>
                                        </p:attrNameLst>
                                      </p:cBhvr>
                                      <p:to>
                                        <p:strVal val="visible"/>
                                      </p:to>
                                    </p:set>
                                    <p:animEffect transition="in" filter="fade">
                                      <p:cBhvr>
                                        <p:cTn id="204" dur="500"/>
                                        <p:tgtEl>
                                          <p:spTgt spid="151"/>
                                        </p:tgtEl>
                                      </p:cBhvr>
                                    </p:animEffect>
                                  </p:childTnLst>
                                </p:cTn>
                              </p:par>
                              <p:par>
                                <p:cTn id="205" presetID="10" presetClass="entr" presetSubtype="0" fill="hold" grpId="0" nodeType="withEffect">
                                  <p:stCondLst>
                                    <p:cond delay="0"/>
                                  </p:stCondLst>
                                  <p:childTnLst>
                                    <p:set>
                                      <p:cBhvr>
                                        <p:cTn id="206" dur="1" fill="hold">
                                          <p:stCondLst>
                                            <p:cond delay="0"/>
                                          </p:stCondLst>
                                        </p:cTn>
                                        <p:tgtEl>
                                          <p:spTgt spid="152"/>
                                        </p:tgtEl>
                                        <p:attrNameLst>
                                          <p:attrName>style.visibility</p:attrName>
                                        </p:attrNameLst>
                                      </p:cBhvr>
                                      <p:to>
                                        <p:strVal val="visible"/>
                                      </p:to>
                                    </p:set>
                                    <p:animEffect transition="in" filter="fade">
                                      <p:cBhvr>
                                        <p:cTn id="207" dur="500"/>
                                        <p:tgtEl>
                                          <p:spTgt spid="152"/>
                                        </p:tgtEl>
                                      </p:cBhvr>
                                    </p:animEffect>
                                  </p:childTnLst>
                                </p:cTn>
                              </p:par>
                              <p:par>
                                <p:cTn id="208" presetID="10" presetClass="entr" presetSubtype="0" fill="hold" grpId="0" nodeType="withEffect">
                                  <p:stCondLst>
                                    <p:cond delay="0"/>
                                  </p:stCondLst>
                                  <p:childTnLst>
                                    <p:set>
                                      <p:cBhvr>
                                        <p:cTn id="209" dur="1" fill="hold">
                                          <p:stCondLst>
                                            <p:cond delay="0"/>
                                          </p:stCondLst>
                                        </p:cTn>
                                        <p:tgtEl>
                                          <p:spTgt spid="153"/>
                                        </p:tgtEl>
                                        <p:attrNameLst>
                                          <p:attrName>style.visibility</p:attrName>
                                        </p:attrNameLst>
                                      </p:cBhvr>
                                      <p:to>
                                        <p:strVal val="visible"/>
                                      </p:to>
                                    </p:set>
                                    <p:animEffect transition="in" filter="fade">
                                      <p:cBhvr>
                                        <p:cTn id="210" dur="500"/>
                                        <p:tgtEl>
                                          <p:spTgt spid="153"/>
                                        </p:tgtEl>
                                      </p:cBhvr>
                                    </p:animEffect>
                                  </p:childTnLst>
                                </p:cTn>
                              </p:par>
                              <p:par>
                                <p:cTn id="211" presetID="10" presetClass="entr" presetSubtype="0" fill="hold" grpId="0" nodeType="withEffect">
                                  <p:stCondLst>
                                    <p:cond delay="0"/>
                                  </p:stCondLst>
                                  <p:childTnLst>
                                    <p:set>
                                      <p:cBhvr>
                                        <p:cTn id="212" dur="1" fill="hold">
                                          <p:stCondLst>
                                            <p:cond delay="0"/>
                                          </p:stCondLst>
                                        </p:cTn>
                                        <p:tgtEl>
                                          <p:spTgt spid="154"/>
                                        </p:tgtEl>
                                        <p:attrNameLst>
                                          <p:attrName>style.visibility</p:attrName>
                                        </p:attrNameLst>
                                      </p:cBhvr>
                                      <p:to>
                                        <p:strVal val="visible"/>
                                      </p:to>
                                    </p:set>
                                    <p:animEffect transition="in" filter="fade">
                                      <p:cBhvr>
                                        <p:cTn id="213" dur="500"/>
                                        <p:tgtEl>
                                          <p:spTgt spid="154"/>
                                        </p:tgtEl>
                                      </p:cBhvr>
                                    </p:animEffect>
                                  </p:childTnLst>
                                </p:cTn>
                              </p:par>
                              <p:par>
                                <p:cTn id="214" presetID="10" presetClass="entr" presetSubtype="0" fill="hold" grpId="0" nodeType="withEffect">
                                  <p:stCondLst>
                                    <p:cond delay="0"/>
                                  </p:stCondLst>
                                  <p:childTnLst>
                                    <p:set>
                                      <p:cBhvr>
                                        <p:cTn id="215" dur="1" fill="hold">
                                          <p:stCondLst>
                                            <p:cond delay="0"/>
                                          </p:stCondLst>
                                        </p:cTn>
                                        <p:tgtEl>
                                          <p:spTgt spid="158"/>
                                        </p:tgtEl>
                                        <p:attrNameLst>
                                          <p:attrName>style.visibility</p:attrName>
                                        </p:attrNameLst>
                                      </p:cBhvr>
                                      <p:to>
                                        <p:strVal val="visible"/>
                                      </p:to>
                                    </p:set>
                                    <p:animEffect transition="in" filter="fade">
                                      <p:cBhvr>
                                        <p:cTn id="216" dur="500"/>
                                        <p:tgtEl>
                                          <p:spTgt spid="1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8" grpId="1" animBg="1"/>
      <p:bldP spid="14" grpId="0" animBg="1"/>
      <p:bldP spid="14" grpId="1" animBg="1"/>
      <p:bldP spid="101" grpId="0"/>
      <p:bldP spid="102" grpId="0"/>
      <p:bldP spid="103" grpId="0" animBg="1"/>
      <p:bldP spid="103" grpId="1" animBg="1"/>
      <p:bldP spid="103" grpId="2" animBg="1"/>
      <p:bldP spid="104" grpId="0" animBg="1"/>
      <p:bldP spid="104" grpId="1" animBg="1"/>
      <p:bldP spid="104" grpId="2" animBg="1"/>
      <p:bldP spid="116" grpId="0" animBg="1"/>
      <p:bldP spid="116" grpId="1" animBg="1"/>
      <p:bldP spid="116" grpId="2" animBg="1"/>
      <p:bldP spid="117" grpId="0" animBg="1"/>
      <p:bldP spid="117" grpId="1" animBg="1"/>
      <p:bldP spid="117" grpId="2" animBg="1"/>
      <p:bldP spid="129" grpId="0"/>
      <p:bldP spid="143" grpId="0"/>
      <p:bldP spid="144" grpId="0"/>
      <p:bldP spid="145" grpId="0"/>
      <p:bldP spid="146" grpId="0"/>
      <p:bldP spid="147" grpId="0"/>
      <p:bldP spid="148" grpId="0"/>
      <p:bldP spid="149" grpId="0"/>
      <p:bldP spid="150" grpId="0"/>
      <p:bldP spid="151" grpId="0"/>
      <p:bldP spid="152" grpId="0"/>
      <p:bldP spid="153" grpId="0"/>
      <p:bldP spid="154" grpId="0"/>
      <p:bldP spid="43" grpId="0" animBg="1"/>
      <p:bldP spid="45" grpId="0"/>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P spid="59" grpId="0" animBg="1"/>
      <p:bldP spid="82" grpId="0"/>
      <p:bldP spid="157" grpId="0" animBg="1"/>
      <p:bldP spid="158" grpId="0"/>
      <p:bldP spid="64" grpId="0" animBg="1"/>
      <p:bldP spid="64" grpId="1" animBg="1"/>
      <p:bldP spid="65" grpId="0" animBg="1"/>
      <p:bldP spid="65" grpId="1" animBg="1"/>
      <p:bldP spid="6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Executive Summary</a:t>
            </a:r>
            <a:endParaRPr lang="en-US" dirty="0"/>
          </a:p>
        </p:txBody>
      </p:sp>
      <p:sp>
        <p:nvSpPr>
          <p:cNvPr id="4" name="Content Placeholder 2"/>
          <p:cNvSpPr>
            <a:spLocks noGrp="1"/>
          </p:cNvSpPr>
          <p:nvPr>
            <p:ph idx="1"/>
          </p:nvPr>
        </p:nvSpPr>
        <p:spPr>
          <a:xfrm>
            <a:off x="381000" y="1371600"/>
            <a:ext cx="8534400" cy="5486400"/>
          </a:xfrm>
        </p:spPr>
        <p:txBody>
          <a:bodyPr rtlCol="0">
            <a:normAutofit/>
          </a:bodyPr>
          <a:lstStyle/>
          <a:p>
            <a:pPr eaLnBrk="1" fontAlgn="auto" hangingPunct="1">
              <a:spcAft>
                <a:spcPts val="0"/>
              </a:spcAft>
              <a:defRPr/>
            </a:pPr>
            <a:r>
              <a:rPr lang="en-US" sz="2800" dirty="0" smtClean="0"/>
              <a:t>Two problems degrade cache performance</a:t>
            </a:r>
          </a:p>
          <a:p>
            <a:pPr lvl="1" eaLnBrk="1" fontAlgn="auto" hangingPunct="1">
              <a:spcAft>
                <a:spcPts val="0"/>
              </a:spcAft>
              <a:defRPr/>
            </a:pPr>
            <a:r>
              <a:rPr lang="en-US" sz="2600" dirty="0" smtClean="0"/>
              <a:t>Pollution and thrashing</a:t>
            </a:r>
          </a:p>
          <a:p>
            <a:pPr lvl="1" eaLnBrk="1" fontAlgn="auto" hangingPunct="1">
              <a:spcAft>
                <a:spcPts val="0"/>
              </a:spcAft>
              <a:defRPr/>
            </a:pPr>
            <a:r>
              <a:rPr lang="en-US" sz="2600" dirty="0" smtClean="0"/>
              <a:t>Prior works don’t address both problems concurrently</a:t>
            </a:r>
          </a:p>
          <a:p>
            <a:pPr>
              <a:defRPr/>
            </a:pPr>
            <a:r>
              <a:rPr lang="en-US" sz="2600" dirty="0" smtClean="0"/>
              <a:t>Goal: A mechanism to address both problems</a:t>
            </a:r>
            <a:endParaRPr lang="en-US" sz="2400" dirty="0" smtClean="0"/>
          </a:p>
          <a:p>
            <a:pPr eaLnBrk="1" fontAlgn="auto" hangingPunct="1">
              <a:spcAft>
                <a:spcPts val="0"/>
              </a:spcAft>
              <a:defRPr/>
            </a:pPr>
            <a:r>
              <a:rPr lang="en-US" sz="2800" dirty="0" smtClean="0"/>
              <a:t>EAF-Cache</a:t>
            </a:r>
          </a:p>
          <a:p>
            <a:pPr lvl="1" eaLnBrk="1" fontAlgn="auto" hangingPunct="1">
              <a:spcAft>
                <a:spcPts val="0"/>
              </a:spcAft>
              <a:defRPr/>
            </a:pPr>
            <a:r>
              <a:rPr lang="en-US" sz="2600" dirty="0" smtClean="0"/>
              <a:t>Keep track of </a:t>
            </a:r>
            <a:r>
              <a:rPr lang="en-US" sz="2600" dirty="0" smtClean="0">
                <a:solidFill>
                  <a:schemeClr val="tx2"/>
                </a:solidFill>
              </a:rPr>
              <a:t>recently evicted block addresses in EAF</a:t>
            </a:r>
          </a:p>
          <a:p>
            <a:pPr lvl="1" eaLnBrk="1" fontAlgn="auto" hangingPunct="1">
              <a:spcAft>
                <a:spcPts val="0"/>
              </a:spcAft>
              <a:defRPr/>
            </a:pPr>
            <a:r>
              <a:rPr lang="en-US" sz="2600" dirty="0" smtClean="0">
                <a:solidFill>
                  <a:schemeClr val="tx2"/>
                </a:solidFill>
              </a:rPr>
              <a:t>Insert low reuse with low priority </a:t>
            </a:r>
            <a:r>
              <a:rPr lang="en-US" sz="2600" dirty="0" smtClean="0">
                <a:solidFill>
                  <a:schemeClr val="tx1">
                    <a:lumMod val="90000"/>
                    <a:lumOff val="10000"/>
                  </a:schemeClr>
                </a:solidFill>
              </a:rPr>
              <a:t>to mitigate pollution</a:t>
            </a:r>
            <a:endParaRPr lang="en-US" sz="2600" dirty="0" smtClean="0">
              <a:solidFill>
                <a:schemeClr val="tx2"/>
              </a:solidFill>
            </a:endParaRPr>
          </a:p>
          <a:p>
            <a:pPr lvl="1" eaLnBrk="1" fontAlgn="auto" hangingPunct="1">
              <a:spcAft>
                <a:spcPts val="0"/>
              </a:spcAft>
              <a:defRPr/>
            </a:pPr>
            <a:r>
              <a:rPr lang="en-US" sz="2600" dirty="0" smtClean="0">
                <a:solidFill>
                  <a:schemeClr val="tx2"/>
                </a:solidFill>
              </a:rPr>
              <a:t>Clear EAF periodically  </a:t>
            </a:r>
            <a:r>
              <a:rPr lang="en-US" sz="2600" dirty="0" smtClean="0"/>
              <a:t>to mitigate thrashing</a:t>
            </a:r>
          </a:p>
          <a:p>
            <a:pPr lvl="1" eaLnBrk="1" fontAlgn="auto" hangingPunct="1">
              <a:spcAft>
                <a:spcPts val="0"/>
              </a:spcAft>
              <a:defRPr/>
            </a:pPr>
            <a:r>
              <a:rPr lang="en-US" sz="2600" dirty="0" smtClean="0">
                <a:solidFill>
                  <a:schemeClr val="tx2"/>
                </a:solidFill>
              </a:rPr>
              <a:t>Low complexity </a:t>
            </a:r>
            <a:r>
              <a:rPr lang="en-US" sz="2600" dirty="0" smtClean="0"/>
              <a:t>implementation using Bloom filter</a:t>
            </a:r>
            <a:endParaRPr lang="en-US" sz="2400" dirty="0" smtClean="0"/>
          </a:p>
          <a:p>
            <a:pPr eaLnBrk="1" fontAlgn="auto" hangingPunct="1">
              <a:spcAft>
                <a:spcPts val="0"/>
              </a:spcAft>
              <a:defRPr/>
            </a:pPr>
            <a:r>
              <a:rPr lang="en-US" sz="2800" dirty="0" smtClean="0"/>
              <a:t>EAF-Cache outperforms five prior approaches that address pollution or thrashing</a:t>
            </a:r>
            <a:endParaRPr lang="en-US" sz="2400" dirty="0" smtClean="0"/>
          </a:p>
        </p:txBody>
      </p:sp>
      <p:sp>
        <p:nvSpPr>
          <p:cNvPr id="5" name="Slide Number Placeholder 4"/>
          <p:cNvSpPr>
            <a:spLocks noGrp="1"/>
          </p:cNvSpPr>
          <p:nvPr>
            <p:ph type="sldNum" sz="quarter" idx="12"/>
          </p:nvPr>
        </p:nvSpPr>
        <p:spPr/>
        <p:txBody>
          <a:bodyPr/>
          <a:lstStyle/>
          <a:p>
            <a:fld id="{D12F3BBA-903E-41DF-8646-73C0BFD5E175}" type="slidenum">
              <a:rPr lang="en-US" smtClean="0"/>
              <a:pPr/>
              <a:t>2</a:t>
            </a:fld>
            <a:endParaRPr lang="en-US"/>
          </a:p>
        </p:txBody>
      </p:sp>
    </p:spTree>
    <p:custDataLst>
      <p:tags r:id="rId1"/>
    </p:custDataLst>
  </p:cSld>
  <p:clrMapOvr>
    <a:masterClrMapping/>
  </p:clrMapOvr>
  <p:transition advTm="52078"/>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500"/>
                                        <p:tgtEl>
                                          <p:spTgt spid="4">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fade">
                                      <p:cBhvr>
                                        <p:cTn id="18" dur="500"/>
                                        <p:tgtEl>
                                          <p:spTgt spid="4">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fade">
                                      <p:cBhvr>
                                        <p:cTn id="23" dur="500"/>
                                        <p:tgtEl>
                                          <p:spTgt spid="4">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4">
                                            <p:txEl>
                                              <p:pRg st="5" end="5"/>
                                            </p:txEl>
                                          </p:spTgt>
                                        </p:tgtEl>
                                        <p:attrNameLst>
                                          <p:attrName>style.visibility</p:attrName>
                                        </p:attrNameLst>
                                      </p:cBhvr>
                                      <p:to>
                                        <p:strVal val="visible"/>
                                      </p:to>
                                    </p:set>
                                    <p:animEffect transition="in" filter="fade">
                                      <p:cBhvr>
                                        <p:cTn id="28" dur="500"/>
                                        <p:tgtEl>
                                          <p:spTgt spid="4">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4">
                                            <p:txEl>
                                              <p:pRg st="6" end="6"/>
                                            </p:txEl>
                                          </p:spTgt>
                                        </p:tgtEl>
                                        <p:attrNameLst>
                                          <p:attrName>style.visibility</p:attrName>
                                        </p:attrNameLst>
                                      </p:cBhvr>
                                      <p:to>
                                        <p:strVal val="visible"/>
                                      </p:to>
                                    </p:set>
                                    <p:animEffect transition="in" filter="fade">
                                      <p:cBhvr>
                                        <p:cTn id="33" dur="500"/>
                                        <p:tgtEl>
                                          <p:spTgt spid="4">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4">
                                            <p:txEl>
                                              <p:pRg st="7" end="7"/>
                                            </p:txEl>
                                          </p:spTgt>
                                        </p:tgtEl>
                                        <p:attrNameLst>
                                          <p:attrName>style.visibility</p:attrName>
                                        </p:attrNameLst>
                                      </p:cBhvr>
                                      <p:to>
                                        <p:strVal val="visible"/>
                                      </p:to>
                                    </p:set>
                                    <p:animEffect transition="in" filter="fade">
                                      <p:cBhvr>
                                        <p:cTn id="38" dur="500"/>
                                        <p:tgtEl>
                                          <p:spTgt spid="4">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4">
                                            <p:txEl>
                                              <p:pRg st="8" end="8"/>
                                            </p:txEl>
                                          </p:spTgt>
                                        </p:tgtEl>
                                        <p:attrNameLst>
                                          <p:attrName>style.visibility</p:attrName>
                                        </p:attrNameLst>
                                      </p:cBhvr>
                                      <p:to>
                                        <p:strVal val="visible"/>
                                      </p:to>
                                    </p:set>
                                    <p:animEffect transition="in" filter="fade">
                                      <p:cBhvr>
                                        <p:cTn id="43" dur="500"/>
                                        <p:tgtEl>
                                          <p:spTgt spid="4">
                                            <p:txEl>
                                              <p:pRg st="8" end="8"/>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4">
                                            <p:txEl>
                                              <p:pRg st="9" end="9"/>
                                            </p:txEl>
                                          </p:spTgt>
                                        </p:tgtEl>
                                        <p:attrNameLst>
                                          <p:attrName>style.visibility</p:attrName>
                                        </p:attrNameLst>
                                      </p:cBhvr>
                                      <p:to>
                                        <p:strVal val="visible"/>
                                      </p:to>
                                    </p:set>
                                    <p:animEffect transition="in" filter="fade">
                                      <p:cBhvr>
                                        <p:cTn id="48"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Large Working Set: Case 1</a:t>
            </a:r>
            <a:endParaRPr lang="en-US" dirty="0"/>
          </a:p>
        </p:txBody>
      </p:sp>
      <p:grpSp>
        <p:nvGrpSpPr>
          <p:cNvPr id="3" name="Group 3"/>
          <p:cNvGrpSpPr/>
          <p:nvPr/>
        </p:nvGrpSpPr>
        <p:grpSpPr>
          <a:xfrm>
            <a:off x="533400" y="1900535"/>
            <a:ext cx="6324600" cy="838200"/>
            <a:chOff x="533400" y="4724400"/>
            <a:chExt cx="6324600" cy="838200"/>
          </a:xfrm>
        </p:grpSpPr>
        <p:sp>
          <p:nvSpPr>
            <p:cNvPr id="5" name="Rectangle 4"/>
            <p:cNvSpPr/>
            <p:nvPr/>
          </p:nvSpPr>
          <p:spPr>
            <a:xfrm>
              <a:off x="533400" y="4724400"/>
              <a:ext cx="3124200" cy="838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dirty="0" smtClean="0">
                  <a:solidFill>
                    <a:schemeClr val="tx1">
                      <a:lumMod val="85000"/>
                      <a:lumOff val="15000"/>
                    </a:schemeClr>
                  </a:solidFill>
                </a:rPr>
                <a:t>Cache</a:t>
              </a:r>
              <a:endParaRPr lang="en-US" sz="3200" dirty="0">
                <a:solidFill>
                  <a:schemeClr val="tx1">
                    <a:lumMod val="85000"/>
                    <a:lumOff val="15000"/>
                  </a:schemeClr>
                </a:solidFill>
              </a:endParaRPr>
            </a:p>
          </p:txBody>
        </p:sp>
        <p:sp>
          <p:nvSpPr>
            <p:cNvPr id="6" name="Rectangle 5"/>
            <p:cNvSpPr/>
            <p:nvPr/>
          </p:nvSpPr>
          <p:spPr>
            <a:xfrm>
              <a:off x="3733800" y="5105400"/>
              <a:ext cx="3124200" cy="4572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3200" dirty="0" smtClean="0">
                  <a:solidFill>
                    <a:schemeClr val="bg1"/>
                  </a:solidFill>
                </a:rPr>
                <a:t>EAF</a:t>
              </a:r>
              <a:endParaRPr lang="en-US" sz="3200" dirty="0">
                <a:solidFill>
                  <a:schemeClr val="bg1"/>
                </a:solidFill>
              </a:endParaRPr>
            </a:p>
          </p:txBody>
        </p:sp>
      </p:grpSp>
      <p:sp>
        <p:nvSpPr>
          <p:cNvPr id="14" name="Rectangle 13"/>
          <p:cNvSpPr/>
          <p:nvPr/>
        </p:nvSpPr>
        <p:spPr>
          <a:xfrm>
            <a:off x="3276600" y="2896225"/>
            <a:ext cx="304800" cy="453807"/>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E</a:t>
            </a:r>
            <a:endParaRPr lang="en-US" sz="2800" dirty="0"/>
          </a:p>
        </p:txBody>
      </p:sp>
      <p:grpSp>
        <p:nvGrpSpPr>
          <p:cNvPr id="194" name="Group 193"/>
          <p:cNvGrpSpPr/>
          <p:nvPr/>
        </p:nvGrpSpPr>
        <p:grpSpPr>
          <a:xfrm>
            <a:off x="609600" y="2891135"/>
            <a:ext cx="4648200" cy="457200"/>
            <a:chOff x="609600" y="2743200"/>
            <a:chExt cx="4648200" cy="685800"/>
          </a:xfrm>
        </p:grpSpPr>
        <p:sp>
          <p:nvSpPr>
            <p:cNvPr id="18" name="Rectangle 17"/>
            <p:cNvSpPr/>
            <p:nvPr/>
          </p:nvSpPr>
          <p:spPr>
            <a:xfrm>
              <a:off x="4953000" y="27432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A</a:t>
              </a:r>
              <a:endParaRPr lang="en-US" sz="2800" dirty="0"/>
            </a:p>
          </p:txBody>
        </p:sp>
        <p:sp>
          <p:nvSpPr>
            <p:cNvPr id="8" name="Rectangle 7"/>
            <p:cNvSpPr/>
            <p:nvPr/>
          </p:nvSpPr>
          <p:spPr>
            <a:xfrm>
              <a:off x="990600" y="2748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K</a:t>
              </a:r>
              <a:endParaRPr lang="en-US" sz="2800" dirty="0"/>
            </a:p>
          </p:txBody>
        </p:sp>
        <p:sp>
          <p:nvSpPr>
            <p:cNvPr id="9" name="Rectangle 8"/>
            <p:cNvSpPr/>
            <p:nvPr/>
          </p:nvSpPr>
          <p:spPr>
            <a:xfrm>
              <a:off x="1371600" y="2748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J</a:t>
              </a:r>
              <a:endParaRPr lang="en-US" sz="2800" dirty="0"/>
            </a:p>
          </p:txBody>
        </p:sp>
        <p:sp>
          <p:nvSpPr>
            <p:cNvPr id="10" name="Rectangle 9"/>
            <p:cNvSpPr/>
            <p:nvPr/>
          </p:nvSpPr>
          <p:spPr>
            <a:xfrm>
              <a:off x="1752600" y="2748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I</a:t>
              </a:r>
              <a:endParaRPr lang="en-US" sz="2800" dirty="0"/>
            </a:p>
          </p:txBody>
        </p:sp>
        <p:sp>
          <p:nvSpPr>
            <p:cNvPr id="11" name="Rectangle 10"/>
            <p:cNvSpPr/>
            <p:nvPr/>
          </p:nvSpPr>
          <p:spPr>
            <a:xfrm>
              <a:off x="2133600" y="2748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H</a:t>
              </a:r>
              <a:endParaRPr lang="en-US" sz="2800" dirty="0"/>
            </a:p>
          </p:txBody>
        </p:sp>
        <p:sp>
          <p:nvSpPr>
            <p:cNvPr id="12" name="Rectangle 11"/>
            <p:cNvSpPr/>
            <p:nvPr/>
          </p:nvSpPr>
          <p:spPr>
            <a:xfrm>
              <a:off x="2514600" y="2748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G</a:t>
              </a:r>
              <a:endParaRPr lang="en-US" sz="2800" dirty="0"/>
            </a:p>
          </p:txBody>
        </p:sp>
        <p:sp>
          <p:nvSpPr>
            <p:cNvPr id="13" name="Rectangle 12"/>
            <p:cNvSpPr/>
            <p:nvPr/>
          </p:nvSpPr>
          <p:spPr>
            <a:xfrm>
              <a:off x="2895600" y="2748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F</a:t>
              </a:r>
              <a:endParaRPr lang="en-US" sz="2800" dirty="0"/>
            </a:p>
          </p:txBody>
        </p:sp>
        <p:sp>
          <p:nvSpPr>
            <p:cNvPr id="15" name="Rectangle 14"/>
            <p:cNvSpPr/>
            <p:nvPr/>
          </p:nvSpPr>
          <p:spPr>
            <a:xfrm>
              <a:off x="609600" y="2748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L</a:t>
              </a:r>
              <a:endParaRPr lang="en-US" sz="2800" dirty="0"/>
            </a:p>
          </p:txBody>
        </p:sp>
        <p:sp>
          <p:nvSpPr>
            <p:cNvPr id="16" name="Rectangle 15"/>
            <p:cNvSpPr/>
            <p:nvPr/>
          </p:nvSpPr>
          <p:spPr>
            <a:xfrm>
              <a:off x="4191000" y="27432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C</a:t>
              </a:r>
              <a:endParaRPr lang="en-US" sz="2800" dirty="0"/>
            </a:p>
          </p:txBody>
        </p:sp>
        <p:sp>
          <p:nvSpPr>
            <p:cNvPr id="17" name="Rectangle 16"/>
            <p:cNvSpPr/>
            <p:nvPr/>
          </p:nvSpPr>
          <p:spPr>
            <a:xfrm>
              <a:off x="4572000" y="27432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B</a:t>
              </a:r>
              <a:endParaRPr lang="en-US" sz="2800" dirty="0"/>
            </a:p>
          </p:txBody>
        </p:sp>
        <p:sp>
          <p:nvSpPr>
            <p:cNvPr id="19" name="Rectangle 18"/>
            <p:cNvSpPr/>
            <p:nvPr/>
          </p:nvSpPr>
          <p:spPr>
            <a:xfrm>
              <a:off x="3810000" y="27432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D</a:t>
              </a:r>
              <a:endParaRPr lang="en-US" sz="2800" dirty="0"/>
            </a:p>
          </p:txBody>
        </p:sp>
      </p:grpSp>
      <p:sp>
        <p:nvSpPr>
          <p:cNvPr id="43" name="Rectangle 42"/>
          <p:cNvSpPr/>
          <p:nvPr/>
        </p:nvSpPr>
        <p:spPr>
          <a:xfrm>
            <a:off x="2209800" y="3967490"/>
            <a:ext cx="304800" cy="3759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A</a:t>
            </a:r>
            <a:endParaRPr lang="en-US" sz="2800" dirty="0"/>
          </a:p>
        </p:txBody>
      </p:sp>
      <p:sp>
        <p:nvSpPr>
          <p:cNvPr id="45" name="TextBox 44"/>
          <p:cNvSpPr txBox="1"/>
          <p:nvPr/>
        </p:nvSpPr>
        <p:spPr>
          <a:xfrm>
            <a:off x="466100" y="3891290"/>
            <a:ext cx="1699504" cy="523220"/>
          </a:xfrm>
          <a:prstGeom prst="rect">
            <a:avLst/>
          </a:prstGeom>
          <a:noFill/>
        </p:spPr>
        <p:txBody>
          <a:bodyPr wrap="none" rtlCol="0">
            <a:spAutoFit/>
          </a:bodyPr>
          <a:lstStyle/>
          <a:p>
            <a:r>
              <a:rPr lang="en-US" sz="2800" dirty="0" smtClean="0"/>
              <a:t>Sequence:</a:t>
            </a:r>
            <a:endParaRPr lang="en-US" sz="2800" dirty="0"/>
          </a:p>
        </p:txBody>
      </p:sp>
      <p:sp>
        <p:nvSpPr>
          <p:cNvPr id="46" name="Rectangle 45"/>
          <p:cNvSpPr/>
          <p:nvPr/>
        </p:nvSpPr>
        <p:spPr>
          <a:xfrm>
            <a:off x="2590800" y="3967490"/>
            <a:ext cx="304800" cy="3759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B</a:t>
            </a:r>
            <a:endParaRPr lang="en-US" sz="2800" dirty="0"/>
          </a:p>
        </p:txBody>
      </p:sp>
      <p:sp>
        <p:nvSpPr>
          <p:cNvPr id="47" name="Rectangle 46"/>
          <p:cNvSpPr/>
          <p:nvPr/>
        </p:nvSpPr>
        <p:spPr>
          <a:xfrm>
            <a:off x="2971800" y="3967490"/>
            <a:ext cx="304800" cy="3759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C</a:t>
            </a:r>
            <a:endParaRPr lang="en-US" sz="2800" dirty="0"/>
          </a:p>
        </p:txBody>
      </p:sp>
      <p:sp>
        <p:nvSpPr>
          <p:cNvPr id="48" name="Rectangle 47"/>
          <p:cNvSpPr/>
          <p:nvPr/>
        </p:nvSpPr>
        <p:spPr>
          <a:xfrm>
            <a:off x="3352800" y="3967490"/>
            <a:ext cx="304800" cy="3759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D</a:t>
            </a:r>
            <a:endParaRPr lang="en-US" sz="2800" dirty="0"/>
          </a:p>
        </p:txBody>
      </p:sp>
      <p:sp>
        <p:nvSpPr>
          <p:cNvPr id="49" name="Rectangle 48"/>
          <p:cNvSpPr/>
          <p:nvPr/>
        </p:nvSpPr>
        <p:spPr>
          <a:xfrm>
            <a:off x="3733800" y="3967490"/>
            <a:ext cx="304800" cy="3759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E</a:t>
            </a:r>
            <a:endParaRPr lang="en-US" sz="2800" dirty="0"/>
          </a:p>
        </p:txBody>
      </p:sp>
      <p:sp>
        <p:nvSpPr>
          <p:cNvPr id="50" name="Rectangle 49"/>
          <p:cNvSpPr/>
          <p:nvPr/>
        </p:nvSpPr>
        <p:spPr>
          <a:xfrm>
            <a:off x="4114800" y="3967490"/>
            <a:ext cx="304800" cy="3759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F</a:t>
            </a:r>
            <a:endParaRPr lang="en-US" sz="2800" dirty="0"/>
          </a:p>
        </p:txBody>
      </p:sp>
      <p:sp>
        <p:nvSpPr>
          <p:cNvPr id="51" name="Rectangle 50"/>
          <p:cNvSpPr/>
          <p:nvPr/>
        </p:nvSpPr>
        <p:spPr>
          <a:xfrm>
            <a:off x="4495800" y="3967490"/>
            <a:ext cx="304800" cy="3759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G</a:t>
            </a:r>
            <a:endParaRPr lang="en-US" sz="2800" dirty="0"/>
          </a:p>
        </p:txBody>
      </p:sp>
      <p:sp>
        <p:nvSpPr>
          <p:cNvPr id="52" name="Rectangle 51"/>
          <p:cNvSpPr/>
          <p:nvPr/>
        </p:nvSpPr>
        <p:spPr>
          <a:xfrm>
            <a:off x="4876800" y="3967490"/>
            <a:ext cx="304800" cy="3759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H</a:t>
            </a:r>
            <a:endParaRPr lang="en-US" sz="2800" dirty="0"/>
          </a:p>
        </p:txBody>
      </p:sp>
      <p:sp>
        <p:nvSpPr>
          <p:cNvPr id="53" name="Rectangle 52"/>
          <p:cNvSpPr/>
          <p:nvPr/>
        </p:nvSpPr>
        <p:spPr>
          <a:xfrm>
            <a:off x="5257800" y="3967490"/>
            <a:ext cx="304800" cy="3759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I</a:t>
            </a:r>
            <a:endParaRPr lang="en-US" sz="2800" dirty="0"/>
          </a:p>
        </p:txBody>
      </p:sp>
      <p:sp>
        <p:nvSpPr>
          <p:cNvPr id="54" name="Rectangle 53"/>
          <p:cNvSpPr/>
          <p:nvPr/>
        </p:nvSpPr>
        <p:spPr>
          <a:xfrm>
            <a:off x="5638800" y="3967490"/>
            <a:ext cx="304800" cy="3759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J</a:t>
            </a:r>
            <a:endParaRPr lang="en-US" sz="2800" dirty="0"/>
          </a:p>
        </p:txBody>
      </p:sp>
      <p:sp>
        <p:nvSpPr>
          <p:cNvPr id="55" name="Rectangle 54"/>
          <p:cNvSpPr/>
          <p:nvPr/>
        </p:nvSpPr>
        <p:spPr>
          <a:xfrm>
            <a:off x="6019800" y="3967490"/>
            <a:ext cx="304800" cy="3759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K</a:t>
            </a:r>
            <a:endParaRPr lang="en-US" sz="2800" dirty="0"/>
          </a:p>
        </p:txBody>
      </p:sp>
      <p:sp>
        <p:nvSpPr>
          <p:cNvPr id="56" name="Rectangle 55"/>
          <p:cNvSpPr/>
          <p:nvPr/>
        </p:nvSpPr>
        <p:spPr>
          <a:xfrm>
            <a:off x="6400800" y="3967490"/>
            <a:ext cx="304800" cy="3759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L</a:t>
            </a:r>
            <a:endParaRPr lang="en-US" sz="2800" dirty="0"/>
          </a:p>
        </p:txBody>
      </p:sp>
      <p:sp>
        <p:nvSpPr>
          <p:cNvPr id="57" name="Rectangle 56"/>
          <p:cNvSpPr/>
          <p:nvPr/>
        </p:nvSpPr>
        <p:spPr>
          <a:xfrm>
            <a:off x="6781800" y="3967490"/>
            <a:ext cx="304800" cy="3759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A</a:t>
            </a:r>
            <a:endParaRPr lang="en-US" sz="2800" dirty="0"/>
          </a:p>
        </p:txBody>
      </p:sp>
      <p:sp>
        <p:nvSpPr>
          <p:cNvPr id="58" name="Rectangle 57"/>
          <p:cNvSpPr/>
          <p:nvPr/>
        </p:nvSpPr>
        <p:spPr>
          <a:xfrm>
            <a:off x="7162800" y="3967490"/>
            <a:ext cx="304800" cy="3759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B</a:t>
            </a:r>
            <a:endParaRPr lang="en-US" sz="2800" dirty="0"/>
          </a:p>
        </p:txBody>
      </p:sp>
      <p:sp>
        <p:nvSpPr>
          <p:cNvPr id="59" name="Rectangle 58"/>
          <p:cNvSpPr/>
          <p:nvPr/>
        </p:nvSpPr>
        <p:spPr>
          <a:xfrm>
            <a:off x="7543800" y="3967490"/>
            <a:ext cx="304800" cy="3759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C</a:t>
            </a:r>
            <a:endParaRPr lang="en-US" sz="2800" dirty="0"/>
          </a:p>
        </p:txBody>
      </p:sp>
      <p:sp>
        <p:nvSpPr>
          <p:cNvPr id="64" name="Rectangle 63"/>
          <p:cNvSpPr/>
          <p:nvPr/>
        </p:nvSpPr>
        <p:spPr>
          <a:xfrm>
            <a:off x="2209800" y="3962400"/>
            <a:ext cx="304800" cy="37591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sz="2800" dirty="0" smtClean="0"/>
              <a:t>A</a:t>
            </a:r>
            <a:endParaRPr lang="en-US" sz="2800" dirty="0"/>
          </a:p>
        </p:txBody>
      </p:sp>
      <p:sp>
        <p:nvSpPr>
          <p:cNvPr id="65" name="Rectangle 64"/>
          <p:cNvSpPr/>
          <p:nvPr/>
        </p:nvSpPr>
        <p:spPr>
          <a:xfrm>
            <a:off x="2590800" y="3962400"/>
            <a:ext cx="304800" cy="37591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sz="2800" dirty="0" smtClean="0"/>
              <a:t>B</a:t>
            </a:r>
            <a:endParaRPr lang="en-US" sz="2800" dirty="0"/>
          </a:p>
        </p:txBody>
      </p:sp>
      <p:sp>
        <p:nvSpPr>
          <p:cNvPr id="82" name="TextBox 81"/>
          <p:cNvSpPr txBox="1"/>
          <p:nvPr/>
        </p:nvSpPr>
        <p:spPr>
          <a:xfrm>
            <a:off x="436605" y="4989154"/>
            <a:ext cx="1267655" cy="523220"/>
          </a:xfrm>
          <a:prstGeom prst="rect">
            <a:avLst/>
          </a:prstGeom>
          <a:noFill/>
        </p:spPr>
        <p:txBody>
          <a:bodyPr wrap="none" rtlCol="0">
            <a:spAutoFit/>
          </a:bodyPr>
          <a:lstStyle/>
          <a:p>
            <a:r>
              <a:rPr lang="en-US" sz="2800" dirty="0" smtClean="0"/>
              <a:t>EAF BF:</a:t>
            </a:r>
          </a:p>
        </p:txBody>
      </p:sp>
      <p:sp>
        <p:nvSpPr>
          <p:cNvPr id="101" name="TextBox 100"/>
          <p:cNvSpPr txBox="1"/>
          <p:nvPr/>
        </p:nvSpPr>
        <p:spPr>
          <a:xfrm>
            <a:off x="2105464" y="4953000"/>
            <a:ext cx="510076" cy="707886"/>
          </a:xfrm>
          <a:prstGeom prst="rect">
            <a:avLst/>
          </a:prstGeom>
          <a:noFill/>
        </p:spPr>
        <p:txBody>
          <a:bodyPr wrap="none" rtlCol="0">
            <a:spAutoFit/>
          </a:bodyPr>
          <a:lstStyle/>
          <a:p>
            <a:r>
              <a:rPr lang="en-US" sz="4000" dirty="0" smtClean="0">
                <a:solidFill>
                  <a:srgbClr val="C00000"/>
                </a:solidFill>
                <a:sym typeface="Wingdings"/>
              </a:rPr>
              <a:t></a:t>
            </a:r>
            <a:endParaRPr lang="en-US" sz="4000" dirty="0">
              <a:solidFill>
                <a:srgbClr val="C00000"/>
              </a:solidFill>
            </a:endParaRPr>
          </a:p>
        </p:txBody>
      </p:sp>
      <p:sp>
        <p:nvSpPr>
          <p:cNvPr id="102" name="TextBox 101"/>
          <p:cNvSpPr txBox="1"/>
          <p:nvPr/>
        </p:nvSpPr>
        <p:spPr>
          <a:xfrm>
            <a:off x="2475792" y="4953000"/>
            <a:ext cx="510076" cy="707886"/>
          </a:xfrm>
          <a:prstGeom prst="rect">
            <a:avLst/>
          </a:prstGeom>
          <a:noFill/>
        </p:spPr>
        <p:txBody>
          <a:bodyPr wrap="none" rtlCol="0">
            <a:spAutoFit/>
          </a:bodyPr>
          <a:lstStyle/>
          <a:p>
            <a:r>
              <a:rPr lang="en-US" sz="4000" dirty="0" smtClean="0">
                <a:solidFill>
                  <a:srgbClr val="C00000"/>
                </a:solidFill>
                <a:sym typeface="Wingdings"/>
              </a:rPr>
              <a:t></a:t>
            </a:r>
            <a:endParaRPr lang="en-US" sz="4000" dirty="0">
              <a:solidFill>
                <a:srgbClr val="C00000"/>
              </a:solidFill>
            </a:endParaRPr>
          </a:p>
        </p:txBody>
      </p:sp>
      <p:sp>
        <p:nvSpPr>
          <p:cNvPr id="129" name="TextBox 128"/>
          <p:cNvSpPr txBox="1"/>
          <p:nvPr/>
        </p:nvSpPr>
        <p:spPr>
          <a:xfrm>
            <a:off x="2856792" y="4953000"/>
            <a:ext cx="510076" cy="707886"/>
          </a:xfrm>
          <a:prstGeom prst="rect">
            <a:avLst/>
          </a:prstGeom>
          <a:noFill/>
        </p:spPr>
        <p:txBody>
          <a:bodyPr wrap="none" rtlCol="0">
            <a:spAutoFit/>
          </a:bodyPr>
          <a:lstStyle/>
          <a:p>
            <a:r>
              <a:rPr lang="en-US" sz="4000" dirty="0" smtClean="0">
                <a:solidFill>
                  <a:srgbClr val="C00000"/>
                </a:solidFill>
                <a:sym typeface="Wingdings"/>
              </a:rPr>
              <a:t></a:t>
            </a:r>
            <a:endParaRPr lang="en-US" sz="4000" dirty="0">
              <a:solidFill>
                <a:srgbClr val="C00000"/>
              </a:solidFill>
            </a:endParaRPr>
          </a:p>
        </p:txBody>
      </p:sp>
      <p:sp>
        <p:nvSpPr>
          <p:cNvPr id="143" name="TextBox 142"/>
          <p:cNvSpPr txBox="1"/>
          <p:nvPr/>
        </p:nvSpPr>
        <p:spPr>
          <a:xfrm>
            <a:off x="3237792" y="4953000"/>
            <a:ext cx="510076" cy="707886"/>
          </a:xfrm>
          <a:prstGeom prst="rect">
            <a:avLst/>
          </a:prstGeom>
          <a:noFill/>
        </p:spPr>
        <p:txBody>
          <a:bodyPr wrap="none" rtlCol="0">
            <a:spAutoFit/>
          </a:bodyPr>
          <a:lstStyle/>
          <a:p>
            <a:r>
              <a:rPr lang="en-US" sz="4000" dirty="0" smtClean="0">
                <a:solidFill>
                  <a:srgbClr val="C00000"/>
                </a:solidFill>
                <a:sym typeface="Wingdings"/>
              </a:rPr>
              <a:t></a:t>
            </a:r>
            <a:endParaRPr lang="en-US" sz="4000" dirty="0">
              <a:solidFill>
                <a:srgbClr val="C00000"/>
              </a:solidFill>
            </a:endParaRPr>
          </a:p>
        </p:txBody>
      </p:sp>
      <p:sp>
        <p:nvSpPr>
          <p:cNvPr id="144" name="TextBox 143"/>
          <p:cNvSpPr txBox="1"/>
          <p:nvPr/>
        </p:nvSpPr>
        <p:spPr>
          <a:xfrm>
            <a:off x="3618792" y="4953000"/>
            <a:ext cx="510076" cy="707886"/>
          </a:xfrm>
          <a:prstGeom prst="rect">
            <a:avLst/>
          </a:prstGeom>
          <a:noFill/>
        </p:spPr>
        <p:txBody>
          <a:bodyPr wrap="none" rtlCol="0">
            <a:spAutoFit/>
          </a:bodyPr>
          <a:lstStyle/>
          <a:p>
            <a:r>
              <a:rPr lang="en-US" sz="4000" dirty="0" smtClean="0">
                <a:solidFill>
                  <a:srgbClr val="C00000"/>
                </a:solidFill>
                <a:sym typeface="Wingdings"/>
              </a:rPr>
              <a:t></a:t>
            </a:r>
            <a:endParaRPr lang="en-US" sz="4000" dirty="0">
              <a:solidFill>
                <a:srgbClr val="C00000"/>
              </a:solidFill>
            </a:endParaRPr>
          </a:p>
        </p:txBody>
      </p:sp>
      <p:sp>
        <p:nvSpPr>
          <p:cNvPr id="145" name="TextBox 144"/>
          <p:cNvSpPr txBox="1"/>
          <p:nvPr/>
        </p:nvSpPr>
        <p:spPr>
          <a:xfrm>
            <a:off x="3999792" y="4953000"/>
            <a:ext cx="510076" cy="707886"/>
          </a:xfrm>
          <a:prstGeom prst="rect">
            <a:avLst/>
          </a:prstGeom>
          <a:noFill/>
        </p:spPr>
        <p:txBody>
          <a:bodyPr wrap="none" rtlCol="0">
            <a:spAutoFit/>
          </a:bodyPr>
          <a:lstStyle/>
          <a:p>
            <a:r>
              <a:rPr lang="en-US" sz="4000" dirty="0" smtClean="0">
                <a:solidFill>
                  <a:srgbClr val="C00000"/>
                </a:solidFill>
                <a:sym typeface="Wingdings"/>
              </a:rPr>
              <a:t></a:t>
            </a:r>
            <a:endParaRPr lang="en-US" sz="4000" dirty="0">
              <a:solidFill>
                <a:srgbClr val="C00000"/>
              </a:solidFill>
            </a:endParaRPr>
          </a:p>
        </p:txBody>
      </p:sp>
      <p:sp>
        <p:nvSpPr>
          <p:cNvPr id="146" name="TextBox 145"/>
          <p:cNvSpPr txBox="1"/>
          <p:nvPr/>
        </p:nvSpPr>
        <p:spPr>
          <a:xfrm>
            <a:off x="4380792" y="4953000"/>
            <a:ext cx="510076" cy="707886"/>
          </a:xfrm>
          <a:prstGeom prst="rect">
            <a:avLst/>
          </a:prstGeom>
          <a:noFill/>
        </p:spPr>
        <p:txBody>
          <a:bodyPr wrap="none" rtlCol="0">
            <a:spAutoFit/>
          </a:bodyPr>
          <a:lstStyle/>
          <a:p>
            <a:r>
              <a:rPr lang="en-US" sz="4000" dirty="0" smtClean="0">
                <a:solidFill>
                  <a:srgbClr val="C00000"/>
                </a:solidFill>
                <a:sym typeface="Wingdings"/>
              </a:rPr>
              <a:t></a:t>
            </a:r>
            <a:endParaRPr lang="en-US" sz="4000" dirty="0">
              <a:solidFill>
                <a:srgbClr val="C00000"/>
              </a:solidFill>
            </a:endParaRPr>
          </a:p>
        </p:txBody>
      </p:sp>
      <p:sp>
        <p:nvSpPr>
          <p:cNvPr id="147" name="TextBox 146"/>
          <p:cNvSpPr txBox="1"/>
          <p:nvPr/>
        </p:nvSpPr>
        <p:spPr>
          <a:xfrm>
            <a:off x="4772464" y="4953000"/>
            <a:ext cx="510076" cy="707886"/>
          </a:xfrm>
          <a:prstGeom prst="rect">
            <a:avLst/>
          </a:prstGeom>
          <a:noFill/>
        </p:spPr>
        <p:txBody>
          <a:bodyPr wrap="none" rtlCol="0">
            <a:spAutoFit/>
          </a:bodyPr>
          <a:lstStyle/>
          <a:p>
            <a:r>
              <a:rPr lang="en-US" sz="4000" dirty="0" smtClean="0">
                <a:solidFill>
                  <a:srgbClr val="C00000"/>
                </a:solidFill>
                <a:sym typeface="Wingdings"/>
              </a:rPr>
              <a:t></a:t>
            </a:r>
            <a:endParaRPr lang="en-US" sz="4000" dirty="0">
              <a:solidFill>
                <a:srgbClr val="C00000"/>
              </a:solidFill>
            </a:endParaRPr>
          </a:p>
        </p:txBody>
      </p:sp>
      <p:sp>
        <p:nvSpPr>
          <p:cNvPr id="118" name="Rectangle 117"/>
          <p:cNvSpPr/>
          <p:nvPr/>
        </p:nvSpPr>
        <p:spPr>
          <a:xfrm>
            <a:off x="4953000" y="2891135"/>
            <a:ext cx="304800" cy="453807"/>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A</a:t>
            </a:r>
            <a:endParaRPr lang="en-US" sz="2800" dirty="0"/>
          </a:p>
        </p:txBody>
      </p:sp>
      <p:sp>
        <p:nvSpPr>
          <p:cNvPr id="142" name="TextBox 141"/>
          <p:cNvSpPr txBox="1"/>
          <p:nvPr/>
        </p:nvSpPr>
        <p:spPr>
          <a:xfrm>
            <a:off x="5500468" y="5014555"/>
            <a:ext cx="546945" cy="646331"/>
          </a:xfrm>
          <a:prstGeom prst="rect">
            <a:avLst/>
          </a:prstGeom>
          <a:noFill/>
        </p:spPr>
        <p:txBody>
          <a:bodyPr wrap="none" rtlCol="0">
            <a:spAutoFit/>
          </a:bodyPr>
          <a:lstStyle/>
          <a:p>
            <a:r>
              <a:rPr lang="en-US" sz="3600" b="1" dirty="0" smtClean="0">
                <a:solidFill>
                  <a:srgbClr val="92D050"/>
                </a:solidFill>
                <a:sym typeface="Wingdings"/>
              </a:rPr>
              <a:t></a:t>
            </a:r>
            <a:endParaRPr lang="en-US" sz="3600" b="1" dirty="0">
              <a:solidFill>
                <a:srgbClr val="92D050"/>
              </a:solidFill>
            </a:endParaRPr>
          </a:p>
        </p:txBody>
      </p:sp>
      <p:sp>
        <p:nvSpPr>
          <p:cNvPr id="156" name="TextBox 155"/>
          <p:cNvSpPr txBox="1"/>
          <p:nvPr/>
        </p:nvSpPr>
        <p:spPr>
          <a:xfrm>
            <a:off x="5910127" y="5014555"/>
            <a:ext cx="546945" cy="646331"/>
          </a:xfrm>
          <a:prstGeom prst="rect">
            <a:avLst/>
          </a:prstGeom>
          <a:noFill/>
        </p:spPr>
        <p:txBody>
          <a:bodyPr wrap="none" rtlCol="0">
            <a:spAutoFit/>
          </a:bodyPr>
          <a:lstStyle/>
          <a:p>
            <a:r>
              <a:rPr lang="en-US" sz="3600" b="1" dirty="0" smtClean="0">
                <a:solidFill>
                  <a:srgbClr val="92D050"/>
                </a:solidFill>
                <a:sym typeface="Wingdings"/>
              </a:rPr>
              <a:t></a:t>
            </a:r>
            <a:endParaRPr lang="en-US" sz="3600" b="1" dirty="0">
              <a:solidFill>
                <a:srgbClr val="92D050"/>
              </a:solidFill>
            </a:endParaRPr>
          </a:p>
        </p:txBody>
      </p:sp>
      <p:sp>
        <p:nvSpPr>
          <p:cNvPr id="157" name="TextBox 156"/>
          <p:cNvSpPr txBox="1"/>
          <p:nvPr/>
        </p:nvSpPr>
        <p:spPr>
          <a:xfrm>
            <a:off x="6296987" y="5014555"/>
            <a:ext cx="546945" cy="646331"/>
          </a:xfrm>
          <a:prstGeom prst="rect">
            <a:avLst/>
          </a:prstGeom>
          <a:noFill/>
        </p:spPr>
        <p:txBody>
          <a:bodyPr wrap="none" rtlCol="0">
            <a:spAutoFit/>
          </a:bodyPr>
          <a:lstStyle/>
          <a:p>
            <a:r>
              <a:rPr lang="en-US" sz="3600" b="1" dirty="0" smtClean="0">
                <a:solidFill>
                  <a:srgbClr val="92D050"/>
                </a:solidFill>
                <a:sym typeface="Wingdings"/>
              </a:rPr>
              <a:t></a:t>
            </a:r>
            <a:endParaRPr lang="en-US" sz="3600" b="1" dirty="0">
              <a:solidFill>
                <a:srgbClr val="92D050"/>
              </a:solidFill>
            </a:endParaRPr>
          </a:p>
        </p:txBody>
      </p:sp>
      <p:sp>
        <p:nvSpPr>
          <p:cNvPr id="158" name="TextBox 157"/>
          <p:cNvSpPr txBox="1"/>
          <p:nvPr/>
        </p:nvSpPr>
        <p:spPr>
          <a:xfrm>
            <a:off x="6663919" y="5014555"/>
            <a:ext cx="546945" cy="646331"/>
          </a:xfrm>
          <a:prstGeom prst="rect">
            <a:avLst/>
          </a:prstGeom>
          <a:noFill/>
        </p:spPr>
        <p:txBody>
          <a:bodyPr wrap="none" rtlCol="0">
            <a:spAutoFit/>
          </a:bodyPr>
          <a:lstStyle/>
          <a:p>
            <a:r>
              <a:rPr lang="en-US" sz="3600" b="1" dirty="0" smtClean="0">
                <a:solidFill>
                  <a:srgbClr val="92D050"/>
                </a:solidFill>
                <a:sym typeface="Wingdings"/>
              </a:rPr>
              <a:t></a:t>
            </a:r>
            <a:endParaRPr lang="en-US" sz="3600" b="1" dirty="0">
              <a:solidFill>
                <a:srgbClr val="92D050"/>
              </a:solidFill>
            </a:endParaRPr>
          </a:p>
        </p:txBody>
      </p:sp>
      <p:sp>
        <p:nvSpPr>
          <p:cNvPr id="159" name="TextBox 158"/>
          <p:cNvSpPr txBox="1"/>
          <p:nvPr/>
        </p:nvSpPr>
        <p:spPr>
          <a:xfrm>
            <a:off x="7038536" y="5014555"/>
            <a:ext cx="546945" cy="646331"/>
          </a:xfrm>
          <a:prstGeom prst="rect">
            <a:avLst/>
          </a:prstGeom>
          <a:noFill/>
        </p:spPr>
        <p:txBody>
          <a:bodyPr wrap="none" rtlCol="0">
            <a:spAutoFit/>
          </a:bodyPr>
          <a:lstStyle/>
          <a:p>
            <a:r>
              <a:rPr lang="en-US" sz="3600" b="1" dirty="0" smtClean="0">
                <a:solidFill>
                  <a:srgbClr val="92D050"/>
                </a:solidFill>
                <a:sym typeface="Wingdings"/>
              </a:rPr>
              <a:t></a:t>
            </a:r>
            <a:endParaRPr lang="en-US" sz="3600" b="1" dirty="0">
              <a:solidFill>
                <a:srgbClr val="92D050"/>
              </a:solidFill>
            </a:endParaRPr>
          </a:p>
        </p:txBody>
      </p:sp>
      <p:sp>
        <p:nvSpPr>
          <p:cNvPr id="160" name="TextBox 159"/>
          <p:cNvSpPr txBox="1"/>
          <p:nvPr/>
        </p:nvSpPr>
        <p:spPr>
          <a:xfrm>
            <a:off x="7425919" y="5014555"/>
            <a:ext cx="546945" cy="646331"/>
          </a:xfrm>
          <a:prstGeom prst="rect">
            <a:avLst/>
          </a:prstGeom>
          <a:noFill/>
        </p:spPr>
        <p:txBody>
          <a:bodyPr wrap="none" rtlCol="0">
            <a:spAutoFit/>
          </a:bodyPr>
          <a:lstStyle/>
          <a:p>
            <a:r>
              <a:rPr lang="en-US" sz="3600" b="1" dirty="0" smtClean="0">
                <a:solidFill>
                  <a:srgbClr val="92D050"/>
                </a:solidFill>
                <a:sym typeface="Wingdings"/>
              </a:rPr>
              <a:t></a:t>
            </a:r>
            <a:endParaRPr lang="en-US" sz="3600" b="1" dirty="0">
              <a:solidFill>
                <a:srgbClr val="92D050"/>
              </a:solidFill>
            </a:endParaRPr>
          </a:p>
        </p:txBody>
      </p:sp>
      <p:sp>
        <p:nvSpPr>
          <p:cNvPr id="163" name="TextBox 162"/>
          <p:cNvSpPr txBox="1"/>
          <p:nvPr/>
        </p:nvSpPr>
        <p:spPr>
          <a:xfrm>
            <a:off x="436605" y="4455754"/>
            <a:ext cx="1728999" cy="523220"/>
          </a:xfrm>
          <a:prstGeom prst="rect">
            <a:avLst/>
          </a:prstGeom>
          <a:noFill/>
        </p:spPr>
        <p:txBody>
          <a:bodyPr wrap="none" rtlCol="0">
            <a:spAutoFit/>
          </a:bodyPr>
          <a:lstStyle/>
          <a:p>
            <a:r>
              <a:rPr lang="en-US" sz="2800" dirty="0" smtClean="0"/>
              <a:t>EAF Naive:</a:t>
            </a:r>
          </a:p>
        </p:txBody>
      </p:sp>
      <p:sp>
        <p:nvSpPr>
          <p:cNvPr id="164" name="TextBox 163"/>
          <p:cNvSpPr txBox="1"/>
          <p:nvPr/>
        </p:nvSpPr>
        <p:spPr>
          <a:xfrm>
            <a:off x="2105464" y="4419600"/>
            <a:ext cx="510076" cy="707886"/>
          </a:xfrm>
          <a:prstGeom prst="rect">
            <a:avLst/>
          </a:prstGeom>
          <a:noFill/>
        </p:spPr>
        <p:txBody>
          <a:bodyPr wrap="none" rtlCol="0">
            <a:spAutoFit/>
          </a:bodyPr>
          <a:lstStyle/>
          <a:p>
            <a:r>
              <a:rPr lang="en-US" sz="4000" dirty="0" smtClean="0">
                <a:solidFill>
                  <a:srgbClr val="C00000"/>
                </a:solidFill>
                <a:sym typeface="Wingdings"/>
              </a:rPr>
              <a:t></a:t>
            </a:r>
            <a:endParaRPr lang="en-US" sz="4000" dirty="0">
              <a:solidFill>
                <a:srgbClr val="C00000"/>
              </a:solidFill>
            </a:endParaRPr>
          </a:p>
        </p:txBody>
      </p:sp>
      <p:sp>
        <p:nvSpPr>
          <p:cNvPr id="165" name="TextBox 164"/>
          <p:cNvSpPr txBox="1"/>
          <p:nvPr/>
        </p:nvSpPr>
        <p:spPr>
          <a:xfrm>
            <a:off x="2475792" y="4419600"/>
            <a:ext cx="510076" cy="707886"/>
          </a:xfrm>
          <a:prstGeom prst="rect">
            <a:avLst/>
          </a:prstGeom>
          <a:noFill/>
        </p:spPr>
        <p:txBody>
          <a:bodyPr wrap="none" rtlCol="0">
            <a:spAutoFit/>
          </a:bodyPr>
          <a:lstStyle/>
          <a:p>
            <a:r>
              <a:rPr lang="en-US" sz="4000" dirty="0" smtClean="0">
                <a:solidFill>
                  <a:srgbClr val="C00000"/>
                </a:solidFill>
                <a:sym typeface="Wingdings"/>
              </a:rPr>
              <a:t></a:t>
            </a:r>
            <a:endParaRPr lang="en-US" sz="4000" dirty="0">
              <a:solidFill>
                <a:srgbClr val="C00000"/>
              </a:solidFill>
            </a:endParaRPr>
          </a:p>
        </p:txBody>
      </p:sp>
      <p:sp>
        <p:nvSpPr>
          <p:cNvPr id="166" name="TextBox 165"/>
          <p:cNvSpPr txBox="1"/>
          <p:nvPr/>
        </p:nvSpPr>
        <p:spPr>
          <a:xfrm>
            <a:off x="2856792" y="4419600"/>
            <a:ext cx="510076" cy="707886"/>
          </a:xfrm>
          <a:prstGeom prst="rect">
            <a:avLst/>
          </a:prstGeom>
          <a:noFill/>
        </p:spPr>
        <p:txBody>
          <a:bodyPr wrap="none" rtlCol="0">
            <a:spAutoFit/>
          </a:bodyPr>
          <a:lstStyle/>
          <a:p>
            <a:r>
              <a:rPr lang="en-US" sz="4000" dirty="0" smtClean="0">
                <a:solidFill>
                  <a:srgbClr val="C00000"/>
                </a:solidFill>
                <a:sym typeface="Wingdings"/>
              </a:rPr>
              <a:t></a:t>
            </a:r>
            <a:endParaRPr lang="en-US" sz="4000" dirty="0">
              <a:solidFill>
                <a:srgbClr val="C00000"/>
              </a:solidFill>
            </a:endParaRPr>
          </a:p>
        </p:txBody>
      </p:sp>
      <p:sp>
        <p:nvSpPr>
          <p:cNvPr id="167" name="TextBox 166"/>
          <p:cNvSpPr txBox="1"/>
          <p:nvPr/>
        </p:nvSpPr>
        <p:spPr>
          <a:xfrm>
            <a:off x="3237792" y="4419600"/>
            <a:ext cx="510076" cy="707886"/>
          </a:xfrm>
          <a:prstGeom prst="rect">
            <a:avLst/>
          </a:prstGeom>
          <a:noFill/>
        </p:spPr>
        <p:txBody>
          <a:bodyPr wrap="none" rtlCol="0">
            <a:spAutoFit/>
          </a:bodyPr>
          <a:lstStyle/>
          <a:p>
            <a:r>
              <a:rPr lang="en-US" sz="4000" dirty="0" smtClean="0">
                <a:solidFill>
                  <a:srgbClr val="C00000"/>
                </a:solidFill>
                <a:sym typeface="Wingdings"/>
              </a:rPr>
              <a:t></a:t>
            </a:r>
            <a:endParaRPr lang="en-US" sz="4000" dirty="0">
              <a:solidFill>
                <a:srgbClr val="C00000"/>
              </a:solidFill>
            </a:endParaRPr>
          </a:p>
        </p:txBody>
      </p:sp>
      <p:sp>
        <p:nvSpPr>
          <p:cNvPr id="168" name="TextBox 167"/>
          <p:cNvSpPr txBox="1"/>
          <p:nvPr/>
        </p:nvSpPr>
        <p:spPr>
          <a:xfrm>
            <a:off x="3618792" y="4419600"/>
            <a:ext cx="510076" cy="707886"/>
          </a:xfrm>
          <a:prstGeom prst="rect">
            <a:avLst/>
          </a:prstGeom>
          <a:noFill/>
        </p:spPr>
        <p:txBody>
          <a:bodyPr wrap="none" rtlCol="0">
            <a:spAutoFit/>
          </a:bodyPr>
          <a:lstStyle/>
          <a:p>
            <a:r>
              <a:rPr lang="en-US" sz="4000" dirty="0" smtClean="0">
                <a:solidFill>
                  <a:srgbClr val="C00000"/>
                </a:solidFill>
                <a:sym typeface="Wingdings"/>
              </a:rPr>
              <a:t></a:t>
            </a:r>
            <a:endParaRPr lang="en-US" sz="4000" dirty="0">
              <a:solidFill>
                <a:srgbClr val="C00000"/>
              </a:solidFill>
            </a:endParaRPr>
          </a:p>
        </p:txBody>
      </p:sp>
      <p:sp>
        <p:nvSpPr>
          <p:cNvPr id="169" name="TextBox 168"/>
          <p:cNvSpPr txBox="1"/>
          <p:nvPr/>
        </p:nvSpPr>
        <p:spPr>
          <a:xfrm>
            <a:off x="3999792" y="4419600"/>
            <a:ext cx="510076" cy="707886"/>
          </a:xfrm>
          <a:prstGeom prst="rect">
            <a:avLst/>
          </a:prstGeom>
          <a:noFill/>
        </p:spPr>
        <p:txBody>
          <a:bodyPr wrap="none" rtlCol="0">
            <a:spAutoFit/>
          </a:bodyPr>
          <a:lstStyle/>
          <a:p>
            <a:r>
              <a:rPr lang="en-US" sz="4000" dirty="0" smtClean="0">
                <a:solidFill>
                  <a:srgbClr val="C00000"/>
                </a:solidFill>
                <a:sym typeface="Wingdings"/>
              </a:rPr>
              <a:t></a:t>
            </a:r>
            <a:endParaRPr lang="en-US" sz="4000" dirty="0">
              <a:solidFill>
                <a:srgbClr val="C00000"/>
              </a:solidFill>
            </a:endParaRPr>
          </a:p>
        </p:txBody>
      </p:sp>
      <p:sp>
        <p:nvSpPr>
          <p:cNvPr id="170" name="TextBox 169"/>
          <p:cNvSpPr txBox="1"/>
          <p:nvPr/>
        </p:nvSpPr>
        <p:spPr>
          <a:xfrm>
            <a:off x="4380792" y="4419600"/>
            <a:ext cx="510076" cy="707886"/>
          </a:xfrm>
          <a:prstGeom prst="rect">
            <a:avLst/>
          </a:prstGeom>
          <a:noFill/>
        </p:spPr>
        <p:txBody>
          <a:bodyPr wrap="none" rtlCol="0">
            <a:spAutoFit/>
          </a:bodyPr>
          <a:lstStyle/>
          <a:p>
            <a:r>
              <a:rPr lang="en-US" sz="4000" dirty="0" smtClean="0">
                <a:solidFill>
                  <a:srgbClr val="C00000"/>
                </a:solidFill>
                <a:sym typeface="Wingdings"/>
              </a:rPr>
              <a:t></a:t>
            </a:r>
            <a:endParaRPr lang="en-US" sz="4000" dirty="0">
              <a:solidFill>
                <a:srgbClr val="C00000"/>
              </a:solidFill>
            </a:endParaRPr>
          </a:p>
        </p:txBody>
      </p:sp>
      <p:sp>
        <p:nvSpPr>
          <p:cNvPr id="171" name="TextBox 170"/>
          <p:cNvSpPr txBox="1"/>
          <p:nvPr/>
        </p:nvSpPr>
        <p:spPr>
          <a:xfrm>
            <a:off x="4772464" y="4419600"/>
            <a:ext cx="510076" cy="707886"/>
          </a:xfrm>
          <a:prstGeom prst="rect">
            <a:avLst/>
          </a:prstGeom>
          <a:noFill/>
        </p:spPr>
        <p:txBody>
          <a:bodyPr wrap="none" rtlCol="0">
            <a:spAutoFit/>
          </a:bodyPr>
          <a:lstStyle/>
          <a:p>
            <a:r>
              <a:rPr lang="en-US" sz="4000" dirty="0" smtClean="0">
                <a:solidFill>
                  <a:srgbClr val="C00000"/>
                </a:solidFill>
                <a:sym typeface="Wingdings"/>
              </a:rPr>
              <a:t></a:t>
            </a:r>
            <a:endParaRPr lang="en-US" sz="4000" dirty="0">
              <a:solidFill>
                <a:srgbClr val="C00000"/>
              </a:solidFill>
            </a:endParaRPr>
          </a:p>
        </p:txBody>
      </p:sp>
      <p:sp>
        <p:nvSpPr>
          <p:cNvPr id="172" name="TextBox 171"/>
          <p:cNvSpPr txBox="1"/>
          <p:nvPr/>
        </p:nvSpPr>
        <p:spPr>
          <a:xfrm>
            <a:off x="5153464" y="4419600"/>
            <a:ext cx="510076" cy="707886"/>
          </a:xfrm>
          <a:prstGeom prst="rect">
            <a:avLst/>
          </a:prstGeom>
          <a:noFill/>
        </p:spPr>
        <p:txBody>
          <a:bodyPr wrap="none" rtlCol="0">
            <a:spAutoFit/>
          </a:bodyPr>
          <a:lstStyle/>
          <a:p>
            <a:r>
              <a:rPr lang="en-US" sz="4000" dirty="0" smtClean="0">
                <a:solidFill>
                  <a:srgbClr val="C00000"/>
                </a:solidFill>
                <a:sym typeface="Wingdings"/>
              </a:rPr>
              <a:t></a:t>
            </a:r>
            <a:endParaRPr lang="en-US" sz="4000" dirty="0">
              <a:solidFill>
                <a:srgbClr val="C00000"/>
              </a:solidFill>
            </a:endParaRPr>
          </a:p>
        </p:txBody>
      </p:sp>
      <p:sp>
        <p:nvSpPr>
          <p:cNvPr id="173" name="TextBox 172"/>
          <p:cNvSpPr txBox="1"/>
          <p:nvPr/>
        </p:nvSpPr>
        <p:spPr>
          <a:xfrm>
            <a:off x="5534464" y="4419600"/>
            <a:ext cx="510076" cy="707886"/>
          </a:xfrm>
          <a:prstGeom prst="rect">
            <a:avLst/>
          </a:prstGeom>
          <a:noFill/>
        </p:spPr>
        <p:txBody>
          <a:bodyPr wrap="none" rtlCol="0">
            <a:spAutoFit/>
          </a:bodyPr>
          <a:lstStyle/>
          <a:p>
            <a:r>
              <a:rPr lang="en-US" sz="4000" dirty="0" smtClean="0">
                <a:solidFill>
                  <a:srgbClr val="C00000"/>
                </a:solidFill>
                <a:sym typeface="Wingdings"/>
              </a:rPr>
              <a:t></a:t>
            </a:r>
            <a:endParaRPr lang="en-US" sz="4000" dirty="0">
              <a:solidFill>
                <a:srgbClr val="C00000"/>
              </a:solidFill>
            </a:endParaRPr>
          </a:p>
        </p:txBody>
      </p:sp>
      <p:sp>
        <p:nvSpPr>
          <p:cNvPr id="174" name="TextBox 173"/>
          <p:cNvSpPr txBox="1"/>
          <p:nvPr/>
        </p:nvSpPr>
        <p:spPr>
          <a:xfrm>
            <a:off x="5915464" y="4419600"/>
            <a:ext cx="510076" cy="707886"/>
          </a:xfrm>
          <a:prstGeom prst="rect">
            <a:avLst/>
          </a:prstGeom>
          <a:noFill/>
        </p:spPr>
        <p:txBody>
          <a:bodyPr wrap="none" rtlCol="0">
            <a:spAutoFit/>
          </a:bodyPr>
          <a:lstStyle/>
          <a:p>
            <a:r>
              <a:rPr lang="en-US" sz="4000" dirty="0" smtClean="0">
                <a:solidFill>
                  <a:srgbClr val="C00000"/>
                </a:solidFill>
                <a:sym typeface="Wingdings"/>
              </a:rPr>
              <a:t></a:t>
            </a:r>
            <a:endParaRPr lang="en-US" sz="4000" dirty="0">
              <a:solidFill>
                <a:srgbClr val="C00000"/>
              </a:solidFill>
            </a:endParaRPr>
          </a:p>
        </p:txBody>
      </p:sp>
      <p:sp>
        <p:nvSpPr>
          <p:cNvPr id="175" name="TextBox 174"/>
          <p:cNvSpPr txBox="1"/>
          <p:nvPr/>
        </p:nvSpPr>
        <p:spPr>
          <a:xfrm>
            <a:off x="6310532" y="4419600"/>
            <a:ext cx="510076" cy="707886"/>
          </a:xfrm>
          <a:prstGeom prst="rect">
            <a:avLst/>
          </a:prstGeom>
          <a:noFill/>
        </p:spPr>
        <p:txBody>
          <a:bodyPr wrap="none" rtlCol="0">
            <a:spAutoFit/>
          </a:bodyPr>
          <a:lstStyle/>
          <a:p>
            <a:r>
              <a:rPr lang="en-US" sz="4000" dirty="0" smtClean="0">
                <a:solidFill>
                  <a:srgbClr val="C00000"/>
                </a:solidFill>
                <a:sym typeface="Wingdings"/>
              </a:rPr>
              <a:t></a:t>
            </a:r>
            <a:endParaRPr lang="en-US" sz="4000" dirty="0">
              <a:solidFill>
                <a:srgbClr val="C00000"/>
              </a:solidFill>
            </a:endParaRPr>
          </a:p>
        </p:txBody>
      </p:sp>
      <p:sp>
        <p:nvSpPr>
          <p:cNvPr id="176" name="TextBox 175"/>
          <p:cNvSpPr txBox="1"/>
          <p:nvPr/>
        </p:nvSpPr>
        <p:spPr>
          <a:xfrm>
            <a:off x="6691532" y="4419600"/>
            <a:ext cx="510076" cy="707886"/>
          </a:xfrm>
          <a:prstGeom prst="rect">
            <a:avLst/>
          </a:prstGeom>
          <a:noFill/>
        </p:spPr>
        <p:txBody>
          <a:bodyPr wrap="none" rtlCol="0">
            <a:spAutoFit/>
          </a:bodyPr>
          <a:lstStyle/>
          <a:p>
            <a:r>
              <a:rPr lang="en-US" sz="4000" dirty="0" smtClean="0">
                <a:solidFill>
                  <a:srgbClr val="C00000"/>
                </a:solidFill>
                <a:sym typeface="Wingdings"/>
              </a:rPr>
              <a:t></a:t>
            </a:r>
            <a:endParaRPr lang="en-US" sz="4000" dirty="0">
              <a:solidFill>
                <a:srgbClr val="C00000"/>
              </a:solidFill>
            </a:endParaRPr>
          </a:p>
        </p:txBody>
      </p:sp>
      <p:sp>
        <p:nvSpPr>
          <p:cNvPr id="177" name="TextBox 176"/>
          <p:cNvSpPr txBox="1"/>
          <p:nvPr/>
        </p:nvSpPr>
        <p:spPr>
          <a:xfrm>
            <a:off x="7072532" y="4419600"/>
            <a:ext cx="510076" cy="707886"/>
          </a:xfrm>
          <a:prstGeom prst="rect">
            <a:avLst/>
          </a:prstGeom>
          <a:noFill/>
        </p:spPr>
        <p:txBody>
          <a:bodyPr wrap="none" rtlCol="0">
            <a:spAutoFit/>
          </a:bodyPr>
          <a:lstStyle/>
          <a:p>
            <a:r>
              <a:rPr lang="en-US" sz="4000" dirty="0" smtClean="0">
                <a:solidFill>
                  <a:srgbClr val="C00000"/>
                </a:solidFill>
                <a:sym typeface="Wingdings"/>
              </a:rPr>
              <a:t></a:t>
            </a:r>
            <a:endParaRPr lang="en-US" sz="4000" dirty="0">
              <a:solidFill>
                <a:srgbClr val="C00000"/>
              </a:solidFill>
            </a:endParaRPr>
          </a:p>
        </p:txBody>
      </p:sp>
      <p:sp>
        <p:nvSpPr>
          <p:cNvPr id="178" name="TextBox 177"/>
          <p:cNvSpPr txBox="1"/>
          <p:nvPr/>
        </p:nvSpPr>
        <p:spPr>
          <a:xfrm>
            <a:off x="7453532" y="4419600"/>
            <a:ext cx="510076" cy="707886"/>
          </a:xfrm>
          <a:prstGeom prst="rect">
            <a:avLst/>
          </a:prstGeom>
          <a:noFill/>
        </p:spPr>
        <p:txBody>
          <a:bodyPr wrap="none" rtlCol="0">
            <a:spAutoFit/>
          </a:bodyPr>
          <a:lstStyle/>
          <a:p>
            <a:r>
              <a:rPr lang="en-US" sz="4000" dirty="0" smtClean="0">
                <a:solidFill>
                  <a:srgbClr val="C00000"/>
                </a:solidFill>
                <a:sym typeface="Wingdings"/>
              </a:rPr>
              <a:t></a:t>
            </a:r>
            <a:endParaRPr lang="en-US" sz="4000" dirty="0">
              <a:solidFill>
                <a:srgbClr val="C00000"/>
              </a:solidFill>
            </a:endParaRPr>
          </a:p>
        </p:txBody>
      </p:sp>
      <p:grpSp>
        <p:nvGrpSpPr>
          <p:cNvPr id="193" name="Group 192"/>
          <p:cNvGrpSpPr/>
          <p:nvPr/>
        </p:nvGrpSpPr>
        <p:grpSpPr>
          <a:xfrm>
            <a:off x="609600" y="2891135"/>
            <a:ext cx="5029200" cy="457200"/>
            <a:chOff x="1295400" y="5867400"/>
            <a:chExt cx="5029200" cy="685800"/>
          </a:xfrm>
        </p:grpSpPr>
        <p:sp>
          <p:nvSpPr>
            <p:cNvPr id="180" name="Rectangle 179"/>
            <p:cNvSpPr/>
            <p:nvPr/>
          </p:nvSpPr>
          <p:spPr>
            <a:xfrm>
              <a:off x="1295400" y="58724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A</a:t>
              </a:r>
              <a:endParaRPr lang="en-US" sz="2800" dirty="0"/>
            </a:p>
          </p:txBody>
        </p:sp>
        <p:sp>
          <p:nvSpPr>
            <p:cNvPr id="181" name="Rectangle 180"/>
            <p:cNvSpPr/>
            <p:nvPr/>
          </p:nvSpPr>
          <p:spPr>
            <a:xfrm>
              <a:off x="1676400" y="58724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L</a:t>
              </a:r>
              <a:endParaRPr lang="en-US" sz="2800" dirty="0"/>
            </a:p>
          </p:txBody>
        </p:sp>
        <p:sp>
          <p:nvSpPr>
            <p:cNvPr id="182" name="Rectangle 181"/>
            <p:cNvSpPr/>
            <p:nvPr/>
          </p:nvSpPr>
          <p:spPr>
            <a:xfrm>
              <a:off x="2057400" y="58724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K</a:t>
              </a:r>
              <a:endParaRPr lang="en-US" sz="2800" dirty="0"/>
            </a:p>
          </p:txBody>
        </p:sp>
        <p:sp>
          <p:nvSpPr>
            <p:cNvPr id="183" name="Rectangle 182"/>
            <p:cNvSpPr/>
            <p:nvPr/>
          </p:nvSpPr>
          <p:spPr>
            <a:xfrm>
              <a:off x="2438400" y="58724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J</a:t>
              </a:r>
              <a:endParaRPr lang="en-US" sz="2800" dirty="0"/>
            </a:p>
          </p:txBody>
        </p:sp>
        <p:sp>
          <p:nvSpPr>
            <p:cNvPr id="184" name="Rectangle 183"/>
            <p:cNvSpPr/>
            <p:nvPr/>
          </p:nvSpPr>
          <p:spPr>
            <a:xfrm>
              <a:off x="2819400" y="58724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I</a:t>
              </a:r>
              <a:endParaRPr lang="en-US" sz="2800" dirty="0"/>
            </a:p>
          </p:txBody>
        </p:sp>
        <p:sp>
          <p:nvSpPr>
            <p:cNvPr id="185" name="Rectangle 184"/>
            <p:cNvSpPr/>
            <p:nvPr/>
          </p:nvSpPr>
          <p:spPr>
            <a:xfrm>
              <a:off x="3200400" y="58724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H</a:t>
              </a:r>
              <a:endParaRPr lang="en-US" sz="2800" dirty="0"/>
            </a:p>
          </p:txBody>
        </p:sp>
        <p:sp>
          <p:nvSpPr>
            <p:cNvPr id="186" name="Rectangle 185"/>
            <p:cNvSpPr/>
            <p:nvPr/>
          </p:nvSpPr>
          <p:spPr>
            <a:xfrm>
              <a:off x="3581400" y="58724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G</a:t>
              </a:r>
              <a:endParaRPr lang="en-US" sz="2800" dirty="0"/>
            </a:p>
          </p:txBody>
        </p:sp>
        <p:sp>
          <p:nvSpPr>
            <p:cNvPr id="187" name="Rectangle 186"/>
            <p:cNvSpPr/>
            <p:nvPr/>
          </p:nvSpPr>
          <p:spPr>
            <a:xfrm>
              <a:off x="5638800" y="58724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B</a:t>
              </a:r>
              <a:endParaRPr lang="en-US" sz="2800" dirty="0"/>
            </a:p>
          </p:txBody>
        </p:sp>
        <p:sp>
          <p:nvSpPr>
            <p:cNvPr id="188" name="Rectangle 187"/>
            <p:cNvSpPr/>
            <p:nvPr/>
          </p:nvSpPr>
          <p:spPr>
            <a:xfrm>
              <a:off x="4495800" y="58674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E</a:t>
              </a:r>
              <a:endParaRPr lang="en-US" sz="2800" dirty="0"/>
            </a:p>
          </p:txBody>
        </p:sp>
        <p:sp>
          <p:nvSpPr>
            <p:cNvPr id="189" name="Rectangle 188"/>
            <p:cNvSpPr/>
            <p:nvPr/>
          </p:nvSpPr>
          <p:spPr>
            <a:xfrm>
              <a:off x="4876800" y="58674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D</a:t>
              </a:r>
              <a:endParaRPr lang="en-US" sz="2800" dirty="0"/>
            </a:p>
          </p:txBody>
        </p:sp>
        <p:sp>
          <p:nvSpPr>
            <p:cNvPr id="191" name="Rectangle 190"/>
            <p:cNvSpPr/>
            <p:nvPr/>
          </p:nvSpPr>
          <p:spPr>
            <a:xfrm>
              <a:off x="5257800" y="58674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C</a:t>
              </a:r>
              <a:endParaRPr lang="en-US" sz="2800" dirty="0"/>
            </a:p>
          </p:txBody>
        </p:sp>
        <p:sp>
          <p:nvSpPr>
            <p:cNvPr id="192" name="Rectangle 191"/>
            <p:cNvSpPr/>
            <p:nvPr/>
          </p:nvSpPr>
          <p:spPr>
            <a:xfrm>
              <a:off x="6019800" y="58674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A</a:t>
              </a:r>
              <a:endParaRPr lang="en-US" sz="2800" dirty="0"/>
            </a:p>
          </p:txBody>
        </p:sp>
      </p:grpSp>
      <p:sp>
        <p:nvSpPr>
          <p:cNvPr id="195" name="Rectangle 194"/>
          <p:cNvSpPr/>
          <p:nvPr/>
        </p:nvSpPr>
        <p:spPr>
          <a:xfrm>
            <a:off x="4953000" y="2891135"/>
            <a:ext cx="304800" cy="453807"/>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B</a:t>
            </a:r>
            <a:endParaRPr lang="en-US" sz="2800" dirty="0"/>
          </a:p>
        </p:txBody>
      </p:sp>
      <p:sp>
        <p:nvSpPr>
          <p:cNvPr id="196" name="Rectangle 195"/>
          <p:cNvSpPr/>
          <p:nvPr/>
        </p:nvSpPr>
        <p:spPr>
          <a:xfrm>
            <a:off x="3276600" y="2891135"/>
            <a:ext cx="304800" cy="453807"/>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F</a:t>
            </a:r>
            <a:endParaRPr lang="en-US" sz="2800" dirty="0"/>
          </a:p>
        </p:txBody>
      </p:sp>
      <p:grpSp>
        <p:nvGrpSpPr>
          <p:cNvPr id="199" name="Group 198"/>
          <p:cNvGrpSpPr/>
          <p:nvPr/>
        </p:nvGrpSpPr>
        <p:grpSpPr>
          <a:xfrm>
            <a:off x="609600" y="2891135"/>
            <a:ext cx="5410200" cy="457200"/>
            <a:chOff x="762000" y="6400800"/>
            <a:chExt cx="5410200" cy="685800"/>
          </a:xfrm>
        </p:grpSpPr>
        <p:sp>
          <p:nvSpPr>
            <p:cNvPr id="200" name="Rectangle 199"/>
            <p:cNvSpPr/>
            <p:nvPr/>
          </p:nvSpPr>
          <p:spPr>
            <a:xfrm>
              <a:off x="1143000" y="64058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A</a:t>
              </a:r>
              <a:endParaRPr lang="en-US" sz="2800" dirty="0"/>
            </a:p>
          </p:txBody>
        </p:sp>
        <p:sp>
          <p:nvSpPr>
            <p:cNvPr id="201" name="Rectangle 200"/>
            <p:cNvSpPr/>
            <p:nvPr/>
          </p:nvSpPr>
          <p:spPr>
            <a:xfrm>
              <a:off x="1524000" y="64058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L</a:t>
              </a:r>
              <a:endParaRPr lang="en-US" sz="2800" dirty="0"/>
            </a:p>
          </p:txBody>
        </p:sp>
        <p:sp>
          <p:nvSpPr>
            <p:cNvPr id="202" name="Rectangle 201"/>
            <p:cNvSpPr/>
            <p:nvPr/>
          </p:nvSpPr>
          <p:spPr>
            <a:xfrm>
              <a:off x="1905000" y="64058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K</a:t>
              </a:r>
              <a:endParaRPr lang="en-US" sz="2800" dirty="0"/>
            </a:p>
          </p:txBody>
        </p:sp>
        <p:sp>
          <p:nvSpPr>
            <p:cNvPr id="203" name="Rectangle 202"/>
            <p:cNvSpPr/>
            <p:nvPr/>
          </p:nvSpPr>
          <p:spPr>
            <a:xfrm>
              <a:off x="2286000" y="64058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J</a:t>
              </a:r>
              <a:endParaRPr lang="en-US" sz="2800" dirty="0"/>
            </a:p>
          </p:txBody>
        </p:sp>
        <p:sp>
          <p:nvSpPr>
            <p:cNvPr id="204" name="Rectangle 203"/>
            <p:cNvSpPr/>
            <p:nvPr/>
          </p:nvSpPr>
          <p:spPr>
            <a:xfrm>
              <a:off x="2667000" y="64058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I</a:t>
              </a:r>
              <a:endParaRPr lang="en-US" sz="2800" dirty="0"/>
            </a:p>
          </p:txBody>
        </p:sp>
        <p:sp>
          <p:nvSpPr>
            <p:cNvPr id="205" name="Rectangle 204"/>
            <p:cNvSpPr/>
            <p:nvPr/>
          </p:nvSpPr>
          <p:spPr>
            <a:xfrm>
              <a:off x="3048000" y="64058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H</a:t>
              </a:r>
              <a:endParaRPr lang="en-US" sz="2800" dirty="0"/>
            </a:p>
          </p:txBody>
        </p:sp>
        <p:sp>
          <p:nvSpPr>
            <p:cNvPr id="206" name="Rectangle 205"/>
            <p:cNvSpPr/>
            <p:nvPr/>
          </p:nvSpPr>
          <p:spPr>
            <a:xfrm>
              <a:off x="3429000" y="64058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G</a:t>
              </a:r>
              <a:endParaRPr lang="en-US" sz="2800" dirty="0"/>
            </a:p>
          </p:txBody>
        </p:sp>
        <p:sp>
          <p:nvSpPr>
            <p:cNvPr id="207" name="Rectangle 206"/>
            <p:cNvSpPr/>
            <p:nvPr/>
          </p:nvSpPr>
          <p:spPr>
            <a:xfrm>
              <a:off x="5486400" y="64058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B</a:t>
              </a:r>
              <a:endParaRPr lang="en-US" sz="2800" dirty="0"/>
            </a:p>
          </p:txBody>
        </p:sp>
        <p:sp>
          <p:nvSpPr>
            <p:cNvPr id="208" name="Rectangle 207"/>
            <p:cNvSpPr/>
            <p:nvPr/>
          </p:nvSpPr>
          <p:spPr>
            <a:xfrm>
              <a:off x="4343400" y="64008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E</a:t>
              </a:r>
              <a:endParaRPr lang="en-US" sz="2800" dirty="0"/>
            </a:p>
          </p:txBody>
        </p:sp>
        <p:sp>
          <p:nvSpPr>
            <p:cNvPr id="209" name="Rectangle 208"/>
            <p:cNvSpPr/>
            <p:nvPr/>
          </p:nvSpPr>
          <p:spPr>
            <a:xfrm>
              <a:off x="4724400" y="64008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D</a:t>
              </a:r>
              <a:endParaRPr lang="en-US" sz="2800" dirty="0"/>
            </a:p>
          </p:txBody>
        </p:sp>
        <p:sp>
          <p:nvSpPr>
            <p:cNvPr id="210" name="Rectangle 209"/>
            <p:cNvSpPr/>
            <p:nvPr/>
          </p:nvSpPr>
          <p:spPr>
            <a:xfrm>
              <a:off x="3962400" y="64008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F</a:t>
              </a:r>
              <a:endParaRPr lang="en-US" sz="2800" dirty="0"/>
            </a:p>
          </p:txBody>
        </p:sp>
        <p:sp>
          <p:nvSpPr>
            <p:cNvPr id="211" name="Rectangle 210"/>
            <p:cNvSpPr/>
            <p:nvPr/>
          </p:nvSpPr>
          <p:spPr>
            <a:xfrm>
              <a:off x="5105400" y="64008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C</a:t>
              </a:r>
              <a:endParaRPr lang="en-US" sz="2800" dirty="0"/>
            </a:p>
          </p:txBody>
        </p:sp>
        <p:sp>
          <p:nvSpPr>
            <p:cNvPr id="212" name="Rectangle 211"/>
            <p:cNvSpPr/>
            <p:nvPr/>
          </p:nvSpPr>
          <p:spPr>
            <a:xfrm>
              <a:off x="5867400" y="64008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A</a:t>
              </a:r>
              <a:endParaRPr lang="en-US" sz="2800" dirty="0"/>
            </a:p>
          </p:txBody>
        </p:sp>
        <p:sp>
          <p:nvSpPr>
            <p:cNvPr id="213" name="Rectangle 212"/>
            <p:cNvSpPr/>
            <p:nvPr/>
          </p:nvSpPr>
          <p:spPr>
            <a:xfrm>
              <a:off x="762000" y="64008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B</a:t>
              </a:r>
              <a:endParaRPr lang="en-US" sz="2800" dirty="0"/>
            </a:p>
          </p:txBody>
        </p:sp>
      </p:grpSp>
      <p:sp>
        <p:nvSpPr>
          <p:cNvPr id="214" name="Rectangle 213"/>
          <p:cNvSpPr/>
          <p:nvPr/>
        </p:nvSpPr>
        <p:spPr>
          <a:xfrm>
            <a:off x="3352800" y="3962400"/>
            <a:ext cx="304800" cy="37591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sz="2800" dirty="0" smtClean="0"/>
              <a:t>D</a:t>
            </a:r>
            <a:endParaRPr lang="en-US" sz="2800" dirty="0"/>
          </a:p>
        </p:txBody>
      </p:sp>
      <p:grpSp>
        <p:nvGrpSpPr>
          <p:cNvPr id="236" name="Group 235"/>
          <p:cNvGrpSpPr/>
          <p:nvPr/>
        </p:nvGrpSpPr>
        <p:grpSpPr>
          <a:xfrm>
            <a:off x="3810000" y="2891135"/>
            <a:ext cx="2971800" cy="457200"/>
            <a:chOff x="3810000" y="3124200"/>
            <a:chExt cx="2971800" cy="685800"/>
          </a:xfrm>
        </p:grpSpPr>
        <p:sp>
          <p:nvSpPr>
            <p:cNvPr id="224" name="Rectangle 223"/>
            <p:cNvSpPr/>
            <p:nvPr/>
          </p:nvSpPr>
          <p:spPr>
            <a:xfrm>
              <a:off x="3810000" y="3129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H</a:t>
              </a:r>
              <a:endParaRPr lang="en-US" sz="2800" dirty="0"/>
            </a:p>
          </p:txBody>
        </p:sp>
        <p:sp>
          <p:nvSpPr>
            <p:cNvPr id="225" name="Rectangle 224"/>
            <p:cNvSpPr/>
            <p:nvPr/>
          </p:nvSpPr>
          <p:spPr>
            <a:xfrm>
              <a:off x="4191000" y="3129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G</a:t>
              </a:r>
              <a:endParaRPr lang="en-US" sz="2800" dirty="0"/>
            </a:p>
          </p:txBody>
        </p:sp>
        <p:sp>
          <p:nvSpPr>
            <p:cNvPr id="226" name="Rectangle 225"/>
            <p:cNvSpPr/>
            <p:nvPr/>
          </p:nvSpPr>
          <p:spPr>
            <a:xfrm>
              <a:off x="6096000" y="3129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B</a:t>
              </a:r>
              <a:endParaRPr lang="en-US" sz="2800" dirty="0"/>
            </a:p>
          </p:txBody>
        </p:sp>
        <p:sp>
          <p:nvSpPr>
            <p:cNvPr id="227" name="Rectangle 226"/>
            <p:cNvSpPr/>
            <p:nvPr/>
          </p:nvSpPr>
          <p:spPr>
            <a:xfrm>
              <a:off x="4953000" y="31242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E</a:t>
              </a:r>
              <a:endParaRPr lang="en-US" sz="2800" dirty="0"/>
            </a:p>
          </p:txBody>
        </p:sp>
        <p:sp>
          <p:nvSpPr>
            <p:cNvPr id="228" name="Rectangle 227"/>
            <p:cNvSpPr/>
            <p:nvPr/>
          </p:nvSpPr>
          <p:spPr>
            <a:xfrm>
              <a:off x="5334000" y="31242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D</a:t>
              </a:r>
              <a:endParaRPr lang="en-US" sz="2800" dirty="0"/>
            </a:p>
          </p:txBody>
        </p:sp>
        <p:sp>
          <p:nvSpPr>
            <p:cNvPr id="229" name="Rectangle 228"/>
            <p:cNvSpPr/>
            <p:nvPr/>
          </p:nvSpPr>
          <p:spPr>
            <a:xfrm>
              <a:off x="4572000" y="31242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F</a:t>
              </a:r>
              <a:endParaRPr lang="en-US" sz="2800" dirty="0"/>
            </a:p>
          </p:txBody>
        </p:sp>
        <p:sp>
          <p:nvSpPr>
            <p:cNvPr id="230" name="Rectangle 229"/>
            <p:cNvSpPr/>
            <p:nvPr/>
          </p:nvSpPr>
          <p:spPr>
            <a:xfrm>
              <a:off x="5715000" y="31242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C</a:t>
              </a:r>
              <a:endParaRPr lang="en-US" sz="2800" dirty="0"/>
            </a:p>
          </p:txBody>
        </p:sp>
        <p:sp>
          <p:nvSpPr>
            <p:cNvPr id="231" name="Rectangle 230"/>
            <p:cNvSpPr/>
            <p:nvPr/>
          </p:nvSpPr>
          <p:spPr>
            <a:xfrm>
              <a:off x="6477000" y="31242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A</a:t>
              </a:r>
              <a:endParaRPr lang="en-US" sz="2800" dirty="0"/>
            </a:p>
          </p:txBody>
        </p:sp>
      </p:grpSp>
      <p:grpSp>
        <p:nvGrpSpPr>
          <p:cNvPr id="237" name="Group 236"/>
          <p:cNvGrpSpPr/>
          <p:nvPr/>
        </p:nvGrpSpPr>
        <p:grpSpPr>
          <a:xfrm>
            <a:off x="609600" y="2891135"/>
            <a:ext cx="2971800" cy="457200"/>
            <a:chOff x="609600" y="3124200"/>
            <a:chExt cx="2971800" cy="685800"/>
          </a:xfrm>
        </p:grpSpPr>
        <p:sp>
          <p:nvSpPr>
            <p:cNvPr id="219" name="Rectangle 218"/>
            <p:cNvSpPr/>
            <p:nvPr/>
          </p:nvSpPr>
          <p:spPr>
            <a:xfrm>
              <a:off x="1752600" y="3129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A</a:t>
              </a:r>
              <a:endParaRPr lang="en-US" sz="2800" dirty="0"/>
            </a:p>
          </p:txBody>
        </p:sp>
        <p:sp>
          <p:nvSpPr>
            <p:cNvPr id="220" name="Rectangle 219"/>
            <p:cNvSpPr/>
            <p:nvPr/>
          </p:nvSpPr>
          <p:spPr>
            <a:xfrm>
              <a:off x="2133600" y="3129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L</a:t>
              </a:r>
              <a:endParaRPr lang="en-US" sz="2800" dirty="0"/>
            </a:p>
          </p:txBody>
        </p:sp>
        <p:sp>
          <p:nvSpPr>
            <p:cNvPr id="221" name="Rectangle 220"/>
            <p:cNvSpPr/>
            <p:nvPr/>
          </p:nvSpPr>
          <p:spPr>
            <a:xfrm>
              <a:off x="2514600" y="3129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K</a:t>
              </a:r>
              <a:endParaRPr lang="en-US" sz="2800" dirty="0"/>
            </a:p>
          </p:txBody>
        </p:sp>
        <p:sp>
          <p:nvSpPr>
            <p:cNvPr id="222" name="Rectangle 221"/>
            <p:cNvSpPr/>
            <p:nvPr/>
          </p:nvSpPr>
          <p:spPr>
            <a:xfrm>
              <a:off x="2895600" y="3129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J</a:t>
              </a:r>
              <a:endParaRPr lang="en-US" sz="2800" dirty="0"/>
            </a:p>
          </p:txBody>
        </p:sp>
        <p:sp>
          <p:nvSpPr>
            <p:cNvPr id="223" name="Rectangle 222"/>
            <p:cNvSpPr/>
            <p:nvPr/>
          </p:nvSpPr>
          <p:spPr>
            <a:xfrm>
              <a:off x="3276600" y="31292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I</a:t>
              </a:r>
              <a:endParaRPr lang="en-US" sz="2800" dirty="0"/>
            </a:p>
          </p:txBody>
        </p:sp>
        <p:sp>
          <p:nvSpPr>
            <p:cNvPr id="232" name="Rectangle 231"/>
            <p:cNvSpPr/>
            <p:nvPr/>
          </p:nvSpPr>
          <p:spPr>
            <a:xfrm>
              <a:off x="1371600" y="31242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B</a:t>
              </a:r>
              <a:endParaRPr lang="en-US" sz="2800" dirty="0"/>
            </a:p>
          </p:txBody>
        </p:sp>
        <p:sp>
          <p:nvSpPr>
            <p:cNvPr id="233" name="Rectangle 232"/>
            <p:cNvSpPr/>
            <p:nvPr/>
          </p:nvSpPr>
          <p:spPr>
            <a:xfrm>
              <a:off x="990600" y="31242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C</a:t>
              </a:r>
              <a:endParaRPr lang="en-US" sz="2800" dirty="0"/>
            </a:p>
          </p:txBody>
        </p:sp>
        <p:sp>
          <p:nvSpPr>
            <p:cNvPr id="234" name="Rectangle 233"/>
            <p:cNvSpPr/>
            <p:nvPr/>
          </p:nvSpPr>
          <p:spPr>
            <a:xfrm>
              <a:off x="609600" y="31242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D</a:t>
              </a:r>
              <a:endParaRPr lang="en-US" sz="2800" dirty="0"/>
            </a:p>
          </p:txBody>
        </p:sp>
      </p:grpSp>
      <p:sp>
        <p:nvSpPr>
          <p:cNvPr id="238" name="Rectangle 237"/>
          <p:cNvSpPr/>
          <p:nvPr/>
        </p:nvSpPr>
        <p:spPr>
          <a:xfrm>
            <a:off x="7924800" y="3962400"/>
            <a:ext cx="304800" cy="3759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D</a:t>
            </a:r>
            <a:endParaRPr lang="en-US" sz="2800" dirty="0"/>
          </a:p>
        </p:txBody>
      </p:sp>
      <p:sp>
        <p:nvSpPr>
          <p:cNvPr id="239" name="TextBox 238"/>
          <p:cNvSpPr txBox="1"/>
          <p:nvPr/>
        </p:nvSpPr>
        <p:spPr>
          <a:xfrm>
            <a:off x="7795724" y="4433668"/>
            <a:ext cx="510076" cy="707886"/>
          </a:xfrm>
          <a:prstGeom prst="rect">
            <a:avLst/>
          </a:prstGeom>
          <a:noFill/>
        </p:spPr>
        <p:txBody>
          <a:bodyPr wrap="none" rtlCol="0">
            <a:spAutoFit/>
          </a:bodyPr>
          <a:lstStyle/>
          <a:p>
            <a:r>
              <a:rPr lang="en-US" sz="4000" dirty="0" smtClean="0">
                <a:solidFill>
                  <a:srgbClr val="C00000"/>
                </a:solidFill>
                <a:sym typeface="Wingdings"/>
              </a:rPr>
              <a:t></a:t>
            </a:r>
            <a:endParaRPr lang="en-US" sz="4000" dirty="0">
              <a:solidFill>
                <a:srgbClr val="C00000"/>
              </a:solidFill>
            </a:endParaRPr>
          </a:p>
        </p:txBody>
      </p:sp>
      <p:sp>
        <p:nvSpPr>
          <p:cNvPr id="240" name="TextBox 239"/>
          <p:cNvSpPr txBox="1"/>
          <p:nvPr/>
        </p:nvSpPr>
        <p:spPr>
          <a:xfrm>
            <a:off x="7772923" y="5014555"/>
            <a:ext cx="546945" cy="646331"/>
          </a:xfrm>
          <a:prstGeom prst="rect">
            <a:avLst/>
          </a:prstGeom>
          <a:noFill/>
        </p:spPr>
        <p:txBody>
          <a:bodyPr wrap="none" rtlCol="0">
            <a:spAutoFit/>
          </a:bodyPr>
          <a:lstStyle/>
          <a:p>
            <a:r>
              <a:rPr lang="en-US" sz="3600" b="1" dirty="0" smtClean="0">
                <a:solidFill>
                  <a:srgbClr val="92D050"/>
                </a:solidFill>
                <a:sym typeface="Wingdings"/>
              </a:rPr>
              <a:t></a:t>
            </a:r>
            <a:endParaRPr lang="en-US" sz="3600" b="1" dirty="0">
              <a:solidFill>
                <a:srgbClr val="92D050"/>
              </a:solidFill>
            </a:endParaRPr>
          </a:p>
        </p:txBody>
      </p:sp>
      <p:sp>
        <p:nvSpPr>
          <p:cNvPr id="243" name="TextBox 242"/>
          <p:cNvSpPr txBox="1"/>
          <p:nvPr/>
        </p:nvSpPr>
        <p:spPr>
          <a:xfrm>
            <a:off x="7010400" y="2967335"/>
            <a:ext cx="1832168" cy="461665"/>
          </a:xfrm>
          <a:prstGeom prst="rect">
            <a:avLst/>
          </a:prstGeom>
          <a:noFill/>
        </p:spPr>
        <p:txBody>
          <a:bodyPr wrap="none" rtlCol="0">
            <a:spAutoFit/>
          </a:bodyPr>
          <a:lstStyle/>
          <a:p>
            <a:r>
              <a:rPr lang="en-US" sz="2400" dirty="0" smtClean="0"/>
              <a:t>Not removed</a:t>
            </a:r>
            <a:endParaRPr lang="en-US" sz="2400" dirty="0"/>
          </a:p>
        </p:txBody>
      </p:sp>
      <p:cxnSp>
        <p:nvCxnSpPr>
          <p:cNvPr id="245" name="Straight Arrow Connector 244"/>
          <p:cNvCxnSpPr>
            <a:endCxn id="243" idx="1"/>
          </p:cNvCxnSpPr>
          <p:nvPr/>
        </p:nvCxnSpPr>
        <p:spPr>
          <a:xfrm flipV="1">
            <a:off x="5638800" y="3198168"/>
            <a:ext cx="1371600" cy="33322"/>
          </a:xfrm>
          <a:prstGeom prst="straightConnector1">
            <a:avLst/>
          </a:prstGeom>
          <a:ln w="28575">
            <a:solidFill>
              <a:schemeClr val="tx1">
                <a:lumMod val="75000"/>
                <a:lumOff val="25000"/>
              </a:schemeClr>
            </a:solidFill>
            <a:headEnd type="none" w="lg" len="lg"/>
            <a:tailEnd type="stealth" w="lg" len="lg"/>
          </a:ln>
        </p:spPr>
        <p:style>
          <a:lnRef idx="1">
            <a:schemeClr val="accent1"/>
          </a:lnRef>
          <a:fillRef idx="0">
            <a:schemeClr val="accent1"/>
          </a:fillRef>
          <a:effectRef idx="0">
            <a:schemeClr val="accent1"/>
          </a:effectRef>
          <a:fontRef idx="minor">
            <a:schemeClr val="tx1"/>
          </a:fontRef>
        </p:style>
      </p:cxnSp>
      <p:sp>
        <p:nvSpPr>
          <p:cNvPr id="246" name="TextBox 245"/>
          <p:cNvSpPr txBox="1"/>
          <p:nvPr/>
        </p:nvSpPr>
        <p:spPr>
          <a:xfrm>
            <a:off x="5774578" y="3424535"/>
            <a:ext cx="3064622" cy="461665"/>
          </a:xfrm>
          <a:prstGeom prst="rect">
            <a:avLst/>
          </a:prstGeom>
          <a:noFill/>
        </p:spPr>
        <p:txBody>
          <a:bodyPr wrap="none" rtlCol="0">
            <a:spAutoFit/>
          </a:bodyPr>
          <a:lstStyle/>
          <a:p>
            <a:r>
              <a:rPr lang="en-US" sz="2400" dirty="0" smtClean="0"/>
              <a:t>Not  present in the EAF</a:t>
            </a:r>
            <a:endParaRPr lang="en-US" sz="2400" dirty="0"/>
          </a:p>
        </p:txBody>
      </p:sp>
      <p:cxnSp>
        <p:nvCxnSpPr>
          <p:cNvPr id="248" name="Straight Connector 247"/>
          <p:cNvCxnSpPr>
            <a:stCxn id="246" idx="1"/>
            <a:endCxn id="139" idx="0"/>
          </p:cNvCxnSpPr>
          <p:nvPr/>
        </p:nvCxnSpPr>
        <p:spPr>
          <a:xfrm rot="10800000" flipV="1">
            <a:off x="4457700" y="3655368"/>
            <a:ext cx="1316878" cy="230832"/>
          </a:xfrm>
          <a:prstGeom prst="line">
            <a:avLst/>
          </a:prstGeom>
          <a:ln w="28575">
            <a:solidFill>
              <a:schemeClr val="tx1">
                <a:lumMod val="75000"/>
                <a:lumOff val="25000"/>
              </a:schemeClr>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8" name="Flowchart: Process 127"/>
          <p:cNvSpPr/>
          <p:nvPr/>
        </p:nvSpPr>
        <p:spPr>
          <a:xfrm>
            <a:off x="381000" y="5715000"/>
            <a:ext cx="7596790" cy="838200"/>
          </a:xfrm>
          <a:prstGeom prst="flowChartProcess">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2800" dirty="0" smtClean="0"/>
              <a:t>Bloom-filter based EAF mitigates thrashing</a:t>
            </a:r>
          </a:p>
        </p:txBody>
      </p:sp>
      <p:sp>
        <p:nvSpPr>
          <p:cNvPr id="130" name="Rectangle 129"/>
          <p:cNvSpPr/>
          <p:nvPr/>
        </p:nvSpPr>
        <p:spPr>
          <a:xfrm>
            <a:off x="3276600" y="2891135"/>
            <a:ext cx="304800" cy="453807"/>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H</a:t>
            </a:r>
            <a:endParaRPr lang="en-US" sz="2800" dirty="0"/>
          </a:p>
        </p:txBody>
      </p:sp>
      <p:sp>
        <p:nvSpPr>
          <p:cNvPr id="131" name="TextBox 130"/>
          <p:cNvSpPr txBox="1"/>
          <p:nvPr/>
        </p:nvSpPr>
        <p:spPr>
          <a:xfrm>
            <a:off x="5128724" y="4953000"/>
            <a:ext cx="510076" cy="707886"/>
          </a:xfrm>
          <a:prstGeom prst="rect">
            <a:avLst/>
          </a:prstGeom>
          <a:noFill/>
        </p:spPr>
        <p:txBody>
          <a:bodyPr wrap="none" rtlCol="0">
            <a:spAutoFit/>
          </a:bodyPr>
          <a:lstStyle/>
          <a:p>
            <a:r>
              <a:rPr lang="en-US" sz="4000" dirty="0" smtClean="0">
                <a:solidFill>
                  <a:srgbClr val="C00000"/>
                </a:solidFill>
                <a:sym typeface="Wingdings"/>
              </a:rPr>
              <a:t></a:t>
            </a:r>
            <a:endParaRPr lang="en-US" sz="4000" dirty="0">
              <a:solidFill>
                <a:srgbClr val="C00000"/>
              </a:solidFill>
            </a:endParaRPr>
          </a:p>
        </p:txBody>
      </p:sp>
      <p:grpSp>
        <p:nvGrpSpPr>
          <p:cNvPr id="136" name="Group 135"/>
          <p:cNvGrpSpPr/>
          <p:nvPr/>
        </p:nvGrpSpPr>
        <p:grpSpPr>
          <a:xfrm>
            <a:off x="3810000" y="2891135"/>
            <a:ext cx="1447800" cy="457200"/>
            <a:chOff x="6858000" y="6477000"/>
            <a:chExt cx="1447800" cy="685800"/>
          </a:xfrm>
        </p:grpSpPr>
        <p:sp>
          <p:nvSpPr>
            <p:cNvPr id="132" name="Rectangle 131"/>
            <p:cNvSpPr/>
            <p:nvPr/>
          </p:nvSpPr>
          <p:spPr>
            <a:xfrm>
              <a:off x="6858000" y="64820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G</a:t>
              </a:r>
              <a:endParaRPr lang="en-US" sz="2800" dirty="0"/>
            </a:p>
          </p:txBody>
        </p:sp>
        <p:sp>
          <p:nvSpPr>
            <p:cNvPr id="133" name="Rectangle 132"/>
            <p:cNvSpPr/>
            <p:nvPr/>
          </p:nvSpPr>
          <p:spPr>
            <a:xfrm>
              <a:off x="7239000" y="64820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F</a:t>
              </a:r>
              <a:endParaRPr lang="en-US" sz="2800" dirty="0"/>
            </a:p>
          </p:txBody>
        </p:sp>
        <p:sp>
          <p:nvSpPr>
            <p:cNvPr id="134" name="Rectangle 133"/>
            <p:cNvSpPr/>
            <p:nvPr/>
          </p:nvSpPr>
          <p:spPr>
            <a:xfrm>
              <a:off x="7620000" y="64820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E</a:t>
              </a:r>
              <a:endParaRPr lang="en-US" sz="2800" dirty="0"/>
            </a:p>
          </p:txBody>
        </p:sp>
        <p:sp>
          <p:nvSpPr>
            <p:cNvPr id="135" name="Rectangle 134"/>
            <p:cNvSpPr/>
            <p:nvPr/>
          </p:nvSpPr>
          <p:spPr>
            <a:xfrm>
              <a:off x="8001000" y="64770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I</a:t>
              </a:r>
              <a:endParaRPr lang="en-US" sz="2800" dirty="0"/>
            </a:p>
          </p:txBody>
        </p:sp>
      </p:grpSp>
      <p:sp>
        <p:nvSpPr>
          <p:cNvPr id="139" name="Rectangle 138"/>
          <p:cNvSpPr/>
          <p:nvPr/>
        </p:nvSpPr>
        <p:spPr>
          <a:xfrm>
            <a:off x="3657600" y="3886200"/>
            <a:ext cx="1600200" cy="533400"/>
          </a:xfrm>
          <a:prstGeom prst="rect">
            <a:avLst/>
          </a:prstGeom>
          <a:solidFill>
            <a:srgbClr val="7F7F7F">
              <a:alpha val="18824"/>
            </a:srgb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41" name="TextBox 140"/>
          <p:cNvSpPr txBox="1"/>
          <p:nvPr/>
        </p:nvSpPr>
        <p:spPr>
          <a:xfrm>
            <a:off x="529823" y="1229380"/>
            <a:ext cx="5261377" cy="523220"/>
          </a:xfrm>
          <a:prstGeom prst="rect">
            <a:avLst/>
          </a:prstGeom>
          <a:noFill/>
        </p:spPr>
        <p:txBody>
          <a:bodyPr wrap="none" rtlCol="0">
            <a:spAutoFit/>
          </a:bodyPr>
          <a:lstStyle/>
          <a:p>
            <a:r>
              <a:rPr lang="en-US" sz="2800" dirty="0" smtClean="0"/>
              <a:t>Cache &lt; Working set &lt; Cache + EAF</a:t>
            </a:r>
            <a:endParaRPr lang="en-US" sz="2800" dirty="0"/>
          </a:p>
        </p:txBody>
      </p:sp>
      <p:sp>
        <p:nvSpPr>
          <p:cNvPr id="137" name="Slide Number Placeholder 136"/>
          <p:cNvSpPr>
            <a:spLocks noGrp="1"/>
          </p:cNvSpPr>
          <p:nvPr>
            <p:ph type="sldNum" sz="quarter" idx="12"/>
          </p:nvPr>
        </p:nvSpPr>
        <p:spPr/>
        <p:txBody>
          <a:bodyPr/>
          <a:lstStyle/>
          <a:p>
            <a:fld id="{D12F3BBA-903E-41DF-8646-73C0BFD5E175}" type="slidenum">
              <a:rPr lang="en-US" smtClean="0"/>
              <a:pPr/>
              <a:t>20</a:t>
            </a:fld>
            <a:endParaRPr lang="en-US"/>
          </a:p>
        </p:txBody>
      </p:sp>
    </p:spTree>
    <p:custDataLst>
      <p:tags r:id="rId1"/>
    </p:custDataLst>
  </p:cSld>
  <p:clrMapOvr>
    <a:masterClrMapping/>
  </p:clrMapOvr>
  <p:transition advTm="67437"/>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101"/>
                                        </p:tgtEl>
                                        <p:attrNameLst>
                                          <p:attrName>style.visibility</p:attrName>
                                        </p:attrNameLst>
                                      </p:cBhvr>
                                      <p:to>
                                        <p:strVal val="visible"/>
                                      </p:to>
                                    </p:set>
                                    <p:animEffect transition="in" filter="fade">
                                      <p:cBhvr>
                                        <p:cTn id="11" dur="500"/>
                                        <p:tgtEl>
                                          <p:spTgt spid="101"/>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2" nodeType="clickEffect">
                                  <p:stCondLst>
                                    <p:cond delay="0"/>
                                  </p:stCondLst>
                                  <p:childTnLst>
                                    <p:set>
                                      <p:cBhvr>
                                        <p:cTn id="15" dur="1" fill="hold">
                                          <p:stCondLst>
                                            <p:cond delay="0"/>
                                          </p:stCondLst>
                                        </p:cTn>
                                        <p:tgtEl>
                                          <p:spTgt spid="118"/>
                                        </p:tgtEl>
                                        <p:attrNameLst>
                                          <p:attrName>style.visibility</p:attrName>
                                        </p:attrNameLst>
                                      </p:cBhvr>
                                      <p:to>
                                        <p:strVal val="visible"/>
                                      </p:to>
                                    </p:set>
                                    <p:animEffect transition="in" filter="fade">
                                      <p:cBhvr>
                                        <p:cTn id="16" dur="500"/>
                                        <p:tgtEl>
                                          <p:spTgt spid="118"/>
                                        </p:tgtEl>
                                      </p:cBhvr>
                                    </p:animEffect>
                                  </p:childTnLst>
                                </p:cTn>
                              </p:par>
                            </p:childTnLst>
                          </p:cTn>
                        </p:par>
                      </p:childTnLst>
                    </p:cTn>
                  </p:par>
                  <p:par>
                    <p:cTn id="17" fill="hold">
                      <p:stCondLst>
                        <p:cond delay="indefinite"/>
                      </p:stCondLst>
                      <p:childTnLst>
                        <p:par>
                          <p:cTn id="18" fill="hold">
                            <p:stCondLst>
                              <p:cond delay="0"/>
                            </p:stCondLst>
                            <p:childTnLst>
                              <p:par>
                                <p:cTn id="19" presetID="0" presetClass="path" presetSubtype="0" accel="50000" decel="50000" fill="hold" grpId="0" nodeType="clickEffect">
                                  <p:stCondLst>
                                    <p:cond delay="0"/>
                                  </p:stCondLst>
                                  <p:childTnLst>
                                    <p:animMotion origin="layout" path="M 0 0 C -0.08541 -0.04487 -0.17083 -0.0895 -0.25069 -0.09019 C -0.3302 -0.09089 -0.40416 -0.04764 -0.47812 -0.00416 " pathEditMode="relative" ptsTypes="aaA">
                                      <p:cBhvr>
                                        <p:cTn id="20" dur="500" fill="hold"/>
                                        <p:tgtEl>
                                          <p:spTgt spid="118"/>
                                        </p:tgtEl>
                                        <p:attrNameLst>
                                          <p:attrName>ppt_x</p:attrName>
                                          <p:attrName>ppt_y</p:attrName>
                                        </p:attrNameLst>
                                      </p:cBhvr>
                                    </p:animMotion>
                                  </p:childTnLst>
                                </p:cTn>
                              </p:par>
                              <p:par>
                                <p:cTn id="21" presetID="63" presetClass="path" presetSubtype="0" accel="50000" decel="50000" fill="hold" nodeType="withEffect">
                                  <p:stCondLst>
                                    <p:cond delay="0"/>
                                  </p:stCondLst>
                                  <p:childTnLst>
                                    <p:animMotion origin="layout" path="M 0.00938 -3.71878E-6 L 0.04271 -3.71878E-6 " pathEditMode="relative" rAng="0" ptsTypes="AA">
                                      <p:cBhvr>
                                        <p:cTn id="22" dur="500" fill="hold"/>
                                        <p:tgtEl>
                                          <p:spTgt spid="194"/>
                                        </p:tgtEl>
                                        <p:attrNameLst>
                                          <p:attrName>ppt_x</p:attrName>
                                          <p:attrName>ppt_y</p:attrName>
                                        </p:attrNameLst>
                                      </p:cBhvr>
                                      <p:rCtr x="17" y="0"/>
                                    </p:animMotion>
                                  </p:childTnLst>
                                </p:cTn>
                              </p:par>
                              <p:par>
                                <p:cTn id="23" presetID="63" presetClass="path" presetSubtype="0" accel="50000" decel="50000" fill="hold" grpId="0" nodeType="withEffect">
                                  <p:stCondLst>
                                    <p:cond delay="0"/>
                                  </p:stCondLst>
                                  <p:childTnLst>
                                    <p:animMotion origin="layout" path="M 5.55112E-17 -0.00023 L 0.05833 -0.00023 " pathEditMode="relative" rAng="0" ptsTypes="AA">
                                      <p:cBhvr>
                                        <p:cTn id="24" dur="500" fill="hold"/>
                                        <p:tgtEl>
                                          <p:spTgt spid="14"/>
                                        </p:tgtEl>
                                        <p:attrNameLst>
                                          <p:attrName>ppt_x</p:attrName>
                                          <p:attrName>ppt_y</p:attrName>
                                        </p:attrNameLst>
                                      </p:cBhvr>
                                      <p:rCtr x="29" y="0"/>
                                    </p:animMotion>
                                  </p:childTnLst>
                                </p:cTn>
                              </p:par>
                            </p:childTnLst>
                          </p:cTn>
                        </p:par>
                        <p:par>
                          <p:cTn id="25" fill="hold">
                            <p:stCondLst>
                              <p:cond delay="500"/>
                            </p:stCondLst>
                            <p:childTnLst>
                              <p:par>
                                <p:cTn id="26" presetID="1" presetClass="exit" presetSubtype="0" fill="hold" nodeType="afterEffect">
                                  <p:stCondLst>
                                    <p:cond delay="0"/>
                                  </p:stCondLst>
                                  <p:childTnLst>
                                    <p:set>
                                      <p:cBhvr>
                                        <p:cTn id="27" dur="1" fill="hold">
                                          <p:stCondLst>
                                            <p:cond delay="0"/>
                                          </p:stCondLst>
                                        </p:cTn>
                                        <p:tgtEl>
                                          <p:spTgt spid="194"/>
                                        </p:tgtEl>
                                        <p:attrNameLst>
                                          <p:attrName>style.visibility</p:attrName>
                                        </p:attrNameLst>
                                      </p:cBhvr>
                                      <p:to>
                                        <p:strVal val="hidden"/>
                                      </p:to>
                                    </p:set>
                                  </p:childTnLst>
                                </p:cTn>
                              </p:par>
                            </p:childTnLst>
                          </p:cTn>
                        </p:par>
                        <p:par>
                          <p:cTn id="28" fill="hold">
                            <p:stCondLst>
                              <p:cond delay="500"/>
                            </p:stCondLst>
                            <p:childTnLst>
                              <p:par>
                                <p:cTn id="29" presetID="1" presetClass="exit" presetSubtype="0" fill="hold" grpId="1" nodeType="afterEffect">
                                  <p:stCondLst>
                                    <p:cond delay="0"/>
                                  </p:stCondLst>
                                  <p:childTnLst>
                                    <p:set>
                                      <p:cBhvr>
                                        <p:cTn id="30" dur="1" fill="hold">
                                          <p:stCondLst>
                                            <p:cond delay="0"/>
                                          </p:stCondLst>
                                        </p:cTn>
                                        <p:tgtEl>
                                          <p:spTgt spid="14"/>
                                        </p:tgtEl>
                                        <p:attrNameLst>
                                          <p:attrName>style.visibility</p:attrName>
                                        </p:attrNameLst>
                                      </p:cBhvr>
                                      <p:to>
                                        <p:strVal val="hidden"/>
                                      </p:to>
                                    </p:set>
                                  </p:childTnLst>
                                </p:cTn>
                              </p:par>
                            </p:childTnLst>
                          </p:cTn>
                        </p:par>
                        <p:par>
                          <p:cTn id="31" fill="hold">
                            <p:stCondLst>
                              <p:cond delay="500"/>
                            </p:stCondLst>
                            <p:childTnLst>
                              <p:par>
                                <p:cTn id="32" presetID="1" presetClass="exit" presetSubtype="0" fill="hold" grpId="3" nodeType="afterEffect">
                                  <p:stCondLst>
                                    <p:cond delay="0"/>
                                  </p:stCondLst>
                                  <p:childTnLst>
                                    <p:set>
                                      <p:cBhvr>
                                        <p:cTn id="33" dur="1" fill="hold">
                                          <p:stCondLst>
                                            <p:cond delay="0"/>
                                          </p:stCondLst>
                                        </p:cTn>
                                        <p:tgtEl>
                                          <p:spTgt spid="118"/>
                                        </p:tgtEl>
                                        <p:attrNameLst>
                                          <p:attrName>style.visibility</p:attrName>
                                        </p:attrNameLst>
                                      </p:cBhvr>
                                      <p:to>
                                        <p:strVal val="hidden"/>
                                      </p:to>
                                    </p:set>
                                  </p:childTnLst>
                                </p:cTn>
                              </p:par>
                              <p:par>
                                <p:cTn id="34" presetID="1" presetClass="entr" presetSubtype="0" fill="hold" nodeType="withEffect">
                                  <p:stCondLst>
                                    <p:cond delay="0"/>
                                  </p:stCondLst>
                                  <p:childTnLst>
                                    <p:set>
                                      <p:cBhvr>
                                        <p:cTn id="35" dur="1" fill="hold">
                                          <p:stCondLst>
                                            <p:cond delay="0"/>
                                          </p:stCondLst>
                                        </p:cTn>
                                        <p:tgtEl>
                                          <p:spTgt spid="193"/>
                                        </p:tgtEl>
                                        <p:attrNameLst>
                                          <p:attrName>style.visibility</p:attrName>
                                        </p:attrNameLst>
                                      </p:cBhvr>
                                      <p:to>
                                        <p:strVal val="visible"/>
                                      </p:to>
                                    </p:set>
                                  </p:childTnLst>
                                </p:cTn>
                              </p:par>
                              <p:par>
                                <p:cTn id="36" presetID="1" presetClass="entr" presetSubtype="0" fill="hold" grpId="2" nodeType="withEffect">
                                  <p:stCondLst>
                                    <p:cond delay="0"/>
                                  </p:stCondLst>
                                  <p:childTnLst>
                                    <p:set>
                                      <p:cBhvr>
                                        <p:cTn id="37" dur="1" fill="hold">
                                          <p:stCondLst>
                                            <p:cond delay="0"/>
                                          </p:stCondLst>
                                        </p:cTn>
                                        <p:tgtEl>
                                          <p:spTgt spid="196"/>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45"/>
                                        </p:tgtEl>
                                        <p:attrNameLst>
                                          <p:attrName>style.visibility</p:attrName>
                                        </p:attrNameLst>
                                      </p:cBhvr>
                                      <p:to>
                                        <p:strVal val="visible"/>
                                      </p:to>
                                    </p:set>
                                    <p:animEffect transition="in" filter="fade">
                                      <p:cBhvr>
                                        <p:cTn id="42" dur="500"/>
                                        <p:tgtEl>
                                          <p:spTgt spid="245"/>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243"/>
                                        </p:tgtEl>
                                        <p:attrNameLst>
                                          <p:attrName>style.visibility</p:attrName>
                                        </p:attrNameLst>
                                      </p:cBhvr>
                                      <p:to>
                                        <p:strVal val="visible"/>
                                      </p:to>
                                    </p:set>
                                    <p:animEffect transition="in" filter="fade">
                                      <p:cBhvr>
                                        <p:cTn id="45" dur="500"/>
                                        <p:tgtEl>
                                          <p:spTgt spid="243"/>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xit" presetSubtype="0" fill="hold" nodeType="clickEffect">
                                  <p:stCondLst>
                                    <p:cond delay="0"/>
                                  </p:stCondLst>
                                  <p:childTnLst>
                                    <p:animEffect transition="out" filter="fade">
                                      <p:cBhvr>
                                        <p:cTn id="49" dur="500"/>
                                        <p:tgtEl>
                                          <p:spTgt spid="245"/>
                                        </p:tgtEl>
                                      </p:cBhvr>
                                    </p:animEffect>
                                    <p:set>
                                      <p:cBhvr>
                                        <p:cTn id="50" dur="1" fill="hold">
                                          <p:stCondLst>
                                            <p:cond delay="499"/>
                                          </p:stCondLst>
                                        </p:cTn>
                                        <p:tgtEl>
                                          <p:spTgt spid="245"/>
                                        </p:tgtEl>
                                        <p:attrNameLst>
                                          <p:attrName>style.visibility</p:attrName>
                                        </p:attrNameLst>
                                      </p:cBhvr>
                                      <p:to>
                                        <p:strVal val="hidden"/>
                                      </p:to>
                                    </p:set>
                                  </p:childTnLst>
                                </p:cTn>
                              </p:par>
                              <p:par>
                                <p:cTn id="51" presetID="10" presetClass="exit" presetSubtype="0" fill="hold" grpId="1" nodeType="withEffect">
                                  <p:stCondLst>
                                    <p:cond delay="0"/>
                                  </p:stCondLst>
                                  <p:childTnLst>
                                    <p:animEffect transition="out" filter="fade">
                                      <p:cBhvr>
                                        <p:cTn id="52" dur="500"/>
                                        <p:tgtEl>
                                          <p:spTgt spid="243"/>
                                        </p:tgtEl>
                                      </p:cBhvr>
                                    </p:animEffect>
                                    <p:set>
                                      <p:cBhvr>
                                        <p:cTn id="53" dur="1" fill="hold">
                                          <p:stCondLst>
                                            <p:cond delay="499"/>
                                          </p:stCondLst>
                                        </p:cTn>
                                        <p:tgtEl>
                                          <p:spTgt spid="243"/>
                                        </p:tgtEl>
                                        <p:attrNameLst>
                                          <p:attrName>style.visibility</p:attrName>
                                        </p:attrNameLst>
                                      </p:cBhvr>
                                      <p:to>
                                        <p:strVal val="hidden"/>
                                      </p:to>
                                    </p:set>
                                  </p:childTnLst>
                                </p:cTn>
                              </p:par>
                            </p:childTnLst>
                          </p:cTn>
                        </p:par>
                      </p:childTnLst>
                    </p:cTn>
                  </p:par>
                  <p:par>
                    <p:cTn id="54" fill="hold">
                      <p:stCondLst>
                        <p:cond delay="indefinite"/>
                      </p:stCondLst>
                      <p:childTnLst>
                        <p:par>
                          <p:cTn id="55" fill="hold">
                            <p:stCondLst>
                              <p:cond delay="0"/>
                            </p:stCondLst>
                            <p:childTnLst>
                              <p:par>
                                <p:cTn id="56" presetID="1" presetClass="exit" presetSubtype="0" fill="hold" grpId="1" nodeType="clickEffect">
                                  <p:stCondLst>
                                    <p:cond delay="0"/>
                                  </p:stCondLst>
                                  <p:childTnLst>
                                    <p:set>
                                      <p:cBhvr>
                                        <p:cTn id="57" dur="1" fill="hold">
                                          <p:stCondLst>
                                            <p:cond delay="0"/>
                                          </p:stCondLst>
                                        </p:cTn>
                                        <p:tgtEl>
                                          <p:spTgt spid="64"/>
                                        </p:tgtEl>
                                        <p:attrNameLst>
                                          <p:attrName>style.visibility</p:attrName>
                                        </p:attrNameLst>
                                      </p:cBhvr>
                                      <p:to>
                                        <p:strVal val="hidden"/>
                                      </p:to>
                                    </p:set>
                                  </p:childTnLst>
                                </p:cTn>
                              </p:par>
                              <p:par>
                                <p:cTn id="58" presetID="1" presetClass="entr" presetSubtype="0" fill="hold" grpId="0" nodeType="withEffect">
                                  <p:stCondLst>
                                    <p:cond delay="0"/>
                                  </p:stCondLst>
                                  <p:childTnLst>
                                    <p:set>
                                      <p:cBhvr>
                                        <p:cTn id="59" dur="1" fill="hold">
                                          <p:stCondLst>
                                            <p:cond delay="0"/>
                                          </p:stCondLst>
                                        </p:cTn>
                                        <p:tgtEl>
                                          <p:spTgt spid="65"/>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102"/>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1" nodeType="clickEffect">
                                  <p:stCondLst>
                                    <p:cond delay="0"/>
                                  </p:stCondLst>
                                  <p:childTnLst>
                                    <p:set>
                                      <p:cBhvr>
                                        <p:cTn id="67" dur="1" fill="hold">
                                          <p:stCondLst>
                                            <p:cond delay="0"/>
                                          </p:stCondLst>
                                        </p:cTn>
                                        <p:tgtEl>
                                          <p:spTgt spid="195"/>
                                        </p:tgtEl>
                                        <p:attrNameLst>
                                          <p:attrName>style.visibility</p:attrName>
                                        </p:attrNameLst>
                                      </p:cBhvr>
                                      <p:to>
                                        <p:strVal val="visible"/>
                                      </p:to>
                                    </p:set>
                                    <p:animEffect transition="in" filter="fade">
                                      <p:cBhvr>
                                        <p:cTn id="68" dur="500"/>
                                        <p:tgtEl>
                                          <p:spTgt spid="195"/>
                                        </p:tgtEl>
                                      </p:cBhvr>
                                    </p:animEffect>
                                  </p:childTnLst>
                                </p:cTn>
                              </p:par>
                            </p:childTnLst>
                          </p:cTn>
                        </p:par>
                      </p:childTnLst>
                    </p:cTn>
                  </p:par>
                  <p:par>
                    <p:cTn id="69" fill="hold">
                      <p:stCondLst>
                        <p:cond delay="indefinite"/>
                      </p:stCondLst>
                      <p:childTnLst>
                        <p:par>
                          <p:cTn id="70" fill="hold">
                            <p:stCondLst>
                              <p:cond delay="0"/>
                            </p:stCondLst>
                            <p:childTnLst>
                              <p:par>
                                <p:cTn id="71" presetID="0" presetClass="path" presetSubtype="0" accel="50000" decel="50000" fill="hold" grpId="0" nodeType="clickEffect">
                                  <p:stCondLst>
                                    <p:cond delay="0"/>
                                  </p:stCondLst>
                                  <p:childTnLst>
                                    <p:animMotion origin="layout" path="M 0 0 C -0.08541 -0.04487 -0.17083 -0.0895 -0.25069 -0.09019 C -0.3302 -0.09089 -0.40416 -0.04764 -0.47812 -0.00416 " pathEditMode="relative" ptsTypes="aaA">
                                      <p:cBhvr>
                                        <p:cTn id="72" dur="500" fill="hold"/>
                                        <p:tgtEl>
                                          <p:spTgt spid="195"/>
                                        </p:tgtEl>
                                        <p:attrNameLst>
                                          <p:attrName>ppt_x</p:attrName>
                                          <p:attrName>ppt_y</p:attrName>
                                        </p:attrNameLst>
                                      </p:cBhvr>
                                    </p:animMotion>
                                  </p:childTnLst>
                                </p:cTn>
                              </p:par>
                              <p:par>
                                <p:cTn id="73" presetID="63" presetClass="path" presetSubtype="0" accel="50000" decel="50000" fill="hold" grpId="0" nodeType="withEffect">
                                  <p:stCondLst>
                                    <p:cond delay="0"/>
                                  </p:stCondLst>
                                  <p:childTnLst>
                                    <p:animMotion origin="layout" path="M 5.55112E-17 -0.00023 L 0.05833 -0.00023 " pathEditMode="relative" rAng="0" ptsTypes="AA">
                                      <p:cBhvr>
                                        <p:cTn id="74" dur="500" fill="hold"/>
                                        <p:tgtEl>
                                          <p:spTgt spid="196"/>
                                        </p:tgtEl>
                                        <p:attrNameLst>
                                          <p:attrName>ppt_x</p:attrName>
                                          <p:attrName>ppt_y</p:attrName>
                                        </p:attrNameLst>
                                      </p:cBhvr>
                                      <p:rCtr x="29" y="0"/>
                                    </p:animMotion>
                                  </p:childTnLst>
                                </p:cTn>
                              </p:par>
                              <p:par>
                                <p:cTn id="75" presetID="63" presetClass="path" presetSubtype="0" accel="50000" decel="50000" fill="hold" nodeType="withEffect">
                                  <p:stCondLst>
                                    <p:cond delay="0"/>
                                  </p:stCondLst>
                                  <p:childTnLst>
                                    <p:animMotion origin="layout" path="M 0.00833 -3.71878E-6 L 0.04166 -3.71878E-6 " pathEditMode="relative" rAng="0" ptsTypes="AA">
                                      <p:cBhvr>
                                        <p:cTn id="76" dur="500" fill="hold"/>
                                        <p:tgtEl>
                                          <p:spTgt spid="193"/>
                                        </p:tgtEl>
                                        <p:attrNameLst>
                                          <p:attrName>ppt_x</p:attrName>
                                          <p:attrName>ppt_y</p:attrName>
                                        </p:attrNameLst>
                                      </p:cBhvr>
                                      <p:rCtr x="17" y="0"/>
                                    </p:animMotion>
                                  </p:childTnLst>
                                </p:cTn>
                              </p:par>
                            </p:childTnLst>
                          </p:cTn>
                        </p:par>
                        <p:par>
                          <p:cTn id="77" fill="hold">
                            <p:stCondLst>
                              <p:cond delay="500"/>
                            </p:stCondLst>
                            <p:childTnLst>
                              <p:par>
                                <p:cTn id="78" presetID="1" presetClass="exit" presetSubtype="0" fill="hold" grpId="1" nodeType="afterEffect">
                                  <p:stCondLst>
                                    <p:cond delay="0"/>
                                  </p:stCondLst>
                                  <p:childTnLst>
                                    <p:set>
                                      <p:cBhvr>
                                        <p:cTn id="79" dur="1" fill="hold">
                                          <p:stCondLst>
                                            <p:cond delay="0"/>
                                          </p:stCondLst>
                                        </p:cTn>
                                        <p:tgtEl>
                                          <p:spTgt spid="196"/>
                                        </p:tgtEl>
                                        <p:attrNameLst>
                                          <p:attrName>style.visibility</p:attrName>
                                        </p:attrNameLst>
                                      </p:cBhvr>
                                      <p:to>
                                        <p:strVal val="hidden"/>
                                      </p:to>
                                    </p:set>
                                  </p:childTnLst>
                                </p:cTn>
                              </p:par>
                              <p:par>
                                <p:cTn id="80" presetID="1" presetClass="exit" presetSubtype="0" fill="hold" grpId="2" nodeType="withEffect">
                                  <p:stCondLst>
                                    <p:cond delay="0"/>
                                  </p:stCondLst>
                                  <p:childTnLst>
                                    <p:set>
                                      <p:cBhvr>
                                        <p:cTn id="81" dur="1" fill="hold">
                                          <p:stCondLst>
                                            <p:cond delay="0"/>
                                          </p:stCondLst>
                                        </p:cTn>
                                        <p:tgtEl>
                                          <p:spTgt spid="195"/>
                                        </p:tgtEl>
                                        <p:attrNameLst>
                                          <p:attrName>style.visibility</p:attrName>
                                        </p:attrNameLst>
                                      </p:cBhvr>
                                      <p:to>
                                        <p:strVal val="hidden"/>
                                      </p:to>
                                    </p:set>
                                  </p:childTnLst>
                                </p:cTn>
                              </p:par>
                              <p:par>
                                <p:cTn id="82" presetID="1" presetClass="exit" presetSubtype="0" fill="hold" nodeType="withEffect">
                                  <p:stCondLst>
                                    <p:cond delay="0"/>
                                  </p:stCondLst>
                                  <p:childTnLst>
                                    <p:set>
                                      <p:cBhvr>
                                        <p:cTn id="83" dur="1" fill="hold">
                                          <p:stCondLst>
                                            <p:cond delay="0"/>
                                          </p:stCondLst>
                                        </p:cTn>
                                        <p:tgtEl>
                                          <p:spTgt spid="193"/>
                                        </p:tgtEl>
                                        <p:attrNameLst>
                                          <p:attrName>style.visibility</p:attrName>
                                        </p:attrNameLst>
                                      </p:cBhvr>
                                      <p:to>
                                        <p:strVal val="hidden"/>
                                      </p:to>
                                    </p:set>
                                  </p:childTnLst>
                                </p:cTn>
                              </p:par>
                              <p:par>
                                <p:cTn id="84" presetID="1" presetClass="entr" presetSubtype="0" fill="hold" nodeType="withEffect">
                                  <p:stCondLst>
                                    <p:cond delay="0"/>
                                  </p:stCondLst>
                                  <p:childTnLst>
                                    <p:set>
                                      <p:cBhvr>
                                        <p:cTn id="85" dur="1" fill="hold">
                                          <p:stCondLst>
                                            <p:cond delay="0"/>
                                          </p:stCondLst>
                                        </p:cTn>
                                        <p:tgtEl>
                                          <p:spTgt spid="199"/>
                                        </p:tgtEl>
                                        <p:attrNameLst>
                                          <p:attrName>style.visibility</p:attrName>
                                        </p:attrNameLst>
                                      </p:cBhvr>
                                      <p:to>
                                        <p:strVal val="visible"/>
                                      </p:to>
                                    </p:set>
                                  </p:childTnLst>
                                </p:cTn>
                              </p:par>
                            </p:childTnLst>
                          </p:cTn>
                        </p:par>
                      </p:childTnLst>
                    </p:cTn>
                  </p:par>
                  <p:par>
                    <p:cTn id="86" fill="hold">
                      <p:stCondLst>
                        <p:cond delay="indefinite"/>
                      </p:stCondLst>
                      <p:childTnLst>
                        <p:par>
                          <p:cTn id="87" fill="hold">
                            <p:stCondLst>
                              <p:cond delay="0"/>
                            </p:stCondLst>
                            <p:childTnLst>
                              <p:par>
                                <p:cTn id="88" presetID="1" presetClass="exit" presetSubtype="0" fill="hold" grpId="1" nodeType="clickEffect">
                                  <p:stCondLst>
                                    <p:cond delay="0"/>
                                  </p:stCondLst>
                                  <p:childTnLst>
                                    <p:set>
                                      <p:cBhvr>
                                        <p:cTn id="89" dur="1" fill="hold">
                                          <p:stCondLst>
                                            <p:cond delay="0"/>
                                          </p:stCondLst>
                                        </p:cTn>
                                        <p:tgtEl>
                                          <p:spTgt spid="65"/>
                                        </p:tgtEl>
                                        <p:attrNameLst>
                                          <p:attrName>style.visibility</p:attrName>
                                        </p:attrNameLst>
                                      </p:cBhvr>
                                      <p:to>
                                        <p:strVal val="hidden"/>
                                      </p:to>
                                    </p:set>
                                  </p:childTnLst>
                                </p:cTn>
                              </p:par>
                              <p:par>
                                <p:cTn id="90" presetID="1" presetClass="entr" presetSubtype="0" fill="hold" grpId="0" nodeType="withEffect">
                                  <p:stCondLst>
                                    <p:cond delay="0"/>
                                  </p:stCondLst>
                                  <p:childTnLst>
                                    <p:set>
                                      <p:cBhvr>
                                        <p:cTn id="91" dur="1" fill="hold">
                                          <p:stCondLst>
                                            <p:cond delay="0"/>
                                          </p:stCondLst>
                                        </p:cTn>
                                        <p:tgtEl>
                                          <p:spTgt spid="214"/>
                                        </p:tgtEl>
                                        <p:attrNameLst>
                                          <p:attrName>style.visibility</p:attrName>
                                        </p:attrNameLst>
                                      </p:cBhvr>
                                      <p:to>
                                        <p:strVal val="visible"/>
                                      </p:to>
                                    </p:set>
                                  </p:childTnLst>
                                </p:cTn>
                              </p:par>
                              <p:par>
                                <p:cTn id="92" presetID="1" presetClass="entr" presetSubtype="0" fill="hold" grpId="0" nodeType="withEffect">
                                  <p:stCondLst>
                                    <p:cond delay="0"/>
                                  </p:stCondLst>
                                  <p:childTnLst>
                                    <p:set>
                                      <p:cBhvr>
                                        <p:cTn id="93" dur="1" fill="hold">
                                          <p:stCondLst>
                                            <p:cond delay="0"/>
                                          </p:stCondLst>
                                        </p:cTn>
                                        <p:tgtEl>
                                          <p:spTgt spid="129"/>
                                        </p:tgtEl>
                                        <p:attrNameLst>
                                          <p:attrName>style.visibility</p:attrName>
                                        </p:attrNameLst>
                                      </p:cBhvr>
                                      <p:to>
                                        <p:strVal val="visible"/>
                                      </p:to>
                                    </p:set>
                                  </p:childTnLst>
                                </p:cTn>
                              </p:par>
                              <p:par>
                                <p:cTn id="94" presetID="1" presetClass="entr" presetSubtype="0" fill="hold" grpId="0" nodeType="withEffect">
                                  <p:stCondLst>
                                    <p:cond delay="0"/>
                                  </p:stCondLst>
                                  <p:childTnLst>
                                    <p:set>
                                      <p:cBhvr>
                                        <p:cTn id="95" dur="1" fill="hold">
                                          <p:stCondLst>
                                            <p:cond delay="0"/>
                                          </p:stCondLst>
                                        </p:cTn>
                                        <p:tgtEl>
                                          <p:spTgt spid="143"/>
                                        </p:tgtEl>
                                        <p:attrNameLst>
                                          <p:attrName>style.visibility</p:attrName>
                                        </p:attrNameLst>
                                      </p:cBhvr>
                                      <p:to>
                                        <p:strVal val="visible"/>
                                      </p:to>
                                    </p:set>
                                  </p:childTnLst>
                                </p:cTn>
                              </p:par>
                            </p:childTnLst>
                          </p:cTn>
                        </p:par>
                      </p:childTnLst>
                    </p:cTn>
                  </p:par>
                  <p:par>
                    <p:cTn id="96" fill="hold">
                      <p:stCondLst>
                        <p:cond delay="indefinite"/>
                      </p:stCondLst>
                      <p:childTnLst>
                        <p:par>
                          <p:cTn id="97" fill="hold">
                            <p:stCondLst>
                              <p:cond delay="0"/>
                            </p:stCondLst>
                            <p:childTnLst>
                              <p:par>
                                <p:cTn id="98" presetID="10" presetClass="exit" presetSubtype="0" fill="hold" nodeType="clickEffect">
                                  <p:stCondLst>
                                    <p:cond delay="0"/>
                                  </p:stCondLst>
                                  <p:childTnLst>
                                    <p:animEffect transition="out" filter="fade">
                                      <p:cBhvr>
                                        <p:cTn id="99" dur="500"/>
                                        <p:tgtEl>
                                          <p:spTgt spid="199"/>
                                        </p:tgtEl>
                                      </p:cBhvr>
                                    </p:animEffect>
                                    <p:set>
                                      <p:cBhvr>
                                        <p:cTn id="100" dur="1" fill="hold">
                                          <p:stCondLst>
                                            <p:cond delay="499"/>
                                          </p:stCondLst>
                                        </p:cTn>
                                        <p:tgtEl>
                                          <p:spTgt spid="199"/>
                                        </p:tgtEl>
                                        <p:attrNameLst>
                                          <p:attrName>style.visibility</p:attrName>
                                        </p:attrNameLst>
                                      </p:cBhvr>
                                      <p:to>
                                        <p:strVal val="hidden"/>
                                      </p:to>
                                    </p:set>
                                  </p:childTnLst>
                                </p:cTn>
                              </p:par>
                              <p:par>
                                <p:cTn id="101" presetID="1" presetClass="entr" presetSubtype="0" fill="hold" nodeType="withEffect">
                                  <p:stCondLst>
                                    <p:cond delay="0"/>
                                  </p:stCondLst>
                                  <p:childTnLst>
                                    <p:set>
                                      <p:cBhvr>
                                        <p:cTn id="102" dur="1" fill="hold">
                                          <p:stCondLst>
                                            <p:cond delay="0"/>
                                          </p:stCondLst>
                                        </p:cTn>
                                        <p:tgtEl>
                                          <p:spTgt spid="237"/>
                                        </p:tgtEl>
                                        <p:attrNameLst>
                                          <p:attrName>style.visibility</p:attrName>
                                        </p:attrNameLst>
                                      </p:cBhvr>
                                      <p:to>
                                        <p:strVal val="visible"/>
                                      </p:to>
                                    </p:set>
                                  </p:childTnLst>
                                </p:cTn>
                              </p:par>
                              <p:par>
                                <p:cTn id="103" presetID="1" presetClass="entr" presetSubtype="0" fill="hold" nodeType="withEffect">
                                  <p:stCondLst>
                                    <p:cond delay="0"/>
                                  </p:stCondLst>
                                  <p:childTnLst>
                                    <p:set>
                                      <p:cBhvr>
                                        <p:cTn id="104" dur="1" fill="hold">
                                          <p:stCondLst>
                                            <p:cond delay="0"/>
                                          </p:stCondLst>
                                        </p:cTn>
                                        <p:tgtEl>
                                          <p:spTgt spid="236"/>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0" presetClass="exit" presetSubtype="0" fill="hold" nodeType="clickEffect">
                                  <p:stCondLst>
                                    <p:cond delay="0"/>
                                  </p:stCondLst>
                                  <p:childTnLst>
                                    <p:animEffect transition="out" filter="fade">
                                      <p:cBhvr>
                                        <p:cTn id="108" dur="500"/>
                                        <p:tgtEl>
                                          <p:spTgt spid="236"/>
                                        </p:tgtEl>
                                      </p:cBhvr>
                                    </p:animEffect>
                                    <p:set>
                                      <p:cBhvr>
                                        <p:cTn id="109" dur="1" fill="hold">
                                          <p:stCondLst>
                                            <p:cond delay="499"/>
                                          </p:stCondLst>
                                        </p:cTn>
                                        <p:tgtEl>
                                          <p:spTgt spid="236"/>
                                        </p:tgtEl>
                                        <p:attrNameLst>
                                          <p:attrName>style.visibility</p:attrName>
                                        </p:attrNameLst>
                                      </p:cBhvr>
                                      <p:to>
                                        <p:strVal val="hidden"/>
                                      </p:to>
                                    </p:set>
                                  </p:childTnLst>
                                </p:cTn>
                              </p:par>
                              <p:par>
                                <p:cTn id="110" presetID="10" presetClass="entr" presetSubtype="0" fill="hold" nodeType="withEffect">
                                  <p:stCondLst>
                                    <p:cond delay="0"/>
                                  </p:stCondLst>
                                  <p:childTnLst>
                                    <p:set>
                                      <p:cBhvr>
                                        <p:cTn id="111" dur="1" fill="hold">
                                          <p:stCondLst>
                                            <p:cond delay="0"/>
                                          </p:stCondLst>
                                        </p:cTn>
                                        <p:tgtEl>
                                          <p:spTgt spid="248"/>
                                        </p:tgtEl>
                                        <p:attrNameLst>
                                          <p:attrName>style.visibility</p:attrName>
                                        </p:attrNameLst>
                                      </p:cBhvr>
                                      <p:to>
                                        <p:strVal val="visible"/>
                                      </p:to>
                                    </p:set>
                                    <p:animEffect transition="in" filter="fade">
                                      <p:cBhvr>
                                        <p:cTn id="112" dur="500"/>
                                        <p:tgtEl>
                                          <p:spTgt spid="248"/>
                                        </p:tgtEl>
                                      </p:cBhvr>
                                    </p:animEffect>
                                  </p:childTnLst>
                                </p:cTn>
                              </p:par>
                              <p:par>
                                <p:cTn id="113" presetID="10" presetClass="entr" presetSubtype="0" fill="hold" grpId="0" nodeType="withEffect">
                                  <p:stCondLst>
                                    <p:cond delay="0"/>
                                  </p:stCondLst>
                                  <p:childTnLst>
                                    <p:set>
                                      <p:cBhvr>
                                        <p:cTn id="114" dur="1" fill="hold">
                                          <p:stCondLst>
                                            <p:cond delay="0"/>
                                          </p:stCondLst>
                                        </p:cTn>
                                        <p:tgtEl>
                                          <p:spTgt spid="139"/>
                                        </p:tgtEl>
                                        <p:attrNameLst>
                                          <p:attrName>style.visibility</p:attrName>
                                        </p:attrNameLst>
                                      </p:cBhvr>
                                      <p:to>
                                        <p:strVal val="visible"/>
                                      </p:to>
                                    </p:set>
                                    <p:animEffect transition="in" filter="fade">
                                      <p:cBhvr>
                                        <p:cTn id="115" dur="500"/>
                                        <p:tgtEl>
                                          <p:spTgt spid="139"/>
                                        </p:tgtEl>
                                      </p:cBhvr>
                                    </p:animEffect>
                                  </p:childTnLst>
                                </p:cTn>
                              </p:par>
                              <p:par>
                                <p:cTn id="116" presetID="10" presetClass="entr" presetSubtype="0" fill="hold" grpId="0" nodeType="withEffect">
                                  <p:stCondLst>
                                    <p:cond delay="0"/>
                                  </p:stCondLst>
                                  <p:childTnLst>
                                    <p:set>
                                      <p:cBhvr>
                                        <p:cTn id="117" dur="1" fill="hold">
                                          <p:stCondLst>
                                            <p:cond delay="0"/>
                                          </p:stCondLst>
                                        </p:cTn>
                                        <p:tgtEl>
                                          <p:spTgt spid="246"/>
                                        </p:tgtEl>
                                        <p:attrNameLst>
                                          <p:attrName>style.visibility</p:attrName>
                                        </p:attrNameLst>
                                      </p:cBhvr>
                                      <p:to>
                                        <p:strVal val="visible"/>
                                      </p:to>
                                    </p:set>
                                    <p:animEffect transition="in" filter="fade">
                                      <p:cBhvr>
                                        <p:cTn id="118" dur="500"/>
                                        <p:tgtEl>
                                          <p:spTgt spid="246"/>
                                        </p:tgtEl>
                                      </p:cBhvr>
                                    </p:animEffect>
                                  </p:childTnLst>
                                </p:cTn>
                              </p:par>
                              <p:par>
                                <p:cTn id="119" presetID="10" presetClass="entr" presetSubtype="0" fill="hold" grpId="0" nodeType="withEffect">
                                  <p:stCondLst>
                                    <p:cond delay="0"/>
                                  </p:stCondLst>
                                  <p:childTnLst>
                                    <p:set>
                                      <p:cBhvr>
                                        <p:cTn id="120" dur="1" fill="hold">
                                          <p:stCondLst>
                                            <p:cond delay="0"/>
                                          </p:stCondLst>
                                        </p:cTn>
                                        <p:tgtEl>
                                          <p:spTgt spid="144"/>
                                        </p:tgtEl>
                                        <p:attrNameLst>
                                          <p:attrName>style.visibility</p:attrName>
                                        </p:attrNameLst>
                                      </p:cBhvr>
                                      <p:to>
                                        <p:strVal val="visible"/>
                                      </p:to>
                                    </p:set>
                                    <p:animEffect transition="in" filter="fade">
                                      <p:cBhvr>
                                        <p:cTn id="121" dur="2000"/>
                                        <p:tgtEl>
                                          <p:spTgt spid="144"/>
                                        </p:tgtEl>
                                      </p:cBhvr>
                                    </p:animEffect>
                                  </p:childTnLst>
                                </p:cTn>
                              </p:par>
                              <p:par>
                                <p:cTn id="122" presetID="10" presetClass="entr" presetSubtype="0" fill="hold" grpId="0" nodeType="withEffect">
                                  <p:stCondLst>
                                    <p:cond delay="0"/>
                                  </p:stCondLst>
                                  <p:childTnLst>
                                    <p:set>
                                      <p:cBhvr>
                                        <p:cTn id="123" dur="1" fill="hold">
                                          <p:stCondLst>
                                            <p:cond delay="0"/>
                                          </p:stCondLst>
                                        </p:cTn>
                                        <p:tgtEl>
                                          <p:spTgt spid="146"/>
                                        </p:tgtEl>
                                        <p:attrNameLst>
                                          <p:attrName>style.visibility</p:attrName>
                                        </p:attrNameLst>
                                      </p:cBhvr>
                                      <p:to>
                                        <p:strVal val="visible"/>
                                      </p:to>
                                    </p:set>
                                    <p:animEffect transition="in" filter="fade">
                                      <p:cBhvr>
                                        <p:cTn id="124" dur="2000"/>
                                        <p:tgtEl>
                                          <p:spTgt spid="146"/>
                                        </p:tgtEl>
                                      </p:cBhvr>
                                    </p:animEffect>
                                  </p:childTnLst>
                                </p:cTn>
                              </p:par>
                              <p:par>
                                <p:cTn id="125" presetID="10" presetClass="entr" presetSubtype="0" fill="hold" grpId="0" nodeType="withEffect">
                                  <p:stCondLst>
                                    <p:cond delay="0"/>
                                  </p:stCondLst>
                                  <p:childTnLst>
                                    <p:set>
                                      <p:cBhvr>
                                        <p:cTn id="126" dur="1" fill="hold">
                                          <p:stCondLst>
                                            <p:cond delay="0"/>
                                          </p:stCondLst>
                                        </p:cTn>
                                        <p:tgtEl>
                                          <p:spTgt spid="145"/>
                                        </p:tgtEl>
                                        <p:attrNameLst>
                                          <p:attrName>style.visibility</p:attrName>
                                        </p:attrNameLst>
                                      </p:cBhvr>
                                      <p:to>
                                        <p:strVal val="visible"/>
                                      </p:to>
                                    </p:set>
                                    <p:animEffect transition="in" filter="fade">
                                      <p:cBhvr>
                                        <p:cTn id="127" dur="2000"/>
                                        <p:tgtEl>
                                          <p:spTgt spid="145"/>
                                        </p:tgtEl>
                                      </p:cBhvr>
                                    </p:animEffect>
                                  </p:childTnLst>
                                </p:cTn>
                              </p:par>
                              <p:par>
                                <p:cTn id="128" presetID="10" presetClass="entr" presetSubtype="0" fill="hold" grpId="0" nodeType="withEffect">
                                  <p:stCondLst>
                                    <p:cond delay="0"/>
                                  </p:stCondLst>
                                  <p:childTnLst>
                                    <p:set>
                                      <p:cBhvr>
                                        <p:cTn id="129" dur="1" fill="hold">
                                          <p:stCondLst>
                                            <p:cond delay="0"/>
                                          </p:stCondLst>
                                        </p:cTn>
                                        <p:tgtEl>
                                          <p:spTgt spid="147"/>
                                        </p:tgtEl>
                                        <p:attrNameLst>
                                          <p:attrName>style.visibility</p:attrName>
                                        </p:attrNameLst>
                                      </p:cBhvr>
                                      <p:to>
                                        <p:strVal val="visible"/>
                                      </p:to>
                                    </p:set>
                                    <p:animEffect transition="in" filter="fade">
                                      <p:cBhvr>
                                        <p:cTn id="130" dur="2000"/>
                                        <p:tgtEl>
                                          <p:spTgt spid="147"/>
                                        </p:tgtEl>
                                      </p:cBhvr>
                                    </p:animEffect>
                                  </p:childTnLst>
                                </p:cTn>
                              </p:par>
                            </p:childTnLst>
                          </p:cTn>
                        </p:par>
                      </p:childTnLst>
                    </p:cTn>
                  </p:par>
                  <p:par>
                    <p:cTn id="131" fill="hold">
                      <p:stCondLst>
                        <p:cond delay="indefinite"/>
                      </p:stCondLst>
                      <p:childTnLst>
                        <p:par>
                          <p:cTn id="132" fill="hold">
                            <p:stCondLst>
                              <p:cond delay="0"/>
                            </p:stCondLst>
                            <p:childTnLst>
                              <p:par>
                                <p:cTn id="133" presetID="10" presetClass="entr" presetSubtype="0" fill="hold" grpId="0" nodeType="clickEffect">
                                  <p:stCondLst>
                                    <p:cond delay="0"/>
                                  </p:stCondLst>
                                  <p:childTnLst>
                                    <p:set>
                                      <p:cBhvr>
                                        <p:cTn id="134" dur="1" fill="hold">
                                          <p:stCondLst>
                                            <p:cond delay="0"/>
                                          </p:stCondLst>
                                        </p:cTn>
                                        <p:tgtEl>
                                          <p:spTgt spid="130"/>
                                        </p:tgtEl>
                                        <p:attrNameLst>
                                          <p:attrName>style.visibility</p:attrName>
                                        </p:attrNameLst>
                                      </p:cBhvr>
                                      <p:to>
                                        <p:strVal val="visible"/>
                                      </p:to>
                                    </p:set>
                                    <p:animEffect transition="in" filter="fade">
                                      <p:cBhvr>
                                        <p:cTn id="135" dur="500"/>
                                        <p:tgtEl>
                                          <p:spTgt spid="130"/>
                                        </p:tgtEl>
                                      </p:cBhvr>
                                    </p:animEffect>
                                  </p:childTnLst>
                                </p:cTn>
                              </p:par>
                              <p:par>
                                <p:cTn id="136" presetID="10" presetClass="entr" presetSubtype="0" fill="hold" nodeType="withEffect">
                                  <p:stCondLst>
                                    <p:cond delay="0"/>
                                  </p:stCondLst>
                                  <p:childTnLst>
                                    <p:set>
                                      <p:cBhvr>
                                        <p:cTn id="137" dur="1" fill="hold">
                                          <p:stCondLst>
                                            <p:cond delay="0"/>
                                          </p:stCondLst>
                                        </p:cTn>
                                        <p:tgtEl>
                                          <p:spTgt spid="136"/>
                                        </p:tgtEl>
                                        <p:attrNameLst>
                                          <p:attrName>style.visibility</p:attrName>
                                        </p:attrNameLst>
                                      </p:cBhvr>
                                      <p:to>
                                        <p:strVal val="visible"/>
                                      </p:to>
                                    </p:set>
                                    <p:animEffect transition="in" filter="fade">
                                      <p:cBhvr>
                                        <p:cTn id="138" dur="500"/>
                                        <p:tgtEl>
                                          <p:spTgt spid="136"/>
                                        </p:tgtEl>
                                      </p:cBhvr>
                                    </p:animEffect>
                                  </p:childTnLst>
                                </p:cTn>
                              </p:par>
                            </p:childTnLst>
                          </p:cTn>
                        </p:par>
                      </p:childTnLst>
                    </p:cTn>
                  </p:par>
                  <p:par>
                    <p:cTn id="139" fill="hold">
                      <p:stCondLst>
                        <p:cond delay="indefinite"/>
                      </p:stCondLst>
                      <p:childTnLst>
                        <p:par>
                          <p:cTn id="140" fill="hold">
                            <p:stCondLst>
                              <p:cond delay="0"/>
                            </p:stCondLst>
                            <p:childTnLst>
                              <p:par>
                                <p:cTn id="141" presetID="10" presetClass="entr" presetSubtype="0" fill="hold" grpId="0" nodeType="clickEffect">
                                  <p:stCondLst>
                                    <p:cond delay="0"/>
                                  </p:stCondLst>
                                  <p:childTnLst>
                                    <p:set>
                                      <p:cBhvr>
                                        <p:cTn id="142" dur="1" fill="hold">
                                          <p:stCondLst>
                                            <p:cond delay="0"/>
                                          </p:stCondLst>
                                        </p:cTn>
                                        <p:tgtEl>
                                          <p:spTgt spid="131"/>
                                        </p:tgtEl>
                                        <p:attrNameLst>
                                          <p:attrName>style.visibility</p:attrName>
                                        </p:attrNameLst>
                                      </p:cBhvr>
                                      <p:to>
                                        <p:strVal val="visible"/>
                                      </p:to>
                                    </p:set>
                                    <p:animEffect transition="in" filter="fade">
                                      <p:cBhvr>
                                        <p:cTn id="143" dur="500"/>
                                        <p:tgtEl>
                                          <p:spTgt spid="131"/>
                                        </p:tgtEl>
                                      </p:cBhvr>
                                    </p:animEffect>
                                  </p:childTnLst>
                                </p:cTn>
                              </p:par>
                              <p:par>
                                <p:cTn id="144" presetID="10" presetClass="entr" presetSubtype="0" fill="hold" grpId="0" nodeType="withEffect">
                                  <p:stCondLst>
                                    <p:cond delay="0"/>
                                  </p:stCondLst>
                                  <p:childTnLst>
                                    <p:set>
                                      <p:cBhvr>
                                        <p:cTn id="145" dur="1" fill="hold">
                                          <p:stCondLst>
                                            <p:cond delay="0"/>
                                          </p:stCondLst>
                                        </p:cTn>
                                        <p:tgtEl>
                                          <p:spTgt spid="142"/>
                                        </p:tgtEl>
                                        <p:attrNameLst>
                                          <p:attrName>style.visibility</p:attrName>
                                        </p:attrNameLst>
                                      </p:cBhvr>
                                      <p:to>
                                        <p:strVal val="visible"/>
                                      </p:to>
                                    </p:set>
                                    <p:animEffect transition="in" filter="fade">
                                      <p:cBhvr>
                                        <p:cTn id="146" dur="500"/>
                                        <p:tgtEl>
                                          <p:spTgt spid="142"/>
                                        </p:tgtEl>
                                      </p:cBhvr>
                                    </p:animEffect>
                                  </p:childTnLst>
                                </p:cTn>
                              </p:par>
                              <p:par>
                                <p:cTn id="147" presetID="10" presetClass="entr" presetSubtype="0" fill="hold" grpId="0" nodeType="withEffect">
                                  <p:stCondLst>
                                    <p:cond delay="0"/>
                                  </p:stCondLst>
                                  <p:childTnLst>
                                    <p:set>
                                      <p:cBhvr>
                                        <p:cTn id="148" dur="1" fill="hold">
                                          <p:stCondLst>
                                            <p:cond delay="0"/>
                                          </p:stCondLst>
                                        </p:cTn>
                                        <p:tgtEl>
                                          <p:spTgt spid="156"/>
                                        </p:tgtEl>
                                        <p:attrNameLst>
                                          <p:attrName>style.visibility</p:attrName>
                                        </p:attrNameLst>
                                      </p:cBhvr>
                                      <p:to>
                                        <p:strVal val="visible"/>
                                      </p:to>
                                    </p:set>
                                    <p:animEffect transition="in" filter="fade">
                                      <p:cBhvr>
                                        <p:cTn id="149" dur="500"/>
                                        <p:tgtEl>
                                          <p:spTgt spid="156"/>
                                        </p:tgtEl>
                                      </p:cBhvr>
                                    </p:animEffect>
                                  </p:childTnLst>
                                </p:cTn>
                              </p:par>
                              <p:par>
                                <p:cTn id="150" presetID="10" presetClass="entr" presetSubtype="0" fill="hold" grpId="0" nodeType="withEffect">
                                  <p:stCondLst>
                                    <p:cond delay="0"/>
                                  </p:stCondLst>
                                  <p:childTnLst>
                                    <p:set>
                                      <p:cBhvr>
                                        <p:cTn id="151" dur="1" fill="hold">
                                          <p:stCondLst>
                                            <p:cond delay="0"/>
                                          </p:stCondLst>
                                        </p:cTn>
                                        <p:tgtEl>
                                          <p:spTgt spid="157"/>
                                        </p:tgtEl>
                                        <p:attrNameLst>
                                          <p:attrName>style.visibility</p:attrName>
                                        </p:attrNameLst>
                                      </p:cBhvr>
                                      <p:to>
                                        <p:strVal val="visible"/>
                                      </p:to>
                                    </p:set>
                                    <p:animEffect transition="in" filter="fade">
                                      <p:cBhvr>
                                        <p:cTn id="152" dur="500"/>
                                        <p:tgtEl>
                                          <p:spTgt spid="157"/>
                                        </p:tgtEl>
                                      </p:cBhvr>
                                    </p:animEffect>
                                  </p:childTnLst>
                                </p:cTn>
                              </p:par>
                              <p:par>
                                <p:cTn id="153" presetID="10" presetClass="entr" presetSubtype="0" fill="hold" grpId="0" nodeType="withEffect">
                                  <p:stCondLst>
                                    <p:cond delay="0"/>
                                  </p:stCondLst>
                                  <p:childTnLst>
                                    <p:set>
                                      <p:cBhvr>
                                        <p:cTn id="154" dur="1" fill="hold">
                                          <p:stCondLst>
                                            <p:cond delay="0"/>
                                          </p:stCondLst>
                                        </p:cTn>
                                        <p:tgtEl>
                                          <p:spTgt spid="158"/>
                                        </p:tgtEl>
                                        <p:attrNameLst>
                                          <p:attrName>style.visibility</p:attrName>
                                        </p:attrNameLst>
                                      </p:cBhvr>
                                      <p:to>
                                        <p:strVal val="visible"/>
                                      </p:to>
                                    </p:set>
                                    <p:animEffect transition="in" filter="fade">
                                      <p:cBhvr>
                                        <p:cTn id="155" dur="500"/>
                                        <p:tgtEl>
                                          <p:spTgt spid="158"/>
                                        </p:tgtEl>
                                      </p:cBhvr>
                                    </p:animEffect>
                                  </p:childTnLst>
                                </p:cTn>
                              </p:par>
                              <p:par>
                                <p:cTn id="156" presetID="10" presetClass="entr" presetSubtype="0" fill="hold" grpId="0" nodeType="withEffect">
                                  <p:stCondLst>
                                    <p:cond delay="0"/>
                                  </p:stCondLst>
                                  <p:childTnLst>
                                    <p:set>
                                      <p:cBhvr>
                                        <p:cTn id="157" dur="1" fill="hold">
                                          <p:stCondLst>
                                            <p:cond delay="0"/>
                                          </p:stCondLst>
                                        </p:cTn>
                                        <p:tgtEl>
                                          <p:spTgt spid="159"/>
                                        </p:tgtEl>
                                        <p:attrNameLst>
                                          <p:attrName>style.visibility</p:attrName>
                                        </p:attrNameLst>
                                      </p:cBhvr>
                                      <p:to>
                                        <p:strVal val="visible"/>
                                      </p:to>
                                    </p:set>
                                    <p:animEffect transition="in" filter="fade">
                                      <p:cBhvr>
                                        <p:cTn id="158" dur="500"/>
                                        <p:tgtEl>
                                          <p:spTgt spid="159"/>
                                        </p:tgtEl>
                                      </p:cBhvr>
                                    </p:animEffect>
                                  </p:childTnLst>
                                </p:cTn>
                              </p:par>
                              <p:par>
                                <p:cTn id="159" presetID="10" presetClass="entr" presetSubtype="0" fill="hold" grpId="0" nodeType="withEffect">
                                  <p:stCondLst>
                                    <p:cond delay="0"/>
                                  </p:stCondLst>
                                  <p:childTnLst>
                                    <p:set>
                                      <p:cBhvr>
                                        <p:cTn id="160" dur="1" fill="hold">
                                          <p:stCondLst>
                                            <p:cond delay="0"/>
                                          </p:stCondLst>
                                        </p:cTn>
                                        <p:tgtEl>
                                          <p:spTgt spid="160"/>
                                        </p:tgtEl>
                                        <p:attrNameLst>
                                          <p:attrName>style.visibility</p:attrName>
                                        </p:attrNameLst>
                                      </p:cBhvr>
                                      <p:to>
                                        <p:strVal val="visible"/>
                                      </p:to>
                                    </p:set>
                                    <p:animEffect transition="in" filter="fade">
                                      <p:cBhvr>
                                        <p:cTn id="161" dur="500"/>
                                        <p:tgtEl>
                                          <p:spTgt spid="160"/>
                                        </p:tgtEl>
                                      </p:cBhvr>
                                    </p:animEffect>
                                  </p:childTnLst>
                                </p:cTn>
                              </p:par>
                              <p:par>
                                <p:cTn id="162" presetID="10" presetClass="entr" presetSubtype="0" fill="hold" grpId="0" nodeType="withEffect">
                                  <p:stCondLst>
                                    <p:cond delay="0"/>
                                  </p:stCondLst>
                                  <p:childTnLst>
                                    <p:set>
                                      <p:cBhvr>
                                        <p:cTn id="163" dur="1" fill="hold">
                                          <p:stCondLst>
                                            <p:cond delay="0"/>
                                          </p:stCondLst>
                                        </p:cTn>
                                        <p:tgtEl>
                                          <p:spTgt spid="240"/>
                                        </p:tgtEl>
                                        <p:attrNameLst>
                                          <p:attrName>style.visibility</p:attrName>
                                        </p:attrNameLst>
                                      </p:cBhvr>
                                      <p:to>
                                        <p:strVal val="visible"/>
                                      </p:to>
                                    </p:set>
                                    <p:animEffect transition="in" filter="fade">
                                      <p:cBhvr>
                                        <p:cTn id="164" dur="500"/>
                                        <p:tgtEl>
                                          <p:spTgt spid="240"/>
                                        </p:tgtEl>
                                      </p:cBhvr>
                                    </p:animEffect>
                                  </p:childTnLst>
                                </p:cTn>
                              </p:par>
                            </p:childTnLst>
                          </p:cTn>
                        </p:par>
                      </p:childTnLst>
                    </p:cTn>
                  </p:par>
                  <p:par>
                    <p:cTn id="165" fill="hold">
                      <p:stCondLst>
                        <p:cond delay="indefinite"/>
                      </p:stCondLst>
                      <p:childTnLst>
                        <p:par>
                          <p:cTn id="166" fill="hold">
                            <p:stCondLst>
                              <p:cond delay="0"/>
                            </p:stCondLst>
                            <p:childTnLst>
                              <p:par>
                                <p:cTn id="167" presetID="10" presetClass="entr" presetSubtype="0" fill="hold" grpId="0" nodeType="clickEffect">
                                  <p:stCondLst>
                                    <p:cond delay="0"/>
                                  </p:stCondLst>
                                  <p:childTnLst>
                                    <p:set>
                                      <p:cBhvr>
                                        <p:cTn id="168" dur="1" fill="hold">
                                          <p:stCondLst>
                                            <p:cond delay="0"/>
                                          </p:stCondLst>
                                        </p:cTn>
                                        <p:tgtEl>
                                          <p:spTgt spid="128"/>
                                        </p:tgtEl>
                                        <p:attrNameLst>
                                          <p:attrName>style.visibility</p:attrName>
                                        </p:attrNameLst>
                                      </p:cBhvr>
                                      <p:to>
                                        <p:strVal val="visible"/>
                                      </p:to>
                                    </p:set>
                                    <p:animEffect transition="in" filter="fade">
                                      <p:cBhvr>
                                        <p:cTn id="169" dur="500"/>
                                        <p:tgtEl>
                                          <p:spTgt spid="1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4" grpId="1" animBg="1"/>
      <p:bldP spid="64" grpId="0" animBg="1"/>
      <p:bldP spid="64" grpId="1" animBg="1"/>
      <p:bldP spid="65" grpId="0" animBg="1"/>
      <p:bldP spid="65" grpId="1" animBg="1"/>
      <p:bldP spid="101" grpId="0"/>
      <p:bldP spid="102" grpId="0"/>
      <p:bldP spid="129" grpId="0"/>
      <p:bldP spid="143" grpId="0"/>
      <p:bldP spid="144" grpId="0"/>
      <p:bldP spid="145" grpId="0"/>
      <p:bldP spid="146" grpId="0"/>
      <p:bldP spid="147" grpId="0"/>
      <p:bldP spid="118" grpId="0" animBg="1"/>
      <p:bldP spid="118" grpId="2" animBg="1"/>
      <p:bldP spid="118" grpId="3" animBg="1"/>
      <p:bldP spid="142" grpId="0"/>
      <p:bldP spid="156" grpId="0"/>
      <p:bldP spid="157" grpId="0"/>
      <p:bldP spid="158" grpId="0"/>
      <p:bldP spid="159" grpId="0"/>
      <p:bldP spid="160" grpId="0"/>
      <p:bldP spid="195" grpId="0" animBg="1"/>
      <p:bldP spid="195" grpId="1" animBg="1"/>
      <p:bldP spid="195" grpId="2" animBg="1"/>
      <p:bldP spid="196" grpId="0" animBg="1"/>
      <p:bldP spid="196" grpId="1" animBg="1"/>
      <p:bldP spid="196" grpId="2" animBg="1"/>
      <p:bldP spid="214" grpId="0" animBg="1"/>
      <p:bldP spid="240" grpId="0"/>
      <p:bldP spid="243" grpId="0"/>
      <p:bldP spid="243" grpId="1"/>
      <p:bldP spid="246" grpId="0"/>
      <p:bldP spid="128" grpId="0" animBg="1"/>
      <p:bldP spid="130" grpId="0" animBg="1"/>
      <p:bldP spid="131" grpId="0"/>
      <p:bldP spid="13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dirty="0" smtClean="0"/>
              <a:t>Large Working Set: Case 2</a:t>
            </a:r>
            <a:endParaRPr lang="en-US" dirty="0"/>
          </a:p>
        </p:txBody>
      </p:sp>
      <p:grpSp>
        <p:nvGrpSpPr>
          <p:cNvPr id="4" name="Group 3"/>
          <p:cNvGrpSpPr/>
          <p:nvPr/>
        </p:nvGrpSpPr>
        <p:grpSpPr>
          <a:xfrm>
            <a:off x="533400" y="1899910"/>
            <a:ext cx="6324600" cy="838200"/>
            <a:chOff x="533400" y="2133600"/>
            <a:chExt cx="6324600" cy="838200"/>
          </a:xfrm>
        </p:grpSpPr>
        <p:sp>
          <p:nvSpPr>
            <p:cNvPr id="5" name="Rectangle 4"/>
            <p:cNvSpPr/>
            <p:nvPr/>
          </p:nvSpPr>
          <p:spPr>
            <a:xfrm>
              <a:off x="533400" y="2133600"/>
              <a:ext cx="3124200" cy="838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dirty="0" smtClean="0">
                  <a:solidFill>
                    <a:schemeClr val="tx1">
                      <a:lumMod val="85000"/>
                      <a:lumOff val="15000"/>
                    </a:schemeClr>
                  </a:solidFill>
                </a:rPr>
                <a:t>Cache</a:t>
              </a:r>
              <a:endParaRPr lang="en-US" sz="3200" dirty="0">
                <a:solidFill>
                  <a:schemeClr val="tx1">
                    <a:lumMod val="85000"/>
                    <a:lumOff val="15000"/>
                  </a:schemeClr>
                </a:solidFill>
              </a:endParaRPr>
            </a:p>
          </p:txBody>
        </p:sp>
        <p:sp>
          <p:nvSpPr>
            <p:cNvPr id="6" name="Rectangle 5"/>
            <p:cNvSpPr/>
            <p:nvPr/>
          </p:nvSpPr>
          <p:spPr>
            <a:xfrm>
              <a:off x="3733800" y="2514600"/>
              <a:ext cx="3124200" cy="4572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3200" dirty="0" smtClean="0">
                  <a:solidFill>
                    <a:schemeClr val="bg1"/>
                  </a:solidFill>
                </a:rPr>
                <a:t>EAF</a:t>
              </a:r>
              <a:endParaRPr lang="en-US" sz="3200" dirty="0">
                <a:solidFill>
                  <a:schemeClr val="bg1"/>
                </a:solidFill>
              </a:endParaRPr>
            </a:p>
          </p:txBody>
        </p:sp>
      </p:grpSp>
      <p:sp>
        <p:nvSpPr>
          <p:cNvPr id="28" name="Rectangle 27"/>
          <p:cNvSpPr/>
          <p:nvPr/>
        </p:nvSpPr>
        <p:spPr>
          <a:xfrm>
            <a:off x="990600" y="2895600"/>
            <a:ext cx="304800" cy="4572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R</a:t>
            </a:r>
            <a:endParaRPr lang="en-US" sz="2800" dirty="0"/>
          </a:p>
        </p:txBody>
      </p:sp>
      <p:sp>
        <p:nvSpPr>
          <p:cNvPr id="29" name="Rectangle 28"/>
          <p:cNvSpPr/>
          <p:nvPr/>
        </p:nvSpPr>
        <p:spPr>
          <a:xfrm>
            <a:off x="1371600" y="2895600"/>
            <a:ext cx="304800" cy="4572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Q</a:t>
            </a:r>
            <a:endParaRPr lang="en-US" sz="2800" dirty="0"/>
          </a:p>
        </p:txBody>
      </p:sp>
      <p:sp>
        <p:nvSpPr>
          <p:cNvPr id="30" name="Rectangle 29"/>
          <p:cNvSpPr/>
          <p:nvPr/>
        </p:nvSpPr>
        <p:spPr>
          <a:xfrm>
            <a:off x="1752600" y="2895600"/>
            <a:ext cx="304800" cy="4572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P</a:t>
            </a:r>
            <a:endParaRPr lang="en-US" sz="2800" dirty="0"/>
          </a:p>
        </p:txBody>
      </p:sp>
      <p:sp>
        <p:nvSpPr>
          <p:cNvPr id="31" name="Rectangle 30"/>
          <p:cNvSpPr/>
          <p:nvPr/>
        </p:nvSpPr>
        <p:spPr>
          <a:xfrm>
            <a:off x="2133600" y="2895600"/>
            <a:ext cx="304800" cy="4572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O</a:t>
            </a:r>
            <a:endParaRPr lang="en-US" sz="2800" dirty="0"/>
          </a:p>
        </p:txBody>
      </p:sp>
      <p:sp>
        <p:nvSpPr>
          <p:cNvPr id="32" name="Rectangle 31"/>
          <p:cNvSpPr/>
          <p:nvPr/>
        </p:nvSpPr>
        <p:spPr>
          <a:xfrm>
            <a:off x="2514600" y="2895600"/>
            <a:ext cx="304800" cy="4572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N</a:t>
            </a:r>
            <a:endParaRPr lang="en-US" sz="2800" dirty="0"/>
          </a:p>
        </p:txBody>
      </p:sp>
      <p:sp>
        <p:nvSpPr>
          <p:cNvPr id="33" name="Rectangle 32"/>
          <p:cNvSpPr/>
          <p:nvPr/>
        </p:nvSpPr>
        <p:spPr>
          <a:xfrm>
            <a:off x="2895600" y="2895600"/>
            <a:ext cx="304800" cy="4572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M</a:t>
            </a:r>
            <a:endParaRPr lang="en-US" sz="2800" dirty="0"/>
          </a:p>
        </p:txBody>
      </p:sp>
      <p:sp>
        <p:nvSpPr>
          <p:cNvPr id="34" name="Rectangle 33"/>
          <p:cNvSpPr/>
          <p:nvPr/>
        </p:nvSpPr>
        <p:spPr>
          <a:xfrm>
            <a:off x="3276600" y="2895600"/>
            <a:ext cx="304800" cy="4572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L</a:t>
            </a:r>
            <a:endParaRPr lang="en-US" sz="2800" dirty="0"/>
          </a:p>
        </p:txBody>
      </p:sp>
      <p:sp>
        <p:nvSpPr>
          <p:cNvPr id="35" name="Rectangle 34"/>
          <p:cNvSpPr/>
          <p:nvPr/>
        </p:nvSpPr>
        <p:spPr>
          <a:xfrm>
            <a:off x="609600" y="2895600"/>
            <a:ext cx="304800" cy="4572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S</a:t>
            </a:r>
            <a:endParaRPr lang="en-US" sz="2800" dirty="0"/>
          </a:p>
        </p:txBody>
      </p:sp>
      <p:sp>
        <p:nvSpPr>
          <p:cNvPr id="36" name="Rectangle 35"/>
          <p:cNvSpPr/>
          <p:nvPr/>
        </p:nvSpPr>
        <p:spPr>
          <a:xfrm>
            <a:off x="4191000" y="2890510"/>
            <a:ext cx="304800" cy="4572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J</a:t>
            </a:r>
            <a:endParaRPr lang="en-US" sz="2800" dirty="0"/>
          </a:p>
        </p:txBody>
      </p:sp>
      <p:sp>
        <p:nvSpPr>
          <p:cNvPr id="37" name="Rectangle 36"/>
          <p:cNvSpPr/>
          <p:nvPr/>
        </p:nvSpPr>
        <p:spPr>
          <a:xfrm>
            <a:off x="4572000" y="2890510"/>
            <a:ext cx="304800" cy="4572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I</a:t>
            </a:r>
            <a:endParaRPr lang="en-US" sz="2800" dirty="0"/>
          </a:p>
        </p:txBody>
      </p:sp>
      <p:sp>
        <p:nvSpPr>
          <p:cNvPr id="38" name="Rectangle 37"/>
          <p:cNvSpPr/>
          <p:nvPr/>
        </p:nvSpPr>
        <p:spPr>
          <a:xfrm>
            <a:off x="4953000" y="2890510"/>
            <a:ext cx="304800" cy="4572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H</a:t>
            </a:r>
            <a:endParaRPr lang="en-US" sz="2800" dirty="0"/>
          </a:p>
        </p:txBody>
      </p:sp>
      <p:sp>
        <p:nvSpPr>
          <p:cNvPr id="39" name="Rectangle 38"/>
          <p:cNvSpPr/>
          <p:nvPr/>
        </p:nvSpPr>
        <p:spPr>
          <a:xfrm>
            <a:off x="5334000" y="2890510"/>
            <a:ext cx="304800" cy="4572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G</a:t>
            </a:r>
            <a:endParaRPr lang="en-US" sz="2800" dirty="0"/>
          </a:p>
        </p:txBody>
      </p:sp>
      <p:sp>
        <p:nvSpPr>
          <p:cNvPr id="40" name="Rectangle 39"/>
          <p:cNvSpPr/>
          <p:nvPr/>
        </p:nvSpPr>
        <p:spPr>
          <a:xfrm>
            <a:off x="5715000" y="2890510"/>
            <a:ext cx="304800" cy="4572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F</a:t>
            </a:r>
            <a:endParaRPr lang="en-US" sz="2800" dirty="0"/>
          </a:p>
        </p:txBody>
      </p:sp>
      <p:sp>
        <p:nvSpPr>
          <p:cNvPr id="41" name="Rectangle 40"/>
          <p:cNvSpPr/>
          <p:nvPr/>
        </p:nvSpPr>
        <p:spPr>
          <a:xfrm>
            <a:off x="6096000" y="2890510"/>
            <a:ext cx="304800" cy="4572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E</a:t>
            </a:r>
            <a:endParaRPr lang="en-US" sz="2800" dirty="0"/>
          </a:p>
        </p:txBody>
      </p:sp>
      <p:sp>
        <p:nvSpPr>
          <p:cNvPr id="42" name="Rectangle 41"/>
          <p:cNvSpPr/>
          <p:nvPr/>
        </p:nvSpPr>
        <p:spPr>
          <a:xfrm>
            <a:off x="6477000" y="2890510"/>
            <a:ext cx="304800" cy="4572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D</a:t>
            </a:r>
            <a:endParaRPr lang="en-US" sz="2800" dirty="0"/>
          </a:p>
        </p:txBody>
      </p:sp>
      <p:sp>
        <p:nvSpPr>
          <p:cNvPr id="43" name="Rectangle 42"/>
          <p:cNvSpPr/>
          <p:nvPr/>
        </p:nvSpPr>
        <p:spPr>
          <a:xfrm>
            <a:off x="3810000" y="2890510"/>
            <a:ext cx="304800" cy="4572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K</a:t>
            </a:r>
            <a:endParaRPr lang="en-US" sz="2800" dirty="0"/>
          </a:p>
        </p:txBody>
      </p:sp>
      <p:sp>
        <p:nvSpPr>
          <p:cNvPr id="44" name="Rectangle 43"/>
          <p:cNvSpPr/>
          <p:nvPr/>
        </p:nvSpPr>
        <p:spPr>
          <a:xfrm>
            <a:off x="7010400" y="2890510"/>
            <a:ext cx="304800" cy="4572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C</a:t>
            </a:r>
            <a:endParaRPr lang="en-US" sz="2800" dirty="0"/>
          </a:p>
        </p:txBody>
      </p:sp>
      <p:sp>
        <p:nvSpPr>
          <p:cNvPr id="45" name="Rectangle 44"/>
          <p:cNvSpPr/>
          <p:nvPr/>
        </p:nvSpPr>
        <p:spPr>
          <a:xfrm>
            <a:off x="7391400" y="2890510"/>
            <a:ext cx="304800" cy="4572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B</a:t>
            </a:r>
            <a:endParaRPr lang="en-US" sz="2800" dirty="0"/>
          </a:p>
        </p:txBody>
      </p:sp>
      <p:sp>
        <p:nvSpPr>
          <p:cNvPr id="46" name="Rectangle 45"/>
          <p:cNvSpPr/>
          <p:nvPr/>
        </p:nvSpPr>
        <p:spPr>
          <a:xfrm>
            <a:off x="7772400" y="2890510"/>
            <a:ext cx="304800" cy="4572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A</a:t>
            </a:r>
            <a:endParaRPr lang="en-US" sz="2800" dirty="0"/>
          </a:p>
        </p:txBody>
      </p:sp>
      <p:sp>
        <p:nvSpPr>
          <p:cNvPr id="48" name="TextBox 47"/>
          <p:cNvSpPr txBox="1"/>
          <p:nvPr/>
        </p:nvSpPr>
        <p:spPr>
          <a:xfrm>
            <a:off x="533400" y="3733800"/>
            <a:ext cx="8060092" cy="523220"/>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lang="en-US" sz="2800" b="1" dirty="0" smtClean="0"/>
              <a:t>Problem:  </a:t>
            </a:r>
            <a:r>
              <a:rPr lang="en-US" sz="2800" dirty="0" smtClean="0"/>
              <a:t>All blocks are predicted to have low reuse</a:t>
            </a:r>
            <a:endParaRPr lang="en-US" sz="2800" dirty="0"/>
          </a:p>
        </p:txBody>
      </p:sp>
      <p:grpSp>
        <p:nvGrpSpPr>
          <p:cNvPr id="49" name="Group 48"/>
          <p:cNvGrpSpPr/>
          <p:nvPr/>
        </p:nvGrpSpPr>
        <p:grpSpPr>
          <a:xfrm>
            <a:off x="533400" y="5425846"/>
            <a:ext cx="8077200" cy="1127354"/>
            <a:chOff x="814589" y="2992920"/>
            <a:chExt cx="8077200" cy="1127354"/>
          </a:xfrm>
        </p:grpSpPr>
        <p:sp>
          <p:nvSpPr>
            <p:cNvPr id="50" name="Flowchart: Process 49"/>
            <p:cNvSpPr/>
            <p:nvPr/>
          </p:nvSpPr>
          <p:spPr>
            <a:xfrm>
              <a:off x="814589" y="2992920"/>
              <a:ext cx="8077200" cy="1127354"/>
            </a:xfrm>
            <a:prstGeom prst="flowChartProcess">
              <a:avLst/>
            </a:prstGeom>
          </p:spPr>
          <p:style>
            <a:lnRef idx="2">
              <a:schemeClr val="accent4"/>
            </a:lnRef>
            <a:fillRef idx="1">
              <a:schemeClr val="lt1"/>
            </a:fillRef>
            <a:effectRef idx="0">
              <a:schemeClr val="accent4"/>
            </a:effectRef>
            <a:fontRef idx="minor">
              <a:schemeClr val="dk1"/>
            </a:fontRef>
          </p:style>
          <p:txBody>
            <a:bodyPr rtlCol="0" anchor="ctr"/>
            <a:lstStyle/>
            <a:p>
              <a:pPr marL="858838"/>
              <a:r>
                <a:rPr lang="en-US" sz="2800" dirty="0" smtClean="0">
                  <a:solidFill>
                    <a:schemeClr val="tx1">
                      <a:lumMod val="90000"/>
                      <a:lumOff val="10000"/>
                    </a:schemeClr>
                  </a:solidFill>
                </a:rPr>
                <a:t>Use </a:t>
              </a:r>
              <a:r>
                <a:rPr lang="en-US" sz="2800" b="1" dirty="0" smtClean="0">
                  <a:solidFill>
                    <a:schemeClr val="tx1">
                      <a:lumMod val="90000"/>
                      <a:lumOff val="10000"/>
                    </a:schemeClr>
                  </a:solidFill>
                </a:rPr>
                <a:t>Bimodal Insertion Policy </a:t>
              </a:r>
              <a:r>
                <a:rPr lang="en-US" sz="2800" dirty="0" smtClean="0">
                  <a:solidFill>
                    <a:schemeClr val="tx1">
                      <a:lumMod val="90000"/>
                      <a:lumOff val="10000"/>
                    </a:schemeClr>
                  </a:solidFill>
                </a:rPr>
                <a:t>for low reuse blocks. Insert few of them at the MRU position</a:t>
              </a:r>
            </a:p>
          </p:txBody>
        </p:sp>
        <p:pic>
          <p:nvPicPr>
            <p:cNvPr id="51" name="Picture 3" descr="C:\Users\yoonguk\AppData\Local\Microsoft\Windows\Temporary Internet Files\Content.IE5\IYRAVN1D\MC900432617[1].png"/>
            <p:cNvPicPr>
              <a:picLocks noChangeAspect="1" noChangeArrowheads="1"/>
            </p:cNvPicPr>
            <p:nvPr/>
          </p:nvPicPr>
          <p:blipFill>
            <a:blip r:embed="rId4" cstate="print"/>
            <a:srcRect/>
            <a:stretch>
              <a:fillRect/>
            </a:stretch>
          </p:blipFill>
          <p:spPr bwMode="auto">
            <a:xfrm>
              <a:off x="966989" y="3297720"/>
              <a:ext cx="609600" cy="609600"/>
            </a:xfrm>
            <a:prstGeom prst="rect">
              <a:avLst/>
            </a:prstGeom>
            <a:noFill/>
          </p:spPr>
        </p:pic>
      </p:grpSp>
      <p:sp>
        <p:nvSpPr>
          <p:cNvPr id="52" name="TextBox 51"/>
          <p:cNvSpPr txBox="1"/>
          <p:nvPr/>
        </p:nvSpPr>
        <p:spPr>
          <a:xfrm>
            <a:off x="457200" y="4419600"/>
            <a:ext cx="8077199" cy="954107"/>
          </a:xfrm>
          <a:prstGeom prst="rect">
            <a:avLst/>
          </a:prstGeom>
          <a:ln>
            <a:no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sz="2800" b="1" dirty="0" smtClean="0"/>
              <a:t> </a:t>
            </a:r>
            <a:r>
              <a:rPr lang="en-US" sz="2800" dirty="0" smtClean="0"/>
              <a:t>Allow a fraction of the working set to stay in the cache</a:t>
            </a:r>
            <a:endParaRPr lang="en-US" sz="2800" dirty="0"/>
          </a:p>
        </p:txBody>
      </p:sp>
      <p:sp>
        <p:nvSpPr>
          <p:cNvPr id="54" name="TextBox 53"/>
          <p:cNvSpPr txBox="1"/>
          <p:nvPr/>
        </p:nvSpPr>
        <p:spPr>
          <a:xfrm>
            <a:off x="457200" y="1219200"/>
            <a:ext cx="4060727" cy="523220"/>
          </a:xfrm>
          <a:prstGeom prst="rect">
            <a:avLst/>
          </a:prstGeom>
          <a:noFill/>
        </p:spPr>
        <p:txBody>
          <a:bodyPr wrap="none" rtlCol="0">
            <a:spAutoFit/>
          </a:bodyPr>
          <a:lstStyle/>
          <a:p>
            <a:r>
              <a:rPr lang="en-US" sz="2800" dirty="0" smtClean="0"/>
              <a:t>Cache + EAF &lt; Working Set</a:t>
            </a:r>
            <a:endParaRPr lang="en-US" sz="2800" dirty="0"/>
          </a:p>
        </p:txBody>
      </p:sp>
      <p:sp>
        <p:nvSpPr>
          <p:cNvPr id="47" name="Slide Number Placeholder 46"/>
          <p:cNvSpPr>
            <a:spLocks noGrp="1"/>
          </p:cNvSpPr>
          <p:nvPr>
            <p:ph type="sldNum" sz="quarter" idx="12"/>
          </p:nvPr>
        </p:nvSpPr>
        <p:spPr/>
        <p:txBody>
          <a:bodyPr/>
          <a:lstStyle/>
          <a:p>
            <a:fld id="{D12F3BBA-903E-41DF-8646-73C0BFD5E175}" type="slidenum">
              <a:rPr lang="en-US" smtClean="0"/>
              <a:pPr/>
              <a:t>21</a:t>
            </a:fld>
            <a:endParaRPr lang="en-US"/>
          </a:p>
        </p:txBody>
      </p:sp>
    </p:spTree>
    <p:custDataLst>
      <p:tags r:id="rId1"/>
    </p:custDataLst>
  </p:cSld>
  <p:clrMapOvr>
    <a:masterClrMapping/>
  </p:clrMapOvr>
  <p:transition advTm="39657"/>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fade">
                                      <p:cBhvr>
                                        <p:cTn id="7" dur="500"/>
                                        <p:tgtEl>
                                          <p:spTgt spid="48"/>
                                        </p:tgtEl>
                                      </p:cBhvr>
                                    </p:animEffect>
                                  </p:childTnLst>
                                </p:cTn>
                              </p:par>
                              <p:par>
                                <p:cTn id="8" presetID="1" presetClass="emph" presetSubtype="2" fill="hold" nodeType="withEffect">
                                  <p:stCondLst>
                                    <p:cond delay="0"/>
                                  </p:stCondLst>
                                  <p:childTnLst>
                                    <p:animClr clrSpc="rgb">
                                      <p:cBhvr>
                                        <p:cTn id="9" dur="500" fill="hold"/>
                                        <p:tgtEl>
                                          <p:spTgt spid="28"/>
                                        </p:tgtEl>
                                        <p:attrNameLst>
                                          <p:attrName>fillcolor</p:attrName>
                                        </p:attrNameLst>
                                      </p:cBhvr>
                                      <p:to>
                                        <a:schemeClr val="tx2"/>
                                      </p:to>
                                    </p:animClr>
                                    <p:set>
                                      <p:cBhvr>
                                        <p:cTn id="10" dur="500" fill="hold"/>
                                        <p:tgtEl>
                                          <p:spTgt spid="28"/>
                                        </p:tgtEl>
                                        <p:attrNameLst>
                                          <p:attrName>fill.type</p:attrName>
                                        </p:attrNameLst>
                                      </p:cBhvr>
                                      <p:to>
                                        <p:strVal val="solid"/>
                                      </p:to>
                                    </p:set>
                                    <p:set>
                                      <p:cBhvr>
                                        <p:cTn id="11" dur="500" fill="hold"/>
                                        <p:tgtEl>
                                          <p:spTgt spid="28"/>
                                        </p:tgtEl>
                                        <p:attrNameLst>
                                          <p:attrName>fill.on</p:attrName>
                                        </p:attrNameLst>
                                      </p:cBhvr>
                                      <p:to>
                                        <p:strVal val="true"/>
                                      </p:to>
                                    </p:set>
                                  </p:childTnLst>
                                </p:cTn>
                              </p:par>
                              <p:par>
                                <p:cTn id="12" presetID="1" presetClass="emph" presetSubtype="2" fill="hold" nodeType="withEffect">
                                  <p:stCondLst>
                                    <p:cond delay="0"/>
                                  </p:stCondLst>
                                  <p:childTnLst>
                                    <p:animClr clrSpc="rgb">
                                      <p:cBhvr>
                                        <p:cTn id="13" dur="500" fill="hold"/>
                                        <p:tgtEl>
                                          <p:spTgt spid="29"/>
                                        </p:tgtEl>
                                        <p:attrNameLst>
                                          <p:attrName>fillcolor</p:attrName>
                                        </p:attrNameLst>
                                      </p:cBhvr>
                                      <p:to>
                                        <a:schemeClr val="tx2"/>
                                      </p:to>
                                    </p:animClr>
                                    <p:set>
                                      <p:cBhvr>
                                        <p:cTn id="14" dur="500" fill="hold"/>
                                        <p:tgtEl>
                                          <p:spTgt spid="29"/>
                                        </p:tgtEl>
                                        <p:attrNameLst>
                                          <p:attrName>fill.type</p:attrName>
                                        </p:attrNameLst>
                                      </p:cBhvr>
                                      <p:to>
                                        <p:strVal val="solid"/>
                                      </p:to>
                                    </p:set>
                                    <p:set>
                                      <p:cBhvr>
                                        <p:cTn id="15" dur="500" fill="hold"/>
                                        <p:tgtEl>
                                          <p:spTgt spid="29"/>
                                        </p:tgtEl>
                                        <p:attrNameLst>
                                          <p:attrName>fill.on</p:attrName>
                                        </p:attrNameLst>
                                      </p:cBhvr>
                                      <p:to>
                                        <p:strVal val="true"/>
                                      </p:to>
                                    </p:set>
                                  </p:childTnLst>
                                </p:cTn>
                              </p:par>
                              <p:par>
                                <p:cTn id="16" presetID="1" presetClass="emph" presetSubtype="2" fill="hold" nodeType="withEffect">
                                  <p:stCondLst>
                                    <p:cond delay="0"/>
                                  </p:stCondLst>
                                  <p:childTnLst>
                                    <p:animClr clrSpc="rgb">
                                      <p:cBhvr>
                                        <p:cTn id="17" dur="500" fill="hold"/>
                                        <p:tgtEl>
                                          <p:spTgt spid="30"/>
                                        </p:tgtEl>
                                        <p:attrNameLst>
                                          <p:attrName>fillcolor</p:attrName>
                                        </p:attrNameLst>
                                      </p:cBhvr>
                                      <p:to>
                                        <a:schemeClr val="tx2"/>
                                      </p:to>
                                    </p:animClr>
                                    <p:set>
                                      <p:cBhvr>
                                        <p:cTn id="18" dur="500" fill="hold"/>
                                        <p:tgtEl>
                                          <p:spTgt spid="30"/>
                                        </p:tgtEl>
                                        <p:attrNameLst>
                                          <p:attrName>fill.type</p:attrName>
                                        </p:attrNameLst>
                                      </p:cBhvr>
                                      <p:to>
                                        <p:strVal val="solid"/>
                                      </p:to>
                                    </p:set>
                                    <p:set>
                                      <p:cBhvr>
                                        <p:cTn id="19" dur="500" fill="hold"/>
                                        <p:tgtEl>
                                          <p:spTgt spid="30"/>
                                        </p:tgtEl>
                                        <p:attrNameLst>
                                          <p:attrName>fill.on</p:attrName>
                                        </p:attrNameLst>
                                      </p:cBhvr>
                                      <p:to>
                                        <p:strVal val="true"/>
                                      </p:to>
                                    </p:set>
                                  </p:childTnLst>
                                </p:cTn>
                              </p:par>
                              <p:par>
                                <p:cTn id="20" presetID="1" presetClass="emph" presetSubtype="2" fill="hold" nodeType="withEffect">
                                  <p:stCondLst>
                                    <p:cond delay="0"/>
                                  </p:stCondLst>
                                  <p:childTnLst>
                                    <p:animClr clrSpc="rgb">
                                      <p:cBhvr>
                                        <p:cTn id="21" dur="500" fill="hold"/>
                                        <p:tgtEl>
                                          <p:spTgt spid="31"/>
                                        </p:tgtEl>
                                        <p:attrNameLst>
                                          <p:attrName>fillcolor</p:attrName>
                                        </p:attrNameLst>
                                      </p:cBhvr>
                                      <p:to>
                                        <a:schemeClr val="tx2"/>
                                      </p:to>
                                    </p:animClr>
                                    <p:set>
                                      <p:cBhvr>
                                        <p:cTn id="22" dur="500" fill="hold"/>
                                        <p:tgtEl>
                                          <p:spTgt spid="31"/>
                                        </p:tgtEl>
                                        <p:attrNameLst>
                                          <p:attrName>fill.type</p:attrName>
                                        </p:attrNameLst>
                                      </p:cBhvr>
                                      <p:to>
                                        <p:strVal val="solid"/>
                                      </p:to>
                                    </p:set>
                                    <p:set>
                                      <p:cBhvr>
                                        <p:cTn id="23" dur="500" fill="hold"/>
                                        <p:tgtEl>
                                          <p:spTgt spid="31"/>
                                        </p:tgtEl>
                                        <p:attrNameLst>
                                          <p:attrName>fill.on</p:attrName>
                                        </p:attrNameLst>
                                      </p:cBhvr>
                                      <p:to>
                                        <p:strVal val="true"/>
                                      </p:to>
                                    </p:set>
                                  </p:childTnLst>
                                </p:cTn>
                              </p:par>
                              <p:par>
                                <p:cTn id="24" presetID="1" presetClass="emph" presetSubtype="2" fill="hold" nodeType="withEffect">
                                  <p:stCondLst>
                                    <p:cond delay="0"/>
                                  </p:stCondLst>
                                  <p:childTnLst>
                                    <p:animClr clrSpc="rgb">
                                      <p:cBhvr>
                                        <p:cTn id="25" dur="500" fill="hold"/>
                                        <p:tgtEl>
                                          <p:spTgt spid="32"/>
                                        </p:tgtEl>
                                        <p:attrNameLst>
                                          <p:attrName>fillcolor</p:attrName>
                                        </p:attrNameLst>
                                      </p:cBhvr>
                                      <p:to>
                                        <a:schemeClr val="tx2"/>
                                      </p:to>
                                    </p:animClr>
                                    <p:set>
                                      <p:cBhvr>
                                        <p:cTn id="26" dur="500" fill="hold"/>
                                        <p:tgtEl>
                                          <p:spTgt spid="32"/>
                                        </p:tgtEl>
                                        <p:attrNameLst>
                                          <p:attrName>fill.type</p:attrName>
                                        </p:attrNameLst>
                                      </p:cBhvr>
                                      <p:to>
                                        <p:strVal val="solid"/>
                                      </p:to>
                                    </p:set>
                                    <p:set>
                                      <p:cBhvr>
                                        <p:cTn id="27" dur="500" fill="hold"/>
                                        <p:tgtEl>
                                          <p:spTgt spid="32"/>
                                        </p:tgtEl>
                                        <p:attrNameLst>
                                          <p:attrName>fill.on</p:attrName>
                                        </p:attrNameLst>
                                      </p:cBhvr>
                                      <p:to>
                                        <p:strVal val="true"/>
                                      </p:to>
                                    </p:set>
                                  </p:childTnLst>
                                </p:cTn>
                              </p:par>
                              <p:par>
                                <p:cTn id="28" presetID="1" presetClass="emph" presetSubtype="2" fill="hold" nodeType="withEffect">
                                  <p:stCondLst>
                                    <p:cond delay="0"/>
                                  </p:stCondLst>
                                  <p:childTnLst>
                                    <p:animClr clrSpc="rgb">
                                      <p:cBhvr>
                                        <p:cTn id="29" dur="500" fill="hold"/>
                                        <p:tgtEl>
                                          <p:spTgt spid="33"/>
                                        </p:tgtEl>
                                        <p:attrNameLst>
                                          <p:attrName>fillcolor</p:attrName>
                                        </p:attrNameLst>
                                      </p:cBhvr>
                                      <p:to>
                                        <a:schemeClr val="tx2"/>
                                      </p:to>
                                    </p:animClr>
                                    <p:set>
                                      <p:cBhvr>
                                        <p:cTn id="30" dur="500" fill="hold"/>
                                        <p:tgtEl>
                                          <p:spTgt spid="33"/>
                                        </p:tgtEl>
                                        <p:attrNameLst>
                                          <p:attrName>fill.type</p:attrName>
                                        </p:attrNameLst>
                                      </p:cBhvr>
                                      <p:to>
                                        <p:strVal val="solid"/>
                                      </p:to>
                                    </p:set>
                                    <p:set>
                                      <p:cBhvr>
                                        <p:cTn id="31" dur="500" fill="hold"/>
                                        <p:tgtEl>
                                          <p:spTgt spid="33"/>
                                        </p:tgtEl>
                                        <p:attrNameLst>
                                          <p:attrName>fill.on</p:attrName>
                                        </p:attrNameLst>
                                      </p:cBhvr>
                                      <p:to>
                                        <p:strVal val="true"/>
                                      </p:to>
                                    </p:set>
                                  </p:childTnLst>
                                </p:cTn>
                              </p:par>
                              <p:par>
                                <p:cTn id="32" presetID="1" presetClass="emph" presetSubtype="2" fill="hold" nodeType="withEffect">
                                  <p:stCondLst>
                                    <p:cond delay="0"/>
                                  </p:stCondLst>
                                  <p:childTnLst>
                                    <p:animClr clrSpc="rgb">
                                      <p:cBhvr>
                                        <p:cTn id="33" dur="500" fill="hold"/>
                                        <p:tgtEl>
                                          <p:spTgt spid="34"/>
                                        </p:tgtEl>
                                        <p:attrNameLst>
                                          <p:attrName>fillcolor</p:attrName>
                                        </p:attrNameLst>
                                      </p:cBhvr>
                                      <p:to>
                                        <a:schemeClr val="tx2"/>
                                      </p:to>
                                    </p:animClr>
                                    <p:set>
                                      <p:cBhvr>
                                        <p:cTn id="34" dur="500" fill="hold"/>
                                        <p:tgtEl>
                                          <p:spTgt spid="34"/>
                                        </p:tgtEl>
                                        <p:attrNameLst>
                                          <p:attrName>fill.type</p:attrName>
                                        </p:attrNameLst>
                                      </p:cBhvr>
                                      <p:to>
                                        <p:strVal val="solid"/>
                                      </p:to>
                                    </p:set>
                                    <p:set>
                                      <p:cBhvr>
                                        <p:cTn id="35" dur="500" fill="hold"/>
                                        <p:tgtEl>
                                          <p:spTgt spid="34"/>
                                        </p:tgtEl>
                                        <p:attrNameLst>
                                          <p:attrName>fill.on</p:attrName>
                                        </p:attrNameLst>
                                      </p:cBhvr>
                                      <p:to>
                                        <p:strVal val="true"/>
                                      </p:to>
                                    </p:set>
                                  </p:childTnLst>
                                </p:cTn>
                              </p:par>
                              <p:par>
                                <p:cTn id="36" presetID="1" presetClass="emph" presetSubtype="2" fill="hold" nodeType="withEffect">
                                  <p:stCondLst>
                                    <p:cond delay="0"/>
                                  </p:stCondLst>
                                  <p:childTnLst>
                                    <p:animClr clrSpc="rgb">
                                      <p:cBhvr>
                                        <p:cTn id="37" dur="500" fill="hold"/>
                                        <p:tgtEl>
                                          <p:spTgt spid="35"/>
                                        </p:tgtEl>
                                        <p:attrNameLst>
                                          <p:attrName>fillcolor</p:attrName>
                                        </p:attrNameLst>
                                      </p:cBhvr>
                                      <p:to>
                                        <a:schemeClr val="tx2"/>
                                      </p:to>
                                    </p:animClr>
                                    <p:set>
                                      <p:cBhvr>
                                        <p:cTn id="38" dur="500" fill="hold"/>
                                        <p:tgtEl>
                                          <p:spTgt spid="35"/>
                                        </p:tgtEl>
                                        <p:attrNameLst>
                                          <p:attrName>fill.type</p:attrName>
                                        </p:attrNameLst>
                                      </p:cBhvr>
                                      <p:to>
                                        <p:strVal val="solid"/>
                                      </p:to>
                                    </p:set>
                                    <p:set>
                                      <p:cBhvr>
                                        <p:cTn id="39" dur="500" fill="hold"/>
                                        <p:tgtEl>
                                          <p:spTgt spid="35"/>
                                        </p:tgtEl>
                                        <p:attrNameLst>
                                          <p:attrName>fill.on</p:attrName>
                                        </p:attrNameLst>
                                      </p:cBhvr>
                                      <p:to>
                                        <p:strVal val="true"/>
                                      </p:to>
                                    </p:set>
                                  </p:childTnLst>
                                </p:cTn>
                              </p:par>
                              <p:par>
                                <p:cTn id="40" presetID="1" presetClass="emph" presetSubtype="2" fill="hold" nodeType="withEffect">
                                  <p:stCondLst>
                                    <p:cond delay="0"/>
                                  </p:stCondLst>
                                  <p:childTnLst>
                                    <p:animClr clrSpc="rgb">
                                      <p:cBhvr>
                                        <p:cTn id="41" dur="500" fill="hold"/>
                                        <p:tgtEl>
                                          <p:spTgt spid="36"/>
                                        </p:tgtEl>
                                        <p:attrNameLst>
                                          <p:attrName>fillcolor</p:attrName>
                                        </p:attrNameLst>
                                      </p:cBhvr>
                                      <p:to>
                                        <a:schemeClr val="tx2"/>
                                      </p:to>
                                    </p:animClr>
                                    <p:set>
                                      <p:cBhvr>
                                        <p:cTn id="42" dur="500" fill="hold"/>
                                        <p:tgtEl>
                                          <p:spTgt spid="36"/>
                                        </p:tgtEl>
                                        <p:attrNameLst>
                                          <p:attrName>fill.type</p:attrName>
                                        </p:attrNameLst>
                                      </p:cBhvr>
                                      <p:to>
                                        <p:strVal val="solid"/>
                                      </p:to>
                                    </p:set>
                                    <p:set>
                                      <p:cBhvr>
                                        <p:cTn id="43" dur="500" fill="hold"/>
                                        <p:tgtEl>
                                          <p:spTgt spid="36"/>
                                        </p:tgtEl>
                                        <p:attrNameLst>
                                          <p:attrName>fill.on</p:attrName>
                                        </p:attrNameLst>
                                      </p:cBhvr>
                                      <p:to>
                                        <p:strVal val="true"/>
                                      </p:to>
                                    </p:set>
                                  </p:childTnLst>
                                </p:cTn>
                              </p:par>
                              <p:par>
                                <p:cTn id="44" presetID="1" presetClass="emph" presetSubtype="2" fill="hold" nodeType="withEffect">
                                  <p:stCondLst>
                                    <p:cond delay="0"/>
                                  </p:stCondLst>
                                  <p:childTnLst>
                                    <p:animClr clrSpc="rgb">
                                      <p:cBhvr>
                                        <p:cTn id="45" dur="500" fill="hold"/>
                                        <p:tgtEl>
                                          <p:spTgt spid="37"/>
                                        </p:tgtEl>
                                        <p:attrNameLst>
                                          <p:attrName>fillcolor</p:attrName>
                                        </p:attrNameLst>
                                      </p:cBhvr>
                                      <p:to>
                                        <a:schemeClr val="tx2"/>
                                      </p:to>
                                    </p:animClr>
                                    <p:set>
                                      <p:cBhvr>
                                        <p:cTn id="46" dur="500" fill="hold"/>
                                        <p:tgtEl>
                                          <p:spTgt spid="37"/>
                                        </p:tgtEl>
                                        <p:attrNameLst>
                                          <p:attrName>fill.type</p:attrName>
                                        </p:attrNameLst>
                                      </p:cBhvr>
                                      <p:to>
                                        <p:strVal val="solid"/>
                                      </p:to>
                                    </p:set>
                                    <p:set>
                                      <p:cBhvr>
                                        <p:cTn id="47" dur="500" fill="hold"/>
                                        <p:tgtEl>
                                          <p:spTgt spid="37"/>
                                        </p:tgtEl>
                                        <p:attrNameLst>
                                          <p:attrName>fill.on</p:attrName>
                                        </p:attrNameLst>
                                      </p:cBhvr>
                                      <p:to>
                                        <p:strVal val="true"/>
                                      </p:to>
                                    </p:set>
                                  </p:childTnLst>
                                </p:cTn>
                              </p:par>
                              <p:par>
                                <p:cTn id="48" presetID="1" presetClass="emph" presetSubtype="2" fill="hold" nodeType="withEffect">
                                  <p:stCondLst>
                                    <p:cond delay="0"/>
                                  </p:stCondLst>
                                  <p:childTnLst>
                                    <p:animClr clrSpc="rgb">
                                      <p:cBhvr>
                                        <p:cTn id="49" dur="500" fill="hold"/>
                                        <p:tgtEl>
                                          <p:spTgt spid="38"/>
                                        </p:tgtEl>
                                        <p:attrNameLst>
                                          <p:attrName>fillcolor</p:attrName>
                                        </p:attrNameLst>
                                      </p:cBhvr>
                                      <p:to>
                                        <a:schemeClr val="tx2"/>
                                      </p:to>
                                    </p:animClr>
                                    <p:set>
                                      <p:cBhvr>
                                        <p:cTn id="50" dur="500" fill="hold"/>
                                        <p:tgtEl>
                                          <p:spTgt spid="38"/>
                                        </p:tgtEl>
                                        <p:attrNameLst>
                                          <p:attrName>fill.type</p:attrName>
                                        </p:attrNameLst>
                                      </p:cBhvr>
                                      <p:to>
                                        <p:strVal val="solid"/>
                                      </p:to>
                                    </p:set>
                                    <p:set>
                                      <p:cBhvr>
                                        <p:cTn id="51" dur="500" fill="hold"/>
                                        <p:tgtEl>
                                          <p:spTgt spid="38"/>
                                        </p:tgtEl>
                                        <p:attrNameLst>
                                          <p:attrName>fill.on</p:attrName>
                                        </p:attrNameLst>
                                      </p:cBhvr>
                                      <p:to>
                                        <p:strVal val="true"/>
                                      </p:to>
                                    </p:set>
                                  </p:childTnLst>
                                </p:cTn>
                              </p:par>
                              <p:par>
                                <p:cTn id="52" presetID="1" presetClass="emph" presetSubtype="2" fill="hold" nodeType="withEffect">
                                  <p:stCondLst>
                                    <p:cond delay="0"/>
                                  </p:stCondLst>
                                  <p:childTnLst>
                                    <p:animClr clrSpc="rgb">
                                      <p:cBhvr>
                                        <p:cTn id="53" dur="500" fill="hold"/>
                                        <p:tgtEl>
                                          <p:spTgt spid="39"/>
                                        </p:tgtEl>
                                        <p:attrNameLst>
                                          <p:attrName>fillcolor</p:attrName>
                                        </p:attrNameLst>
                                      </p:cBhvr>
                                      <p:to>
                                        <a:schemeClr val="tx2"/>
                                      </p:to>
                                    </p:animClr>
                                    <p:set>
                                      <p:cBhvr>
                                        <p:cTn id="54" dur="500" fill="hold"/>
                                        <p:tgtEl>
                                          <p:spTgt spid="39"/>
                                        </p:tgtEl>
                                        <p:attrNameLst>
                                          <p:attrName>fill.type</p:attrName>
                                        </p:attrNameLst>
                                      </p:cBhvr>
                                      <p:to>
                                        <p:strVal val="solid"/>
                                      </p:to>
                                    </p:set>
                                    <p:set>
                                      <p:cBhvr>
                                        <p:cTn id="55" dur="500" fill="hold"/>
                                        <p:tgtEl>
                                          <p:spTgt spid="39"/>
                                        </p:tgtEl>
                                        <p:attrNameLst>
                                          <p:attrName>fill.on</p:attrName>
                                        </p:attrNameLst>
                                      </p:cBhvr>
                                      <p:to>
                                        <p:strVal val="true"/>
                                      </p:to>
                                    </p:set>
                                  </p:childTnLst>
                                </p:cTn>
                              </p:par>
                              <p:par>
                                <p:cTn id="56" presetID="1" presetClass="emph" presetSubtype="2" fill="hold" nodeType="withEffect">
                                  <p:stCondLst>
                                    <p:cond delay="0"/>
                                  </p:stCondLst>
                                  <p:childTnLst>
                                    <p:animClr clrSpc="rgb">
                                      <p:cBhvr>
                                        <p:cTn id="57" dur="500" fill="hold"/>
                                        <p:tgtEl>
                                          <p:spTgt spid="40"/>
                                        </p:tgtEl>
                                        <p:attrNameLst>
                                          <p:attrName>fillcolor</p:attrName>
                                        </p:attrNameLst>
                                      </p:cBhvr>
                                      <p:to>
                                        <a:schemeClr val="tx2"/>
                                      </p:to>
                                    </p:animClr>
                                    <p:set>
                                      <p:cBhvr>
                                        <p:cTn id="58" dur="500" fill="hold"/>
                                        <p:tgtEl>
                                          <p:spTgt spid="40"/>
                                        </p:tgtEl>
                                        <p:attrNameLst>
                                          <p:attrName>fill.type</p:attrName>
                                        </p:attrNameLst>
                                      </p:cBhvr>
                                      <p:to>
                                        <p:strVal val="solid"/>
                                      </p:to>
                                    </p:set>
                                    <p:set>
                                      <p:cBhvr>
                                        <p:cTn id="59" dur="500" fill="hold"/>
                                        <p:tgtEl>
                                          <p:spTgt spid="40"/>
                                        </p:tgtEl>
                                        <p:attrNameLst>
                                          <p:attrName>fill.on</p:attrName>
                                        </p:attrNameLst>
                                      </p:cBhvr>
                                      <p:to>
                                        <p:strVal val="true"/>
                                      </p:to>
                                    </p:set>
                                  </p:childTnLst>
                                </p:cTn>
                              </p:par>
                              <p:par>
                                <p:cTn id="60" presetID="1" presetClass="emph" presetSubtype="2" fill="hold" nodeType="withEffect">
                                  <p:stCondLst>
                                    <p:cond delay="0"/>
                                  </p:stCondLst>
                                  <p:childTnLst>
                                    <p:animClr clrSpc="rgb">
                                      <p:cBhvr>
                                        <p:cTn id="61" dur="500" fill="hold"/>
                                        <p:tgtEl>
                                          <p:spTgt spid="41"/>
                                        </p:tgtEl>
                                        <p:attrNameLst>
                                          <p:attrName>fillcolor</p:attrName>
                                        </p:attrNameLst>
                                      </p:cBhvr>
                                      <p:to>
                                        <a:schemeClr val="tx2"/>
                                      </p:to>
                                    </p:animClr>
                                    <p:set>
                                      <p:cBhvr>
                                        <p:cTn id="62" dur="500" fill="hold"/>
                                        <p:tgtEl>
                                          <p:spTgt spid="41"/>
                                        </p:tgtEl>
                                        <p:attrNameLst>
                                          <p:attrName>fill.type</p:attrName>
                                        </p:attrNameLst>
                                      </p:cBhvr>
                                      <p:to>
                                        <p:strVal val="solid"/>
                                      </p:to>
                                    </p:set>
                                    <p:set>
                                      <p:cBhvr>
                                        <p:cTn id="63" dur="500" fill="hold"/>
                                        <p:tgtEl>
                                          <p:spTgt spid="41"/>
                                        </p:tgtEl>
                                        <p:attrNameLst>
                                          <p:attrName>fill.on</p:attrName>
                                        </p:attrNameLst>
                                      </p:cBhvr>
                                      <p:to>
                                        <p:strVal val="true"/>
                                      </p:to>
                                    </p:set>
                                  </p:childTnLst>
                                </p:cTn>
                              </p:par>
                              <p:par>
                                <p:cTn id="64" presetID="1" presetClass="emph" presetSubtype="2" fill="hold" nodeType="withEffect">
                                  <p:stCondLst>
                                    <p:cond delay="0"/>
                                  </p:stCondLst>
                                  <p:childTnLst>
                                    <p:animClr clrSpc="rgb">
                                      <p:cBhvr>
                                        <p:cTn id="65" dur="500" fill="hold"/>
                                        <p:tgtEl>
                                          <p:spTgt spid="42"/>
                                        </p:tgtEl>
                                        <p:attrNameLst>
                                          <p:attrName>fillcolor</p:attrName>
                                        </p:attrNameLst>
                                      </p:cBhvr>
                                      <p:to>
                                        <a:schemeClr val="tx2"/>
                                      </p:to>
                                    </p:animClr>
                                    <p:set>
                                      <p:cBhvr>
                                        <p:cTn id="66" dur="500" fill="hold"/>
                                        <p:tgtEl>
                                          <p:spTgt spid="42"/>
                                        </p:tgtEl>
                                        <p:attrNameLst>
                                          <p:attrName>fill.type</p:attrName>
                                        </p:attrNameLst>
                                      </p:cBhvr>
                                      <p:to>
                                        <p:strVal val="solid"/>
                                      </p:to>
                                    </p:set>
                                    <p:set>
                                      <p:cBhvr>
                                        <p:cTn id="67" dur="500" fill="hold"/>
                                        <p:tgtEl>
                                          <p:spTgt spid="42"/>
                                        </p:tgtEl>
                                        <p:attrNameLst>
                                          <p:attrName>fill.on</p:attrName>
                                        </p:attrNameLst>
                                      </p:cBhvr>
                                      <p:to>
                                        <p:strVal val="true"/>
                                      </p:to>
                                    </p:set>
                                  </p:childTnLst>
                                </p:cTn>
                              </p:par>
                              <p:par>
                                <p:cTn id="68" presetID="1" presetClass="emph" presetSubtype="2" fill="hold" nodeType="withEffect">
                                  <p:stCondLst>
                                    <p:cond delay="0"/>
                                  </p:stCondLst>
                                  <p:childTnLst>
                                    <p:animClr clrSpc="rgb">
                                      <p:cBhvr>
                                        <p:cTn id="69" dur="500" fill="hold"/>
                                        <p:tgtEl>
                                          <p:spTgt spid="43"/>
                                        </p:tgtEl>
                                        <p:attrNameLst>
                                          <p:attrName>fillcolor</p:attrName>
                                        </p:attrNameLst>
                                      </p:cBhvr>
                                      <p:to>
                                        <a:schemeClr val="tx2"/>
                                      </p:to>
                                    </p:animClr>
                                    <p:set>
                                      <p:cBhvr>
                                        <p:cTn id="70" dur="500" fill="hold"/>
                                        <p:tgtEl>
                                          <p:spTgt spid="43"/>
                                        </p:tgtEl>
                                        <p:attrNameLst>
                                          <p:attrName>fill.type</p:attrName>
                                        </p:attrNameLst>
                                      </p:cBhvr>
                                      <p:to>
                                        <p:strVal val="solid"/>
                                      </p:to>
                                    </p:set>
                                    <p:set>
                                      <p:cBhvr>
                                        <p:cTn id="71" dur="500" fill="hold"/>
                                        <p:tgtEl>
                                          <p:spTgt spid="43"/>
                                        </p:tgtEl>
                                        <p:attrNameLst>
                                          <p:attrName>fill.on</p:attrName>
                                        </p:attrNameLst>
                                      </p:cBhvr>
                                      <p:to>
                                        <p:strVal val="true"/>
                                      </p:to>
                                    </p:set>
                                  </p:childTnLst>
                                </p:cTn>
                              </p:par>
                              <p:par>
                                <p:cTn id="72" presetID="1" presetClass="emph" presetSubtype="2" fill="hold" nodeType="withEffect">
                                  <p:stCondLst>
                                    <p:cond delay="0"/>
                                  </p:stCondLst>
                                  <p:childTnLst>
                                    <p:animClr clrSpc="rgb">
                                      <p:cBhvr>
                                        <p:cTn id="73" dur="500" fill="hold"/>
                                        <p:tgtEl>
                                          <p:spTgt spid="44"/>
                                        </p:tgtEl>
                                        <p:attrNameLst>
                                          <p:attrName>fillcolor</p:attrName>
                                        </p:attrNameLst>
                                      </p:cBhvr>
                                      <p:to>
                                        <a:schemeClr val="tx2"/>
                                      </p:to>
                                    </p:animClr>
                                    <p:set>
                                      <p:cBhvr>
                                        <p:cTn id="74" dur="500" fill="hold"/>
                                        <p:tgtEl>
                                          <p:spTgt spid="44"/>
                                        </p:tgtEl>
                                        <p:attrNameLst>
                                          <p:attrName>fill.type</p:attrName>
                                        </p:attrNameLst>
                                      </p:cBhvr>
                                      <p:to>
                                        <p:strVal val="solid"/>
                                      </p:to>
                                    </p:set>
                                    <p:set>
                                      <p:cBhvr>
                                        <p:cTn id="75" dur="500" fill="hold"/>
                                        <p:tgtEl>
                                          <p:spTgt spid="44"/>
                                        </p:tgtEl>
                                        <p:attrNameLst>
                                          <p:attrName>fill.on</p:attrName>
                                        </p:attrNameLst>
                                      </p:cBhvr>
                                      <p:to>
                                        <p:strVal val="true"/>
                                      </p:to>
                                    </p:set>
                                  </p:childTnLst>
                                </p:cTn>
                              </p:par>
                              <p:par>
                                <p:cTn id="76" presetID="1" presetClass="emph" presetSubtype="2" fill="hold" nodeType="withEffect">
                                  <p:stCondLst>
                                    <p:cond delay="0"/>
                                  </p:stCondLst>
                                  <p:childTnLst>
                                    <p:animClr clrSpc="rgb">
                                      <p:cBhvr>
                                        <p:cTn id="77" dur="500" fill="hold"/>
                                        <p:tgtEl>
                                          <p:spTgt spid="45"/>
                                        </p:tgtEl>
                                        <p:attrNameLst>
                                          <p:attrName>fillcolor</p:attrName>
                                        </p:attrNameLst>
                                      </p:cBhvr>
                                      <p:to>
                                        <a:schemeClr val="tx2"/>
                                      </p:to>
                                    </p:animClr>
                                    <p:set>
                                      <p:cBhvr>
                                        <p:cTn id="78" dur="500" fill="hold"/>
                                        <p:tgtEl>
                                          <p:spTgt spid="45"/>
                                        </p:tgtEl>
                                        <p:attrNameLst>
                                          <p:attrName>fill.type</p:attrName>
                                        </p:attrNameLst>
                                      </p:cBhvr>
                                      <p:to>
                                        <p:strVal val="solid"/>
                                      </p:to>
                                    </p:set>
                                    <p:set>
                                      <p:cBhvr>
                                        <p:cTn id="79" dur="500" fill="hold"/>
                                        <p:tgtEl>
                                          <p:spTgt spid="45"/>
                                        </p:tgtEl>
                                        <p:attrNameLst>
                                          <p:attrName>fill.on</p:attrName>
                                        </p:attrNameLst>
                                      </p:cBhvr>
                                      <p:to>
                                        <p:strVal val="true"/>
                                      </p:to>
                                    </p:set>
                                  </p:childTnLst>
                                </p:cTn>
                              </p:par>
                              <p:par>
                                <p:cTn id="80" presetID="1" presetClass="emph" presetSubtype="2" fill="hold" nodeType="withEffect">
                                  <p:stCondLst>
                                    <p:cond delay="0"/>
                                  </p:stCondLst>
                                  <p:childTnLst>
                                    <p:animClr clrSpc="rgb">
                                      <p:cBhvr>
                                        <p:cTn id="81" dur="500" fill="hold"/>
                                        <p:tgtEl>
                                          <p:spTgt spid="46"/>
                                        </p:tgtEl>
                                        <p:attrNameLst>
                                          <p:attrName>fillcolor</p:attrName>
                                        </p:attrNameLst>
                                      </p:cBhvr>
                                      <p:to>
                                        <a:schemeClr val="tx2"/>
                                      </p:to>
                                    </p:animClr>
                                    <p:set>
                                      <p:cBhvr>
                                        <p:cTn id="82" dur="500" fill="hold"/>
                                        <p:tgtEl>
                                          <p:spTgt spid="46"/>
                                        </p:tgtEl>
                                        <p:attrNameLst>
                                          <p:attrName>fill.type</p:attrName>
                                        </p:attrNameLst>
                                      </p:cBhvr>
                                      <p:to>
                                        <p:strVal val="solid"/>
                                      </p:to>
                                    </p:set>
                                    <p:set>
                                      <p:cBhvr>
                                        <p:cTn id="83" dur="500" fill="hold"/>
                                        <p:tgtEl>
                                          <p:spTgt spid="46"/>
                                        </p:tgtEl>
                                        <p:attrNameLst>
                                          <p:attrName>fill.on</p:attrName>
                                        </p:attrNameLst>
                                      </p:cBhvr>
                                      <p:to>
                                        <p:strVal val="true"/>
                                      </p:to>
                                    </p:set>
                                  </p:childTnLst>
                                </p:cTn>
                              </p:par>
                              <p:par>
                                <p:cTn id="84" presetID="7" presetClass="emph" presetSubtype="2" fill="hold" nodeType="withEffect">
                                  <p:stCondLst>
                                    <p:cond delay="0"/>
                                  </p:stCondLst>
                                  <p:childTnLst>
                                    <p:animClr clrSpc="rgb">
                                      <p:cBhvr>
                                        <p:cTn id="85" dur="500" fill="hold"/>
                                        <p:tgtEl>
                                          <p:spTgt spid="28"/>
                                        </p:tgtEl>
                                        <p:attrNameLst>
                                          <p:attrName>stroke.color</p:attrName>
                                        </p:attrNameLst>
                                      </p:cBhvr>
                                      <p:to>
                                        <a:schemeClr val="tx2"/>
                                      </p:to>
                                    </p:animClr>
                                    <p:set>
                                      <p:cBhvr>
                                        <p:cTn id="86" dur="500" fill="hold"/>
                                        <p:tgtEl>
                                          <p:spTgt spid="28"/>
                                        </p:tgtEl>
                                        <p:attrNameLst>
                                          <p:attrName>stroke.on</p:attrName>
                                        </p:attrNameLst>
                                      </p:cBhvr>
                                      <p:to>
                                        <p:strVal val="true"/>
                                      </p:to>
                                    </p:set>
                                  </p:childTnLst>
                                </p:cTn>
                              </p:par>
                              <p:par>
                                <p:cTn id="87" presetID="7" presetClass="emph" presetSubtype="2" fill="hold" nodeType="withEffect">
                                  <p:stCondLst>
                                    <p:cond delay="0"/>
                                  </p:stCondLst>
                                  <p:childTnLst>
                                    <p:animClr clrSpc="rgb">
                                      <p:cBhvr>
                                        <p:cTn id="88" dur="500" fill="hold"/>
                                        <p:tgtEl>
                                          <p:spTgt spid="29"/>
                                        </p:tgtEl>
                                        <p:attrNameLst>
                                          <p:attrName>stroke.color</p:attrName>
                                        </p:attrNameLst>
                                      </p:cBhvr>
                                      <p:to>
                                        <a:schemeClr val="tx2"/>
                                      </p:to>
                                    </p:animClr>
                                    <p:set>
                                      <p:cBhvr>
                                        <p:cTn id="89" dur="500" fill="hold"/>
                                        <p:tgtEl>
                                          <p:spTgt spid="29"/>
                                        </p:tgtEl>
                                        <p:attrNameLst>
                                          <p:attrName>stroke.on</p:attrName>
                                        </p:attrNameLst>
                                      </p:cBhvr>
                                      <p:to>
                                        <p:strVal val="true"/>
                                      </p:to>
                                    </p:set>
                                  </p:childTnLst>
                                </p:cTn>
                              </p:par>
                              <p:par>
                                <p:cTn id="90" presetID="7" presetClass="emph" presetSubtype="2" fill="hold" nodeType="withEffect">
                                  <p:stCondLst>
                                    <p:cond delay="0"/>
                                  </p:stCondLst>
                                  <p:childTnLst>
                                    <p:animClr clrSpc="rgb">
                                      <p:cBhvr>
                                        <p:cTn id="91" dur="500" fill="hold"/>
                                        <p:tgtEl>
                                          <p:spTgt spid="30"/>
                                        </p:tgtEl>
                                        <p:attrNameLst>
                                          <p:attrName>stroke.color</p:attrName>
                                        </p:attrNameLst>
                                      </p:cBhvr>
                                      <p:to>
                                        <a:schemeClr val="tx2"/>
                                      </p:to>
                                    </p:animClr>
                                    <p:set>
                                      <p:cBhvr>
                                        <p:cTn id="92" dur="500" fill="hold"/>
                                        <p:tgtEl>
                                          <p:spTgt spid="30"/>
                                        </p:tgtEl>
                                        <p:attrNameLst>
                                          <p:attrName>stroke.on</p:attrName>
                                        </p:attrNameLst>
                                      </p:cBhvr>
                                      <p:to>
                                        <p:strVal val="true"/>
                                      </p:to>
                                    </p:set>
                                  </p:childTnLst>
                                </p:cTn>
                              </p:par>
                              <p:par>
                                <p:cTn id="93" presetID="7" presetClass="emph" presetSubtype="2" fill="hold" nodeType="withEffect">
                                  <p:stCondLst>
                                    <p:cond delay="0"/>
                                  </p:stCondLst>
                                  <p:childTnLst>
                                    <p:animClr clrSpc="rgb">
                                      <p:cBhvr>
                                        <p:cTn id="94" dur="500" fill="hold"/>
                                        <p:tgtEl>
                                          <p:spTgt spid="31"/>
                                        </p:tgtEl>
                                        <p:attrNameLst>
                                          <p:attrName>stroke.color</p:attrName>
                                        </p:attrNameLst>
                                      </p:cBhvr>
                                      <p:to>
                                        <a:schemeClr val="tx2"/>
                                      </p:to>
                                    </p:animClr>
                                    <p:set>
                                      <p:cBhvr>
                                        <p:cTn id="95" dur="500" fill="hold"/>
                                        <p:tgtEl>
                                          <p:spTgt spid="31"/>
                                        </p:tgtEl>
                                        <p:attrNameLst>
                                          <p:attrName>stroke.on</p:attrName>
                                        </p:attrNameLst>
                                      </p:cBhvr>
                                      <p:to>
                                        <p:strVal val="true"/>
                                      </p:to>
                                    </p:set>
                                  </p:childTnLst>
                                </p:cTn>
                              </p:par>
                              <p:par>
                                <p:cTn id="96" presetID="7" presetClass="emph" presetSubtype="2" fill="hold" nodeType="withEffect">
                                  <p:stCondLst>
                                    <p:cond delay="0"/>
                                  </p:stCondLst>
                                  <p:childTnLst>
                                    <p:animClr clrSpc="rgb">
                                      <p:cBhvr>
                                        <p:cTn id="97" dur="500" fill="hold"/>
                                        <p:tgtEl>
                                          <p:spTgt spid="32"/>
                                        </p:tgtEl>
                                        <p:attrNameLst>
                                          <p:attrName>stroke.color</p:attrName>
                                        </p:attrNameLst>
                                      </p:cBhvr>
                                      <p:to>
                                        <a:schemeClr val="tx2"/>
                                      </p:to>
                                    </p:animClr>
                                    <p:set>
                                      <p:cBhvr>
                                        <p:cTn id="98" dur="500" fill="hold"/>
                                        <p:tgtEl>
                                          <p:spTgt spid="32"/>
                                        </p:tgtEl>
                                        <p:attrNameLst>
                                          <p:attrName>stroke.on</p:attrName>
                                        </p:attrNameLst>
                                      </p:cBhvr>
                                      <p:to>
                                        <p:strVal val="true"/>
                                      </p:to>
                                    </p:set>
                                  </p:childTnLst>
                                </p:cTn>
                              </p:par>
                              <p:par>
                                <p:cTn id="99" presetID="7" presetClass="emph" presetSubtype="2" fill="hold" nodeType="withEffect">
                                  <p:stCondLst>
                                    <p:cond delay="0"/>
                                  </p:stCondLst>
                                  <p:childTnLst>
                                    <p:animClr clrSpc="rgb">
                                      <p:cBhvr>
                                        <p:cTn id="100" dur="500" fill="hold"/>
                                        <p:tgtEl>
                                          <p:spTgt spid="33"/>
                                        </p:tgtEl>
                                        <p:attrNameLst>
                                          <p:attrName>stroke.color</p:attrName>
                                        </p:attrNameLst>
                                      </p:cBhvr>
                                      <p:to>
                                        <a:schemeClr val="tx2"/>
                                      </p:to>
                                    </p:animClr>
                                    <p:set>
                                      <p:cBhvr>
                                        <p:cTn id="101" dur="500" fill="hold"/>
                                        <p:tgtEl>
                                          <p:spTgt spid="33"/>
                                        </p:tgtEl>
                                        <p:attrNameLst>
                                          <p:attrName>stroke.on</p:attrName>
                                        </p:attrNameLst>
                                      </p:cBhvr>
                                      <p:to>
                                        <p:strVal val="true"/>
                                      </p:to>
                                    </p:set>
                                  </p:childTnLst>
                                </p:cTn>
                              </p:par>
                              <p:par>
                                <p:cTn id="102" presetID="7" presetClass="emph" presetSubtype="2" fill="hold" nodeType="withEffect">
                                  <p:stCondLst>
                                    <p:cond delay="0"/>
                                  </p:stCondLst>
                                  <p:childTnLst>
                                    <p:animClr clrSpc="rgb">
                                      <p:cBhvr>
                                        <p:cTn id="103" dur="500" fill="hold"/>
                                        <p:tgtEl>
                                          <p:spTgt spid="34"/>
                                        </p:tgtEl>
                                        <p:attrNameLst>
                                          <p:attrName>stroke.color</p:attrName>
                                        </p:attrNameLst>
                                      </p:cBhvr>
                                      <p:to>
                                        <a:schemeClr val="tx2"/>
                                      </p:to>
                                    </p:animClr>
                                    <p:set>
                                      <p:cBhvr>
                                        <p:cTn id="104" dur="500" fill="hold"/>
                                        <p:tgtEl>
                                          <p:spTgt spid="34"/>
                                        </p:tgtEl>
                                        <p:attrNameLst>
                                          <p:attrName>stroke.on</p:attrName>
                                        </p:attrNameLst>
                                      </p:cBhvr>
                                      <p:to>
                                        <p:strVal val="true"/>
                                      </p:to>
                                    </p:set>
                                  </p:childTnLst>
                                </p:cTn>
                              </p:par>
                              <p:par>
                                <p:cTn id="105" presetID="7" presetClass="emph" presetSubtype="2" fill="hold" nodeType="withEffect">
                                  <p:stCondLst>
                                    <p:cond delay="0"/>
                                  </p:stCondLst>
                                  <p:childTnLst>
                                    <p:animClr clrSpc="rgb">
                                      <p:cBhvr>
                                        <p:cTn id="106" dur="500" fill="hold"/>
                                        <p:tgtEl>
                                          <p:spTgt spid="35"/>
                                        </p:tgtEl>
                                        <p:attrNameLst>
                                          <p:attrName>stroke.color</p:attrName>
                                        </p:attrNameLst>
                                      </p:cBhvr>
                                      <p:to>
                                        <a:schemeClr val="tx2"/>
                                      </p:to>
                                    </p:animClr>
                                    <p:set>
                                      <p:cBhvr>
                                        <p:cTn id="107" dur="500" fill="hold"/>
                                        <p:tgtEl>
                                          <p:spTgt spid="35"/>
                                        </p:tgtEl>
                                        <p:attrNameLst>
                                          <p:attrName>stroke.on</p:attrName>
                                        </p:attrNameLst>
                                      </p:cBhvr>
                                      <p:to>
                                        <p:strVal val="true"/>
                                      </p:to>
                                    </p:set>
                                  </p:childTnLst>
                                </p:cTn>
                              </p:par>
                              <p:par>
                                <p:cTn id="108" presetID="7" presetClass="emph" presetSubtype="2" fill="hold" nodeType="withEffect">
                                  <p:stCondLst>
                                    <p:cond delay="0"/>
                                  </p:stCondLst>
                                  <p:childTnLst>
                                    <p:animClr clrSpc="rgb">
                                      <p:cBhvr>
                                        <p:cTn id="109" dur="500" fill="hold"/>
                                        <p:tgtEl>
                                          <p:spTgt spid="36"/>
                                        </p:tgtEl>
                                        <p:attrNameLst>
                                          <p:attrName>stroke.color</p:attrName>
                                        </p:attrNameLst>
                                      </p:cBhvr>
                                      <p:to>
                                        <a:schemeClr val="tx2"/>
                                      </p:to>
                                    </p:animClr>
                                    <p:set>
                                      <p:cBhvr>
                                        <p:cTn id="110" dur="500" fill="hold"/>
                                        <p:tgtEl>
                                          <p:spTgt spid="36"/>
                                        </p:tgtEl>
                                        <p:attrNameLst>
                                          <p:attrName>stroke.on</p:attrName>
                                        </p:attrNameLst>
                                      </p:cBhvr>
                                      <p:to>
                                        <p:strVal val="true"/>
                                      </p:to>
                                    </p:set>
                                  </p:childTnLst>
                                </p:cTn>
                              </p:par>
                              <p:par>
                                <p:cTn id="111" presetID="7" presetClass="emph" presetSubtype="2" fill="hold" nodeType="withEffect">
                                  <p:stCondLst>
                                    <p:cond delay="0"/>
                                  </p:stCondLst>
                                  <p:childTnLst>
                                    <p:animClr clrSpc="rgb">
                                      <p:cBhvr>
                                        <p:cTn id="112" dur="500" fill="hold"/>
                                        <p:tgtEl>
                                          <p:spTgt spid="37"/>
                                        </p:tgtEl>
                                        <p:attrNameLst>
                                          <p:attrName>stroke.color</p:attrName>
                                        </p:attrNameLst>
                                      </p:cBhvr>
                                      <p:to>
                                        <a:schemeClr val="tx2"/>
                                      </p:to>
                                    </p:animClr>
                                    <p:set>
                                      <p:cBhvr>
                                        <p:cTn id="113" dur="500" fill="hold"/>
                                        <p:tgtEl>
                                          <p:spTgt spid="37"/>
                                        </p:tgtEl>
                                        <p:attrNameLst>
                                          <p:attrName>stroke.on</p:attrName>
                                        </p:attrNameLst>
                                      </p:cBhvr>
                                      <p:to>
                                        <p:strVal val="true"/>
                                      </p:to>
                                    </p:set>
                                  </p:childTnLst>
                                </p:cTn>
                              </p:par>
                              <p:par>
                                <p:cTn id="114" presetID="7" presetClass="emph" presetSubtype="2" fill="hold" nodeType="withEffect">
                                  <p:stCondLst>
                                    <p:cond delay="0"/>
                                  </p:stCondLst>
                                  <p:childTnLst>
                                    <p:animClr clrSpc="rgb">
                                      <p:cBhvr>
                                        <p:cTn id="115" dur="500" fill="hold"/>
                                        <p:tgtEl>
                                          <p:spTgt spid="38"/>
                                        </p:tgtEl>
                                        <p:attrNameLst>
                                          <p:attrName>stroke.color</p:attrName>
                                        </p:attrNameLst>
                                      </p:cBhvr>
                                      <p:to>
                                        <a:schemeClr val="tx2"/>
                                      </p:to>
                                    </p:animClr>
                                    <p:set>
                                      <p:cBhvr>
                                        <p:cTn id="116" dur="500" fill="hold"/>
                                        <p:tgtEl>
                                          <p:spTgt spid="38"/>
                                        </p:tgtEl>
                                        <p:attrNameLst>
                                          <p:attrName>stroke.on</p:attrName>
                                        </p:attrNameLst>
                                      </p:cBhvr>
                                      <p:to>
                                        <p:strVal val="true"/>
                                      </p:to>
                                    </p:set>
                                  </p:childTnLst>
                                </p:cTn>
                              </p:par>
                              <p:par>
                                <p:cTn id="117" presetID="7" presetClass="emph" presetSubtype="2" fill="hold" nodeType="withEffect">
                                  <p:stCondLst>
                                    <p:cond delay="0"/>
                                  </p:stCondLst>
                                  <p:childTnLst>
                                    <p:animClr clrSpc="rgb">
                                      <p:cBhvr>
                                        <p:cTn id="118" dur="500" fill="hold"/>
                                        <p:tgtEl>
                                          <p:spTgt spid="39"/>
                                        </p:tgtEl>
                                        <p:attrNameLst>
                                          <p:attrName>stroke.color</p:attrName>
                                        </p:attrNameLst>
                                      </p:cBhvr>
                                      <p:to>
                                        <a:schemeClr val="tx2"/>
                                      </p:to>
                                    </p:animClr>
                                    <p:set>
                                      <p:cBhvr>
                                        <p:cTn id="119" dur="500" fill="hold"/>
                                        <p:tgtEl>
                                          <p:spTgt spid="39"/>
                                        </p:tgtEl>
                                        <p:attrNameLst>
                                          <p:attrName>stroke.on</p:attrName>
                                        </p:attrNameLst>
                                      </p:cBhvr>
                                      <p:to>
                                        <p:strVal val="true"/>
                                      </p:to>
                                    </p:set>
                                  </p:childTnLst>
                                </p:cTn>
                              </p:par>
                              <p:par>
                                <p:cTn id="120" presetID="7" presetClass="emph" presetSubtype="2" fill="hold" nodeType="withEffect">
                                  <p:stCondLst>
                                    <p:cond delay="0"/>
                                  </p:stCondLst>
                                  <p:childTnLst>
                                    <p:animClr clrSpc="rgb">
                                      <p:cBhvr>
                                        <p:cTn id="121" dur="500" fill="hold"/>
                                        <p:tgtEl>
                                          <p:spTgt spid="40"/>
                                        </p:tgtEl>
                                        <p:attrNameLst>
                                          <p:attrName>stroke.color</p:attrName>
                                        </p:attrNameLst>
                                      </p:cBhvr>
                                      <p:to>
                                        <a:schemeClr val="tx2"/>
                                      </p:to>
                                    </p:animClr>
                                    <p:set>
                                      <p:cBhvr>
                                        <p:cTn id="122" dur="500" fill="hold"/>
                                        <p:tgtEl>
                                          <p:spTgt spid="40"/>
                                        </p:tgtEl>
                                        <p:attrNameLst>
                                          <p:attrName>stroke.on</p:attrName>
                                        </p:attrNameLst>
                                      </p:cBhvr>
                                      <p:to>
                                        <p:strVal val="true"/>
                                      </p:to>
                                    </p:set>
                                  </p:childTnLst>
                                </p:cTn>
                              </p:par>
                              <p:par>
                                <p:cTn id="123" presetID="7" presetClass="emph" presetSubtype="2" fill="hold" nodeType="withEffect">
                                  <p:stCondLst>
                                    <p:cond delay="0"/>
                                  </p:stCondLst>
                                  <p:childTnLst>
                                    <p:animClr clrSpc="rgb">
                                      <p:cBhvr>
                                        <p:cTn id="124" dur="500" fill="hold"/>
                                        <p:tgtEl>
                                          <p:spTgt spid="41"/>
                                        </p:tgtEl>
                                        <p:attrNameLst>
                                          <p:attrName>stroke.color</p:attrName>
                                        </p:attrNameLst>
                                      </p:cBhvr>
                                      <p:to>
                                        <a:schemeClr val="tx2"/>
                                      </p:to>
                                    </p:animClr>
                                    <p:set>
                                      <p:cBhvr>
                                        <p:cTn id="125" dur="500" fill="hold"/>
                                        <p:tgtEl>
                                          <p:spTgt spid="41"/>
                                        </p:tgtEl>
                                        <p:attrNameLst>
                                          <p:attrName>stroke.on</p:attrName>
                                        </p:attrNameLst>
                                      </p:cBhvr>
                                      <p:to>
                                        <p:strVal val="true"/>
                                      </p:to>
                                    </p:set>
                                  </p:childTnLst>
                                </p:cTn>
                              </p:par>
                              <p:par>
                                <p:cTn id="126" presetID="7" presetClass="emph" presetSubtype="2" fill="hold" nodeType="withEffect">
                                  <p:stCondLst>
                                    <p:cond delay="0"/>
                                  </p:stCondLst>
                                  <p:childTnLst>
                                    <p:animClr clrSpc="rgb">
                                      <p:cBhvr>
                                        <p:cTn id="127" dur="500" fill="hold"/>
                                        <p:tgtEl>
                                          <p:spTgt spid="42"/>
                                        </p:tgtEl>
                                        <p:attrNameLst>
                                          <p:attrName>stroke.color</p:attrName>
                                        </p:attrNameLst>
                                      </p:cBhvr>
                                      <p:to>
                                        <a:schemeClr val="tx2"/>
                                      </p:to>
                                    </p:animClr>
                                    <p:set>
                                      <p:cBhvr>
                                        <p:cTn id="128" dur="500" fill="hold"/>
                                        <p:tgtEl>
                                          <p:spTgt spid="42"/>
                                        </p:tgtEl>
                                        <p:attrNameLst>
                                          <p:attrName>stroke.on</p:attrName>
                                        </p:attrNameLst>
                                      </p:cBhvr>
                                      <p:to>
                                        <p:strVal val="true"/>
                                      </p:to>
                                    </p:set>
                                  </p:childTnLst>
                                </p:cTn>
                              </p:par>
                              <p:par>
                                <p:cTn id="129" presetID="7" presetClass="emph" presetSubtype="2" fill="hold" nodeType="withEffect">
                                  <p:stCondLst>
                                    <p:cond delay="0"/>
                                  </p:stCondLst>
                                  <p:childTnLst>
                                    <p:animClr clrSpc="rgb">
                                      <p:cBhvr>
                                        <p:cTn id="130" dur="500" fill="hold"/>
                                        <p:tgtEl>
                                          <p:spTgt spid="43"/>
                                        </p:tgtEl>
                                        <p:attrNameLst>
                                          <p:attrName>stroke.color</p:attrName>
                                        </p:attrNameLst>
                                      </p:cBhvr>
                                      <p:to>
                                        <a:schemeClr val="tx2"/>
                                      </p:to>
                                    </p:animClr>
                                    <p:set>
                                      <p:cBhvr>
                                        <p:cTn id="131" dur="500" fill="hold"/>
                                        <p:tgtEl>
                                          <p:spTgt spid="43"/>
                                        </p:tgtEl>
                                        <p:attrNameLst>
                                          <p:attrName>stroke.on</p:attrName>
                                        </p:attrNameLst>
                                      </p:cBhvr>
                                      <p:to>
                                        <p:strVal val="true"/>
                                      </p:to>
                                    </p:set>
                                  </p:childTnLst>
                                </p:cTn>
                              </p:par>
                              <p:par>
                                <p:cTn id="132" presetID="7" presetClass="emph" presetSubtype="2" fill="hold" nodeType="withEffect">
                                  <p:stCondLst>
                                    <p:cond delay="0"/>
                                  </p:stCondLst>
                                  <p:childTnLst>
                                    <p:animClr clrSpc="rgb">
                                      <p:cBhvr>
                                        <p:cTn id="133" dur="500" fill="hold"/>
                                        <p:tgtEl>
                                          <p:spTgt spid="44"/>
                                        </p:tgtEl>
                                        <p:attrNameLst>
                                          <p:attrName>stroke.color</p:attrName>
                                        </p:attrNameLst>
                                      </p:cBhvr>
                                      <p:to>
                                        <a:schemeClr val="tx2"/>
                                      </p:to>
                                    </p:animClr>
                                    <p:set>
                                      <p:cBhvr>
                                        <p:cTn id="134" dur="500" fill="hold"/>
                                        <p:tgtEl>
                                          <p:spTgt spid="44"/>
                                        </p:tgtEl>
                                        <p:attrNameLst>
                                          <p:attrName>stroke.on</p:attrName>
                                        </p:attrNameLst>
                                      </p:cBhvr>
                                      <p:to>
                                        <p:strVal val="true"/>
                                      </p:to>
                                    </p:set>
                                  </p:childTnLst>
                                </p:cTn>
                              </p:par>
                              <p:par>
                                <p:cTn id="135" presetID="7" presetClass="emph" presetSubtype="2" fill="hold" nodeType="withEffect">
                                  <p:stCondLst>
                                    <p:cond delay="0"/>
                                  </p:stCondLst>
                                  <p:childTnLst>
                                    <p:animClr clrSpc="rgb">
                                      <p:cBhvr>
                                        <p:cTn id="136" dur="500" fill="hold"/>
                                        <p:tgtEl>
                                          <p:spTgt spid="45"/>
                                        </p:tgtEl>
                                        <p:attrNameLst>
                                          <p:attrName>stroke.color</p:attrName>
                                        </p:attrNameLst>
                                      </p:cBhvr>
                                      <p:to>
                                        <a:schemeClr val="tx2"/>
                                      </p:to>
                                    </p:animClr>
                                    <p:set>
                                      <p:cBhvr>
                                        <p:cTn id="137" dur="500" fill="hold"/>
                                        <p:tgtEl>
                                          <p:spTgt spid="45"/>
                                        </p:tgtEl>
                                        <p:attrNameLst>
                                          <p:attrName>stroke.on</p:attrName>
                                        </p:attrNameLst>
                                      </p:cBhvr>
                                      <p:to>
                                        <p:strVal val="true"/>
                                      </p:to>
                                    </p:set>
                                  </p:childTnLst>
                                </p:cTn>
                              </p:par>
                              <p:par>
                                <p:cTn id="138" presetID="7" presetClass="emph" presetSubtype="2" fill="hold" nodeType="withEffect">
                                  <p:stCondLst>
                                    <p:cond delay="0"/>
                                  </p:stCondLst>
                                  <p:childTnLst>
                                    <p:animClr clrSpc="rgb">
                                      <p:cBhvr>
                                        <p:cTn id="139" dur="500" fill="hold"/>
                                        <p:tgtEl>
                                          <p:spTgt spid="46"/>
                                        </p:tgtEl>
                                        <p:attrNameLst>
                                          <p:attrName>stroke.color</p:attrName>
                                        </p:attrNameLst>
                                      </p:cBhvr>
                                      <p:to>
                                        <a:schemeClr val="tx2"/>
                                      </p:to>
                                    </p:animClr>
                                    <p:set>
                                      <p:cBhvr>
                                        <p:cTn id="140" dur="500" fill="hold"/>
                                        <p:tgtEl>
                                          <p:spTgt spid="46"/>
                                        </p:tgtEl>
                                        <p:attrNameLst>
                                          <p:attrName>stroke.on</p:attrName>
                                        </p:attrNameLst>
                                      </p:cBhvr>
                                      <p:to>
                                        <p:strVal val="true"/>
                                      </p:to>
                                    </p:set>
                                  </p:childTnLst>
                                </p:cTn>
                              </p:par>
                            </p:childTnLst>
                          </p:cTn>
                        </p:par>
                      </p:childTnLst>
                    </p:cTn>
                  </p:par>
                  <p:par>
                    <p:cTn id="141" fill="hold">
                      <p:stCondLst>
                        <p:cond delay="indefinite"/>
                      </p:stCondLst>
                      <p:childTnLst>
                        <p:par>
                          <p:cTn id="142" fill="hold">
                            <p:stCondLst>
                              <p:cond delay="0"/>
                            </p:stCondLst>
                            <p:childTnLst>
                              <p:par>
                                <p:cTn id="143" presetID="10" presetClass="entr" presetSubtype="0" fill="hold" grpId="0" nodeType="clickEffect">
                                  <p:stCondLst>
                                    <p:cond delay="0"/>
                                  </p:stCondLst>
                                  <p:childTnLst>
                                    <p:set>
                                      <p:cBhvr>
                                        <p:cTn id="144" dur="1" fill="hold">
                                          <p:stCondLst>
                                            <p:cond delay="0"/>
                                          </p:stCondLst>
                                        </p:cTn>
                                        <p:tgtEl>
                                          <p:spTgt spid="52"/>
                                        </p:tgtEl>
                                        <p:attrNameLst>
                                          <p:attrName>style.visibility</p:attrName>
                                        </p:attrNameLst>
                                      </p:cBhvr>
                                      <p:to>
                                        <p:strVal val="visible"/>
                                      </p:to>
                                    </p:set>
                                    <p:animEffect transition="in" filter="fade">
                                      <p:cBhvr>
                                        <p:cTn id="145" dur="500"/>
                                        <p:tgtEl>
                                          <p:spTgt spid="52"/>
                                        </p:tgtEl>
                                      </p:cBhvr>
                                    </p:animEffect>
                                  </p:childTnLst>
                                </p:cTn>
                              </p:par>
                            </p:childTnLst>
                          </p:cTn>
                        </p:par>
                      </p:childTnLst>
                    </p:cTn>
                  </p:par>
                  <p:par>
                    <p:cTn id="146" fill="hold">
                      <p:stCondLst>
                        <p:cond delay="indefinite"/>
                      </p:stCondLst>
                      <p:childTnLst>
                        <p:par>
                          <p:cTn id="147" fill="hold">
                            <p:stCondLst>
                              <p:cond delay="0"/>
                            </p:stCondLst>
                            <p:childTnLst>
                              <p:par>
                                <p:cTn id="148" presetID="10" presetClass="entr" presetSubtype="0" fill="hold" nodeType="clickEffect">
                                  <p:stCondLst>
                                    <p:cond delay="0"/>
                                  </p:stCondLst>
                                  <p:childTnLst>
                                    <p:set>
                                      <p:cBhvr>
                                        <p:cTn id="149" dur="1" fill="hold">
                                          <p:stCondLst>
                                            <p:cond delay="0"/>
                                          </p:stCondLst>
                                        </p:cTn>
                                        <p:tgtEl>
                                          <p:spTgt spid="49"/>
                                        </p:tgtEl>
                                        <p:attrNameLst>
                                          <p:attrName>style.visibility</p:attrName>
                                        </p:attrNameLst>
                                      </p:cBhvr>
                                      <p:to>
                                        <p:strVal val="visible"/>
                                      </p:to>
                                    </p:set>
                                    <p:animEffect transition="in" filter="fade">
                                      <p:cBhvr>
                                        <p:cTn id="150"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5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457200" y="2209800"/>
            <a:ext cx="8229600" cy="1524000"/>
          </a:xfrm>
          <a:ln>
            <a:noFill/>
          </a:ln>
        </p:spPr>
        <p:style>
          <a:lnRef idx="2">
            <a:schemeClr val="accent3"/>
          </a:lnRef>
          <a:fillRef idx="1">
            <a:schemeClr val="lt1"/>
          </a:fillRef>
          <a:effectRef idx="0">
            <a:schemeClr val="accent3"/>
          </a:effectRef>
          <a:fontRef idx="minor">
            <a:schemeClr val="dk1"/>
          </a:fontRef>
        </p:style>
        <p:txBody>
          <a:bodyPr>
            <a:normAutofit lnSpcReduction="10000"/>
          </a:bodyPr>
          <a:lstStyle/>
          <a:p>
            <a:r>
              <a:rPr lang="en-US" dirty="0" smtClean="0">
                <a:solidFill>
                  <a:schemeClr val="tx1"/>
                </a:solidFill>
              </a:rPr>
              <a:t>Evicted-Address Filter</a:t>
            </a:r>
          </a:p>
          <a:p>
            <a:pPr lvl="1"/>
            <a:r>
              <a:rPr lang="en-US" dirty="0" smtClean="0">
                <a:solidFill>
                  <a:schemeClr val="tx1"/>
                </a:solidFill>
              </a:rPr>
              <a:t>Reuse Prediction</a:t>
            </a:r>
          </a:p>
          <a:p>
            <a:pPr lvl="1"/>
            <a:r>
              <a:rPr lang="en-US" dirty="0" smtClean="0">
                <a:solidFill>
                  <a:schemeClr val="tx1"/>
                </a:solidFill>
              </a:rPr>
              <a:t>Thrash Resistance</a:t>
            </a:r>
          </a:p>
          <a:p>
            <a:pPr lvl="1"/>
            <a:endParaRPr lang="en-US" dirty="0" smtClean="0">
              <a:solidFill>
                <a:schemeClr val="tx1"/>
              </a:solidFill>
            </a:endParaRPr>
          </a:p>
        </p:txBody>
      </p:sp>
      <p:sp>
        <p:nvSpPr>
          <p:cNvPr id="4" name="Content Placeholder 2"/>
          <p:cNvSpPr txBox="1">
            <a:spLocks/>
          </p:cNvSpPr>
          <p:nvPr/>
        </p:nvSpPr>
        <p:spPr>
          <a:xfrm>
            <a:off x="457200" y="3429000"/>
            <a:ext cx="8229600" cy="609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endParaRPr>
          </a:p>
        </p:txBody>
      </p:sp>
      <p:sp>
        <p:nvSpPr>
          <p:cNvPr id="7" name="Content Placeholder 2"/>
          <p:cNvSpPr txBox="1">
            <a:spLocks/>
          </p:cNvSpPr>
          <p:nvPr/>
        </p:nvSpPr>
        <p:spPr>
          <a:xfrm>
            <a:off x="457200" y="3810000"/>
            <a:ext cx="8229600" cy="609600"/>
          </a:xfrm>
          <a:prstGeom prst="rect">
            <a:avLst/>
          </a:prstGeom>
          <a:ln>
            <a:solidFill>
              <a:schemeClr val="accent3"/>
            </a:solidFill>
          </a:ln>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t>Final Design</a:t>
            </a:r>
          </a:p>
        </p:txBody>
      </p:sp>
      <p:sp>
        <p:nvSpPr>
          <p:cNvPr id="8" name="Content Placeholder 2"/>
          <p:cNvSpPr txBox="1">
            <a:spLocks/>
          </p:cNvSpPr>
          <p:nvPr/>
        </p:nvSpPr>
        <p:spPr>
          <a:xfrm>
            <a:off x="457200" y="5105400"/>
            <a:ext cx="8229600" cy="609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t>Evaluation</a:t>
            </a:r>
          </a:p>
        </p:txBody>
      </p:sp>
      <p:sp>
        <p:nvSpPr>
          <p:cNvPr id="9" name="Content Placeholder 2"/>
          <p:cNvSpPr txBox="1">
            <a:spLocks/>
          </p:cNvSpPr>
          <p:nvPr/>
        </p:nvSpPr>
        <p:spPr>
          <a:xfrm>
            <a:off x="457200" y="5791200"/>
            <a:ext cx="8229600" cy="609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t>Conclusion</a:t>
            </a:r>
          </a:p>
        </p:txBody>
      </p:sp>
      <p:sp>
        <p:nvSpPr>
          <p:cNvPr id="11" name="Content Placeholder 2"/>
          <p:cNvSpPr txBox="1">
            <a:spLocks/>
          </p:cNvSpPr>
          <p:nvPr/>
        </p:nvSpPr>
        <p:spPr>
          <a:xfrm>
            <a:off x="457200" y="1447800"/>
            <a:ext cx="8229600" cy="609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effectLst/>
                <a:uLnTx/>
                <a:uFillTx/>
                <a:latin typeface="+mn-lt"/>
                <a:ea typeface="+mn-ea"/>
                <a:cs typeface="+mn-cs"/>
              </a:rPr>
              <a:t>Background and Motivation</a:t>
            </a:r>
          </a:p>
        </p:txBody>
      </p:sp>
      <p:sp>
        <p:nvSpPr>
          <p:cNvPr id="12" name="Content Placeholder 2"/>
          <p:cNvSpPr txBox="1">
            <a:spLocks/>
          </p:cNvSpPr>
          <p:nvPr/>
        </p:nvSpPr>
        <p:spPr>
          <a:xfrm>
            <a:off x="457200" y="4419600"/>
            <a:ext cx="8229600" cy="609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t>Advantages and Disadvantages</a:t>
            </a:r>
          </a:p>
        </p:txBody>
      </p:sp>
      <p:sp>
        <p:nvSpPr>
          <p:cNvPr id="10" name="Slide Number Placeholder 9"/>
          <p:cNvSpPr>
            <a:spLocks noGrp="1"/>
          </p:cNvSpPr>
          <p:nvPr>
            <p:ph type="sldNum" sz="quarter" idx="12"/>
          </p:nvPr>
        </p:nvSpPr>
        <p:spPr/>
        <p:txBody>
          <a:bodyPr/>
          <a:lstStyle/>
          <a:p>
            <a:fld id="{D12F3BBA-903E-41DF-8646-73C0BFD5E175}" type="slidenum">
              <a:rPr lang="en-US" smtClean="0"/>
              <a:pPr/>
              <a:t>22</a:t>
            </a:fld>
            <a:endParaRPr lang="en-US"/>
          </a:p>
        </p:txBody>
      </p:sp>
    </p:spTree>
  </p:cSld>
  <p:clrMapOvr>
    <a:masterClrMapping/>
  </p:clrMapOvr>
  <p:transition advTm="21016"/>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EAF-Cache: Final Design</a:t>
            </a:r>
            <a:endParaRPr lang="en-US" dirty="0"/>
          </a:p>
        </p:txBody>
      </p:sp>
      <p:sp>
        <p:nvSpPr>
          <p:cNvPr id="4" name="Rectangle 3"/>
          <p:cNvSpPr/>
          <p:nvPr/>
        </p:nvSpPr>
        <p:spPr>
          <a:xfrm>
            <a:off x="609600" y="3048000"/>
            <a:ext cx="3124200" cy="838200"/>
          </a:xfrm>
          <a:prstGeom prst="rect">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dirty="0" smtClean="0">
                <a:solidFill>
                  <a:schemeClr val="tx1">
                    <a:lumMod val="85000"/>
                    <a:lumOff val="15000"/>
                  </a:schemeClr>
                </a:solidFill>
              </a:rPr>
              <a:t>Cache</a:t>
            </a:r>
            <a:endParaRPr lang="en-US" sz="3200" dirty="0">
              <a:solidFill>
                <a:schemeClr val="tx1">
                  <a:lumMod val="85000"/>
                  <a:lumOff val="15000"/>
                </a:schemeClr>
              </a:solidFill>
            </a:endParaRPr>
          </a:p>
        </p:txBody>
      </p:sp>
      <p:sp>
        <p:nvSpPr>
          <p:cNvPr id="5" name="Rectangle 4"/>
          <p:cNvSpPr/>
          <p:nvPr/>
        </p:nvSpPr>
        <p:spPr>
          <a:xfrm>
            <a:off x="5257800" y="2895600"/>
            <a:ext cx="2590800" cy="609600"/>
          </a:xfrm>
          <a:prstGeom prst="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800" dirty="0" smtClean="0">
                <a:solidFill>
                  <a:schemeClr val="bg1"/>
                </a:solidFill>
              </a:rPr>
              <a:t>Bloom Filter</a:t>
            </a:r>
            <a:endParaRPr lang="en-US" sz="2800" dirty="0">
              <a:solidFill>
                <a:schemeClr val="bg1"/>
              </a:solidFill>
            </a:endParaRPr>
          </a:p>
        </p:txBody>
      </p:sp>
      <p:sp>
        <p:nvSpPr>
          <p:cNvPr id="6" name="Rectangle 5"/>
          <p:cNvSpPr/>
          <p:nvPr/>
        </p:nvSpPr>
        <p:spPr>
          <a:xfrm>
            <a:off x="5715000" y="3657600"/>
            <a:ext cx="1676400" cy="457200"/>
          </a:xfrm>
          <a:prstGeom prst="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dirty="0" smtClean="0">
                <a:solidFill>
                  <a:schemeClr val="bg1"/>
                </a:solidFill>
              </a:rPr>
              <a:t>Counter</a:t>
            </a:r>
            <a:endParaRPr lang="en-US" sz="2400" dirty="0">
              <a:solidFill>
                <a:schemeClr val="bg1"/>
              </a:solidFill>
            </a:endParaRPr>
          </a:p>
        </p:txBody>
      </p:sp>
      <p:sp>
        <p:nvSpPr>
          <p:cNvPr id="7" name="Oval 6"/>
          <p:cNvSpPr/>
          <p:nvPr/>
        </p:nvSpPr>
        <p:spPr>
          <a:xfrm>
            <a:off x="3124200" y="1404610"/>
            <a:ext cx="457200" cy="457200"/>
          </a:xfrm>
          <a:prstGeom prst="ellipse">
            <a:avLst/>
          </a:prstGeom>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r>
              <a:rPr lang="en-US" sz="2800" dirty="0">
                <a:latin typeface="+mj-lt"/>
                <a:ea typeface="Arial Unicode MS" pitchFamily="34" charset="-128"/>
                <a:cs typeface="Arial Unicode MS" pitchFamily="34" charset="-128"/>
              </a:rPr>
              <a:t>1</a:t>
            </a:r>
          </a:p>
        </p:txBody>
      </p:sp>
      <p:sp>
        <p:nvSpPr>
          <p:cNvPr id="8" name="Oval 7"/>
          <p:cNvSpPr/>
          <p:nvPr/>
        </p:nvSpPr>
        <p:spPr>
          <a:xfrm>
            <a:off x="1828800" y="5290810"/>
            <a:ext cx="457200" cy="457200"/>
          </a:xfrm>
          <a:prstGeom prst="ellipse">
            <a:avLst/>
          </a:prstGeom>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r>
              <a:rPr lang="en-US" sz="2800" dirty="0" smtClean="0">
                <a:latin typeface="+mj-lt"/>
                <a:ea typeface="Arial Unicode MS" pitchFamily="34" charset="-128"/>
                <a:cs typeface="Arial Unicode MS" pitchFamily="34" charset="-128"/>
              </a:rPr>
              <a:t>2</a:t>
            </a:r>
            <a:endParaRPr lang="en-US" sz="2800" dirty="0">
              <a:latin typeface="+mj-lt"/>
              <a:ea typeface="Arial Unicode MS" pitchFamily="34" charset="-128"/>
              <a:cs typeface="Arial Unicode MS" pitchFamily="34" charset="-128"/>
            </a:endParaRPr>
          </a:p>
        </p:txBody>
      </p:sp>
      <p:sp>
        <p:nvSpPr>
          <p:cNvPr id="9" name="Oval 8"/>
          <p:cNvSpPr/>
          <p:nvPr/>
        </p:nvSpPr>
        <p:spPr>
          <a:xfrm>
            <a:off x="4495800" y="4305300"/>
            <a:ext cx="457200" cy="457200"/>
          </a:xfrm>
          <a:prstGeom prst="ellipse">
            <a:avLst/>
          </a:prstGeom>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r>
              <a:rPr lang="en-US" sz="2800" dirty="0" smtClean="0">
                <a:latin typeface="+mj-lt"/>
                <a:ea typeface="Arial Unicode MS" pitchFamily="34" charset="-128"/>
                <a:cs typeface="Arial Unicode MS" pitchFamily="34" charset="-128"/>
              </a:rPr>
              <a:t>3</a:t>
            </a:r>
            <a:endParaRPr lang="en-US" sz="2800" dirty="0">
              <a:latin typeface="+mj-lt"/>
              <a:ea typeface="Arial Unicode MS" pitchFamily="34" charset="-128"/>
              <a:cs typeface="Arial Unicode MS" pitchFamily="34" charset="-128"/>
            </a:endParaRPr>
          </a:p>
        </p:txBody>
      </p:sp>
      <p:sp>
        <p:nvSpPr>
          <p:cNvPr id="10" name="TextBox 9"/>
          <p:cNvSpPr txBox="1"/>
          <p:nvPr/>
        </p:nvSpPr>
        <p:spPr>
          <a:xfrm>
            <a:off x="3598214" y="1371600"/>
            <a:ext cx="2345386" cy="523220"/>
          </a:xfrm>
          <a:prstGeom prst="rect">
            <a:avLst/>
          </a:prstGeom>
          <a:noFill/>
        </p:spPr>
        <p:txBody>
          <a:bodyPr wrap="none" rtlCol="0">
            <a:spAutoFit/>
          </a:bodyPr>
          <a:lstStyle/>
          <a:p>
            <a:r>
              <a:rPr lang="en-US" sz="2800" b="1" dirty="0" smtClean="0">
                <a:solidFill>
                  <a:schemeClr val="tx1">
                    <a:lumMod val="75000"/>
                    <a:lumOff val="25000"/>
                  </a:schemeClr>
                </a:solidFill>
              </a:rPr>
              <a:t>Cache eviction</a:t>
            </a:r>
            <a:endParaRPr lang="en-US" sz="2800" b="1" dirty="0">
              <a:solidFill>
                <a:schemeClr val="tx1">
                  <a:lumMod val="75000"/>
                  <a:lumOff val="25000"/>
                </a:schemeClr>
              </a:solidFill>
            </a:endParaRPr>
          </a:p>
        </p:txBody>
      </p:sp>
      <p:sp>
        <p:nvSpPr>
          <p:cNvPr id="11" name="TextBox 10"/>
          <p:cNvSpPr txBox="1"/>
          <p:nvPr/>
        </p:nvSpPr>
        <p:spPr>
          <a:xfrm>
            <a:off x="2290262" y="5257800"/>
            <a:ext cx="1824538" cy="523220"/>
          </a:xfrm>
          <a:prstGeom prst="rect">
            <a:avLst/>
          </a:prstGeom>
          <a:noFill/>
        </p:spPr>
        <p:txBody>
          <a:bodyPr wrap="none" rtlCol="0">
            <a:spAutoFit/>
          </a:bodyPr>
          <a:lstStyle/>
          <a:p>
            <a:r>
              <a:rPr lang="en-US" sz="2800" b="1" dirty="0" smtClean="0">
                <a:solidFill>
                  <a:schemeClr val="tx1">
                    <a:lumMod val="75000"/>
                    <a:lumOff val="25000"/>
                  </a:schemeClr>
                </a:solidFill>
              </a:rPr>
              <a:t>Cache miss</a:t>
            </a:r>
            <a:endParaRPr lang="en-US" sz="2800" b="1" dirty="0">
              <a:solidFill>
                <a:schemeClr val="tx1">
                  <a:lumMod val="75000"/>
                  <a:lumOff val="25000"/>
                </a:schemeClr>
              </a:solidFill>
            </a:endParaRPr>
          </a:p>
        </p:txBody>
      </p:sp>
      <p:sp>
        <p:nvSpPr>
          <p:cNvPr id="12" name="TextBox 11"/>
          <p:cNvSpPr txBox="1"/>
          <p:nvPr/>
        </p:nvSpPr>
        <p:spPr>
          <a:xfrm>
            <a:off x="4981492" y="4272290"/>
            <a:ext cx="3324308" cy="523220"/>
          </a:xfrm>
          <a:prstGeom prst="rect">
            <a:avLst/>
          </a:prstGeom>
          <a:noFill/>
        </p:spPr>
        <p:txBody>
          <a:bodyPr wrap="none" rtlCol="0">
            <a:spAutoFit/>
          </a:bodyPr>
          <a:lstStyle/>
          <a:p>
            <a:r>
              <a:rPr lang="en-US" sz="2800" b="1" dirty="0" smtClean="0">
                <a:solidFill>
                  <a:schemeClr val="tx1">
                    <a:lumMod val="75000"/>
                    <a:lumOff val="25000"/>
                  </a:schemeClr>
                </a:solidFill>
              </a:rPr>
              <a:t>Counter reaches max</a:t>
            </a:r>
            <a:endParaRPr lang="en-US" sz="2800" b="1" dirty="0">
              <a:solidFill>
                <a:schemeClr val="tx1">
                  <a:lumMod val="75000"/>
                  <a:lumOff val="25000"/>
                </a:schemeClr>
              </a:solidFill>
            </a:endParaRPr>
          </a:p>
        </p:txBody>
      </p:sp>
      <p:sp>
        <p:nvSpPr>
          <p:cNvPr id="13" name="TextBox 12"/>
          <p:cNvSpPr txBox="1"/>
          <p:nvPr/>
        </p:nvSpPr>
        <p:spPr>
          <a:xfrm>
            <a:off x="3598214" y="1752600"/>
            <a:ext cx="3668568" cy="954107"/>
          </a:xfrm>
          <a:prstGeom prst="rect">
            <a:avLst/>
          </a:prstGeom>
          <a:noFill/>
        </p:spPr>
        <p:txBody>
          <a:bodyPr wrap="none" rtlCol="0">
            <a:spAutoFit/>
          </a:bodyPr>
          <a:lstStyle/>
          <a:p>
            <a:r>
              <a:rPr lang="en-US" sz="2800" dirty="0" smtClean="0">
                <a:solidFill>
                  <a:schemeClr val="tx2"/>
                </a:solidFill>
              </a:rPr>
              <a:t>Insert</a:t>
            </a:r>
            <a:r>
              <a:rPr lang="en-US" sz="2800" dirty="0" smtClean="0">
                <a:solidFill>
                  <a:schemeClr val="tx1">
                    <a:lumMod val="75000"/>
                    <a:lumOff val="25000"/>
                  </a:schemeClr>
                </a:solidFill>
              </a:rPr>
              <a:t> address into filter</a:t>
            </a:r>
          </a:p>
          <a:p>
            <a:r>
              <a:rPr lang="en-US" sz="2800" dirty="0" smtClean="0">
                <a:solidFill>
                  <a:schemeClr val="tx2"/>
                </a:solidFill>
              </a:rPr>
              <a:t>Increment</a:t>
            </a:r>
            <a:r>
              <a:rPr lang="en-US" sz="2800" dirty="0" smtClean="0">
                <a:solidFill>
                  <a:schemeClr val="tx1">
                    <a:lumMod val="75000"/>
                    <a:lumOff val="25000"/>
                  </a:schemeClr>
                </a:solidFill>
              </a:rPr>
              <a:t> counter</a:t>
            </a:r>
            <a:endParaRPr lang="en-US" sz="2800" dirty="0">
              <a:solidFill>
                <a:schemeClr val="tx1">
                  <a:lumMod val="75000"/>
                  <a:lumOff val="25000"/>
                </a:schemeClr>
              </a:solidFill>
            </a:endParaRPr>
          </a:p>
        </p:txBody>
      </p:sp>
      <p:sp>
        <p:nvSpPr>
          <p:cNvPr id="14" name="TextBox 13"/>
          <p:cNvSpPr txBox="1"/>
          <p:nvPr/>
        </p:nvSpPr>
        <p:spPr>
          <a:xfrm>
            <a:off x="2346910" y="5670203"/>
            <a:ext cx="5716437" cy="954107"/>
          </a:xfrm>
          <a:prstGeom prst="rect">
            <a:avLst/>
          </a:prstGeom>
          <a:noFill/>
        </p:spPr>
        <p:txBody>
          <a:bodyPr wrap="none" rtlCol="0">
            <a:spAutoFit/>
          </a:bodyPr>
          <a:lstStyle/>
          <a:p>
            <a:r>
              <a:rPr lang="en-US" sz="2800" dirty="0" smtClean="0">
                <a:solidFill>
                  <a:schemeClr val="tx2"/>
                </a:solidFill>
              </a:rPr>
              <a:t>Test</a:t>
            </a:r>
            <a:r>
              <a:rPr lang="en-US" sz="2800" dirty="0" smtClean="0">
                <a:solidFill>
                  <a:schemeClr val="tx1">
                    <a:lumMod val="75000"/>
                    <a:lumOff val="25000"/>
                  </a:schemeClr>
                </a:solidFill>
              </a:rPr>
              <a:t> if address is present in filter</a:t>
            </a:r>
          </a:p>
          <a:p>
            <a:r>
              <a:rPr lang="en-US" sz="2800" dirty="0" smtClean="0">
                <a:solidFill>
                  <a:schemeClr val="tx2"/>
                </a:solidFill>
              </a:rPr>
              <a:t>Yes</a:t>
            </a:r>
            <a:r>
              <a:rPr lang="en-US" sz="2800" dirty="0" smtClean="0">
                <a:solidFill>
                  <a:schemeClr val="tx1">
                    <a:lumMod val="75000"/>
                    <a:lumOff val="25000"/>
                  </a:schemeClr>
                </a:solidFill>
              </a:rPr>
              <a:t>, insert at MRU.</a:t>
            </a:r>
            <a:r>
              <a:rPr lang="en-US" sz="2800" dirty="0" smtClean="0">
                <a:solidFill>
                  <a:schemeClr val="tx2"/>
                </a:solidFill>
              </a:rPr>
              <a:t> No</a:t>
            </a:r>
            <a:r>
              <a:rPr lang="en-US" sz="2800" dirty="0" smtClean="0">
                <a:solidFill>
                  <a:schemeClr val="tx1">
                    <a:lumMod val="75000"/>
                    <a:lumOff val="25000"/>
                  </a:schemeClr>
                </a:solidFill>
              </a:rPr>
              <a:t>, insert with BIP</a:t>
            </a:r>
            <a:endParaRPr lang="en-US" sz="2800" dirty="0">
              <a:solidFill>
                <a:schemeClr val="tx1">
                  <a:lumMod val="75000"/>
                  <a:lumOff val="25000"/>
                </a:schemeClr>
              </a:solidFill>
            </a:endParaRPr>
          </a:p>
        </p:txBody>
      </p:sp>
      <p:sp>
        <p:nvSpPr>
          <p:cNvPr id="15" name="TextBox 14"/>
          <p:cNvSpPr txBox="1"/>
          <p:nvPr/>
        </p:nvSpPr>
        <p:spPr>
          <a:xfrm>
            <a:off x="4982979" y="4658380"/>
            <a:ext cx="3551421" cy="523220"/>
          </a:xfrm>
          <a:prstGeom prst="rect">
            <a:avLst/>
          </a:prstGeom>
          <a:noFill/>
        </p:spPr>
        <p:txBody>
          <a:bodyPr wrap="none" rtlCol="0">
            <a:spAutoFit/>
          </a:bodyPr>
          <a:lstStyle/>
          <a:p>
            <a:r>
              <a:rPr lang="en-US" sz="2800" dirty="0" smtClean="0">
                <a:solidFill>
                  <a:schemeClr val="tx2"/>
                </a:solidFill>
              </a:rPr>
              <a:t>Clear</a:t>
            </a:r>
            <a:r>
              <a:rPr lang="en-US" sz="2800" dirty="0" smtClean="0">
                <a:solidFill>
                  <a:schemeClr val="tx1">
                    <a:lumMod val="75000"/>
                    <a:lumOff val="25000"/>
                  </a:schemeClr>
                </a:solidFill>
              </a:rPr>
              <a:t> filter and counter</a:t>
            </a:r>
          </a:p>
        </p:txBody>
      </p:sp>
      <p:sp>
        <p:nvSpPr>
          <p:cNvPr id="16" name="Slide Number Placeholder 15"/>
          <p:cNvSpPr>
            <a:spLocks noGrp="1"/>
          </p:cNvSpPr>
          <p:nvPr>
            <p:ph type="sldNum" sz="quarter" idx="12"/>
          </p:nvPr>
        </p:nvSpPr>
        <p:spPr/>
        <p:txBody>
          <a:bodyPr/>
          <a:lstStyle/>
          <a:p>
            <a:fld id="{D12F3BBA-903E-41DF-8646-73C0BFD5E175}" type="slidenum">
              <a:rPr lang="en-US" smtClean="0"/>
              <a:pPr/>
              <a:t>23</a:t>
            </a:fld>
            <a:endParaRPr lang="en-US"/>
          </a:p>
        </p:txBody>
      </p:sp>
    </p:spTree>
    <p:custDataLst>
      <p:tags r:id="rId1"/>
    </p:custDataLst>
  </p:cSld>
  <p:clrMapOvr>
    <a:masterClrMapping/>
  </p:clrMapOvr>
  <p:transition advTm="40672"/>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500"/>
                                        <p:tgtEl>
                                          <p:spTgt spid="10"/>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500"/>
                                        <p:tgtEl>
                                          <p:spTgt spid="13"/>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500"/>
                                        <p:tgtEl>
                                          <p:spTgt spid="8"/>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fade">
                                      <p:cBhvr>
                                        <p:cTn id="29" dur="500"/>
                                        <p:tgtEl>
                                          <p:spTgt spid="11"/>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500"/>
                                        <p:tgtEl>
                                          <p:spTgt spid="9"/>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fade">
                                      <p:cBhvr>
                                        <p:cTn id="40" dur="500"/>
                                        <p:tgtEl>
                                          <p:spTgt spid="12"/>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fade">
                                      <p:cBhvr>
                                        <p:cTn id="4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p:bldP spid="11" grpId="0"/>
      <p:bldP spid="12" grpId="0"/>
      <p:bldP spid="13" grpId="0"/>
      <p:bldP spid="14" grpId="0"/>
      <p:bldP spid="1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457200" y="2209800"/>
            <a:ext cx="8229600" cy="1524000"/>
          </a:xfrm>
          <a:ln>
            <a:noFill/>
          </a:ln>
        </p:spPr>
        <p:style>
          <a:lnRef idx="2">
            <a:schemeClr val="accent3"/>
          </a:lnRef>
          <a:fillRef idx="1">
            <a:schemeClr val="lt1"/>
          </a:fillRef>
          <a:effectRef idx="0">
            <a:schemeClr val="accent3"/>
          </a:effectRef>
          <a:fontRef idx="minor">
            <a:schemeClr val="dk1"/>
          </a:fontRef>
        </p:style>
        <p:txBody>
          <a:bodyPr>
            <a:normAutofit lnSpcReduction="10000"/>
          </a:bodyPr>
          <a:lstStyle/>
          <a:p>
            <a:r>
              <a:rPr lang="en-US" dirty="0" smtClean="0">
                <a:solidFill>
                  <a:schemeClr val="tx1"/>
                </a:solidFill>
              </a:rPr>
              <a:t>Evicted-Address Filter</a:t>
            </a:r>
          </a:p>
          <a:p>
            <a:pPr lvl="1"/>
            <a:r>
              <a:rPr lang="en-US" dirty="0" smtClean="0">
                <a:solidFill>
                  <a:schemeClr val="tx1"/>
                </a:solidFill>
              </a:rPr>
              <a:t>Reuse Prediction</a:t>
            </a:r>
          </a:p>
          <a:p>
            <a:pPr lvl="1"/>
            <a:r>
              <a:rPr lang="en-US" dirty="0" smtClean="0">
                <a:solidFill>
                  <a:schemeClr val="tx1"/>
                </a:solidFill>
              </a:rPr>
              <a:t>Thrash Resistance</a:t>
            </a:r>
          </a:p>
          <a:p>
            <a:pPr lvl="1"/>
            <a:endParaRPr lang="en-US" dirty="0" smtClean="0">
              <a:solidFill>
                <a:schemeClr val="tx1"/>
              </a:solidFill>
            </a:endParaRPr>
          </a:p>
        </p:txBody>
      </p:sp>
      <p:sp>
        <p:nvSpPr>
          <p:cNvPr id="4" name="Content Placeholder 2"/>
          <p:cNvSpPr txBox="1">
            <a:spLocks/>
          </p:cNvSpPr>
          <p:nvPr/>
        </p:nvSpPr>
        <p:spPr>
          <a:xfrm>
            <a:off x="457200" y="3429000"/>
            <a:ext cx="8229600" cy="609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endParaRPr>
          </a:p>
        </p:txBody>
      </p:sp>
      <p:sp>
        <p:nvSpPr>
          <p:cNvPr id="7" name="Content Placeholder 2"/>
          <p:cNvSpPr txBox="1">
            <a:spLocks/>
          </p:cNvSpPr>
          <p:nvPr/>
        </p:nvSpPr>
        <p:spPr>
          <a:xfrm>
            <a:off x="457200" y="3810000"/>
            <a:ext cx="8229600" cy="609600"/>
          </a:xfrm>
          <a:prstGeom prst="rect">
            <a:avLst/>
          </a:prstGeom>
          <a:ln>
            <a:noFill/>
          </a:ln>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t>Final Design</a:t>
            </a:r>
          </a:p>
        </p:txBody>
      </p:sp>
      <p:sp>
        <p:nvSpPr>
          <p:cNvPr id="8" name="Content Placeholder 2"/>
          <p:cNvSpPr txBox="1">
            <a:spLocks/>
          </p:cNvSpPr>
          <p:nvPr/>
        </p:nvSpPr>
        <p:spPr>
          <a:xfrm>
            <a:off x="457200" y="5105400"/>
            <a:ext cx="8229600" cy="609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t>Evaluation</a:t>
            </a:r>
          </a:p>
        </p:txBody>
      </p:sp>
      <p:sp>
        <p:nvSpPr>
          <p:cNvPr id="9" name="Content Placeholder 2"/>
          <p:cNvSpPr txBox="1">
            <a:spLocks/>
          </p:cNvSpPr>
          <p:nvPr/>
        </p:nvSpPr>
        <p:spPr>
          <a:xfrm>
            <a:off x="457200" y="5791200"/>
            <a:ext cx="8229600" cy="609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t>Conclusion</a:t>
            </a:r>
          </a:p>
        </p:txBody>
      </p:sp>
      <p:sp>
        <p:nvSpPr>
          <p:cNvPr id="11" name="Content Placeholder 2"/>
          <p:cNvSpPr txBox="1">
            <a:spLocks/>
          </p:cNvSpPr>
          <p:nvPr/>
        </p:nvSpPr>
        <p:spPr>
          <a:xfrm>
            <a:off x="457200" y="1447800"/>
            <a:ext cx="8229600" cy="609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effectLst/>
                <a:uLnTx/>
                <a:uFillTx/>
                <a:latin typeface="+mn-lt"/>
                <a:ea typeface="+mn-ea"/>
                <a:cs typeface="+mn-cs"/>
              </a:rPr>
              <a:t>Background and Motivation</a:t>
            </a:r>
          </a:p>
        </p:txBody>
      </p:sp>
      <p:sp>
        <p:nvSpPr>
          <p:cNvPr id="12" name="Content Placeholder 2"/>
          <p:cNvSpPr txBox="1">
            <a:spLocks/>
          </p:cNvSpPr>
          <p:nvPr/>
        </p:nvSpPr>
        <p:spPr>
          <a:xfrm>
            <a:off x="457200" y="4419600"/>
            <a:ext cx="8229600" cy="609600"/>
          </a:xfrm>
          <a:prstGeom prst="rect">
            <a:avLst/>
          </a:prstGeom>
          <a:ln>
            <a:solidFill>
              <a:srgbClr val="C00000"/>
            </a:solidFill>
          </a:ln>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t>Advantages and Disadvantages</a:t>
            </a:r>
          </a:p>
        </p:txBody>
      </p:sp>
      <p:sp>
        <p:nvSpPr>
          <p:cNvPr id="10" name="Slide Number Placeholder 9"/>
          <p:cNvSpPr>
            <a:spLocks noGrp="1"/>
          </p:cNvSpPr>
          <p:nvPr>
            <p:ph type="sldNum" sz="quarter" idx="12"/>
          </p:nvPr>
        </p:nvSpPr>
        <p:spPr/>
        <p:txBody>
          <a:bodyPr/>
          <a:lstStyle/>
          <a:p>
            <a:fld id="{D12F3BBA-903E-41DF-8646-73C0BFD5E175}" type="slidenum">
              <a:rPr lang="en-US" smtClean="0"/>
              <a:pPr/>
              <a:t>24</a:t>
            </a:fld>
            <a:endParaRPr lang="en-US"/>
          </a:p>
        </p:txBody>
      </p:sp>
    </p:spTree>
  </p:cSld>
  <p:clrMapOvr>
    <a:masterClrMapping/>
  </p:clrMapOvr>
  <p:transition advTm="21016"/>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EAF: Advantages</a:t>
            </a:r>
            <a:endParaRPr lang="en-US" dirty="0"/>
          </a:p>
        </p:txBody>
      </p:sp>
      <p:sp>
        <p:nvSpPr>
          <p:cNvPr id="4" name="Rectangle 3"/>
          <p:cNvSpPr/>
          <p:nvPr/>
        </p:nvSpPr>
        <p:spPr>
          <a:xfrm>
            <a:off x="533400" y="2362200"/>
            <a:ext cx="3124200" cy="838200"/>
          </a:xfrm>
          <a:prstGeom prst="rect">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dirty="0" smtClean="0">
                <a:solidFill>
                  <a:schemeClr val="tx1">
                    <a:lumMod val="85000"/>
                    <a:lumOff val="15000"/>
                  </a:schemeClr>
                </a:solidFill>
              </a:rPr>
              <a:t>Cache</a:t>
            </a:r>
            <a:endParaRPr lang="en-US" sz="3200" dirty="0">
              <a:solidFill>
                <a:schemeClr val="tx1">
                  <a:lumMod val="85000"/>
                  <a:lumOff val="15000"/>
                </a:schemeClr>
              </a:solidFill>
            </a:endParaRPr>
          </a:p>
        </p:txBody>
      </p:sp>
      <p:sp>
        <p:nvSpPr>
          <p:cNvPr id="5" name="Rectangle 4"/>
          <p:cNvSpPr/>
          <p:nvPr/>
        </p:nvSpPr>
        <p:spPr>
          <a:xfrm>
            <a:off x="5181600" y="2209800"/>
            <a:ext cx="2590800" cy="609600"/>
          </a:xfrm>
          <a:prstGeom prst="rect">
            <a:avLst/>
          </a:prstGeom>
          <a:ln w="38100">
            <a:solidFill>
              <a:schemeClr val="tx1">
                <a:lumMod val="65000"/>
                <a:lumOff val="35000"/>
              </a:schemeClr>
            </a:solid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800" dirty="0" smtClean="0">
                <a:solidFill>
                  <a:schemeClr val="bg1"/>
                </a:solidFill>
              </a:rPr>
              <a:t>Bloom Filter</a:t>
            </a:r>
            <a:endParaRPr lang="en-US" sz="2800" dirty="0">
              <a:solidFill>
                <a:schemeClr val="bg1"/>
              </a:solidFill>
            </a:endParaRPr>
          </a:p>
        </p:txBody>
      </p:sp>
      <p:sp>
        <p:nvSpPr>
          <p:cNvPr id="7" name="Rectangle 6"/>
          <p:cNvSpPr/>
          <p:nvPr/>
        </p:nvSpPr>
        <p:spPr>
          <a:xfrm>
            <a:off x="5638800" y="2971800"/>
            <a:ext cx="1676400" cy="457200"/>
          </a:xfrm>
          <a:prstGeom prst="rect">
            <a:avLst/>
          </a:prstGeom>
          <a:ln w="38100">
            <a:solidFill>
              <a:schemeClr val="tx1">
                <a:lumMod val="65000"/>
                <a:lumOff val="35000"/>
              </a:schemeClr>
            </a:solid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dirty="0" smtClean="0">
                <a:solidFill>
                  <a:schemeClr val="bg1"/>
                </a:solidFill>
              </a:rPr>
              <a:t>Counter</a:t>
            </a:r>
            <a:endParaRPr lang="en-US" sz="2400" dirty="0">
              <a:solidFill>
                <a:schemeClr val="bg1"/>
              </a:solidFill>
            </a:endParaRPr>
          </a:p>
        </p:txBody>
      </p:sp>
      <p:sp>
        <p:nvSpPr>
          <p:cNvPr id="8" name="TextBox 7"/>
          <p:cNvSpPr txBox="1"/>
          <p:nvPr/>
        </p:nvSpPr>
        <p:spPr>
          <a:xfrm>
            <a:off x="685800" y="4419600"/>
            <a:ext cx="3749616" cy="523220"/>
          </a:xfrm>
          <a:prstGeom prst="rect">
            <a:avLst/>
          </a:prstGeom>
          <a:noFill/>
        </p:spPr>
        <p:txBody>
          <a:bodyPr wrap="none" rtlCol="0">
            <a:spAutoFit/>
          </a:bodyPr>
          <a:lstStyle/>
          <a:p>
            <a:pPr>
              <a:tabLst>
                <a:tab pos="519113" algn="l"/>
              </a:tabLst>
            </a:pPr>
            <a:r>
              <a:rPr lang="en-US" sz="2800" dirty="0" smtClean="0">
                <a:solidFill>
                  <a:schemeClr val="tx1">
                    <a:lumMod val="85000"/>
                    <a:lumOff val="15000"/>
                  </a:schemeClr>
                </a:solidFill>
              </a:rPr>
              <a:t>1.	Simple to implement</a:t>
            </a:r>
            <a:endParaRPr lang="en-US" sz="2800" dirty="0">
              <a:solidFill>
                <a:schemeClr val="tx1">
                  <a:lumMod val="85000"/>
                  <a:lumOff val="15000"/>
                </a:schemeClr>
              </a:solidFill>
            </a:endParaRPr>
          </a:p>
        </p:txBody>
      </p:sp>
      <p:sp>
        <p:nvSpPr>
          <p:cNvPr id="9" name="TextBox 8"/>
          <p:cNvSpPr txBox="1"/>
          <p:nvPr/>
        </p:nvSpPr>
        <p:spPr>
          <a:xfrm>
            <a:off x="685800" y="5079712"/>
            <a:ext cx="4291752" cy="523220"/>
          </a:xfrm>
          <a:prstGeom prst="rect">
            <a:avLst/>
          </a:prstGeom>
          <a:noFill/>
        </p:spPr>
        <p:txBody>
          <a:bodyPr wrap="none" rtlCol="0">
            <a:spAutoFit/>
          </a:bodyPr>
          <a:lstStyle/>
          <a:p>
            <a:pPr>
              <a:tabLst>
                <a:tab pos="519113" algn="l"/>
              </a:tabLst>
            </a:pPr>
            <a:r>
              <a:rPr lang="en-US" sz="2800" dirty="0" smtClean="0">
                <a:solidFill>
                  <a:schemeClr val="tx1">
                    <a:lumMod val="85000"/>
                    <a:lumOff val="15000"/>
                  </a:schemeClr>
                </a:solidFill>
              </a:rPr>
              <a:t>2.	Easy to design and verify</a:t>
            </a:r>
            <a:endParaRPr lang="en-US" sz="2800" dirty="0">
              <a:solidFill>
                <a:schemeClr val="tx1">
                  <a:lumMod val="85000"/>
                  <a:lumOff val="15000"/>
                </a:schemeClr>
              </a:solidFill>
            </a:endParaRPr>
          </a:p>
        </p:txBody>
      </p:sp>
      <p:sp>
        <p:nvSpPr>
          <p:cNvPr id="10" name="TextBox 9"/>
          <p:cNvSpPr txBox="1"/>
          <p:nvPr/>
        </p:nvSpPr>
        <p:spPr>
          <a:xfrm>
            <a:off x="685800" y="5739825"/>
            <a:ext cx="8006166" cy="523220"/>
          </a:xfrm>
          <a:prstGeom prst="rect">
            <a:avLst/>
          </a:prstGeom>
          <a:noFill/>
        </p:spPr>
        <p:txBody>
          <a:bodyPr wrap="none" rtlCol="0">
            <a:spAutoFit/>
          </a:bodyPr>
          <a:lstStyle/>
          <a:p>
            <a:pPr>
              <a:tabLst>
                <a:tab pos="519113" algn="l"/>
              </a:tabLst>
            </a:pPr>
            <a:r>
              <a:rPr lang="en-US" sz="2800" dirty="0" smtClean="0">
                <a:solidFill>
                  <a:schemeClr val="tx1">
                    <a:lumMod val="85000"/>
                    <a:lumOff val="15000"/>
                  </a:schemeClr>
                </a:solidFill>
              </a:rPr>
              <a:t>3.	Works with other techniques (replacement policy)</a:t>
            </a:r>
            <a:endParaRPr lang="en-US" sz="2800" dirty="0">
              <a:solidFill>
                <a:schemeClr val="tx1">
                  <a:lumMod val="85000"/>
                  <a:lumOff val="15000"/>
                </a:schemeClr>
              </a:solidFill>
            </a:endParaRPr>
          </a:p>
        </p:txBody>
      </p:sp>
      <p:sp>
        <p:nvSpPr>
          <p:cNvPr id="11" name="Oval 10"/>
          <p:cNvSpPr/>
          <p:nvPr/>
        </p:nvSpPr>
        <p:spPr>
          <a:xfrm>
            <a:off x="4495800" y="1752600"/>
            <a:ext cx="4038600" cy="2133600"/>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p:cNvSpPr txBox="1"/>
          <p:nvPr/>
        </p:nvSpPr>
        <p:spPr>
          <a:xfrm>
            <a:off x="2819400" y="1295400"/>
            <a:ext cx="2300502" cy="523220"/>
          </a:xfrm>
          <a:prstGeom prst="rect">
            <a:avLst/>
          </a:prstGeom>
          <a:noFill/>
        </p:spPr>
        <p:txBody>
          <a:bodyPr wrap="none" rtlCol="0">
            <a:spAutoFit/>
          </a:bodyPr>
          <a:lstStyle/>
          <a:p>
            <a:r>
              <a:rPr lang="en-US" sz="2800" dirty="0" smtClean="0">
                <a:solidFill>
                  <a:srgbClr val="C00000"/>
                </a:solidFill>
              </a:rPr>
              <a:t>Cache eviction</a:t>
            </a:r>
            <a:endParaRPr lang="en-US" sz="2800" dirty="0">
              <a:solidFill>
                <a:srgbClr val="C00000"/>
              </a:solidFill>
            </a:endParaRPr>
          </a:p>
        </p:txBody>
      </p:sp>
      <p:sp>
        <p:nvSpPr>
          <p:cNvPr id="13" name="TextBox 12"/>
          <p:cNvSpPr txBox="1"/>
          <p:nvPr/>
        </p:nvSpPr>
        <p:spPr>
          <a:xfrm>
            <a:off x="3048000" y="3743980"/>
            <a:ext cx="1798890" cy="523220"/>
          </a:xfrm>
          <a:prstGeom prst="rect">
            <a:avLst/>
          </a:prstGeom>
          <a:noFill/>
        </p:spPr>
        <p:txBody>
          <a:bodyPr wrap="none" rtlCol="0">
            <a:spAutoFit/>
          </a:bodyPr>
          <a:lstStyle/>
          <a:p>
            <a:r>
              <a:rPr lang="en-US" sz="2800" dirty="0" smtClean="0">
                <a:solidFill>
                  <a:srgbClr val="C00000"/>
                </a:solidFill>
              </a:rPr>
              <a:t>Cache miss</a:t>
            </a:r>
            <a:endParaRPr lang="en-US" sz="2800" dirty="0">
              <a:solidFill>
                <a:srgbClr val="C00000"/>
              </a:solidFill>
            </a:endParaRPr>
          </a:p>
        </p:txBody>
      </p:sp>
      <p:cxnSp>
        <p:nvCxnSpPr>
          <p:cNvPr id="15" name="Straight Arrow Connector 14"/>
          <p:cNvCxnSpPr/>
          <p:nvPr/>
        </p:nvCxnSpPr>
        <p:spPr>
          <a:xfrm>
            <a:off x="3124200" y="1905000"/>
            <a:ext cx="1676400" cy="1588"/>
          </a:xfrm>
          <a:prstGeom prst="straightConnector1">
            <a:avLst/>
          </a:prstGeom>
          <a:ln w="28575">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3124200" y="3732212"/>
            <a:ext cx="1676400" cy="1588"/>
          </a:xfrm>
          <a:prstGeom prst="straightConnector1">
            <a:avLst/>
          </a:prstGeom>
          <a:ln w="28575">
            <a:solidFill>
              <a:srgbClr val="C00000"/>
            </a:solidFill>
            <a:tailEnd type="stealth" w="lg" len="lg"/>
          </a:ln>
        </p:spPr>
        <p:style>
          <a:lnRef idx="1">
            <a:schemeClr val="accent1"/>
          </a:lnRef>
          <a:fillRef idx="0">
            <a:schemeClr val="accent1"/>
          </a:fillRef>
          <a:effectRef idx="0">
            <a:schemeClr val="accent1"/>
          </a:effectRef>
          <a:fontRef idx="minor">
            <a:schemeClr val="tx1"/>
          </a:fontRef>
        </p:style>
      </p:cxnSp>
      <p:sp>
        <p:nvSpPr>
          <p:cNvPr id="14" name="Slide Number Placeholder 13"/>
          <p:cNvSpPr>
            <a:spLocks noGrp="1"/>
          </p:cNvSpPr>
          <p:nvPr>
            <p:ph type="sldNum" sz="quarter" idx="12"/>
          </p:nvPr>
        </p:nvSpPr>
        <p:spPr/>
        <p:txBody>
          <a:bodyPr/>
          <a:lstStyle/>
          <a:p>
            <a:fld id="{D12F3BBA-903E-41DF-8646-73C0BFD5E175}" type="slidenum">
              <a:rPr lang="en-US" smtClean="0"/>
              <a:pPr/>
              <a:t>25</a:t>
            </a:fld>
            <a:endParaRPr lang="en-US"/>
          </a:p>
        </p:txBody>
      </p:sp>
    </p:spTree>
    <p:custDataLst>
      <p:tags r:id="rId1"/>
    </p:custDataLst>
  </p:cSld>
  <p:clrMapOvr>
    <a:masterClrMapping/>
  </p:clrMapOvr>
  <p:transition advTm="49813"/>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mph" presetSubtype="2" fill="hold" nodeType="clickEffect">
                                  <p:stCondLst>
                                    <p:cond delay="0"/>
                                  </p:stCondLst>
                                  <p:childTnLst>
                                    <p:animClr clrSpc="rgb">
                                      <p:cBhvr>
                                        <p:cTn id="6" dur="500" fill="hold"/>
                                        <p:tgtEl>
                                          <p:spTgt spid="5"/>
                                        </p:tgtEl>
                                        <p:attrNameLst>
                                          <p:attrName>stroke.color</p:attrName>
                                        </p:attrNameLst>
                                      </p:cBhvr>
                                      <p:to>
                                        <a:srgbClr val="CC0000"/>
                                      </p:to>
                                    </p:animClr>
                                    <p:set>
                                      <p:cBhvr>
                                        <p:cTn id="7" dur="500" fill="hold"/>
                                        <p:tgtEl>
                                          <p:spTgt spid="5"/>
                                        </p:tgtEl>
                                        <p:attrNameLst>
                                          <p:attrName>stroke.on</p:attrName>
                                        </p:attrNameLst>
                                      </p:cBhvr>
                                      <p:to>
                                        <p:strVal val="true"/>
                                      </p:to>
                                    </p:set>
                                  </p:childTnLst>
                                </p:cTn>
                              </p:par>
                              <p:par>
                                <p:cTn id="8" presetID="7" presetClass="emph" presetSubtype="2" fill="hold" nodeType="withEffect">
                                  <p:stCondLst>
                                    <p:cond delay="0"/>
                                  </p:stCondLst>
                                  <p:childTnLst>
                                    <p:animClr clrSpc="rgb">
                                      <p:cBhvr>
                                        <p:cTn id="9" dur="500" fill="hold"/>
                                        <p:tgtEl>
                                          <p:spTgt spid="7"/>
                                        </p:tgtEl>
                                        <p:attrNameLst>
                                          <p:attrName>stroke.color</p:attrName>
                                        </p:attrNameLst>
                                      </p:cBhvr>
                                      <p:to>
                                        <a:srgbClr val="CC0000"/>
                                      </p:to>
                                    </p:animClr>
                                    <p:set>
                                      <p:cBhvr>
                                        <p:cTn id="10" dur="500" fill="hold"/>
                                        <p:tgtEl>
                                          <p:spTgt spid="7"/>
                                        </p:tgtEl>
                                        <p:attrNameLst>
                                          <p:attrName>stroke.on</p:attrName>
                                        </p:attrNameLst>
                                      </p:cBhvr>
                                      <p:to>
                                        <p:strVal val="true"/>
                                      </p:to>
                                    </p:set>
                                  </p:childTnLst>
                                </p:cTn>
                              </p:par>
                              <p:par>
                                <p:cTn id="11" presetID="10"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500"/>
                                        <p:tgtEl>
                                          <p:spTgt spid="11"/>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5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500"/>
                                        <p:tgtEl>
                                          <p:spTgt spid="10"/>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fade">
                                      <p:cBhvr>
                                        <p:cTn id="29" dur="500"/>
                                        <p:tgtEl>
                                          <p:spTgt spid="12"/>
                                        </p:tgtEl>
                                      </p:cBhvr>
                                    </p:animEffect>
                                  </p:childTnLst>
                                </p:cTn>
                              </p:par>
                              <p:par>
                                <p:cTn id="30" presetID="10" presetClass="entr" presetSubtype="0" fill="hold" nodeType="with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500"/>
                                        <p:tgtEl>
                                          <p:spTgt spid="15"/>
                                        </p:tgtEl>
                                      </p:cBhvr>
                                    </p:animEffect>
                                  </p:childTnLst>
                                </p:cTn>
                              </p:par>
                              <p:par>
                                <p:cTn id="33" presetID="10" presetClass="entr" presetSubtype="0" fill="hold" nodeType="with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fade">
                                      <p:cBhvr>
                                        <p:cTn id="35" dur="500"/>
                                        <p:tgtEl>
                                          <p:spTgt spid="16"/>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fade">
                                      <p:cBhvr>
                                        <p:cTn id="3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animBg="1"/>
      <p:bldP spid="12" grpId="0"/>
      <p:bldP spid="1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EAF: Disadvantage</a:t>
            </a:r>
            <a:endParaRPr lang="en-US" dirty="0"/>
          </a:p>
        </p:txBody>
      </p:sp>
      <p:sp>
        <p:nvSpPr>
          <p:cNvPr id="15" name="Rectangle 14"/>
          <p:cNvSpPr/>
          <p:nvPr/>
        </p:nvSpPr>
        <p:spPr>
          <a:xfrm>
            <a:off x="533400" y="1676400"/>
            <a:ext cx="3124200" cy="838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dirty="0" smtClean="0">
                <a:solidFill>
                  <a:schemeClr val="tx1">
                    <a:lumMod val="85000"/>
                    <a:lumOff val="15000"/>
                  </a:schemeClr>
                </a:solidFill>
              </a:rPr>
              <a:t>Cache</a:t>
            </a:r>
            <a:endParaRPr lang="en-US" sz="3200" dirty="0">
              <a:solidFill>
                <a:schemeClr val="tx1">
                  <a:lumMod val="85000"/>
                  <a:lumOff val="15000"/>
                </a:schemeClr>
              </a:solidFill>
            </a:endParaRPr>
          </a:p>
        </p:txBody>
      </p:sp>
      <p:grpSp>
        <p:nvGrpSpPr>
          <p:cNvPr id="26" name="Group 25"/>
          <p:cNvGrpSpPr/>
          <p:nvPr/>
        </p:nvGrpSpPr>
        <p:grpSpPr>
          <a:xfrm>
            <a:off x="4724400" y="1676400"/>
            <a:ext cx="3124200" cy="457200"/>
            <a:chOff x="3124200" y="2743200"/>
            <a:chExt cx="3124200" cy="838200"/>
          </a:xfrm>
        </p:grpSpPr>
        <p:sp>
          <p:nvSpPr>
            <p:cNvPr id="27" name="Rectangle 26"/>
            <p:cNvSpPr/>
            <p:nvPr/>
          </p:nvSpPr>
          <p:spPr>
            <a:xfrm>
              <a:off x="3124200" y="2743200"/>
              <a:ext cx="3124200" cy="8382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sz="3200" dirty="0">
                <a:solidFill>
                  <a:schemeClr val="tx1">
                    <a:lumMod val="95000"/>
                    <a:lumOff val="5000"/>
                  </a:schemeClr>
                </a:solidFill>
              </a:endParaRPr>
            </a:p>
          </p:txBody>
        </p:sp>
        <p:sp>
          <p:nvSpPr>
            <p:cNvPr id="28" name="Rectangle 27"/>
            <p:cNvSpPr/>
            <p:nvPr/>
          </p:nvSpPr>
          <p:spPr>
            <a:xfrm>
              <a:off x="3581400" y="2819400"/>
              <a:ext cx="304800" cy="68071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29" name="Rectangle 28"/>
            <p:cNvSpPr/>
            <p:nvPr/>
          </p:nvSpPr>
          <p:spPr>
            <a:xfrm>
              <a:off x="3962400" y="2819400"/>
              <a:ext cx="304800" cy="68071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30" name="Rectangle 29"/>
            <p:cNvSpPr/>
            <p:nvPr/>
          </p:nvSpPr>
          <p:spPr>
            <a:xfrm>
              <a:off x="4343400" y="2819400"/>
              <a:ext cx="304800" cy="68071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31" name="Rectangle 30"/>
            <p:cNvSpPr/>
            <p:nvPr/>
          </p:nvSpPr>
          <p:spPr>
            <a:xfrm>
              <a:off x="4724400" y="2819400"/>
              <a:ext cx="304800" cy="68071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32" name="Rectangle 31"/>
            <p:cNvSpPr/>
            <p:nvPr/>
          </p:nvSpPr>
          <p:spPr>
            <a:xfrm>
              <a:off x="5105400" y="2819400"/>
              <a:ext cx="304800" cy="68071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33" name="Rectangle 32"/>
            <p:cNvSpPr/>
            <p:nvPr/>
          </p:nvSpPr>
          <p:spPr>
            <a:xfrm>
              <a:off x="5486400" y="2819400"/>
              <a:ext cx="304800" cy="68071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34" name="Rectangle 33"/>
            <p:cNvSpPr/>
            <p:nvPr/>
          </p:nvSpPr>
          <p:spPr>
            <a:xfrm>
              <a:off x="5867400" y="2819400"/>
              <a:ext cx="304800" cy="68071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35" name="Rectangle 34"/>
            <p:cNvSpPr/>
            <p:nvPr/>
          </p:nvSpPr>
          <p:spPr>
            <a:xfrm>
              <a:off x="3200400" y="2819400"/>
              <a:ext cx="304800" cy="68071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grpSp>
      <p:sp>
        <p:nvSpPr>
          <p:cNvPr id="36" name="Rectangle 35"/>
          <p:cNvSpPr/>
          <p:nvPr/>
        </p:nvSpPr>
        <p:spPr>
          <a:xfrm>
            <a:off x="5329782" y="366269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A</a:t>
            </a:r>
            <a:endParaRPr lang="en-US" sz="2800" dirty="0"/>
          </a:p>
        </p:txBody>
      </p:sp>
      <p:cxnSp>
        <p:nvCxnSpPr>
          <p:cNvPr id="38" name="Straight Arrow Connector 37"/>
          <p:cNvCxnSpPr>
            <a:stCxn id="36" idx="0"/>
            <a:endCxn id="37" idx="2"/>
          </p:cNvCxnSpPr>
          <p:nvPr/>
        </p:nvCxnSpPr>
        <p:spPr>
          <a:xfrm rot="5400000" flipH="1" flipV="1">
            <a:off x="5154515" y="3335023"/>
            <a:ext cx="655335" cy="1588"/>
          </a:xfrm>
          <a:prstGeom prst="straightConnector1">
            <a:avLst/>
          </a:prstGeom>
          <a:ln w="28575">
            <a:solidFill>
              <a:schemeClr val="tx1">
                <a:lumMod val="65000"/>
                <a:lumOff val="35000"/>
              </a:schemeClr>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stCxn id="37" idx="0"/>
            <a:endCxn id="27" idx="2"/>
          </p:cNvCxnSpPr>
          <p:nvPr/>
        </p:nvCxnSpPr>
        <p:spPr>
          <a:xfrm rot="5400000" flipH="1" flipV="1">
            <a:off x="5676064" y="1939719"/>
            <a:ext cx="416555" cy="804318"/>
          </a:xfrm>
          <a:prstGeom prst="straightConnector1">
            <a:avLst/>
          </a:prstGeom>
          <a:ln w="28575">
            <a:solidFill>
              <a:schemeClr val="tx1">
                <a:lumMod val="65000"/>
                <a:lumOff val="35000"/>
              </a:schemeClr>
            </a:solidFill>
            <a:tailEnd type="stealth" w="lg" len="lg"/>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5748882" y="3733800"/>
            <a:ext cx="2058192" cy="584775"/>
          </a:xfrm>
          <a:prstGeom prst="rect">
            <a:avLst/>
          </a:prstGeom>
          <a:noFill/>
        </p:spPr>
        <p:txBody>
          <a:bodyPr wrap="none" rtlCol="0">
            <a:spAutoFit/>
          </a:bodyPr>
          <a:lstStyle/>
          <a:p>
            <a:r>
              <a:rPr lang="en-US" sz="3200" dirty="0" smtClean="0"/>
              <a:t>First access</a:t>
            </a:r>
            <a:endParaRPr lang="en-US" sz="3200" dirty="0"/>
          </a:p>
        </p:txBody>
      </p:sp>
      <p:sp>
        <p:nvSpPr>
          <p:cNvPr id="51" name="Rectangle 50"/>
          <p:cNvSpPr/>
          <p:nvPr/>
        </p:nvSpPr>
        <p:spPr>
          <a:xfrm>
            <a:off x="5943600" y="1725704"/>
            <a:ext cx="304800" cy="371296"/>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A</a:t>
            </a:r>
            <a:endParaRPr lang="en-US" sz="2800" dirty="0"/>
          </a:p>
        </p:txBody>
      </p:sp>
      <p:sp>
        <p:nvSpPr>
          <p:cNvPr id="52" name="Rectangle 51"/>
          <p:cNvSpPr/>
          <p:nvPr/>
        </p:nvSpPr>
        <p:spPr>
          <a:xfrm>
            <a:off x="4800600" y="1732428"/>
            <a:ext cx="304800" cy="371296"/>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A</a:t>
            </a:r>
            <a:endParaRPr lang="en-US" sz="2800" dirty="0"/>
          </a:p>
        </p:txBody>
      </p:sp>
      <p:sp>
        <p:nvSpPr>
          <p:cNvPr id="53" name="Rectangle 52"/>
          <p:cNvSpPr/>
          <p:nvPr/>
        </p:nvSpPr>
        <p:spPr>
          <a:xfrm>
            <a:off x="5325678" y="36576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A</a:t>
            </a:r>
            <a:endParaRPr lang="en-US" sz="2800" dirty="0"/>
          </a:p>
        </p:txBody>
      </p:sp>
      <p:sp>
        <p:nvSpPr>
          <p:cNvPr id="54" name="TextBox 53"/>
          <p:cNvSpPr txBox="1"/>
          <p:nvPr/>
        </p:nvSpPr>
        <p:spPr>
          <a:xfrm>
            <a:off x="5748882" y="3733800"/>
            <a:ext cx="2556918" cy="584775"/>
          </a:xfrm>
          <a:prstGeom prst="rect">
            <a:avLst/>
          </a:prstGeom>
          <a:noFill/>
        </p:spPr>
        <p:txBody>
          <a:bodyPr wrap="none" rtlCol="0">
            <a:spAutoFit/>
          </a:bodyPr>
          <a:lstStyle/>
          <a:p>
            <a:r>
              <a:rPr lang="en-US" sz="3200" dirty="0" smtClean="0"/>
              <a:t>Second access</a:t>
            </a:r>
          </a:p>
        </p:txBody>
      </p:sp>
      <p:sp>
        <p:nvSpPr>
          <p:cNvPr id="55" name="Explosion 1 54"/>
          <p:cNvSpPr/>
          <p:nvPr/>
        </p:nvSpPr>
        <p:spPr>
          <a:xfrm>
            <a:off x="3539082" y="3505200"/>
            <a:ext cx="1676400" cy="990600"/>
          </a:xfrm>
          <a:prstGeom prst="irregularSeal1">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800" dirty="0" smtClean="0"/>
              <a:t>Miss</a:t>
            </a:r>
            <a:endParaRPr lang="en-US" sz="2800" dirty="0"/>
          </a:p>
        </p:txBody>
      </p:sp>
      <p:sp>
        <p:nvSpPr>
          <p:cNvPr id="62" name="Rectangle 61"/>
          <p:cNvSpPr/>
          <p:nvPr/>
        </p:nvSpPr>
        <p:spPr>
          <a:xfrm>
            <a:off x="533400" y="4724400"/>
            <a:ext cx="7848600" cy="99060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marL="338138"/>
            <a:r>
              <a:rPr lang="en-US" sz="2800" b="1" dirty="0" smtClean="0">
                <a:solidFill>
                  <a:schemeClr val="tx1">
                    <a:lumMod val="90000"/>
                    <a:lumOff val="10000"/>
                  </a:schemeClr>
                </a:solidFill>
              </a:rPr>
              <a:t>Problem: </a:t>
            </a:r>
            <a:r>
              <a:rPr lang="en-US" sz="2800" dirty="0" smtClean="0">
                <a:solidFill>
                  <a:schemeClr val="tx1">
                    <a:lumMod val="90000"/>
                    <a:lumOff val="10000"/>
                  </a:schemeClr>
                </a:solidFill>
              </a:rPr>
              <a:t>For an </a:t>
            </a:r>
            <a:r>
              <a:rPr lang="en-US" sz="2800" b="1" dirty="0" smtClean="0">
                <a:solidFill>
                  <a:schemeClr val="tx1">
                    <a:lumMod val="90000"/>
                    <a:lumOff val="10000"/>
                  </a:schemeClr>
                </a:solidFill>
              </a:rPr>
              <a:t>LRU-friendly application, </a:t>
            </a:r>
            <a:r>
              <a:rPr lang="en-US" sz="2800" dirty="0" smtClean="0">
                <a:solidFill>
                  <a:schemeClr val="tx1">
                    <a:lumMod val="90000"/>
                    <a:lumOff val="10000"/>
                  </a:schemeClr>
                </a:solidFill>
              </a:rPr>
              <a:t>EAF incurs one </a:t>
            </a:r>
            <a:r>
              <a:rPr lang="en-US" sz="2800" b="1" dirty="0" smtClean="0">
                <a:solidFill>
                  <a:schemeClr val="tx1">
                    <a:lumMod val="90000"/>
                    <a:lumOff val="10000"/>
                  </a:schemeClr>
                </a:solidFill>
              </a:rPr>
              <a:t>additional</a:t>
            </a:r>
            <a:r>
              <a:rPr lang="en-US" sz="2800" dirty="0" smtClean="0">
                <a:solidFill>
                  <a:schemeClr val="tx1">
                    <a:lumMod val="90000"/>
                    <a:lumOff val="10000"/>
                  </a:schemeClr>
                </a:solidFill>
              </a:rPr>
              <a:t> miss for most blocks</a:t>
            </a:r>
            <a:endParaRPr lang="en-US" sz="2800" dirty="0">
              <a:solidFill>
                <a:schemeClr val="tx1">
                  <a:lumMod val="90000"/>
                  <a:lumOff val="10000"/>
                </a:schemeClr>
              </a:solidFill>
            </a:endParaRPr>
          </a:p>
        </p:txBody>
      </p:sp>
      <p:grpSp>
        <p:nvGrpSpPr>
          <p:cNvPr id="65" name="Group 64"/>
          <p:cNvGrpSpPr/>
          <p:nvPr/>
        </p:nvGrpSpPr>
        <p:grpSpPr>
          <a:xfrm>
            <a:off x="533400" y="5867400"/>
            <a:ext cx="7848600" cy="609600"/>
            <a:chOff x="838200" y="4191000"/>
            <a:chExt cx="7848600" cy="609600"/>
          </a:xfrm>
        </p:grpSpPr>
        <p:sp>
          <p:nvSpPr>
            <p:cNvPr id="63" name="Rectangle 62"/>
            <p:cNvSpPr/>
            <p:nvPr/>
          </p:nvSpPr>
          <p:spPr>
            <a:xfrm>
              <a:off x="838200" y="4191000"/>
              <a:ext cx="7848600" cy="60960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marL="801688"/>
              <a:r>
                <a:rPr lang="en-US" sz="2800" b="1" dirty="0" smtClean="0">
                  <a:solidFill>
                    <a:schemeClr val="tx1">
                      <a:lumMod val="90000"/>
                      <a:lumOff val="10000"/>
                    </a:schemeClr>
                  </a:solidFill>
                </a:rPr>
                <a:t>Dueling-EAF:</a:t>
              </a:r>
              <a:r>
                <a:rPr lang="en-US" sz="2800" dirty="0" smtClean="0">
                  <a:solidFill>
                    <a:schemeClr val="tx1">
                      <a:lumMod val="90000"/>
                      <a:lumOff val="10000"/>
                    </a:schemeClr>
                  </a:solidFill>
                </a:rPr>
                <a:t> </a:t>
              </a:r>
              <a:r>
                <a:rPr lang="en-US" sz="2800" dirty="0" smtClean="0">
                  <a:solidFill>
                    <a:schemeClr val="tx1">
                      <a:lumMod val="90000"/>
                      <a:lumOff val="10000"/>
                    </a:schemeClr>
                  </a:solidFill>
                </a:rPr>
                <a:t>set dueling between EAF and LRU</a:t>
              </a:r>
              <a:endParaRPr lang="en-US" sz="2800" dirty="0">
                <a:solidFill>
                  <a:schemeClr val="tx1">
                    <a:lumMod val="90000"/>
                    <a:lumOff val="10000"/>
                  </a:schemeClr>
                </a:solidFill>
              </a:endParaRPr>
            </a:p>
          </p:txBody>
        </p:sp>
        <p:pic>
          <p:nvPicPr>
            <p:cNvPr id="61" name="Picture 3" descr="C:\Users\yoonguk\AppData\Local\Microsoft\Windows\Temporary Internet Files\Content.IE5\IYRAVN1D\MC900432617[1].png"/>
            <p:cNvPicPr>
              <a:picLocks noChangeAspect="1" noChangeArrowheads="1"/>
            </p:cNvPicPr>
            <p:nvPr/>
          </p:nvPicPr>
          <p:blipFill>
            <a:blip r:embed="rId4" cstate="print"/>
            <a:srcRect/>
            <a:stretch>
              <a:fillRect/>
            </a:stretch>
          </p:blipFill>
          <p:spPr bwMode="auto">
            <a:xfrm>
              <a:off x="1066800" y="4267200"/>
              <a:ext cx="457200" cy="457200"/>
            </a:xfrm>
            <a:prstGeom prst="rect">
              <a:avLst/>
            </a:prstGeom>
            <a:noFill/>
          </p:spPr>
        </p:pic>
      </p:grpSp>
      <p:sp>
        <p:nvSpPr>
          <p:cNvPr id="37" name="Rounded Rectangle 36"/>
          <p:cNvSpPr/>
          <p:nvPr/>
        </p:nvSpPr>
        <p:spPr>
          <a:xfrm>
            <a:off x="4491582" y="2550155"/>
            <a:ext cx="1981200" cy="457200"/>
          </a:xfrm>
          <a:prstGeom prst="roundRect">
            <a:avLst/>
          </a:prstGeom>
          <a:solidFill>
            <a:schemeClr val="bg1"/>
          </a:solidFill>
          <a:ln>
            <a:solidFill>
              <a:schemeClr val="bg1">
                <a:lumMod val="75000"/>
              </a:schemeClr>
            </a:solid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800" dirty="0">
                <a:solidFill>
                  <a:schemeClr val="tx1">
                    <a:lumMod val="85000"/>
                    <a:lumOff val="15000"/>
                  </a:schemeClr>
                </a:solidFill>
              </a:rPr>
              <a:t>I</a:t>
            </a:r>
            <a:r>
              <a:rPr lang="en-US" sz="2800" dirty="0" smtClean="0">
                <a:solidFill>
                  <a:schemeClr val="tx1">
                    <a:lumMod val="85000"/>
                    <a:lumOff val="15000"/>
                  </a:schemeClr>
                </a:solidFill>
              </a:rPr>
              <a:t>n EAF?</a:t>
            </a:r>
            <a:endParaRPr lang="en-US" sz="2800" dirty="0">
              <a:solidFill>
                <a:schemeClr val="tx1">
                  <a:lumMod val="85000"/>
                  <a:lumOff val="15000"/>
                </a:schemeClr>
              </a:solidFill>
            </a:endParaRPr>
          </a:p>
        </p:txBody>
      </p:sp>
      <p:grpSp>
        <p:nvGrpSpPr>
          <p:cNvPr id="50" name="Group 49"/>
          <p:cNvGrpSpPr/>
          <p:nvPr/>
        </p:nvGrpSpPr>
        <p:grpSpPr>
          <a:xfrm>
            <a:off x="5024981" y="2285999"/>
            <a:ext cx="914402" cy="914403"/>
            <a:chOff x="4572000" y="3581399"/>
            <a:chExt cx="914402" cy="914403"/>
          </a:xfrm>
        </p:grpSpPr>
        <p:cxnSp>
          <p:nvCxnSpPr>
            <p:cNvPr id="44" name="Straight Connector 43"/>
            <p:cNvCxnSpPr/>
            <p:nvPr/>
          </p:nvCxnSpPr>
          <p:spPr>
            <a:xfrm rot="16200000" flipH="1">
              <a:off x="4572000" y="3581400"/>
              <a:ext cx="914400" cy="914400"/>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5400000">
              <a:off x="4572000" y="3581400"/>
              <a:ext cx="914403" cy="914401"/>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40" name="Slide Number Placeholder 39"/>
          <p:cNvSpPr>
            <a:spLocks noGrp="1"/>
          </p:cNvSpPr>
          <p:nvPr>
            <p:ph type="sldNum" sz="quarter" idx="12"/>
          </p:nvPr>
        </p:nvSpPr>
        <p:spPr/>
        <p:txBody>
          <a:bodyPr/>
          <a:lstStyle/>
          <a:p>
            <a:fld id="{D12F3BBA-903E-41DF-8646-73C0BFD5E175}" type="slidenum">
              <a:rPr lang="en-US" smtClean="0"/>
              <a:pPr/>
              <a:t>26</a:t>
            </a:fld>
            <a:endParaRPr lang="en-US"/>
          </a:p>
        </p:txBody>
      </p:sp>
    </p:spTree>
    <p:custDataLst>
      <p:tags r:id="rId1"/>
    </p:custDataLst>
  </p:cSld>
  <p:clrMapOvr>
    <a:masterClrMapping/>
  </p:clrMapOvr>
  <p:transition advTm="46313"/>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8"/>
                                        </p:tgtEl>
                                        <p:attrNameLst>
                                          <p:attrName>style.visibility</p:attrName>
                                        </p:attrNameLst>
                                      </p:cBhvr>
                                      <p:to>
                                        <p:strVal val="visible"/>
                                      </p:to>
                                    </p:set>
                                    <p:animEffect transition="in" filter="fade">
                                      <p:cBhvr>
                                        <p:cTn id="13" dur="500"/>
                                        <p:tgtEl>
                                          <p:spTgt spid="38"/>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7"/>
                                        </p:tgtEl>
                                        <p:attrNameLst>
                                          <p:attrName>style.visibility</p:attrName>
                                        </p:attrNameLst>
                                      </p:cBhvr>
                                      <p:to>
                                        <p:strVal val="visible"/>
                                      </p:to>
                                    </p:set>
                                    <p:animEffect transition="in" filter="fade">
                                      <p:cBhvr>
                                        <p:cTn id="16" dur="500"/>
                                        <p:tgtEl>
                                          <p:spTgt spid="37"/>
                                        </p:tgtEl>
                                      </p:cBhvr>
                                    </p:animEffect>
                                  </p:childTnLst>
                                </p:cTn>
                              </p:par>
                              <p:par>
                                <p:cTn id="17" presetID="10" presetClass="entr" presetSubtype="0" fill="hold" nodeType="withEffect">
                                  <p:stCondLst>
                                    <p:cond delay="0"/>
                                  </p:stCondLst>
                                  <p:childTnLst>
                                    <p:set>
                                      <p:cBhvr>
                                        <p:cTn id="18" dur="1" fill="hold">
                                          <p:stCondLst>
                                            <p:cond delay="0"/>
                                          </p:stCondLst>
                                        </p:cTn>
                                        <p:tgtEl>
                                          <p:spTgt spid="39"/>
                                        </p:tgtEl>
                                        <p:attrNameLst>
                                          <p:attrName>style.visibility</p:attrName>
                                        </p:attrNameLst>
                                      </p:cBhvr>
                                      <p:to>
                                        <p:strVal val="visible"/>
                                      </p:to>
                                    </p:set>
                                    <p:animEffect transition="in" filter="fade">
                                      <p:cBhvr>
                                        <p:cTn id="19" dur="500"/>
                                        <p:tgtEl>
                                          <p:spTgt spid="39"/>
                                        </p:tgtEl>
                                      </p:cBhvr>
                                    </p:animEffect>
                                  </p:childTnLst>
                                </p:cTn>
                              </p:par>
                              <p:par>
                                <p:cTn id="20" presetID="10" presetClass="entr" presetSubtype="0" fill="hold" nodeType="withEffect">
                                  <p:stCondLst>
                                    <p:cond delay="0"/>
                                  </p:stCondLst>
                                  <p:childTnLst>
                                    <p:set>
                                      <p:cBhvr>
                                        <p:cTn id="21" dur="1" fill="hold">
                                          <p:stCondLst>
                                            <p:cond delay="0"/>
                                          </p:stCondLst>
                                        </p:cTn>
                                        <p:tgtEl>
                                          <p:spTgt spid="50"/>
                                        </p:tgtEl>
                                        <p:attrNameLst>
                                          <p:attrName>style.visibility</p:attrName>
                                        </p:attrNameLst>
                                      </p:cBhvr>
                                      <p:to>
                                        <p:strVal val="visible"/>
                                      </p:to>
                                    </p:set>
                                    <p:animEffect transition="in" filter="fade">
                                      <p:cBhvr>
                                        <p:cTn id="22" dur="500"/>
                                        <p:tgtEl>
                                          <p:spTgt spid="50"/>
                                        </p:tgtEl>
                                      </p:cBhvr>
                                    </p:animEffect>
                                  </p:childTnLst>
                                </p:cTn>
                              </p:par>
                            </p:childTnLst>
                          </p:cTn>
                        </p:par>
                      </p:childTnLst>
                    </p:cTn>
                  </p:par>
                  <p:par>
                    <p:cTn id="23" fill="hold">
                      <p:stCondLst>
                        <p:cond delay="indefinite"/>
                      </p:stCondLst>
                      <p:childTnLst>
                        <p:par>
                          <p:cTn id="24" fill="hold">
                            <p:stCondLst>
                              <p:cond delay="0"/>
                            </p:stCondLst>
                            <p:childTnLst>
                              <p:par>
                                <p:cTn id="25" presetID="49" presetClass="path" presetSubtype="0" accel="50000" decel="50000" fill="hold" grpId="1" nodeType="clickEffect">
                                  <p:stCondLst>
                                    <p:cond delay="0"/>
                                  </p:stCondLst>
                                  <p:childTnLst>
                                    <p:animMotion origin="layout" path="M 8.33333E-7 -4.81481E-6 L -0.22448 -0.27245 " pathEditMode="relative" rAng="0" ptsTypes="AA">
                                      <p:cBhvr>
                                        <p:cTn id="26" dur="500" fill="hold"/>
                                        <p:tgtEl>
                                          <p:spTgt spid="36"/>
                                        </p:tgtEl>
                                        <p:attrNameLst>
                                          <p:attrName>ppt_x</p:attrName>
                                          <p:attrName>ppt_y</p:attrName>
                                        </p:attrNameLst>
                                      </p:cBhvr>
                                      <p:rCtr x="-112" y="-136"/>
                                    </p:animMotion>
                                  </p:childTnLst>
                                </p:cTn>
                              </p:par>
                              <p:par>
                                <p:cTn id="27" presetID="10" presetClass="exit" presetSubtype="0" fill="hold" grpId="1" nodeType="withEffect">
                                  <p:stCondLst>
                                    <p:cond delay="0"/>
                                  </p:stCondLst>
                                  <p:childTnLst>
                                    <p:animEffect transition="out" filter="fade">
                                      <p:cBhvr>
                                        <p:cTn id="28" dur="500"/>
                                        <p:tgtEl>
                                          <p:spTgt spid="42"/>
                                        </p:tgtEl>
                                      </p:cBhvr>
                                    </p:animEffect>
                                    <p:set>
                                      <p:cBhvr>
                                        <p:cTn id="29" dur="1" fill="hold">
                                          <p:stCondLst>
                                            <p:cond delay="499"/>
                                          </p:stCondLst>
                                        </p:cTn>
                                        <p:tgtEl>
                                          <p:spTgt spid="42"/>
                                        </p:tgtEl>
                                        <p:attrNameLst>
                                          <p:attrName>style.visibility</p:attrName>
                                        </p:attrNameLst>
                                      </p:cBhvr>
                                      <p:to>
                                        <p:strVal val="hidden"/>
                                      </p:to>
                                    </p:set>
                                  </p:childTnLst>
                                </p:cTn>
                              </p:par>
                              <p:par>
                                <p:cTn id="30" presetID="10" presetClass="exit" presetSubtype="0" fill="hold" nodeType="withEffect">
                                  <p:stCondLst>
                                    <p:cond delay="0"/>
                                  </p:stCondLst>
                                  <p:childTnLst>
                                    <p:animEffect transition="out" filter="fade">
                                      <p:cBhvr>
                                        <p:cTn id="31" dur="500"/>
                                        <p:tgtEl>
                                          <p:spTgt spid="38"/>
                                        </p:tgtEl>
                                      </p:cBhvr>
                                    </p:animEffect>
                                    <p:set>
                                      <p:cBhvr>
                                        <p:cTn id="32" dur="1" fill="hold">
                                          <p:stCondLst>
                                            <p:cond delay="499"/>
                                          </p:stCondLst>
                                        </p:cTn>
                                        <p:tgtEl>
                                          <p:spTgt spid="38"/>
                                        </p:tgtEl>
                                        <p:attrNameLst>
                                          <p:attrName>style.visibility</p:attrName>
                                        </p:attrNameLst>
                                      </p:cBhvr>
                                      <p:to>
                                        <p:strVal val="hidden"/>
                                      </p:to>
                                    </p:set>
                                  </p:childTnLst>
                                </p:cTn>
                              </p:par>
                              <p:par>
                                <p:cTn id="33" presetID="10" presetClass="exit" presetSubtype="0" fill="hold" nodeType="withEffect">
                                  <p:stCondLst>
                                    <p:cond delay="0"/>
                                  </p:stCondLst>
                                  <p:childTnLst>
                                    <p:animEffect transition="out" filter="fade">
                                      <p:cBhvr>
                                        <p:cTn id="34" dur="500"/>
                                        <p:tgtEl>
                                          <p:spTgt spid="50"/>
                                        </p:tgtEl>
                                      </p:cBhvr>
                                    </p:animEffect>
                                    <p:set>
                                      <p:cBhvr>
                                        <p:cTn id="35" dur="1" fill="hold">
                                          <p:stCondLst>
                                            <p:cond delay="499"/>
                                          </p:stCondLst>
                                        </p:cTn>
                                        <p:tgtEl>
                                          <p:spTgt spid="50"/>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10" presetClass="exit" presetSubtype="0" fill="hold" grpId="2" nodeType="clickEffect">
                                  <p:stCondLst>
                                    <p:cond delay="0"/>
                                  </p:stCondLst>
                                  <p:childTnLst>
                                    <p:animEffect transition="out" filter="fade">
                                      <p:cBhvr>
                                        <p:cTn id="39" dur="500"/>
                                        <p:tgtEl>
                                          <p:spTgt spid="36"/>
                                        </p:tgtEl>
                                      </p:cBhvr>
                                    </p:animEffect>
                                    <p:set>
                                      <p:cBhvr>
                                        <p:cTn id="40" dur="1" fill="hold">
                                          <p:stCondLst>
                                            <p:cond delay="499"/>
                                          </p:stCondLst>
                                        </p:cTn>
                                        <p:tgtEl>
                                          <p:spTgt spid="36"/>
                                        </p:tgtEl>
                                        <p:attrNameLst>
                                          <p:attrName>style.visibility</p:attrName>
                                        </p:attrNameLst>
                                      </p:cBhvr>
                                      <p:to>
                                        <p:strVal val="hidden"/>
                                      </p:to>
                                    </p:set>
                                  </p:childTnLst>
                                </p:cTn>
                              </p:par>
                              <p:par>
                                <p:cTn id="41" presetID="10" presetClass="entr" presetSubtype="0" fill="hold" grpId="0" nodeType="withEffect">
                                  <p:stCondLst>
                                    <p:cond delay="0"/>
                                  </p:stCondLst>
                                  <p:childTnLst>
                                    <p:set>
                                      <p:cBhvr>
                                        <p:cTn id="42" dur="1" fill="hold">
                                          <p:stCondLst>
                                            <p:cond delay="0"/>
                                          </p:stCondLst>
                                        </p:cTn>
                                        <p:tgtEl>
                                          <p:spTgt spid="52"/>
                                        </p:tgtEl>
                                        <p:attrNameLst>
                                          <p:attrName>style.visibility</p:attrName>
                                        </p:attrNameLst>
                                      </p:cBhvr>
                                      <p:to>
                                        <p:strVal val="visible"/>
                                      </p:to>
                                    </p:set>
                                    <p:animEffect transition="in" filter="fade">
                                      <p:cBhvr>
                                        <p:cTn id="43" dur="500"/>
                                        <p:tgtEl>
                                          <p:spTgt spid="52"/>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51"/>
                                        </p:tgtEl>
                                        <p:attrNameLst>
                                          <p:attrName>style.visibility</p:attrName>
                                        </p:attrNameLst>
                                      </p:cBhvr>
                                      <p:to>
                                        <p:strVal val="visible"/>
                                      </p:to>
                                    </p:set>
                                    <p:animEffect transition="in" filter="fade">
                                      <p:cBhvr>
                                        <p:cTn id="48" dur="500"/>
                                        <p:tgtEl>
                                          <p:spTgt spid="51"/>
                                        </p:tgtEl>
                                      </p:cBhvr>
                                    </p:animEffect>
                                  </p:childTnLst>
                                </p:cTn>
                              </p:par>
                              <p:par>
                                <p:cTn id="49" presetID="1" presetClass="exit" presetSubtype="0" fill="hold" grpId="1" nodeType="withEffect">
                                  <p:stCondLst>
                                    <p:cond delay="0"/>
                                  </p:stCondLst>
                                  <p:childTnLst>
                                    <p:set>
                                      <p:cBhvr>
                                        <p:cTn id="50" dur="1" fill="hold">
                                          <p:stCondLst>
                                            <p:cond delay="0"/>
                                          </p:stCondLst>
                                        </p:cTn>
                                        <p:tgtEl>
                                          <p:spTgt spid="52"/>
                                        </p:tgtEl>
                                        <p:attrNameLst>
                                          <p:attrName>style.visibility</p:attrName>
                                        </p:attrNameLst>
                                      </p:cBhvr>
                                      <p:to>
                                        <p:strVal val="hidden"/>
                                      </p:to>
                                    </p:set>
                                  </p:childTnLst>
                                </p:cTn>
                              </p:par>
                              <p:par>
                                <p:cTn id="51" presetID="10" presetClass="entr" presetSubtype="0" fill="hold" grpId="0" nodeType="withEffect">
                                  <p:stCondLst>
                                    <p:cond delay="0"/>
                                  </p:stCondLst>
                                  <p:childTnLst>
                                    <p:set>
                                      <p:cBhvr>
                                        <p:cTn id="52" dur="1" fill="hold">
                                          <p:stCondLst>
                                            <p:cond delay="0"/>
                                          </p:stCondLst>
                                        </p:cTn>
                                        <p:tgtEl>
                                          <p:spTgt spid="53"/>
                                        </p:tgtEl>
                                        <p:attrNameLst>
                                          <p:attrName>style.visibility</p:attrName>
                                        </p:attrNameLst>
                                      </p:cBhvr>
                                      <p:to>
                                        <p:strVal val="visible"/>
                                      </p:to>
                                    </p:set>
                                    <p:animEffect transition="in" filter="fade">
                                      <p:cBhvr>
                                        <p:cTn id="53" dur="500"/>
                                        <p:tgtEl>
                                          <p:spTgt spid="53"/>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54"/>
                                        </p:tgtEl>
                                        <p:attrNameLst>
                                          <p:attrName>style.visibility</p:attrName>
                                        </p:attrNameLst>
                                      </p:cBhvr>
                                      <p:to>
                                        <p:strVal val="visible"/>
                                      </p:to>
                                    </p:set>
                                    <p:animEffect transition="in" filter="fade">
                                      <p:cBhvr>
                                        <p:cTn id="56" dur="500"/>
                                        <p:tgtEl>
                                          <p:spTgt spid="54"/>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55"/>
                                        </p:tgtEl>
                                        <p:attrNameLst>
                                          <p:attrName>style.visibility</p:attrName>
                                        </p:attrNameLst>
                                      </p:cBhvr>
                                      <p:to>
                                        <p:strVal val="visible"/>
                                      </p:to>
                                    </p:set>
                                    <p:animEffect transition="in" filter="fade">
                                      <p:cBhvr>
                                        <p:cTn id="59" dur="500"/>
                                        <p:tgtEl>
                                          <p:spTgt spid="55"/>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62"/>
                                        </p:tgtEl>
                                        <p:attrNameLst>
                                          <p:attrName>style.visibility</p:attrName>
                                        </p:attrNameLst>
                                      </p:cBhvr>
                                      <p:to>
                                        <p:strVal val="visible"/>
                                      </p:to>
                                    </p:set>
                                    <p:animEffect transition="in" filter="fade">
                                      <p:cBhvr>
                                        <p:cTn id="64" dur="500"/>
                                        <p:tgtEl>
                                          <p:spTgt spid="62"/>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nodeType="clickEffect">
                                  <p:stCondLst>
                                    <p:cond delay="0"/>
                                  </p:stCondLst>
                                  <p:childTnLst>
                                    <p:set>
                                      <p:cBhvr>
                                        <p:cTn id="68" dur="1" fill="hold">
                                          <p:stCondLst>
                                            <p:cond delay="0"/>
                                          </p:stCondLst>
                                        </p:cTn>
                                        <p:tgtEl>
                                          <p:spTgt spid="65"/>
                                        </p:tgtEl>
                                        <p:attrNameLst>
                                          <p:attrName>style.visibility</p:attrName>
                                        </p:attrNameLst>
                                      </p:cBhvr>
                                      <p:to>
                                        <p:strVal val="visible"/>
                                      </p:to>
                                    </p:set>
                                    <p:animEffect transition="in" filter="fade">
                                      <p:cBhvr>
                                        <p:cTn id="69" dur="50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6" grpId="1" animBg="1"/>
      <p:bldP spid="36" grpId="2" animBg="1"/>
      <p:bldP spid="42" grpId="0"/>
      <p:bldP spid="42" grpId="1"/>
      <p:bldP spid="51" grpId="0" animBg="1"/>
      <p:bldP spid="52" grpId="0" animBg="1"/>
      <p:bldP spid="52" grpId="1" animBg="1"/>
      <p:bldP spid="53" grpId="0" animBg="1"/>
      <p:bldP spid="54" grpId="0"/>
      <p:bldP spid="55" grpId="0" animBg="1"/>
      <p:bldP spid="62" grpId="0" animBg="1"/>
      <p:bldP spid="37"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457200" y="2209800"/>
            <a:ext cx="8229600" cy="1524000"/>
          </a:xfrm>
          <a:ln>
            <a:noFill/>
          </a:ln>
        </p:spPr>
        <p:style>
          <a:lnRef idx="2">
            <a:schemeClr val="accent3"/>
          </a:lnRef>
          <a:fillRef idx="1">
            <a:schemeClr val="lt1"/>
          </a:fillRef>
          <a:effectRef idx="0">
            <a:schemeClr val="accent3"/>
          </a:effectRef>
          <a:fontRef idx="minor">
            <a:schemeClr val="dk1"/>
          </a:fontRef>
        </p:style>
        <p:txBody>
          <a:bodyPr>
            <a:normAutofit lnSpcReduction="10000"/>
          </a:bodyPr>
          <a:lstStyle/>
          <a:p>
            <a:r>
              <a:rPr lang="en-US" dirty="0" smtClean="0">
                <a:solidFill>
                  <a:schemeClr val="tx1"/>
                </a:solidFill>
              </a:rPr>
              <a:t>Evicted-Address Filter</a:t>
            </a:r>
          </a:p>
          <a:p>
            <a:pPr lvl="1"/>
            <a:r>
              <a:rPr lang="en-US" dirty="0" smtClean="0">
                <a:solidFill>
                  <a:schemeClr val="tx1"/>
                </a:solidFill>
              </a:rPr>
              <a:t>Reuse Prediction</a:t>
            </a:r>
          </a:p>
          <a:p>
            <a:pPr lvl="1"/>
            <a:r>
              <a:rPr lang="en-US" dirty="0" smtClean="0">
                <a:solidFill>
                  <a:schemeClr val="tx1"/>
                </a:solidFill>
              </a:rPr>
              <a:t>Thrash Resistance</a:t>
            </a:r>
          </a:p>
          <a:p>
            <a:pPr lvl="1"/>
            <a:endParaRPr lang="en-US" dirty="0" smtClean="0">
              <a:solidFill>
                <a:schemeClr val="tx1"/>
              </a:solidFill>
            </a:endParaRPr>
          </a:p>
        </p:txBody>
      </p:sp>
      <p:sp>
        <p:nvSpPr>
          <p:cNvPr id="4" name="Content Placeholder 2"/>
          <p:cNvSpPr txBox="1">
            <a:spLocks/>
          </p:cNvSpPr>
          <p:nvPr/>
        </p:nvSpPr>
        <p:spPr>
          <a:xfrm>
            <a:off x="457200" y="3429000"/>
            <a:ext cx="8229600" cy="609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endParaRPr>
          </a:p>
        </p:txBody>
      </p:sp>
      <p:sp>
        <p:nvSpPr>
          <p:cNvPr id="7" name="Content Placeholder 2"/>
          <p:cNvSpPr txBox="1">
            <a:spLocks/>
          </p:cNvSpPr>
          <p:nvPr/>
        </p:nvSpPr>
        <p:spPr>
          <a:xfrm>
            <a:off x="457200" y="3810000"/>
            <a:ext cx="8229600" cy="609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t>Final Design</a:t>
            </a:r>
          </a:p>
        </p:txBody>
      </p:sp>
      <p:sp>
        <p:nvSpPr>
          <p:cNvPr id="8" name="Content Placeholder 2"/>
          <p:cNvSpPr txBox="1">
            <a:spLocks/>
          </p:cNvSpPr>
          <p:nvPr/>
        </p:nvSpPr>
        <p:spPr>
          <a:xfrm>
            <a:off x="457200" y="5105400"/>
            <a:ext cx="8229600" cy="609600"/>
          </a:xfrm>
          <a:prstGeom prst="rect">
            <a:avLst/>
          </a:prstGeom>
          <a:ln>
            <a:solidFill>
              <a:schemeClr val="accent3"/>
            </a:solidFill>
          </a:ln>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t>Evaluation</a:t>
            </a:r>
          </a:p>
        </p:txBody>
      </p:sp>
      <p:sp>
        <p:nvSpPr>
          <p:cNvPr id="9" name="Content Placeholder 2"/>
          <p:cNvSpPr txBox="1">
            <a:spLocks/>
          </p:cNvSpPr>
          <p:nvPr/>
        </p:nvSpPr>
        <p:spPr>
          <a:xfrm>
            <a:off x="457200" y="5791200"/>
            <a:ext cx="8229600" cy="609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t>Conclusion</a:t>
            </a:r>
          </a:p>
        </p:txBody>
      </p:sp>
      <p:sp>
        <p:nvSpPr>
          <p:cNvPr id="11" name="Content Placeholder 2"/>
          <p:cNvSpPr txBox="1">
            <a:spLocks/>
          </p:cNvSpPr>
          <p:nvPr/>
        </p:nvSpPr>
        <p:spPr>
          <a:xfrm>
            <a:off x="457200" y="1447800"/>
            <a:ext cx="8229600" cy="609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effectLst/>
                <a:uLnTx/>
                <a:uFillTx/>
                <a:latin typeface="+mn-lt"/>
                <a:ea typeface="+mn-ea"/>
                <a:cs typeface="+mn-cs"/>
              </a:rPr>
              <a:t>Background and Motivation</a:t>
            </a:r>
          </a:p>
        </p:txBody>
      </p:sp>
      <p:sp>
        <p:nvSpPr>
          <p:cNvPr id="12" name="Content Placeholder 2"/>
          <p:cNvSpPr txBox="1">
            <a:spLocks/>
          </p:cNvSpPr>
          <p:nvPr/>
        </p:nvSpPr>
        <p:spPr>
          <a:xfrm>
            <a:off x="457200" y="4419600"/>
            <a:ext cx="8229600" cy="609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t>Advantages and Disadvantages</a:t>
            </a:r>
          </a:p>
        </p:txBody>
      </p:sp>
      <p:sp>
        <p:nvSpPr>
          <p:cNvPr id="10" name="Slide Number Placeholder 9"/>
          <p:cNvSpPr>
            <a:spLocks noGrp="1"/>
          </p:cNvSpPr>
          <p:nvPr>
            <p:ph type="sldNum" sz="quarter" idx="12"/>
          </p:nvPr>
        </p:nvSpPr>
        <p:spPr/>
        <p:txBody>
          <a:bodyPr/>
          <a:lstStyle/>
          <a:p>
            <a:fld id="{D12F3BBA-903E-41DF-8646-73C0BFD5E175}" type="slidenum">
              <a:rPr lang="en-US" smtClean="0"/>
              <a:pPr/>
              <a:t>27</a:t>
            </a:fld>
            <a:endParaRPr lang="en-US"/>
          </a:p>
        </p:txBody>
      </p:sp>
    </p:spTree>
  </p:cSld>
  <p:clrMapOvr>
    <a:masterClrMapping/>
  </p:clrMapOvr>
  <p:transition advTm="21016"/>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p:sp>
        <p:nvSpPr>
          <p:cNvPr id="4" name="Content Placeholder 2"/>
          <p:cNvSpPr>
            <a:spLocks noGrp="1"/>
          </p:cNvSpPr>
          <p:nvPr>
            <p:ph idx="1"/>
          </p:nvPr>
        </p:nvSpPr>
        <p:spPr>
          <a:xfrm>
            <a:off x="457200" y="1295400"/>
            <a:ext cx="8229600" cy="5334000"/>
          </a:xfrm>
        </p:spPr>
        <p:txBody>
          <a:bodyPr rtlCol="0">
            <a:normAutofit fontScale="92500" lnSpcReduction="10000"/>
          </a:bodyPr>
          <a:lstStyle/>
          <a:p>
            <a:pPr eaLnBrk="1" fontAlgn="auto" hangingPunct="1">
              <a:spcAft>
                <a:spcPts val="0"/>
              </a:spcAft>
              <a:defRPr/>
            </a:pPr>
            <a:r>
              <a:rPr lang="en-US" dirty="0" smtClean="0">
                <a:solidFill>
                  <a:schemeClr val="tx1"/>
                </a:solidFill>
              </a:rPr>
              <a:t>Simulated System</a:t>
            </a:r>
          </a:p>
          <a:p>
            <a:pPr lvl="1" eaLnBrk="1" fontAlgn="auto" hangingPunct="1">
              <a:spcAft>
                <a:spcPts val="0"/>
              </a:spcAft>
              <a:defRPr/>
            </a:pPr>
            <a:r>
              <a:rPr lang="en-US" sz="2600" dirty="0" smtClean="0"/>
              <a:t>In-order cores, single issue, 4 GHz</a:t>
            </a:r>
          </a:p>
          <a:p>
            <a:pPr lvl="1" eaLnBrk="1" fontAlgn="auto" hangingPunct="1">
              <a:spcAft>
                <a:spcPts val="0"/>
              </a:spcAft>
              <a:defRPr/>
            </a:pPr>
            <a:r>
              <a:rPr lang="en-US" sz="2600" dirty="0" smtClean="0"/>
              <a:t>32 KB L1 cache, 256 KB L2 cache (private)</a:t>
            </a:r>
          </a:p>
          <a:p>
            <a:pPr lvl="1" eaLnBrk="1" fontAlgn="auto" hangingPunct="1">
              <a:spcAft>
                <a:spcPts val="0"/>
              </a:spcAft>
              <a:defRPr/>
            </a:pPr>
            <a:r>
              <a:rPr lang="en-US" sz="2600" dirty="0" smtClean="0"/>
              <a:t>Shared L3 cache (1MB to 16MB)</a:t>
            </a:r>
          </a:p>
          <a:p>
            <a:pPr lvl="1" eaLnBrk="1" fontAlgn="auto" hangingPunct="1">
              <a:spcAft>
                <a:spcPts val="0"/>
              </a:spcAft>
              <a:defRPr/>
            </a:pPr>
            <a:r>
              <a:rPr lang="en-US" sz="2600" dirty="0" smtClean="0"/>
              <a:t>Memory: 150 cycle row hit, 400 cycle row conflict</a:t>
            </a:r>
          </a:p>
          <a:p>
            <a:pPr eaLnBrk="1" fontAlgn="auto" hangingPunct="1">
              <a:spcAft>
                <a:spcPts val="0"/>
              </a:spcAft>
              <a:defRPr/>
            </a:pPr>
            <a:r>
              <a:rPr lang="en-US" dirty="0" smtClean="0">
                <a:solidFill>
                  <a:schemeClr val="tx1"/>
                </a:solidFill>
              </a:rPr>
              <a:t>Benchmarks</a:t>
            </a:r>
          </a:p>
          <a:p>
            <a:pPr lvl="1" eaLnBrk="1" fontAlgn="auto" hangingPunct="1">
              <a:spcAft>
                <a:spcPts val="0"/>
              </a:spcAft>
              <a:defRPr/>
            </a:pPr>
            <a:r>
              <a:rPr lang="en-US" sz="2600" dirty="0" smtClean="0"/>
              <a:t>SPEC 2000, SPEC 2006, TPC-C, 3 TPC-H, Apache</a:t>
            </a:r>
            <a:r>
              <a:rPr lang="en-US" sz="2600" dirty="0"/>
              <a:t>	</a:t>
            </a:r>
          </a:p>
          <a:p>
            <a:pPr eaLnBrk="1" fontAlgn="auto" hangingPunct="1">
              <a:spcAft>
                <a:spcPts val="0"/>
              </a:spcAft>
              <a:defRPr/>
            </a:pPr>
            <a:r>
              <a:rPr lang="en-US" dirty="0" smtClean="0">
                <a:solidFill>
                  <a:schemeClr val="tx1"/>
                </a:solidFill>
              </a:rPr>
              <a:t>Multi-programmed</a:t>
            </a:r>
            <a:r>
              <a:rPr lang="en-US" dirty="0" smtClean="0">
                <a:solidFill>
                  <a:schemeClr val="tx2"/>
                </a:solidFill>
              </a:rPr>
              <a:t> </a:t>
            </a:r>
            <a:r>
              <a:rPr lang="en-US" dirty="0" smtClean="0">
                <a:solidFill>
                  <a:schemeClr val="tx1"/>
                </a:solidFill>
              </a:rPr>
              <a:t>workloads</a:t>
            </a:r>
          </a:p>
          <a:p>
            <a:pPr lvl="1" eaLnBrk="1" fontAlgn="auto" hangingPunct="1">
              <a:spcAft>
                <a:spcPts val="0"/>
              </a:spcAft>
              <a:defRPr/>
            </a:pPr>
            <a:r>
              <a:rPr lang="en-US" sz="2600" dirty="0" smtClean="0"/>
              <a:t>Varying memory intensity and cache sensitivity</a:t>
            </a:r>
          </a:p>
          <a:p>
            <a:pPr>
              <a:defRPr/>
            </a:pPr>
            <a:r>
              <a:rPr lang="en-US" dirty="0" smtClean="0">
                <a:solidFill>
                  <a:schemeClr val="tx1"/>
                </a:solidFill>
              </a:rPr>
              <a:t>Metrics</a:t>
            </a:r>
          </a:p>
          <a:p>
            <a:pPr lvl="1">
              <a:defRPr/>
            </a:pPr>
            <a:r>
              <a:rPr lang="en-US" sz="2600" dirty="0" smtClean="0"/>
              <a:t>4 different metrics for performance and fairness</a:t>
            </a:r>
          </a:p>
          <a:p>
            <a:pPr lvl="1">
              <a:defRPr/>
            </a:pPr>
            <a:r>
              <a:rPr lang="en-US" sz="2600" dirty="0" smtClean="0"/>
              <a:t>Present weighted speedup</a:t>
            </a:r>
            <a:endParaRPr lang="en-US" sz="2600" dirty="0"/>
          </a:p>
        </p:txBody>
      </p:sp>
      <p:sp>
        <p:nvSpPr>
          <p:cNvPr id="5" name="Slide Number Placeholder 4"/>
          <p:cNvSpPr>
            <a:spLocks noGrp="1"/>
          </p:cNvSpPr>
          <p:nvPr>
            <p:ph type="sldNum" sz="quarter" idx="12"/>
          </p:nvPr>
        </p:nvSpPr>
        <p:spPr/>
        <p:txBody>
          <a:bodyPr/>
          <a:lstStyle/>
          <a:p>
            <a:fld id="{D12F3BBA-903E-41DF-8646-73C0BFD5E175}" type="slidenum">
              <a:rPr lang="en-US" smtClean="0"/>
              <a:pPr/>
              <a:t>28</a:t>
            </a:fld>
            <a:endParaRPr lang="en-US"/>
          </a:p>
        </p:txBody>
      </p:sp>
    </p:spTree>
    <p:custDataLst>
      <p:tags r:id="rId1"/>
    </p:custDataLst>
  </p:cSld>
  <p:clrMapOvr>
    <a:masterClrMapping/>
  </p:clrMapOvr>
  <p:transition advTm="40641"/>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4">
                                            <p:txEl>
                                              <p:pRg st="3" end="3"/>
                                            </p:txEl>
                                          </p:spTgt>
                                        </p:tgtEl>
                                        <p:attrNameLst>
                                          <p:attrName>style.fontStyle</p:attrName>
                                        </p:attrNameLst>
                                      </p:cBhvr>
                                      <p:to>
                                        <p:strVal val="normal"/>
                                      </p:to>
                                    </p:set>
                                    <p:set>
                                      <p:cBhvr override="childStyle">
                                        <p:cTn id="7" dur="indefinite"/>
                                        <p:tgtEl>
                                          <p:spTgt spid="4">
                                            <p:txEl>
                                              <p:pRg st="3" end="3"/>
                                            </p:txEl>
                                          </p:spTgt>
                                        </p:tgtEl>
                                        <p:attrNameLst>
                                          <p:attrName>style.fontWeight</p:attrName>
                                        </p:attrNameLst>
                                      </p:cBhvr>
                                      <p:to>
                                        <p:strVal val="bold"/>
                                      </p:to>
                                    </p:set>
                                    <p:set>
                                      <p:cBhvr override="childStyle">
                                        <p:cTn id="8" dur="indefinite"/>
                                        <p:tgtEl>
                                          <p:spTgt spid="4">
                                            <p:txEl>
                                              <p:pRg st="3" end="3"/>
                                            </p:txEl>
                                          </p:spTgt>
                                        </p:tgtEl>
                                        <p:attrNameLst>
                                          <p:attrName>style.textDecorationUnderline</p:attrName>
                                        </p:attrNameLst>
                                      </p:cBhvr>
                                      <p:to>
                                        <p:strVal val="false"/>
                                      </p:to>
                                    </p:set>
                                  </p:childTnLst>
                                </p:cTn>
                              </p:par>
                              <p:par>
                                <p:cTn id="9" presetID="3" presetClass="emph" presetSubtype="2" fill="hold" nodeType="withEffect">
                                  <p:stCondLst>
                                    <p:cond delay="0"/>
                                  </p:stCondLst>
                                  <p:childTnLst>
                                    <p:animClr clrSpc="rgb">
                                      <p:cBhvr override="childStyle">
                                        <p:cTn id="10" dur="500" fill="hold"/>
                                        <p:tgtEl>
                                          <p:spTgt spid="4">
                                            <p:txEl>
                                              <p:pRg st="3" end="3"/>
                                            </p:txEl>
                                          </p:spTgt>
                                        </p:tgtEl>
                                        <p:attrNameLst>
                                          <p:attrName>style.color</p:attrName>
                                        </p:attrNameLst>
                                      </p:cBhvr>
                                      <p:to>
                                        <a:srgbClr val="CC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dirty="0" smtClean="0"/>
              <a:t>Comparison with Prior Works</a:t>
            </a:r>
            <a:endParaRPr lang="en-US" dirty="0"/>
          </a:p>
        </p:txBody>
      </p:sp>
      <p:sp>
        <p:nvSpPr>
          <p:cNvPr id="4" name="TextBox 3"/>
          <p:cNvSpPr txBox="1"/>
          <p:nvPr/>
        </p:nvSpPr>
        <p:spPr>
          <a:xfrm>
            <a:off x="457200" y="1219200"/>
            <a:ext cx="4228850" cy="523220"/>
          </a:xfrm>
          <a:prstGeom prst="rect">
            <a:avLst/>
          </a:prstGeom>
          <a:noFill/>
        </p:spPr>
        <p:txBody>
          <a:bodyPr wrap="none" rtlCol="0">
            <a:spAutoFit/>
          </a:bodyPr>
          <a:lstStyle/>
          <a:p>
            <a:r>
              <a:rPr lang="en-US" sz="2800" b="1" dirty="0" smtClean="0"/>
              <a:t>Addressing Cache Pollution</a:t>
            </a:r>
            <a:endParaRPr lang="en-US" sz="2800" b="1" dirty="0"/>
          </a:p>
        </p:txBody>
      </p:sp>
      <p:sp>
        <p:nvSpPr>
          <p:cNvPr id="13" name="TextBox 12"/>
          <p:cNvSpPr txBox="1"/>
          <p:nvPr/>
        </p:nvSpPr>
        <p:spPr>
          <a:xfrm>
            <a:off x="457200" y="5599093"/>
            <a:ext cx="7696200" cy="954107"/>
          </a:xfrm>
          <a:prstGeom prst="rect">
            <a:avLst/>
          </a:prstGeom>
          <a:noFill/>
        </p:spPr>
        <p:txBody>
          <a:bodyPr wrap="square" rtlCol="0">
            <a:spAutoFit/>
          </a:bodyPr>
          <a:lstStyle/>
          <a:p>
            <a:r>
              <a:rPr lang="en-US" sz="2800" dirty="0" smtClean="0">
                <a:solidFill>
                  <a:srgbClr val="C00000"/>
                </a:solidFill>
              </a:rPr>
              <a:t>- No </a:t>
            </a:r>
            <a:r>
              <a:rPr lang="en-US" sz="2800" dirty="0" smtClean="0">
                <a:solidFill>
                  <a:srgbClr val="C00000"/>
                </a:solidFill>
              </a:rPr>
              <a:t>control on number of blocks inserted with high </a:t>
            </a:r>
            <a:r>
              <a:rPr lang="en-US" sz="2800" dirty="0" smtClean="0">
                <a:solidFill>
                  <a:srgbClr val="C00000"/>
                </a:solidFill>
              </a:rPr>
              <a:t>priority </a:t>
            </a:r>
            <a:r>
              <a:rPr lang="en-US" sz="2800" dirty="0" smtClean="0">
                <a:solidFill>
                  <a:srgbClr val="C00000"/>
                </a:solidFill>
                <a:latin typeface="Cambria Math"/>
                <a:ea typeface="Cambria Math"/>
              </a:rPr>
              <a:t>⟹ </a:t>
            </a:r>
            <a:r>
              <a:rPr lang="en-US" sz="2800" dirty="0" smtClean="0">
                <a:solidFill>
                  <a:srgbClr val="C00000"/>
                </a:solidFill>
                <a:latin typeface="Calibri" pitchFamily="34" charset="0"/>
                <a:ea typeface="Cambria Math"/>
                <a:cs typeface="Calibri" pitchFamily="34" charset="0"/>
              </a:rPr>
              <a:t>Thrashing</a:t>
            </a:r>
            <a:r>
              <a:rPr lang="en-US" sz="2800" dirty="0" smtClean="0">
                <a:solidFill>
                  <a:srgbClr val="C00000"/>
                </a:solidFill>
              </a:rPr>
              <a:t> </a:t>
            </a:r>
            <a:endParaRPr lang="en-US" sz="2800" dirty="0">
              <a:solidFill>
                <a:srgbClr val="C00000"/>
              </a:solidFill>
            </a:endParaRPr>
          </a:p>
        </p:txBody>
      </p:sp>
      <p:grpSp>
        <p:nvGrpSpPr>
          <p:cNvPr id="19" name="Group 18"/>
          <p:cNvGrpSpPr/>
          <p:nvPr/>
        </p:nvGrpSpPr>
        <p:grpSpPr>
          <a:xfrm>
            <a:off x="457200" y="1676400"/>
            <a:ext cx="7772400" cy="990600"/>
            <a:chOff x="457200" y="1752600"/>
            <a:chExt cx="7772400" cy="990600"/>
          </a:xfrm>
        </p:grpSpPr>
        <p:sp>
          <p:nvSpPr>
            <p:cNvPr id="7" name="TextBox 6"/>
            <p:cNvSpPr txBox="1"/>
            <p:nvPr/>
          </p:nvSpPr>
          <p:spPr>
            <a:xfrm>
              <a:off x="457200" y="1752600"/>
              <a:ext cx="7772400" cy="523220"/>
            </a:xfrm>
            <a:prstGeom prst="rect">
              <a:avLst/>
            </a:prstGeom>
            <a:noFill/>
          </p:spPr>
          <p:txBody>
            <a:bodyPr wrap="square" rtlCol="0">
              <a:spAutoFit/>
            </a:bodyPr>
            <a:lstStyle/>
            <a:p>
              <a:r>
                <a:rPr lang="en-US" sz="2800" dirty="0" smtClean="0"/>
                <a:t>Run-time Bypassing (RTB) – Johnson+ ISCA’97</a:t>
              </a:r>
              <a:endParaRPr lang="en-US" sz="2800" dirty="0"/>
            </a:p>
          </p:txBody>
        </p:sp>
        <p:sp>
          <p:nvSpPr>
            <p:cNvPr id="15" name="TextBox 14"/>
            <p:cNvSpPr txBox="1"/>
            <p:nvPr/>
          </p:nvSpPr>
          <p:spPr>
            <a:xfrm>
              <a:off x="499576" y="2219980"/>
              <a:ext cx="6047168" cy="523220"/>
            </a:xfrm>
            <a:prstGeom prst="rect">
              <a:avLst/>
            </a:prstGeom>
            <a:noFill/>
          </p:spPr>
          <p:txBody>
            <a:bodyPr wrap="none" rtlCol="0">
              <a:spAutoFit/>
            </a:bodyPr>
            <a:lstStyle/>
            <a:p>
              <a:r>
                <a:rPr lang="en-US" sz="2800" dirty="0" smtClean="0">
                  <a:solidFill>
                    <a:schemeClr val="tx2"/>
                  </a:solidFill>
                </a:rPr>
                <a:t>- Memory region based reuse prediction</a:t>
              </a:r>
              <a:endParaRPr lang="en-US" sz="2800" dirty="0">
                <a:solidFill>
                  <a:schemeClr val="tx2"/>
                </a:solidFill>
              </a:endParaRPr>
            </a:p>
          </p:txBody>
        </p:sp>
      </p:grpSp>
      <p:grpSp>
        <p:nvGrpSpPr>
          <p:cNvPr id="18" name="Group 17"/>
          <p:cNvGrpSpPr/>
          <p:nvPr/>
        </p:nvGrpSpPr>
        <p:grpSpPr>
          <a:xfrm>
            <a:off x="457200" y="2895600"/>
            <a:ext cx="8153400" cy="1437620"/>
            <a:chOff x="457200" y="2510135"/>
            <a:chExt cx="8153400" cy="1437620"/>
          </a:xfrm>
        </p:grpSpPr>
        <p:sp>
          <p:nvSpPr>
            <p:cNvPr id="8" name="TextBox 7"/>
            <p:cNvSpPr txBox="1"/>
            <p:nvPr/>
          </p:nvSpPr>
          <p:spPr>
            <a:xfrm>
              <a:off x="457200" y="2510135"/>
              <a:ext cx="8106386" cy="523220"/>
            </a:xfrm>
            <a:prstGeom prst="rect">
              <a:avLst/>
            </a:prstGeom>
            <a:noFill/>
          </p:spPr>
          <p:txBody>
            <a:bodyPr wrap="none" rtlCol="0">
              <a:spAutoFit/>
            </a:bodyPr>
            <a:lstStyle/>
            <a:p>
              <a:r>
                <a:rPr lang="en-US" sz="2800" dirty="0" smtClean="0"/>
                <a:t>Single-usage Block Prediction (SU) – Piquet+ ACSAC’07</a:t>
              </a:r>
              <a:endParaRPr lang="en-US" sz="2800" dirty="0"/>
            </a:p>
          </p:txBody>
        </p:sp>
        <p:sp>
          <p:nvSpPr>
            <p:cNvPr id="12" name="TextBox 11"/>
            <p:cNvSpPr txBox="1"/>
            <p:nvPr/>
          </p:nvSpPr>
          <p:spPr>
            <a:xfrm>
              <a:off x="457200" y="2927628"/>
              <a:ext cx="8153400" cy="523220"/>
            </a:xfrm>
            <a:prstGeom prst="rect">
              <a:avLst/>
            </a:prstGeom>
            <a:noFill/>
          </p:spPr>
          <p:txBody>
            <a:bodyPr wrap="square" rtlCol="0">
              <a:spAutoFit/>
            </a:bodyPr>
            <a:lstStyle/>
            <a:p>
              <a:r>
                <a:rPr lang="en-US" sz="2800" dirty="0" smtClean="0"/>
                <a:t>Signature-based Hit Prediction (SHIP) – Wu+ MICRO’11</a:t>
              </a:r>
              <a:endParaRPr lang="en-US" sz="2800" dirty="0"/>
            </a:p>
          </p:txBody>
        </p:sp>
        <p:sp>
          <p:nvSpPr>
            <p:cNvPr id="16" name="TextBox 15"/>
            <p:cNvSpPr txBox="1"/>
            <p:nvPr/>
          </p:nvSpPr>
          <p:spPr>
            <a:xfrm>
              <a:off x="457200" y="3424535"/>
              <a:ext cx="6241709" cy="523220"/>
            </a:xfrm>
            <a:prstGeom prst="rect">
              <a:avLst/>
            </a:prstGeom>
            <a:noFill/>
          </p:spPr>
          <p:txBody>
            <a:bodyPr wrap="none" rtlCol="0">
              <a:spAutoFit/>
            </a:bodyPr>
            <a:lstStyle/>
            <a:p>
              <a:r>
                <a:rPr lang="en-US" sz="2800" dirty="0" smtClean="0">
                  <a:solidFill>
                    <a:schemeClr val="tx2"/>
                  </a:solidFill>
                </a:rPr>
                <a:t>- Program counter based reuse prediction</a:t>
              </a:r>
              <a:endParaRPr lang="en-US" sz="2800" dirty="0">
                <a:solidFill>
                  <a:schemeClr val="tx2"/>
                </a:solidFill>
              </a:endParaRPr>
            </a:p>
          </p:txBody>
        </p:sp>
      </p:grpSp>
      <p:grpSp>
        <p:nvGrpSpPr>
          <p:cNvPr id="20" name="Group 19"/>
          <p:cNvGrpSpPr/>
          <p:nvPr/>
        </p:nvGrpSpPr>
        <p:grpSpPr>
          <a:xfrm>
            <a:off x="457200" y="4577715"/>
            <a:ext cx="7772400" cy="984885"/>
            <a:chOff x="457200" y="3576935"/>
            <a:chExt cx="7772400" cy="984885"/>
          </a:xfrm>
        </p:grpSpPr>
        <p:sp>
          <p:nvSpPr>
            <p:cNvPr id="6" name="TextBox 5"/>
            <p:cNvSpPr txBox="1"/>
            <p:nvPr/>
          </p:nvSpPr>
          <p:spPr>
            <a:xfrm>
              <a:off x="457200" y="3576935"/>
              <a:ext cx="7772400" cy="523220"/>
            </a:xfrm>
            <a:prstGeom prst="rect">
              <a:avLst/>
            </a:prstGeom>
            <a:noFill/>
          </p:spPr>
          <p:txBody>
            <a:bodyPr wrap="square" rtlCol="0">
              <a:spAutoFit/>
            </a:bodyPr>
            <a:lstStyle/>
            <a:p>
              <a:r>
                <a:rPr lang="en-US" sz="2800" dirty="0" smtClean="0"/>
                <a:t>Miss Classification Table (MCT) – Collins+ MICRO’99</a:t>
              </a:r>
              <a:endParaRPr lang="en-US" sz="2800" dirty="0"/>
            </a:p>
          </p:txBody>
        </p:sp>
        <p:sp>
          <p:nvSpPr>
            <p:cNvPr id="17" name="TextBox 16"/>
            <p:cNvSpPr txBox="1"/>
            <p:nvPr/>
          </p:nvSpPr>
          <p:spPr>
            <a:xfrm>
              <a:off x="457200" y="4038600"/>
              <a:ext cx="5051319" cy="523220"/>
            </a:xfrm>
            <a:prstGeom prst="rect">
              <a:avLst/>
            </a:prstGeom>
            <a:noFill/>
          </p:spPr>
          <p:txBody>
            <a:bodyPr wrap="none" rtlCol="0">
              <a:spAutoFit/>
            </a:bodyPr>
            <a:lstStyle/>
            <a:p>
              <a:r>
                <a:rPr lang="en-US" sz="2800" dirty="0" smtClean="0">
                  <a:solidFill>
                    <a:schemeClr val="tx2"/>
                  </a:solidFill>
                </a:rPr>
                <a:t>- One most recently evicted block</a:t>
              </a:r>
              <a:endParaRPr lang="en-US" sz="2800" dirty="0">
                <a:solidFill>
                  <a:schemeClr val="tx2"/>
                </a:solidFill>
              </a:endParaRPr>
            </a:p>
          </p:txBody>
        </p:sp>
      </p:grpSp>
      <p:sp>
        <p:nvSpPr>
          <p:cNvPr id="23" name="Slide Number Placeholder 22"/>
          <p:cNvSpPr>
            <a:spLocks noGrp="1"/>
          </p:cNvSpPr>
          <p:nvPr>
            <p:ph type="sldNum" sz="quarter" idx="12"/>
          </p:nvPr>
        </p:nvSpPr>
        <p:spPr/>
        <p:txBody>
          <a:bodyPr/>
          <a:lstStyle/>
          <a:p>
            <a:fld id="{D12F3BBA-903E-41DF-8646-73C0BFD5E175}" type="slidenum">
              <a:rPr lang="en-US" smtClean="0"/>
              <a:pPr/>
              <a:t>29</a:t>
            </a:fld>
            <a:endParaRPr lang="en-US"/>
          </a:p>
        </p:txBody>
      </p:sp>
    </p:spTree>
    <p:custDataLst>
      <p:tags r:id="rId1"/>
    </p:custDataLst>
  </p:cSld>
  <p:clrMapOvr>
    <a:masterClrMapping/>
  </p:clrMapOvr>
  <p:transition advTm="87282"/>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fade">
                                      <p:cBhvr>
                                        <p:cTn id="15" dur="500"/>
                                        <p:tgtEl>
                                          <p:spTgt spid="1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fade">
                                      <p:cBhvr>
                                        <p:cTn id="20" dur="500"/>
                                        <p:tgtEl>
                                          <p:spTgt spid="20"/>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p:cNvSpPr>
            <a:spLocks noGrp="1"/>
          </p:cNvSpPr>
          <p:nvPr>
            <p:ph type="title"/>
          </p:nvPr>
        </p:nvSpPr>
        <p:spPr>
          <a:xfrm>
            <a:off x="457200" y="274638"/>
            <a:ext cx="8229600" cy="1143000"/>
          </a:xfrm>
        </p:spPr>
        <p:txBody>
          <a:bodyPr>
            <a:normAutofit/>
          </a:bodyPr>
          <a:lstStyle/>
          <a:p>
            <a:pPr eaLnBrk="1" fontAlgn="auto" hangingPunct="1">
              <a:spcAft>
                <a:spcPts val="0"/>
              </a:spcAft>
              <a:defRPr/>
            </a:pPr>
            <a:r>
              <a:rPr lang="en-US" dirty="0" smtClean="0"/>
              <a:t>Cache Utilization is Important</a:t>
            </a:r>
            <a:endParaRPr lang="en-US" dirty="0"/>
          </a:p>
        </p:txBody>
      </p:sp>
      <p:sp>
        <p:nvSpPr>
          <p:cNvPr id="15" name="Rectangle 14"/>
          <p:cNvSpPr/>
          <p:nvPr/>
        </p:nvSpPr>
        <p:spPr>
          <a:xfrm>
            <a:off x="1066800" y="2713038"/>
            <a:ext cx="1828800" cy="1736725"/>
          </a:xfrm>
          <a:prstGeom prst="rect">
            <a:avLst/>
          </a:prstGeom>
          <a:ln/>
        </p:spPr>
        <p:style>
          <a:lnRef idx="1">
            <a:schemeClr val="accent2"/>
          </a:lnRef>
          <a:fillRef idx="3">
            <a:schemeClr val="accent2"/>
          </a:fillRef>
          <a:effectRef idx="2">
            <a:schemeClr val="accent2"/>
          </a:effectRef>
          <a:fontRef idx="minor">
            <a:schemeClr val="lt1"/>
          </a:fontRef>
        </p:style>
        <p:txBody>
          <a:bodyPr anchor="ctr"/>
          <a:lstStyle/>
          <a:p>
            <a:pPr algn="ctr" fontAlgn="auto">
              <a:spcBef>
                <a:spcPts val="0"/>
              </a:spcBef>
              <a:spcAft>
                <a:spcPts val="0"/>
              </a:spcAft>
              <a:defRPr/>
            </a:pPr>
            <a:r>
              <a:rPr lang="en-US" sz="2800" dirty="0"/>
              <a:t>Core</a:t>
            </a:r>
          </a:p>
        </p:txBody>
      </p:sp>
      <p:sp>
        <p:nvSpPr>
          <p:cNvPr id="16" name="Rectangle 15"/>
          <p:cNvSpPr/>
          <p:nvPr/>
        </p:nvSpPr>
        <p:spPr>
          <a:xfrm>
            <a:off x="3200400" y="2857500"/>
            <a:ext cx="1676400" cy="144780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2800" dirty="0" smtClean="0">
                <a:solidFill>
                  <a:schemeClr val="tx1"/>
                </a:solidFill>
              </a:rPr>
              <a:t>Last-Level Cache</a:t>
            </a:r>
            <a:endParaRPr lang="en-US" sz="2800" dirty="0">
              <a:solidFill>
                <a:schemeClr val="tx1"/>
              </a:solidFill>
            </a:endParaRPr>
          </a:p>
        </p:txBody>
      </p:sp>
      <p:sp>
        <p:nvSpPr>
          <p:cNvPr id="17" name="Rectangle 16"/>
          <p:cNvSpPr/>
          <p:nvPr/>
        </p:nvSpPr>
        <p:spPr>
          <a:xfrm>
            <a:off x="5791200" y="1905000"/>
            <a:ext cx="1295400" cy="3352800"/>
          </a:xfrm>
          <a:prstGeom prst="rect">
            <a:avLst/>
          </a:prstGeom>
          <a:ln/>
        </p:spPr>
        <p:style>
          <a:lnRef idx="1">
            <a:schemeClr val="accent2"/>
          </a:lnRef>
          <a:fillRef idx="3">
            <a:schemeClr val="accent2"/>
          </a:fillRef>
          <a:effectRef idx="2">
            <a:schemeClr val="accent2"/>
          </a:effectRef>
          <a:fontRef idx="minor">
            <a:schemeClr val="lt1"/>
          </a:fontRef>
        </p:style>
        <p:txBody>
          <a:bodyPr anchor="ctr"/>
          <a:lstStyle/>
          <a:p>
            <a:pPr algn="ctr" fontAlgn="auto">
              <a:spcBef>
                <a:spcPts val="0"/>
              </a:spcBef>
              <a:spcAft>
                <a:spcPts val="0"/>
              </a:spcAft>
              <a:defRPr/>
            </a:pPr>
            <a:r>
              <a:rPr lang="en-US" sz="2400" dirty="0"/>
              <a:t>Memory</a:t>
            </a:r>
          </a:p>
        </p:txBody>
      </p:sp>
      <p:grpSp>
        <p:nvGrpSpPr>
          <p:cNvPr id="46" name="Group 45"/>
          <p:cNvGrpSpPr/>
          <p:nvPr/>
        </p:nvGrpSpPr>
        <p:grpSpPr>
          <a:xfrm>
            <a:off x="914400" y="2590800"/>
            <a:ext cx="2133600" cy="1981200"/>
            <a:chOff x="914400" y="2590800"/>
            <a:chExt cx="2133600" cy="1981200"/>
          </a:xfrm>
        </p:grpSpPr>
        <p:sp>
          <p:nvSpPr>
            <p:cNvPr id="18" name="Rectangle 17"/>
            <p:cNvSpPr/>
            <p:nvPr/>
          </p:nvSpPr>
          <p:spPr>
            <a:xfrm>
              <a:off x="914400" y="2590800"/>
              <a:ext cx="990600" cy="914400"/>
            </a:xfrm>
            <a:prstGeom prst="rect">
              <a:avLst/>
            </a:prstGeom>
            <a:ln/>
          </p:spPr>
          <p:style>
            <a:lnRef idx="1">
              <a:schemeClr val="accent2"/>
            </a:lnRef>
            <a:fillRef idx="3">
              <a:schemeClr val="accent2"/>
            </a:fillRef>
            <a:effectRef idx="2">
              <a:schemeClr val="accent2"/>
            </a:effectRef>
            <a:fontRef idx="minor">
              <a:schemeClr val="lt1"/>
            </a:fontRef>
          </p:style>
          <p:txBody>
            <a:bodyPr anchor="ctr"/>
            <a:lstStyle/>
            <a:p>
              <a:pPr algn="ctr" fontAlgn="auto">
                <a:spcBef>
                  <a:spcPts val="0"/>
                </a:spcBef>
                <a:spcAft>
                  <a:spcPts val="0"/>
                </a:spcAft>
                <a:defRPr/>
              </a:pPr>
              <a:r>
                <a:rPr lang="en-US" sz="2000" dirty="0"/>
                <a:t>Core</a:t>
              </a:r>
            </a:p>
          </p:txBody>
        </p:sp>
        <p:sp>
          <p:nvSpPr>
            <p:cNvPr id="19" name="Rectangle 18"/>
            <p:cNvSpPr/>
            <p:nvPr/>
          </p:nvSpPr>
          <p:spPr>
            <a:xfrm>
              <a:off x="2057400" y="2590800"/>
              <a:ext cx="990600" cy="914400"/>
            </a:xfrm>
            <a:prstGeom prst="rect">
              <a:avLst/>
            </a:prstGeom>
            <a:ln/>
          </p:spPr>
          <p:style>
            <a:lnRef idx="1">
              <a:schemeClr val="accent2"/>
            </a:lnRef>
            <a:fillRef idx="3">
              <a:schemeClr val="accent2"/>
            </a:fillRef>
            <a:effectRef idx="2">
              <a:schemeClr val="accent2"/>
            </a:effectRef>
            <a:fontRef idx="minor">
              <a:schemeClr val="lt1"/>
            </a:fontRef>
          </p:style>
          <p:txBody>
            <a:bodyPr anchor="ctr"/>
            <a:lstStyle/>
            <a:p>
              <a:pPr algn="ctr" fontAlgn="auto">
                <a:spcBef>
                  <a:spcPts val="0"/>
                </a:spcBef>
                <a:spcAft>
                  <a:spcPts val="0"/>
                </a:spcAft>
                <a:defRPr/>
              </a:pPr>
              <a:r>
                <a:rPr lang="en-US" sz="2000" dirty="0"/>
                <a:t>Core</a:t>
              </a:r>
            </a:p>
          </p:txBody>
        </p:sp>
        <p:sp>
          <p:nvSpPr>
            <p:cNvPr id="20" name="Rectangle 19"/>
            <p:cNvSpPr/>
            <p:nvPr/>
          </p:nvSpPr>
          <p:spPr>
            <a:xfrm>
              <a:off x="914400" y="3657600"/>
              <a:ext cx="990600" cy="914400"/>
            </a:xfrm>
            <a:prstGeom prst="rect">
              <a:avLst/>
            </a:prstGeom>
            <a:ln/>
          </p:spPr>
          <p:style>
            <a:lnRef idx="1">
              <a:schemeClr val="accent2"/>
            </a:lnRef>
            <a:fillRef idx="3">
              <a:schemeClr val="accent2"/>
            </a:fillRef>
            <a:effectRef idx="2">
              <a:schemeClr val="accent2"/>
            </a:effectRef>
            <a:fontRef idx="minor">
              <a:schemeClr val="lt1"/>
            </a:fontRef>
          </p:style>
          <p:txBody>
            <a:bodyPr anchor="ctr"/>
            <a:lstStyle/>
            <a:p>
              <a:pPr algn="ctr" fontAlgn="auto">
                <a:spcBef>
                  <a:spcPts val="0"/>
                </a:spcBef>
                <a:spcAft>
                  <a:spcPts val="0"/>
                </a:spcAft>
                <a:defRPr/>
              </a:pPr>
              <a:r>
                <a:rPr lang="en-US" sz="2000" dirty="0"/>
                <a:t>Core</a:t>
              </a:r>
            </a:p>
          </p:txBody>
        </p:sp>
        <p:sp>
          <p:nvSpPr>
            <p:cNvPr id="21" name="Rectangle 20"/>
            <p:cNvSpPr/>
            <p:nvPr/>
          </p:nvSpPr>
          <p:spPr>
            <a:xfrm>
              <a:off x="2057400" y="3657600"/>
              <a:ext cx="990600" cy="914400"/>
            </a:xfrm>
            <a:prstGeom prst="rect">
              <a:avLst/>
            </a:prstGeom>
            <a:ln/>
          </p:spPr>
          <p:style>
            <a:lnRef idx="1">
              <a:schemeClr val="accent2"/>
            </a:lnRef>
            <a:fillRef idx="3">
              <a:schemeClr val="accent2"/>
            </a:fillRef>
            <a:effectRef idx="2">
              <a:schemeClr val="accent2"/>
            </a:effectRef>
            <a:fontRef idx="minor">
              <a:schemeClr val="lt1"/>
            </a:fontRef>
          </p:style>
          <p:txBody>
            <a:bodyPr anchor="ctr"/>
            <a:lstStyle/>
            <a:p>
              <a:pPr algn="ctr" fontAlgn="auto">
                <a:spcBef>
                  <a:spcPts val="0"/>
                </a:spcBef>
                <a:spcAft>
                  <a:spcPts val="0"/>
                </a:spcAft>
                <a:defRPr/>
              </a:pPr>
              <a:r>
                <a:rPr lang="en-US" sz="2000" dirty="0"/>
                <a:t>Core</a:t>
              </a:r>
            </a:p>
          </p:txBody>
        </p:sp>
      </p:grpSp>
      <p:cxnSp>
        <p:nvCxnSpPr>
          <p:cNvPr id="35" name="Straight Arrow Connector 34"/>
          <p:cNvCxnSpPr/>
          <p:nvPr/>
        </p:nvCxnSpPr>
        <p:spPr>
          <a:xfrm>
            <a:off x="4876800" y="1751012"/>
            <a:ext cx="1905000" cy="1588"/>
          </a:xfrm>
          <a:prstGeom prst="straightConnector1">
            <a:avLst/>
          </a:prstGeom>
          <a:ln w="28575">
            <a:solidFill>
              <a:schemeClr val="tx1">
                <a:lumMod val="85000"/>
                <a:lumOff val="15000"/>
              </a:schemeClr>
            </a:solidFill>
            <a:headEnd type="stealth" w="lg" len="lg"/>
            <a:tailEnd type="stealth" w="lg" len="lg"/>
          </a:ln>
        </p:spPr>
        <p:style>
          <a:lnRef idx="1">
            <a:schemeClr val="accent1"/>
          </a:lnRef>
          <a:fillRef idx="0">
            <a:schemeClr val="accent1"/>
          </a:fillRef>
          <a:effectRef idx="0">
            <a:schemeClr val="accent1"/>
          </a:effectRef>
          <a:fontRef idx="minor">
            <a:schemeClr val="tx1"/>
          </a:fontRef>
        </p:style>
      </p:cxnSp>
      <p:grpSp>
        <p:nvGrpSpPr>
          <p:cNvPr id="45" name="Group 44"/>
          <p:cNvGrpSpPr/>
          <p:nvPr/>
        </p:nvGrpSpPr>
        <p:grpSpPr>
          <a:xfrm>
            <a:off x="838200" y="4724400"/>
            <a:ext cx="3788281" cy="813375"/>
            <a:chOff x="838200" y="4724400"/>
            <a:chExt cx="3788281" cy="813375"/>
          </a:xfrm>
        </p:grpSpPr>
        <p:sp>
          <p:nvSpPr>
            <p:cNvPr id="39" name="TextBox 38"/>
            <p:cNvSpPr txBox="1"/>
            <p:nvPr/>
          </p:nvSpPr>
          <p:spPr>
            <a:xfrm>
              <a:off x="838200" y="4953000"/>
              <a:ext cx="3788281" cy="584775"/>
            </a:xfrm>
            <a:prstGeom prst="rect">
              <a:avLst/>
            </a:prstGeom>
            <a:noFill/>
          </p:spPr>
          <p:txBody>
            <a:bodyPr wrap="none" rtlCol="0">
              <a:spAutoFit/>
            </a:bodyPr>
            <a:lstStyle/>
            <a:p>
              <a:r>
                <a:rPr lang="en-US" sz="3200" dirty="0" smtClean="0">
                  <a:solidFill>
                    <a:srgbClr val="C00000"/>
                  </a:solidFill>
                </a:rPr>
                <a:t>Increasing contention</a:t>
              </a:r>
              <a:endParaRPr lang="en-US" sz="3200" dirty="0">
                <a:solidFill>
                  <a:srgbClr val="C00000"/>
                </a:solidFill>
              </a:endParaRPr>
            </a:p>
          </p:txBody>
        </p:sp>
        <p:cxnSp>
          <p:nvCxnSpPr>
            <p:cNvPr id="42" name="Straight Arrow Connector 41"/>
            <p:cNvCxnSpPr/>
            <p:nvPr/>
          </p:nvCxnSpPr>
          <p:spPr>
            <a:xfrm rot="16200000" flipH="1">
              <a:off x="1943100" y="4762500"/>
              <a:ext cx="304800" cy="228600"/>
            </a:xfrm>
            <a:prstGeom prst="straightConnector1">
              <a:avLst/>
            </a:prstGeom>
            <a:ln w="28575">
              <a:solidFill>
                <a:schemeClr val="tx1">
                  <a:lumMod val="85000"/>
                  <a:lumOff val="15000"/>
                </a:schemeClr>
              </a:solidFill>
              <a:tailEnd type="stealth" w="lg" len="lg"/>
            </a:ln>
          </p:spPr>
          <p:style>
            <a:lnRef idx="1">
              <a:schemeClr val="accent1"/>
            </a:lnRef>
            <a:fillRef idx="0">
              <a:schemeClr val="accent1"/>
            </a:fillRef>
            <a:effectRef idx="0">
              <a:schemeClr val="accent1"/>
            </a:effectRef>
            <a:fontRef idx="minor">
              <a:schemeClr val="tx1"/>
            </a:fontRef>
          </p:style>
        </p:cxnSp>
      </p:grpSp>
      <p:sp>
        <p:nvSpPr>
          <p:cNvPr id="26" name="Rectangle 25"/>
          <p:cNvSpPr/>
          <p:nvPr/>
        </p:nvSpPr>
        <p:spPr>
          <a:xfrm>
            <a:off x="609600" y="5791200"/>
            <a:ext cx="7467600" cy="68580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marL="166688"/>
            <a:r>
              <a:rPr lang="en-US" sz="2800" dirty="0" smtClean="0">
                <a:solidFill>
                  <a:schemeClr val="tx1">
                    <a:lumMod val="90000"/>
                    <a:lumOff val="10000"/>
                  </a:schemeClr>
                </a:solidFill>
                <a:latin typeface="Calibri" pitchFamily="34" charset="0"/>
              </a:rPr>
              <a:t>Effective cache utilization is important</a:t>
            </a:r>
          </a:p>
        </p:txBody>
      </p:sp>
      <p:sp>
        <p:nvSpPr>
          <p:cNvPr id="28" name="TextBox 27"/>
          <p:cNvSpPr txBox="1"/>
          <p:nvPr/>
        </p:nvSpPr>
        <p:spPr>
          <a:xfrm>
            <a:off x="4648200" y="1219200"/>
            <a:ext cx="2362200" cy="523220"/>
          </a:xfrm>
          <a:prstGeom prst="rect">
            <a:avLst/>
          </a:prstGeom>
          <a:noFill/>
          <a:ln w="28575">
            <a:noFill/>
          </a:ln>
        </p:spPr>
        <p:txBody>
          <a:bodyPr wrap="square" rtlCol="0">
            <a:spAutoFit/>
          </a:bodyPr>
          <a:lstStyle/>
          <a:p>
            <a:pPr algn="ctr"/>
            <a:r>
              <a:rPr lang="en-US" sz="2800" dirty="0" smtClean="0">
                <a:solidFill>
                  <a:srgbClr val="C00000"/>
                </a:solidFill>
              </a:rPr>
              <a:t>Large latency</a:t>
            </a:r>
            <a:endParaRPr lang="en-US" sz="2800" dirty="0">
              <a:solidFill>
                <a:srgbClr val="C00000"/>
              </a:solidFill>
            </a:endParaRPr>
          </a:p>
        </p:txBody>
      </p:sp>
      <p:sp>
        <p:nvSpPr>
          <p:cNvPr id="22" name="Slide Number Placeholder 21"/>
          <p:cNvSpPr>
            <a:spLocks noGrp="1"/>
          </p:cNvSpPr>
          <p:nvPr>
            <p:ph type="sldNum" sz="quarter" idx="12"/>
          </p:nvPr>
        </p:nvSpPr>
        <p:spPr/>
        <p:txBody>
          <a:bodyPr/>
          <a:lstStyle/>
          <a:p>
            <a:fld id="{D12F3BBA-903E-41DF-8646-73C0BFD5E175}" type="slidenum">
              <a:rPr lang="en-US" smtClean="0"/>
              <a:pPr/>
              <a:t>3</a:t>
            </a:fld>
            <a:endParaRPr lang="en-US"/>
          </a:p>
        </p:txBody>
      </p:sp>
    </p:spTree>
    <p:custDataLst>
      <p:tags r:id="rId1"/>
    </p:custDataLst>
  </p:cSld>
  <p:clrMapOvr>
    <a:masterClrMapping/>
  </p:clrMapOvr>
  <p:transition advTm="31578"/>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5"/>
                                        </p:tgtEl>
                                      </p:cBhvr>
                                    </p:animEffect>
                                    <p:set>
                                      <p:cBhvr>
                                        <p:cTn id="7" dur="1" fill="hold">
                                          <p:stCondLst>
                                            <p:cond delay="499"/>
                                          </p:stCondLst>
                                        </p:cTn>
                                        <p:tgtEl>
                                          <p:spTgt spid="15"/>
                                        </p:tgtEl>
                                        <p:attrNameLst>
                                          <p:attrName>style.visibility</p:attrName>
                                        </p:attrNameLst>
                                      </p:cBhvr>
                                      <p:to>
                                        <p:strVal val="hidden"/>
                                      </p:to>
                                    </p:set>
                                  </p:childTnLst>
                                </p:cTn>
                              </p:par>
                              <p:par>
                                <p:cTn id="8" presetID="10" presetClass="entr" presetSubtype="0" fill="hold" nodeType="withEffect">
                                  <p:stCondLst>
                                    <p:cond delay="0"/>
                                  </p:stCondLst>
                                  <p:childTnLst>
                                    <p:set>
                                      <p:cBhvr>
                                        <p:cTn id="9" dur="1" fill="hold">
                                          <p:stCondLst>
                                            <p:cond delay="0"/>
                                          </p:stCondLst>
                                        </p:cTn>
                                        <p:tgtEl>
                                          <p:spTgt spid="46"/>
                                        </p:tgtEl>
                                        <p:attrNameLst>
                                          <p:attrName>style.visibility</p:attrName>
                                        </p:attrNameLst>
                                      </p:cBhvr>
                                      <p:to>
                                        <p:strVal val="visible"/>
                                      </p:to>
                                    </p:set>
                                    <p:animEffect transition="in" filter="fade">
                                      <p:cBhvr>
                                        <p:cTn id="10" dur="1000"/>
                                        <p:tgtEl>
                                          <p:spTgt spid="4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8"/>
                                        </p:tgtEl>
                                        <p:attrNameLst>
                                          <p:attrName>style.visibility</p:attrName>
                                        </p:attrNameLst>
                                      </p:cBhvr>
                                      <p:to>
                                        <p:strVal val="visible"/>
                                      </p:to>
                                    </p:set>
                                    <p:animEffect transition="in" filter="fade">
                                      <p:cBhvr>
                                        <p:cTn id="15" dur="500"/>
                                        <p:tgtEl>
                                          <p:spTgt spid="28"/>
                                        </p:tgtEl>
                                      </p:cBhvr>
                                    </p:animEffect>
                                  </p:childTnLst>
                                </p:cTn>
                              </p:par>
                              <p:par>
                                <p:cTn id="16" presetID="10" presetClass="entr" presetSubtype="0" fill="hold" nodeType="withEffect">
                                  <p:stCondLst>
                                    <p:cond delay="0"/>
                                  </p:stCondLst>
                                  <p:childTnLst>
                                    <p:set>
                                      <p:cBhvr>
                                        <p:cTn id="17" dur="1" fill="hold">
                                          <p:stCondLst>
                                            <p:cond delay="0"/>
                                          </p:stCondLst>
                                        </p:cTn>
                                        <p:tgtEl>
                                          <p:spTgt spid="35"/>
                                        </p:tgtEl>
                                        <p:attrNameLst>
                                          <p:attrName>style.visibility</p:attrName>
                                        </p:attrNameLst>
                                      </p:cBhvr>
                                      <p:to>
                                        <p:strVal val="visible"/>
                                      </p:to>
                                    </p:set>
                                    <p:animEffect transition="in" filter="fade">
                                      <p:cBhvr>
                                        <p:cTn id="18" dur="500"/>
                                        <p:tgtEl>
                                          <p:spTgt spid="35"/>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45"/>
                                        </p:tgtEl>
                                        <p:attrNameLst>
                                          <p:attrName>style.visibility</p:attrName>
                                        </p:attrNameLst>
                                      </p:cBhvr>
                                      <p:to>
                                        <p:strVal val="visible"/>
                                      </p:to>
                                    </p:set>
                                    <p:animEffect transition="in" filter="fade">
                                      <p:cBhvr>
                                        <p:cTn id="23" dur="1000"/>
                                        <p:tgtEl>
                                          <p:spTgt spid="45"/>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26"/>
                                        </p:tgtEl>
                                        <p:attrNameLst>
                                          <p:attrName>style.visibility</p:attrName>
                                        </p:attrNameLst>
                                      </p:cBhvr>
                                      <p:to>
                                        <p:strVal val="visible"/>
                                      </p:to>
                                    </p:set>
                                    <p:animEffect transition="in" filter="fade">
                                      <p:cBhvr>
                                        <p:cTn id="28"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26" grpId="0" animBg="1"/>
      <p:bldP spid="28"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dirty="0" smtClean="0"/>
              <a:t>Comparison with Prior Works</a:t>
            </a:r>
            <a:endParaRPr lang="en-US" dirty="0"/>
          </a:p>
        </p:txBody>
      </p:sp>
      <p:sp>
        <p:nvSpPr>
          <p:cNvPr id="5" name="TextBox 4"/>
          <p:cNvSpPr txBox="1"/>
          <p:nvPr/>
        </p:nvSpPr>
        <p:spPr>
          <a:xfrm>
            <a:off x="457200" y="1371600"/>
            <a:ext cx="4338945" cy="523220"/>
          </a:xfrm>
          <a:prstGeom prst="rect">
            <a:avLst/>
          </a:prstGeom>
          <a:noFill/>
        </p:spPr>
        <p:txBody>
          <a:bodyPr wrap="none" rtlCol="0">
            <a:spAutoFit/>
          </a:bodyPr>
          <a:lstStyle/>
          <a:p>
            <a:r>
              <a:rPr lang="en-US" sz="2800" b="1" dirty="0" smtClean="0"/>
              <a:t>Addressing Cache Thrashing</a:t>
            </a:r>
            <a:endParaRPr lang="en-US" sz="2800" b="1" dirty="0"/>
          </a:p>
        </p:txBody>
      </p:sp>
      <p:sp>
        <p:nvSpPr>
          <p:cNvPr id="14" name="TextBox 13"/>
          <p:cNvSpPr txBox="1"/>
          <p:nvPr/>
        </p:nvSpPr>
        <p:spPr>
          <a:xfrm>
            <a:off x="457200" y="3352800"/>
            <a:ext cx="8122736" cy="523220"/>
          </a:xfrm>
          <a:prstGeom prst="rect">
            <a:avLst/>
          </a:prstGeom>
          <a:noFill/>
        </p:spPr>
        <p:txBody>
          <a:bodyPr wrap="none" rtlCol="0">
            <a:spAutoFit/>
          </a:bodyPr>
          <a:lstStyle/>
          <a:p>
            <a:r>
              <a:rPr lang="en-US" sz="2800" dirty="0" smtClean="0">
                <a:solidFill>
                  <a:srgbClr val="C00000"/>
                </a:solidFill>
              </a:rPr>
              <a:t>- No mechanism to filter low-reuse blocks </a:t>
            </a:r>
            <a:r>
              <a:rPr lang="en-US" sz="2800" dirty="0" smtClean="0">
                <a:solidFill>
                  <a:srgbClr val="C00000"/>
                </a:solidFill>
                <a:latin typeface="Cambria Math"/>
                <a:ea typeface="Cambria Math"/>
              </a:rPr>
              <a:t>⟹ </a:t>
            </a:r>
            <a:r>
              <a:rPr lang="en-US" sz="2800" dirty="0" smtClean="0">
                <a:solidFill>
                  <a:srgbClr val="C00000"/>
                </a:solidFill>
                <a:latin typeface="Calibri" pitchFamily="34" charset="0"/>
                <a:ea typeface="Cambria Math"/>
                <a:cs typeface="Calibri" pitchFamily="34" charset="0"/>
              </a:rPr>
              <a:t>Pollution</a:t>
            </a:r>
            <a:endParaRPr lang="en-US" sz="2800" dirty="0">
              <a:solidFill>
                <a:srgbClr val="C00000"/>
              </a:solidFill>
            </a:endParaRPr>
          </a:p>
        </p:txBody>
      </p:sp>
      <p:grpSp>
        <p:nvGrpSpPr>
          <p:cNvPr id="19" name="Group 21"/>
          <p:cNvGrpSpPr/>
          <p:nvPr/>
        </p:nvGrpSpPr>
        <p:grpSpPr>
          <a:xfrm>
            <a:off x="457200" y="1905000"/>
            <a:ext cx="7878247" cy="1371600"/>
            <a:chOff x="457200" y="5115580"/>
            <a:chExt cx="7878247" cy="1371600"/>
          </a:xfrm>
        </p:grpSpPr>
        <p:sp>
          <p:nvSpPr>
            <p:cNvPr id="9" name="TextBox 8"/>
            <p:cNvSpPr txBox="1"/>
            <p:nvPr/>
          </p:nvSpPr>
          <p:spPr>
            <a:xfrm>
              <a:off x="457200" y="5115580"/>
              <a:ext cx="7772400" cy="523220"/>
            </a:xfrm>
            <a:prstGeom prst="rect">
              <a:avLst/>
            </a:prstGeom>
            <a:noFill/>
          </p:spPr>
          <p:txBody>
            <a:bodyPr wrap="square" rtlCol="0">
              <a:spAutoFit/>
            </a:bodyPr>
            <a:lstStyle/>
            <a:p>
              <a:r>
                <a:rPr lang="en-US" sz="2800" dirty="0" smtClean="0"/>
                <a:t>TA-DIP – </a:t>
              </a:r>
              <a:r>
                <a:rPr lang="en-US" sz="2800" dirty="0" err="1" smtClean="0"/>
                <a:t>Qureshi</a:t>
              </a:r>
              <a:r>
                <a:rPr lang="en-US" sz="2800" dirty="0" smtClean="0"/>
                <a:t>+ ISCA’07, </a:t>
              </a:r>
              <a:r>
                <a:rPr lang="en-US" sz="2800" dirty="0" err="1" smtClean="0"/>
                <a:t>Jaleel</a:t>
              </a:r>
              <a:r>
                <a:rPr lang="en-US" sz="2800" dirty="0" smtClean="0"/>
                <a:t>+ PACT’08</a:t>
              </a:r>
            </a:p>
          </p:txBody>
        </p:sp>
        <p:sp>
          <p:nvSpPr>
            <p:cNvPr id="10" name="TextBox 9"/>
            <p:cNvSpPr txBox="1"/>
            <p:nvPr/>
          </p:nvSpPr>
          <p:spPr>
            <a:xfrm>
              <a:off x="457200" y="5481935"/>
              <a:ext cx="4043030" cy="523220"/>
            </a:xfrm>
            <a:prstGeom prst="rect">
              <a:avLst/>
            </a:prstGeom>
            <a:noFill/>
          </p:spPr>
          <p:txBody>
            <a:bodyPr wrap="none" rtlCol="0">
              <a:spAutoFit/>
            </a:bodyPr>
            <a:lstStyle/>
            <a:p>
              <a:r>
                <a:rPr lang="en-US" sz="2800" dirty="0" smtClean="0"/>
                <a:t>TA-DRRIP – </a:t>
              </a:r>
              <a:r>
                <a:rPr lang="en-US" sz="2800" dirty="0" err="1" smtClean="0"/>
                <a:t>Jaleel</a:t>
              </a:r>
              <a:r>
                <a:rPr lang="en-US" sz="2800" dirty="0" smtClean="0"/>
                <a:t>+ ISCA’10</a:t>
              </a:r>
            </a:p>
          </p:txBody>
        </p:sp>
        <p:sp>
          <p:nvSpPr>
            <p:cNvPr id="21" name="TextBox 20"/>
            <p:cNvSpPr txBox="1"/>
            <p:nvPr/>
          </p:nvSpPr>
          <p:spPr>
            <a:xfrm>
              <a:off x="457200" y="5963960"/>
              <a:ext cx="7878247" cy="523220"/>
            </a:xfrm>
            <a:prstGeom prst="rect">
              <a:avLst/>
            </a:prstGeom>
            <a:noFill/>
          </p:spPr>
          <p:txBody>
            <a:bodyPr wrap="none" rtlCol="0">
              <a:spAutoFit/>
            </a:bodyPr>
            <a:lstStyle/>
            <a:p>
              <a:r>
                <a:rPr lang="en-US" sz="2800" dirty="0" smtClean="0">
                  <a:solidFill>
                    <a:schemeClr val="tx2"/>
                  </a:solidFill>
                </a:rPr>
                <a:t>- Use set dueling to determine thrashing applications</a:t>
              </a:r>
              <a:endParaRPr lang="en-US" sz="2800" dirty="0">
                <a:solidFill>
                  <a:schemeClr val="tx2"/>
                </a:solidFill>
              </a:endParaRPr>
            </a:p>
          </p:txBody>
        </p:sp>
      </p:grpSp>
      <p:sp>
        <p:nvSpPr>
          <p:cNvPr id="23" name="Slide Number Placeholder 22"/>
          <p:cNvSpPr>
            <a:spLocks noGrp="1"/>
          </p:cNvSpPr>
          <p:nvPr>
            <p:ph type="sldNum" sz="quarter" idx="12"/>
          </p:nvPr>
        </p:nvSpPr>
        <p:spPr/>
        <p:txBody>
          <a:bodyPr/>
          <a:lstStyle/>
          <a:p>
            <a:fld id="{D12F3BBA-903E-41DF-8646-73C0BFD5E175}" type="slidenum">
              <a:rPr lang="en-US" smtClean="0"/>
              <a:pPr/>
              <a:t>30</a:t>
            </a:fld>
            <a:endParaRPr lang="en-US"/>
          </a:p>
        </p:txBody>
      </p:sp>
    </p:spTree>
    <p:custDataLst>
      <p:tags r:id="rId1"/>
    </p:custDataLst>
  </p:cSld>
  <p:clrMapOvr>
    <a:masterClrMapping/>
  </p:clrMapOvr>
  <p:transition advTm="87282"/>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 Summary</a:t>
            </a:r>
            <a:endParaRPr lang="en-US" dirty="0"/>
          </a:p>
        </p:txBody>
      </p:sp>
      <p:graphicFrame>
        <p:nvGraphicFramePr>
          <p:cNvPr id="5" name="Chart 4"/>
          <p:cNvGraphicFramePr/>
          <p:nvPr/>
        </p:nvGraphicFramePr>
        <p:xfrm>
          <a:off x="304800" y="1371600"/>
          <a:ext cx="8534400" cy="5105400"/>
        </p:xfrm>
        <a:graphic>
          <a:graphicData uri="http://schemas.openxmlformats.org/drawingml/2006/chart">
            <c:chart xmlns:c="http://schemas.openxmlformats.org/drawingml/2006/chart" xmlns:r="http://schemas.openxmlformats.org/officeDocument/2006/relationships" r:id="rId4"/>
          </a:graphicData>
        </a:graphic>
      </p:graphicFrame>
      <p:sp>
        <p:nvSpPr>
          <p:cNvPr id="4" name="Oval 3"/>
          <p:cNvSpPr/>
          <p:nvPr/>
        </p:nvSpPr>
        <p:spPr>
          <a:xfrm>
            <a:off x="2971800" y="4419600"/>
            <a:ext cx="838200" cy="762000"/>
          </a:xfrm>
          <a:prstGeom prst="ellipse">
            <a:avLst/>
          </a:prstGeom>
          <a:noFill/>
          <a:ln w="381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sp>
        <p:nvSpPr>
          <p:cNvPr id="6" name="Oval 5"/>
          <p:cNvSpPr/>
          <p:nvPr/>
        </p:nvSpPr>
        <p:spPr>
          <a:xfrm>
            <a:off x="5283200" y="3048000"/>
            <a:ext cx="838200" cy="1219200"/>
          </a:xfrm>
          <a:prstGeom prst="ellipse">
            <a:avLst/>
          </a:prstGeom>
          <a:noFill/>
          <a:ln w="381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sp>
        <p:nvSpPr>
          <p:cNvPr id="7" name="Oval 6"/>
          <p:cNvSpPr/>
          <p:nvPr/>
        </p:nvSpPr>
        <p:spPr>
          <a:xfrm>
            <a:off x="7658100" y="1981200"/>
            <a:ext cx="838200" cy="1828800"/>
          </a:xfrm>
          <a:prstGeom prst="ellipse">
            <a:avLst/>
          </a:prstGeom>
          <a:noFill/>
          <a:ln w="381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sp>
        <p:nvSpPr>
          <p:cNvPr id="8" name="Slide Number Placeholder 7"/>
          <p:cNvSpPr>
            <a:spLocks noGrp="1"/>
          </p:cNvSpPr>
          <p:nvPr>
            <p:ph type="sldNum" sz="quarter" idx="12"/>
          </p:nvPr>
        </p:nvSpPr>
        <p:spPr/>
        <p:txBody>
          <a:bodyPr/>
          <a:lstStyle/>
          <a:p>
            <a:fld id="{D12F3BBA-903E-41DF-8646-73C0BFD5E175}" type="slidenum">
              <a:rPr lang="en-US" smtClean="0"/>
              <a:pPr/>
              <a:t>31</a:t>
            </a:fld>
            <a:endParaRPr lang="en-US"/>
          </a:p>
        </p:txBody>
      </p:sp>
    </p:spTree>
    <p:custDataLst>
      <p:tags r:id="rId1"/>
    </p:custDataLst>
  </p:cSld>
  <p:clrMapOvr>
    <a:masterClrMapping/>
  </p:clrMapOvr>
  <p:transition advTm="30422"/>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p:nvPr/>
        </p:nvGraphicFramePr>
        <p:xfrm>
          <a:off x="304800" y="1143000"/>
          <a:ext cx="8534400" cy="5257800"/>
        </p:xfrm>
        <a:graphic>
          <a:graphicData uri="http://schemas.openxmlformats.org/drawingml/2006/chart">
            <c:chart xmlns:c="http://schemas.openxmlformats.org/drawingml/2006/chart" xmlns:r="http://schemas.openxmlformats.org/officeDocument/2006/relationships" r:id="rId4"/>
          </a:graphicData>
        </a:graphic>
      </p:graphicFrame>
      <p:sp>
        <p:nvSpPr>
          <p:cNvPr id="2" name="Title 1"/>
          <p:cNvSpPr>
            <a:spLocks noGrp="1"/>
          </p:cNvSpPr>
          <p:nvPr>
            <p:ph type="title"/>
          </p:nvPr>
        </p:nvSpPr>
        <p:spPr/>
        <p:txBody>
          <a:bodyPr/>
          <a:lstStyle/>
          <a:p>
            <a:r>
              <a:rPr lang="en-US" dirty="0" smtClean="0"/>
              <a:t>4-Core: Performance</a:t>
            </a:r>
            <a:endParaRPr lang="en-US" dirty="0"/>
          </a:p>
        </p:txBody>
      </p:sp>
      <p:sp>
        <p:nvSpPr>
          <p:cNvPr id="4" name="Oval 3"/>
          <p:cNvSpPr/>
          <p:nvPr/>
        </p:nvSpPr>
        <p:spPr>
          <a:xfrm>
            <a:off x="1981200" y="5181600"/>
            <a:ext cx="304800" cy="609600"/>
          </a:xfrm>
          <a:prstGeom prst="ellipse">
            <a:avLst/>
          </a:prstGeom>
          <a:noFill/>
          <a:ln w="5715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sp>
        <p:nvSpPr>
          <p:cNvPr id="5" name="Slide Number Placeholder 4"/>
          <p:cNvSpPr>
            <a:spLocks noGrp="1"/>
          </p:cNvSpPr>
          <p:nvPr>
            <p:ph type="sldNum" sz="quarter" idx="12"/>
          </p:nvPr>
        </p:nvSpPr>
        <p:spPr/>
        <p:txBody>
          <a:bodyPr/>
          <a:lstStyle/>
          <a:p>
            <a:fld id="{D12F3BBA-903E-41DF-8646-73C0BFD5E175}" type="slidenum">
              <a:rPr lang="en-US" smtClean="0"/>
              <a:pPr/>
              <a:t>32</a:t>
            </a:fld>
            <a:endParaRPr lang="en-US"/>
          </a:p>
        </p:txBody>
      </p:sp>
    </p:spTree>
    <p:custDataLst>
      <p:tags r:id="rId1"/>
    </p:custDataLst>
  </p:cSld>
  <p:clrMapOvr>
    <a:masterClrMapping/>
  </p:clrMapOvr>
  <p:transition advTm="51905"/>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chart seriesIdx="2" categoryIdx="-4" bldStep="series"/>
                                            </p:graphicEl>
                                          </p:spTgt>
                                        </p:tgtEl>
                                        <p:attrNameLst>
                                          <p:attrName>style.visibility</p:attrName>
                                        </p:attrNameLst>
                                      </p:cBhvr>
                                      <p:to>
                                        <p:strVal val="visible"/>
                                      </p:to>
                                    </p:set>
                                    <p:animEffect transition="in" filter="fade">
                                      <p:cBhvr>
                                        <p:cTn id="7" dur="500"/>
                                        <p:tgtEl>
                                          <p:spTgt spid="7">
                                            <p:graphicEl>
                                              <a:chart seriesIdx="2" categoryIdx="-4" bldStep="series"/>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500"/>
                                        <p:tgtEl>
                                          <p:spTgt spid="4"/>
                                        </p:tgtEl>
                                      </p:cBhvr>
                                    </p:animEffect>
                                    <p:set>
                                      <p:cBhvr>
                                        <p:cTn id="17" dur="1" fill="hold">
                                          <p:stCondLst>
                                            <p:cond delay="499"/>
                                          </p:stCondLst>
                                        </p:cTn>
                                        <p:tgtEl>
                                          <p:spTgt spid="4"/>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chart seriesIdx="3" categoryIdx="-4" bldStep="series"/>
                                            </p:graphicEl>
                                          </p:spTgt>
                                        </p:tgtEl>
                                        <p:attrNameLst>
                                          <p:attrName>style.visibility</p:attrName>
                                        </p:attrNameLst>
                                      </p:cBhvr>
                                      <p:to>
                                        <p:strVal val="visible"/>
                                      </p:to>
                                    </p:set>
                                    <p:animEffect transition="in" filter="fade">
                                      <p:cBhvr>
                                        <p:cTn id="22" dur="500"/>
                                        <p:tgtEl>
                                          <p:spTgt spid="7">
                                            <p:graphicEl>
                                              <a:chart seriesIdx="3" categoryIdx="-4" bldStep="series"/>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2"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uiExpand="1">
        <p:bldSub>
          <a:bldChart bld="series" animBg="0"/>
        </p:bldSub>
      </p:bldGraphic>
      <p:bldP spid="4" grpId="0" animBg="1"/>
      <p:bldP spid="4" grpId="1" animBg="1"/>
      <p:bldP spid="4" grpId="2"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 of Cache Size</a:t>
            </a:r>
            <a:endParaRPr lang="en-US" dirty="0"/>
          </a:p>
        </p:txBody>
      </p:sp>
      <p:graphicFrame>
        <p:nvGraphicFramePr>
          <p:cNvPr id="4" name="Chart 3"/>
          <p:cNvGraphicFramePr/>
          <p:nvPr/>
        </p:nvGraphicFramePr>
        <p:xfrm>
          <a:off x="381000" y="1295400"/>
          <a:ext cx="8229600" cy="4876800"/>
        </p:xfrm>
        <a:graphic>
          <a:graphicData uri="http://schemas.openxmlformats.org/drawingml/2006/chart">
            <c:chart xmlns:c="http://schemas.openxmlformats.org/drawingml/2006/chart" xmlns:r="http://schemas.openxmlformats.org/officeDocument/2006/relationships" r:id="rId4"/>
          </a:graphicData>
        </a:graphic>
      </p:graphicFrame>
      <p:cxnSp>
        <p:nvCxnSpPr>
          <p:cNvPr id="6" name="Straight Arrow Connector 5"/>
          <p:cNvCxnSpPr/>
          <p:nvPr/>
        </p:nvCxnSpPr>
        <p:spPr>
          <a:xfrm>
            <a:off x="2514600" y="2590800"/>
            <a:ext cx="2362200" cy="1219200"/>
          </a:xfrm>
          <a:prstGeom prst="straightConnector1">
            <a:avLst/>
          </a:prstGeom>
          <a:ln w="28575">
            <a:solidFill>
              <a:schemeClr val="tx2"/>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6019800" y="2057400"/>
            <a:ext cx="2209800" cy="1447800"/>
          </a:xfrm>
          <a:prstGeom prst="straightConnector1">
            <a:avLst/>
          </a:prstGeom>
          <a:ln w="28575">
            <a:solidFill>
              <a:schemeClr val="tx2"/>
            </a:solidFill>
            <a:tailEnd type="stealth" w="lg" len="lg"/>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3657600" y="3657600"/>
            <a:ext cx="609600" cy="609600"/>
          </a:xfrm>
          <a:prstGeom prst="ellipse">
            <a:avLst/>
          </a:prstGeom>
          <a:noFill/>
          <a:ln w="381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sp>
        <p:nvSpPr>
          <p:cNvPr id="9" name="Oval 8"/>
          <p:cNvSpPr/>
          <p:nvPr/>
        </p:nvSpPr>
        <p:spPr>
          <a:xfrm>
            <a:off x="6934200" y="3200400"/>
            <a:ext cx="609600" cy="838200"/>
          </a:xfrm>
          <a:prstGeom prst="ellipse">
            <a:avLst/>
          </a:prstGeom>
          <a:noFill/>
          <a:ln w="38100"/>
        </p:spPr>
        <p:style>
          <a:lnRef idx="2">
            <a:schemeClr val="accent4"/>
          </a:lnRef>
          <a:fillRef idx="1">
            <a:schemeClr val="lt1"/>
          </a:fillRef>
          <a:effectRef idx="0">
            <a:schemeClr val="accent4"/>
          </a:effectRef>
          <a:fontRef idx="minor">
            <a:schemeClr val="dk1"/>
          </a:fontRef>
        </p:style>
        <p:txBody>
          <a:bodyPr rtlCol="0" anchor="ctr"/>
          <a:lstStyle/>
          <a:p>
            <a:pPr algn="ctr"/>
            <a:endParaRPr lang="en-US"/>
          </a:p>
        </p:txBody>
      </p:sp>
      <p:sp>
        <p:nvSpPr>
          <p:cNvPr id="10" name="Slide Number Placeholder 9"/>
          <p:cNvSpPr>
            <a:spLocks noGrp="1"/>
          </p:cNvSpPr>
          <p:nvPr>
            <p:ph type="sldNum" sz="quarter" idx="12"/>
          </p:nvPr>
        </p:nvSpPr>
        <p:spPr/>
        <p:txBody>
          <a:bodyPr/>
          <a:lstStyle/>
          <a:p>
            <a:fld id="{D12F3BBA-903E-41DF-8646-73C0BFD5E175}" type="slidenum">
              <a:rPr lang="en-US" smtClean="0"/>
              <a:pPr/>
              <a:t>33</a:t>
            </a:fld>
            <a:endParaRPr lang="en-US"/>
          </a:p>
        </p:txBody>
      </p:sp>
    </p:spTree>
    <p:custDataLst>
      <p:tags r:id="rId1"/>
    </p:custDataLst>
  </p:cSld>
  <p:clrMapOvr>
    <a:masterClrMapping/>
  </p:clrMapOvr>
  <p:transition advTm="47609"/>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 of EAF Size</a:t>
            </a:r>
            <a:endParaRPr lang="en-US" dirty="0"/>
          </a:p>
        </p:txBody>
      </p:sp>
      <p:graphicFrame>
        <p:nvGraphicFramePr>
          <p:cNvPr id="5" name="Chart 4"/>
          <p:cNvGraphicFramePr/>
          <p:nvPr/>
        </p:nvGraphicFramePr>
        <p:xfrm>
          <a:off x="533400" y="1143000"/>
          <a:ext cx="8153400" cy="5410200"/>
        </p:xfrm>
        <a:graphic>
          <a:graphicData uri="http://schemas.openxmlformats.org/drawingml/2006/chart">
            <c:chart xmlns:c="http://schemas.openxmlformats.org/drawingml/2006/chart" xmlns:r="http://schemas.openxmlformats.org/officeDocument/2006/relationships" r:id="rId4"/>
          </a:graphicData>
        </a:graphic>
      </p:graphicFrame>
      <p:sp>
        <p:nvSpPr>
          <p:cNvPr id="7" name="Oval 6"/>
          <p:cNvSpPr/>
          <p:nvPr/>
        </p:nvSpPr>
        <p:spPr>
          <a:xfrm>
            <a:off x="5638800" y="2286000"/>
            <a:ext cx="457200" cy="2743200"/>
          </a:xfrm>
          <a:prstGeom prst="ellipse">
            <a:avLst/>
          </a:prstGeom>
          <a:no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2209800" y="3276600"/>
            <a:ext cx="457200" cy="2057400"/>
          </a:xfrm>
          <a:prstGeom prst="ellipse">
            <a:avLst/>
          </a:prstGeom>
          <a:no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7467600" y="2514600"/>
            <a:ext cx="457200" cy="2514600"/>
          </a:xfrm>
          <a:prstGeom prst="ellipse">
            <a:avLst/>
          </a:prstGeom>
          <a:noFill/>
          <a:ln w="285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D12F3BBA-903E-41DF-8646-73C0BFD5E175}" type="slidenum">
              <a:rPr lang="en-US" smtClean="0"/>
              <a:pPr/>
              <a:t>34</a:t>
            </a:fld>
            <a:endParaRPr lang="en-US"/>
          </a:p>
        </p:txBody>
      </p:sp>
    </p:spTree>
    <p:custDataLst>
      <p:tags r:id="rId1"/>
    </p:custDataLst>
  </p:cSld>
  <p:clrMapOvr>
    <a:masterClrMapping/>
  </p:clrMapOvr>
  <p:transition advTm="50375"/>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par>
                                <p:cTn id="13" presetID="10" presetClass="exit" presetSubtype="0" fill="hold" grpId="1" nodeType="withEffect">
                                  <p:stCondLst>
                                    <p:cond delay="0"/>
                                  </p:stCondLst>
                                  <p:childTnLst>
                                    <p:animEffect transition="out" filter="fade">
                                      <p:cBhvr>
                                        <p:cTn id="14" dur="500"/>
                                        <p:tgtEl>
                                          <p:spTgt spid="6"/>
                                        </p:tgtEl>
                                      </p:cBhvr>
                                    </p:animEffect>
                                    <p:set>
                                      <p:cBhvr>
                                        <p:cTn id="15" dur="1" fill="hold">
                                          <p:stCondLst>
                                            <p:cond delay="499"/>
                                          </p:stCondLst>
                                        </p:cTn>
                                        <p:tgtEl>
                                          <p:spTgt spid="6"/>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500"/>
                                        <p:tgtEl>
                                          <p:spTgt spid="7"/>
                                        </p:tgtEl>
                                      </p:cBhvr>
                                    </p:animEffect>
                                  </p:childTnLst>
                                </p:cTn>
                              </p:par>
                              <p:par>
                                <p:cTn id="21" presetID="10" presetClass="exit" presetSubtype="0" fill="hold" grpId="2" nodeType="withEffect">
                                  <p:stCondLst>
                                    <p:cond delay="0"/>
                                  </p:stCondLst>
                                  <p:childTnLst>
                                    <p:animEffect transition="out" filter="fade">
                                      <p:cBhvr>
                                        <p:cTn id="22" dur="500"/>
                                        <p:tgtEl>
                                          <p:spTgt spid="8"/>
                                        </p:tgtEl>
                                      </p:cBhvr>
                                    </p:animEffect>
                                    <p:set>
                                      <p:cBhvr>
                                        <p:cTn id="23"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 grpId="0" animBg="1"/>
      <p:bldP spid="6" grpId="1" animBg="1"/>
      <p:bldP spid="8" grpId="0" animBg="1"/>
      <p:bldP spid="8" grpId="2"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Results in Paper</a:t>
            </a:r>
            <a:endParaRPr lang="en-US" dirty="0"/>
          </a:p>
        </p:txBody>
      </p:sp>
      <p:sp>
        <p:nvSpPr>
          <p:cNvPr id="3" name="Content Placeholder 2"/>
          <p:cNvSpPr>
            <a:spLocks noGrp="1"/>
          </p:cNvSpPr>
          <p:nvPr>
            <p:ph idx="1"/>
          </p:nvPr>
        </p:nvSpPr>
        <p:spPr>
          <a:xfrm>
            <a:off x="457200" y="1600200"/>
            <a:ext cx="8229600" cy="4525963"/>
          </a:xfrm>
        </p:spPr>
        <p:txBody>
          <a:bodyPr>
            <a:normAutofit/>
          </a:bodyPr>
          <a:lstStyle/>
          <a:p>
            <a:r>
              <a:rPr lang="en-US" sz="2800" dirty="0" smtClean="0"/>
              <a:t>EAF orthogonal to replacement policies</a:t>
            </a:r>
          </a:p>
          <a:p>
            <a:pPr lvl="1"/>
            <a:r>
              <a:rPr lang="en-US" sz="2400" dirty="0" smtClean="0"/>
              <a:t>LRU, RRIP – </a:t>
            </a:r>
            <a:r>
              <a:rPr lang="en-US" sz="2400" dirty="0" err="1" smtClean="0"/>
              <a:t>Jaleel</a:t>
            </a:r>
            <a:r>
              <a:rPr lang="en-US" sz="2400" dirty="0" smtClean="0"/>
              <a:t>+ ISCA’10</a:t>
            </a:r>
          </a:p>
          <a:p>
            <a:r>
              <a:rPr lang="en-US" sz="2800" dirty="0" smtClean="0"/>
              <a:t>Performance improvement of EAF increases with increasing memory latency</a:t>
            </a:r>
          </a:p>
          <a:p>
            <a:r>
              <a:rPr lang="en-US" sz="2800" dirty="0" smtClean="0"/>
              <a:t>EAF performs well on four different metrics</a:t>
            </a:r>
          </a:p>
          <a:p>
            <a:pPr lvl="1"/>
            <a:r>
              <a:rPr lang="en-US" sz="2400" dirty="0" smtClean="0"/>
              <a:t>Performance and fairness</a:t>
            </a:r>
          </a:p>
          <a:p>
            <a:r>
              <a:rPr lang="en-US" sz="2800" dirty="0" smtClean="0"/>
              <a:t>Alternative EAF-based designs perform comparably </a:t>
            </a:r>
          </a:p>
          <a:p>
            <a:pPr lvl="1"/>
            <a:r>
              <a:rPr lang="en-US" sz="2400" dirty="0" smtClean="0"/>
              <a:t>Segmented EAF</a:t>
            </a:r>
          </a:p>
          <a:p>
            <a:pPr lvl="1"/>
            <a:r>
              <a:rPr lang="en-US" sz="2400" dirty="0" smtClean="0"/>
              <a:t>Decoupled-clear EAF</a:t>
            </a:r>
          </a:p>
        </p:txBody>
      </p:sp>
      <p:sp>
        <p:nvSpPr>
          <p:cNvPr id="4" name="Slide Number Placeholder 3"/>
          <p:cNvSpPr>
            <a:spLocks noGrp="1"/>
          </p:cNvSpPr>
          <p:nvPr>
            <p:ph type="sldNum" sz="quarter" idx="12"/>
          </p:nvPr>
        </p:nvSpPr>
        <p:spPr/>
        <p:txBody>
          <a:bodyPr/>
          <a:lstStyle/>
          <a:p>
            <a:fld id="{D12F3BBA-903E-41DF-8646-73C0BFD5E175}" type="slidenum">
              <a:rPr lang="en-US" smtClean="0"/>
              <a:pPr/>
              <a:t>35</a:t>
            </a:fld>
            <a:endParaRPr lang="en-US"/>
          </a:p>
        </p:txBody>
      </p:sp>
    </p:spTree>
  </p:cSld>
  <p:clrMapOvr>
    <a:masterClrMapping/>
  </p:clrMapOvr>
  <p:transition advTm="51000"/>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4" name="Content Placeholder 2"/>
          <p:cNvSpPr>
            <a:spLocks noGrp="1"/>
          </p:cNvSpPr>
          <p:nvPr>
            <p:ph idx="1"/>
          </p:nvPr>
        </p:nvSpPr>
        <p:spPr>
          <a:xfrm>
            <a:off x="381000" y="1371600"/>
            <a:ext cx="8534400" cy="5257800"/>
          </a:xfrm>
        </p:spPr>
        <p:txBody>
          <a:bodyPr rtlCol="0">
            <a:normAutofit fontScale="92500" lnSpcReduction="10000"/>
          </a:bodyPr>
          <a:lstStyle/>
          <a:p>
            <a:pPr eaLnBrk="1" fontAlgn="auto" hangingPunct="1">
              <a:spcAft>
                <a:spcPts val="0"/>
              </a:spcAft>
              <a:defRPr/>
            </a:pPr>
            <a:r>
              <a:rPr lang="en-US" sz="2800" dirty="0" smtClean="0"/>
              <a:t>Cache utilization is critical for system performance</a:t>
            </a:r>
          </a:p>
          <a:p>
            <a:pPr lvl="1" eaLnBrk="1" fontAlgn="auto" hangingPunct="1">
              <a:spcAft>
                <a:spcPts val="0"/>
              </a:spcAft>
              <a:defRPr/>
            </a:pPr>
            <a:r>
              <a:rPr lang="en-US" sz="2600" dirty="0" smtClean="0"/>
              <a:t>Pollution and thrashing degrade cache performance</a:t>
            </a:r>
          </a:p>
          <a:p>
            <a:pPr lvl="1" eaLnBrk="1" fontAlgn="auto" hangingPunct="1">
              <a:spcAft>
                <a:spcPts val="0"/>
              </a:spcAft>
              <a:defRPr/>
            </a:pPr>
            <a:r>
              <a:rPr lang="en-US" sz="2600" dirty="0" smtClean="0"/>
              <a:t>Prior works don’t address both problems concurrently</a:t>
            </a:r>
          </a:p>
          <a:p>
            <a:pPr lvl="1" eaLnBrk="1" fontAlgn="auto" hangingPunct="1">
              <a:spcAft>
                <a:spcPts val="0"/>
              </a:spcAft>
              <a:buFont typeface="Arial" pitchFamily="34" charset="0"/>
              <a:buNone/>
              <a:defRPr/>
            </a:pPr>
            <a:endParaRPr lang="en-US" sz="2400" dirty="0" smtClean="0"/>
          </a:p>
          <a:p>
            <a:pPr eaLnBrk="1" fontAlgn="auto" hangingPunct="1">
              <a:spcAft>
                <a:spcPts val="0"/>
              </a:spcAft>
              <a:defRPr/>
            </a:pPr>
            <a:r>
              <a:rPr lang="en-US" sz="2800" dirty="0" smtClean="0"/>
              <a:t>EAF-Cache</a:t>
            </a:r>
          </a:p>
          <a:p>
            <a:pPr lvl="1" eaLnBrk="1" fontAlgn="auto" hangingPunct="1">
              <a:spcAft>
                <a:spcPts val="0"/>
              </a:spcAft>
              <a:defRPr/>
            </a:pPr>
            <a:r>
              <a:rPr lang="en-US" sz="2600" dirty="0" smtClean="0"/>
              <a:t>Keep track of </a:t>
            </a:r>
            <a:r>
              <a:rPr lang="en-US" sz="2600" dirty="0" smtClean="0">
                <a:solidFill>
                  <a:schemeClr val="tx2"/>
                </a:solidFill>
              </a:rPr>
              <a:t>recently evicted block addresses in EAF</a:t>
            </a:r>
          </a:p>
          <a:p>
            <a:pPr lvl="1" eaLnBrk="1" fontAlgn="auto" hangingPunct="1">
              <a:spcAft>
                <a:spcPts val="0"/>
              </a:spcAft>
              <a:defRPr/>
            </a:pPr>
            <a:r>
              <a:rPr lang="en-US" sz="2600" dirty="0" smtClean="0">
                <a:solidFill>
                  <a:schemeClr val="tx2"/>
                </a:solidFill>
              </a:rPr>
              <a:t>Insert low reuse with low priority </a:t>
            </a:r>
            <a:r>
              <a:rPr lang="en-US" sz="2600" dirty="0" smtClean="0">
                <a:solidFill>
                  <a:schemeClr val="tx1">
                    <a:lumMod val="90000"/>
                    <a:lumOff val="10000"/>
                  </a:schemeClr>
                </a:solidFill>
              </a:rPr>
              <a:t>to mitigate pollution</a:t>
            </a:r>
            <a:endParaRPr lang="en-US" sz="2600" dirty="0" smtClean="0">
              <a:solidFill>
                <a:schemeClr val="tx2"/>
              </a:solidFill>
            </a:endParaRPr>
          </a:p>
          <a:p>
            <a:pPr lvl="1" eaLnBrk="1" fontAlgn="auto" hangingPunct="1">
              <a:spcAft>
                <a:spcPts val="0"/>
              </a:spcAft>
              <a:defRPr/>
            </a:pPr>
            <a:r>
              <a:rPr lang="en-US" sz="2600" dirty="0" smtClean="0">
                <a:solidFill>
                  <a:schemeClr val="tx2"/>
                </a:solidFill>
              </a:rPr>
              <a:t>Clear EAF periodically and use BIP </a:t>
            </a:r>
            <a:r>
              <a:rPr lang="en-US" sz="2600" dirty="0" smtClean="0"/>
              <a:t>to mitigate thrashing</a:t>
            </a:r>
          </a:p>
          <a:p>
            <a:pPr lvl="1" eaLnBrk="1" fontAlgn="auto" hangingPunct="1">
              <a:spcAft>
                <a:spcPts val="0"/>
              </a:spcAft>
              <a:defRPr/>
            </a:pPr>
            <a:r>
              <a:rPr lang="en-US" sz="2600" dirty="0" smtClean="0">
                <a:solidFill>
                  <a:schemeClr val="tx2"/>
                </a:solidFill>
              </a:rPr>
              <a:t>Low complexity </a:t>
            </a:r>
            <a:r>
              <a:rPr lang="en-US" sz="2600" dirty="0" smtClean="0"/>
              <a:t>implementation using Bloom filter</a:t>
            </a:r>
          </a:p>
          <a:p>
            <a:pPr lvl="1" eaLnBrk="1" fontAlgn="auto" hangingPunct="1">
              <a:spcAft>
                <a:spcPts val="0"/>
              </a:spcAft>
              <a:defRPr/>
            </a:pPr>
            <a:endParaRPr lang="en-US" sz="2400" dirty="0" smtClean="0"/>
          </a:p>
          <a:p>
            <a:pPr eaLnBrk="1" fontAlgn="auto" hangingPunct="1">
              <a:spcAft>
                <a:spcPts val="0"/>
              </a:spcAft>
              <a:defRPr/>
            </a:pPr>
            <a:r>
              <a:rPr lang="en-US" sz="2800" dirty="0" smtClean="0"/>
              <a:t>EAF-Cache outperforms five prior approaches that address pollution or thrashing</a:t>
            </a:r>
          </a:p>
          <a:p>
            <a:pPr lvl="1" eaLnBrk="1" fontAlgn="auto" hangingPunct="1">
              <a:spcAft>
                <a:spcPts val="0"/>
              </a:spcAft>
              <a:buNone/>
              <a:defRPr/>
            </a:pPr>
            <a:endParaRPr lang="en-US" sz="2400" dirty="0" smtClean="0"/>
          </a:p>
        </p:txBody>
      </p:sp>
      <p:sp>
        <p:nvSpPr>
          <p:cNvPr id="5" name="Slide Number Placeholder 4"/>
          <p:cNvSpPr>
            <a:spLocks noGrp="1"/>
          </p:cNvSpPr>
          <p:nvPr>
            <p:ph type="sldNum" sz="quarter" idx="12"/>
          </p:nvPr>
        </p:nvSpPr>
        <p:spPr/>
        <p:txBody>
          <a:bodyPr/>
          <a:lstStyle/>
          <a:p>
            <a:fld id="{D12F3BBA-903E-41DF-8646-73C0BFD5E175}" type="slidenum">
              <a:rPr lang="en-US" smtClean="0"/>
              <a:pPr/>
              <a:t>36</a:t>
            </a:fld>
            <a:endParaRPr lang="en-US"/>
          </a:p>
        </p:txBody>
      </p:sp>
    </p:spTree>
    <p:custDataLst>
      <p:tags r:id="rId1"/>
    </p:custDataLst>
  </p:cSld>
  <p:clrMapOvr>
    <a:masterClrMapping/>
  </p:clrMapOvr>
  <p:transition advTm="52078"/>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fade">
                                      <p:cBhvr>
                                        <p:cTn id="10" dur="500"/>
                                        <p:tgtEl>
                                          <p:spTgt spid="4">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500"/>
                                        <p:tgtEl>
                                          <p:spTgt spid="4">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4">
                                            <p:txEl>
                                              <p:pRg st="4" end="4"/>
                                            </p:txEl>
                                          </p:spTgt>
                                        </p:tgtEl>
                                        <p:attrNameLst>
                                          <p:attrName>style.visibility</p:attrName>
                                        </p:attrNameLst>
                                      </p:cBhvr>
                                      <p:to>
                                        <p:strVal val="visible"/>
                                      </p:to>
                                    </p:set>
                                    <p:animEffect transition="in" filter="fade">
                                      <p:cBhvr>
                                        <p:cTn id="18" dur="500"/>
                                        <p:tgtEl>
                                          <p:spTgt spid="4">
                                            <p:txEl>
                                              <p:pRg st="4" end="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animEffect transition="in" filter="fade">
                                      <p:cBhvr>
                                        <p:cTn id="21" dur="500"/>
                                        <p:tgtEl>
                                          <p:spTgt spid="4">
                                            <p:txEl>
                                              <p:pRg st="5" end="5"/>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4">
                                            <p:txEl>
                                              <p:pRg st="6" end="6"/>
                                            </p:txEl>
                                          </p:spTgt>
                                        </p:tgtEl>
                                        <p:attrNameLst>
                                          <p:attrName>style.visibility</p:attrName>
                                        </p:attrNameLst>
                                      </p:cBhvr>
                                      <p:to>
                                        <p:strVal val="visible"/>
                                      </p:to>
                                    </p:set>
                                    <p:animEffect transition="in" filter="fade">
                                      <p:cBhvr>
                                        <p:cTn id="24" dur="500"/>
                                        <p:tgtEl>
                                          <p:spTgt spid="4">
                                            <p:txEl>
                                              <p:pRg st="6" end="6"/>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Effect transition="in" filter="fade">
                                      <p:cBhvr>
                                        <p:cTn id="27" dur="500"/>
                                        <p:tgtEl>
                                          <p:spTgt spid="4">
                                            <p:txEl>
                                              <p:pRg st="7" end="7"/>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4">
                                            <p:txEl>
                                              <p:pRg st="8" end="8"/>
                                            </p:txEl>
                                          </p:spTgt>
                                        </p:tgtEl>
                                        <p:attrNameLst>
                                          <p:attrName>style.visibility</p:attrName>
                                        </p:attrNameLst>
                                      </p:cBhvr>
                                      <p:to>
                                        <p:strVal val="visible"/>
                                      </p:to>
                                    </p:set>
                                    <p:animEffect transition="in" filter="fade">
                                      <p:cBhvr>
                                        <p:cTn id="30" dur="500"/>
                                        <p:tgtEl>
                                          <p:spTgt spid="4">
                                            <p:txEl>
                                              <p:pRg st="8" end="8"/>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Effect transition="in" filter="fade">
                                      <p:cBhvr>
                                        <p:cTn id="35"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772400" cy="1069975"/>
          </a:xfrm>
        </p:spPr>
        <p:txBody>
          <a:bodyPr>
            <a:normAutofit/>
          </a:bodyPr>
          <a:lstStyle/>
          <a:p>
            <a:r>
              <a:rPr lang="en-US" dirty="0" smtClean="0">
                <a:solidFill>
                  <a:schemeClr val="tx1">
                    <a:lumMod val="95000"/>
                    <a:lumOff val="5000"/>
                  </a:schemeClr>
                </a:solidFill>
              </a:rPr>
              <a:t>The Evicted-Address Filter</a:t>
            </a:r>
            <a:endParaRPr lang="en-US" dirty="0">
              <a:solidFill>
                <a:schemeClr val="tx1">
                  <a:lumMod val="95000"/>
                  <a:lumOff val="5000"/>
                </a:schemeClr>
              </a:solidFill>
            </a:endParaRPr>
          </a:p>
        </p:txBody>
      </p:sp>
      <p:sp>
        <p:nvSpPr>
          <p:cNvPr id="3" name="Subtitle 2"/>
          <p:cNvSpPr>
            <a:spLocks noGrp="1"/>
          </p:cNvSpPr>
          <p:nvPr>
            <p:ph type="subTitle" idx="1"/>
          </p:nvPr>
        </p:nvSpPr>
        <p:spPr>
          <a:xfrm>
            <a:off x="1066800" y="2212975"/>
            <a:ext cx="7010400" cy="1219200"/>
          </a:xfrm>
        </p:spPr>
        <p:txBody>
          <a:bodyPr>
            <a:normAutofit/>
          </a:bodyPr>
          <a:lstStyle/>
          <a:p>
            <a:r>
              <a:rPr lang="en-US" dirty="0" smtClean="0">
                <a:solidFill>
                  <a:schemeClr val="tx1">
                    <a:lumMod val="65000"/>
                    <a:lumOff val="35000"/>
                  </a:schemeClr>
                </a:solidFill>
              </a:rPr>
              <a:t>A Unified Mechanism to Address Both Cache Pollution and Thrashing</a:t>
            </a:r>
            <a:endParaRPr lang="en-US" dirty="0">
              <a:solidFill>
                <a:schemeClr val="tx1">
                  <a:lumMod val="65000"/>
                  <a:lumOff val="35000"/>
                </a:schemeClr>
              </a:solidFill>
            </a:endParaRPr>
          </a:p>
        </p:txBody>
      </p:sp>
      <p:sp>
        <p:nvSpPr>
          <p:cNvPr id="4" name="Subtitle 2"/>
          <p:cNvSpPr txBox="1">
            <a:spLocks/>
          </p:cNvSpPr>
          <p:nvPr/>
        </p:nvSpPr>
        <p:spPr>
          <a:xfrm>
            <a:off x="533400" y="3810000"/>
            <a:ext cx="8077200" cy="1143000"/>
          </a:xfrm>
          <a:prstGeom prst="rect">
            <a:avLst/>
          </a:prstGeom>
        </p:spPr>
        <p:txBody>
          <a:bodyPr vert="horz" lIns="91440" tIns="45720" rIns="91440" bIns="45720" rtlCol="0">
            <a:normAutofit lnSpcReduction="1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smtClean="0">
                <a:ln>
                  <a:noFill/>
                </a:ln>
                <a:solidFill>
                  <a:schemeClr val="tx1">
                    <a:tint val="75000"/>
                  </a:schemeClr>
                </a:solidFill>
                <a:effectLst/>
                <a:uLnTx/>
                <a:uFillTx/>
                <a:latin typeface="+mn-lt"/>
                <a:ea typeface="+mn-ea"/>
                <a:cs typeface="+mn-cs"/>
              </a:rPr>
              <a:t>Vivek Seshadri	   Onur Mutlu</a:t>
            </a:r>
          </a:p>
          <a:p>
            <a:pPr lvl="0" algn="ctr">
              <a:spcBef>
                <a:spcPct val="20000"/>
              </a:spcBef>
              <a:defRPr/>
            </a:pPr>
            <a:r>
              <a:rPr kumimoji="0" lang="en-US" sz="3200" b="0" i="0" u="none" strike="noStrike" kern="1200" cap="none" spc="0" normalizeH="0" baseline="0" noProof="0" dirty="0" smtClean="0">
                <a:ln>
                  <a:noFill/>
                </a:ln>
                <a:solidFill>
                  <a:schemeClr val="tx1">
                    <a:tint val="75000"/>
                  </a:schemeClr>
                </a:solidFill>
                <a:effectLst/>
                <a:uLnTx/>
                <a:uFillTx/>
                <a:latin typeface="+mn-lt"/>
                <a:ea typeface="+mn-ea"/>
                <a:cs typeface="+mn-cs"/>
              </a:rPr>
              <a:t>Michael A. </a:t>
            </a:r>
            <a:r>
              <a:rPr kumimoji="0" lang="en-US" sz="3200" b="0" i="0" u="none" strike="noStrike" kern="1200" cap="none" spc="0" normalizeH="0" baseline="0" noProof="0" dirty="0" err="1" smtClean="0">
                <a:ln>
                  <a:noFill/>
                </a:ln>
                <a:solidFill>
                  <a:schemeClr val="tx1">
                    <a:tint val="75000"/>
                  </a:schemeClr>
                </a:solidFill>
                <a:effectLst/>
                <a:uLnTx/>
                <a:uFillTx/>
                <a:latin typeface="+mn-lt"/>
                <a:ea typeface="+mn-ea"/>
                <a:cs typeface="+mn-cs"/>
              </a:rPr>
              <a:t>Kozuch</a:t>
            </a:r>
            <a:r>
              <a:rPr lang="en-US" sz="3200" noProof="0" dirty="0" smtClean="0">
                <a:solidFill>
                  <a:schemeClr val="tx1">
                    <a:tint val="75000"/>
                  </a:schemeClr>
                </a:solidFill>
              </a:rPr>
              <a:t>     </a:t>
            </a:r>
            <a:r>
              <a:rPr lang="en-US" sz="3200" smtClean="0">
                <a:solidFill>
                  <a:schemeClr val="tx1">
                    <a:tint val="75000"/>
                  </a:schemeClr>
                </a:solidFill>
              </a:rPr>
              <a:t>Todd C. </a:t>
            </a:r>
            <a:r>
              <a:rPr lang="en-US" sz="3200" dirty="0" smtClean="0">
                <a:solidFill>
                  <a:schemeClr val="tx1">
                    <a:tint val="75000"/>
                  </a:schemeClr>
                </a:solidFill>
              </a:rPr>
              <a:t>Mowry</a:t>
            </a:r>
            <a:endParaRPr kumimoji="0" lang="en-US"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pic>
        <p:nvPicPr>
          <p:cNvPr id="5" name="Picture 3" descr="Burgundy_CMU_JPG_Logo.jpg"/>
          <p:cNvPicPr>
            <a:picLocks noChangeAspect="1"/>
          </p:cNvPicPr>
          <p:nvPr/>
        </p:nvPicPr>
        <p:blipFill>
          <a:blip r:embed="rId2" cstate="print"/>
          <a:srcRect/>
          <a:stretch>
            <a:fillRect/>
          </a:stretch>
        </p:blipFill>
        <p:spPr bwMode="auto">
          <a:xfrm>
            <a:off x="4976813" y="5486400"/>
            <a:ext cx="2871788" cy="1036732"/>
          </a:xfrm>
          <a:prstGeom prst="rect">
            <a:avLst/>
          </a:prstGeom>
          <a:noFill/>
          <a:ln w="9525">
            <a:noFill/>
            <a:miter lim="800000"/>
            <a:headEnd/>
            <a:tailEnd/>
          </a:ln>
        </p:spPr>
      </p:pic>
      <p:pic>
        <p:nvPicPr>
          <p:cNvPr id="6" name="Picture 4" descr="safari.png"/>
          <p:cNvPicPr>
            <a:picLocks noChangeAspect="1"/>
          </p:cNvPicPr>
          <p:nvPr/>
        </p:nvPicPr>
        <p:blipFill>
          <a:blip r:embed="rId3" cstate="print"/>
          <a:srcRect/>
          <a:stretch>
            <a:fillRect/>
          </a:stretch>
        </p:blipFill>
        <p:spPr bwMode="auto">
          <a:xfrm>
            <a:off x="1358900" y="5727332"/>
            <a:ext cx="1917700" cy="554868"/>
          </a:xfrm>
          <a:prstGeom prst="rect">
            <a:avLst/>
          </a:prstGeom>
          <a:noFill/>
          <a:ln w="9525">
            <a:noFill/>
            <a:miter lim="800000"/>
            <a:headEnd/>
            <a:tailEnd/>
          </a:ln>
        </p:spPr>
      </p:pic>
      <p:sp>
        <p:nvSpPr>
          <p:cNvPr id="7" name="Slide Number Placeholder 6"/>
          <p:cNvSpPr>
            <a:spLocks noGrp="1"/>
          </p:cNvSpPr>
          <p:nvPr>
            <p:ph type="sldNum" sz="quarter" idx="12"/>
          </p:nvPr>
        </p:nvSpPr>
        <p:spPr/>
        <p:txBody>
          <a:bodyPr/>
          <a:lstStyle/>
          <a:p>
            <a:fld id="{D12F3BBA-903E-41DF-8646-73C0BFD5E175}" type="slidenum">
              <a:rPr lang="en-US" smtClean="0"/>
              <a:pPr/>
              <a:t>37</a:t>
            </a:fld>
            <a:endParaRPr lang="en-US"/>
          </a:p>
        </p:txBody>
      </p:sp>
    </p:spTree>
  </p:cSld>
  <p:clrMapOvr>
    <a:masterClrMapping/>
  </p:clrMapOvr>
  <p:transition advTm="7391"/>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 Slides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D12F3BBA-903E-41DF-8646-73C0BFD5E175}" type="slidenum">
              <a:rPr lang="en-US" smtClean="0"/>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4-Core: Performance</a:t>
            </a:r>
            <a:endParaRPr lang="en-US" dirty="0"/>
          </a:p>
        </p:txBody>
      </p:sp>
      <p:graphicFrame>
        <p:nvGraphicFramePr>
          <p:cNvPr id="8" name="Chart 7"/>
          <p:cNvGraphicFramePr/>
          <p:nvPr/>
        </p:nvGraphicFramePr>
        <p:xfrm>
          <a:off x="457199" y="1295400"/>
          <a:ext cx="8229602" cy="541020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228600" y="5181600"/>
            <a:ext cx="1138453" cy="369332"/>
          </a:xfrm>
          <a:prstGeom prst="rect">
            <a:avLst/>
          </a:prstGeom>
          <a:noFill/>
        </p:spPr>
        <p:txBody>
          <a:bodyPr wrap="none" rtlCol="0">
            <a:spAutoFit/>
          </a:bodyPr>
          <a:lstStyle/>
          <a:p>
            <a:r>
              <a:rPr lang="en-US" dirty="0" smtClean="0"/>
              <a:t>Sensitivity</a:t>
            </a:r>
            <a:endParaRPr lang="en-US" dirty="0"/>
          </a:p>
        </p:txBody>
      </p:sp>
      <p:cxnSp>
        <p:nvCxnSpPr>
          <p:cNvPr id="11" name="Straight Arrow Connector 10"/>
          <p:cNvCxnSpPr/>
          <p:nvPr/>
        </p:nvCxnSpPr>
        <p:spPr>
          <a:xfrm rot="5400000" flipH="1" flipV="1">
            <a:off x="1371600" y="2286000"/>
            <a:ext cx="1600200" cy="1295400"/>
          </a:xfrm>
          <a:prstGeom prst="straightConnector1">
            <a:avLst/>
          </a:prstGeom>
          <a:ln w="28575">
            <a:solidFill>
              <a:schemeClr val="tx2"/>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flipH="1" flipV="1">
            <a:off x="3429000" y="1981200"/>
            <a:ext cx="1524000" cy="1219200"/>
          </a:xfrm>
          <a:prstGeom prst="straightConnector1">
            <a:avLst/>
          </a:prstGeom>
          <a:ln w="28575">
            <a:solidFill>
              <a:schemeClr val="tx2"/>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5400000" flipH="1" flipV="1">
            <a:off x="5334000" y="2667000"/>
            <a:ext cx="1524000" cy="1371600"/>
          </a:xfrm>
          <a:prstGeom prst="straightConnector1">
            <a:avLst/>
          </a:prstGeom>
          <a:ln w="28575">
            <a:solidFill>
              <a:schemeClr val="tx2"/>
            </a:solidFill>
            <a:tailEnd type="stealth" w="lg" len="lg"/>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7315200" y="3429000"/>
            <a:ext cx="609600" cy="533400"/>
          </a:xfrm>
          <a:prstGeom prst="ellips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Slide Number Placeholder 9"/>
          <p:cNvSpPr>
            <a:spLocks noGrp="1"/>
          </p:cNvSpPr>
          <p:nvPr>
            <p:ph type="sldNum" sz="quarter" idx="12"/>
          </p:nvPr>
        </p:nvSpPr>
        <p:spPr/>
        <p:txBody>
          <a:bodyPr/>
          <a:lstStyle/>
          <a:p>
            <a:fld id="{D12F3BBA-903E-41DF-8646-73C0BFD5E175}" type="slidenum">
              <a:rPr lang="en-US" smtClean="0"/>
              <a:pPr/>
              <a:t>39</a:t>
            </a:fld>
            <a:endParaRPr lang="en-US"/>
          </a:p>
        </p:txBody>
      </p:sp>
    </p:spTree>
    <p:custDataLst>
      <p:tags r:id="rId1"/>
    </p:custDataLst>
  </p:cSld>
  <p:clrMapOvr>
    <a:masterClrMapping/>
  </p:clrMapOvr>
  <p:transition advTm="67906"/>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par>
                                <p:cTn id="11" presetID="10" presetClass="entr" presetSubtype="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xit" presetSubtype="0" fill="hold" nodeType="clickEffect">
                                  <p:stCondLst>
                                    <p:cond delay="0"/>
                                  </p:stCondLst>
                                  <p:childTnLst>
                                    <p:animEffect transition="out" filter="fade">
                                      <p:cBhvr>
                                        <p:cTn id="17" dur="500"/>
                                        <p:tgtEl>
                                          <p:spTgt spid="14"/>
                                        </p:tgtEl>
                                      </p:cBhvr>
                                    </p:animEffect>
                                    <p:set>
                                      <p:cBhvr>
                                        <p:cTn id="18" dur="1" fill="hold">
                                          <p:stCondLst>
                                            <p:cond delay="499"/>
                                          </p:stCondLst>
                                        </p:cTn>
                                        <p:tgtEl>
                                          <p:spTgt spid="14"/>
                                        </p:tgtEl>
                                        <p:attrNameLst>
                                          <p:attrName>style.visibility</p:attrName>
                                        </p:attrNameLst>
                                      </p:cBhvr>
                                      <p:to>
                                        <p:strVal val="hidden"/>
                                      </p:to>
                                    </p:set>
                                  </p:childTnLst>
                                </p:cTn>
                              </p:par>
                              <p:par>
                                <p:cTn id="19" presetID="10" presetClass="exit" presetSubtype="0" fill="hold" nodeType="withEffect">
                                  <p:stCondLst>
                                    <p:cond delay="0"/>
                                  </p:stCondLst>
                                  <p:childTnLst>
                                    <p:animEffect transition="out" filter="fade">
                                      <p:cBhvr>
                                        <p:cTn id="20" dur="500"/>
                                        <p:tgtEl>
                                          <p:spTgt spid="13"/>
                                        </p:tgtEl>
                                      </p:cBhvr>
                                    </p:animEffect>
                                    <p:set>
                                      <p:cBhvr>
                                        <p:cTn id="21" dur="1" fill="hold">
                                          <p:stCondLst>
                                            <p:cond delay="499"/>
                                          </p:stCondLst>
                                        </p:cTn>
                                        <p:tgtEl>
                                          <p:spTgt spid="13"/>
                                        </p:tgtEl>
                                        <p:attrNameLst>
                                          <p:attrName>style.visibility</p:attrName>
                                        </p:attrNameLst>
                                      </p:cBhvr>
                                      <p:to>
                                        <p:strVal val="hidden"/>
                                      </p:to>
                                    </p:set>
                                  </p:childTnLst>
                                </p:cTn>
                              </p:par>
                              <p:par>
                                <p:cTn id="22" presetID="10" presetClass="exit" presetSubtype="0" fill="hold" nodeType="withEffect">
                                  <p:stCondLst>
                                    <p:cond delay="0"/>
                                  </p:stCondLst>
                                  <p:childTnLst>
                                    <p:animEffect transition="out" filter="fade">
                                      <p:cBhvr>
                                        <p:cTn id="23" dur="500"/>
                                        <p:tgtEl>
                                          <p:spTgt spid="11"/>
                                        </p:tgtEl>
                                      </p:cBhvr>
                                    </p:animEffect>
                                    <p:set>
                                      <p:cBhvr>
                                        <p:cTn id="24" dur="1" fill="hold">
                                          <p:stCondLst>
                                            <p:cond delay="499"/>
                                          </p:stCondLst>
                                        </p:cTn>
                                        <p:tgtEl>
                                          <p:spTgt spid="11"/>
                                        </p:tgtEl>
                                        <p:attrNameLst>
                                          <p:attrName>style.visibility</p:attrName>
                                        </p:attrNameLst>
                                      </p:cBhvr>
                                      <p:to>
                                        <p:strVal val="hidden"/>
                                      </p:to>
                                    </p:set>
                                  </p:childTnLst>
                                </p:cTn>
                              </p:par>
                              <p:par>
                                <p:cTn id="25" presetID="10" presetClass="entr" presetSubtype="0" fill="hold" grpId="0" nodeType="with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fade">
                                      <p:cBhvr>
                                        <p:cTn id="2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Reuse Behavior of Cache Blocks</a:t>
            </a:r>
            <a:endParaRPr lang="en-US" dirty="0"/>
          </a:p>
        </p:txBody>
      </p:sp>
      <p:sp>
        <p:nvSpPr>
          <p:cNvPr id="5" name="Rectangle 4"/>
          <p:cNvSpPr/>
          <p:nvPr/>
        </p:nvSpPr>
        <p:spPr>
          <a:xfrm>
            <a:off x="914400" y="28244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A</a:t>
            </a:r>
            <a:endParaRPr lang="en-US" sz="2800" dirty="0"/>
          </a:p>
        </p:txBody>
      </p:sp>
      <p:sp>
        <p:nvSpPr>
          <p:cNvPr id="6" name="Rectangle 5"/>
          <p:cNvSpPr/>
          <p:nvPr/>
        </p:nvSpPr>
        <p:spPr>
          <a:xfrm>
            <a:off x="1295400" y="28194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B</a:t>
            </a:r>
            <a:endParaRPr lang="en-US" sz="2800" dirty="0"/>
          </a:p>
        </p:txBody>
      </p:sp>
      <p:sp>
        <p:nvSpPr>
          <p:cNvPr id="7" name="Rectangle 6"/>
          <p:cNvSpPr/>
          <p:nvPr/>
        </p:nvSpPr>
        <p:spPr>
          <a:xfrm>
            <a:off x="1676400" y="28194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C</a:t>
            </a:r>
            <a:endParaRPr lang="en-US" sz="2800" dirty="0"/>
          </a:p>
        </p:txBody>
      </p:sp>
      <p:sp>
        <p:nvSpPr>
          <p:cNvPr id="8" name="Rectangle 7"/>
          <p:cNvSpPr/>
          <p:nvPr/>
        </p:nvSpPr>
        <p:spPr>
          <a:xfrm>
            <a:off x="2133600" y="28194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A</a:t>
            </a:r>
            <a:endParaRPr lang="en-US" sz="2800" dirty="0"/>
          </a:p>
        </p:txBody>
      </p:sp>
      <p:sp>
        <p:nvSpPr>
          <p:cNvPr id="9" name="Rectangle 8"/>
          <p:cNvSpPr/>
          <p:nvPr/>
        </p:nvSpPr>
        <p:spPr>
          <a:xfrm>
            <a:off x="2514600" y="28244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B</a:t>
            </a:r>
            <a:endParaRPr lang="en-US" sz="2800" dirty="0"/>
          </a:p>
        </p:txBody>
      </p:sp>
      <p:sp>
        <p:nvSpPr>
          <p:cNvPr id="10" name="Rectangle 9"/>
          <p:cNvSpPr/>
          <p:nvPr/>
        </p:nvSpPr>
        <p:spPr>
          <a:xfrm>
            <a:off x="2895600" y="28194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C</a:t>
            </a:r>
            <a:endParaRPr lang="en-US" sz="2800" dirty="0"/>
          </a:p>
        </p:txBody>
      </p:sp>
      <p:sp>
        <p:nvSpPr>
          <p:cNvPr id="12" name="Rectangle 11"/>
          <p:cNvSpPr/>
          <p:nvPr/>
        </p:nvSpPr>
        <p:spPr>
          <a:xfrm>
            <a:off x="3352800" y="28194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S</a:t>
            </a:r>
            <a:endParaRPr lang="en-US" sz="2800" dirty="0"/>
          </a:p>
        </p:txBody>
      </p:sp>
      <p:sp>
        <p:nvSpPr>
          <p:cNvPr id="13" name="Rectangle 12"/>
          <p:cNvSpPr/>
          <p:nvPr/>
        </p:nvSpPr>
        <p:spPr>
          <a:xfrm>
            <a:off x="3733800" y="28244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T</a:t>
            </a:r>
            <a:endParaRPr lang="en-US" sz="2800" dirty="0"/>
          </a:p>
        </p:txBody>
      </p:sp>
      <p:sp>
        <p:nvSpPr>
          <p:cNvPr id="14" name="Rectangle 13"/>
          <p:cNvSpPr/>
          <p:nvPr/>
        </p:nvSpPr>
        <p:spPr>
          <a:xfrm>
            <a:off x="4114800" y="28194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U</a:t>
            </a:r>
            <a:endParaRPr lang="en-US" sz="2800" dirty="0"/>
          </a:p>
        </p:txBody>
      </p:sp>
      <p:sp>
        <p:nvSpPr>
          <p:cNvPr id="15" name="Rectangle 14"/>
          <p:cNvSpPr/>
          <p:nvPr/>
        </p:nvSpPr>
        <p:spPr>
          <a:xfrm>
            <a:off x="4495800" y="28194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V</a:t>
            </a:r>
            <a:endParaRPr lang="en-US" sz="2800" dirty="0"/>
          </a:p>
        </p:txBody>
      </p:sp>
      <p:sp>
        <p:nvSpPr>
          <p:cNvPr id="16" name="Rectangle 15"/>
          <p:cNvSpPr/>
          <p:nvPr/>
        </p:nvSpPr>
        <p:spPr>
          <a:xfrm>
            <a:off x="4876800" y="28194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W</a:t>
            </a:r>
            <a:endParaRPr lang="en-US" sz="2800" dirty="0"/>
          </a:p>
        </p:txBody>
      </p:sp>
      <p:sp>
        <p:nvSpPr>
          <p:cNvPr id="17" name="Rectangle 16"/>
          <p:cNvSpPr/>
          <p:nvPr/>
        </p:nvSpPr>
        <p:spPr>
          <a:xfrm>
            <a:off x="5257800" y="282449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X</a:t>
            </a:r>
            <a:endParaRPr lang="en-US" sz="2800" dirty="0"/>
          </a:p>
        </p:txBody>
      </p:sp>
      <p:sp>
        <p:nvSpPr>
          <p:cNvPr id="18" name="Rectangle 17"/>
          <p:cNvSpPr/>
          <p:nvPr/>
        </p:nvSpPr>
        <p:spPr>
          <a:xfrm>
            <a:off x="5638800" y="28194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Y</a:t>
            </a:r>
            <a:endParaRPr lang="en-US" sz="2800" dirty="0"/>
          </a:p>
        </p:txBody>
      </p:sp>
      <p:sp>
        <p:nvSpPr>
          <p:cNvPr id="19" name="Rectangle 18"/>
          <p:cNvSpPr/>
          <p:nvPr/>
        </p:nvSpPr>
        <p:spPr>
          <a:xfrm>
            <a:off x="6553200" y="28194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A</a:t>
            </a:r>
            <a:endParaRPr lang="en-US" sz="2800" dirty="0"/>
          </a:p>
        </p:txBody>
      </p:sp>
      <p:sp>
        <p:nvSpPr>
          <p:cNvPr id="20" name="Rectangle 19"/>
          <p:cNvSpPr/>
          <p:nvPr/>
        </p:nvSpPr>
        <p:spPr>
          <a:xfrm>
            <a:off x="6934200" y="28194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B</a:t>
            </a:r>
            <a:endParaRPr lang="en-US" sz="2800" dirty="0"/>
          </a:p>
        </p:txBody>
      </p:sp>
      <p:sp>
        <p:nvSpPr>
          <p:cNvPr id="21" name="Rectangle 20"/>
          <p:cNvSpPr/>
          <p:nvPr/>
        </p:nvSpPr>
        <p:spPr>
          <a:xfrm>
            <a:off x="7315200" y="28194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C</a:t>
            </a:r>
            <a:endParaRPr lang="en-US" sz="2800" dirty="0"/>
          </a:p>
        </p:txBody>
      </p:sp>
      <p:sp>
        <p:nvSpPr>
          <p:cNvPr id="23" name="TextBox 22"/>
          <p:cNvSpPr txBox="1"/>
          <p:nvPr/>
        </p:nvSpPr>
        <p:spPr>
          <a:xfrm>
            <a:off x="533400" y="1371600"/>
            <a:ext cx="7792646" cy="584775"/>
          </a:xfrm>
          <a:prstGeom prst="rect">
            <a:avLst/>
          </a:prstGeom>
          <a:noFill/>
        </p:spPr>
        <p:txBody>
          <a:bodyPr wrap="none" rtlCol="0">
            <a:spAutoFit/>
          </a:bodyPr>
          <a:lstStyle/>
          <a:p>
            <a:r>
              <a:rPr lang="en-US" sz="3200" dirty="0" smtClean="0"/>
              <a:t>Different blocks have different reuse behavior</a:t>
            </a:r>
            <a:endParaRPr lang="en-US" sz="3200" dirty="0"/>
          </a:p>
        </p:txBody>
      </p:sp>
      <p:sp>
        <p:nvSpPr>
          <p:cNvPr id="24" name="TextBox 23"/>
          <p:cNvSpPr txBox="1"/>
          <p:nvPr/>
        </p:nvSpPr>
        <p:spPr>
          <a:xfrm>
            <a:off x="862726" y="2219980"/>
            <a:ext cx="2754280" cy="523220"/>
          </a:xfrm>
          <a:prstGeom prst="rect">
            <a:avLst/>
          </a:prstGeom>
          <a:noFill/>
        </p:spPr>
        <p:txBody>
          <a:bodyPr wrap="none" rtlCol="0">
            <a:spAutoFit/>
          </a:bodyPr>
          <a:lstStyle/>
          <a:p>
            <a:r>
              <a:rPr lang="en-US" sz="2800" dirty="0" smtClean="0"/>
              <a:t>Access Sequence:</a:t>
            </a:r>
            <a:endParaRPr lang="en-US" sz="2800" dirty="0"/>
          </a:p>
        </p:txBody>
      </p:sp>
      <p:sp>
        <p:nvSpPr>
          <p:cNvPr id="27" name="Rectangle 26"/>
          <p:cNvSpPr/>
          <p:nvPr/>
        </p:nvSpPr>
        <p:spPr>
          <a:xfrm>
            <a:off x="914400" y="38100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28" name="TextBox 27"/>
          <p:cNvSpPr txBox="1"/>
          <p:nvPr/>
        </p:nvSpPr>
        <p:spPr>
          <a:xfrm>
            <a:off x="1251349" y="3857968"/>
            <a:ext cx="2971711" cy="584775"/>
          </a:xfrm>
          <a:prstGeom prst="rect">
            <a:avLst/>
          </a:prstGeom>
          <a:noFill/>
        </p:spPr>
        <p:txBody>
          <a:bodyPr wrap="none" rtlCol="0">
            <a:spAutoFit/>
          </a:bodyPr>
          <a:lstStyle/>
          <a:p>
            <a:r>
              <a:rPr lang="en-US" sz="3200" dirty="0" smtClean="0"/>
              <a:t>High-reuse block</a:t>
            </a:r>
            <a:endParaRPr lang="en-US" sz="3200" dirty="0"/>
          </a:p>
        </p:txBody>
      </p:sp>
      <p:sp>
        <p:nvSpPr>
          <p:cNvPr id="29" name="TextBox 28"/>
          <p:cNvSpPr txBox="1"/>
          <p:nvPr/>
        </p:nvSpPr>
        <p:spPr>
          <a:xfrm>
            <a:off x="4804639" y="3863058"/>
            <a:ext cx="2891561" cy="584775"/>
          </a:xfrm>
          <a:prstGeom prst="rect">
            <a:avLst/>
          </a:prstGeom>
          <a:noFill/>
        </p:spPr>
        <p:txBody>
          <a:bodyPr wrap="none" rtlCol="0">
            <a:spAutoFit/>
          </a:bodyPr>
          <a:lstStyle/>
          <a:p>
            <a:r>
              <a:rPr lang="en-US" sz="3200" dirty="0" smtClean="0"/>
              <a:t>Low-reuse block</a:t>
            </a:r>
            <a:endParaRPr lang="en-US" sz="3200" dirty="0"/>
          </a:p>
        </p:txBody>
      </p:sp>
      <p:sp>
        <p:nvSpPr>
          <p:cNvPr id="30" name="Rectangle 29"/>
          <p:cNvSpPr/>
          <p:nvPr/>
        </p:nvSpPr>
        <p:spPr>
          <a:xfrm>
            <a:off x="4463740" y="3815090"/>
            <a:ext cx="304800" cy="68071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31" name="Rectangle 30"/>
          <p:cNvSpPr/>
          <p:nvPr/>
        </p:nvSpPr>
        <p:spPr>
          <a:xfrm>
            <a:off x="6019800" y="2819400"/>
            <a:ext cx="304800" cy="6807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dirty="0" smtClean="0"/>
              <a:t>Z</a:t>
            </a:r>
            <a:endParaRPr lang="en-US" sz="2800" dirty="0"/>
          </a:p>
        </p:txBody>
      </p:sp>
      <p:sp>
        <p:nvSpPr>
          <p:cNvPr id="33" name="TextBox 32"/>
          <p:cNvSpPr txBox="1"/>
          <p:nvPr/>
        </p:nvSpPr>
        <p:spPr>
          <a:xfrm>
            <a:off x="838200" y="5181600"/>
            <a:ext cx="2103461" cy="584775"/>
          </a:xfrm>
          <a:prstGeom prst="rect">
            <a:avLst/>
          </a:prstGeom>
          <a:noFill/>
        </p:spPr>
        <p:txBody>
          <a:bodyPr wrap="none" rtlCol="0">
            <a:spAutoFit/>
          </a:bodyPr>
          <a:lstStyle/>
          <a:p>
            <a:r>
              <a:rPr lang="en-US" sz="3200" dirty="0" smtClean="0"/>
              <a:t>Ideal Cache</a:t>
            </a:r>
            <a:endParaRPr lang="en-US" sz="3200" dirty="0"/>
          </a:p>
        </p:txBody>
      </p:sp>
      <p:grpSp>
        <p:nvGrpSpPr>
          <p:cNvPr id="42" name="Group 41"/>
          <p:cNvGrpSpPr/>
          <p:nvPr/>
        </p:nvGrpSpPr>
        <p:grpSpPr>
          <a:xfrm>
            <a:off x="3124200" y="5029200"/>
            <a:ext cx="3124200" cy="838200"/>
            <a:chOff x="3124200" y="5029200"/>
            <a:chExt cx="3124200" cy="838200"/>
          </a:xfrm>
        </p:grpSpPr>
        <p:sp>
          <p:nvSpPr>
            <p:cNvPr id="32" name="Rectangle 31"/>
            <p:cNvSpPr/>
            <p:nvPr/>
          </p:nvSpPr>
          <p:spPr>
            <a:xfrm>
              <a:off x="3124200" y="5029200"/>
              <a:ext cx="3124200" cy="838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Rectangle 33"/>
            <p:cNvSpPr/>
            <p:nvPr/>
          </p:nvSpPr>
          <p:spPr>
            <a:xfrm>
              <a:off x="3200400" y="511049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A</a:t>
              </a:r>
              <a:endParaRPr lang="en-US" sz="2800" dirty="0"/>
            </a:p>
          </p:txBody>
        </p:sp>
        <p:sp>
          <p:nvSpPr>
            <p:cNvPr id="35" name="Rectangle 34"/>
            <p:cNvSpPr/>
            <p:nvPr/>
          </p:nvSpPr>
          <p:spPr>
            <a:xfrm>
              <a:off x="3581400" y="51054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B</a:t>
              </a:r>
              <a:endParaRPr lang="en-US" sz="2800" dirty="0"/>
            </a:p>
          </p:txBody>
        </p:sp>
        <p:sp>
          <p:nvSpPr>
            <p:cNvPr id="36" name="Rectangle 35"/>
            <p:cNvSpPr/>
            <p:nvPr/>
          </p:nvSpPr>
          <p:spPr>
            <a:xfrm>
              <a:off x="3962400" y="51054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C</a:t>
              </a:r>
              <a:endParaRPr lang="en-US" sz="2800" dirty="0"/>
            </a:p>
          </p:txBody>
        </p:sp>
        <p:sp>
          <p:nvSpPr>
            <p:cNvPr id="37" name="Rectangle 36"/>
            <p:cNvSpPr/>
            <p:nvPr/>
          </p:nvSpPr>
          <p:spPr>
            <a:xfrm>
              <a:off x="4343400" y="51054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a:t>
              </a:r>
              <a:endParaRPr lang="en-US" sz="2800" dirty="0"/>
            </a:p>
          </p:txBody>
        </p:sp>
        <p:sp>
          <p:nvSpPr>
            <p:cNvPr id="38" name="Rectangle 37"/>
            <p:cNvSpPr/>
            <p:nvPr/>
          </p:nvSpPr>
          <p:spPr>
            <a:xfrm>
              <a:off x="4724400" y="51054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a:t>
              </a:r>
              <a:endParaRPr lang="en-US" sz="2800" dirty="0"/>
            </a:p>
          </p:txBody>
        </p:sp>
        <p:sp>
          <p:nvSpPr>
            <p:cNvPr id="39" name="Rectangle 38"/>
            <p:cNvSpPr/>
            <p:nvPr/>
          </p:nvSpPr>
          <p:spPr>
            <a:xfrm>
              <a:off x="5105400" y="51054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a:t>
              </a:r>
              <a:endParaRPr lang="en-US" sz="2800" dirty="0"/>
            </a:p>
          </p:txBody>
        </p:sp>
        <p:sp>
          <p:nvSpPr>
            <p:cNvPr id="40" name="Rectangle 39"/>
            <p:cNvSpPr/>
            <p:nvPr/>
          </p:nvSpPr>
          <p:spPr>
            <a:xfrm>
              <a:off x="5486400" y="51054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a:t>
              </a:r>
              <a:endParaRPr lang="en-US" sz="2800" dirty="0"/>
            </a:p>
          </p:txBody>
        </p:sp>
        <p:sp>
          <p:nvSpPr>
            <p:cNvPr id="41" name="Rectangle 40"/>
            <p:cNvSpPr/>
            <p:nvPr/>
          </p:nvSpPr>
          <p:spPr>
            <a:xfrm>
              <a:off x="5867400" y="51054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a:t>
              </a:r>
              <a:endParaRPr lang="en-US" sz="2800" dirty="0"/>
            </a:p>
          </p:txBody>
        </p:sp>
      </p:grpSp>
      <p:sp>
        <p:nvSpPr>
          <p:cNvPr id="43" name="Slide Number Placeholder 42"/>
          <p:cNvSpPr>
            <a:spLocks noGrp="1"/>
          </p:cNvSpPr>
          <p:nvPr>
            <p:ph type="sldNum" sz="quarter" idx="12"/>
          </p:nvPr>
        </p:nvSpPr>
        <p:spPr/>
        <p:txBody>
          <a:bodyPr/>
          <a:lstStyle/>
          <a:p>
            <a:fld id="{D12F3BBA-903E-41DF-8646-73C0BFD5E175}" type="slidenum">
              <a:rPr lang="en-US" smtClean="0"/>
              <a:pPr/>
              <a:t>4</a:t>
            </a:fld>
            <a:endParaRPr lang="en-US"/>
          </a:p>
        </p:txBody>
      </p:sp>
    </p:spTree>
    <p:custDataLst>
      <p:tags r:id="rId1"/>
    </p:custDataLst>
  </p:cSld>
  <p:clrMapOvr>
    <a:masterClrMapping/>
  </p:clrMapOvr>
  <p:transition advTm="28343"/>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500"/>
                                        <p:tgtEl>
                                          <p:spTgt spid="9"/>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500"/>
                                        <p:tgtEl>
                                          <p:spTgt spid="12"/>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500"/>
                                        <p:tgtEl>
                                          <p:spTgt spid="13"/>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fade">
                                      <p:cBhvr>
                                        <p:cTn id="31" dur="500"/>
                                        <p:tgtEl>
                                          <p:spTgt spid="14"/>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fade">
                                      <p:cBhvr>
                                        <p:cTn id="34" dur="500"/>
                                        <p:tgtEl>
                                          <p:spTgt spid="15"/>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500"/>
                                        <p:tgtEl>
                                          <p:spTgt spid="16"/>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7"/>
                                        </p:tgtEl>
                                        <p:attrNameLst>
                                          <p:attrName>style.visibility</p:attrName>
                                        </p:attrNameLst>
                                      </p:cBhvr>
                                      <p:to>
                                        <p:strVal val="visible"/>
                                      </p:to>
                                    </p:set>
                                    <p:animEffect transition="in" filter="fade">
                                      <p:cBhvr>
                                        <p:cTn id="40" dur="500"/>
                                        <p:tgtEl>
                                          <p:spTgt spid="17"/>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fade">
                                      <p:cBhvr>
                                        <p:cTn id="43" dur="500"/>
                                        <p:tgtEl>
                                          <p:spTgt spid="18"/>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31"/>
                                        </p:tgtEl>
                                        <p:attrNameLst>
                                          <p:attrName>style.visibility</p:attrName>
                                        </p:attrNameLst>
                                      </p:cBhvr>
                                      <p:to>
                                        <p:strVal val="visible"/>
                                      </p:to>
                                    </p:set>
                                    <p:animEffect transition="in" filter="fade">
                                      <p:cBhvr>
                                        <p:cTn id="46" dur="500"/>
                                        <p:tgtEl>
                                          <p:spTgt spid="31"/>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9"/>
                                        </p:tgtEl>
                                        <p:attrNameLst>
                                          <p:attrName>style.visibility</p:attrName>
                                        </p:attrNameLst>
                                      </p:cBhvr>
                                      <p:to>
                                        <p:strVal val="visible"/>
                                      </p:to>
                                    </p:set>
                                    <p:animEffect transition="in" filter="fade">
                                      <p:cBhvr>
                                        <p:cTn id="49" dur="500"/>
                                        <p:tgtEl>
                                          <p:spTgt spid="19"/>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fade">
                                      <p:cBhvr>
                                        <p:cTn id="52" dur="500"/>
                                        <p:tgtEl>
                                          <p:spTgt spid="20"/>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21"/>
                                        </p:tgtEl>
                                        <p:attrNameLst>
                                          <p:attrName>style.visibility</p:attrName>
                                        </p:attrNameLst>
                                      </p:cBhvr>
                                      <p:to>
                                        <p:strVal val="visible"/>
                                      </p:to>
                                    </p:set>
                                    <p:animEffect transition="in" filter="fade">
                                      <p:cBhvr>
                                        <p:cTn id="55" dur="500"/>
                                        <p:tgtEl>
                                          <p:spTgt spid="21"/>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24"/>
                                        </p:tgtEl>
                                        <p:attrNameLst>
                                          <p:attrName>style.visibility</p:attrName>
                                        </p:attrNameLst>
                                      </p:cBhvr>
                                      <p:to>
                                        <p:strVal val="visible"/>
                                      </p:to>
                                    </p:set>
                                    <p:animEffect transition="in" filter="fade">
                                      <p:cBhvr>
                                        <p:cTn id="58" dur="500"/>
                                        <p:tgtEl>
                                          <p:spTgt spid="24"/>
                                        </p:tgtEl>
                                      </p:cBhvr>
                                    </p:animEffect>
                                  </p:childTnLst>
                                </p:cTn>
                              </p:par>
                            </p:childTnLst>
                          </p:cTn>
                        </p:par>
                      </p:childTnLst>
                    </p:cTn>
                  </p:par>
                  <p:par>
                    <p:cTn id="59" fill="hold">
                      <p:stCondLst>
                        <p:cond delay="indefinite"/>
                      </p:stCondLst>
                      <p:childTnLst>
                        <p:par>
                          <p:cTn id="60" fill="hold">
                            <p:stCondLst>
                              <p:cond delay="0"/>
                            </p:stCondLst>
                            <p:childTnLst>
                              <p:par>
                                <p:cTn id="61" presetID="1" presetClass="emph" presetSubtype="2" fill="hold" nodeType="clickEffect">
                                  <p:stCondLst>
                                    <p:cond delay="0"/>
                                  </p:stCondLst>
                                  <p:childTnLst>
                                    <p:animClr clrSpc="rgb">
                                      <p:cBhvr>
                                        <p:cTn id="62" dur="500" fill="hold"/>
                                        <p:tgtEl>
                                          <p:spTgt spid="5"/>
                                        </p:tgtEl>
                                        <p:attrNameLst>
                                          <p:attrName>fillcolor</p:attrName>
                                        </p:attrNameLst>
                                      </p:cBhvr>
                                      <p:to>
                                        <a:srgbClr val="CC0000"/>
                                      </p:to>
                                    </p:animClr>
                                    <p:set>
                                      <p:cBhvr>
                                        <p:cTn id="63" dur="500" fill="hold"/>
                                        <p:tgtEl>
                                          <p:spTgt spid="5"/>
                                        </p:tgtEl>
                                        <p:attrNameLst>
                                          <p:attrName>fill.type</p:attrName>
                                        </p:attrNameLst>
                                      </p:cBhvr>
                                      <p:to>
                                        <p:strVal val="solid"/>
                                      </p:to>
                                    </p:set>
                                    <p:set>
                                      <p:cBhvr>
                                        <p:cTn id="64" dur="500" fill="hold"/>
                                        <p:tgtEl>
                                          <p:spTgt spid="5"/>
                                        </p:tgtEl>
                                        <p:attrNameLst>
                                          <p:attrName>fill.on</p:attrName>
                                        </p:attrNameLst>
                                      </p:cBhvr>
                                      <p:to>
                                        <p:strVal val="true"/>
                                      </p:to>
                                    </p:set>
                                  </p:childTnLst>
                                </p:cTn>
                              </p:par>
                              <p:par>
                                <p:cTn id="65" presetID="1" presetClass="emph" presetSubtype="2" fill="hold" nodeType="withEffect">
                                  <p:stCondLst>
                                    <p:cond delay="0"/>
                                  </p:stCondLst>
                                  <p:childTnLst>
                                    <p:animClr clrSpc="rgb">
                                      <p:cBhvr>
                                        <p:cTn id="66" dur="500" fill="hold"/>
                                        <p:tgtEl>
                                          <p:spTgt spid="6"/>
                                        </p:tgtEl>
                                        <p:attrNameLst>
                                          <p:attrName>fillcolor</p:attrName>
                                        </p:attrNameLst>
                                      </p:cBhvr>
                                      <p:to>
                                        <a:srgbClr val="CC0000"/>
                                      </p:to>
                                    </p:animClr>
                                    <p:set>
                                      <p:cBhvr>
                                        <p:cTn id="67" dur="500" fill="hold"/>
                                        <p:tgtEl>
                                          <p:spTgt spid="6"/>
                                        </p:tgtEl>
                                        <p:attrNameLst>
                                          <p:attrName>fill.type</p:attrName>
                                        </p:attrNameLst>
                                      </p:cBhvr>
                                      <p:to>
                                        <p:strVal val="solid"/>
                                      </p:to>
                                    </p:set>
                                    <p:set>
                                      <p:cBhvr>
                                        <p:cTn id="68" dur="500" fill="hold"/>
                                        <p:tgtEl>
                                          <p:spTgt spid="6"/>
                                        </p:tgtEl>
                                        <p:attrNameLst>
                                          <p:attrName>fill.on</p:attrName>
                                        </p:attrNameLst>
                                      </p:cBhvr>
                                      <p:to>
                                        <p:strVal val="true"/>
                                      </p:to>
                                    </p:set>
                                  </p:childTnLst>
                                </p:cTn>
                              </p:par>
                              <p:par>
                                <p:cTn id="69" presetID="1" presetClass="emph" presetSubtype="2" fill="hold" nodeType="withEffect">
                                  <p:stCondLst>
                                    <p:cond delay="0"/>
                                  </p:stCondLst>
                                  <p:childTnLst>
                                    <p:animClr clrSpc="rgb">
                                      <p:cBhvr>
                                        <p:cTn id="70" dur="500" fill="hold"/>
                                        <p:tgtEl>
                                          <p:spTgt spid="7"/>
                                        </p:tgtEl>
                                        <p:attrNameLst>
                                          <p:attrName>fillcolor</p:attrName>
                                        </p:attrNameLst>
                                      </p:cBhvr>
                                      <p:to>
                                        <a:srgbClr val="CC0000"/>
                                      </p:to>
                                    </p:animClr>
                                    <p:set>
                                      <p:cBhvr>
                                        <p:cTn id="71" dur="500" fill="hold"/>
                                        <p:tgtEl>
                                          <p:spTgt spid="7"/>
                                        </p:tgtEl>
                                        <p:attrNameLst>
                                          <p:attrName>fill.type</p:attrName>
                                        </p:attrNameLst>
                                      </p:cBhvr>
                                      <p:to>
                                        <p:strVal val="solid"/>
                                      </p:to>
                                    </p:set>
                                    <p:set>
                                      <p:cBhvr>
                                        <p:cTn id="72" dur="500" fill="hold"/>
                                        <p:tgtEl>
                                          <p:spTgt spid="7"/>
                                        </p:tgtEl>
                                        <p:attrNameLst>
                                          <p:attrName>fill.on</p:attrName>
                                        </p:attrNameLst>
                                      </p:cBhvr>
                                      <p:to>
                                        <p:strVal val="true"/>
                                      </p:to>
                                    </p:set>
                                  </p:childTnLst>
                                </p:cTn>
                              </p:par>
                              <p:par>
                                <p:cTn id="73" presetID="1" presetClass="emph" presetSubtype="2" fill="hold" nodeType="withEffect">
                                  <p:stCondLst>
                                    <p:cond delay="0"/>
                                  </p:stCondLst>
                                  <p:childTnLst>
                                    <p:animClr clrSpc="rgb">
                                      <p:cBhvr>
                                        <p:cTn id="74" dur="500" fill="hold"/>
                                        <p:tgtEl>
                                          <p:spTgt spid="8"/>
                                        </p:tgtEl>
                                        <p:attrNameLst>
                                          <p:attrName>fillcolor</p:attrName>
                                        </p:attrNameLst>
                                      </p:cBhvr>
                                      <p:to>
                                        <a:srgbClr val="CC0000"/>
                                      </p:to>
                                    </p:animClr>
                                    <p:set>
                                      <p:cBhvr>
                                        <p:cTn id="75" dur="500" fill="hold"/>
                                        <p:tgtEl>
                                          <p:spTgt spid="8"/>
                                        </p:tgtEl>
                                        <p:attrNameLst>
                                          <p:attrName>fill.type</p:attrName>
                                        </p:attrNameLst>
                                      </p:cBhvr>
                                      <p:to>
                                        <p:strVal val="solid"/>
                                      </p:to>
                                    </p:set>
                                    <p:set>
                                      <p:cBhvr>
                                        <p:cTn id="76" dur="500" fill="hold"/>
                                        <p:tgtEl>
                                          <p:spTgt spid="8"/>
                                        </p:tgtEl>
                                        <p:attrNameLst>
                                          <p:attrName>fill.on</p:attrName>
                                        </p:attrNameLst>
                                      </p:cBhvr>
                                      <p:to>
                                        <p:strVal val="true"/>
                                      </p:to>
                                    </p:set>
                                  </p:childTnLst>
                                </p:cTn>
                              </p:par>
                              <p:par>
                                <p:cTn id="77" presetID="1" presetClass="emph" presetSubtype="2" fill="hold" nodeType="withEffect">
                                  <p:stCondLst>
                                    <p:cond delay="0"/>
                                  </p:stCondLst>
                                  <p:childTnLst>
                                    <p:animClr clrSpc="rgb">
                                      <p:cBhvr>
                                        <p:cTn id="78" dur="500" fill="hold"/>
                                        <p:tgtEl>
                                          <p:spTgt spid="9"/>
                                        </p:tgtEl>
                                        <p:attrNameLst>
                                          <p:attrName>fillcolor</p:attrName>
                                        </p:attrNameLst>
                                      </p:cBhvr>
                                      <p:to>
                                        <a:srgbClr val="CC0000"/>
                                      </p:to>
                                    </p:animClr>
                                    <p:set>
                                      <p:cBhvr>
                                        <p:cTn id="79" dur="500" fill="hold"/>
                                        <p:tgtEl>
                                          <p:spTgt spid="9"/>
                                        </p:tgtEl>
                                        <p:attrNameLst>
                                          <p:attrName>fill.type</p:attrName>
                                        </p:attrNameLst>
                                      </p:cBhvr>
                                      <p:to>
                                        <p:strVal val="solid"/>
                                      </p:to>
                                    </p:set>
                                    <p:set>
                                      <p:cBhvr>
                                        <p:cTn id="80" dur="500" fill="hold"/>
                                        <p:tgtEl>
                                          <p:spTgt spid="9"/>
                                        </p:tgtEl>
                                        <p:attrNameLst>
                                          <p:attrName>fill.on</p:attrName>
                                        </p:attrNameLst>
                                      </p:cBhvr>
                                      <p:to>
                                        <p:strVal val="true"/>
                                      </p:to>
                                    </p:set>
                                  </p:childTnLst>
                                </p:cTn>
                              </p:par>
                              <p:par>
                                <p:cTn id="81" presetID="1" presetClass="emph" presetSubtype="2" fill="hold" nodeType="withEffect">
                                  <p:stCondLst>
                                    <p:cond delay="0"/>
                                  </p:stCondLst>
                                  <p:childTnLst>
                                    <p:animClr clrSpc="rgb">
                                      <p:cBhvr>
                                        <p:cTn id="82" dur="500" fill="hold"/>
                                        <p:tgtEl>
                                          <p:spTgt spid="10"/>
                                        </p:tgtEl>
                                        <p:attrNameLst>
                                          <p:attrName>fillcolor</p:attrName>
                                        </p:attrNameLst>
                                      </p:cBhvr>
                                      <p:to>
                                        <a:srgbClr val="CC0000"/>
                                      </p:to>
                                    </p:animClr>
                                    <p:set>
                                      <p:cBhvr>
                                        <p:cTn id="83" dur="500" fill="hold"/>
                                        <p:tgtEl>
                                          <p:spTgt spid="10"/>
                                        </p:tgtEl>
                                        <p:attrNameLst>
                                          <p:attrName>fill.type</p:attrName>
                                        </p:attrNameLst>
                                      </p:cBhvr>
                                      <p:to>
                                        <p:strVal val="solid"/>
                                      </p:to>
                                    </p:set>
                                    <p:set>
                                      <p:cBhvr>
                                        <p:cTn id="84" dur="500" fill="hold"/>
                                        <p:tgtEl>
                                          <p:spTgt spid="10"/>
                                        </p:tgtEl>
                                        <p:attrNameLst>
                                          <p:attrName>fill.on</p:attrName>
                                        </p:attrNameLst>
                                      </p:cBhvr>
                                      <p:to>
                                        <p:strVal val="true"/>
                                      </p:to>
                                    </p:set>
                                  </p:childTnLst>
                                </p:cTn>
                              </p:par>
                              <p:par>
                                <p:cTn id="85" presetID="1" presetClass="emph" presetSubtype="2" fill="hold" nodeType="withEffect">
                                  <p:stCondLst>
                                    <p:cond delay="0"/>
                                  </p:stCondLst>
                                  <p:childTnLst>
                                    <p:animClr clrSpc="rgb">
                                      <p:cBhvr>
                                        <p:cTn id="86" dur="500" fill="hold"/>
                                        <p:tgtEl>
                                          <p:spTgt spid="19"/>
                                        </p:tgtEl>
                                        <p:attrNameLst>
                                          <p:attrName>fillcolor</p:attrName>
                                        </p:attrNameLst>
                                      </p:cBhvr>
                                      <p:to>
                                        <a:srgbClr val="CC0000"/>
                                      </p:to>
                                    </p:animClr>
                                    <p:set>
                                      <p:cBhvr>
                                        <p:cTn id="87" dur="500" fill="hold"/>
                                        <p:tgtEl>
                                          <p:spTgt spid="19"/>
                                        </p:tgtEl>
                                        <p:attrNameLst>
                                          <p:attrName>fill.type</p:attrName>
                                        </p:attrNameLst>
                                      </p:cBhvr>
                                      <p:to>
                                        <p:strVal val="solid"/>
                                      </p:to>
                                    </p:set>
                                    <p:set>
                                      <p:cBhvr>
                                        <p:cTn id="88" dur="500" fill="hold"/>
                                        <p:tgtEl>
                                          <p:spTgt spid="19"/>
                                        </p:tgtEl>
                                        <p:attrNameLst>
                                          <p:attrName>fill.on</p:attrName>
                                        </p:attrNameLst>
                                      </p:cBhvr>
                                      <p:to>
                                        <p:strVal val="true"/>
                                      </p:to>
                                    </p:set>
                                  </p:childTnLst>
                                </p:cTn>
                              </p:par>
                              <p:par>
                                <p:cTn id="89" presetID="1" presetClass="emph" presetSubtype="2" fill="hold" nodeType="withEffect">
                                  <p:stCondLst>
                                    <p:cond delay="0"/>
                                  </p:stCondLst>
                                  <p:childTnLst>
                                    <p:animClr clrSpc="rgb">
                                      <p:cBhvr>
                                        <p:cTn id="90" dur="500" fill="hold"/>
                                        <p:tgtEl>
                                          <p:spTgt spid="20"/>
                                        </p:tgtEl>
                                        <p:attrNameLst>
                                          <p:attrName>fillcolor</p:attrName>
                                        </p:attrNameLst>
                                      </p:cBhvr>
                                      <p:to>
                                        <a:srgbClr val="CC0000"/>
                                      </p:to>
                                    </p:animClr>
                                    <p:set>
                                      <p:cBhvr>
                                        <p:cTn id="91" dur="500" fill="hold"/>
                                        <p:tgtEl>
                                          <p:spTgt spid="20"/>
                                        </p:tgtEl>
                                        <p:attrNameLst>
                                          <p:attrName>fill.type</p:attrName>
                                        </p:attrNameLst>
                                      </p:cBhvr>
                                      <p:to>
                                        <p:strVal val="solid"/>
                                      </p:to>
                                    </p:set>
                                    <p:set>
                                      <p:cBhvr>
                                        <p:cTn id="92" dur="500" fill="hold"/>
                                        <p:tgtEl>
                                          <p:spTgt spid="20"/>
                                        </p:tgtEl>
                                        <p:attrNameLst>
                                          <p:attrName>fill.on</p:attrName>
                                        </p:attrNameLst>
                                      </p:cBhvr>
                                      <p:to>
                                        <p:strVal val="true"/>
                                      </p:to>
                                    </p:set>
                                  </p:childTnLst>
                                </p:cTn>
                              </p:par>
                              <p:par>
                                <p:cTn id="93" presetID="1" presetClass="emph" presetSubtype="2" fill="hold" nodeType="withEffect">
                                  <p:stCondLst>
                                    <p:cond delay="0"/>
                                  </p:stCondLst>
                                  <p:childTnLst>
                                    <p:animClr clrSpc="rgb">
                                      <p:cBhvr>
                                        <p:cTn id="94" dur="500" fill="hold"/>
                                        <p:tgtEl>
                                          <p:spTgt spid="21"/>
                                        </p:tgtEl>
                                        <p:attrNameLst>
                                          <p:attrName>fillcolor</p:attrName>
                                        </p:attrNameLst>
                                      </p:cBhvr>
                                      <p:to>
                                        <a:srgbClr val="CC0000"/>
                                      </p:to>
                                    </p:animClr>
                                    <p:set>
                                      <p:cBhvr>
                                        <p:cTn id="95" dur="500" fill="hold"/>
                                        <p:tgtEl>
                                          <p:spTgt spid="21"/>
                                        </p:tgtEl>
                                        <p:attrNameLst>
                                          <p:attrName>fill.type</p:attrName>
                                        </p:attrNameLst>
                                      </p:cBhvr>
                                      <p:to>
                                        <p:strVal val="solid"/>
                                      </p:to>
                                    </p:set>
                                    <p:set>
                                      <p:cBhvr>
                                        <p:cTn id="96" dur="500" fill="hold"/>
                                        <p:tgtEl>
                                          <p:spTgt spid="21"/>
                                        </p:tgtEl>
                                        <p:attrNameLst>
                                          <p:attrName>fill.on</p:attrName>
                                        </p:attrNameLst>
                                      </p:cBhvr>
                                      <p:to>
                                        <p:strVal val="true"/>
                                      </p:to>
                                    </p:set>
                                  </p:childTnLst>
                                </p:cTn>
                              </p:par>
                              <p:par>
                                <p:cTn id="97" presetID="7" presetClass="emph" presetSubtype="2" fill="hold" nodeType="withEffect">
                                  <p:stCondLst>
                                    <p:cond delay="0"/>
                                  </p:stCondLst>
                                  <p:childTnLst>
                                    <p:animClr clrSpc="rgb">
                                      <p:cBhvr>
                                        <p:cTn id="98" dur="500" fill="hold"/>
                                        <p:tgtEl>
                                          <p:spTgt spid="19"/>
                                        </p:tgtEl>
                                        <p:attrNameLst>
                                          <p:attrName>stroke.color</p:attrName>
                                        </p:attrNameLst>
                                      </p:cBhvr>
                                      <p:to>
                                        <a:srgbClr val="CC0000"/>
                                      </p:to>
                                    </p:animClr>
                                    <p:set>
                                      <p:cBhvr>
                                        <p:cTn id="99" dur="500" fill="hold"/>
                                        <p:tgtEl>
                                          <p:spTgt spid="19"/>
                                        </p:tgtEl>
                                        <p:attrNameLst>
                                          <p:attrName>stroke.on</p:attrName>
                                        </p:attrNameLst>
                                      </p:cBhvr>
                                      <p:to>
                                        <p:strVal val="true"/>
                                      </p:to>
                                    </p:set>
                                  </p:childTnLst>
                                </p:cTn>
                              </p:par>
                              <p:par>
                                <p:cTn id="100" presetID="7" presetClass="emph" presetSubtype="2" fill="hold" nodeType="withEffect">
                                  <p:stCondLst>
                                    <p:cond delay="0"/>
                                  </p:stCondLst>
                                  <p:childTnLst>
                                    <p:animClr clrSpc="rgb">
                                      <p:cBhvr>
                                        <p:cTn id="101" dur="500" fill="hold"/>
                                        <p:tgtEl>
                                          <p:spTgt spid="20"/>
                                        </p:tgtEl>
                                        <p:attrNameLst>
                                          <p:attrName>stroke.color</p:attrName>
                                        </p:attrNameLst>
                                      </p:cBhvr>
                                      <p:to>
                                        <a:srgbClr val="CC0000"/>
                                      </p:to>
                                    </p:animClr>
                                    <p:set>
                                      <p:cBhvr>
                                        <p:cTn id="102" dur="500" fill="hold"/>
                                        <p:tgtEl>
                                          <p:spTgt spid="20"/>
                                        </p:tgtEl>
                                        <p:attrNameLst>
                                          <p:attrName>stroke.on</p:attrName>
                                        </p:attrNameLst>
                                      </p:cBhvr>
                                      <p:to>
                                        <p:strVal val="true"/>
                                      </p:to>
                                    </p:set>
                                  </p:childTnLst>
                                </p:cTn>
                              </p:par>
                              <p:par>
                                <p:cTn id="103" presetID="7" presetClass="emph" presetSubtype="2" fill="hold" nodeType="withEffect">
                                  <p:stCondLst>
                                    <p:cond delay="0"/>
                                  </p:stCondLst>
                                  <p:childTnLst>
                                    <p:animClr clrSpc="rgb">
                                      <p:cBhvr>
                                        <p:cTn id="104" dur="500" fill="hold"/>
                                        <p:tgtEl>
                                          <p:spTgt spid="21"/>
                                        </p:tgtEl>
                                        <p:attrNameLst>
                                          <p:attrName>stroke.color</p:attrName>
                                        </p:attrNameLst>
                                      </p:cBhvr>
                                      <p:to>
                                        <a:srgbClr val="CC0000"/>
                                      </p:to>
                                    </p:animClr>
                                    <p:set>
                                      <p:cBhvr>
                                        <p:cTn id="105" dur="500" fill="hold"/>
                                        <p:tgtEl>
                                          <p:spTgt spid="21"/>
                                        </p:tgtEl>
                                        <p:attrNameLst>
                                          <p:attrName>stroke.on</p:attrName>
                                        </p:attrNameLst>
                                      </p:cBhvr>
                                      <p:to>
                                        <p:strVal val="true"/>
                                      </p:to>
                                    </p:set>
                                  </p:childTnLst>
                                </p:cTn>
                              </p:par>
                              <p:par>
                                <p:cTn id="106" presetID="7" presetClass="emph" presetSubtype="2" fill="hold" nodeType="withEffect">
                                  <p:stCondLst>
                                    <p:cond delay="0"/>
                                  </p:stCondLst>
                                  <p:childTnLst>
                                    <p:animClr clrSpc="rgb">
                                      <p:cBhvr>
                                        <p:cTn id="107" dur="500" fill="hold"/>
                                        <p:tgtEl>
                                          <p:spTgt spid="5"/>
                                        </p:tgtEl>
                                        <p:attrNameLst>
                                          <p:attrName>stroke.color</p:attrName>
                                        </p:attrNameLst>
                                      </p:cBhvr>
                                      <p:to>
                                        <a:srgbClr val="CC0000"/>
                                      </p:to>
                                    </p:animClr>
                                    <p:set>
                                      <p:cBhvr>
                                        <p:cTn id="108" dur="500" fill="hold"/>
                                        <p:tgtEl>
                                          <p:spTgt spid="5"/>
                                        </p:tgtEl>
                                        <p:attrNameLst>
                                          <p:attrName>stroke.on</p:attrName>
                                        </p:attrNameLst>
                                      </p:cBhvr>
                                      <p:to>
                                        <p:strVal val="true"/>
                                      </p:to>
                                    </p:set>
                                  </p:childTnLst>
                                </p:cTn>
                              </p:par>
                              <p:par>
                                <p:cTn id="109" presetID="7" presetClass="emph" presetSubtype="2" fill="hold" nodeType="withEffect">
                                  <p:stCondLst>
                                    <p:cond delay="0"/>
                                  </p:stCondLst>
                                  <p:childTnLst>
                                    <p:animClr clrSpc="rgb">
                                      <p:cBhvr>
                                        <p:cTn id="110" dur="500" fill="hold"/>
                                        <p:tgtEl>
                                          <p:spTgt spid="6"/>
                                        </p:tgtEl>
                                        <p:attrNameLst>
                                          <p:attrName>stroke.color</p:attrName>
                                        </p:attrNameLst>
                                      </p:cBhvr>
                                      <p:to>
                                        <a:srgbClr val="CC0000"/>
                                      </p:to>
                                    </p:animClr>
                                    <p:set>
                                      <p:cBhvr>
                                        <p:cTn id="111" dur="500" fill="hold"/>
                                        <p:tgtEl>
                                          <p:spTgt spid="6"/>
                                        </p:tgtEl>
                                        <p:attrNameLst>
                                          <p:attrName>stroke.on</p:attrName>
                                        </p:attrNameLst>
                                      </p:cBhvr>
                                      <p:to>
                                        <p:strVal val="true"/>
                                      </p:to>
                                    </p:set>
                                  </p:childTnLst>
                                </p:cTn>
                              </p:par>
                              <p:par>
                                <p:cTn id="112" presetID="7" presetClass="emph" presetSubtype="2" fill="hold" nodeType="withEffect">
                                  <p:stCondLst>
                                    <p:cond delay="0"/>
                                  </p:stCondLst>
                                  <p:childTnLst>
                                    <p:animClr clrSpc="rgb">
                                      <p:cBhvr>
                                        <p:cTn id="113" dur="500" fill="hold"/>
                                        <p:tgtEl>
                                          <p:spTgt spid="7"/>
                                        </p:tgtEl>
                                        <p:attrNameLst>
                                          <p:attrName>stroke.color</p:attrName>
                                        </p:attrNameLst>
                                      </p:cBhvr>
                                      <p:to>
                                        <a:srgbClr val="CC0000"/>
                                      </p:to>
                                    </p:animClr>
                                    <p:set>
                                      <p:cBhvr>
                                        <p:cTn id="114" dur="500" fill="hold"/>
                                        <p:tgtEl>
                                          <p:spTgt spid="7"/>
                                        </p:tgtEl>
                                        <p:attrNameLst>
                                          <p:attrName>stroke.on</p:attrName>
                                        </p:attrNameLst>
                                      </p:cBhvr>
                                      <p:to>
                                        <p:strVal val="true"/>
                                      </p:to>
                                    </p:set>
                                  </p:childTnLst>
                                </p:cTn>
                              </p:par>
                              <p:par>
                                <p:cTn id="115" presetID="7" presetClass="emph" presetSubtype="2" fill="hold" nodeType="withEffect">
                                  <p:stCondLst>
                                    <p:cond delay="0"/>
                                  </p:stCondLst>
                                  <p:childTnLst>
                                    <p:animClr clrSpc="rgb">
                                      <p:cBhvr>
                                        <p:cTn id="116" dur="500" fill="hold"/>
                                        <p:tgtEl>
                                          <p:spTgt spid="8"/>
                                        </p:tgtEl>
                                        <p:attrNameLst>
                                          <p:attrName>stroke.color</p:attrName>
                                        </p:attrNameLst>
                                      </p:cBhvr>
                                      <p:to>
                                        <a:srgbClr val="CC0000"/>
                                      </p:to>
                                    </p:animClr>
                                    <p:set>
                                      <p:cBhvr>
                                        <p:cTn id="117" dur="500" fill="hold"/>
                                        <p:tgtEl>
                                          <p:spTgt spid="8"/>
                                        </p:tgtEl>
                                        <p:attrNameLst>
                                          <p:attrName>stroke.on</p:attrName>
                                        </p:attrNameLst>
                                      </p:cBhvr>
                                      <p:to>
                                        <p:strVal val="true"/>
                                      </p:to>
                                    </p:set>
                                  </p:childTnLst>
                                </p:cTn>
                              </p:par>
                              <p:par>
                                <p:cTn id="118" presetID="7" presetClass="emph" presetSubtype="2" fill="hold" nodeType="withEffect">
                                  <p:stCondLst>
                                    <p:cond delay="0"/>
                                  </p:stCondLst>
                                  <p:childTnLst>
                                    <p:animClr clrSpc="rgb">
                                      <p:cBhvr>
                                        <p:cTn id="119" dur="500" fill="hold"/>
                                        <p:tgtEl>
                                          <p:spTgt spid="9"/>
                                        </p:tgtEl>
                                        <p:attrNameLst>
                                          <p:attrName>stroke.color</p:attrName>
                                        </p:attrNameLst>
                                      </p:cBhvr>
                                      <p:to>
                                        <a:srgbClr val="CC0000"/>
                                      </p:to>
                                    </p:animClr>
                                    <p:set>
                                      <p:cBhvr>
                                        <p:cTn id="120" dur="500" fill="hold"/>
                                        <p:tgtEl>
                                          <p:spTgt spid="9"/>
                                        </p:tgtEl>
                                        <p:attrNameLst>
                                          <p:attrName>stroke.on</p:attrName>
                                        </p:attrNameLst>
                                      </p:cBhvr>
                                      <p:to>
                                        <p:strVal val="true"/>
                                      </p:to>
                                    </p:set>
                                  </p:childTnLst>
                                </p:cTn>
                              </p:par>
                              <p:par>
                                <p:cTn id="121" presetID="7" presetClass="emph" presetSubtype="2" fill="hold" nodeType="withEffect">
                                  <p:stCondLst>
                                    <p:cond delay="0"/>
                                  </p:stCondLst>
                                  <p:childTnLst>
                                    <p:animClr clrSpc="rgb">
                                      <p:cBhvr>
                                        <p:cTn id="122" dur="500" fill="hold"/>
                                        <p:tgtEl>
                                          <p:spTgt spid="10"/>
                                        </p:tgtEl>
                                        <p:attrNameLst>
                                          <p:attrName>stroke.color</p:attrName>
                                        </p:attrNameLst>
                                      </p:cBhvr>
                                      <p:to>
                                        <a:srgbClr val="CC0000"/>
                                      </p:to>
                                    </p:animClr>
                                    <p:set>
                                      <p:cBhvr>
                                        <p:cTn id="123" dur="500" fill="hold"/>
                                        <p:tgtEl>
                                          <p:spTgt spid="10"/>
                                        </p:tgtEl>
                                        <p:attrNameLst>
                                          <p:attrName>stroke.on</p:attrName>
                                        </p:attrNameLst>
                                      </p:cBhvr>
                                      <p:to>
                                        <p:strVal val="true"/>
                                      </p:to>
                                    </p:set>
                                  </p:childTnLst>
                                </p:cTn>
                              </p:par>
                            </p:childTnLst>
                          </p:cTn>
                        </p:par>
                      </p:childTnLst>
                    </p:cTn>
                  </p:par>
                  <p:par>
                    <p:cTn id="124" fill="hold">
                      <p:stCondLst>
                        <p:cond delay="indefinite"/>
                      </p:stCondLst>
                      <p:childTnLst>
                        <p:par>
                          <p:cTn id="125" fill="hold">
                            <p:stCondLst>
                              <p:cond delay="0"/>
                            </p:stCondLst>
                            <p:childTnLst>
                              <p:par>
                                <p:cTn id="126" presetID="10" presetClass="entr" presetSubtype="0" fill="hold" grpId="0" nodeType="clickEffect">
                                  <p:stCondLst>
                                    <p:cond delay="0"/>
                                  </p:stCondLst>
                                  <p:childTnLst>
                                    <p:set>
                                      <p:cBhvr>
                                        <p:cTn id="127" dur="1" fill="hold">
                                          <p:stCondLst>
                                            <p:cond delay="0"/>
                                          </p:stCondLst>
                                        </p:cTn>
                                        <p:tgtEl>
                                          <p:spTgt spid="27"/>
                                        </p:tgtEl>
                                        <p:attrNameLst>
                                          <p:attrName>style.visibility</p:attrName>
                                        </p:attrNameLst>
                                      </p:cBhvr>
                                      <p:to>
                                        <p:strVal val="visible"/>
                                      </p:to>
                                    </p:set>
                                    <p:animEffect transition="in" filter="fade">
                                      <p:cBhvr>
                                        <p:cTn id="128" dur="500"/>
                                        <p:tgtEl>
                                          <p:spTgt spid="27"/>
                                        </p:tgtEl>
                                      </p:cBhvr>
                                    </p:animEffect>
                                  </p:childTnLst>
                                </p:cTn>
                              </p:par>
                              <p:par>
                                <p:cTn id="129" presetID="10" presetClass="entr" presetSubtype="0" fill="hold" grpId="0" nodeType="withEffect">
                                  <p:stCondLst>
                                    <p:cond delay="0"/>
                                  </p:stCondLst>
                                  <p:childTnLst>
                                    <p:set>
                                      <p:cBhvr>
                                        <p:cTn id="130" dur="1" fill="hold">
                                          <p:stCondLst>
                                            <p:cond delay="0"/>
                                          </p:stCondLst>
                                        </p:cTn>
                                        <p:tgtEl>
                                          <p:spTgt spid="28"/>
                                        </p:tgtEl>
                                        <p:attrNameLst>
                                          <p:attrName>style.visibility</p:attrName>
                                        </p:attrNameLst>
                                      </p:cBhvr>
                                      <p:to>
                                        <p:strVal val="visible"/>
                                      </p:to>
                                    </p:set>
                                    <p:animEffect transition="in" filter="fade">
                                      <p:cBhvr>
                                        <p:cTn id="131" dur="500"/>
                                        <p:tgtEl>
                                          <p:spTgt spid="28"/>
                                        </p:tgtEl>
                                      </p:cBhvr>
                                    </p:animEffect>
                                  </p:childTnLst>
                                </p:cTn>
                              </p:par>
                            </p:childTnLst>
                          </p:cTn>
                        </p:par>
                      </p:childTnLst>
                    </p:cTn>
                  </p:par>
                  <p:par>
                    <p:cTn id="132" fill="hold">
                      <p:stCondLst>
                        <p:cond delay="indefinite"/>
                      </p:stCondLst>
                      <p:childTnLst>
                        <p:par>
                          <p:cTn id="133" fill="hold">
                            <p:stCondLst>
                              <p:cond delay="0"/>
                            </p:stCondLst>
                            <p:childTnLst>
                              <p:par>
                                <p:cTn id="134" presetID="1" presetClass="emph" presetSubtype="2" fill="hold" nodeType="clickEffect">
                                  <p:stCondLst>
                                    <p:cond delay="0"/>
                                  </p:stCondLst>
                                  <p:childTnLst>
                                    <p:animClr clrSpc="rgb">
                                      <p:cBhvr>
                                        <p:cTn id="135" dur="500" fill="hold"/>
                                        <p:tgtEl>
                                          <p:spTgt spid="12"/>
                                        </p:tgtEl>
                                        <p:attrNameLst>
                                          <p:attrName>fillcolor</p:attrName>
                                        </p:attrNameLst>
                                      </p:cBhvr>
                                      <p:to>
                                        <a:schemeClr val="tx2"/>
                                      </p:to>
                                    </p:animClr>
                                    <p:set>
                                      <p:cBhvr>
                                        <p:cTn id="136" dur="500" fill="hold"/>
                                        <p:tgtEl>
                                          <p:spTgt spid="12"/>
                                        </p:tgtEl>
                                        <p:attrNameLst>
                                          <p:attrName>fill.type</p:attrName>
                                        </p:attrNameLst>
                                      </p:cBhvr>
                                      <p:to>
                                        <p:strVal val="solid"/>
                                      </p:to>
                                    </p:set>
                                    <p:set>
                                      <p:cBhvr>
                                        <p:cTn id="137" dur="500" fill="hold"/>
                                        <p:tgtEl>
                                          <p:spTgt spid="12"/>
                                        </p:tgtEl>
                                        <p:attrNameLst>
                                          <p:attrName>fill.on</p:attrName>
                                        </p:attrNameLst>
                                      </p:cBhvr>
                                      <p:to>
                                        <p:strVal val="true"/>
                                      </p:to>
                                    </p:set>
                                  </p:childTnLst>
                                </p:cTn>
                              </p:par>
                              <p:par>
                                <p:cTn id="138" presetID="1" presetClass="emph" presetSubtype="2" fill="hold" nodeType="withEffect">
                                  <p:stCondLst>
                                    <p:cond delay="0"/>
                                  </p:stCondLst>
                                  <p:childTnLst>
                                    <p:animClr clrSpc="rgb">
                                      <p:cBhvr>
                                        <p:cTn id="139" dur="500" fill="hold"/>
                                        <p:tgtEl>
                                          <p:spTgt spid="13"/>
                                        </p:tgtEl>
                                        <p:attrNameLst>
                                          <p:attrName>fillcolor</p:attrName>
                                        </p:attrNameLst>
                                      </p:cBhvr>
                                      <p:to>
                                        <a:schemeClr val="tx2"/>
                                      </p:to>
                                    </p:animClr>
                                    <p:set>
                                      <p:cBhvr>
                                        <p:cTn id="140" dur="500" fill="hold"/>
                                        <p:tgtEl>
                                          <p:spTgt spid="13"/>
                                        </p:tgtEl>
                                        <p:attrNameLst>
                                          <p:attrName>fill.type</p:attrName>
                                        </p:attrNameLst>
                                      </p:cBhvr>
                                      <p:to>
                                        <p:strVal val="solid"/>
                                      </p:to>
                                    </p:set>
                                    <p:set>
                                      <p:cBhvr>
                                        <p:cTn id="141" dur="500" fill="hold"/>
                                        <p:tgtEl>
                                          <p:spTgt spid="13"/>
                                        </p:tgtEl>
                                        <p:attrNameLst>
                                          <p:attrName>fill.on</p:attrName>
                                        </p:attrNameLst>
                                      </p:cBhvr>
                                      <p:to>
                                        <p:strVal val="true"/>
                                      </p:to>
                                    </p:set>
                                  </p:childTnLst>
                                </p:cTn>
                              </p:par>
                              <p:par>
                                <p:cTn id="142" presetID="1" presetClass="emph" presetSubtype="2" fill="hold" nodeType="withEffect">
                                  <p:stCondLst>
                                    <p:cond delay="0"/>
                                  </p:stCondLst>
                                  <p:childTnLst>
                                    <p:animClr clrSpc="rgb">
                                      <p:cBhvr>
                                        <p:cTn id="143" dur="500" fill="hold"/>
                                        <p:tgtEl>
                                          <p:spTgt spid="15"/>
                                        </p:tgtEl>
                                        <p:attrNameLst>
                                          <p:attrName>fillcolor</p:attrName>
                                        </p:attrNameLst>
                                      </p:cBhvr>
                                      <p:to>
                                        <a:schemeClr val="tx2"/>
                                      </p:to>
                                    </p:animClr>
                                    <p:set>
                                      <p:cBhvr>
                                        <p:cTn id="144" dur="500" fill="hold"/>
                                        <p:tgtEl>
                                          <p:spTgt spid="15"/>
                                        </p:tgtEl>
                                        <p:attrNameLst>
                                          <p:attrName>fill.type</p:attrName>
                                        </p:attrNameLst>
                                      </p:cBhvr>
                                      <p:to>
                                        <p:strVal val="solid"/>
                                      </p:to>
                                    </p:set>
                                    <p:set>
                                      <p:cBhvr>
                                        <p:cTn id="145" dur="500" fill="hold"/>
                                        <p:tgtEl>
                                          <p:spTgt spid="15"/>
                                        </p:tgtEl>
                                        <p:attrNameLst>
                                          <p:attrName>fill.on</p:attrName>
                                        </p:attrNameLst>
                                      </p:cBhvr>
                                      <p:to>
                                        <p:strVal val="true"/>
                                      </p:to>
                                    </p:set>
                                  </p:childTnLst>
                                </p:cTn>
                              </p:par>
                              <p:par>
                                <p:cTn id="146" presetID="1" presetClass="emph" presetSubtype="2" fill="hold" nodeType="withEffect">
                                  <p:stCondLst>
                                    <p:cond delay="0"/>
                                  </p:stCondLst>
                                  <p:childTnLst>
                                    <p:animClr clrSpc="rgb">
                                      <p:cBhvr>
                                        <p:cTn id="147" dur="500" fill="hold"/>
                                        <p:tgtEl>
                                          <p:spTgt spid="14"/>
                                        </p:tgtEl>
                                        <p:attrNameLst>
                                          <p:attrName>fillcolor</p:attrName>
                                        </p:attrNameLst>
                                      </p:cBhvr>
                                      <p:to>
                                        <a:schemeClr val="tx2"/>
                                      </p:to>
                                    </p:animClr>
                                    <p:set>
                                      <p:cBhvr>
                                        <p:cTn id="148" dur="500" fill="hold"/>
                                        <p:tgtEl>
                                          <p:spTgt spid="14"/>
                                        </p:tgtEl>
                                        <p:attrNameLst>
                                          <p:attrName>fill.type</p:attrName>
                                        </p:attrNameLst>
                                      </p:cBhvr>
                                      <p:to>
                                        <p:strVal val="solid"/>
                                      </p:to>
                                    </p:set>
                                    <p:set>
                                      <p:cBhvr>
                                        <p:cTn id="149" dur="500" fill="hold"/>
                                        <p:tgtEl>
                                          <p:spTgt spid="14"/>
                                        </p:tgtEl>
                                        <p:attrNameLst>
                                          <p:attrName>fill.on</p:attrName>
                                        </p:attrNameLst>
                                      </p:cBhvr>
                                      <p:to>
                                        <p:strVal val="true"/>
                                      </p:to>
                                    </p:set>
                                  </p:childTnLst>
                                </p:cTn>
                              </p:par>
                              <p:par>
                                <p:cTn id="150" presetID="1" presetClass="emph" presetSubtype="2" fill="hold" nodeType="withEffect">
                                  <p:stCondLst>
                                    <p:cond delay="0"/>
                                  </p:stCondLst>
                                  <p:childTnLst>
                                    <p:animClr clrSpc="rgb">
                                      <p:cBhvr>
                                        <p:cTn id="151" dur="500" fill="hold"/>
                                        <p:tgtEl>
                                          <p:spTgt spid="16"/>
                                        </p:tgtEl>
                                        <p:attrNameLst>
                                          <p:attrName>fillcolor</p:attrName>
                                        </p:attrNameLst>
                                      </p:cBhvr>
                                      <p:to>
                                        <a:schemeClr val="tx2"/>
                                      </p:to>
                                    </p:animClr>
                                    <p:set>
                                      <p:cBhvr>
                                        <p:cTn id="152" dur="500" fill="hold"/>
                                        <p:tgtEl>
                                          <p:spTgt spid="16"/>
                                        </p:tgtEl>
                                        <p:attrNameLst>
                                          <p:attrName>fill.type</p:attrName>
                                        </p:attrNameLst>
                                      </p:cBhvr>
                                      <p:to>
                                        <p:strVal val="solid"/>
                                      </p:to>
                                    </p:set>
                                    <p:set>
                                      <p:cBhvr>
                                        <p:cTn id="153" dur="500" fill="hold"/>
                                        <p:tgtEl>
                                          <p:spTgt spid="16"/>
                                        </p:tgtEl>
                                        <p:attrNameLst>
                                          <p:attrName>fill.on</p:attrName>
                                        </p:attrNameLst>
                                      </p:cBhvr>
                                      <p:to>
                                        <p:strVal val="true"/>
                                      </p:to>
                                    </p:set>
                                  </p:childTnLst>
                                </p:cTn>
                              </p:par>
                              <p:par>
                                <p:cTn id="154" presetID="1" presetClass="emph" presetSubtype="2" fill="hold" nodeType="withEffect">
                                  <p:stCondLst>
                                    <p:cond delay="0"/>
                                  </p:stCondLst>
                                  <p:childTnLst>
                                    <p:animClr clrSpc="rgb">
                                      <p:cBhvr>
                                        <p:cTn id="155" dur="500" fill="hold"/>
                                        <p:tgtEl>
                                          <p:spTgt spid="17"/>
                                        </p:tgtEl>
                                        <p:attrNameLst>
                                          <p:attrName>fillcolor</p:attrName>
                                        </p:attrNameLst>
                                      </p:cBhvr>
                                      <p:to>
                                        <a:schemeClr val="tx2"/>
                                      </p:to>
                                    </p:animClr>
                                    <p:set>
                                      <p:cBhvr>
                                        <p:cTn id="156" dur="500" fill="hold"/>
                                        <p:tgtEl>
                                          <p:spTgt spid="17"/>
                                        </p:tgtEl>
                                        <p:attrNameLst>
                                          <p:attrName>fill.type</p:attrName>
                                        </p:attrNameLst>
                                      </p:cBhvr>
                                      <p:to>
                                        <p:strVal val="solid"/>
                                      </p:to>
                                    </p:set>
                                    <p:set>
                                      <p:cBhvr>
                                        <p:cTn id="157" dur="500" fill="hold"/>
                                        <p:tgtEl>
                                          <p:spTgt spid="17"/>
                                        </p:tgtEl>
                                        <p:attrNameLst>
                                          <p:attrName>fill.on</p:attrName>
                                        </p:attrNameLst>
                                      </p:cBhvr>
                                      <p:to>
                                        <p:strVal val="true"/>
                                      </p:to>
                                    </p:set>
                                  </p:childTnLst>
                                </p:cTn>
                              </p:par>
                              <p:par>
                                <p:cTn id="158" presetID="1" presetClass="emph" presetSubtype="2" fill="hold" nodeType="withEffect">
                                  <p:stCondLst>
                                    <p:cond delay="0"/>
                                  </p:stCondLst>
                                  <p:childTnLst>
                                    <p:animClr clrSpc="rgb">
                                      <p:cBhvr>
                                        <p:cTn id="159" dur="500" fill="hold"/>
                                        <p:tgtEl>
                                          <p:spTgt spid="18"/>
                                        </p:tgtEl>
                                        <p:attrNameLst>
                                          <p:attrName>fillcolor</p:attrName>
                                        </p:attrNameLst>
                                      </p:cBhvr>
                                      <p:to>
                                        <a:schemeClr val="tx2"/>
                                      </p:to>
                                    </p:animClr>
                                    <p:set>
                                      <p:cBhvr>
                                        <p:cTn id="160" dur="500" fill="hold"/>
                                        <p:tgtEl>
                                          <p:spTgt spid="18"/>
                                        </p:tgtEl>
                                        <p:attrNameLst>
                                          <p:attrName>fill.type</p:attrName>
                                        </p:attrNameLst>
                                      </p:cBhvr>
                                      <p:to>
                                        <p:strVal val="solid"/>
                                      </p:to>
                                    </p:set>
                                    <p:set>
                                      <p:cBhvr>
                                        <p:cTn id="161" dur="500" fill="hold"/>
                                        <p:tgtEl>
                                          <p:spTgt spid="18"/>
                                        </p:tgtEl>
                                        <p:attrNameLst>
                                          <p:attrName>fill.on</p:attrName>
                                        </p:attrNameLst>
                                      </p:cBhvr>
                                      <p:to>
                                        <p:strVal val="true"/>
                                      </p:to>
                                    </p:set>
                                  </p:childTnLst>
                                </p:cTn>
                              </p:par>
                              <p:par>
                                <p:cTn id="162" presetID="7" presetClass="emph" presetSubtype="2" fill="hold" nodeType="withEffect">
                                  <p:stCondLst>
                                    <p:cond delay="0"/>
                                  </p:stCondLst>
                                  <p:childTnLst>
                                    <p:animClr clrSpc="rgb">
                                      <p:cBhvr>
                                        <p:cTn id="163" dur="500" fill="hold"/>
                                        <p:tgtEl>
                                          <p:spTgt spid="12"/>
                                        </p:tgtEl>
                                        <p:attrNameLst>
                                          <p:attrName>stroke.color</p:attrName>
                                        </p:attrNameLst>
                                      </p:cBhvr>
                                      <p:to>
                                        <a:schemeClr val="tx2"/>
                                      </p:to>
                                    </p:animClr>
                                    <p:set>
                                      <p:cBhvr>
                                        <p:cTn id="164" dur="500" fill="hold"/>
                                        <p:tgtEl>
                                          <p:spTgt spid="12"/>
                                        </p:tgtEl>
                                        <p:attrNameLst>
                                          <p:attrName>stroke.on</p:attrName>
                                        </p:attrNameLst>
                                      </p:cBhvr>
                                      <p:to>
                                        <p:strVal val="true"/>
                                      </p:to>
                                    </p:set>
                                  </p:childTnLst>
                                </p:cTn>
                              </p:par>
                              <p:par>
                                <p:cTn id="165" presetID="7" presetClass="emph" presetSubtype="2" fill="hold" nodeType="withEffect">
                                  <p:stCondLst>
                                    <p:cond delay="0"/>
                                  </p:stCondLst>
                                  <p:childTnLst>
                                    <p:animClr clrSpc="rgb">
                                      <p:cBhvr>
                                        <p:cTn id="166" dur="500" fill="hold"/>
                                        <p:tgtEl>
                                          <p:spTgt spid="13"/>
                                        </p:tgtEl>
                                        <p:attrNameLst>
                                          <p:attrName>stroke.color</p:attrName>
                                        </p:attrNameLst>
                                      </p:cBhvr>
                                      <p:to>
                                        <a:schemeClr val="tx2"/>
                                      </p:to>
                                    </p:animClr>
                                    <p:set>
                                      <p:cBhvr>
                                        <p:cTn id="167" dur="500" fill="hold"/>
                                        <p:tgtEl>
                                          <p:spTgt spid="13"/>
                                        </p:tgtEl>
                                        <p:attrNameLst>
                                          <p:attrName>stroke.on</p:attrName>
                                        </p:attrNameLst>
                                      </p:cBhvr>
                                      <p:to>
                                        <p:strVal val="true"/>
                                      </p:to>
                                    </p:set>
                                  </p:childTnLst>
                                </p:cTn>
                              </p:par>
                              <p:par>
                                <p:cTn id="168" presetID="7" presetClass="emph" presetSubtype="2" fill="hold" nodeType="withEffect">
                                  <p:stCondLst>
                                    <p:cond delay="0"/>
                                  </p:stCondLst>
                                  <p:childTnLst>
                                    <p:animClr clrSpc="rgb">
                                      <p:cBhvr>
                                        <p:cTn id="169" dur="500" fill="hold"/>
                                        <p:tgtEl>
                                          <p:spTgt spid="15"/>
                                        </p:tgtEl>
                                        <p:attrNameLst>
                                          <p:attrName>stroke.color</p:attrName>
                                        </p:attrNameLst>
                                      </p:cBhvr>
                                      <p:to>
                                        <a:schemeClr val="tx2"/>
                                      </p:to>
                                    </p:animClr>
                                    <p:set>
                                      <p:cBhvr>
                                        <p:cTn id="170" dur="500" fill="hold"/>
                                        <p:tgtEl>
                                          <p:spTgt spid="15"/>
                                        </p:tgtEl>
                                        <p:attrNameLst>
                                          <p:attrName>stroke.on</p:attrName>
                                        </p:attrNameLst>
                                      </p:cBhvr>
                                      <p:to>
                                        <p:strVal val="true"/>
                                      </p:to>
                                    </p:set>
                                  </p:childTnLst>
                                </p:cTn>
                              </p:par>
                              <p:par>
                                <p:cTn id="171" presetID="7" presetClass="emph" presetSubtype="2" fill="hold" nodeType="withEffect">
                                  <p:stCondLst>
                                    <p:cond delay="0"/>
                                  </p:stCondLst>
                                  <p:childTnLst>
                                    <p:animClr clrSpc="rgb">
                                      <p:cBhvr>
                                        <p:cTn id="172" dur="500" fill="hold"/>
                                        <p:tgtEl>
                                          <p:spTgt spid="14"/>
                                        </p:tgtEl>
                                        <p:attrNameLst>
                                          <p:attrName>stroke.color</p:attrName>
                                        </p:attrNameLst>
                                      </p:cBhvr>
                                      <p:to>
                                        <a:schemeClr val="tx2"/>
                                      </p:to>
                                    </p:animClr>
                                    <p:set>
                                      <p:cBhvr>
                                        <p:cTn id="173" dur="500" fill="hold"/>
                                        <p:tgtEl>
                                          <p:spTgt spid="14"/>
                                        </p:tgtEl>
                                        <p:attrNameLst>
                                          <p:attrName>stroke.on</p:attrName>
                                        </p:attrNameLst>
                                      </p:cBhvr>
                                      <p:to>
                                        <p:strVal val="true"/>
                                      </p:to>
                                    </p:set>
                                  </p:childTnLst>
                                </p:cTn>
                              </p:par>
                              <p:par>
                                <p:cTn id="174" presetID="7" presetClass="emph" presetSubtype="2" fill="hold" nodeType="withEffect">
                                  <p:stCondLst>
                                    <p:cond delay="0"/>
                                  </p:stCondLst>
                                  <p:childTnLst>
                                    <p:animClr clrSpc="rgb">
                                      <p:cBhvr>
                                        <p:cTn id="175" dur="500" fill="hold"/>
                                        <p:tgtEl>
                                          <p:spTgt spid="16"/>
                                        </p:tgtEl>
                                        <p:attrNameLst>
                                          <p:attrName>stroke.color</p:attrName>
                                        </p:attrNameLst>
                                      </p:cBhvr>
                                      <p:to>
                                        <a:schemeClr val="tx2"/>
                                      </p:to>
                                    </p:animClr>
                                    <p:set>
                                      <p:cBhvr>
                                        <p:cTn id="176" dur="500" fill="hold"/>
                                        <p:tgtEl>
                                          <p:spTgt spid="16"/>
                                        </p:tgtEl>
                                        <p:attrNameLst>
                                          <p:attrName>stroke.on</p:attrName>
                                        </p:attrNameLst>
                                      </p:cBhvr>
                                      <p:to>
                                        <p:strVal val="true"/>
                                      </p:to>
                                    </p:set>
                                  </p:childTnLst>
                                </p:cTn>
                              </p:par>
                              <p:par>
                                <p:cTn id="177" presetID="7" presetClass="emph" presetSubtype="2" fill="hold" nodeType="withEffect">
                                  <p:stCondLst>
                                    <p:cond delay="0"/>
                                  </p:stCondLst>
                                  <p:childTnLst>
                                    <p:animClr clrSpc="rgb">
                                      <p:cBhvr>
                                        <p:cTn id="178" dur="500" fill="hold"/>
                                        <p:tgtEl>
                                          <p:spTgt spid="17"/>
                                        </p:tgtEl>
                                        <p:attrNameLst>
                                          <p:attrName>stroke.color</p:attrName>
                                        </p:attrNameLst>
                                      </p:cBhvr>
                                      <p:to>
                                        <a:schemeClr val="tx2"/>
                                      </p:to>
                                    </p:animClr>
                                    <p:set>
                                      <p:cBhvr>
                                        <p:cTn id="179" dur="500" fill="hold"/>
                                        <p:tgtEl>
                                          <p:spTgt spid="17"/>
                                        </p:tgtEl>
                                        <p:attrNameLst>
                                          <p:attrName>stroke.on</p:attrName>
                                        </p:attrNameLst>
                                      </p:cBhvr>
                                      <p:to>
                                        <p:strVal val="true"/>
                                      </p:to>
                                    </p:set>
                                  </p:childTnLst>
                                </p:cTn>
                              </p:par>
                              <p:par>
                                <p:cTn id="180" presetID="7" presetClass="emph" presetSubtype="2" fill="hold" nodeType="withEffect">
                                  <p:stCondLst>
                                    <p:cond delay="0"/>
                                  </p:stCondLst>
                                  <p:childTnLst>
                                    <p:animClr clrSpc="rgb">
                                      <p:cBhvr>
                                        <p:cTn id="181" dur="500" fill="hold"/>
                                        <p:tgtEl>
                                          <p:spTgt spid="18"/>
                                        </p:tgtEl>
                                        <p:attrNameLst>
                                          <p:attrName>stroke.color</p:attrName>
                                        </p:attrNameLst>
                                      </p:cBhvr>
                                      <p:to>
                                        <a:schemeClr val="tx2"/>
                                      </p:to>
                                    </p:animClr>
                                    <p:set>
                                      <p:cBhvr>
                                        <p:cTn id="182" dur="500" fill="hold"/>
                                        <p:tgtEl>
                                          <p:spTgt spid="18"/>
                                        </p:tgtEl>
                                        <p:attrNameLst>
                                          <p:attrName>stroke.on</p:attrName>
                                        </p:attrNameLst>
                                      </p:cBhvr>
                                      <p:to>
                                        <p:strVal val="true"/>
                                      </p:to>
                                    </p:set>
                                  </p:childTnLst>
                                </p:cTn>
                              </p:par>
                              <p:par>
                                <p:cTn id="183" presetID="1" presetClass="emph" presetSubtype="2" fill="hold" nodeType="withEffect">
                                  <p:stCondLst>
                                    <p:cond delay="0"/>
                                  </p:stCondLst>
                                  <p:childTnLst>
                                    <p:animClr clrSpc="rgb">
                                      <p:cBhvr>
                                        <p:cTn id="184" dur="500" fill="hold"/>
                                        <p:tgtEl>
                                          <p:spTgt spid="31"/>
                                        </p:tgtEl>
                                        <p:attrNameLst>
                                          <p:attrName>fillcolor</p:attrName>
                                        </p:attrNameLst>
                                      </p:cBhvr>
                                      <p:to>
                                        <a:schemeClr val="tx2"/>
                                      </p:to>
                                    </p:animClr>
                                    <p:set>
                                      <p:cBhvr>
                                        <p:cTn id="185" dur="500" fill="hold"/>
                                        <p:tgtEl>
                                          <p:spTgt spid="31"/>
                                        </p:tgtEl>
                                        <p:attrNameLst>
                                          <p:attrName>fill.type</p:attrName>
                                        </p:attrNameLst>
                                      </p:cBhvr>
                                      <p:to>
                                        <p:strVal val="solid"/>
                                      </p:to>
                                    </p:set>
                                    <p:set>
                                      <p:cBhvr>
                                        <p:cTn id="186" dur="500" fill="hold"/>
                                        <p:tgtEl>
                                          <p:spTgt spid="31"/>
                                        </p:tgtEl>
                                        <p:attrNameLst>
                                          <p:attrName>fill.on</p:attrName>
                                        </p:attrNameLst>
                                      </p:cBhvr>
                                      <p:to>
                                        <p:strVal val="true"/>
                                      </p:to>
                                    </p:set>
                                  </p:childTnLst>
                                </p:cTn>
                              </p:par>
                              <p:par>
                                <p:cTn id="187" presetID="7" presetClass="emph" presetSubtype="2" fill="hold" nodeType="withEffect">
                                  <p:stCondLst>
                                    <p:cond delay="0"/>
                                  </p:stCondLst>
                                  <p:childTnLst>
                                    <p:animClr clrSpc="rgb">
                                      <p:cBhvr>
                                        <p:cTn id="188" dur="500" fill="hold"/>
                                        <p:tgtEl>
                                          <p:spTgt spid="31"/>
                                        </p:tgtEl>
                                        <p:attrNameLst>
                                          <p:attrName>stroke.color</p:attrName>
                                        </p:attrNameLst>
                                      </p:cBhvr>
                                      <p:to>
                                        <a:schemeClr val="tx2"/>
                                      </p:to>
                                    </p:animClr>
                                    <p:set>
                                      <p:cBhvr>
                                        <p:cTn id="189" dur="500" fill="hold"/>
                                        <p:tgtEl>
                                          <p:spTgt spid="31"/>
                                        </p:tgtEl>
                                        <p:attrNameLst>
                                          <p:attrName>stroke.on</p:attrName>
                                        </p:attrNameLst>
                                      </p:cBhvr>
                                      <p:to>
                                        <p:strVal val="true"/>
                                      </p:to>
                                    </p:set>
                                  </p:childTnLst>
                                </p:cTn>
                              </p:par>
                            </p:childTnLst>
                          </p:cTn>
                        </p:par>
                      </p:childTnLst>
                    </p:cTn>
                  </p:par>
                  <p:par>
                    <p:cTn id="190" fill="hold">
                      <p:stCondLst>
                        <p:cond delay="indefinite"/>
                      </p:stCondLst>
                      <p:childTnLst>
                        <p:par>
                          <p:cTn id="191" fill="hold">
                            <p:stCondLst>
                              <p:cond delay="0"/>
                            </p:stCondLst>
                            <p:childTnLst>
                              <p:par>
                                <p:cTn id="192" presetID="10" presetClass="entr" presetSubtype="0" fill="hold" grpId="0" nodeType="clickEffect">
                                  <p:stCondLst>
                                    <p:cond delay="0"/>
                                  </p:stCondLst>
                                  <p:childTnLst>
                                    <p:set>
                                      <p:cBhvr>
                                        <p:cTn id="193" dur="1" fill="hold">
                                          <p:stCondLst>
                                            <p:cond delay="0"/>
                                          </p:stCondLst>
                                        </p:cTn>
                                        <p:tgtEl>
                                          <p:spTgt spid="29"/>
                                        </p:tgtEl>
                                        <p:attrNameLst>
                                          <p:attrName>style.visibility</p:attrName>
                                        </p:attrNameLst>
                                      </p:cBhvr>
                                      <p:to>
                                        <p:strVal val="visible"/>
                                      </p:to>
                                    </p:set>
                                    <p:animEffect transition="in" filter="fade">
                                      <p:cBhvr>
                                        <p:cTn id="194" dur="500"/>
                                        <p:tgtEl>
                                          <p:spTgt spid="29"/>
                                        </p:tgtEl>
                                      </p:cBhvr>
                                    </p:animEffect>
                                  </p:childTnLst>
                                </p:cTn>
                              </p:par>
                              <p:par>
                                <p:cTn id="195" presetID="10" presetClass="entr" presetSubtype="0" fill="hold" grpId="0" nodeType="withEffect">
                                  <p:stCondLst>
                                    <p:cond delay="0"/>
                                  </p:stCondLst>
                                  <p:childTnLst>
                                    <p:set>
                                      <p:cBhvr>
                                        <p:cTn id="196" dur="1" fill="hold">
                                          <p:stCondLst>
                                            <p:cond delay="0"/>
                                          </p:stCondLst>
                                        </p:cTn>
                                        <p:tgtEl>
                                          <p:spTgt spid="30"/>
                                        </p:tgtEl>
                                        <p:attrNameLst>
                                          <p:attrName>style.visibility</p:attrName>
                                        </p:attrNameLst>
                                      </p:cBhvr>
                                      <p:to>
                                        <p:strVal val="visible"/>
                                      </p:to>
                                    </p:set>
                                    <p:animEffect transition="in" filter="fade">
                                      <p:cBhvr>
                                        <p:cTn id="197" dur="500"/>
                                        <p:tgtEl>
                                          <p:spTgt spid="30"/>
                                        </p:tgtEl>
                                      </p:cBhvr>
                                    </p:animEffect>
                                  </p:childTnLst>
                                </p:cTn>
                              </p:par>
                            </p:childTnLst>
                          </p:cTn>
                        </p:par>
                      </p:childTnLst>
                    </p:cTn>
                  </p:par>
                  <p:par>
                    <p:cTn id="198" fill="hold">
                      <p:stCondLst>
                        <p:cond delay="indefinite"/>
                      </p:stCondLst>
                      <p:childTnLst>
                        <p:par>
                          <p:cTn id="199" fill="hold">
                            <p:stCondLst>
                              <p:cond delay="0"/>
                            </p:stCondLst>
                            <p:childTnLst>
                              <p:par>
                                <p:cTn id="200" presetID="10" presetClass="entr" presetSubtype="0" fill="hold" nodeType="clickEffect">
                                  <p:stCondLst>
                                    <p:cond delay="0"/>
                                  </p:stCondLst>
                                  <p:childTnLst>
                                    <p:set>
                                      <p:cBhvr>
                                        <p:cTn id="201" dur="1" fill="hold">
                                          <p:stCondLst>
                                            <p:cond delay="0"/>
                                          </p:stCondLst>
                                        </p:cTn>
                                        <p:tgtEl>
                                          <p:spTgt spid="42"/>
                                        </p:tgtEl>
                                        <p:attrNameLst>
                                          <p:attrName>style.visibility</p:attrName>
                                        </p:attrNameLst>
                                      </p:cBhvr>
                                      <p:to>
                                        <p:strVal val="visible"/>
                                      </p:to>
                                    </p:set>
                                    <p:animEffect transition="in" filter="fade">
                                      <p:cBhvr>
                                        <p:cTn id="202" dur="500"/>
                                        <p:tgtEl>
                                          <p:spTgt spid="42"/>
                                        </p:tgtEl>
                                      </p:cBhvr>
                                    </p:animEffect>
                                  </p:childTnLst>
                                </p:cTn>
                              </p:par>
                              <p:par>
                                <p:cTn id="203" presetID="10" presetClass="entr" presetSubtype="0" fill="hold" grpId="0" nodeType="withEffect">
                                  <p:stCondLst>
                                    <p:cond delay="0"/>
                                  </p:stCondLst>
                                  <p:childTnLst>
                                    <p:set>
                                      <p:cBhvr>
                                        <p:cTn id="204" dur="1" fill="hold">
                                          <p:stCondLst>
                                            <p:cond delay="0"/>
                                          </p:stCondLst>
                                        </p:cTn>
                                        <p:tgtEl>
                                          <p:spTgt spid="33"/>
                                        </p:tgtEl>
                                        <p:attrNameLst>
                                          <p:attrName>style.visibility</p:attrName>
                                        </p:attrNameLst>
                                      </p:cBhvr>
                                      <p:to>
                                        <p:strVal val="visible"/>
                                      </p:to>
                                    </p:set>
                                    <p:animEffect transition="in" filter="fade">
                                      <p:cBhvr>
                                        <p:cTn id="205"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4" grpId="0"/>
      <p:bldP spid="27" grpId="0" animBg="1"/>
      <p:bldP spid="28" grpId="0"/>
      <p:bldP spid="29" grpId="0"/>
      <p:bldP spid="30" grpId="0" animBg="1"/>
      <p:bldP spid="31" grpId="0" animBg="1"/>
      <p:bldP spid="33"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 of EAF Design Choices</a:t>
            </a:r>
            <a:endParaRPr lang="en-US" dirty="0"/>
          </a:p>
        </p:txBody>
      </p:sp>
      <p:graphicFrame>
        <p:nvGraphicFramePr>
          <p:cNvPr id="4" name="Chart 3"/>
          <p:cNvGraphicFramePr/>
          <p:nvPr/>
        </p:nvGraphicFramePr>
        <p:xfrm>
          <a:off x="457200" y="1295398"/>
          <a:ext cx="8229600" cy="5181601"/>
        </p:xfrm>
        <a:graphic>
          <a:graphicData uri="http://schemas.openxmlformats.org/drawingml/2006/chart">
            <c:chart xmlns:c="http://schemas.openxmlformats.org/drawingml/2006/chart" xmlns:r="http://schemas.openxmlformats.org/officeDocument/2006/relationships" r:id="rId3"/>
          </a:graphicData>
        </a:graphic>
      </p:graphicFrame>
      <p:sp>
        <p:nvSpPr>
          <p:cNvPr id="5" name="Slide Number Placeholder 4"/>
          <p:cNvSpPr>
            <a:spLocks noGrp="1"/>
          </p:cNvSpPr>
          <p:nvPr>
            <p:ph type="sldNum" sz="quarter" idx="12"/>
          </p:nvPr>
        </p:nvSpPr>
        <p:spPr/>
        <p:txBody>
          <a:bodyPr/>
          <a:lstStyle/>
          <a:p>
            <a:fld id="{D12F3BBA-903E-41DF-8646-73C0BFD5E175}" type="slidenum">
              <a:rPr lang="en-US" smtClean="0"/>
              <a:pPr/>
              <a:t>40</a:t>
            </a:fld>
            <a:endParaRPr lang="en-US"/>
          </a:p>
        </p:txBody>
      </p:sp>
    </p:spTree>
    <p:custDataLst>
      <p:tags r:id="rId1"/>
    </p:custDataLst>
  </p:cSld>
  <p:clrMapOvr>
    <a:masterClrMapping/>
  </p:clrMapOvr>
  <p:transition advTm="76625"/>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chart seriesIdx="4" categoryIdx="-4" bldStep="series"/>
                                            </p:graphicEl>
                                          </p:spTgt>
                                        </p:tgtEl>
                                        <p:attrNameLst>
                                          <p:attrName>style.visibility</p:attrName>
                                        </p:attrNameLst>
                                      </p:cBhvr>
                                      <p:to>
                                        <p:strVal val="visible"/>
                                      </p:to>
                                    </p:set>
                                    <p:animEffect transition="in" filter="fade">
                                      <p:cBhvr>
                                        <p:cTn id="7" dur="500"/>
                                        <p:tgtEl>
                                          <p:spTgt spid="4">
                                            <p:graphicEl>
                                              <a:chart seriesIdx="4"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Chart bld="series" animBg="0"/>
        </p:bldSub>
      </p:bldGraphic>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Storage Overhead vs. Performance</a:t>
            </a:r>
            <a:endParaRPr lang="en-US" dirty="0"/>
          </a:p>
        </p:txBody>
      </p:sp>
      <p:graphicFrame>
        <p:nvGraphicFramePr>
          <p:cNvPr id="4" name="Chart 3"/>
          <p:cNvGraphicFramePr/>
          <p:nvPr/>
        </p:nvGraphicFramePr>
        <p:xfrm>
          <a:off x="228600" y="1295400"/>
          <a:ext cx="8534400" cy="5181600"/>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12"/>
          </p:nvPr>
        </p:nvSpPr>
        <p:spPr/>
        <p:txBody>
          <a:bodyPr/>
          <a:lstStyle/>
          <a:p>
            <a:fld id="{D12F3BBA-903E-41DF-8646-73C0BFD5E175}" type="slidenum">
              <a:rPr lang="en-US" smtClean="0"/>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33"/>
          <p:cNvSpPr/>
          <p:nvPr/>
        </p:nvSpPr>
        <p:spPr>
          <a:xfrm>
            <a:off x="5105400" y="2590800"/>
            <a:ext cx="1345474" cy="3810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sz="3200" dirty="0">
              <a:solidFill>
                <a:schemeClr val="tx1">
                  <a:lumMod val="95000"/>
                  <a:lumOff val="5000"/>
                </a:schemeClr>
              </a:solidFill>
            </a:endParaRPr>
          </a:p>
        </p:txBody>
      </p:sp>
      <p:sp>
        <p:nvSpPr>
          <p:cNvPr id="2" name="Title 1"/>
          <p:cNvSpPr>
            <a:spLocks noGrp="1"/>
          </p:cNvSpPr>
          <p:nvPr>
            <p:ph type="title"/>
          </p:nvPr>
        </p:nvSpPr>
        <p:spPr/>
        <p:txBody>
          <a:bodyPr/>
          <a:lstStyle/>
          <a:p>
            <a:r>
              <a:rPr lang="en-US" dirty="0" smtClean="0"/>
              <a:t>Segmented EAF</a:t>
            </a:r>
            <a:endParaRPr lang="en-US" dirty="0"/>
          </a:p>
        </p:txBody>
      </p:sp>
      <p:sp>
        <p:nvSpPr>
          <p:cNvPr id="4" name="Rectangle 3"/>
          <p:cNvSpPr/>
          <p:nvPr/>
        </p:nvSpPr>
        <p:spPr>
          <a:xfrm>
            <a:off x="533400" y="2590800"/>
            <a:ext cx="3124200" cy="838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dirty="0" smtClean="0">
                <a:solidFill>
                  <a:schemeClr val="tx1">
                    <a:lumMod val="85000"/>
                    <a:lumOff val="15000"/>
                  </a:schemeClr>
                </a:solidFill>
              </a:rPr>
              <a:t>Cache</a:t>
            </a:r>
            <a:endParaRPr lang="en-US" sz="3200" dirty="0">
              <a:solidFill>
                <a:schemeClr val="tx1">
                  <a:lumMod val="85000"/>
                  <a:lumOff val="15000"/>
                </a:schemeClr>
              </a:solidFill>
            </a:endParaRPr>
          </a:p>
        </p:txBody>
      </p:sp>
      <p:sp>
        <p:nvSpPr>
          <p:cNvPr id="5" name="Rectangle 4"/>
          <p:cNvSpPr/>
          <p:nvPr/>
        </p:nvSpPr>
        <p:spPr>
          <a:xfrm>
            <a:off x="6629400" y="2590800"/>
            <a:ext cx="1345474" cy="3810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sz="3200" dirty="0">
              <a:solidFill>
                <a:schemeClr val="tx1">
                  <a:lumMod val="95000"/>
                  <a:lumOff val="5000"/>
                </a:schemeClr>
              </a:solidFill>
            </a:endParaRPr>
          </a:p>
        </p:txBody>
      </p:sp>
      <p:sp>
        <p:nvSpPr>
          <p:cNvPr id="7" name="Rectangle 6"/>
          <p:cNvSpPr/>
          <p:nvPr/>
        </p:nvSpPr>
        <p:spPr>
          <a:xfrm>
            <a:off x="6705600" y="2667000"/>
            <a:ext cx="304800" cy="24753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8" name="Rectangle 7"/>
          <p:cNvSpPr/>
          <p:nvPr/>
        </p:nvSpPr>
        <p:spPr>
          <a:xfrm>
            <a:off x="7010400" y="2667000"/>
            <a:ext cx="304800" cy="24753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9" name="Rectangle 8"/>
          <p:cNvSpPr/>
          <p:nvPr/>
        </p:nvSpPr>
        <p:spPr>
          <a:xfrm>
            <a:off x="7315200" y="2667000"/>
            <a:ext cx="304800" cy="24753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10" name="Rectangle 9"/>
          <p:cNvSpPr/>
          <p:nvPr/>
        </p:nvSpPr>
        <p:spPr>
          <a:xfrm>
            <a:off x="7620000" y="2667000"/>
            <a:ext cx="304800" cy="24753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11" name="TextBox 10"/>
          <p:cNvSpPr txBox="1"/>
          <p:nvPr/>
        </p:nvSpPr>
        <p:spPr>
          <a:xfrm>
            <a:off x="4000294" y="1784425"/>
            <a:ext cx="4877233" cy="806375"/>
          </a:xfrm>
          <a:prstGeom prst="rect">
            <a:avLst/>
          </a:prstGeom>
          <a:noFill/>
        </p:spPr>
        <p:txBody>
          <a:bodyPr wrap="none" rtlCol="0">
            <a:spAutoFit/>
          </a:bodyPr>
          <a:lstStyle/>
          <a:p>
            <a:pPr algn="ctr">
              <a:lnSpc>
                <a:spcPct val="70000"/>
              </a:lnSpc>
            </a:pPr>
            <a:r>
              <a:rPr lang="en-US" sz="3200" dirty="0" smtClean="0"/>
              <a:t>EAF</a:t>
            </a:r>
          </a:p>
          <a:p>
            <a:pPr algn="ctr"/>
            <a:r>
              <a:rPr lang="en-US" sz="2400" dirty="0" smtClean="0"/>
              <a:t>(Addresses of recently evicted blocks)</a:t>
            </a:r>
            <a:endParaRPr lang="en-US" sz="2400" dirty="0"/>
          </a:p>
        </p:txBody>
      </p:sp>
      <p:sp>
        <p:nvSpPr>
          <p:cNvPr id="12" name="Rectangle 11"/>
          <p:cNvSpPr/>
          <p:nvPr/>
        </p:nvSpPr>
        <p:spPr>
          <a:xfrm>
            <a:off x="3810000" y="2667000"/>
            <a:ext cx="304800" cy="24753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13" name="Rectangle 12"/>
          <p:cNvSpPr/>
          <p:nvPr/>
        </p:nvSpPr>
        <p:spPr>
          <a:xfrm>
            <a:off x="6096000" y="2667000"/>
            <a:ext cx="304800" cy="247531"/>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14" name="TextBox 13"/>
          <p:cNvSpPr txBox="1"/>
          <p:nvPr/>
        </p:nvSpPr>
        <p:spPr>
          <a:xfrm>
            <a:off x="1905000" y="1524000"/>
            <a:ext cx="3352800" cy="523220"/>
          </a:xfrm>
          <a:prstGeom prst="rect">
            <a:avLst/>
          </a:prstGeom>
          <a:noFill/>
        </p:spPr>
        <p:txBody>
          <a:bodyPr wrap="square" rtlCol="0">
            <a:spAutoFit/>
          </a:bodyPr>
          <a:lstStyle/>
          <a:p>
            <a:r>
              <a:rPr lang="en-US" sz="2800" dirty="0" smtClean="0"/>
              <a:t>Evicted-block address</a:t>
            </a:r>
            <a:endParaRPr lang="en-US" sz="2800" dirty="0"/>
          </a:p>
        </p:txBody>
      </p:sp>
      <p:cxnSp>
        <p:nvCxnSpPr>
          <p:cNvPr id="15" name="Straight Arrow Connector 14"/>
          <p:cNvCxnSpPr>
            <a:stCxn id="14" idx="2"/>
            <a:endCxn id="12" idx="0"/>
          </p:cNvCxnSpPr>
          <p:nvPr/>
        </p:nvCxnSpPr>
        <p:spPr>
          <a:xfrm rot="16200000" flipH="1">
            <a:off x="3462010" y="2166610"/>
            <a:ext cx="619780" cy="381000"/>
          </a:xfrm>
          <a:prstGeom prst="straightConnector1">
            <a:avLst/>
          </a:prstGeom>
          <a:ln w="28575">
            <a:solidFill>
              <a:schemeClr val="tx1">
                <a:lumMod val="65000"/>
                <a:lumOff val="35000"/>
              </a:schemeClr>
            </a:solidFill>
            <a:tailEnd type="stealth" w="lg" len="lg"/>
          </a:ln>
        </p:spPr>
        <p:style>
          <a:lnRef idx="1">
            <a:schemeClr val="accent1"/>
          </a:lnRef>
          <a:fillRef idx="0">
            <a:schemeClr val="accent1"/>
          </a:fillRef>
          <a:effectRef idx="0">
            <a:schemeClr val="accent1"/>
          </a:effectRef>
          <a:fontRef idx="minor">
            <a:schemeClr val="tx1"/>
          </a:fontRef>
        </p:style>
      </p:cxnSp>
      <p:sp>
        <p:nvSpPr>
          <p:cNvPr id="16" name="Explosion 1 15"/>
          <p:cNvSpPr/>
          <p:nvPr/>
        </p:nvSpPr>
        <p:spPr>
          <a:xfrm>
            <a:off x="1447800" y="5257800"/>
            <a:ext cx="1676400" cy="990600"/>
          </a:xfrm>
          <a:prstGeom prst="irregularSeal1">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800" dirty="0" smtClean="0"/>
              <a:t>Miss</a:t>
            </a:r>
            <a:endParaRPr lang="en-US" sz="2800" dirty="0"/>
          </a:p>
        </p:txBody>
      </p:sp>
      <p:sp>
        <p:nvSpPr>
          <p:cNvPr id="17" name="Rectangle 16"/>
          <p:cNvSpPr/>
          <p:nvPr/>
        </p:nvSpPr>
        <p:spPr>
          <a:xfrm>
            <a:off x="4743450" y="5181600"/>
            <a:ext cx="342900" cy="228600"/>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dirty="0"/>
          </a:p>
        </p:txBody>
      </p:sp>
      <p:sp>
        <p:nvSpPr>
          <p:cNvPr id="18" name="TextBox 17"/>
          <p:cNvSpPr txBox="1"/>
          <p:nvPr/>
        </p:nvSpPr>
        <p:spPr>
          <a:xfrm>
            <a:off x="3352800" y="5562600"/>
            <a:ext cx="3321807" cy="523220"/>
          </a:xfrm>
          <a:prstGeom prst="rect">
            <a:avLst/>
          </a:prstGeom>
          <a:noFill/>
        </p:spPr>
        <p:txBody>
          <a:bodyPr wrap="none" rtlCol="0">
            <a:spAutoFit/>
          </a:bodyPr>
          <a:lstStyle/>
          <a:p>
            <a:r>
              <a:rPr lang="en-US" sz="2800" dirty="0" smtClean="0"/>
              <a:t>Missed-block address</a:t>
            </a:r>
            <a:endParaRPr lang="en-US" sz="2800" dirty="0"/>
          </a:p>
        </p:txBody>
      </p:sp>
      <p:sp>
        <p:nvSpPr>
          <p:cNvPr id="19" name="Rounded Rectangle 18"/>
          <p:cNvSpPr/>
          <p:nvPr/>
        </p:nvSpPr>
        <p:spPr>
          <a:xfrm>
            <a:off x="3924300" y="4074155"/>
            <a:ext cx="1981200" cy="457200"/>
          </a:xfrm>
          <a:prstGeom prst="roundRect">
            <a:avLst/>
          </a:prstGeom>
          <a:solidFill>
            <a:schemeClr val="bg1"/>
          </a:solidFill>
          <a:ln>
            <a:solidFill>
              <a:schemeClr val="bg1">
                <a:lumMod val="75000"/>
              </a:schemeClr>
            </a:solid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800" dirty="0">
                <a:solidFill>
                  <a:schemeClr val="tx1">
                    <a:lumMod val="85000"/>
                    <a:lumOff val="15000"/>
                  </a:schemeClr>
                </a:solidFill>
              </a:rPr>
              <a:t>I</a:t>
            </a:r>
            <a:r>
              <a:rPr lang="en-US" sz="2800" dirty="0" smtClean="0">
                <a:solidFill>
                  <a:schemeClr val="tx1">
                    <a:lumMod val="85000"/>
                    <a:lumOff val="15000"/>
                  </a:schemeClr>
                </a:solidFill>
              </a:rPr>
              <a:t>n EAF?</a:t>
            </a:r>
            <a:endParaRPr lang="en-US" sz="2800" dirty="0">
              <a:solidFill>
                <a:schemeClr val="tx1">
                  <a:lumMod val="85000"/>
                  <a:lumOff val="15000"/>
                </a:schemeClr>
              </a:solidFill>
            </a:endParaRPr>
          </a:p>
        </p:txBody>
      </p:sp>
      <p:cxnSp>
        <p:nvCxnSpPr>
          <p:cNvPr id="20" name="Straight Arrow Connector 19"/>
          <p:cNvCxnSpPr>
            <a:stCxn id="17" idx="0"/>
            <a:endCxn id="19" idx="2"/>
          </p:cNvCxnSpPr>
          <p:nvPr/>
        </p:nvCxnSpPr>
        <p:spPr>
          <a:xfrm rot="5400000" flipH="1" flipV="1">
            <a:off x="4589778" y="4856478"/>
            <a:ext cx="650245" cy="1588"/>
          </a:xfrm>
          <a:prstGeom prst="straightConnector1">
            <a:avLst/>
          </a:prstGeom>
          <a:ln w="28575">
            <a:solidFill>
              <a:schemeClr val="tx1">
                <a:lumMod val="65000"/>
                <a:lumOff val="35000"/>
              </a:schemeClr>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19" idx="0"/>
            <a:endCxn id="5" idx="2"/>
          </p:cNvCxnSpPr>
          <p:nvPr/>
        </p:nvCxnSpPr>
        <p:spPr>
          <a:xfrm rot="5400000" flipH="1" flipV="1">
            <a:off x="5557341" y="2329360"/>
            <a:ext cx="1102355" cy="2387237"/>
          </a:xfrm>
          <a:prstGeom prst="straightConnector1">
            <a:avLst/>
          </a:prstGeom>
          <a:ln w="28575">
            <a:solidFill>
              <a:schemeClr val="tx1">
                <a:lumMod val="65000"/>
                <a:lumOff val="35000"/>
              </a:schemeClr>
            </a:solidFill>
            <a:tailEnd type="stealth" w="lg" len="lg"/>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1752600" y="39624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dirty="0"/>
          </a:p>
        </p:txBody>
      </p:sp>
      <p:sp>
        <p:nvSpPr>
          <p:cNvPr id="23" name="Rectangle 22"/>
          <p:cNvSpPr/>
          <p:nvPr/>
        </p:nvSpPr>
        <p:spPr>
          <a:xfrm>
            <a:off x="7696200" y="3962400"/>
            <a:ext cx="304800" cy="68071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dirty="0"/>
          </a:p>
        </p:txBody>
      </p:sp>
      <p:cxnSp>
        <p:nvCxnSpPr>
          <p:cNvPr id="24" name="Straight Arrow Connector 23"/>
          <p:cNvCxnSpPr>
            <a:stCxn id="19" idx="1"/>
            <a:endCxn id="22" idx="3"/>
          </p:cNvCxnSpPr>
          <p:nvPr/>
        </p:nvCxnSpPr>
        <p:spPr>
          <a:xfrm rot="10800000">
            <a:off x="2057400" y="4302755"/>
            <a:ext cx="1866900" cy="1588"/>
          </a:xfrm>
          <a:prstGeom prst="straightConnector1">
            <a:avLst/>
          </a:prstGeom>
          <a:ln w="28575">
            <a:solidFill>
              <a:schemeClr val="tx1">
                <a:lumMod val="65000"/>
                <a:lumOff val="35000"/>
              </a:schemeClr>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19" idx="3"/>
            <a:endCxn id="23" idx="1"/>
          </p:cNvCxnSpPr>
          <p:nvPr/>
        </p:nvCxnSpPr>
        <p:spPr>
          <a:xfrm>
            <a:off x="5905500" y="4302755"/>
            <a:ext cx="1790700" cy="1588"/>
          </a:xfrm>
          <a:prstGeom prst="straightConnector1">
            <a:avLst/>
          </a:prstGeom>
          <a:ln w="28575">
            <a:solidFill>
              <a:schemeClr val="tx1">
                <a:lumMod val="65000"/>
                <a:lumOff val="35000"/>
              </a:schemeClr>
            </a:solidFill>
            <a:tailEnd type="stealth" w="lg" len="lg"/>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3200400" y="3886200"/>
            <a:ext cx="587340" cy="461665"/>
          </a:xfrm>
          <a:prstGeom prst="rect">
            <a:avLst/>
          </a:prstGeom>
          <a:noFill/>
        </p:spPr>
        <p:txBody>
          <a:bodyPr wrap="none" rtlCol="0">
            <a:spAutoFit/>
          </a:bodyPr>
          <a:lstStyle/>
          <a:p>
            <a:r>
              <a:rPr lang="en-US" sz="2400" dirty="0" smtClean="0"/>
              <a:t>Yes</a:t>
            </a:r>
            <a:endParaRPr lang="en-US" sz="2400" dirty="0"/>
          </a:p>
        </p:txBody>
      </p:sp>
      <p:sp>
        <p:nvSpPr>
          <p:cNvPr id="27" name="TextBox 26"/>
          <p:cNvSpPr txBox="1"/>
          <p:nvPr/>
        </p:nvSpPr>
        <p:spPr>
          <a:xfrm>
            <a:off x="6019800" y="3886200"/>
            <a:ext cx="545342" cy="461665"/>
          </a:xfrm>
          <a:prstGeom prst="rect">
            <a:avLst/>
          </a:prstGeom>
          <a:noFill/>
        </p:spPr>
        <p:txBody>
          <a:bodyPr wrap="none" rtlCol="0">
            <a:spAutoFit/>
          </a:bodyPr>
          <a:lstStyle/>
          <a:p>
            <a:r>
              <a:rPr lang="en-US" sz="2400" dirty="0" smtClean="0"/>
              <a:t>No</a:t>
            </a:r>
            <a:endParaRPr lang="en-US" sz="2400" dirty="0"/>
          </a:p>
        </p:txBody>
      </p:sp>
      <p:sp>
        <p:nvSpPr>
          <p:cNvPr id="28" name="Rectangle 27"/>
          <p:cNvSpPr/>
          <p:nvPr/>
        </p:nvSpPr>
        <p:spPr>
          <a:xfrm>
            <a:off x="6705600" y="2667000"/>
            <a:ext cx="304800" cy="247531"/>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dirty="0"/>
          </a:p>
        </p:txBody>
      </p:sp>
      <p:sp>
        <p:nvSpPr>
          <p:cNvPr id="29" name="TextBox 28"/>
          <p:cNvSpPr txBox="1"/>
          <p:nvPr/>
        </p:nvSpPr>
        <p:spPr>
          <a:xfrm>
            <a:off x="381000" y="3429000"/>
            <a:ext cx="811441" cy="461665"/>
          </a:xfrm>
          <a:prstGeom prst="rect">
            <a:avLst/>
          </a:prstGeom>
          <a:noFill/>
        </p:spPr>
        <p:txBody>
          <a:bodyPr wrap="none" rtlCol="0">
            <a:spAutoFit/>
          </a:bodyPr>
          <a:lstStyle/>
          <a:p>
            <a:r>
              <a:rPr lang="en-US" sz="2400" dirty="0" smtClean="0"/>
              <a:t>MRU</a:t>
            </a:r>
            <a:endParaRPr lang="en-US" sz="2400" dirty="0"/>
          </a:p>
        </p:txBody>
      </p:sp>
      <p:sp>
        <p:nvSpPr>
          <p:cNvPr id="30" name="TextBox 29"/>
          <p:cNvSpPr txBox="1"/>
          <p:nvPr/>
        </p:nvSpPr>
        <p:spPr>
          <a:xfrm>
            <a:off x="3131609" y="3424535"/>
            <a:ext cx="678391" cy="461665"/>
          </a:xfrm>
          <a:prstGeom prst="rect">
            <a:avLst/>
          </a:prstGeom>
          <a:noFill/>
        </p:spPr>
        <p:txBody>
          <a:bodyPr wrap="none" rtlCol="0">
            <a:spAutoFit/>
          </a:bodyPr>
          <a:lstStyle/>
          <a:p>
            <a:r>
              <a:rPr lang="en-US" sz="2400" dirty="0" smtClean="0"/>
              <a:t>LRU</a:t>
            </a:r>
            <a:endParaRPr lang="en-US" sz="2400" dirty="0"/>
          </a:p>
        </p:txBody>
      </p:sp>
      <p:sp>
        <p:nvSpPr>
          <p:cNvPr id="31" name="TextBox 30"/>
          <p:cNvSpPr txBox="1"/>
          <p:nvPr/>
        </p:nvSpPr>
        <p:spPr>
          <a:xfrm>
            <a:off x="990600" y="4648200"/>
            <a:ext cx="1887183" cy="523220"/>
          </a:xfrm>
          <a:prstGeom prst="rect">
            <a:avLst/>
          </a:prstGeom>
          <a:noFill/>
        </p:spPr>
        <p:txBody>
          <a:bodyPr wrap="none" rtlCol="0">
            <a:spAutoFit/>
          </a:bodyPr>
          <a:lstStyle/>
          <a:p>
            <a:r>
              <a:rPr lang="en-US" sz="2800" dirty="0" smtClean="0"/>
              <a:t>High Reuse </a:t>
            </a:r>
            <a:endParaRPr lang="en-US" sz="2800" dirty="0"/>
          </a:p>
        </p:txBody>
      </p:sp>
      <p:sp>
        <p:nvSpPr>
          <p:cNvPr id="32" name="TextBox 31"/>
          <p:cNvSpPr txBox="1"/>
          <p:nvPr/>
        </p:nvSpPr>
        <p:spPr>
          <a:xfrm>
            <a:off x="7162800" y="4648200"/>
            <a:ext cx="1818447" cy="523220"/>
          </a:xfrm>
          <a:prstGeom prst="rect">
            <a:avLst/>
          </a:prstGeom>
          <a:noFill/>
        </p:spPr>
        <p:txBody>
          <a:bodyPr wrap="none" rtlCol="0">
            <a:spAutoFit/>
          </a:bodyPr>
          <a:lstStyle/>
          <a:p>
            <a:r>
              <a:rPr lang="en-US" sz="2800" dirty="0" smtClean="0"/>
              <a:t>Low Reuse </a:t>
            </a:r>
            <a:endParaRPr lang="en-US" sz="2800" dirty="0"/>
          </a:p>
        </p:txBody>
      </p:sp>
      <p:cxnSp>
        <p:nvCxnSpPr>
          <p:cNvPr id="35" name="Straight Arrow Connector 34"/>
          <p:cNvCxnSpPr>
            <a:stCxn id="19" idx="0"/>
            <a:endCxn id="34" idx="2"/>
          </p:cNvCxnSpPr>
          <p:nvPr/>
        </p:nvCxnSpPr>
        <p:spPr>
          <a:xfrm rot="5400000" flipH="1" flipV="1">
            <a:off x="4795341" y="3091360"/>
            <a:ext cx="1102355" cy="863237"/>
          </a:xfrm>
          <a:prstGeom prst="straightConnector1">
            <a:avLst/>
          </a:prstGeom>
          <a:ln w="28575">
            <a:solidFill>
              <a:schemeClr val="tx1">
                <a:lumMod val="65000"/>
                <a:lumOff val="35000"/>
              </a:schemeClr>
            </a:solidFill>
            <a:tailEnd type="stealth" w="lg" len="lg"/>
          </a:ln>
        </p:spPr>
        <p:style>
          <a:lnRef idx="1">
            <a:schemeClr val="accent1"/>
          </a:lnRef>
          <a:fillRef idx="0">
            <a:schemeClr val="accent1"/>
          </a:fillRef>
          <a:effectRef idx="0">
            <a:schemeClr val="accent1"/>
          </a:effectRef>
          <a:fontRef idx="minor">
            <a:schemeClr val="tx1"/>
          </a:fontRef>
        </p:style>
      </p:cxnSp>
      <p:sp>
        <p:nvSpPr>
          <p:cNvPr id="33" name="Slide Number Placeholder 32"/>
          <p:cNvSpPr>
            <a:spLocks noGrp="1"/>
          </p:cNvSpPr>
          <p:nvPr>
            <p:ph type="sldNum" sz="quarter" idx="12"/>
          </p:nvPr>
        </p:nvSpPr>
        <p:spPr/>
        <p:txBody>
          <a:bodyPr/>
          <a:lstStyle/>
          <a:p>
            <a:fld id="{D12F3BBA-903E-41DF-8646-73C0BFD5E175}" type="slidenum">
              <a:rPr lang="en-US" smtClean="0"/>
              <a:pPr/>
              <a:t>42</a:t>
            </a:fld>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Decoupled-Clear EAF</a:t>
            </a:r>
            <a:endParaRPr lang="en-US" dirty="0"/>
          </a:p>
        </p:txBody>
      </p:sp>
      <p:sp>
        <p:nvSpPr>
          <p:cNvPr id="4" name="Rectangle 3"/>
          <p:cNvSpPr/>
          <p:nvPr/>
        </p:nvSpPr>
        <p:spPr>
          <a:xfrm>
            <a:off x="609600" y="3048000"/>
            <a:ext cx="3124200" cy="838200"/>
          </a:xfrm>
          <a:prstGeom prst="rect">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dirty="0" smtClean="0">
                <a:solidFill>
                  <a:schemeClr val="tx1">
                    <a:lumMod val="85000"/>
                    <a:lumOff val="15000"/>
                  </a:schemeClr>
                </a:solidFill>
              </a:rPr>
              <a:t>Cache</a:t>
            </a:r>
            <a:endParaRPr lang="en-US" sz="3200" dirty="0">
              <a:solidFill>
                <a:schemeClr val="tx1">
                  <a:lumMod val="85000"/>
                  <a:lumOff val="15000"/>
                </a:schemeClr>
              </a:solidFill>
            </a:endParaRPr>
          </a:p>
        </p:txBody>
      </p:sp>
      <p:sp>
        <p:nvSpPr>
          <p:cNvPr id="5" name="Rectangle 4"/>
          <p:cNvSpPr/>
          <p:nvPr/>
        </p:nvSpPr>
        <p:spPr>
          <a:xfrm>
            <a:off x="5105400" y="1905000"/>
            <a:ext cx="2819400" cy="609600"/>
          </a:xfrm>
          <a:prstGeom prst="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800" dirty="0" smtClean="0">
                <a:solidFill>
                  <a:schemeClr val="bg1"/>
                </a:solidFill>
              </a:rPr>
              <a:t>Bloom Filter</a:t>
            </a:r>
            <a:endParaRPr lang="en-US" sz="2800" dirty="0">
              <a:solidFill>
                <a:schemeClr val="bg1"/>
              </a:solidFill>
            </a:endParaRPr>
          </a:p>
        </p:txBody>
      </p:sp>
      <p:sp>
        <p:nvSpPr>
          <p:cNvPr id="6" name="Rectangle 5"/>
          <p:cNvSpPr/>
          <p:nvPr/>
        </p:nvSpPr>
        <p:spPr>
          <a:xfrm>
            <a:off x="5105400" y="2667000"/>
            <a:ext cx="1447800" cy="685800"/>
          </a:xfrm>
          <a:prstGeom prst="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dirty="0" smtClean="0">
                <a:solidFill>
                  <a:schemeClr val="bg1"/>
                </a:solidFill>
              </a:rPr>
              <a:t>Num Insertions</a:t>
            </a:r>
            <a:endParaRPr lang="en-US" sz="2400" dirty="0">
              <a:solidFill>
                <a:schemeClr val="bg1"/>
              </a:solidFill>
            </a:endParaRPr>
          </a:p>
        </p:txBody>
      </p:sp>
      <p:sp>
        <p:nvSpPr>
          <p:cNvPr id="7" name="Oval 6"/>
          <p:cNvSpPr/>
          <p:nvPr/>
        </p:nvSpPr>
        <p:spPr>
          <a:xfrm>
            <a:off x="762000" y="1404610"/>
            <a:ext cx="457200" cy="457200"/>
          </a:xfrm>
          <a:prstGeom prst="ellipse">
            <a:avLst/>
          </a:prstGeom>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r>
              <a:rPr lang="en-US" sz="2800" dirty="0">
                <a:latin typeface="+mj-lt"/>
                <a:ea typeface="Arial Unicode MS" pitchFamily="34" charset="-128"/>
                <a:cs typeface="Arial Unicode MS" pitchFamily="34" charset="-128"/>
              </a:rPr>
              <a:t>1</a:t>
            </a:r>
          </a:p>
        </p:txBody>
      </p:sp>
      <p:sp>
        <p:nvSpPr>
          <p:cNvPr id="8" name="Oval 7"/>
          <p:cNvSpPr/>
          <p:nvPr/>
        </p:nvSpPr>
        <p:spPr>
          <a:xfrm>
            <a:off x="838200" y="5290810"/>
            <a:ext cx="457200" cy="457200"/>
          </a:xfrm>
          <a:prstGeom prst="ellipse">
            <a:avLst/>
          </a:prstGeom>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r>
              <a:rPr lang="en-US" sz="2800" dirty="0" smtClean="0">
                <a:latin typeface="+mj-lt"/>
                <a:ea typeface="Arial Unicode MS" pitchFamily="34" charset="-128"/>
                <a:cs typeface="Arial Unicode MS" pitchFamily="34" charset="-128"/>
              </a:rPr>
              <a:t>2</a:t>
            </a:r>
            <a:endParaRPr lang="en-US" sz="2800" dirty="0">
              <a:latin typeface="+mj-lt"/>
              <a:ea typeface="Arial Unicode MS" pitchFamily="34" charset="-128"/>
              <a:cs typeface="Arial Unicode MS" pitchFamily="34" charset="-128"/>
            </a:endParaRPr>
          </a:p>
        </p:txBody>
      </p:sp>
      <p:sp>
        <p:nvSpPr>
          <p:cNvPr id="9" name="Oval 8"/>
          <p:cNvSpPr/>
          <p:nvPr/>
        </p:nvSpPr>
        <p:spPr>
          <a:xfrm>
            <a:off x="4495800" y="3467100"/>
            <a:ext cx="457200" cy="457200"/>
          </a:xfrm>
          <a:prstGeom prst="ellipse">
            <a:avLst/>
          </a:prstGeom>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r>
              <a:rPr lang="en-US" sz="2800" dirty="0" smtClean="0">
                <a:latin typeface="+mj-lt"/>
                <a:ea typeface="Arial Unicode MS" pitchFamily="34" charset="-128"/>
                <a:cs typeface="Arial Unicode MS" pitchFamily="34" charset="-128"/>
              </a:rPr>
              <a:t>3</a:t>
            </a:r>
            <a:endParaRPr lang="en-US" sz="2800" dirty="0">
              <a:latin typeface="+mj-lt"/>
              <a:ea typeface="Arial Unicode MS" pitchFamily="34" charset="-128"/>
              <a:cs typeface="Arial Unicode MS" pitchFamily="34" charset="-128"/>
            </a:endParaRPr>
          </a:p>
        </p:txBody>
      </p:sp>
      <p:sp>
        <p:nvSpPr>
          <p:cNvPr id="10" name="TextBox 9"/>
          <p:cNvSpPr txBox="1"/>
          <p:nvPr/>
        </p:nvSpPr>
        <p:spPr>
          <a:xfrm>
            <a:off x="1236014" y="1371600"/>
            <a:ext cx="2345386" cy="523220"/>
          </a:xfrm>
          <a:prstGeom prst="rect">
            <a:avLst/>
          </a:prstGeom>
          <a:noFill/>
        </p:spPr>
        <p:txBody>
          <a:bodyPr wrap="none" rtlCol="0">
            <a:spAutoFit/>
          </a:bodyPr>
          <a:lstStyle/>
          <a:p>
            <a:r>
              <a:rPr lang="en-US" sz="2800" b="1" dirty="0" smtClean="0">
                <a:solidFill>
                  <a:schemeClr val="tx1">
                    <a:lumMod val="75000"/>
                    <a:lumOff val="25000"/>
                  </a:schemeClr>
                </a:solidFill>
              </a:rPr>
              <a:t>Cache eviction</a:t>
            </a:r>
            <a:endParaRPr lang="en-US" sz="2800" b="1" dirty="0">
              <a:solidFill>
                <a:schemeClr val="tx1">
                  <a:lumMod val="75000"/>
                  <a:lumOff val="25000"/>
                </a:schemeClr>
              </a:solidFill>
            </a:endParaRPr>
          </a:p>
        </p:txBody>
      </p:sp>
      <p:sp>
        <p:nvSpPr>
          <p:cNvPr id="11" name="TextBox 10"/>
          <p:cNvSpPr txBox="1"/>
          <p:nvPr/>
        </p:nvSpPr>
        <p:spPr>
          <a:xfrm>
            <a:off x="1299662" y="5257800"/>
            <a:ext cx="1824538" cy="523220"/>
          </a:xfrm>
          <a:prstGeom prst="rect">
            <a:avLst/>
          </a:prstGeom>
          <a:noFill/>
        </p:spPr>
        <p:txBody>
          <a:bodyPr wrap="none" rtlCol="0">
            <a:spAutoFit/>
          </a:bodyPr>
          <a:lstStyle/>
          <a:p>
            <a:r>
              <a:rPr lang="en-US" sz="2800" b="1" dirty="0" smtClean="0">
                <a:solidFill>
                  <a:schemeClr val="tx1">
                    <a:lumMod val="75000"/>
                    <a:lumOff val="25000"/>
                  </a:schemeClr>
                </a:solidFill>
              </a:rPr>
              <a:t>Cache miss</a:t>
            </a:r>
            <a:endParaRPr lang="en-US" sz="2800" b="1" dirty="0">
              <a:solidFill>
                <a:schemeClr val="tx1">
                  <a:lumMod val="75000"/>
                  <a:lumOff val="25000"/>
                </a:schemeClr>
              </a:solidFill>
            </a:endParaRPr>
          </a:p>
        </p:txBody>
      </p:sp>
      <p:sp>
        <p:nvSpPr>
          <p:cNvPr id="12" name="TextBox 11"/>
          <p:cNvSpPr txBox="1"/>
          <p:nvPr/>
        </p:nvSpPr>
        <p:spPr>
          <a:xfrm>
            <a:off x="4981492" y="3434090"/>
            <a:ext cx="3588803" cy="523220"/>
          </a:xfrm>
          <a:prstGeom prst="rect">
            <a:avLst/>
          </a:prstGeom>
          <a:noFill/>
        </p:spPr>
        <p:txBody>
          <a:bodyPr wrap="none" rtlCol="0">
            <a:spAutoFit/>
          </a:bodyPr>
          <a:lstStyle/>
          <a:p>
            <a:r>
              <a:rPr lang="en-US" sz="2800" b="1" dirty="0" smtClean="0">
                <a:solidFill>
                  <a:schemeClr val="tx1">
                    <a:lumMod val="75000"/>
                    <a:lumOff val="25000"/>
                  </a:schemeClr>
                </a:solidFill>
              </a:rPr>
              <a:t>Counter 1 reaches max</a:t>
            </a:r>
            <a:endParaRPr lang="en-US" sz="2800" b="1" dirty="0">
              <a:solidFill>
                <a:schemeClr val="tx1">
                  <a:lumMod val="75000"/>
                  <a:lumOff val="25000"/>
                </a:schemeClr>
              </a:solidFill>
            </a:endParaRPr>
          </a:p>
        </p:txBody>
      </p:sp>
      <p:sp>
        <p:nvSpPr>
          <p:cNvPr id="13" name="TextBox 12"/>
          <p:cNvSpPr txBox="1"/>
          <p:nvPr/>
        </p:nvSpPr>
        <p:spPr>
          <a:xfrm>
            <a:off x="1236014" y="1752600"/>
            <a:ext cx="3668568" cy="954107"/>
          </a:xfrm>
          <a:prstGeom prst="rect">
            <a:avLst/>
          </a:prstGeom>
          <a:noFill/>
        </p:spPr>
        <p:txBody>
          <a:bodyPr wrap="none" rtlCol="0">
            <a:spAutoFit/>
          </a:bodyPr>
          <a:lstStyle/>
          <a:p>
            <a:r>
              <a:rPr lang="en-US" sz="2800" dirty="0" smtClean="0">
                <a:solidFill>
                  <a:schemeClr val="tx2"/>
                </a:solidFill>
              </a:rPr>
              <a:t>Insert</a:t>
            </a:r>
            <a:r>
              <a:rPr lang="en-US" sz="2800" dirty="0" smtClean="0">
                <a:solidFill>
                  <a:schemeClr val="tx1">
                    <a:lumMod val="75000"/>
                    <a:lumOff val="25000"/>
                  </a:schemeClr>
                </a:solidFill>
              </a:rPr>
              <a:t> address into filter</a:t>
            </a:r>
          </a:p>
          <a:p>
            <a:r>
              <a:rPr lang="en-US" sz="2800" dirty="0" smtClean="0">
                <a:solidFill>
                  <a:schemeClr val="tx2"/>
                </a:solidFill>
              </a:rPr>
              <a:t>Increment</a:t>
            </a:r>
            <a:r>
              <a:rPr lang="en-US" sz="2800" dirty="0" smtClean="0">
                <a:solidFill>
                  <a:schemeClr val="tx1">
                    <a:lumMod val="75000"/>
                    <a:lumOff val="25000"/>
                  </a:schemeClr>
                </a:solidFill>
              </a:rPr>
              <a:t> counter</a:t>
            </a:r>
            <a:endParaRPr lang="en-US" sz="2800" dirty="0">
              <a:solidFill>
                <a:schemeClr val="tx1">
                  <a:lumMod val="75000"/>
                  <a:lumOff val="25000"/>
                </a:schemeClr>
              </a:solidFill>
            </a:endParaRPr>
          </a:p>
        </p:txBody>
      </p:sp>
      <p:sp>
        <p:nvSpPr>
          <p:cNvPr id="14" name="TextBox 13"/>
          <p:cNvSpPr txBox="1"/>
          <p:nvPr/>
        </p:nvSpPr>
        <p:spPr>
          <a:xfrm>
            <a:off x="1356310" y="5670203"/>
            <a:ext cx="5716437" cy="954107"/>
          </a:xfrm>
          <a:prstGeom prst="rect">
            <a:avLst/>
          </a:prstGeom>
          <a:noFill/>
        </p:spPr>
        <p:txBody>
          <a:bodyPr wrap="none" rtlCol="0">
            <a:spAutoFit/>
          </a:bodyPr>
          <a:lstStyle/>
          <a:p>
            <a:r>
              <a:rPr lang="en-US" sz="2800" dirty="0" smtClean="0">
                <a:solidFill>
                  <a:schemeClr val="tx2"/>
                </a:solidFill>
              </a:rPr>
              <a:t>Test</a:t>
            </a:r>
            <a:r>
              <a:rPr lang="en-US" sz="2800" dirty="0" smtClean="0">
                <a:solidFill>
                  <a:schemeClr val="tx1">
                    <a:lumMod val="75000"/>
                    <a:lumOff val="25000"/>
                  </a:schemeClr>
                </a:solidFill>
              </a:rPr>
              <a:t> if address is present in filter</a:t>
            </a:r>
          </a:p>
          <a:p>
            <a:r>
              <a:rPr lang="en-US" sz="2800" dirty="0" smtClean="0">
                <a:solidFill>
                  <a:schemeClr val="tx2"/>
                </a:solidFill>
              </a:rPr>
              <a:t>Yes</a:t>
            </a:r>
            <a:r>
              <a:rPr lang="en-US" sz="2800" dirty="0" smtClean="0">
                <a:solidFill>
                  <a:schemeClr val="tx1">
                    <a:lumMod val="75000"/>
                    <a:lumOff val="25000"/>
                  </a:schemeClr>
                </a:solidFill>
              </a:rPr>
              <a:t>, insert at MRU.</a:t>
            </a:r>
            <a:r>
              <a:rPr lang="en-US" sz="2800" dirty="0" smtClean="0">
                <a:solidFill>
                  <a:schemeClr val="tx2"/>
                </a:solidFill>
              </a:rPr>
              <a:t> No</a:t>
            </a:r>
            <a:r>
              <a:rPr lang="en-US" sz="2800" dirty="0" smtClean="0">
                <a:solidFill>
                  <a:schemeClr val="tx1">
                    <a:lumMod val="75000"/>
                    <a:lumOff val="25000"/>
                  </a:schemeClr>
                </a:solidFill>
              </a:rPr>
              <a:t>, insert with BIP</a:t>
            </a:r>
            <a:endParaRPr lang="en-US" sz="2800" dirty="0">
              <a:solidFill>
                <a:schemeClr val="tx1">
                  <a:lumMod val="75000"/>
                  <a:lumOff val="25000"/>
                </a:schemeClr>
              </a:solidFill>
            </a:endParaRPr>
          </a:p>
        </p:txBody>
      </p:sp>
      <p:sp>
        <p:nvSpPr>
          <p:cNvPr id="15" name="TextBox 14"/>
          <p:cNvSpPr txBox="1"/>
          <p:nvPr/>
        </p:nvSpPr>
        <p:spPr>
          <a:xfrm>
            <a:off x="4982979" y="3820180"/>
            <a:ext cx="3686330" cy="523220"/>
          </a:xfrm>
          <a:prstGeom prst="rect">
            <a:avLst/>
          </a:prstGeom>
          <a:noFill/>
        </p:spPr>
        <p:txBody>
          <a:bodyPr wrap="none" rtlCol="0">
            <a:spAutoFit/>
          </a:bodyPr>
          <a:lstStyle/>
          <a:p>
            <a:r>
              <a:rPr lang="en-US" sz="2800" dirty="0" smtClean="0">
                <a:solidFill>
                  <a:schemeClr val="tx2"/>
                </a:solidFill>
              </a:rPr>
              <a:t>Clear</a:t>
            </a:r>
            <a:r>
              <a:rPr lang="en-US" sz="2800" dirty="0" smtClean="0">
                <a:solidFill>
                  <a:schemeClr val="tx1">
                    <a:lumMod val="75000"/>
                    <a:lumOff val="25000"/>
                  </a:schemeClr>
                </a:solidFill>
              </a:rPr>
              <a:t> filter and counters</a:t>
            </a:r>
          </a:p>
        </p:txBody>
      </p:sp>
      <p:sp>
        <p:nvSpPr>
          <p:cNvPr id="16" name="Rectangle 15"/>
          <p:cNvSpPr/>
          <p:nvPr/>
        </p:nvSpPr>
        <p:spPr>
          <a:xfrm>
            <a:off x="6629400" y="2667000"/>
            <a:ext cx="1295400" cy="685800"/>
          </a:xfrm>
          <a:prstGeom prst="rect">
            <a:avLst/>
          </a:prstGeom>
          <a:ln/>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dirty="0" smtClean="0">
                <a:solidFill>
                  <a:schemeClr val="bg1"/>
                </a:solidFill>
              </a:rPr>
              <a:t>High Priority </a:t>
            </a:r>
            <a:endParaRPr lang="en-US" sz="2400" dirty="0">
              <a:solidFill>
                <a:schemeClr val="bg1"/>
              </a:solidFill>
            </a:endParaRPr>
          </a:p>
        </p:txBody>
      </p:sp>
      <p:sp>
        <p:nvSpPr>
          <p:cNvPr id="17" name="Oval 16"/>
          <p:cNvSpPr/>
          <p:nvPr/>
        </p:nvSpPr>
        <p:spPr>
          <a:xfrm>
            <a:off x="4495800" y="4300210"/>
            <a:ext cx="457200" cy="457200"/>
          </a:xfrm>
          <a:prstGeom prst="ellipse">
            <a:avLst/>
          </a:prstGeom>
        </p:spPr>
        <p:style>
          <a:lnRef idx="3">
            <a:schemeClr val="lt1"/>
          </a:lnRef>
          <a:fillRef idx="1">
            <a:schemeClr val="accent3"/>
          </a:fillRef>
          <a:effectRef idx="1">
            <a:schemeClr val="accent3"/>
          </a:effectRef>
          <a:fontRef idx="minor">
            <a:schemeClr val="lt1"/>
          </a:fontRef>
        </p:style>
        <p:txBody>
          <a:bodyPr anchor="ctr"/>
          <a:lstStyle/>
          <a:p>
            <a:pPr algn="ctr" fontAlgn="auto">
              <a:spcBef>
                <a:spcPts val="0"/>
              </a:spcBef>
              <a:spcAft>
                <a:spcPts val="0"/>
              </a:spcAft>
              <a:defRPr/>
            </a:pPr>
            <a:r>
              <a:rPr lang="en-US" sz="2800" dirty="0" smtClean="0">
                <a:latin typeface="+mj-lt"/>
                <a:ea typeface="Arial Unicode MS" pitchFamily="34" charset="-128"/>
                <a:cs typeface="Arial Unicode MS" pitchFamily="34" charset="-128"/>
              </a:rPr>
              <a:t>4</a:t>
            </a:r>
            <a:endParaRPr lang="en-US" sz="2800" dirty="0">
              <a:latin typeface="+mj-lt"/>
              <a:ea typeface="Arial Unicode MS" pitchFamily="34" charset="-128"/>
              <a:cs typeface="Arial Unicode MS" pitchFamily="34" charset="-128"/>
            </a:endParaRPr>
          </a:p>
        </p:txBody>
      </p:sp>
      <p:sp>
        <p:nvSpPr>
          <p:cNvPr id="18" name="TextBox 17"/>
          <p:cNvSpPr txBox="1"/>
          <p:nvPr/>
        </p:nvSpPr>
        <p:spPr>
          <a:xfrm>
            <a:off x="4981492" y="4267200"/>
            <a:ext cx="3633815" cy="954107"/>
          </a:xfrm>
          <a:prstGeom prst="rect">
            <a:avLst/>
          </a:prstGeom>
          <a:noFill/>
        </p:spPr>
        <p:txBody>
          <a:bodyPr wrap="none" rtlCol="0">
            <a:spAutoFit/>
          </a:bodyPr>
          <a:lstStyle/>
          <a:p>
            <a:r>
              <a:rPr lang="en-US" sz="2800" b="1" dirty="0" smtClean="0">
                <a:solidFill>
                  <a:schemeClr val="tx1">
                    <a:lumMod val="75000"/>
                    <a:lumOff val="25000"/>
                  </a:schemeClr>
                </a:solidFill>
              </a:rPr>
              <a:t>Counter 2 reaches num</a:t>
            </a:r>
          </a:p>
          <a:p>
            <a:r>
              <a:rPr lang="en-US" sz="2800" b="1" dirty="0" smtClean="0">
                <a:solidFill>
                  <a:schemeClr val="tx1">
                    <a:lumMod val="75000"/>
                    <a:lumOff val="25000"/>
                  </a:schemeClr>
                </a:solidFill>
              </a:rPr>
              <a:t>blocks in cache</a:t>
            </a:r>
            <a:endParaRPr lang="en-US" sz="2800" b="1" dirty="0">
              <a:solidFill>
                <a:schemeClr val="tx1">
                  <a:lumMod val="75000"/>
                  <a:lumOff val="25000"/>
                </a:schemeClr>
              </a:solidFill>
            </a:endParaRPr>
          </a:p>
        </p:txBody>
      </p:sp>
      <p:sp>
        <p:nvSpPr>
          <p:cNvPr id="19" name="TextBox 18"/>
          <p:cNvSpPr txBox="1"/>
          <p:nvPr/>
        </p:nvSpPr>
        <p:spPr>
          <a:xfrm>
            <a:off x="4982979" y="5115580"/>
            <a:ext cx="3686330" cy="523220"/>
          </a:xfrm>
          <a:prstGeom prst="rect">
            <a:avLst/>
          </a:prstGeom>
          <a:noFill/>
        </p:spPr>
        <p:txBody>
          <a:bodyPr wrap="none" rtlCol="0">
            <a:spAutoFit/>
          </a:bodyPr>
          <a:lstStyle/>
          <a:p>
            <a:r>
              <a:rPr lang="en-US" sz="2800" dirty="0" smtClean="0">
                <a:solidFill>
                  <a:schemeClr val="tx2"/>
                </a:solidFill>
              </a:rPr>
              <a:t>Clear</a:t>
            </a:r>
            <a:r>
              <a:rPr lang="en-US" sz="2800" dirty="0" smtClean="0">
                <a:solidFill>
                  <a:schemeClr val="tx1">
                    <a:lumMod val="75000"/>
                    <a:lumOff val="25000"/>
                  </a:schemeClr>
                </a:solidFill>
              </a:rPr>
              <a:t> filter and counters</a:t>
            </a:r>
          </a:p>
        </p:txBody>
      </p:sp>
      <p:sp>
        <p:nvSpPr>
          <p:cNvPr id="20" name="Slide Number Placeholder 19"/>
          <p:cNvSpPr>
            <a:spLocks noGrp="1"/>
          </p:cNvSpPr>
          <p:nvPr>
            <p:ph type="sldNum" sz="quarter" idx="12"/>
          </p:nvPr>
        </p:nvSpPr>
        <p:spPr/>
        <p:txBody>
          <a:bodyPr/>
          <a:lstStyle/>
          <a:p>
            <a:fld id="{D12F3BBA-903E-41DF-8646-73C0BFD5E175}" type="slidenum">
              <a:rPr lang="en-US" smtClean="0"/>
              <a:pPr/>
              <a:t>43</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Cache Pollution</a:t>
            </a:r>
            <a:endParaRPr lang="en-US" dirty="0"/>
          </a:p>
        </p:txBody>
      </p:sp>
      <p:sp>
        <p:nvSpPr>
          <p:cNvPr id="4" name="Rectangle 3"/>
          <p:cNvSpPr/>
          <p:nvPr/>
        </p:nvSpPr>
        <p:spPr>
          <a:xfrm>
            <a:off x="3200400" y="2444115"/>
            <a:ext cx="3124200" cy="6800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5" name="Group 4"/>
          <p:cNvGrpSpPr/>
          <p:nvPr/>
        </p:nvGrpSpPr>
        <p:grpSpPr>
          <a:xfrm>
            <a:off x="3276600" y="2520315"/>
            <a:ext cx="2590800" cy="527685"/>
            <a:chOff x="685800" y="3048000"/>
            <a:chExt cx="2590800" cy="685800"/>
          </a:xfrm>
        </p:grpSpPr>
        <p:sp>
          <p:nvSpPr>
            <p:cNvPr id="6" name="Rectangle 5"/>
            <p:cNvSpPr/>
            <p:nvPr/>
          </p:nvSpPr>
          <p:spPr>
            <a:xfrm>
              <a:off x="685800" y="305309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H</a:t>
              </a:r>
              <a:endParaRPr lang="en-US" sz="2800" dirty="0"/>
            </a:p>
          </p:txBody>
        </p:sp>
        <p:sp>
          <p:nvSpPr>
            <p:cNvPr id="7" name="Rectangle 6"/>
            <p:cNvSpPr/>
            <p:nvPr/>
          </p:nvSpPr>
          <p:spPr>
            <a:xfrm>
              <a:off x="1066800" y="30480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G</a:t>
              </a:r>
              <a:endParaRPr lang="en-US" sz="2800" dirty="0"/>
            </a:p>
          </p:txBody>
        </p:sp>
        <p:sp>
          <p:nvSpPr>
            <p:cNvPr id="8" name="Rectangle 7"/>
            <p:cNvSpPr/>
            <p:nvPr/>
          </p:nvSpPr>
          <p:spPr>
            <a:xfrm>
              <a:off x="1447800" y="30480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F</a:t>
              </a:r>
              <a:endParaRPr lang="en-US" sz="2800" dirty="0"/>
            </a:p>
          </p:txBody>
        </p:sp>
        <p:sp>
          <p:nvSpPr>
            <p:cNvPr id="9" name="Rectangle 8"/>
            <p:cNvSpPr/>
            <p:nvPr/>
          </p:nvSpPr>
          <p:spPr>
            <a:xfrm>
              <a:off x="1828800" y="30480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E</a:t>
              </a:r>
              <a:endParaRPr lang="en-US" sz="2800" dirty="0"/>
            </a:p>
          </p:txBody>
        </p:sp>
        <p:sp>
          <p:nvSpPr>
            <p:cNvPr id="10" name="Rectangle 9"/>
            <p:cNvSpPr/>
            <p:nvPr/>
          </p:nvSpPr>
          <p:spPr>
            <a:xfrm>
              <a:off x="2209800" y="30480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D</a:t>
              </a:r>
              <a:endParaRPr lang="en-US" sz="2800" dirty="0"/>
            </a:p>
          </p:txBody>
        </p:sp>
        <p:sp>
          <p:nvSpPr>
            <p:cNvPr id="11" name="Rectangle 10"/>
            <p:cNvSpPr/>
            <p:nvPr/>
          </p:nvSpPr>
          <p:spPr>
            <a:xfrm>
              <a:off x="2590800" y="30480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C</a:t>
              </a:r>
              <a:endParaRPr lang="en-US" sz="2800" dirty="0"/>
            </a:p>
          </p:txBody>
        </p:sp>
        <p:sp>
          <p:nvSpPr>
            <p:cNvPr id="12" name="Rectangle 11"/>
            <p:cNvSpPr/>
            <p:nvPr/>
          </p:nvSpPr>
          <p:spPr>
            <a:xfrm>
              <a:off x="2971800" y="30480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B</a:t>
              </a:r>
              <a:endParaRPr lang="en-US" sz="2800" dirty="0"/>
            </a:p>
          </p:txBody>
        </p:sp>
      </p:grpSp>
      <p:sp>
        <p:nvSpPr>
          <p:cNvPr id="13" name="Rectangle 12"/>
          <p:cNvSpPr/>
          <p:nvPr/>
        </p:nvSpPr>
        <p:spPr>
          <a:xfrm>
            <a:off x="5943600" y="2520315"/>
            <a:ext cx="304800" cy="523769"/>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A</a:t>
            </a:r>
            <a:endParaRPr lang="en-US" sz="2800" dirty="0"/>
          </a:p>
        </p:txBody>
      </p:sp>
      <p:grpSp>
        <p:nvGrpSpPr>
          <p:cNvPr id="14" name="Group 13"/>
          <p:cNvGrpSpPr/>
          <p:nvPr/>
        </p:nvGrpSpPr>
        <p:grpSpPr>
          <a:xfrm>
            <a:off x="3276600" y="2514600"/>
            <a:ext cx="2590800" cy="527685"/>
            <a:chOff x="685800" y="3962400"/>
            <a:chExt cx="2590800" cy="685800"/>
          </a:xfrm>
        </p:grpSpPr>
        <p:sp>
          <p:nvSpPr>
            <p:cNvPr id="15" name="Rectangle 14"/>
            <p:cNvSpPr/>
            <p:nvPr/>
          </p:nvSpPr>
          <p:spPr>
            <a:xfrm>
              <a:off x="685800" y="3967490"/>
              <a:ext cx="304800" cy="68071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800" dirty="0" smtClean="0"/>
                <a:t>S</a:t>
              </a:r>
              <a:endParaRPr lang="en-US" sz="2800" dirty="0"/>
            </a:p>
          </p:txBody>
        </p:sp>
        <p:sp>
          <p:nvSpPr>
            <p:cNvPr id="16" name="Rectangle 15"/>
            <p:cNvSpPr/>
            <p:nvPr/>
          </p:nvSpPr>
          <p:spPr>
            <a:xfrm>
              <a:off x="1066800" y="39624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H</a:t>
              </a:r>
              <a:endParaRPr lang="en-US" sz="2800" dirty="0"/>
            </a:p>
          </p:txBody>
        </p:sp>
        <p:sp>
          <p:nvSpPr>
            <p:cNvPr id="17" name="Rectangle 16"/>
            <p:cNvSpPr/>
            <p:nvPr/>
          </p:nvSpPr>
          <p:spPr>
            <a:xfrm>
              <a:off x="1447800" y="39624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G</a:t>
              </a:r>
              <a:endParaRPr lang="en-US" sz="2800" dirty="0"/>
            </a:p>
          </p:txBody>
        </p:sp>
        <p:sp>
          <p:nvSpPr>
            <p:cNvPr id="18" name="Rectangle 17"/>
            <p:cNvSpPr/>
            <p:nvPr/>
          </p:nvSpPr>
          <p:spPr>
            <a:xfrm>
              <a:off x="1828800" y="39624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F</a:t>
              </a:r>
              <a:endParaRPr lang="en-US" sz="2800" dirty="0"/>
            </a:p>
          </p:txBody>
        </p:sp>
        <p:sp>
          <p:nvSpPr>
            <p:cNvPr id="19" name="Rectangle 18"/>
            <p:cNvSpPr/>
            <p:nvPr/>
          </p:nvSpPr>
          <p:spPr>
            <a:xfrm>
              <a:off x="2209800" y="39624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E</a:t>
              </a:r>
              <a:endParaRPr lang="en-US" sz="2800" dirty="0"/>
            </a:p>
          </p:txBody>
        </p:sp>
        <p:sp>
          <p:nvSpPr>
            <p:cNvPr id="20" name="Rectangle 19"/>
            <p:cNvSpPr/>
            <p:nvPr/>
          </p:nvSpPr>
          <p:spPr>
            <a:xfrm>
              <a:off x="2590800" y="39624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D</a:t>
              </a:r>
              <a:endParaRPr lang="en-US" sz="2800" dirty="0"/>
            </a:p>
          </p:txBody>
        </p:sp>
        <p:sp>
          <p:nvSpPr>
            <p:cNvPr id="21" name="Rectangle 20"/>
            <p:cNvSpPr/>
            <p:nvPr/>
          </p:nvSpPr>
          <p:spPr>
            <a:xfrm>
              <a:off x="2971800" y="39624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C</a:t>
              </a:r>
              <a:endParaRPr lang="en-US" sz="2800" dirty="0"/>
            </a:p>
          </p:txBody>
        </p:sp>
      </p:grpSp>
      <p:sp>
        <p:nvSpPr>
          <p:cNvPr id="22" name="Rectangle 21"/>
          <p:cNvSpPr/>
          <p:nvPr/>
        </p:nvSpPr>
        <p:spPr>
          <a:xfrm>
            <a:off x="5943600" y="2514600"/>
            <a:ext cx="304800" cy="523769"/>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B</a:t>
            </a:r>
            <a:endParaRPr lang="en-US" sz="2800" dirty="0"/>
          </a:p>
        </p:txBody>
      </p:sp>
      <p:grpSp>
        <p:nvGrpSpPr>
          <p:cNvPr id="23" name="Group 22"/>
          <p:cNvGrpSpPr/>
          <p:nvPr/>
        </p:nvGrpSpPr>
        <p:grpSpPr>
          <a:xfrm>
            <a:off x="3276600" y="2514600"/>
            <a:ext cx="2590800" cy="527685"/>
            <a:chOff x="685800" y="4800600"/>
            <a:chExt cx="2590800" cy="685800"/>
          </a:xfrm>
        </p:grpSpPr>
        <p:sp>
          <p:nvSpPr>
            <p:cNvPr id="24" name="Rectangle 23"/>
            <p:cNvSpPr/>
            <p:nvPr/>
          </p:nvSpPr>
          <p:spPr>
            <a:xfrm>
              <a:off x="685800" y="4805690"/>
              <a:ext cx="304800" cy="68071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800" dirty="0" smtClean="0"/>
                <a:t>T</a:t>
              </a:r>
              <a:endParaRPr lang="en-US" sz="2800" dirty="0"/>
            </a:p>
          </p:txBody>
        </p:sp>
        <p:sp>
          <p:nvSpPr>
            <p:cNvPr id="25" name="Rectangle 24"/>
            <p:cNvSpPr/>
            <p:nvPr/>
          </p:nvSpPr>
          <p:spPr>
            <a:xfrm>
              <a:off x="1066800" y="4800600"/>
              <a:ext cx="304800" cy="68071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800" dirty="0" smtClean="0"/>
                <a:t>S</a:t>
              </a:r>
              <a:endParaRPr lang="en-US" sz="2800" dirty="0"/>
            </a:p>
          </p:txBody>
        </p:sp>
        <p:sp>
          <p:nvSpPr>
            <p:cNvPr id="26" name="Rectangle 25"/>
            <p:cNvSpPr/>
            <p:nvPr/>
          </p:nvSpPr>
          <p:spPr>
            <a:xfrm>
              <a:off x="1447800" y="48006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H</a:t>
              </a:r>
              <a:endParaRPr lang="en-US" sz="2800" dirty="0"/>
            </a:p>
          </p:txBody>
        </p:sp>
        <p:sp>
          <p:nvSpPr>
            <p:cNvPr id="27" name="Rectangle 26"/>
            <p:cNvSpPr/>
            <p:nvPr/>
          </p:nvSpPr>
          <p:spPr>
            <a:xfrm>
              <a:off x="1828800" y="48006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G</a:t>
              </a:r>
              <a:endParaRPr lang="en-US" sz="2800" dirty="0"/>
            </a:p>
          </p:txBody>
        </p:sp>
        <p:sp>
          <p:nvSpPr>
            <p:cNvPr id="28" name="Rectangle 27"/>
            <p:cNvSpPr/>
            <p:nvPr/>
          </p:nvSpPr>
          <p:spPr>
            <a:xfrm>
              <a:off x="2209800" y="48006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F</a:t>
              </a:r>
              <a:endParaRPr lang="en-US" sz="2800" dirty="0"/>
            </a:p>
          </p:txBody>
        </p:sp>
        <p:sp>
          <p:nvSpPr>
            <p:cNvPr id="29" name="Rectangle 28"/>
            <p:cNvSpPr/>
            <p:nvPr/>
          </p:nvSpPr>
          <p:spPr>
            <a:xfrm>
              <a:off x="2590800" y="48006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E</a:t>
              </a:r>
              <a:endParaRPr lang="en-US" sz="2800" dirty="0"/>
            </a:p>
          </p:txBody>
        </p:sp>
        <p:sp>
          <p:nvSpPr>
            <p:cNvPr id="30" name="Rectangle 29"/>
            <p:cNvSpPr/>
            <p:nvPr/>
          </p:nvSpPr>
          <p:spPr>
            <a:xfrm>
              <a:off x="2971800" y="48006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D</a:t>
              </a:r>
              <a:endParaRPr lang="en-US" sz="2800" dirty="0"/>
            </a:p>
          </p:txBody>
        </p:sp>
      </p:grpSp>
      <p:sp>
        <p:nvSpPr>
          <p:cNvPr id="31" name="Rectangle 30"/>
          <p:cNvSpPr/>
          <p:nvPr/>
        </p:nvSpPr>
        <p:spPr>
          <a:xfrm>
            <a:off x="5943600" y="2514600"/>
            <a:ext cx="304800" cy="523769"/>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C</a:t>
            </a:r>
            <a:endParaRPr lang="en-US" sz="2800" dirty="0"/>
          </a:p>
        </p:txBody>
      </p:sp>
      <p:grpSp>
        <p:nvGrpSpPr>
          <p:cNvPr id="32" name="Group 31"/>
          <p:cNvGrpSpPr/>
          <p:nvPr/>
        </p:nvGrpSpPr>
        <p:grpSpPr>
          <a:xfrm>
            <a:off x="3276600" y="2514600"/>
            <a:ext cx="2971800" cy="527685"/>
            <a:chOff x="685800" y="7152620"/>
            <a:chExt cx="2971800" cy="685800"/>
          </a:xfrm>
        </p:grpSpPr>
        <p:sp>
          <p:nvSpPr>
            <p:cNvPr id="33" name="Rectangle 32"/>
            <p:cNvSpPr/>
            <p:nvPr/>
          </p:nvSpPr>
          <p:spPr>
            <a:xfrm>
              <a:off x="685800" y="7157710"/>
              <a:ext cx="304800" cy="68071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800" dirty="0" smtClean="0"/>
                <a:t>U</a:t>
              </a:r>
              <a:endParaRPr lang="en-US" sz="2800" dirty="0"/>
            </a:p>
          </p:txBody>
        </p:sp>
        <p:sp>
          <p:nvSpPr>
            <p:cNvPr id="34" name="Rectangle 33"/>
            <p:cNvSpPr/>
            <p:nvPr/>
          </p:nvSpPr>
          <p:spPr>
            <a:xfrm>
              <a:off x="1066800" y="7152620"/>
              <a:ext cx="304800" cy="68071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800" dirty="0" smtClean="0"/>
                <a:t>T</a:t>
              </a:r>
              <a:endParaRPr lang="en-US" sz="2800" dirty="0"/>
            </a:p>
          </p:txBody>
        </p:sp>
        <p:sp>
          <p:nvSpPr>
            <p:cNvPr id="35" name="Rectangle 34"/>
            <p:cNvSpPr/>
            <p:nvPr/>
          </p:nvSpPr>
          <p:spPr>
            <a:xfrm>
              <a:off x="1447800" y="7152620"/>
              <a:ext cx="304800" cy="68071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800" dirty="0" smtClean="0"/>
                <a:t>S</a:t>
              </a:r>
              <a:endParaRPr lang="en-US" sz="2800" dirty="0"/>
            </a:p>
          </p:txBody>
        </p:sp>
        <p:sp>
          <p:nvSpPr>
            <p:cNvPr id="36" name="Rectangle 35"/>
            <p:cNvSpPr/>
            <p:nvPr/>
          </p:nvSpPr>
          <p:spPr>
            <a:xfrm>
              <a:off x="1828800" y="715262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H</a:t>
              </a:r>
              <a:endParaRPr lang="en-US" sz="2800" dirty="0"/>
            </a:p>
          </p:txBody>
        </p:sp>
        <p:sp>
          <p:nvSpPr>
            <p:cNvPr id="37" name="Rectangle 36"/>
            <p:cNvSpPr/>
            <p:nvPr/>
          </p:nvSpPr>
          <p:spPr>
            <a:xfrm>
              <a:off x="2209800" y="715262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G</a:t>
              </a:r>
              <a:endParaRPr lang="en-US" sz="2800" dirty="0"/>
            </a:p>
          </p:txBody>
        </p:sp>
        <p:sp>
          <p:nvSpPr>
            <p:cNvPr id="38" name="Rectangle 37"/>
            <p:cNvSpPr/>
            <p:nvPr/>
          </p:nvSpPr>
          <p:spPr>
            <a:xfrm>
              <a:off x="2590800" y="715262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F</a:t>
              </a:r>
              <a:endParaRPr lang="en-US" sz="2800" dirty="0"/>
            </a:p>
          </p:txBody>
        </p:sp>
        <p:sp>
          <p:nvSpPr>
            <p:cNvPr id="39" name="Rectangle 38"/>
            <p:cNvSpPr/>
            <p:nvPr/>
          </p:nvSpPr>
          <p:spPr>
            <a:xfrm>
              <a:off x="2971800" y="715262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E</a:t>
              </a:r>
              <a:endParaRPr lang="en-US" sz="2800" dirty="0"/>
            </a:p>
          </p:txBody>
        </p:sp>
        <p:sp>
          <p:nvSpPr>
            <p:cNvPr id="40" name="Rectangle 39"/>
            <p:cNvSpPr/>
            <p:nvPr/>
          </p:nvSpPr>
          <p:spPr>
            <a:xfrm>
              <a:off x="3352800" y="715262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D</a:t>
              </a:r>
              <a:endParaRPr lang="en-US" sz="2800" dirty="0"/>
            </a:p>
          </p:txBody>
        </p:sp>
      </p:grpSp>
      <p:sp>
        <p:nvSpPr>
          <p:cNvPr id="41" name="TextBox 40"/>
          <p:cNvSpPr txBox="1"/>
          <p:nvPr/>
        </p:nvSpPr>
        <p:spPr>
          <a:xfrm>
            <a:off x="3124200" y="3119735"/>
            <a:ext cx="990602" cy="461665"/>
          </a:xfrm>
          <a:prstGeom prst="rect">
            <a:avLst/>
          </a:prstGeom>
          <a:noFill/>
        </p:spPr>
        <p:txBody>
          <a:bodyPr wrap="square" rtlCol="0">
            <a:spAutoFit/>
          </a:bodyPr>
          <a:lstStyle/>
          <a:p>
            <a:pPr algn="ctr"/>
            <a:r>
              <a:rPr lang="en-US" sz="2400" dirty="0" smtClean="0">
                <a:solidFill>
                  <a:schemeClr val="tx1">
                    <a:lumMod val="85000"/>
                    <a:lumOff val="15000"/>
                  </a:schemeClr>
                </a:solidFill>
              </a:rPr>
              <a:t>MRU</a:t>
            </a:r>
            <a:endParaRPr lang="en-US" sz="2400" dirty="0">
              <a:solidFill>
                <a:schemeClr val="tx1">
                  <a:lumMod val="85000"/>
                  <a:lumOff val="15000"/>
                </a:schemeClr>
              </a:solidFill>
            </a:endParaRPr>
          </a:p>
        </p:txBody>
      </p:sp>
      <p:sp>
        <p:nvSpPr>
          <p:cNvPr id="42" name="TextBox 41"/>
          <p:cNvSpPr txBox="1"/>
          <p:nvPr/>
        </p:nvSpPr>
        <p:spPr>
          <a:xfrm>
            <a:off x="5722409" y="3119735"/>
            <a:ext cx="678391" cy="461665"/>
          </a:xfrm>
          <a:prstGeom prst="rect">
            <a:avLst/>
          </a:prstGeom>
          <a:noFill/>
        </p:spPr>
        <p:txBody>
          <a:bodyPr wrap="none" rtlCol="0">
            <a:spAutoFit/>
          </a:bodyPr>
          <a:lstStyle/>
          <a:p>
            <a:pPr algn="r"/>
            <a:r>
              <a:rPr lang="en-US" sz="2400" dirty="0" smtClean="0">
                <a:solidFill>
                  <a:schemeClr val="tx1">
                    <a:lumMod val="85000"/>
                    <a:lumOff val="15000"/>
                  </a:schemeClr>
                </a:solidFill>
              </a:rPr>
              <a:t>LRU</a:t>
            </a:r>
            <a:endParaRPr lang="en-US" sz="2400" dirty="0">
              <a:solidFill>
                <a:schemeClr val="tx1">
                  <a:lumMod val="85000"/>
                  <a:lumOff val="15000"/>
                </a:schemeClr>
              </a:solidFill>
            </a:endParaRPr>
          </a:p>
        </p:txBody>
      </p:sp>
      <p:sp>
        <p:nvSpPr>
          <p:cNvPr id="43" name="TextBox 42"/>
          <p:cNvSpPr txBox="1"/>
          <p:nvPr/>
        </p:nvSpPr>
        <p:spPr>
          <a:xfrm>
            <a:off x="1295400" y="2576155"/>
            <a:ext cx="1689117" cy="523220"/>
          </a:xfrm>
          <a:prstGeom prst="rect">
            <a:avLst/>
          </a:prstGeom>
          <a:noFill/>
        </p:spPr>
        <p:txBody>
          <a:bodyPr wrap="none" rtlCol="0">
            <a:spAutoFit/>
          </a:bodyPr>
          <a:lstStyle/>
          <a:p>
            <a:r>
              <a:rPr lang="en-US" sz="2800" dirty="0" smtClean="0"/>
              <a:t>LRU Policy</a:t>
            </a:r>
            <a:endParaRPr lang="en-US" sz="2800" dirty="0"/>
          </a:p>
        </p:txBody>
      </p:sp>
      <p:sp>
        <p:nvSpPr>
          <p:cNvPr id="44" name="Rectangle 43"/>
          <p:cNvSpPr/>
          <p:nvPr/>
        </p:nvSpPr>
        <p:spPr>
          <a:xfrm>
            <a:off x="533400" y="4114800"/>
            <a:ext cx="7924800" cy="99060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marL="168275"/>
            <a:r>
              <a:rPr lang="en-US" sz="2800" b="1" dirty="0" smtClean="0">
                <a:solidFill>
                  <a:schemeClr val="tx1">
                    <a:lumMod val="90000"/>
                    <a:lumOff val="10000"/>
                  </a:schemeClr>
                </a:solidFill>
                <a:latin typeface="Calibri" pitchFamily="34" charset="0"/>
              </a:rPr>
              <a:t>Prior work: </a:t>
            </a:r>
            <a:r>
              <a:rPr lang="en-US" sz="2800" dirty="0" smtClean="0"/>
              <a:t>Predict reuse behavior of missed blocks. Insert low-reuse blocks at LRU position.</a:t>
            </a:r>
          </a:p>
        </p:txBody>
      </p:sp>
      <p:sp>
        <p:nvSpPr>
          <p:cNvPr id="46" name="Rectangle 45"/>
          <p:cNvSpPr/>
          <p:nvPr/>
        </p:nvSpPr>
        <p:spPr>
          <a:xfrm>
            <a:off x="3200402" y="5410199"/>
            <a:ext cx="3124200" cy="6858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00" dirty="0"/>
          </a:p>
        </p:txBody>
      </p:sp>
      <p:grpSp>
        <p:nvGrpSpPr>
          <p:cNvPr id="47" name="Group 46"/>
          <p:cNvGrpSpPr/>
          <p:nvPr/>
        </p:nvGrpSpPr>
        <p:grpSpPr>
          <a:xfrm>
            <a:off x="3276602" y="5486399"/>
            <a:ext cx="2590800" cy="533401"/>
            <a:chOff x="685800" y="3048000"/>
            <a:chExt cx="2590800" cy="685800"/>
          </a:xfrm>
        </p:grpSpPr>
        <p:sp>
          <p:nvSpPr>
            <p:cNvPr id="48" name="Rectangle 47"/>
            <p:cNvSpPr/>
            <p:nvPr/>
          </p:nvSpPr>
          <p:spPr>
            <a:xfrm>
              <a:off x="685800" y="305309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H</a:t>
              </a:r>
              <a:endParaRPr lang="en-US" sz="2800" dirty="0"/>
            </a:p>
          </p:txBody>
        </p:sp>
        <p:sp>
          <p:nvSpPr>
            <p:cNvPr id="49" name="Rectangle 48"/>
            <p:cNvSpPr/>
            <p:nvPr/>
          </p:nvSpPr>
          <p:spPr>
            <a:xfrm>
              <a:off x="1066800" y="30480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G</a:t>
              </a:r>
              <a:endParaRPr lang="en-US" sz="2800" dirty="0"/>
            </a:p>
          </p:txBody>
        </p:sp>
        <p:sp>
          <p:nvSpPr>
            <p:cNvPr id="50" name="Rectangle 49"/>
            <p:cNvSpPr/>
            <p:nvPr/>
          </p:nvSpPr>
          <p:spPr>
            <a:xfrm>
              <a:off x="1447800" y="30480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F</a:t>
              </a:r>
              <a:endParaRPr lang="en-US" sz="2800" dirty="0"/>
            </a:p>
          </p:txBody>
        </p:sp>
        <p:sp>
          <p:nvSpPr>
            <p:cNvPr id="51" name="Rectangle 50"/>
            <p:cNvSpPr/>
            <p:nvPr/>
          </p:nvSpPr>
          <p:spPr>
            <a:xfrm>
              <a:off x="1828800" y="30480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E</a:t>
              </a:r>
              <a:endParaRPr lang="en-US" sz="2800" dirty="0"/>
            </a:p>
          </p:txBody>
        </p:sp>
        <p:sp>
          <p:nvSpPr>
            <p:cNvPr id="52" name="Rectangle 51"/>
            <p:cNvSpPr/>
            <p:nvPr/>
          </p:nvSpPr>
          <p:spPr>
            <a:xfrm>
              <a:off x="2209800" y="30480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D</a:t>
              </a:r>
              <a:endParaRPr lang="en-US" sz="2800" dirty="0"/>
            </a:p>
          </p:txBody>
        </p:sp>
        <p:sp>
          <p:nvSpPr>
            <p:cNvPr id="53" name="Rectangle 52"/>
            <p:cNvSpPr/>
            <p:nvPr/>
          </p:nvSpPr>
          <p:spPr>
            <a:xfrm>
              <a:off x="2590800" y="30480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C</a:t>
              </a:r>
              <a:endParaRPr lang="en-US" sz="2800" dirty="0"/>
            </a:p>
          </p:txBody>
        </p:sp>
        <p:sp>
          <p:nvSpPr>
            <p:cNvPr id="54" name="Rectangle 53"/>
            <p:cNvSpPr/>
            <p:nvPr/>
          </p:nvSpPr>
          <p:spPr>
            <a:xfrm>
              <a:off x="2971800" y="30480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B</a:t>
              </a:r>
              <a:endParaRPr lang="en-US" sz="2800" dirty="0"/>
            </a:p>
          </p:txBody>
        </p:sp>
      </p:grpSp>
      <p:sp>
        <p:nvSpPr>
          <p:cNvPr id="55" name="Rectangle 54"/>
          <p:cNvSpPr/>
          <p:nvPr/>
        </p:nvSpPr>
        <p:spPr>
          <a:xfrm>
            <a:off x="5943602" y="5486400"/>
            <a:ext cx="304800" cy="529442"/>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A</a:t>
            </a:r>
            <a:endParaRPr lang="en-US" sz="2800" dirty="0"/>
          </a:p>
        </p:txBody>
      </p:sp>
      <p:sp>
        <p:nvSpPr>
          <p:cNvPr id="56" name="Rectangle 55"/>
          <p:cNvSpPr/>
          <p:nvPr/>
        </p:nvSpPr>
        <p:spPr>
          <a:xfrm>
            <a:off x="5943600" y="5486401"/>
            <a:ext cx="304800" cy="529442"/>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800" dirty="0" smtClean="0"/>
              <a:t>S</a:t>
            </a:r>
            <a:endParaRPr lang="en-US" sz="2800" dirty="0"/>
          </a:p>
        </p:txBody>
      </p:sp>
      <p:sp>
        <p:nvSpPr>
          <p:cNvPr id="57" name="Rectangle 56"/>
          <p:cNvSpPr/>
          <p:nvPr/>
        </p:nvSpPr>
        <p:spPr>
          <a:xfrm>
            <a:off x="5943600" y="5486401"/>
            <a:ext cx="304800" cy="529442"/>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800" dirty="0" smtClean="0"/>
              <a:t>T</a:t>
            </a:r>
            <a:endParaRPr lang="en-US" sz="2800" dirty="0"/>
          </a:p>
        </p:txBody>
      </p:sp>
      <p:sp>
        <p:nvSpPr>
          <p:cNvPr id="58" name="Rectangle 57"/>
          <p:cNvSpPr/>
          <p:nvPr/>
        </p:nvSpPr>
        <p:spPr>
          <a:xfrm>
            <a:off x="5943600" y="5486401"/>
            <a:ext cx="304800" cy="529442"/>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800" dirty="0" smtClean="0"/>
              <a:t>U</a:t>
            </a:r>
            <a:endParaRPr lang="en-US" sz="2800" dirty="0"/>
          </a:p>
        </p:txBody>
      </p:sp>
      <p:sp>
        <p:nvSpPr>
          <p:cNvPr id="59" name="TextBox 58"/>
          <p:cNvSpPr txBox="1"/>
          <p:nvPr/>
        </p:nvSpPr>
        <p:spPr>
          <a:xfrm>
            <a:off x="3124200" y="6096000"/>
            <a:ext cx="990602" cy="461665"/>
          </a:xfrm>
          <a:prstGeom prst="rect">
            <a:avLst/>
          </a:prstGeom>
          <a:noFill/>
        </p:spPr>
        <p:txBody>
          <a:bodyPr wrap="square" rtlCol="0">
            <a:spAutoFit/>
          </a:bodyPr>
          <a:lstStyle/>
          <a:p>
            <a:pPr algn="ctr"/>
            <a:r>
              <a:rPr lang="en-US" sz="2400" dirty="0" smtClean="0">
                <a:solidFill>
                  <a:schemeClr val="tx1">
                    <a:lumMod val="85000"/>
                    <a:lumOff val="15000"/>
                  </a:schemeClr>
                </a:solidFill>
              </a:rPr>
              <a:t>MRU</a:t>
            </a:r>
            <a:endParaRPr lang="en-US" sz="2400" dirty="0">
              <a:solidFill>
                <a:schemeClr val="tx1">
                  <a:lumMod val="85000"/>
                  <a:lumOff val="15000"/>
                </a:schemeClr>
              </a:solidFill>
            </a:endParaRPr>
          </a:p>
        </p:txBody>
      </p:sp>
      <p:sp>
        <p:nvSpPr>
          <p:cNvPr id="60" name="TextBox 59"/>
          <p:cNvSpPr txBox="1"/>
          <p:nvPr/>
        </p:nvSpPr>
        <p:spPr>
          <a:xfrm>
            <a:off x="5639055" y="6106180"/>
            <a:ext cx="678391" cy="461665"/>
          </a:xfrm>
          <a:prstGeom prst="rect">
            <a:avLst/>
          </a:prstGeom>
          <a:noFill/>
        </p:spPr>
        <p:txBody>
          <a:bodyPr wrap="none" rtlCol="0">
            <a:spAutoFit/>
          </a:bodyPr>
          <a:lstStyle/>
          <a:p>
            <a:r>
              <a:rPr lang="en-US" sz="2400" dirty="0" smtClean="0">
                <a:solidFill>
                  <a:schemeClr val="tx1">
                    <a:lumMod val="85000"/>
                    <a:lumOff val="15000"/>
                  </a:schemeClr>
                </a:solidFill>
              </a:rPr>
              <a:t>LRU</a:t>
            </a:r>
            <a:endParaRPr lang="en-US" sz="2400" dirty="0">
              <a:solidFill>
                <a:schemeClr val="tx1">
                  <a:lumMod val="85000"/>
                  <a:lumOff val="15000"/>
                </a:schemeClr>
              </a:solidFill>
            </a:endParaRPr>
          </a:p>
        </p:txBody>
      </p:sp>
      <p:sp>
        <p:nvSpPr>
          <p:cNvPr id="61" name="Rectangle 60"/>
          <p:cNvSpPr/>
          <p:nvPr/>
        </p:nvSpPr>
        <p:spPr>
          <a:xfrm>
            <a:off x="6629400" y="2520315"/>
            <a:ext cx="304800" cy="523769"/>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A</a:t>
            </a:r>
            <a:endParaRPr lang="en-US" sz="2800" dirty="0"/>
          </a:p>
        </p:txBody>
      </p:sp>
      <p:grpSp>
        <p:nvGrpSpPr>
          <p:cNvPr id="62" name="Group 61"/>
          <p:cNvGrpSpPr/>
          <p:nvPr/>
        </p:nvGrpSpPr>
        <p:grpSpPr>
          <a:xfrm>
            <a:off x="6629400" y="2520315"/>
            <a:ext cx="685800" cy="527685"/>
            <a:chOff x="6858000" y="2895600"/>
            <a:chExt cx="685800" cy="685800"/>
          </a:xfrm>
        </p:grpSpPr>
        <p:sp>
          <p:nvSpPr>
            <p:cNvPr id="63" name="Rectangle 62"/>
            <p:cNvSpPr/>
            <p:nvPr/>
          </p:nvSpPr>
          <p:spPr>
            <a:xfrm>
              <a:off x="6858000" y="290069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B</a:t>
              </a:r>
              <a:endParaRPr lang="en-US" sz="2800" dirty="0"/>
            </a:p>
          </p:txBody>
        </p:sp>
        <p:sp>
          <p:nvSpPr>
            <p:cNvPr id="64" name="Rectangle 63"/>
            <p:cNvSpPr/>
            <p:nvPr/>
          </p:nvSpPr>
          <p:spPr>
            <a:xfrm>
              <a:off x="7239000" y="28956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A</a:t>
              </a:r>
              <a:endParaRPr lang="en-US" sz="2800" dirty="0"/>
            </a:p>
          </p:txBody>
        </p:sp>
      </p:grpSp>
      <p:grpSp>
        <p:nvGrpSpPr>
          <p:cNvPr id="65" name="Group 64"/>
          <p:cNvGrpSpPr/>
          <p:nvPr/>
        </p:nvGrpSpPr>
        <p:grpSpPr>
          <a:xfrm>
            <a:off x="6629400" y="2520315"/>
            <a:ext cx="1066800" cy="527685"/>
            <a:chOff x="6858000" y="3657600"/>
            <a:chExt cx="1066800" cy="685800"/>
          </a:xfrm>
        </p:grpSpPr>
        <p:sp>
          <p:nvSpPr>
            <p:cNvPr id="66" name="Rectangle 65"/>
            <p:cNvSpPr/>
            <p:nvPr/>
          </p:nvSpPr>
          <p:spPr>
            <a:xfrm>
              <a:off x="6858000" y="366269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C</a:t>
              </a:r>
              <a:endParaRPr lang="en-US" sz="2800" dirty="0"/>
            </a:p>
          </p:txBody>
        </p:sp>
        <p:sp>
          <p:nvSpPr>
            <p:cNvPr id="67" name="Rectangle 66"/>
            <p:cNvSpPr/>
            <p:nvPr/>
          </p:nvSpPr>
          <p:spPr>
            <a:xfrm>
              <a:off x="7239000" y="36576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B</a:t>
              </a:r>
              <a:endParaRPr lang="en-US" sz="2800" dirty="0"/>
            </a:p>
          </p:txBody>
        </p:sp>
        <p:sp>
          <p:nvSpPr>
            <p:cNvPr id="68" name="Rectangle 67"/>
            <p:cNvSpPr/>
            <p:nvPr/>
          </p:nvSpPr>
          <p:spPr>
            <a:xfrm>
              <a:off x="7620000" y="36576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A</a:t>
              </a:r>
              <a:endParaRPr lang="en-US" sz="2800" dirty="0"/>
            </a:p>
          </p:txBody>
        </p:sp>
      </p:grpSp>
      <p:sp>
        <p:nvSpPr>
          <p:cNvPr id="69" name="Rectangle 68"/>
          <p:cNvSpPr/>
          <p:nvPr/>
        </p:nvSpPr>
        <p:spPr>
          <a:xfrm>
            <a:off x="6629400" y="5486401"/>
            <a:ext cx="304800" cy="529442"/>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A</a:t>
            </a:r>
            <a:endParaRPr lang="en-US" sz="2800" dirty="0"/>
          </a:p>
        </p:txBody>
      </p:sp>
      <p:grpSp>
        <p:nvGrpSpPr>
          <p:cNvPr id="70" name="Group 69"/>
          <p:cNvGrpSpPr/>
          <p:nvPr/>
        </p:nvGrpSpPr>
        <p:grpSpPr>
          <a:xfrm>
            <a:off x="6629400" y="5486400"/>
            <a:ext cx="685800" cy="533401"/>
            <a:chOff x="6858000" y="2895600"/>
            <a:chExt cx="685800" cy="685800"/>
          </a:xfrm>
        </p:grpSpPr>
        <p:sp>
          <p:nvSpPr>
            <p:cNvPr id="71" name="Rectangle 70"/>
            <p:cNvSpPr/>
            <p:nvPr/>
          </p:nvSpPr>
          <p:spPr>
            <a:xfrm>
              <a:off x="6858000" y="2900690"/>
              <a:ext cx="304800" cy="68071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800" dirty="0" smtClean="0"/>
                <a:t>S</a:t>
              </a:r>
              <a:endParaRPr lang="en-US" sz="2800" dirty="0"/>
            </a:p>
          </p:txBody>
        </p:sp>
        <p:sp>
          <p:nvSpPr>
            <p:cNvPr id="72" name="Rectangle 71"/>
            <p:cNvSpPr/>
            <p:nvPr/>
          </p:nvSpPr>
          <p:spPr>
            <a:xfrm>
              <a:off x="7239000" y="28956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A</a:t>
              </a:r>
              <a:endParaRPr lang="en-US" sz="2800" dirty="0"/>
            </a:p>
          </p:txBody>
        </p:sp>
      </p:grpSp>
      <p:grpSp>
        <p:nvGrpSpPr>
          <p:cNvPr id="73" name="Group 72"/>
          <p:cNvGrpSpPr/>
          <p:nvPr/>
        </p:nvGrpSpPr>
        <p:grpSpPr>
          <a:xfrm>
            <a:off x="6629400" y="5486400"/>
            <a:ext cx="1066800" cy="533401"/>
            <a:chOff x="6858000" y="3657600"/>
            <a:chExt cx="1066800" cy="685800"/>
          </a:xfrm>
        </p:grpSpPr>
        <p:sp>
          <p:nvSpPr>
            <p:cNvPr id="74" name="Rectangle 73"/>
            <p:cNvSpPr/>
            <p:nvPr/>
          </p:nvSpPr>
          <p:spPr>
            <a:xfrm>
              <a:off x="6858000" y="3662690"/>
              <a:ext cx="304800" cy="68071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800" dirty="0" smtClean="0"/>
                <a:t>T</a:t>
              </a:r>
              <a:endParaRPr lang="en-US" sz="2800" dirty="0"/>
            </a:p>
          </p:txBody>
        </p:sp>
        <p:sp>
          <p:nvSpPr>
            <p:cNvPr id="75" name="Rectangle 74"/>
            <p:cNvSpPr/>
            <p:nvPr/>
          </p:nvSpPr>
          <p:spPr>
            <a:xfrm>
              <a:off x="7239000" y="3657600"/>
              <a:ext cx="304800" cy="68071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800" dirty="0" smtClean="0"/>
                <a:t>S</a:t>
              </a:r>
              <a:endParaRPr lang="en-US" sz="2800" dirty="0"/>
            </a:p>
          </p:txBody>
        </p:sp>
        <p:sp>
          <p:nvSpPr>
            <p:cNvPr id="76" name="Rectangle 75"/>
            <p:cNvSpPr/>
            <p:nvPr/>
          </p:nvSpPr>
          <p:spPr>
            <a:xfrm>
              <a:off x="7620000" y="36576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A</a:t>
              </a:r>
              <a:endParaRPr lang="en-US" sz="2800" dirty="0"/>
            </a:p>
          </p:txBody>
        </p:sp>
      </p:grpSp>
      <p:sp>
        <p:nvSpPr>
          <p:cNvPr id="78" name="TextBox 77"/>
          <p:cNvSpPr txBox="1"/>
          <p:nvPr/>
        </p:nvSpPr>
        <p:spPr>
          <a:xfrm>
            <a:off x="3148842" y="1905000"/>
            <a:ext cx="1066318" cy="523220"/>
          </a:xfrm>
          <a:prstGeom prst="rect">
            <a:avLst/>
          </a:prstGeom>
          <a:noFill/>
        </p:spPr>
        <p:txBody>
          <a:bodyPr wrap="none" rtlCol="0">
            <a:spAutoFit/>
          </a:bodyPr>
          <a:lstStyle/>
          <a:p>
            <a:r>
              <a:rPr lang="en-US" sz="2800" dirty="0" smtClean="0"/>
              <a:t>Cache</a:t>
            </a:r>
            <a:endParaRPr lang="en-US" sz="2800" dirty="0"/>
          </a:p>
        </p:txBody>
      </p:sp>
      <p:sp>
        <p:nvSpPr>
          <p:cNvPr id="79" name="TextBox 78"/>
          <p:cNvSpPr txBox="1"/>
          <p:nvPr/>
        </p:nvSpPr>
        <p:spPr>
          <a:xfrm>
            <a:off x="533400" y="1305580"/>
            <a:ext cx="7611764" cy="523220"/>
          </a:xfrm>
          <a:prstGeom prst="rect">
            <a:avLst/>
          </a:prstGeom>
        </p:spPr>
        <p:style>
          <a:lnRef idx="2">
            <a:schemeClr val="accent3"/>
          </a:lnRef>
          <a:fillRef idx="1">
            <a:schemeClr val="lt1"/>
          </a:fillRef>
          <a:effectRef idx="0">
            <a:schemeClr val="accent3"/>
          </a:effectRef>
          <a:fontRef idx="minor">
            <a:schemeClr val="dk1"/>
          </a:fontRef>
        </p:style>
        <p:txBody>
          <a:bodyPr wrap="none" rtlCol="0">
            <a:spAutoFit/>
          </a:bodyPr>
          <a:lstStyle/>
          <a:p>
            <a:r>
              <a:rPr lang="en-US" sz="2800" b="1" dirty="0" smtClean="0"/>
              <a:t>Problem: </a:t>
            </a:r>
            <a:r>
              <a:rPr lang="en-US" sz="2800" dirty="0" smtClean="0"/>
              <a:t>Low-reuse blocks evict high-reuse blocks</a:t>
            </a:r>
            <a:endParaRPr lang="en-US" sz="2800" b="1" dirty="0"/>
          </a:p>
        </p:txBody>
      </p:sp>
      <p:sp>
        <p:nvSpPr>
          <p:cNvPr id="77" name="Slide Number Placeholder 76"/>
          <p:cNvSpPr>
            <a:spLocks noGrp="1"/>
          </p:cNvSpPr>
          <p:nvPr>
            <p:ph type="sldNum" sz="quarter" idx="12"/>
          </p:nvPr>
        </p:nvSpPr>
        <p:spPr/>
        <p:txBody>
          <a:bodyPr/>
          <a:lstStyle/>
          <a:p>
            <a:fld id="{D12F3BBA-903E-41DF-8646-73C0BFD5E175}" type="slidenum">
              <a:rPr lang="en-US" smtClean="0"/>
              <a:pPr/>
              <a:t>5</a:t>
            </a:fld>
            <a:endParaRPr lang="en-US"/>
          </a:p>
        </p:txBody>
      </p:sp>
    </p:spTree>
    <p:custDataLst>
      <p:tags r:id="rId1"/>
    </p:custDataLst>
  </p:cSld>
  <p:clrMapOvr>
    <a:masterClrMapping/>
  </p:clrMapOvr>
  <p:transition advTm="455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8"/>
                                        </p:tgtEl>
                                        <p:attrNameLst>
                                          <p:attrName>style.visibility</p:attrName>
                                        </p:attrNameLst>
                                      </p:cBhvr>
                                      <p:to>
                                        <p:strVal val="visible"/>
                                      </p:to>
                                    </p:set>
                                    <p:animEffect transition="in" filter="fade">
                                      <p:cBhvr>
                                        <p:cTn id="10" dur="500"/>
                                        <p:tgtEl>
                                          <p:spTgt spid="7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3"/>
                                        </p:tgtEl>
                                        <p:attrNameLst>
                                          <p:attrName>style.visibility</p:attrName>
                                        </p:attrNameLst>
                                      </p:cBhvr>
                                      <p:to>
                                        <p:strVal val="visible"/>
                                      </p:to>
                                    </p:set>
                                    <p:animEffect transition="in" filter="fade">
                                      <p:cBhvr>
                                        <p:cTn id="13" dur="500"/>
                                        <p:tgtEl>
                                          <p:spTgt spid="43"/>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1"/>
                                        </p:tgtEl>
                                        <p:attrNameLst>
                                          <p:attrName>style.visibility</p:attrName>
                                        </p:attrNameLst>
                                      </p:cBhvr>
                                      <p:to>
                                        <p:strVal val="visible"/>
                                      </p:to>
                                    </p:set>
                                    <p:animEffect transition="in" filter="fade">
                                      <p:cBhvr>
                                        <p:cTn id="16" dur="500"/>
                                        <p:tgtEl>
                                          <p:spTgt spid="41"/>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2"/>
                                        </p:tgtEl>
                                        <p:attrNameLst>
                                          <p:attrName>style.visibility</p:attrName>
                                        </p:attrNameLst>
                                      </p:cBhvr>
                                      <p:to>
                                        <p:strVal val="visible"/>
                                      </p:to>
                                    </p:set>
                                    <p:animEffect transition="in" filter="fade">
                                      <p:cBhvr>
                                        <p:cTn id="19" dur="500"/>
                                        <p:tgtEl>
                                          <p:spTgt spid="42"/>
                                        </p:tgtEl>
                                      </p:cBhvr>
                                    </p:animEffect>
                                  </p:childTnLst>
                                </p:cTn>
                              </p:par>
                              <p:par>
                                <p:cTn id="20" presetID="10" presetClass="entr" presetSubtype="0" fill="hold" grpId="1" nodeType="with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par>
                                <p:cTn id="23" presetID="10" presetClass="entr" presetSubtype="0" fill="hold" nodeType="with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5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xit" presetSubtype="0" fill="hold" grpId="0" nodeType="clickEffect">
                                  <p:stCondLst>
                                    <p:cond delay="0"/>
                                  </p:stCondLst>
                                  <p:childTnLst>
                                    <p:animEffect transition="out" filter="fade">
                                      <p:cBhvr>
                                        <p:cTn id="29" dur="500"/>
                                        <p:tgtEl>
                                          <p:spTgt spid="13"/>
                                        </p:tgtEl>
                                      </p:cBhvr>
                                    </p:animEffect>
                                    <p:set>
                                      <p:cBhvr>
                                        <p:cTn id="30" dur="1" fill="hold">
                                          <p:stCondLst>
                                            <p:cond delay="499"/>
                                          </p:stCondLst>
                                        </p:cTn>
                                        <p:tgtEl>
                                          <p:spTgt spid="13"/>
                                        </p:tgtEl>
                                        <p:attrNameLst>
                                          <p:attrName>style.visibility</p:attrName>
                                        </p:attrNameLst>
                                      </p:cBhvr>
                                      <p:to>
                                        <p:strVal val="hidden"/>
                                      </p:to>
                                    </p:set>
                                  </p:childTnLst>
                                </p:cTn>
                              </p:par>
                              <p:par>
                                <p:cTn id="31" presetID="63" presetClass="path" presetSubtype="0" accel="50000" decel="50000" fill="hold" nodeType="withEffect">
                                  <p:stCondLst>
                                    <p:cond delay="0"/>
                                  </p:stCondLst>
                                  <p:childTnLst>
                                    <p:animMotion origin="layout" path="M 3.33333E-6 2.95097E-6 L 0.04166 2.95097E-6 " pathEditMode="relative" rAng="0" ptsTypes="AA">
                                      <p:cBhvr>
                                        <p:cTn id="32" dur="500" fill="hold"/>
                                        <p:tgtEl>
                                          <p:spTgt spid="5"/>
                                        </p:tgtEl>
                                        <p:attrNameLst>
                                          <p:attrName>ppt_x</p:attrName>
                                          <p:attrName>ppt_y</p:attrName>
                                        </p:attrNameLst>
                                      </p:cBhvr>
                                      <p:rCtr x="21" y="0"/>
                                    </p:animMotion>
                                  </p:childTnLst>
                                </p:cTn>
                              </p:par>
                              <p:par>
                                <p:cTn id="33" presetID="10" presetClass="entr" presetSubtype="0" fill="hold" grpId="0" nodeType="withEffect">
                                  <p:stCondLst>
                                    <p:cond delay="0"/>
                                  </p:stCondLst>
                                  <p:childTnLst>
                                    <p:set>
                                      <p:cBhvr>
                                        <p:cTn id="34" dur="1" fill="hold">
                                          <p:stCondLst>
                                            <p:cond delay="0"/>
                                          </p:stCondLst>
                                        </p:cTn>
                                        <p:tgtEl>
                                          <p:spTgt spid="61"/>
                                        </p:tgtEl>
                                        <p:attrNameLst>
                                          <p:attrName>style.visibility</p:attrName>
                                        </p:attrNameLst>
                                      </p:cBhvr>
                                      <p:to>
                                        <p:strVal val="visible"/>
                                      </p:to>
                                    </p:set>
                                    <p:animEffect transition="in" filter="fade">
                                      <p:cBhvr>
                                        <p:cTn id="35" dur="500"/>
                                        <p:tgtEl>
                                          <p:spTgt spid="61"/>
                                        </p:tgtEl>
                                      </p:cBhvr>
                                    </p:animEffect>
                                  </p:childTnLst>
                                </p:cTn>
                              </p:par>
                            </p:childTnLst>
                          </p:cTn>
                        </p:par>
                        <p:par>
                          <p:cTn id="36" fill="hold">
                            <p:stCondLst>
                              <p:cond delay="500"/>
                            </p:stCondLst>
                            <p:childTnLst>
                              <p:par>
                                <p:cTn id="37" presetID="1" presetClass="exit" presetSubtype="0" fill="hold" nodeType="afterEffect">
                                  <p:stCondLst>
                                    <p:cond delay="0"/>
                                  </p:stCondLst>
                                  <p:childTnLst>
                                    <p:set>
                                      <p:cBhvr>
                                        <p:cTn id="38" dur="1" fill="hold">
                                          <p:stCondLst>
                                            <p:cond delay="0"/>
                                          </p:stCondLst>
                                        </p:cTn>
                                        <p:tgtEl>
                                          <p:spTgt spid="5"/>
                                        </p:tgtEl>
                                        <p:attrNameLst>
                                          <p:attrName>style.visibility</p:attrName>
                                        </p:attrNameLst>
                                      </p:cBhvr>
                                      <p:to>
                                        <p:strVal val="hidden"/>
                                      </p:to>
                                    </p:set>
                                  </p:childTnLst>
                                </p:cTn>
                              </p:par>
                            </p:childTnLst>
                          </p:cTn>
                        </p:par>
                        <p:par>
                          <p:cTn id="39" fill="hold">
                            <p:stCondLst>
                              <p:cond delay="500"/>
                            </p:stCondLst>
                            <p:childTnLst>
                              <p:par>
                                <p:cTn id="40" presetID="1" presetClass="entr" presetSubtype="0" fill="hold" nodeType="afterEffect">
                                  <p:stCondLst>
                                    <p:cond delay="0"/>
                                  </p:stCondLst>
                                  <p:childTnLst>
                                    <p:set>
                                      <p:cBhvr>
                                        <p:cTn id="41" dur="1" fill="hold">
                                          <p:stCondLst>
                                            <p:cond delay="0"/>
                                          </p:stCondLst>
                                        </p:cTn>
                                        <p:tgtEl>
                                          <p:spTgt spid="14"/>
                                        </p:tgtEl>
                                        <p:attrNameLst>
                                          <p:attrName>style.visibility</p:attrName>
                                        </p:attrNameLst>
                                      </p:cBhvr>
                                      <p:to>
                                        <p:strVal val="visible"/>
                                      </p:to>
                                    </p:set>
                                  </p:childTnLst>
                                </p:cTn>
                              </p:par>
                            </p:childTnLst>
                          </p:cTn>
                        </p:par>
                        <p:par>
                          <p:cTn id="42" fill="hold">
                            <p:stCondLst>
                              <p:cond delay="500"/>
                            </p:stCondLst>
                            <p:childTnLst>
                              <p:par>
                                <p:cTn id="43" presetID="1" presetClass="entr" presetSubtype="0" fill="hold" grpId="0" nodeType="afterEffect">
                                  <p:stCondLst>
                                    <p:cond delay="0"/>
                                  </p:stCondLst>
                                  <p:childTnLst>
                                    <p:set>
                                      <p:cBhvr>
                                        <p:cTn id="44" dur="1" fill="hold">
                                          <p:stCondLst>
                                            <p:cond delay="0"/>
                                          </p:stCondLst>
                                        </p:cTn>
                                        <p:tgtEl>
                                          <p:spTgt spid="22"/>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0" presetClass="exit" presetSubtype="0" fill="hold" grpId="1" nodeType="clickEffect">
                                  <p:stCondLst>
                                    <p:cond delay="0"/>
                                  </p:stCondLst>
                                  <p:childTnLst>
                                    <p:animEffect transition="out" filter="fade">
                                      <p:cBhvr>
                                        <p:cTn id="48" dur="500"/>
                                        <p:tgtEl>
                                          <p:spTgt spid="22"/>
                                        </p:tgtEl>
                                      </p:cBhvr>
                                    </p:animEffect>
                                    <p:set>
                                      <p:cBhvr>
                                        <p:cTn id="49" dur="1" fill="hold">
                                          <p:stCondLst>
                                            <p:cond delay="499"/>
                                          </p:stCondLst>
                                        </p:cTn>
                                        <p:tgtEl>
                                          <p:spTgt spid="22"/>
                                        </p:tgtEl>
                                        <p:attrNameLst>
                                          <p:attrName>style.visibility</p:attrName>
                                        </p:attrNameLst>
                                      </p:cBhvr>
                                      <p:to>
                                        <p:strVal val="hidden"/>
                                      </p:to>
                                    </p:set>
                                  </p:childTnLst>
                                </p:cTn>
                              </p:par>
                              <p:par>
                                <p:cTn id="50" presetID="63" presetClass="path" presetSubtype="0" accel="50000" decel="50000" fill="hold" nodeType="withEffect">
                                  <p:stCondLst>
                                    <p:cond delay="0"/>
                                  </p:stCondLst>
                                  <p:childTnLst>
                                    <p:animMotion origin="layout" path="M 3.33333E-6 2.95097E-6 L 0.04166 2.95097E-6 " pathEditMode="relative" rAng="0" ptsTypes="AA">
                                      <p:cBhvr>
                                        <p:cTn id="51" dur="500" fill="hold"/>
                                        <p:tgtEl>
                                          <p:spTgt spid="14"/>
                                        </p:tgtEl>
                                        <p:attrNameLst>
                                          <p:attrName>ppt_x</p:attrName>
                                          <p:attrName>ppt_y</p:attrName>
                                        </p:attrNameLst>
                                      </p:cBhvr>
                                      <p:rCtr x="21" y="0"/>
                                    </p:animMotion>
                                  </p:childTnLst>
                                </p:cTn>
                              </p:par>
                              <p:par>
                                <p:cTn id="52" presetID="10" presetClass="entr" presetSubtype="0" fill="hold" nodeType="withEffect">
                                  <p:stCondLst>
                                    <p:cond delay="0"/>
                                  </p:stCondLst>
                                  <p:childTnLst>
                                    <p:set>
                                      <p:cBhvr>
                                        <p:cTn id="53" dur="1" fill="hold">
                                          <p:stCondLst>
                                            <p:cond delay="0"/>
                                          </p:stCondLst>
                                        </p:cTn>
                                        <p:tgtEl>
                                          <p:spTgt spid="62"/>
                                        </p:tgtEl>
                                        <p:attrNameLst>
                                          <p:attrName>style.visibility</p:attrName>
                                        </p:attrNameLst>
                                      </p:cBhvr>
                                      <p:to>
                                        <p:strVal val="visible"/>
                                      </p:to>
                                    </p:set>
                                    <p:animEffect transition="in" filter="fade">
                                      <p:cBhvr>
                                        <p:cTn id="54" dur="500"/>
                                        <p:tgtEl>
                                          <p:spTgt spid="62"/>
                                        </p:tgtEl>
                                      </p:cBhvr>
                                    </p:animEffect>
                                  </p:childTnLst>
                                </p:cTn>
                              </p:par>
                            </p:childTnLst>
                          </p:cTn>
                        </p:par>
                        <p:par>
                          <p:cTn id="55" fill="hold">
                            <p:stCondLst>
                              <p:cond delay="500"/>
                            </p:stCondLst>
                            <p:childTnLst>
                              <p:par>
                                <p:cTn id="56" presetID="1" presetClass="exit" presetSubtype="0" fill="hold" nodeType="afterEffect">
                                  <p:stCondLst>
                                    <p:cond delay="0"/>
                                  </p:stCondLst>
                                  <p:childTnLst>
                                    <p:set>
                                      <p:cBhvr>
                                        <p:cTn id="57" dur="1" fill="hold">
                                          <p:stCondLst>
                                            <p:cond delay="0"/>
                                          </p:stCondLst>
                                        </p:cTn>
                                        <p:tgtEl>
                                          <p:spTgt spid="14"/>
                                        </p:tgtEl>
                                        <p:attrNameLst>
                                          <p:attrName>style.visibility</p:attrName>
                                        </p:attrNameLst>
                                      </p:cBhvr>
                                      <p:to>
                                        <p:strVal val="hidden"/>
                                      </p:to>
                                    </p:set>
                                  </p:childTnLst>
                                </p:cTn>
                              </p:par>
                            </p:childTnLst>
                          </p:cTn>
                        </p:par>
                        <p:par>
                          <p:cTn id="58" fill="hold">
                            <p:stCondLst>
                              <p:cond delay="500"/>
                            </p:stCondLst>
                            <p:childTnLst>
                              <p:par>
                                <p:cTn id="59" presetID="1" presetClass="entr" presetSubtype="0" fill="hold" nodeType="afterEffect">
                                  <p:stCondLst>
                                    <p:cond delay="0"/>
                                  </p:stCondLst>
                                  <p:childTnLst>
                                    <p:set>
                                      <p:cBhvr>
                                        <p:cTn id="60" dur="1" fill="hold">
                                          <p:stCondLst>
                                            <p:cond delay="0"/>
                                          </p:stCondLst>
                                        </p:cTn>
                                        <p:tgtEl>
                                          <p:spTgt spid="23"/>
                                        </p:tgtEl>
                                        <p:attrNameLst>
                                          <p:attrName>style.visibility</p:attrName>
                                        </p:attrNameLst>
                                      </p:cBhvr>
                                      <p:to>
                                        <p:strVal val="visible"/>
                                      </p:to>
                                    </p:set>
                                  </p:childTnLst>
                                </p:cTn>
                              </p:par>
                            </p:childTnLst>
                          </p:cTn>
                        </p:par>
                        <p:par>
                          <p:cTn id="61" fill="hold">
                            <p:stCondLst>
                              <p:cond delay="500"/>
                            </p:stCondLst>
                            <p:childTnLst>
                              <p:par>
                                <p:cTn id="62" presetID="1" presetClass="entr" presetSubtype="0" fill="hold" grpId="0" nodeType="afterEffect">
                                  <p:stCondLst>
                                    <p:cond delay="0"/>
                                  </p:stCondLst>
                                  <p:childTnLst>
                                    <p:set>
                                      <p:cBhvr>
                                        <p:cTn id="63" dur="1" fill="hold">
                                          <p:stCondLst>
                                            <p:cond delay="0"/>
                                          </p:stCondLst>
                                        </p:cTn>
                                        <p:tgtEl>
                                          <p:spTgt spid="31"/>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0" presetClass="exit" presetSubtype="0" fill="hold" grpId="1" nodeType="clickEffect">
                                  <p:stCondLst>
                                    <p:cond delay="0"/>
                                  </p:stCondLst>
                                  <p:childTnLst>
                                    <p:animEffect transition="out" filter="fade">
                                      <p:cBhvr>
                                        <p:cTn id="67" dur="500"/>
                                        <p:tgtEl>
                                          <p:spTgt spid="31"/>
                                        </p:tgtEl>
                                      </p:cBhvr>
                                    </p:animEffect>
                                    <p:set>
                                      <p:cBhvr>
                                        <p:cTn id="68" dur="1" fill="hold">
                                          <p:stCondLst>
                                            <p:cond delay="499"/>
                                          </p:stCondLst>
                                        </p:cTn>
                                        <p:tgtEl>
                                          <p:spTgt spid="31"/>
                                        </p:tgtEl>
                                        <p:attrNameLst>
                                          <p:attrName>style.visibility</p:attrName>
                                        </p:attrNameLst>
                                      </p:cBhvr>
                                      <p:to>
                                        <p:strVal val="hidden"/>
                                      </p:to>
                                    </p:set>
                                  </p:childTnLst>
                                </p:cTn>
                              </p:par>
                              <p:par>
                                <p:cTn id="69" presetID="63" presetClass="path" presetSubtype="0" accel="50000" decel="50000" fill="hold" nodeType="withEffect">
                                  <p:stCondLst>
                                    <p:cond delay="0"/>
                                  </p:stCondLst>
                                  <p:childTnLst>
                                    <p:animMotion origin="layout" path="M 3.33333E-6 2.95097E-6 L 0.04166 2.95097E-6 " pathEditMode="relative" rAng="0" ptsTypes="AA">
                                      <p:cBhvr>
                                        <p:cTn id="70" dur="500" fill="hold"/>
                                        <p:tgtEl>
                                          <p:spTgt spid="23"/>
                                        </p:tgtEl>
                                        <p:attrNameLst>
                                          <p:attrName>ppt_x</p:attrName>
                                          <p:attrName>ppt_y</p:attrName>
                                        </p:attrNameLst>
                                      </p:cBhvr>
                                      <p:rCtr x="21" y="0"/>
                                    </p:animMotion>
                                  </p:childTnLst>
                                </p:cTn>
                              </p:par>
                              <p:par>
                                <p:cTn id="71" presetID="10" presetClass="entr" presetSubtype="0" fill="hold" nodeType="withEffect">
                                  <p:stCondLst>
                                    <p:cond delay="0"/>
                                  </p:stCondLst>
                                  <p:childTnLst>
                                    <p:set>
                                      <p:cBhvr>
                                        <p:cTn id="72" dur="1" fill="hold">
                                          <p:stCondLst>
                                            <p:cond delay="0"/>
                                          </p:stCondLst>
                                        </p:cTn>
                                        <p:tgtEl>
                                          <p:spTgt spid="65"/>
                                        </p:tgtEl>
                                        <p:attrNameLst>
                                          <p:attrName>style.visibility</p:attrName>
                                        </p:attrNameLst>
                                      </p:cBhvr>
                                      <p:to>
                                        <p:strVal val="visible"/>
                                      </p:to>
                                    </p:set>
                                    <p:animEffect transition="in" filter="fade">
                                      <p:cBhvr>
                                        <p:cTn id="73" dur="500"/>
                                        <p:tgtEl>
                                          <p:spTgt spid="65"/>
                                        </p:tgtEl>
                                      </p:cBhvr>
                                    </p:animEffect>
                                  </p:childTnLst>
                                </p:cTn>
                              </p:par>
                            </p:childTnLst>
                          </p:cTn>
                        </p:par>
                        <p:par>
                          <p:cTn id="74" fill="hold">
                            <p:stCondLst>
                              <p:cond delay="500"/>
                            </p:stCondLst>
                            <p:childTnLst>
                              <p:par>
                                <p:cTn id="75" presetID="1" presetClass="exit" presetSubtype="0" fill="hold" nodeType="afterEffect">
                                  <p:stCondLst>
                                    <p:cond delay="0"/>
                                  </p:stCondLst>
                                  <p:childTnLst>
                                    <p:set>
                                      <p:cBhvr>
                                        <p:cTn id="76" dur="1" fill="hold">
                                          <p:stCondLst>
                                            <p:cond delay="0"/>
                                          </p:stCondLst>
                                        </p:cTn>
                                        <p:tgtEl>
                                          <p:spTgt spid="23"/>
                                        </p:tgtEl>
                                        <p:attrNameLst>
                                          <p:attrName>style.visibility</p:attrName>
                                        </p:attrNameLst>
                                      </p:cBhvr>
                                      <p:to>
                                        <p:strVal val="hidden"/>
                                      </p:to>
                                    </p:set>
                                  </p:childTnLst>
                                </p:cTn>
                              </p:par>
                            </p:childTnLst>
                          </p:cTn>
                        </p:par>
                        <p:par>
                          <p:cTn id="77" fill="hold">
                            <p:stCondLst>
                              <p:cond delay="500"/>
                            </p:stCondLst>
                            <p:childTnLst>
                              <p:par>
                                <p:cTn id="78" presetID="1" presetClass="entr" presetSubtype="0" fill="hold" nodeType="afterEffect">
                                  <p:stCondLst>
                                    <p:cond delay="0"/>
                                  </p:stCondLst>
                                  <p:childTnLst>
                                    <p:set>
                                      <p:cBhvr>
                                        <p:cTn id="79" dur="1" fill="hold">
                                          <p:stCondLst>
                                            <p:cond delay="0"/>
                                          </p:stCondLst>
                                        </p:cTn>
                                        <p:tgtEl>
                                          <p:spTgt spid="32"/>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grpId="0" nodeType="clickEffect">
                                  <p:stCondLst>
                                    <p:cond delay="0"/>
                                  </p:stCondLst>
                                  <p:childTnLst>
                                    <p:set>
                                      <p:cBhvr>
                                        <p:cTn id="83" dur="1" fill="hold">
                                          <p:stCondLst>
                                            <p:cond delay="0"/>
                                          </p:stCondLst>
                                        </p:cTn>
                                        <p:tgtEl>
                                          <p:spTgt spid="44"/>
                                        </p:tgtEl>
                                        <p:attrNameLst>
                                          <p:attrName>style.visibility</p:attrName>
                                        </p:attrNameLst>
                                      </p:cBhvr>
                                      <p:to>
                                        <p:strVal val="visible"/>
                                      </p:to>
                                    </p:set>
                                    <p:animEffect transition="in" filter="fade">
                                      <p:cBhvr>
                                        <p:cTn id="84" dur="500"/>
                                        <p:tgtEl>
                                          <p:spTgt spid="44"/>
                                        </p:tgtEl>
                                      </p:cBhvr>
                                    </p:animEffec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46"/>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59"/>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60"/>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47"/>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55"/>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0" presetClass="exit" presetSubtype="0" fill="hold" grpId="1" nodeType="clickEffect">
                                  <p:stCondLst>
                                    <p:cond delay="0"/>
                                  </p:stCondLst>
                                  <p:childTnLst>
                                    <p:animEffect transition="out" filter="fade">
                                      <p:cBhvr>
                                        <p:cTn id="100" dur="500"/>
                                        <p:tgtEl>
                                          <p:spTgt spid="55"/>
                                        </p:tgtEl>
                                      </p:cBhvr>
                                    </p:animEffect>
                                    <p:set>
                                      <p:cBhvr>
                                        <p:cTn id="101" dur="1" fill="hold">
                                          <p:stCondLst>
                                            <p:cond delay="499"/>
                                          </p:stCondLst>
                                        </p:cTn>
                                        <p:tgtEl>
                                          <p:spTgt spid="55"/>
                                        </p:tgtEl>
                                        <p:attrNameLst>
                                          <p:attrName>style.visibility</p:attrName>
                                        </p:attrNameLst>
                                      </p:cBhvr>
                                      <p:to>
                                        <p:strVal val="hidden"/>
                                      </p:to>
                                    </p:set>
                                  </p:childTnLst>
                                </p:cTn>
                              </p:par>
                              <p:par>
                                <p:cTn id="102" presetID="10" presetClass="entr" presetSubtype="0" fill="hold" grpId="0" nodeType="withEffect">
                                  <p:stCondLst>
                                    <p:cond delay="0"/>
                                  </p:stCondLst>
                                  <p:childTnLst>
                                    <p:set>
                                      <p:cBhvr>
                                        <p:cTn id="103" dur="1" fill="hold">
                                          <p:stCondLst>
                                            <p:cond delay="0"/>
                                          </p:stCondLst>
                                        </p:cTn>
                                        <p:tgtEl>
                                          <p:spTgt spid="69"/>
                                        </p:tgtEl>
                                        <p:attrNameLst>
                                          <p:attrName>style.visibility</p:attrName>
                                        </p:attrNameLst>
                                      </p:cBhvr>
                                      <p:to>
                                        <p:strVal val="visible"/>
                                      </p:to>
                                    </p:set>
                                    <p:animEffect transition="in" filter="fade">
                                      <p:cBhvr>
                                        <p:cTn id="104" dur="500"/>
                                        <p:tgtEl>
                                          <p:spTgt spid="69"/>
                                        </p:tgtEl>
                                      </p:cBhvr>
                                    </p:animEffect>
                                  </p:childTnLst>
                                </p:cTn>
                              </p:par>
                            </p:childTnLst>
                          </p:cTn>
                        </p:par>
                        <p:par>
                          <p:cTn id="105" fill="hold">
                            <p:stCondLst>
                              <p:cond delay="500"/>
                            </p:stCondLst>
                            <p:childTnLst>
                              <p:par>
                                <p:cTn id="106" presetID="1" presetClass="entr" presetSubtype="0" fill="hold" grpId="0" nodeType="afterEffect">
                                  <p:stCondLst>
                                    <p:cond delay="0"/>
                                  </p:stCondLst>
                                  <p:childTnLst>
                                    <p:set>
                                      <p:cBhvr>
                                        <p:cTn id="107" dur="1" fill="hold">
                                          <p:stCondLst>
                                            <p:cond delay="0"/>
                                          </p:stCondLst>
                                        </p:cTn>
                                        <p:tgtEl>
                                          <p:spTgt spid="56"/>
                                        </p:tgtEl>
                                        <p:attrNameLst>
                                          <p:attrName>style.visibility</p:attrName>
                                        </p:attrNameLst>
                                      </p:cBhvr>
                                      <p:to>
                                        <p:strVal val="visible"/>
                                      </p:to>
                                    </p:set>
                                  </p:childTnLst>
                                </p:cTn>
                              </p:par>
                            </p:childTnLst>
                          </p:cTn>
                        </p:par>
                      </p:childTnLst>
                    </p:cTn>
                  </p:par>
                  <p:par>
                    <p:cTn id="108" fill="hold">
                      <p:stCondLst>
                        <p:cond delay="indefinite"/>
                      </p:stCondLst>
                      <p:childTnLst>
                        <p:par>
                          <p:cTn id="109" fill="hold">
                            <p:stCondLst>
                              <p:cond delay="0"/>
                            </p:stCondLst>
                            <p:childTnLst>
                              <p:par>
                                <p:cTn id="110" presetID="10" presetClass="exit" presetSubtype="0" fill="hold" grpId="1" nodeType="clickEffect">
                                  <p:stCondLst>
                                    <p:cond delay="0"/>
                                  </p:stCondLst>
                                  <p:childTnLst>
                                    <p:animEffect transition="out" filter="fade">
                                      <p:cBhvr>
                                        <p:cTn id="111" dur="500"/>
                                        <p:tgtEl>
                                          <p:spTgt spid="56"/>
                                        </p:tgtEl>
                                      </p:cBhvr>
                                    </p:animEffect>
                                    <p:set>
                                      <p:cBhvr>
                                        <p:cTn id="112" dur="1" fill="hold">
                                          <p:stCondLst>
                                            <p:cond delay="499"/>
                                          </p:stCondLst>
                                        </p:cTn>
                                        <p:tgtEl>
                                          <p:spTgt spid="56"/>
                                        </p:tgtEl>
                                        <p:attrNameLst>
                                          <p:attrName>style.visibility</p:attrName>
                                        </p:attrNameLst>
                                      </p:cBhvr>
                                      <p:to>
                                        <p:strVal val="hidden"/>
                                      </p:to>
                                    </p:set>
                                  </p:childTnLst>
                                </p:cTn>
                              </p:par>
                              <p:par>
                                <p:cTn id="113" presetID="10" presetClass="entr" presetSubtype="0" fill="hold" nodeType="withEffect">
                                  <p:stCondLst>
                                    <p:cond delay="0"/>
                                  </p:stCondLst>
                                  <p:childTnLst>
                                    <p:set>
                                      <p:cBhvr>
                                        <p:cTn id="114" dur="1" fill="hold">
                                          <p:stCondLst>
                                            <p:cond delay="0"/>
                                          </p:stCondLst>
                                        </p:cTn>
                                        <p:tgtEl>
                                          <p:spTgt spid="70"/>
                                        </p:tgtEl>
                                        <p:attrNameLst>
                                          <p:attrName>style.visibility</p:attrName>
                                        </p:attrNameLst>
                                      </p:cBhvr>
                                      <p:to>
                                        <p:strVal val="visible"/>
                                      </p:to>
                                    </p:set>
                                    <p:animEffect transition="in" filter="fade">
                                      <p:cBhvr>
                                        <p:cTn id="115" dur="500"/>
                                        <p:tgtEl>
                                          <p:spTgt spid="70"/>
                                        </p:tgtEl>
                                      </p:cBhvr>
                                    </p:animEffect>
                                  </p:childTnLst>
                                </p:cTn>
                              </p:par>
                            </p:childTnLst>
                          </p:cTn>
                        </p:par>
                        <p:par>
                          <p:cTn id="116" fill="hold">
                            <p:stCondLst>
                              <p:cond delay="500"/>
                            </p:stCondLst>
                            <p:childTnLst>
                              <p:par>
                                <p:cTn id="117" presetID="1" presetClass="entr" presetSubtype="0" fill="hold" grpId="0" nodeType="afterEffect">
                                  <p:stCondLst>
                                    <p:cond delay="0"/>
                                  </p:stCondLst>
                                  <p:childTnLst>
                                    <p:set>
                                      <p:cBhvr>
                                        <p:cTn id="118" dur="1" fill="hold">
                                          <p:stCondLst>
                                            <p:cond delay="0"/>
                                          </p:stCondLst>
                                        </p:cTn>
                                        <p:tgtEl>
                                          <p:spTgt spid="57"/>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0" presetClass="exit" presetSubtype="0" fill="hold" grpId="1" nodeType="clickEffect">
                                  <p:stCondLst>
                                    <p:cond delay="0"/>
                                  </p:stCondLst>
                                  <p:childTnLst>
                                    <p:animEffect transition="out" filter="fade">
                                      <p:cBhvr>
                                        <p:cTn id="122" dur="500"/>
                                        <p:tgtEl>
                                          <p:spTgt spid="57"/>
                                        </p:tgtEl>
                                      </p:cBhvr>
                                    </p:animEffect>
                                    <p:set>
                                      <p:cBhvr>
                                        <p:cTn id="123" dur="1" fill="hold">
                                          <p:stCondLst>
                                            <p:cond delay="499"/>
                                          </p:stCondLst>
                                        </p:cTn>
                                        <p:tgtEl>
                                          <p:spTgt spid="57"/>
                                        </p:tgtEl>
                                        <p:attrNameLst>
                                          <p:attrName>style.visibility</p:attrName>
                                        </p:attrNameLst>
                                      </p:cBhvr>
                                      <p:to>
                                        <p:strVal val="hidden"/>
                                      </p:to>
                                    </p:set>
                                  </p:childTnLst>
                                </p:cTn>
                              </p:par>
                              <p:par>
                                <p:cTn id="124" presetID="10" presetClass="entr" presetSubtype="0" fill="hold" nodeType="withEffect">
                                  <p:stCondLst>
                                    <p:cond delay="0"/>
                                  </p:stCondLst>
                                  <p:childTnLst>
                                    <p:set>
                                      <p:cBhvr>
                                        <p:cTn id="125" dur="1" fill="hold">
                                          <p:stCondLst>
                                            <p:cond delay="0"/>
                                          </p:stCondLst>
                                        </p:cTn>
                                        <p:tgtEl>
                                          <p:spTgt spid="73"/>
                                        </p:tgtEl>
                                        <p:attrNameLst>
                                          <p:attrName>style.visibility</p:attrName>
                                        </p:attrNameLst>
                                      </p:cBhvr>
                                      <p:to>
                                        <p:strVal val="visible"/>
                                      </p:to>
                                    </p:set>
                                    <p:animEffect transition="in" filter="fade">
                                      <p:cBhvr>
                                        <p:cTn id="126" dur="500"/>
                                        <p:tgtEl>
                                          <p:spTgt spid="73"/>
                                        </p:tgtEl>
                                      </p:cBhvr>
                                    </p:animEffect>
                                  </p:childTnLst>
                                </p:cTn>
                              </p:par>
                            </p:childTnLst>
                          </p:cTn>
                        </p:par>
                        <p:par>
                          <p:cTn id="127" fill="hold">
                            <p:stCondLst>
                              <p:cond delay="500"/>
                            </p:stCondLst>
                            <p:childTnLst>
                              <p:par>
                                <p:cTn id="128" presetID="1" presetClass="entr" presetSubtype="0" fill="hold" grpId="0" nodeType="afterEffect">
                                  <p:stCondLst>
                                    <p:cond delay="0"/>
                                  </p:stCondLst>
                                  <p:childTnLst>
                                    <p:set>
                                      <p:cBhvr>
                                        <p:cTn id="129" dur="1" fill="hold">
                                          <p:stCondLst>
                                            <p:cond delay="0"/>
                                          </p:stCondLst>
                                        </p:cTn>
                                        <p:tgtEl>
                                          <p:spTgt spid="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3" grpId="0" animBg="1"/>
      <p:bldP spid="13" grpId="1" animBg="1"/>
      <p:bldP spid="22" grpId="0" animBg="1"/>
      <p:bldP spid="22" grpId="1" animBg="1"/>
      <p:bldP spid="31" grpId="0" animBg="1"/>
      <p:bldP spid="31" grpId="1" animBg="1"/>
      <p:bldP spid="41" grpId="0"/>
      <p:bldP spid="42" grpId="0"/>
      <p:bldP spid="43" grpId="0"/>
      <p:bldP spid="44" grpId="0" animBg="1"/>
      <p:bldP spid="46" grpId="0" animBg="1"/>
      <p:bldP spid="55" grpId="0" animBg="1"/>
      <p:bldP spid="55" grpId="1" animBg="1"/>
      <p:bldP spid="56" grpId="0" animBg="1"/>
      <p:bldP spid="56" grpId="1" animBg="1"/>
      <p:bldP spid="57" grpId="0" animBg="1"/>
      <p:bldP spid="57" grpId="1" animBg="1"/>
      <p:bldP spid="58" grpId="0" animBg="1"/>
      <p:bldP spid="59" grpId="0"/>
      <p:bldP spid="60" grpId="0"/>
      <p:bldP spid="61" grpId="0" animBg="1"/>
      <p:bldP spid="69" grpId="0" animBg="1"/>
      <p:bldP spid="7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Cache Thrashing</a:t>
            </a:r>
            <a:endParaRPr lang="en-US" dirty="0"/>
          </a:p>
        </p:txBody>
      </p:sp>
      <p:sp>
        <p:nvSpPr>
          <p:cNvPr id="44" name="Rectangle 43"/>
          <p:cNvSpPr/>
          <p:nvPr/>
        </p:nvSpPr>
        <p:spPr>
          <a:xfrm>
            <a:off x="3048000" y="2590800"/>
            <a:ext cx="3124200" cy="685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45" name="Group 44"/>
          <p:cNvGrpSpPr/>
          <p:nvPr/>
        </p:nvGrpSpPr>
        <p:grpSpPr>
          <a:xfrm>
            <a:off x="3124200" y="2687360"/>
            <a:ext cx="2590800" cy="533400"/>
            <a:chOff x="685800" y="3048000"/>
            <a:chExt cx="2590800" cy="685800"/>
          </a:xfrm>
        </p:grpSpPr>
        <p:sp>
          <p:nvSpPr>
            <p:cNvPr id="46" name="Rectangle 45"/>
            <p:cNvSpPr/>
            <p:nvPr/>
          </p:nvSpPr>
          <p:spPr>
            <a:xfrm>
              <a:off x="685800" y="305309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H</a:t>
              </a:r>
              <a:endParaRPr lang="en-US" sz="2800" dirty="0"/>
            </a:p>
          </p:txBody>
        </p:sp>
        <p:sp>
          <p:nvSpPr>
            <p:cNvPr id="47" name="Rectangle 46"/>
            <p:cNvSpPr/>
            <p:nvPr/>
          </p:nvSpPr>
          <p:spPr>
            <a:xfrm>
              <a:off x="1066800" y="30480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G</a:t>
              </a:r>
              <a:endParaRPr lang="en-US" sz="2800" dirty="0"/>
            </a:p>
          </p:txBody>
        </p:sp>
        <p:sp>
          <p:nvSpPr>
            <p:cNvPr id="48" name="Rectangle 47"/>
            <p:cNvSpPr/>
            <p:nvPr/>
          </p:nvSpPr>
          <p:spPr>
            <a:xfrm>
              <a:off x="1447800" y="30480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F</a:t>
              </a:r>
              <a:endParaRPr lang="en-US" sz="2800" dirty="0"/>
            </a:p>
          </p:txBody>
        </p:sp>
        <p:sp>
          <p:nvSpPr>
            <p:cNvPr id="49" name="Rectangle 48"/>
            <p:cNvSpPr/>
            <p:nvPr/>
          </p:nvSpPr>
          <p:spPr>
            <a:xfrm>
              <a:off x="1828800" y="30480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E</a:t>
              </a:r>
              <a:endParaRPr lang="en-US" sz="2800" dirty="0"/>
            </a:p>
          </p:txBody>
        </p:sp>
        <p:sp>
          <p:nvSpPr>
            <p:cNvPr id="50" name="Rectangle 49"/>
            <p:cNvSpPr/>
            <p:nvPr/>
          </p:nvSpPr>
          <p:spPr>
            <a:xfrm>
              <a:off x="2209800" y="30480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D</a:t>
              </a:r>
              <a:endParaRPr lang="en-US" sz="2800" dirty="0"/>
            </a:p>
          </p:txBody>
        </p:sp>
        <p:sp>
          <p:nvSpPr>
            <p:cNvPr id="51" name="Rectangle 50"/>
            <p:cNvSpPr/>
            <p:nvPr/>
          </p:nvSpPr>
          <p:spPr>
            <a:xfrm>
              <a:off x="2590800" y="30480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C</a:t>
              </a:r>
              <a:endParaRPr lang="en-US" sz="2800" dirty="0"/>
            </a:p>
          </p:txBody>
        </p:sp>
        <p:sp>
          <p:nvSpPr>
            <p:cNvPr id="52" name="Rectangle 51"/>
            <p:cNvSpPr/>
            <p:nvPr/>
          </p:nvSpPr>
          <p:spPr>
            <a:xfrm>
              <a:off x="2971800" y="30480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B</a:t>
              </a:r>
              <a:endParaRPr lang="en-US" sz="2800" dirty="0"/>
            </a:p>
          </p:txBody>
        </p:sp>
      </p:grpSp>
      <p:sp>
        <p:nvSpPr>
          <p:cNvPr id="53" name="Rectangle 52"/>
          <p:cNvSpPr/>
          <p:nvPr/>
        </p:nvSpPr>
        <p:spPr>
          <a:xfrm>
            <a:off x="5791200" y="2687360"/>
            <a:ext cx="304800" cy="529441"/>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A</a:t>
            </a:r>
            <a:endParaRPr lang="en-US" sz="2800" dirty="0"/>
          </a:p>
        </p:txBody>
      </p:sp>
      <p:grpSp>
        <p:nvGrpSpPr>
          <p:cNvPr id="54" name="Group 53"/>
          <p:cNvGrpSpPr/>
          <p:nvPr/>
        </p:nvGrpSpPr>
        <p:grpSpPr>
          <a:xfrm>
            <a:off x="3124200" y="2667000"/>
            <a:ext cx="2590800" cy="533400"/>
            <a:chOff x="685800" y="3962400"/>
            <a:chExt cx="2590800" cy="685800"/>
          </a:xfrm>
        </p:grpSpPr>
        <p:sp>
          <p:nvSpPr>
            <p:cNvPr id="55" name="Rectangle 54"/>
            <p:cNvSpPr/>
            <p:nvPr/>
          </p:nvSpPr>
          <p:spPr>
            <a:xfrm>
              <a:off x="685800" y="396749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I</a:t>
              </a:r>
              <a:endParaRPr lang="en-US" sz="2800" dirty="0"/>
            </a:p>
          </p:txBody>
        </p:sp>
        <p:sp>
          <p:nvSpPr>
            <p:cNvPr id="56" name="Rectangle 55"/>
            <p:cNvSpPr/>
            <p:nvPr/>
          </p:nvSpPr>
          <p:spPr>
            <a:xfrm>
              <a:off x="1066800" y="39624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H</a:t>
              </a:r>
              <a:endParaRPr lang="en-US" sz="2800" dirty="0"/>
            </a:p>
          </p:txBody>
        </p:sp>
        <p:sp>
          <p:nvSpPr>
            <p:cNvPr id="57" name="Rectangle 56"/>
            <p:cNvSpPr/>
            <p:nvPr/>
          </p:nvSpPr>
          <p:spPr>
            <a:xfrm>
              <a:off x="1447800" y="39624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G</a:t>
              </a:r>
              <a:endParaRPr lang="en-US" sz="2800" dirty="0"/>
            </a:p>
          </p:txBody>
        </p:sp>
        <p:sp>
          <p:nvSpPr>
            <p:cNvPr id="58" name="Rectangle 57"/>
            <p:cNvSpPr/>
            <p:nvPr/>
          </p:nvSpPr>
          <p:spPr>
            <a:xfrm>
              <a:off x="1828800" y="39624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F</a:t>
              </a:r>
              <a:endParaRPr lang="en-US" sz="2800" dirty="0"/>
            </a:p>
          </p:txBody>
        </p:sp>
        <p:sp>
          <p:nvSpPr>
            <p:cNvPr id="59" name="Rectangle 58"/>
            <p:cNvSpPr/>
            <p:nvPr/>
          </p:nvSpPr>
          <p:spPr>
            <a:xfrm>
              <a:off x="2209800" y="39624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E</a:t>
              </a:r>
              <a:endParaRPr lang="en-US" sz="2800" dirty="0"/>
            </a:p>
          </p:txBody>
        </p:sp>
        <p:sp>
          <p:nvSpPr>
            <p:cNvPr id="60" name="Rectangle 59"/>
            <p:cNvSpPr/>
            <p:nvPr/>
          </p:nvSpPr>
          <p:spPr>
            <a:xfrm>
              <a:off x="2590800" y="39624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D</a:t>
              </a:r>
              <a:endParaRPr lang="en-US" sz="2800" dirty="0"/>
            </a:p>
          </p:txBody>
        </p:sp>
        <p:sp>
          <p:nvSpPr>
            <p:cNvPr id="61" name="Rectangle 60"/>
            <p:cNvSpPr/>
            <p:nvPr/>
          </p:nvSpPr>
          <p:spPr>
            <a:xfrm>
              <a:off x="2971800" y="39624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C</a:t>
              </a:r>
              <a:endParaRPr lang="en-US" sz="2800" dirty="0"/>
            </a:p>
          </p:txBody>
        </p:sp>
      </p:grpSp>
      <p:sp>
        <p:nvSpPr>
          <p:cNvPr id="62" name="Rectangle 61"/>
          <p:cNvSpPr/>
          <p:nvPr/>
        </p:nvSpPr>
        <p:spPr>
          <a:xfrm>
            <a:off x="5791200" y="2667000"/>
            <a:ext cx="304800" cy="529441"/>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B</a:t>
            </a:r>
            <a:endParaRPr lang="en-US" sz="2800" dirty="0"/>
          </a:p>
        </p:txBody>
      </p:sp>
      <p:grpSp>
        <p:nvGrpSpPr>
          <p:cNvPr id="63" name="Group 62"/>
          <p:cNvGrpSpPr/>
          <p:nvPr/>
        </p:nvGrpSpPr>
        <p:grpSpPr>
          <a:xfrm>
            <a:off x="3124200" y="2667000"/>
            <a:ext cx="2590800" cy="533400"/>
            <a:chOff x="685800" y="4800600"/>
            <a:chExt cx="2590800" cy="685800"/>
          </a:xfrm>
        </p:grpSpPr>
        <p:sp>
          <p:nvSpPr>
            <p:cNvPr id="64" name="Rectangle 63"/>
            <p:cNvSpPr/>
            <p:nvPr/>
          </p:nvSpPr>
          <p:spPr>
            <a:xfrm>
              <a:off x="685800" y="480569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J</a:t>
              </a:r>
              <a:endParaRPr lang="en-US" sz="2800" dirty="0"/>
            </a:p>
          </p:txBody>
        </p:sp>
        <p:sp>
          <p:nvSpPr>
            <p:cNvPr id="65" name="Rectangle 64"/>
            <p:cNvSpPr/>
            <p:nvPr/>
          </p:nvSpPr>
          <p:spPr>
            <a:xfrm>
              <a:off x="1066800" y="48006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I</a:t>
              </a:r>
              <a:endParaRPr lang="en-US" sz="2800" dirty="0"/>
            </a:p>
          </p:txBody>
        </p:sp>
        <p:sp>
          <p:nvSpPr>
            <p:cNvPr id="66" name="Rectangle 65"/>
            <p:cNvSpPr/>
            <p:nvPr/>
          </p:nvSpPr>
          <p:spPr>
            <a:xfrm>
              <a:off x="1447800" y="48006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H</a:t>
              </a:r>
              <a:endParaRPr lang="en-US" sz="2800" dirty="0"/>
            </a:p>
          </p:txBody>
        </p:sp>
        <p:sp>
          <p:nvSpPr>
            <p:cNvPr id="67" name="Rectangle 66"/>
            <p:cNvSpPr/>
            <p:nvPr/>
          </p:nvSpPr>
          <p:spPr>
            <a:xfrm>
              <a:off x="1828800" y="48006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G</a:t>
              </a:r>
              <a:endParaRPr lang="en-US" sz="2800" dirty="0"/>
            </a:p>
          </p:txBody>
        </p:sp>
        <p:sp>
          <p:nvSpPr>
            <p:cNvPr id="68" name="Rectangle 67"/>
            <p:cNvSpPr/>
            <p:nvPr/>
          </p:nvSpPr>
          <p:spPr>
            <a:xfrm>
              <a:off x="2209800" y="48006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F</a:t>
              </a:r>
              <a:endParaRPr lang="en-US" sz="2800" dirty="0"/>
            </a:p>
          </p:txBody>
        </p:sp>
        <p:sp>
          <p:nvSpPr>
            <p:cNvPr id="69" name="Rectangle 68"/>
            <p:cNvSpPr/>
            <p:nvPr/>
          </p:nvSpPr>
          <p:spPr>
            <a:xfrm>
              <a:off x="2590800" y="48006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E</a:t>
              </a:r>
              <a:endParaRPr lang="en-US" sz="2800" dirty="0"/>
            </a:p>
          </p:txBody>
        </p:sp>
        <p:sp>
          <p:nvSpPr>
            <p:cNvPr id="70" name="Rectangle 69"/>
            <p:cNvSpPr/>
            <p:nvPr/>
          </p:nvSpPr>
          <p:spPr>
            <a:xfrm>
              <a:off x="2971800" y="48006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D</a:t>
              </a:r>
              <a:endParaRPr lang="en-US" sz="2800" dirty="0"/>
            </a:p>
          </p:txBody>
        </p:sp>
      </p:grpSp>
      <p:sp>
        <p:nvSpPr>
          <p:cNvPr id="71" name="Rectangle 70"/>
          <p:cNvSpPr/>
          <p:nvPr/>
        </p:nvSpPr>
        <p:spPr>
          <a:xfrm>
            <a:off x="5791200" y="2667000"/>
            <a:ext cx="304800" cy="529441"/>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C</a:t>
            </a:r>
            <a:endParaRPr lang="en-US" sz="2800" dirty="0"/>
          </a:p>
        </p:txBody>
      </p:sp>
      <p:grpSp>
        <p:nvGrpSpPr>
          <p:cNvPr id="72" name="Group 71"/>
          <p:cNvGrpSpPr/>
          <p:nvPr/>
        </p:nvGrpSpPr>
        <p:grpSpPr>
          <a:xfrm>
            <a:off x="3124200" y="2667000"/>
            <a:ext cx="2971800" cy="533400"/>
            <a:chOff x="685800" y="7152620"/>
            <a:chExt cx="2971800" cy="685800"/>
          </a:xfrm>
        </p:grpSpPr>
        <p:sp>
          <p:nvSpPr>
            <p:cNvPr id="73" name="Rectangle 72"/>
            <p:cNvSpPr/>
            <p:nvPr/>
          </p:nvSpPr>
          <p:spPr>
            <a:xfrm>
              <a:off x="685800" y="715771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K</a:t>
              </a:r>
              <a:endParaRPr lang="en-US" sz="2800" dirty="0"/>
            </a:p>
          </p:txBody>
        </p:sp>
        <p:sp>
          <p:nvSpPr>
            <p:cNvPr id="74" name="Rectangle 73"/>
            <p:cNvSpPr/>
            <p:nvPr/>
          </p:nvSpPr>
          <p:spPr>
            <a:xfrm>
              <a:off x="1066800" y="715262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J</a:t>
              </a:r>
              <a:endParaRPr lang="en-US" sz="2800" dirty="0"/>
            </a:p>
          </p:txBody>
        </p:sp>
        <p:sp>
          <p:nvSpPr>
            <p:cNvPr id="75" name="Rectangle 74"/>
            <p:cNvSpPr/>
            <p:nvPr/>
          </p:nvSpPr>
          <p:spPr>
            <a:xfrm>
              <a:off x="1447800" y="715262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I</a:t>
              </a:r>
              <a:endParaRPr lang="en-US" sz="2800" dirty="0"/>
            </a:p>
          </p:txBody>
        </p:sp>
        <p:sp>
          <p:nvSpPr>
            <p:cNvPr id="76" name="Rectangle 75"/>
            <p:cNvSpPr/>
            <p:nvPr/>
          </p:nvSpPr>
          <p:spPr>
            <a:xfrm>
              <a:off x="1828800" y="715262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H</a:t>
              </a:r>
              <a:endParaRPr lang="en-US" sz="2800" dirty="0"/>
            </a:p>
          </p:txBody>
        </p:sp>
        <p:sp>
          <p:nvSpPr>
            <p:cNvPr id="77" name="Rectangle 76"/>
            <p:cNvSpPr/>
            <p:nvPr/>
          </p:nvSpPr>
          <p:spPr>
            <a:xfrm>
              <a:off x="2209800" y="715262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G</a:t>
              </a:r>
              <a:endParaRPr lang="en-US" sz="2800" dirty="0"/>
            </a:p>
          </p:txBody>
        </p:sp>
        <p:sp>
          <p:nvSpPr>
            <p:cNvPr id="78" name="Rectangle 77"/>
            <p:cNvSpPr/>
            <p:nvPr/>
          </p:nvSpPr>
          <p:spPr>
            <a:xfrm>
              <a:off x="2590800" y="715262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F</a:t>
              </a:r>
              <a:endParaRPr lang="en-US" sz="2800" dirty="0"/>
            </a:p>
          </p:txBody>
        </p:sp>
        <p:sp>
          <p:nvSpPr>
            <p:cNvPr id="79" name="Rectangle 78"/>
            <p:cNvSpPr/>
            <p:nvPr/>
          </p:nvSpPr>
          <p:spPr>
            <a:xfrm>
              <a:off x="2971800" y="715262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E</a:t>
              </a:r>
              <a:endParaRPr lang="en-US" sz="2800" dirty="0"/>
            </a:p>
          </p:txBody>
        </p:sp>
        <p:sp>
          <p:nvSpPr>
            <p:cNvPr id="80" name="Rectangle 79"/>
            <p:cNvSpPr/>
            <p:nvPr/>
          </p:nvSpPr>
          <p:spPr>
            <a:xfrm>
              <a:off x="3352800" y="715262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D</a:t>
              </a:r>
              <a:endParaRPr lang="en-US" sz="2800" dirty="0"/>
            </a:p>
          </p:txBody>
        </p:sp>
      </p:grpSp>
      <p:sp>
        <p:nvSpPr>
          <p:cNvPr id="81" name="TextBox 80"/>
          <p:cNvSpPr txBox="1"/>
          <p:nvPr/>
        </p:nvSpPr>
        <p:spPr>
          <a:xfrm>
            <a:off x="2971800" y="3348335"/>
            <a:ext cx="990602" cy="461665"/>
          </a:xfrm>
          <a:prstGeom prst="rect">
            <a:avLst/>
          </a:prstGeom>
          <a:noFill/>
        </p:spPr>
        <p:txBody>
          <a:bodyPr wrap="square" rtlCol="0">
            <a:spAutoFit/>
          </a:bodyPr>
          <a:lstStyle/>
          <a:p>
            <a:pPr algn="ctr"/>
            <a:r>
              <a:rPr lang="en-US" sz="2400" dirty="0" smtClean="0">
                <a:solidFill>
                  <a:schemeClr val="tx1">
                    <a:lumMod val="85000"/>
                    <a:lumOff val="15000"/>
                  </a:schemeClr>
                </a:solidFill>
              </a:rPr>
              <a:t>MRU</a:t>
            </a:r>
            <a:endParaRPr lang="en-US" sz="2400" dirty="0">
              <a:solidFill>
                <a:schemeClr val="tx1">
                  <a:lumMod val="85000"/>
                  <a:lumOff val="15000"/>
                </a:schemeClr>
              </a:solidFill>
            </a:endParaRPr>
          </a:p>
        </p:txBody>
      </p:sp>
      <p:sp>
        <p:nvSpPr>
          <p:cNvPr id="82" name="TextBox 81"/>
          <p:cNvSpPr txBox="1"/>
          <p:nvPr/>
        </p:nvSpPr>
        <p:spPr>
          <a:xfrm>
            <a:off x="5570009" y="3348335"/>
            <a:ext cx="678391" cy="461665"/>
          </a:xfrm>
          <a:prstGeom prst="rect">
            <a:avLst/>
          </a:prstGeom>
          <a:noFill/>
        </p:spPr>
        <p:txBody>
          <a:bodyPr wrap="none" rtlCol="0">
            <a:spAutoFit/>
          </a:bodyPr>
          <a:lstStyle/>
          <a:p>
            <a:pPr algn="r"/>
            <a:r>
              <a:rPr lang="en-US" sz="2400" dirty="0" smtClean="0">
                <a:solidFill>
                  <a:schemeClr val="tx1">
                    <a:lumMod val="85000"/>
                    <a:lumOff val="15000"/>
                  </a:schemeClr>
                </a:solidFill>
              </a:rPr>
              <a:t>LRU</a:t>
            </a:r>
            <a:endParaRPr lang="en-US" sz="2400" dirty="0">
              <a:solidFill>
                <a:schemeClr val="tx1">
                  <a:lumMod val="85000"/>
                  <a:lumOff val="15000"/>
                </a:schemeClr>
              </a:solidFill>
            </a:endParaRPr>
          </a:p>
        </p:txBody>
      </p:sp>
      <p:sp>
        <p:nvSpPr>
          <p:cNvPr id="83" name="TextBox 82"/>
          <p:cNvSpPr txBox="1"/>
          <p:nvPr/>
        </p:nvSpPr>
        <p:spPr>
          <a:xfrm>
            <a:off x="1206483" y="2667000"/>
            <a:ext cx="1689117" cy="523220"/>
          </a:xfrm>
          <a:prstGeom prst="rect">
            <a:avLst/>
          </a:prstGeom>
          <a:noFill/>
        </p:spPr>
        <p:txBody>
          <a:bodyPr wrap="none" rtlCol="0">
            <a:spAutoFit/>
          </a:bodyPr>
          <a:lstStyle/>
          <a:p>
            <a:r>
              <a:rPr lang="en-US" sz="2800" dirty="0" smtClean="0"/>
              <a:t>LRU Policy</a:t>
            </a:r>
            <a:endParaRPr lang="en-US" sz="2800" dirty="0"/>
          </a:p>
        </p:txBody>
      </p:sp>
      <p:grpSp>
        <p:nvGrpSpPr>
          <p:cNvPr id="104" name="Group 103"/>
          <p:cNvGrpSpPr/>
          <p:nvPr/>
        </p:nvGrpSpPr>
        <p:grpSpPr>
          <a:xfrm>
            <a:off x="3124200" y="2667000"/>
            <a:ext cx="4114800" cy="533400"/>
            <a:chOff x="3733800" y="1371600"/>
            <a:chExt cx="4114800" cy="685800"/>
          </a:xfrm>
        </p:grpSpPr>
        <p:sp>
          <p:nvSpPr>
            <p:cNvPr id="85" name="Rectangle 84"/>
            <p:cNvSpPr/>
            <p:nvPr/>
          </p:nvSpPr>
          <p:spPr>
            <a:xfrm>
              <a:off x="3733800" y="137669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A</a:t>
              </a:r>
              <a:endParaRPr lang="en-US" sz="2800" dirty="0"/>
            </a:p>
          </p:txBody>
        </p:sp>
        <p:sp>
          <p:nvSpPr>
            <p:cNvPr id="86" name="Rectangle 85"/>
            <p:cNvSpPr/>
            <p:nvPr/>
          </p:nvSpPr>
          <p:spPr>
            <a:xfrm>
              <a:off x="4114800" y="13716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B</a:t>
              </a:r>
              <a:endParaRPr lang="en-US" sz="2800" dirty="0"/>
            </a:p>
          </p:txBody>
        </p:sp>
        <p:sp>
          <p:nvSpPr>
            <p:cNvPr id="87" name="Rectangle 86"/>
            <p:cNvSpPr/>
            <p:nvPr/>
          </p:nvSpPr>
          <p:spPr>
            <a:xfrm>
              <a:off x="4495800" y="13716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C</a:t>
              </a:r>
              <a:endParaRPr lang="en-US" sz="2800" dirty="0"/>
            </a:p>
          </p:txBody>
        </p:sp>
        <p:sp>
          <p:nvSpPr>
            <p:cNvPr id="88" name="Rectangle 87"/>
            <p:cNvSpPr/>
            <p:nvPr/>
          </p:nvSpPr>
          <p:spPr>
            <a:xfrm>
              <a:off x="4876800" y="13716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D</a:t>
              </a:r>
              <a:endParaRPr lang="en-US" sz="2800" dirty="0"/>
            </a:p>
          </p:txBody>
        </p:sp>
        <p:sp>
          <p:nvSpPr>
            <p:cNvPr id="89" name="Rectangle 88"/>
            <p:cNvSpPr/>
            <p:nvPr/>
          </p:nvSpPr>
          <p:spPr>
            <a:xfrm>
              <a:off x="5257800" y="13716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E</a:t>
              </a:r>
              <a:endParaRPr lang="en-US" sz="2800" dirty="0"/>
            </a:p>
          </p:txBody>
        </p:sp>
        <p:sp>
          <p:nvSpPr>
            <p:cNvPr id="90" name="Rectangle 89"/>
            <p:cNvSpPr/>
            <p:nvPr/>
          </p:nvSpPr>
          <p:spPr>
            <a:xfrm>
              <a:off x="5638800" y="13716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F</a:t>
              </a:r>
              <a:endParaRPr lang="en-US" sz="2800" dirty="0"/>
            </a:p>
          </p:txBody>
        </p:sp>
        <p:sp>
          <p:nvSpPr>
            <p:cNvPr id="91" name="Rectangle 90"/>
            <p:cNvSpPr/>
            <p:nvPr/>
          </p:nvSpPr>
          <p:spPr>
            <a:xfrm>
              <a:off x="6019800" y="13716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G</a:t>
              </a:r>
              <a:endParaRPr lang="en-US" sz="2800" dirty="0"/>
            </a:p>
          </p:txBody>
        </p:sp>
        <p:sp>
          <p:nvSpPr>
            <p:cNvPr id="92" name="Rectangle 91"/>
            <p:cNvSpPr/>
            <p:nvPr/>
          </p:nvSpPr>
          <p:spPr>
            <a:xfrm>
              <a:off x="6400800" y="13716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H</a:t>
              </a:r>
              <a:endParaRPr lang="en-US" sz="2800" dirty="0"/>
            </a:p>
          </p:txBody>
        </p:sp>
        <p:sp>
          <p:nvSpPr>
            <p:cNvPr id="93" name="Rectangle 92"/>
            <p:cNvSpPr/>
            <p:nvPr/>
          </p:nvSpPr>
          <p:spPr>
            <a:xfrm>
              <a:off x="6781800" y="13716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I</a:t>
              </a:r>
              <a:endParaRPr lang="en-US" sz="2800" dirty="0"/>
            </a:p>
          </p:txBody>
        </p:sp>
        <p:sp>
          <p:nvSpPr>
            <p:cNvPr id="94" name="Rectangle 93"/>
            <p:cNvSpPr/>
            <p:nvPr/>
          </p:nvSpPr>
          <p:spPr>
            <a:xfrm>
              <a:off x="7162800" y="13716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J</a:t>
              </a:r>
              <a:endParaRPr lang="en-US" sz="2800" dirty="0"/>
            </a:p>
          </p:txBody>
        </p:sp>
        <p:sp>
          <p:nvSpPr>
            <p:cNvPr id="95" name="Rectangle 94"/>
            <p:cNvSpPr/>
            <p:nvPr/>
          </p:nvSpPr>
          <p:spPr>
            <a:xfrm>
              <a:off x="7543800" y="13716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K</a:t>
              </a:r>
              <a:endParaRPr lang="en-US" sz="2800" dirty="0"/>
            </a:p>
          </p:txBody>
        </p:sp>
      </p:grpSp>
      <p:sp>
        <p:nvSpPr>
          <p:cNvPr id="96" name="Rectangle 95"/>
          <p:cNvSpPr/>
          <p:nvPr/>
        </p:nvSpPr>
        <p:spPr>
          <a:xfrm>
            <a:off x="6553200" y="2667000"/>
            <a:ext cx="304800" cy="529441"/>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A</a:t>
            </a:r>
            <a:endParaRPr lang="en-US" sz="2800" dirty="0"/>
          </a:p>
        </p:txBody>
      </p:sp>
      <p:grpSp>
        <p:nvGrpSpPr>
          <p:cNvPr id="102" name="Group 101"/>
          <p:cNvGrpSpPr/>
          <p:nvPr/>
        </p:nvGrpSpPr>
        <p:grpSpPr>
          <a:xfrm>
            <a:off x="6553200" y="2667000"/>
            <a:ext cx="685800" cy="533400"/>
            <a:chOff x="6858000" y="2895600"/>
            <a:chExt cx="685800" cy="685800"/>
          </a:xfrm>
        </p:grpSpPr>
        <p:sp>
          <p:nvSpPr>
            <p:cNvPr id="97" name="Rectangle 96"/>
            <p:cNvSpPr/>
            <p:nvPr/>
          </p:nvSpPr>
          <p:spPr>
            <a:xfrm>
              <a:off x="6858000" y="290069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B</a:t>
              </a:r>
              <a:endParaRPr lang="en-US" sz="2800" dirty="0"/>
            </a:p>
          </p:txBody>
        </p:sp>
        <p:sp>
          <p:nvSpPr>
            <p:cNvPr id="98" name="Rectangle 97"/>
            <p:cNvSpPr/>
            <p:nvPr/>
          </p:nvSpPr>
          <p:spPr>
            <a:xfrm>
              <a:off x="7239000" y="28956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A</a:t>
              </a:r>
              <a:endParaRPr lang="en-US" sz="2800" dirty="0"/>
            </a:p>
          </p:txBody>
        </p:sp>
      </p:grpSp>
      <p:grpSp>
        <p:nvGrpSpPr>
          <p:cNvPr id="103" name="Group 102"/>
          <p:cNvGrpSpPr/>
          <p:nvPr/>
        </p:nvGrpSpPr>
        <p:grpSpPr>
          <a:xfrm>
            <a:off x="6553200" y="2667000"/>
            <a:ext cx="1066800" cy="533400"/>
            <a:chOff x="6858000" y="3657600"/>
            <a:chExt cx="1066800" cy="685800"/>
          </a:xfrm>
        </p:grpSpPr>
        <p:sp>
          <p:nvSpPr>
            <p:cNvPr id="99" name="Rectangle 98"/>
            <p:cNvSpPr/>
            <p:nvPr/>
          </p:nvSpPr>
          <p:spPr>
            <a:xfrm>
              <a:off x="6858000" y="366269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C</a:t>
              </a:r>
              <a:endParaRPr lang="en-US" sz="2800" dirty="0"/>
            </a:p>
          </p:txBody>
        </p:sp>
        <p:sp>
          <p:nvSpPr>
            <p:cNvPr id="100" name="Rectangle 99"/>
            <p:cNvSpPr/>
            <p:nvPr/>
          </p:nvSpPr>
          <p:spPr>
            <a:xfrm>
              <a:off x="7239000" y="36576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B</a:t>
              </a:r>
              <a:endParaRPr lang="en-US" sz="2800" dirty="0"/>
            </a:p>
          </p:txBody>
        </p:sp>
        <p:sp>
          <p:nvSpPr>
            <p:cNvPr id="101" name="Rectangle 100"/>
            <p:cNvSpPr/>
            <p:nvPr/>
          </p:nvSpPr>
          <p:spPr>
            <a:xfrm>
              <a:off x="7620000" y="36576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A</a:t>
              </a:r>
              <a:endParaRPr lang="en-US" sz="2800" dirty="0"/>
            </a:p>
          </p:txBody>
        </p:sp>
      </p:grpSp>
      <p:sp>
        <p:nvSpPr>
          <p:cNvPr id="105" name="Rectangle 104"/>
          <p:cNvSpPr/>
          <p:nvPr/>
        </p:nvSpPr>
        <p:spPr>
          <a:xfrm>
            <a:off x="457200" y="4114800"/>
            <a:ext cx="8305800" cy="106680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marL="168275"/>
            <a:r>
              <a:rPr lang="en-US" sz="2800" b="1" dirty="0" smtClean="0">
                <a:solidFill>
                  <a:schemeClr val="tx1">
                    <a:lumMod val="90000"/>
                    <a:lumOff val="10000"/>
                  </a:schemeClr>
                </a:solidFill>
                <a:latin typeface="Calibri" pitchFamily="34" charset="0"/>
              </a:rPr>
              <a:t>Prior work: </a:t>
            </a:r>
            <a:r>
              <a:rPr lang="en-US" sz="2800" dirty="0" smtClean="0">
                <a:solidFill>
                  <a:schemeClr val="tx1">
                    <a:lumMod val="90000"/>
                    <a:lumOff val="10000"/>
                  </a:schemeClr>
                </a:solidFill>
                <a:latin typeface="Calibri" pitchFamily="34" charset="0"/>
              </a:rPr>
              <a:t>Insert at MRU position with a very low probability</a:t>
            </a:r>
            <a:r>
              <a:rPr lang="en-US" sz="2800" b="1" dirty="0" smtClean="0">
                <a:solidFill>
                  <a:schemeClr val="tx1">
                    <a:lumMod val="90000"/>
                    <a:lumOff val="10000"/>
                  </a:schemeClr>
                </a:solidFill>
                <a:latin typeface="Calibri" pitchFamily="34" charset="0"/>
              </a:rPr>
              <a:t> </a:t>
            </a:r>
            <a:r>
              <a:rPr lang="en-US" sz="2800" dirty="0" smtClean="0">
                <a:solidFill>
                  <a:schemeClr val="tx1">
                    <a:lumMod val="90000"/>
                    <a:lumOff val="10000"/>
                  </a:schemeClr>
                </a:solidFill>
                <a:latin typeface="Calibri" pitchFamily="34" charset="0"/>
              </a:rPr>
              <a:t>(</a:t>
            </a:r>
            <a:r>
              <a:rPr lang="en-US" sz="2800" b="1" dirty="0" smtClean="0">
                <a:solidFill>
                  <a:schemeClr val="tx1">
                    <a:lumMod val="90000"/>
                    <a:lumOff val="10000"/>
                  </a:schemeClr>
                </a:solidFill>
                <a:latin typeface="Calibri" pitchFamily="34" charset="0"/>
              </a:rPr>
              <a:t>Bimodal insertion policy</a:t>
            </a:r>
            <a:r>
              <a:rPr lang="en-US" sz="2800" dirty="0" smtClean="0">
                <a:solidFill>
                  <a:schemeClr val="tx1">
                    <a:lumMod val="90000"/>
                    <a:lumOff val="10000"/>
                  </a:schemeClr>
                </a:solidFill>
                <a:latin typeface="Calibri" pitchFamily="34" charset="0"/>
              </a:rPr>
              <a:t>)</a:t>
            </a:r>
            <a:endParaRPr lang="en-US" sz="2400" b="1" dirty="0" smtClean="0">
              <a:solidFill>
                <a:schemeClr val="tx1">
                  <a:lumMod val="90000"/>
                  <a:lumOff val="10000"/>
                </a:schemeClr>
              </a:solidFill>
              <a:latin typeface="Calibri" pitchFamily="34" charset="0"/>
            </a:endParaRPr>
          </a:p>
        </p:txBody>
      </p:sp>
      <p:sp>
        <p:nvSpPr>
          <p:cNvPr id="107" name="Rectangle 106"/>
          <p:cNvSpPr/>
          <p:nvPr/>
        </p:nvSpPr>
        <p:spPr>
          <a:xfrm>
            <a:off x="3048000" y="3352800"/>
            <a:ext cx="3124200" cy="6096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200" dirty="0" smtClean="0">
                <a:solidFill>
                  <a:schemeClr val="tx1">
                    <a:lumMod val="90000"/>
                    <a:lumOff val="10000"/>
                  </a:schemeClr>
                </a:solidFill>
              </a:rPr>
              <a:t>Cache</a:t>
            </a:r>
            <a:endParaRPr lang="en-US" sz="3200" dirty="0">
              <a:solidFill>
                <a:schemeClr val="tx1">
                  <a:lumMod val="90000"/>
                  <a:lumOff val="10000"/>
                </a:schemeClr>
              </a:solidFill>
            </a:endParaRPr>
          </a:p>
        </p:txBody>
      </p:sp>
      <p:sp>
        <p:nvSpPr>
          <p:cNvPr id="108" name="Rectangle 107"/>
          <p:cNvSpPr/>
          <p:nvPr/>
        </p:nvSpPr>
        <p:spPr>
          <a:xfrm>
            <a:off x="3048002" y="5423594"/>
            <a:ext cx="3124200" cy="64476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800" dirty="0"/>
          </a:p>
        </p:txBody>
      </p:sp>
      <p:grpSp>
        <p:nvGrpSpPr>
          <p:cNvPr id="109" name="Group 108"/>
          <p:cNvGrpSpPr/>
          <p:nvPr/>
        </p:nvGrpSpPr>
        <p:grpSpPr>
          <a:xfrm>
            <a:off x="3124202" y="5499794"/>
            <a:ext cx="2590800" cy="527538"/>
            <a:chOff x="685800" y="3048000"/>
            <a:chExt cx="2590800" cy="685800"/>
          </a:xfrm>
        </p:grpSpPr>
        <p:sp>
          <p:nvSpPr>
            <p:cNvPr id="110" name="Rectangle 109"/>
            <p:cNvSpPr/>
            <p:nvPr/>
          </p:nvSpPr>
          <p:spPr>
            <a:xfrm>
              <a:off x="685800" y="305309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H</a:t>
              </a:r>
              <a:endParaRPr lang="en-US" sz="2800" dirty="0"/>
            </a:p>
          </p:txBody>
        </p:sp>
        <p:sp>
          <p:nvSpPr>
            <p:cNvPr id="111" name="Rectangle 110"/>
            <p:cNvSpPr/>
            <p:nvPr/>
          </p:nvSpPr>
          <p:spPr>
            <a:xfrm>
              <a:off x="1066800" y="30480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G</a:t>
              </a:r>
              <a:endParaRPr lang="en-US" sz="2800" dirty="0"/>
            </a:p>
          </p:txBody>
        </p:sp>
        <p:sp>
          <p:nvSpPr>
            <p:cNvPr id="112" name="Rectangle 111"/>
            <p:cNvSpPr/>
            <p:nvPr/>
          </p:nvSpPr>
          <p:spPr>
            <a:xfrm>
              <a:off x="1447800" y="30480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F</a:t>
              </a:r>
              <a:endParaRPr lang="en-US" sz="2800" dirty="0"/>
            </a:p>
          </p:txBody>
        </p:sp>
        <p:sp>
          <p:nvSpPr>
            <p:cNvPr id="113" name="Rectangle 112"/>
            <p:cNvSpPr/>
            <p:nvPr/>
          </p:nvSpPr>
          <p:spPr>
            <a:xfrm>
              <a:off x="1828800" y="30480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E</a:t>
              </a:r>
              <a:endParaRPr lang="en-US" sz="2800" dirty="0"/>
            </a:p>
          </p:txBody>
        </p:sp>
        <p:sp>
          <p:nvSpPr>
            <p:cNvPr id="114" name="Rectangle 113"/>
            <p:cNvSpPr/>
            <p:nvPr/>
          </p:nvSpPr>
          <p:spPr>
            <a:xfrm>
              <a:off x="2209800" y="30480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D</a:t>
              </a:r>
              <a:endParaRPr lang="en-US" sz="2800" dirty="0"/>
            </a:p>
          </p:txBody>
        </p:sp>
        <p:sp>
          <p:nvSpPr>
            <p:cNvPr id="115" name="Rectangle 114"/>
            <p:cNvSpPr/>
            <p:nvPr/>
          </p:nvSpPr>
          <p:spPr>
            <a:xfrm>
              <a:off x="2590800" y="30480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C</a:t>
              </a:r>
              <a:endParaRPr lang="en-US" sz="2800" dirty="0"/>
            </a:p>
          </p:txBody>
        </p:sp>
        <p:sp>
          <p:nvSpPr>
            <p:cNvPr id="116" name="Rectangle 115"/>
            <p:cNvSpPr/>
            <p:nvPr/>
          </p:nvSpPr>
          <p:spPr>
            <a:xfrm>
              <a:off x="2971800" y="30480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B</a:t>
              </a:r>
              <a:endParaRPr lang="en-US" sz="2800" dirty="0"/>
            </a:p>
          </p:txBody>
        </p:sp>
      </p:grpSp>
      <p:sp>
        <p:nvSpPr>
          <p:cNvPr id="117" name="Rectangle 116"/>
          <p:cNvSpPr/>
          <p:nvPr/>
        </p:nvSpPr>
        <p:spPr>
          <a:xfrm>
            <a:off x="5791202" y="5499794"/>
            <a:ext cx="304800" cy="523623"/>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A</a:t>
            </a:r>
            <a:endParaRPr lang="en-US" sz="2800" dirty="0"/>
          </a:p>
        </p:txBody>
      </p:sp>
      <p:sp>
        <p:nvSpPr>
          <p:cNvPr id="118" name="Rectangle 117"/>
          <p:cNvSpPr/>
          <p:nvPr/>
        </p:nvSpPr>
        <p:spPr>
          <a:xfrm>
            <a:off x="5791200" y="5499795"/>
            <a:ext cx="304800" cy="523623"/>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I</a:t>
            </a:r>
            <a:endParaRPr lang="en-US" sz="2800" dirty="0"/>
          </a:p>
        </p:txBody>
      </p:sp>
      <p:sp>
        <p:nvSpPr>
          <p:cNvPr id="119" name="Rectangle 118"/>
          <p:cNvSpPr/>
          <p:nvPr/>
        </p:nvSpPr>
        <p:spPr>
          <a:xfrm>
            <a:off x="5791200" y="5499795"/>
            <a:ext cx="304800" cy="523623"/>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J</a:t>
            </a:r>
            <a:endParaRPr lang="en-US" sz="2800" dirty="0"/>
          </a:p>
        </p:txBody>
      </p:sp>
      <p:sp>
        <p:nvSpPr>
          <p:cNvPr id="120" name="Rectangle 119"/>
          <p:cNvSpPr/>
          <p:nvPr/>
        </p:nvSpPr>
        <p:spPr>
          <a:xfrm>
            <a:off x="5791200" y="5499795"/>
            <a:ext cx="304800" cy="523623"/>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K</a:t>
            </a:r>
            <a:endParaRPr lang="en-US" sz="2800" dirty="0"/>
          </a:p>
        </p:txBody>
      </p:sp>
      <p:sp>
        <p:nvSpPr>
          <p:cNvPr id="121" name="TextBox 120"/>
          <p:cNvSpPr txBox="1"/>
          <p:nvPr/>
        </p:nvSpPr>
        <p:spPr>
          <a:xfrm>
            <a:off x="2971800" y="6096000"/>
            <a:ext cx="990602" cy="461665"/>
          </a:xfrm>
          <a:prstGeom prst="rect">
            <a:avLst/>
          </a:prstGeom>
          <a:noFill/>
        </p:spPr>
        <p:txBody>
          <a:bodyPr wrap="square" rtlCol="0">
            <a:spAutoFit/>
          </a:bodyPr>
          <a:lstStyle/>
          <a:p>
            <a:pPr algn="ctr"/>
            <a:r>
              <a:rPr lang="en-US" sz="2400" dirty="0" smtClean="0">
                <a:solidFill>
                  <a:schemeClr val="tx1">
                    <a:lumMod val="85000"/>
                    <a:lumOff val="15000"/>
                  </a:schemeClr>
                </a:solidFill>
              </a:rPr>
              <a:t>MRU</a:t>
            </a:r>
            <a:endParaRPr lang="en-US" sz="2400" dirty="0">
              <a:solidFill>
                <a:schemeClr val="tx1">
                  <a:lumMod val="85000"/>
                  <a:lumOff val="15000"/>
                </a:schemeClr>
              </a:solidFill>
            </a:endParaRPr>
          </a:p>
        </p:txBody>
      </p:sp>
      <p:sp>
        <p:nvSpPr>
          <p:cNvPr id="122" name="TextBox 121"/>
          <p:cNvSpPr txBox="1"/>
          <p:nvPr/>
        </p:nvSpPr>
        <p:spPr>
          <a:xfrm>
            <a:off x="5486655" y="6106180"/>
            <a:ext cx="678391" cy="461665"/>
          </a:xfrm>
          <a:prstGeom prst="rect">
            <a:avLst/>
          </a:prstGeom>
          <a:noFill/>
        </p:spPr>
        <p:txBody>
          <a:bodyPr wrap="none" rtlCol="0">
            <a:spAutoFit/>
          </a:bodyPr>
          <a:lstStyle/>
          <a:p>
            <a:r>
              <a:rPr lang="en-US" sz="2400" dirty="0" smtClean="0">
                <a:solidFill>
                  <a:schemeClr val="tx1">
                    <a:lumMod val="85000"/>
                    <a:lumOff val="15000"/>
                  </a:schemeClr>
                </a:solidFill>
              </a:rPr>
              <a:t>LRU</a:t>
            </a:r>
            <a:endParaRPr lang="en-US" sz="2400" dirty="0">
              <a:solidFill>
                <a:schemeClr val="tx1">
                  <a:lumMod val="85000"/>
                  <a:lumOff val="15000"/>
                </a:schemeClr>
              </a:solidFill>
            </a:endParaRPr>
          </a:p>
        </p:txBody>
      </p:sp>
      <p:sp>
        <p:nvSpPr>
          <p:cNvPr id="123" name="Rectangle 122"/>
          <p:cNvSpPr/>
          <p:nvPr/>
        </p:nvSpPr>
        <p:spPr>
          <a:xfrm>
            <a:off x="6477000" y="5499795"/>
            <a:ext cx="304800" cy="523623"/>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A</a:t>
            </a:r>
            <a:endParaRPr lang="en-US" sz="2800" dirty="0"/>
          </a:p>
        </p:txBody>
      </p:sp>
      <p:grpSp>
        <p:nvGrpSpPr>
          <p:cNvPr id="124" name="Group 123"/>
          <p:cNvGrpSpPr/>
          <p:nvPr/>
        </p:nvGrpSpPr>
        <p:grpSpPr>
          <a:xfrm>
            <a:off x="6477000" y="5499795"/>
            <a:ext cx="685800" cy="527538"/>
            <a:chOff x="6858000" y="2895600"/>
            <a:chExt cx="685800" cy="685800"/>
          </a:xfrm>
        </p:grpSpPr>
        <p:sp>
          <p:nvSpPr>
            <p:cNvPr id="125" name="Rectangle 124"/>
            <p:cNvSpPr/>
            <p:nvPr/>
          </p:nvSpPr>
          <p:spPr>
            <a:xfrm>
              <a:off x="6858000" y="290069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I</a:t>
              </a:r>
              <a:endParaRPr lang="en-US" sz="2800" dirty="0"/>
            </a:p>
          </p:txBody>
        </p:sp>
        <p:sp>
          <p:nvSpPr>
            <p:cNvPr id="126" name="Rectangle 125"/>
            <p:cNvSpPr/>
            <p:nvPr/>
          </p:nvSpPr>
          <p:spPr>
            <a:xfrm>
              <a:off x="7239000" y="28956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A</a:t>
              </a:r>
              <a:endParaRPr lang="en-US" sz="2800" dirty="0"/>
            </a:p>
          </p:txBody>
        </p:sp>
      </p:grpSp>
      <p:grpSp>
        <p:nvGrpSpPr>
          <p:cNvPr id="127" name="Group 126"/>
          <p:cNvGrpSpPr/>
          <p:nvPr/>
        </p:nvGrpSpPr>
        <p:grpSpPr>
          <a:xfrm>
            <a:off x="6477000" y="5499795"/>
            <a:ext cx="1066800" cy="527538"/>
            <a:chOff x="6858000" y="3657600"/>
            <a:chExt cx="1066800" cy="685800"/>
          </a:xfrm>
        </p:grpSpPr>
        <p:sp>
          <p:nvSpPr>
            <p:cNvPr id="128" name="Rectangle 127"/>
            <p:cNvSpPr/>
            <p:nvPr/>
          </p:nvSpPr>
          <p:spPr>
            <a:xfrm>
              <a:off x="6858000" y="366269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J</a:t>
              </a:r>
              <a:endParaRPr lang="en-US" sz="2800" dirty="0"/>
            </a:p>
          </p:txBody>
        </p:sp>
        <p:sp>
          <p:nvSpPr>
            <p:cNvPr id="129" name="Rectangle 128"/>
            <p:cNvSpPr/>
            <p:nvPr/>
          </p:nvSpPr>
          <p:spPr>
            <a:xfrm>
              <a:off x="7239000" y="36576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I</a:t>
              </a:r>
              <a:endParaRPr lang="en-US" sz="2800" dirty="0"/>
            </a:p>
          </p:txBody>
        </p:sp>
        <p:sp>
          <p:nvSpPr>
            <p:cNvPr id="130" name="Rectangle 129"/>
            <p:cNvSpPr/>
            <p:nvPr/>
          </p:nvSpPr>
          <p:spPr>
            <a:xfrm>
              <a:off x="7620000" y="365760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800" dirty="0" smtClean="0"/>
                <a:t>A</a:t>
              </a:r>
              <a:endParaRPr lang="en-US" sz="2800" dirty="0"/>
            </a:p>
          </p:txBody>
        </p:sp>
      </p:grpSp>
      <p:sp>
        <p:nvSpPr>
          <p:cNvPr id="131" name="Rectangle 130"/>
          <p:cNvSpPr/>
          <p:nvPr/>
        </p:nvSpPr>
        <p:spPr>
          <a:xfrm>
            <a:off x="3048000" y="5347395"/>
            <a:ext cx="2743200" cy="762000"/>
          </a:xfrm>
          <a:prstGeom prst="rect">
            <a:avLst/>
          </a:prstGeom>
          <a:solidFill>
            <a:srgbClr val="5F5F5F">
              <a:alpha val="36863"/>
            </a:srgbClr>
          </a:solidFill>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dirty="0"/>
          </a:p>
        </p:txBody>
      </p:sp>
      <p:sp>
        <p:nvSpPr>
          <p:cNvPr id="132" name="TextBox 131"/>
          <p:cNvSpPr txBox="1"/>
          <p:nvPr/>
        </p:nvSpPr>
        <p:spPr>
          <a:xfrm>
            <a:off x="381000" y="5257800"/>
            <a:ext cx="1981200" cy="1200329"/>
          </a:xfrm>
          <a:prstGeom prst="rect">
            <a:avLst/>
          </a:prstGeom>
          <a:noFill/>
        </p:spPr>
        <p:txBody>
          <a:bodyPr wrap="square" rtlCol="0">
            <a:spAutoFit/>
          </a:bodyPr>
          <a:lstStyle/>
          <a:p>
            <a:r>
              <a:rPr lang="en-US" sz="2400" dirty="0" smtClean="0"/>
              <a:t>A fraction of working set stays in cache</a:t>
            </a:r>
            <a:endParaRPr lang="en-US" sz="2400" dirty="0"/>
          </a:p>
        </p:txBody>
      </p:sp>
      <p:cxnSp>
        <p:nvCxnSpPr>
          <p:cNvPr id="134" name="Straight Arrow Connector 133"/>
          <p:cNvCxnSpPr>
            <a:stCxn id="132" idx="3"/>
            <a:endCxn id="131" idx="1"/>
          </p:cNvCxnSpPr>
          <p:nvPr/>
        </p:nvCxnSpPr>
        <p:spPr>
          <a:xfrm flipV="1">
            <a:off x="2362200" y="5728395"/>
            <a:ext cx="685800" cy="129570"/>
          </a:xfrm>
          <a:prstGeom prst="straightConnector1">
            <a:avLst/>
          </a:prstGeom>
          <a:ln w="28575">
            <a:solidFill>
              <a:schemeClr val="tx1">
                <a:lumMod val="75000"/>
                <a:lumOff val="25000"/>
              </a:schemeClr>
            </a:solidFill>
            <a:tailEnd type="stealth" w="lg" len="lg"/>
          </a:ln>
        </p:spPr>
        <p:style>
          <a:lnRef idx="1">
            <a:schemeClr val="accent1"/>
          </a:lnRef>
          <a:fillRef idx="0">
            <a:schemeClr val="accent1"/>
          </a:fillRef>
          <a:effectRef idx="0">
            <a:schemeClr val="accent1"/>
          </a:effectRef>
          <a:fontRef idx="minor">
            <a:schemeClr val="tx1"/>
          </a:fontRef>
        </p:style>
      </p:cxnSp>
      <p:sp>
        <p:nvSpPr>
          <p:cNvPr id="135" name="TextBox 134"/>
          <p:cNvSpPr txBox="1"/>
          <p:nvPr/>
        </p:nvSpPr>
        <p:spPr>
          <a:xfrm>
            <a:off x="3035283" y="2133600"/>
            <a:ext cx="1066318" cy="523220"/>
          </a:xfrm>
          <a:prstGeom prst="rect">
            <a:avLst/>
          </a:prstGeom>
          <a:noFill/>
        </p:spPr>
        <p:txBody>
          <a:bodyPr wrap="none" rtlCol="0">
            <a:spAutoFit/>
          </a:bodyPr>
          <a:lstStyle/>
          <a:p>
            <a:r>
              <a:rPr lang="en-US" sz="2800" dirty="0" smtClean="0"/>
              <a:t>Cache</a:t>
            </a:r>
            <a:endParaRPr lang="en-US" sz="2800" dirty="0"/>
          </a:p>
        </p:txBody>
      </p:sp>
      <p:sp>
        <p:nvSpPr>
          <p:cNvPr id="136" name="TextBox 135"/>
          <p:cNvSpPr txBox="1"/>
          <p:nvPr/>
        </p:nvSpPr>
        <p:spPr>
          <a:xfrm>
            <a:off x="457200" y="1371600"/>
            <a:ext cx="8229600" cy="523220"/>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en-US" sz="2800" b="1" dirty="0" smtClean="0"/>
              <a:t>Problem: </a:t>
            </a:r>
            <a:r>
              <a:rPr lang="en-US" sz="2800" dirty="0" smtClean="0"/>
              <a:t>High-reuse blocks evict each other</a:t>
            </a:r>
            <a:endParaRPr lang="en-US" sz="2800" b="1" dirty="0"/>
          </a:p>
        </p:txBody>
      </p:sp>
      <p:sp>
        <p:nvSpPr>
          <p:cNvPr id="106" name="Slide Number Placeholder 105"/>
          <p:cNvSpPr>
            <a:spLocks noGrp="1"/>
          </p:cNvSpPr>
          <p:nvPr>
            <p:ph type="sldNum" sz="quarter" idx="12"/>
          </p:nvPr>
        </p:nvSpPr>
        <p:spPr/>
        <p:txBody>
          <a:bodyPr/>
          <a:lstStyle/>
          <a:p>
            <a:fld id="{D12F3BBA-903E-41DF-8646-73C0BFD5E175}" type="slidenum">
              <a:rPr lang="en-US" smtClean="0"/>
              <a:pPr/>
              <a:t>6</a:t>
            </a:fld>
            <a:endParaRPr lang="en-US"/>
          </a:p>
        </p:txBody>
      </p:sp>
    </p:spTree>
    <p:custDataLst>
      <p:tags r:id="rId1"/>
    </p:custDataLst>
  </p:cSld>
  <p:clrMapOvr>
    <a:masterClrMapping/>
  </p:clrMapOvr>
  <p:transition advTm="37313"/>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104"/>
                                        </p:tgtEl>
                                      </p:cBhvr>
                                    </p:animEffect>
                                    <p:set>
                                      <p:cBhvr>
                                        <p:cTn id="7" dur="1" fill="hold">
                                          <p:stCondLst>
                                            <p:cond delay="499"/>
                                          </p:stCondLst>
                                        </p:cTn>
                                        <p:tgtEl>
                                          <p:spTgt spid="104"/>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107"/>
                                        </p:tgtEl>
                                      </p:cBhvr>
                                    </p:animEffect>
                                    <p:set>
                                      <p:cBhvr>
                                        <p:cTn id="10" dur="1" fill="hold">
                                          <p:stCondLst>
                                            <p:cond delay="499"/>
                                          </p:stCondLst>
                                        </p:cTn>
                                        <p:tgtEl>
                                          <p:spTgt spid="107"/>
                                        </p:tgtEl>
                                        <p:attrNameLst>
                                          <p:attrName>style.visibility</p:attrName>
                                        </p:attrNameLst>
                                      </p:cBhvr>
                                      <p:to>
                                        <p:strVal val="hidden"/>
                                      </p:to>
                                    </p:set>
                                  </p:childTnLst>
                                </p:cTn>
                              </p:par>
                              <p:par>
                                <p:cTn id="11" presetID="10" presetClass="entr" presetSubtype="0" fill="hold" grpId="0" nodeType="withEffect">
                                  <p:stCondLst>
                                    <p:cond delay="0"/>
                                  </p:stCondLst>
                                  <p:childTnLst>
                                    <p:set>
                                      <p:cBhvr>
                                        <p:cTn id="12" dur="1" fill="hold">
                                          <p:stCondLst>
                                            <p:cond delay="0"/>
                                          </p:stCondLst>
                                        </p:cTn>
                                        <p:tgtEl>
                                          <p:spTgt spid="44"/>
                                        </p:tgtEl>
                                        <p:attrNameLst>
                                          <p:attrName>style.visibility</p:attrName>
                                        </p:attrNameLst>
                                      </p:cBhvr>
                                      <p:to>
                                        <p:strVal val="visible"/>
                                      </p:to>
                                    </p:set>
                                    <p:animEffect transition="in" filter="fade">
                                      <p:cBhvr>
                                        <p:cTn id="13" dur="500"/>
                                        <p:tgtEl>
                                          <p:spTgt spid="44"/>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35"/>
                                        </p:tgtEl>
                                        <p:attrNameLst>
                                          <p:attrName>style.visibility</p:attrName>
                                        </p:attrNameLst>
                                      </p:cBhvr>
                                      <p:to>
                                        <p:strVal val="visible"/>
                                      </p:to>
                                    </p:set>
                                    <p:animEffect transition="in" filter="fade">
                                      <p:cBhvr>
                                        <p:cTn id="16" dur="500"/>
                                        <p:tgtEl>
                                          <p:spTgt spid="135"/>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83"/>
                                        </p:tgtEl>
                                        <p:attrNameLst>
                                          <p:attrName>style.visibility</p:attrName>
                                        </p:attrNameLst>
                                      </p:cBhvr>
                                      <p:to>
                                        <p:strVal val="visible"/>
                                      </p:to>
                                    </p:set>
                                    <p:animEffect transition="in" filter="fade">
                                      <p:cBhvr>
                                        <p:cTn id="19" dur="500"/>
                                        <p:tgtEl>
                                          <p:spTgt spid="83"/>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81"/>
                                        </p:tgtEl>
                                        <p:attrNameLst>
                                          <p:attrName>style.visibility</p:attrName>
                                        </p:attrNameLst>
                                      </p:cBhvr>
                                      <p:to>
                                        <p:strVal val="visible"/>
                                      </p:to>
                                    </p:set>
                                    <p:animEffect transition="in" filter="fade">
                                      <p:cBhvr>
                                        <p:cTn id="22" dur="500"/>
                                        <p:tgtEl>
                                          <p:spTgt spid="81"/>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82"/>
                                        </p:tgtEl>
                                        <p:attrNameLst>
                                          <p:attrName>style.visibility</p:attrName>
                                        </p:attrNameLst>
                                      </p:cBhvr>
                                      <p:to>
                                        <p:strVal val="visible"/>
                                      </p:to>
                                    </p:set>
                                    <p:animEffect transition="in" filter="fade">
                                      <p:cBhvr>
                                        <p:cTn id="25" dur="500"/>
                                        <p:tgtEl>
                                          <p:spTgt spid="82"/>
                                        </p:tgtEl>
                                      </p:cBhvr>
                                    </p:animEffect>
                                  </p:childTnLst>
                                </p:cTn>
                              </p:par>
                              <p:par>
                                <p:cTn id="26" presetID="10" presetClass="entr" presetSubtype="0" fill="hold" grpId="1" nodeType="withEffect">
                                  <p:stCondLst>
                                    <p:cond delay="0"/>
                                  </p:stCondLst>
                                  <p:childTnLst>
                                    <p:set>
                                      <p:cBhvr>
                                        <p:cTn id="27" dur="1" fill="hold">
                                          <p:stCondLst>
                                            <p:cond delay="0"/>
                                          </p:stCondLst>
                                        </p:cTn>
                                        <p:tgtEl>
                                          <p:spTgt spid="53"/>
                                        </p:tgtEl>
                                        <p:attrNameLst>
                                          <p:attrName>style.visibility</p:attrName>
                                        </p:attrNameLst>
                                      </p:cBhvr>
                                      <p:to>
                                        <p:strVal val="visible"/>
                                      </p:to>
                                    </p:set>
                                    <p:animEffect transition="in" filter="fade">
                                      <p:cBhvr>
                                        <p:cTn id="28" dur="500"/>
                                        <p:tgtEl>
                                          <p:spTgt spid="53"/>
                                        </p:tgtEl>
                                      </p:cBhvr>
                                    </p:animEffect>
                                  </p:childTnLst>
                                </p:cTn>
                              </p:par>
                              <p:par>
                                <p:cTn id="29" presetID="10" presetClass="entr" presetSubtype="0" fill="hold" nodeType="withEffect">
                                  <p:stCondLst>
                                    <p:cond delay="0"/>
                                  </p:stCondLst>
                                  <p:childTnLst>
                                    <p:set>
                                      <p:cBhvr>
                                        <p:cTn id="30" dur="1" fill="hold">
                                          <p:stCondLst>
                                            <p:cond delay="0"/>
                                          </p:stCondLst>
                                        </p:cTn>
                                        <p:tgtEl>
                                          <p:spTgt spid="45"/>
                                        </p:tgtEl>
                                        <p:attrNameLst>
                                          <p:attrName>style.visibility</p:attrName>
                                        </p:attrNameLst>
                                      </p:cBhvr>
                                      <p:to>
                                        <p:strVal val="visible"/>
                                      </p:to>
                                    </p:set>
                                    <p:animEffect transition="in" filter="fade">
                                      <p:cBhvr>
                                        <p:cTn id="31" dur="500"/>
                                        <p:tgtEl>
                                          <p:spTgt spid="45"/>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xit" presetSubtype="0" fill="hold" grpId="0" nodeType="clickEffect">
                                  <p:stCondLst>
                                    <p:cond delay="0"/>
                                  </p:stCondLst>
                                  <p:childTnLst>
                                    <p:animEffect transition="out" filter="fade">
                                      <p:cBhvr>
                                        <p:cTn id="35" dur="500"/>
                                        <p:tgtEl>
                                          <p:spTgt spid="53"/>
                                        </p:tgtEl>
                                      </p:cBhvr>
                                    </p:animEffect>
                                    <p:set>
                                      <p:cBhvr>
                                        <p:cTn id="36" dur="1" fill="hold">
                                          <p:stCondLst>
                                            <p:cond delay="499"/>
                                          </p:stCondLst>
                                        </p:cTn>
                                        <p:tgtEl>
                                          <p:spTgt spid="53"/>
                                        </p:tgtEl>
                                        <p:attrNameLst>
                                          <p:attrName>style.visibility</p:attrName>
                                        </p:attrNameLst>
                                      </p:cBhvr>
                                      <p:to>
                                        <p:strVal val="hidden"/>
                                      </p:to>
                                    </p:set>
                                  </p:childTnLst>
                                </p:cTn>
                              </p:par>
                              <p:par>
                                <p:cTn id="37" presetID="63" presetClass="path" presetSubtype="0" accel="50000" decel="50000" fill="hold" nodeType="withEffect">
                                  <p:stCondLst>
                                    <p:cond delay="0"/>
                                  </p:stCondLst>
                                  <p:childTnLst>
                                    <p:animMotion origin="layout" path="M 3.33333E-6 2.95097E-6 L 0.04166 2.95097E-6 " pathEditMode="relative" rAng="0" ptsTypes="AA">
                                      <p:cBhvr>
                                        <p:cTn id="38" dur="500" fill="hold"/>
                                        <p:tgtEl>
                                          <p:spTgt spid="45"/>
                                        </p:tgtEl>
                                        <p:attrNameLst>
                                          <p:attrName>ppt_x</p:attrName>
                                          <p:attrName>ppt_y</p:attrName>
                                        </p:attrNameLst>
                                      </p:cBhvr>
                                      <p:rCtr x="21" y="0"/>
                                    </p:animMotion>
                                  </p:childTnLst>
                                </p:cTn>
                              </p:par>
                              <p:par>
                                <p:cTn id="39" presetID="10" presetClass="entr" presetSubtype="0" fill="hold" grpId="0" nodeType="withEffect">
                                  <p:stCondLst>
                                    <p:cond delay="0"/>
                                  </p:stCondLst>
                                  <p:childTnLst>
                                    <p:set>
                                      <p:cBhvr>
                                        <p:cTn id="40" dur="1" fill="hold">
                                          <p:stCondLst>
                                            <p:cond delay="0"/>
                                          </p:stCondLst>
                                        </p:cTn>
                                        <p:tgtEl>
                                          <p:spTgt spid="96"/>
                                        </p:tgtEl>
                                        <p:attrNameLst>
                                          <p:attrName>style.visibility</p:attrName>
                                        </p:attrNameLst>
                                      </p:cBhvr>
                                      <p:to>
                                        <p:strVal val="visible"/>
                                      </p:to>
                                    </p:set>
                                    <p:animEffect transition="in" filter="fade">
                                      <p:cBhvr>
                                        <p:cTn id="41" dur="500"/>
                                        <p:tgtEl>
                                          <p:spTgt spid="96"/>
                                        </p:tgtEl>
                                      </p:cBhvr>
                                    </p:animEffect>
                                  </p:childTnLst>
                                </p:cTn>
                              </p:par>
                            </p:childTnLst>
                          </p:cTn>
                        </p:par>
                        <p:par>
                          <p:cTn id="42" fill="hold">
                            <p:stCondLst>
                              <p:cond delay="500"/>
                            </p:stCondLst>
                            <p:childTnLst>
                              <p:par>
                                <p:cTn id="43" presetID="1" presetClass="exit" presetSubtype="0" fill="hold" nodeType="afterEffect">
                                  <p:stCondLst>
                                    <p:cond delay="0"/>
                                  </p:stCondLst>
                                  <p:childTnLst>
                                    <p:set>
                                      <p:cBhvr>
                                        <p:cTn id="44" dur="1" fill="hold">
                                          <p:stCondLst>
                                            <p:cond delay="0"/>
                                          </p:stCondLst>
                                        </p:cTn>
                                        <p:tgtEl>
                                          <p:spTgt spid="45"/>
                                        </p:tgtEl>
                                        <p:attrNameLst>
                                          <p:attrName>style.visibility</p:attrName>
                                        </p:attrNameLst>
                                      </p:cBhvr>
                                      <p:to>
                                        <p:strVal val="hidden"/>
                                      </p:to>
                                    </p:set>
                                  </p:childTnLst>
                                </p:cTn>
                              </p:par>
                            </p:childTnLst>
                          </p:cTn>
                        </p:par>
                        <p:par>
                          <p:cTn id="45" fill="hold">
                            <p:stCondLst>
                              <p:cond delay="500"/>
                            </p:stCondLst>
                            <p:childTnLst>
                              <p:par>
                                <p:cTn id="46" presetID="1" presetClass="entr" presetSubtype="0" fill="hold" nodeType="afterEffect">
                                  <p:stCondLst>
                                    <p:cond delay="0"/>
                                  </p:stCondLst>
                                  <p:childTnLst>
                                    <p:set>
                                      <p:cBhvr>
                                        <p:cTn id="47" dur="1" fill="hold">
                                          <p:stCondLst>
                                            <p:cond delay="0"/>
                                          </p:stCondLst>
                                        </p:cTn>
                                        <p:tgtEl>
                                          <p:spTgt spid="54"/>
                                        </p:tgtEl>
                                        <p:attrNameLst>
                                          <p:attrName>style.visibility</p:attrName>
                                        </p:attrNameLst>
                                      </p:cBhvr>
                                      <p:to>
                                        <p:strVal val="visible"/>
                                      </p:to>
                                    </p:set>
                                  </p:childTnLst>
                                </p:cTn>
                              </p:par>
                            </p:childTnLst>
                          </p:cTn>
                        </p:par>
                        <p:par>
                          <p:cTn id="48" fill="hold">
                            <p:stCondLst>
                              <p:cond delay="500"/>
                            </p:stCondLst>
                            <p:childTnLst>
                              <p:par>
                                <p:cTn id="49" presetID="1" presetClass="entr" presetSubtype="0" fill="hold" grpId="0" nodeType="afterEffect">
                                  <p:stCondLst>
                                    <p:cond delay="0"/>
                                  </p:stCondLst>
                                  <p:childTnLst>
                                    <p:set>
                                      <p:cBhvr>
                                        <p:cTn id="50" dur="1" fill="hold">
                                          <p:stCondLst>
                                            <p:cond delay="0"/>
                                          </p:stCondLst>
                                        </p:cTn>
                                        <p:tgtEl>
                                          <p:spTgt spid="6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0" presetClass="exit" presetSubtype="0" fill="hold" grpId="1" nodeType="clickEffect">
                                  <p:stCondLst>
                                    <p:cond delay="0"/>
                                  </p:stCondLst>
                                  <p:childTnLst>
                                    <p:animEffect transition="out" filter="fade">
                                      <p:cBhvr>
                                        <p:cTn id="54" dur="500"/>
                                        <p:tgtEl>
                                          <p:spTgt spid="62"/>
                                        </p:tgtEl>
                                      </p:cBhvr>
                                    </p:animEffect>
                                    <p:set>
                                      <p:cBhvr>
                                        <p:cTn id="55" dur="1" fill="hold">
                                          <p:stCondLst>
                                            <p:cond delay="499"/>
                                          </p:stCondLst>
                                        </p:cTn>
                                        <p:tgtEl>
                                          <p:spTgt spid="62"/>
                                        </p:tgtEl>
                                        <p:attrNameLst>
                                          <p:attrName>style.visibility</p:attrName>
                                        </p:attrNameLst>
                                      </p:cBhvr>
                                      <p:to>
                                        <p:strVal val="hidden"/>
                                      </p:to>
                                    </p:set>
                                  </p:childTnLst>
                                </p:cTn>
                              </p:par>
                              <p:par>
                                <p:cTn id="56" presetID="63" presetClass="path" presetSubtype="0" accel="50000" decel="50000" fill="hold" nodeType="withEffect">
                                  <p:stCondLst>
                                    <p:cond delay="0"/>
                                  </p:stCondLst>
                                  <p:childTnLst>
                                    <p:animMotion origin="layout" path="M 3.33333E-6 2.95097E-6 L 0.04166 2.95097E-6 " pathEditMode="relative" rAng="0" ptsTypes="AA">
                                      <p:cBhvr>
                                        <p:cTn id="57" dur="500" fill="hold"/>
                                        <p:tgtEl>
                                          <p:spTgt spid="54"/>
                                        </p:tgtEl>
                                        <p:attrNameLst>
                                          <p:attrName>ppt_x</p:attrName>
                                          <p:attrName>ppt_y</p:attrName>
                                        </p:attrNameLst>
                                      </p:cBhvr>
                                      <p:rCtr x="21" y="0"/>
                                    </p:animMotion>
                                  </p:childTnLst>
                                </p:cTn>
                              </p:par>
                              <p:par>
                                <p:cTn id="58" presetID="10" presetClass="entr" presetSubtype="0" fill="hold" nodeType="withEffect">
                                  <p:stCondLst>
                                    <p:cond delay="0"/>
                                  </p:stCondLst>
                                  <p:childTnLst>
                                    <p:set>
                                      <p:cBhvr>
                                        <p:cTn id="59" dur="1" fill="hold">
                                          <p:stCondLst>
                                            <p:cond delay="0"/>
                                          </p:stCondLst>
                                        </p:cTn>
                                        <p:tgtEl>
                                          <p:spTgt spid="102"/>
                                        </p:tgtEl>
                                        <p:attrNameLst>
                                          <p:attrName>style.visibility</p:attrName>
                                        </p:attrNameLst>
                                      </p:cBhvr>
                                      <p:to>
                                        <p:strVal val="visible"/>
                                      </p:to>
                                    </p:set>
                                    <p:animEffect transition="in" filter="fade">
                                      <p:cBhvr>
                                        <p:cTn id="60" dur="500"/>
                                        <p:tgtEl>
                                          <p:spTgt spid="102"/>
                                        </p:tgtEl>
                                      </p:cBhvr>
                                    </p:animEffect>
                                  </p:childTnLst>
                                </p:cTn>
                              </p:par>
                            </p:childTnLst>
                          </p:cTn>
                        </p:par>
                        <p:par>
                          <p:cTn id="61" fill="hold">
                            <p:stCondLst>
                              <p:cond delay="500"/>
                            </p:stCondLst>
                            <p:childTnLst>
                              <p:par>
                                <p:cTn id="62" presetID="1" presetClass="exit" presetSubtype="0" fill="hold" nodeType="afterEffect">
                                  <p:stCondLst>
                                    <p:cond delay="0"/>
                                  </p:stCondLst>
                                  <p:childTnLst>
                                    <p:set>
                                      <p:cBhvr>
                                        <p:cTn id="63" dur="1" fill="hold">
                                          <p:stCondLst>
                                            <p:cond delay="0"/>
                                          </p:stCondLst>
                                        </p:cTn>
                                        <p:tgtEl>
                                          <p:spTgt spid="54"/>
                                        </p:tgtEl>
                                        <p:attrNameLst>
                                          <p:attrName>style.visibility</p:attrName>
                                        </p:attrNameLst>
                                      </p:cBhvr>
                                      <p:to>
                                        <p:strVal val="hidden"/>
                                      </p:to>
                                    </p:set>
                                  </p:childTnLst>
                                </p:cTn>
                              </p:par>
                            </p:childTnLst>
                          </p:cTn>
                        </p:par>
                        <p:par>
                          <p:cTn id="64" fill="hold">
                            <p:stCondLst>
                              <p:cond delay="500"/>
                            </p:stCondLst>
                            <p:childTnLst>
                              <p:par>
                                <p:cTn id="65" presetID="1" presetClass="entr" presetSubtype="0" fill="hold" nodeType="afterEffect">
                                  <p:stCondLst>
                                    <p:cond delay="0"/>
                                  </p:stCondLst>
                                  <p:childTnLst>
                                    <p:set>
                                      <p:cBhvr>
                                        <p:cTn id="66" dur="1" fill="hold">
                                          <p:stCondLst>
                                            <p:cond delay="0"/>
                                          </p:stCondLst>
                                        </p:cTn>
                                        <p:tgtEl>
                                          <p:spTgt spid="63"/>
                                        </p:tgtEl>
                                        <p:attrNameLst>
                                          <p:attrName>style.visibility</p:attrName>
                                        </p:attrNameLst>
                                      </p:cBhvr>
                                      <p:to>
                                        <p:strVal val="visible"/>
                                      </p:to>
                                    </p:set>
                                  </p:childTnLst>
                                </p:cTn>
                              </p:par>
                            </p:childTnLst>
                          </p:cTn>
                        </p:par>
                        <p:par>
                          <p:cTn id="67" fill="hold">
                            <p:stCondLst>
                              <p:cond delay="500"/>
                            </p:stCondLst>
                            <p:childTnLst>
                              <p:par>
                                <p:cTn id="68" presetID="1" presetClass="entr" presetSubtype="0" fill="hold" grpId="0" nodeType="afterEffect">
                                  <p:stCondLst>
                                    <p:cond delay="0"/>
                                  </p:stCondLst>
                                  <p:childTnLst>
                                    <p:set>
                                      <p:cBhvr>
                                        <p:cTn id="69" dur="1" fill="hold">
                                          <p:stCondLst>
                                            <p:cond delay="0"/>
                                          </p:stCondLst>
                                        </p:cTn>
                                        <p:tgtEl>
                                          <p:spTgt spid="71"/>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0" presetClass="exit" presetSubtype="0" fill="hold" grpId="1" nodeType="clickEffect">
                                  <p:stCondLst>
                                    <p:cond delay="0"/>
                                  </p:stCondLst>
                                  <p:childTnLst>
                                    <p:animEffect transition="out" filter="fade">
                                      <p:cBhvr>
                                        <p:cTn id="73" dur="500"/>
                                        <p:tgtEl>
                                          <p:spTgt spid="71"/>
                                        </p:tgtEl>
                                      </p:cBhvr>
                                    </p:animEffect>
                                    <p:set>
                                      <p:cBhvr>
                                        <p:cTn id="74" dur="1" fill="hold">
                                          <p:stCondLst>
                                            <p:cond delay="499"/>
                                          </p:stCondLst>
                                        </p:cTn>
                                        <p:tgtEl>
                                          <p:spTgt spid="71"/>
                                        </p:tgtEl>
                                        <p:attrNameLst>
                                          <p:attrName>style.visibility</p:attrName>
                                        </p:attrNameLst>
                                      </p:cBhvr>
                                      <p:to>
                                        <p:strVal val="hidden"/>
                                      </p:to>
                                    </p:set>
                                  </p:childTnLst>
                                </p:cTn>
                              </p:par>
                              <p:par>
                                <p:cTn id="75" presetID="63" presetClass="path" presetSubtype="0" accel="50000" decel="50000" fill="hold" nodeType="withEffect">
                                  <p:stCondLst>
                                    <p:cond delay="0"/>
                                  </p:stCondLst>
                                  <p:childTnLst>
                                    <p:animMotion origin="layout" path="M 3.33333E-6 2.95097E-6 L 0.04166 2.95097E-6 " pathEditMode="relative" rAng="0" ptsTypes="AA">
                                      <p:cBhvr>
                                        <p:cTn id="76" dur="500" fill="hold"/>
                                        <p:tgtEl>
                                          <p:spTgt spid="63"/>
                                        </p:tgtEl>
                                        <p:attrNameLst>
                                          <p:attrName>ppt_x</p:attrName>
                                          <p:attrName>ppt_y</p:attrName>
                                        </p:attrNameLst>
                                      </p:cBhvr>
                                      <p:rCtr x="21" y="0"/>
                                    </p:animMotion>
                                  </p:childTnLst>
                                </p:cTn>
                              </p:par>
                              <p:par>
                                <p:cTn id="77" presetID="10" presetClass="entr" presetSubtype="0" fill="hold" nodeType="withEffect">
                                  <p:stCondLst>
                                    <p:cond delay="0"/>
                                  </p:stCondLst>
                                  <p:childTnLst>
                                    <p:set>
                                      <p:cBhvr>
                                        <p:cTn id="78" dur="1" fill="hold">
                                          <p:stCondLst>
                                            <p:cond delay="0"/>
                                          </p:stCondLst>
                                        </p:cTn>
                                        <p:tgtEl>
                                          <p:spTgt spid="103"/>
                                        </p:tgtEl>
                                        <p:attrNameLst>
                                          <p:attrName>style.visibility</p:attrName>
                                        </p:attrNameLst>
                                      </p:cBhvr>
                                      <p:to>
                                        <p:strVal val="visible"/>
                                      </p:to>
                                    </p:set>
                                    <p:animEffect transition="in" filter="fade">
                                      <p:cBhvr>
                                        <p:cTn id="79" dur="500"/>
                                        <p:tgtEl>
                                          <p:spTgt spid="103"/>
                                        </p:tgtEl>
                                      </p:cBhvr>
                                    </p:animEffect>
                                  </p:childTnLst>
                                </p:cTn>
                              </p:par>
                            </p:childTnLst>
                          </p:cTn>
                        </p:par>
                        <p:par>
                          <p:cTn id="80" fill="hold">
                            <p:stCondLst>
                              <p:cond delay="500"/>
                            </p:stCondLst>
                            <p:childTnLst>
                              <p:par>
                                <p:cTn id="81" presetID="1" presetClass="exit" presetSubtype="0" fill="hold" nodeType="afterEffect">
                                  <p:stCondLst>
                                    <p:cond delay="0"/>
                                  </p:stCondLst>
                                  <p:childTnLst>
                                    <p:set>
                                      <p:cBhvr>
                                        <p:cTn id="82" dur="1" fill="hold">
                                          <p:stCondLst>
                                            <p:cond delay="0"/>
                                          </p:stCondLst>
                                        </p:cTn>
                                        <p:tgtEl>
                                          <p:spTgt spid="63"/>
                                        </p:tgtEl>
                                        <p:attrNameLst>
                                          <p:attrName>style.visibility</p:attrName>
                                        </p:attrNameLst>
                                      </p:cBhvr>
                                      <p:to>
                                        <p:strVal val="hidden"/>
                                      </p:to>
                                    </p:set>
                                  </p:childTnLst>
                                </p:cTn>
                              </p:par>
                            </p:childTnLst>
                          </p:cTn>
                        </p:par>
                        <p:par>
                          <p:cTn id="83" fill="hold">
                            <p:stCondLst>
                              <p:cond delay="500"/>
                            </p:stCondLst>
                            <p:childTnLst>
                              <p:par>
                                <p:cTn id="84" presetID="1" presetClass="entr" presetSubtype="0" fill="hold" nodeType="afterEffect">
                                  <p:stCondLst>
                                    <p:cond delay="0"/>
                                  </p:stCondLst>
                                  <p:childTnLst>
                                    <p:set>
                                      <p:cBhvr>
                                        <p:cTn id="85" dur="1" fill="hold">
                                          <p:stCondLst>
                                            <p:cond delay="0"/>
                                          </p:stCondLst>
                                        </p:cTn>
                                        <p:tgtEl>
                                          <p:spTgt spid="72"/>
                                        </p:tgtEl>
                                        <p:attrNameLst>
                                          <p:attrName>style.visibility</p:attrName>
                                        </p:attrNameLst>
                                      </p:cBhvr>
                                      <p:to>
                                        <p:strVal val="visible"/>
                                      </p:to>
                                    </p:set>
                                  </p:childTnLst>
                                </p:cTn>
                              </p:par>
                            </p:childTnLst>
                          </p:cTn>
                        </p:par>
                      </p:childTnLst>
                    </p:cTn>
                  </p:par>
                  <p:par>
                    <p:cTn id="86" fill="hold">
                      <p:stCondLst>
                        <p:cond delay="indefinite"/>
                      </p:stCondLst>
                      <p:childTnLst>
                        <p:par>
                          <p:cTn id="87" fill="hold">
                            <p:stCondLst>
                              <p:cond delay="0"/>
                            </p:stCondLst>
                            <p:childTnLst>
                              <p:par>
                                <p:cTn id="88" presetID="10" presetClass="entr" presetSubtype="0" fill="hold" grpId="0" nodeType="clickEffect">
                                  <p:stCondLst>
                                    <p:cond delay="0"/>
                                  </p:stCondLst>
                                  <p:childTnLst>
                                    <p:set>
                                      <p:cBhvr>
                                        <p:cTn id="89" dur="1" fill="hold">
                                          <p:stCondLst>
                                            <p:cond delay="0"/>
                                          </p:stCondLst>
                                        </p:cTn>
                                        <p:tgtEl>
                                          <p:spTgt spid="105"/>
                                        </p:tgtEl>
                                        <p:attrNameLst>
                                          <p:attrName>style.visibility</p:attrName>
                                        </p:attrNameLst>
                                      </p:cBhvr>
                                      <p:to>
                                        <p:strVal val="visible"/>
                                      </p:to>
                                    </p:set>
                                    <p:animEffect transition="in" filter="fade">
                                      <p:cBhvr>
                                        <p:cTn id="90" dur="500"/>
                                        <p:tgtEl>
                                          <p:spTgt spid="105"/>
                                        </p:tgtEl>
                                      </p:cBhvr>
                                    </p:animEffec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108"/>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121"/>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122"/>
                                        </p:tgtEl>
                                        <p:attrNameLst>
                                          <p:attrName>style.visibility</p:attrName>
                                        </p:attrNameLst>
                                      </p:cBhvr>
                                      <p:to>
                                        <p:strVal val="visible"/>
                                      </p:to>
                                    </p:set>
                                  </p:childTnLst>
                                </p:cTn>
                              </p:par>
                              <p:par>
                                <p:cTn id="99" presetID="1" presetClass="entr" presetSubtype="0" fill="hold" nodeType="withEffect">
                                  <p:stCondLst>
                                    <p:cond delay="0"/>
                                  </p:stCondLst>
                                  <p:childTnLst>
                                    <p:set>
                                      <p:cBhvr>
                                        <p:cTn id="100" dur="1" fill="hold">
                                          <p:stCondLst>
                                            <p:cond delay="0"/>
                                          </p:stCondLst>
                                        </p:cTn>
                                        <p:tgtEl>
                                          <p:spTgt spid="109"/>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117"/>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0" presetClass="exit" presetSubtype="0" fill="hold" grpId="1" nodeType="clickEffect">
                                  <p:stCondLst>
                                    <p:cond delay="0"/>
                                  </p:stCondLst>
                                  <p:childTnLst>
                                    <p:animEffect transition="out" filter="fade">
                                      <p:cBhvr>
                                        <p:cTn id="106" dur="500"/>
                                        <p:tgtEl>
                                          <p:spTgt spid="117"/>
                                        </p:tgtEl>
                                      </p:cBhvr>
                                    </p:animEffect>
                                    <p:set>
                                      <p:cBhvr>
                                        <p:cTn id="107" dur="1" fill="hold">
                                          <p:stCondLst>
                                            <p:cond delay="499"/>
                                          </p:stCondLst>
                                        </p:cTn>
                                        <p:tgtEl>
                                          <p:spTgt spid="117"/>
                                        </p:tgtEl>
                                        <p:attrNameLst>
                                          <p:attrName>style.visibility</p:attrName>
                                        </p:attrNameLst>
                                      </p:cBhvr>
                                      <p:to>
                                        <p:strVal val="hidden"/>
                                      </p:to>
                                    </p:set>
                                  </p:childTnLst>
                                </p:cTn>
                              </p:par>
                              <p:par>
                                <p:cTn id="108" presetID="10" presetClass="entr" presetSubtype="0" fill="hold" grpId="0" nodeType="withEffect">
                                  <p:stCondLst>
                                    <p:cond delay="0"/>
                                  </p:stCondLst>
                                  <p:childTnLst>
                                    <p:set>
                                      <p:cBhvr>
                                        <p:cTn id="109" dur="1" fill="hold">
                                          <p:stCondLst>
                                            <p:cond delay="0"/>
                                          </p:stCondLst>
                                        </p:cTn>
                                        <p:tgtEl>
                                          <p:spTgt spid="123"/>
                                        </p:tgtEl>
                                        <p:attrNameLst>
                                          <p:attrName>style.visibility</p:attrName>
                                        </p:attrNameLst>
                                      </p:cBhvr>
                                      <p:to>
                                        <p:strVal val="visible"/>
                                      </p:to>
                                    </p:set>
                                    <p:animEffect transition="in" filter="fade">
                                      <p:cBhvr>
                                        <p:cTn id="110" dur="500"/>
                                        <p:tgtEl>
                                          <p:spTgt spid="123"/>
                                        </p:tgtEl>
                                      </p:cBhvr>
                                    </p:animEffect>
                                  </p:childTnLst>
                                </p:cTn>
                              </p:par>
                            </p:childTnLst>
                          </p:cTn>
                        </p:par>
                        <p:par>
                          <p:cTn id="111" fill="hold">
                            <p:stCondLst>
                              <p:cond delay="500"/>
                            </p:stCondLst>
                            <p:childTnLst>
                              <p:par>
                                <p:cTn id="112" presetID="1" presetClass="entr" presetSubtype="0" fill="hold" grpId="0" nodeType="afterEffect">
                                  <p:stCondLst>
                                    <p:cond delay="0"/>
                                  </p:stCondLst>
                                  <p:childTnLst>
                                    <p:set>
                                      <p:cBhvr>
                                        <p:cTn id="113" dur="1" fill="hold">
                                          <p:stCondLst>
                                            <p:cond delay="0"/>
                                          </p:stCondLst>
                                        </p:cTn>
                                        <p:tgtEl>
                                          <p:spTgt spid="118"/>
                                        </p:tgtEl>
                                        <p:attrNameLst>
                                          <p:attrName>style.visibility</p:attrName>
                                        </p:attrNameLst>
                                      </p:cBhvr>
                                      <p:to>
                                        <p:strVal val="visible"/>
                                      </p:to>
                                    </p:set>
                                  </p:childTnLst>
                                </p:cTn>
                              </p:par>
                            </p:childTnLst>
                          </p:cTn>
                        </p:par>
                      </p:childTnLst>
                    </p:cTn>
                  </p:par>
                  <p:par>
                    <p:cTn id="114" fill="hold">
                      <p:stCondLst>
                        <p:cond delay="indefinite"/>
                      </p:stCondLst>
                      <p:childTnLst>
                        <p:par>
                          <p:cTn id="115" fill="hold">
                            <p:stCondLst>
                              <p:cond delay="0"/>
                            </p:stCondLst>
                            <p:childTnLst>
                              <p:par>
                                <p:cTn id="116" presetID="10" presetClass="exit" presetSubtype="0" fill="hold" grpId="1" nodeType="clickEffect">
                                  <p:stCondLst>
                                    <p:cond delay="0"/>
                                  </p:stCondLst>
                                  <p:childTnLst>
                                    <p:animEffect transition="out" filter="fade">
                                      <p:cBhvr>
                                        <p:cTn id="117" dur="500"/>
                                        <p:tgtEl>
                                          <p:spTgt spid="118"/>
                                        </p:tgtEl>
                                      </p:cBhvr>
                                    </p:animEffect>
                                    <p:set>
                                      <p:cBhvr>
                                        <p:cTn id="118" dur="1" fill="hold">
                                          <p:stCondLst>
                                            <p:cond delay="499"/>
                                          </p:stCondLst>
                                        </p:cTn>
                                        <p:tgtEl>
                                          <p:spTgt spid="118"/>
                                        </p:tgtEl>
                                        <p:attrNameLst>
                                          <p:attrName>style.visibility</p:attrName>
                                        </p:attrNameLst>
                                      </p:cBhvr>
                                      <p:to>
                                        <p:strVal val="hidden"/>
                                      </p:to>
                                    </p:set>
                                  </p:childTnLst>
                                </p:cTn>
                              </p:par>
                              <p:par>
                                <p:cTn id="119" presetID="10" presetClass="entr" presetSubtype="0" fill="hold" nodeType="withEffect">
                                  <p:stCondLst>
                                    <p:cond delay="0"/>
                                  </p:stCondLst>
                                  <p:childTnLst>
                                    <p:set>
                                      <p:cBhvr>
                                        <p:cTn id="120" dur="1" fill="hold">
                                          <p:stCondLst>
                                            <p:cond delay="0"/>
                                          </p:stCondLst>
                                        </p:cTn>
                                        <p:tgtEl>
                                          <p:spTgt spid="124"/>
                                        </p:tgtEl>
                                        <p:attrNameLst>
                                          <p:attrName>style.visibility</p:attrName>
                                        </p:attrNameLst>
                                      </p:cBhvr>
                                      <p:to>
                                        <p:strVal val="visible"/>
                                      </p:to>
                                    </p:set>
                                    <p:animEffect transition="in" filter="fade">
                                      <p:cBhvr>
                                        <p:cTn id="121" dur="500"/>
                                        <p:tgtEl>
                                          <p:spTgt spid="124"/>
                                        </p:tgtEl>
                                      </p:cBhvr>
                                    </p:animEffect>
                                  </p:childTnLst>
                                </p:cTn>
                              </p:par>
                            </p:childTnLst>
                          </p:cTn>
                        </p:par>
                        <p:par>
                          <p:cTn id="122" fill="hold">
                            <p:stCondLst>
                              <p:cond delay="500"/>
                            </p:stCondLst>
                            <p:childTnLst>
                              <p:par>
                                <p:cTn id="123" presetID="1" presetClass="entr" presetSubtype="0" fill="hold" grpId="0" nodeType="afterEffect">
                                  <p:stCondLst>
                                    <p:cond delay="0"/>
                                  </p:stCondLst>
                                  <p:childTnLst>
                                    <p:set>
                                      <p:cBhvr>
                                        <p:cTn id="124" dur="1" fill="hold">
                                          <p:stCondLst>
                                            <p:cond delay="0"/>
                                          </p:stCondLst>
                                        </p:cTn>
                                        <p:tgtEl>
                                          <p:spTgt spid="119"/>
                                        </p:tgtEl>
                                        <p:attrNameLst>
                                          <p:attrName>style.visibility</p:attrName>
                                        </p:attrNameLst>
                                      </p:cBhvr>
                                      <p:to>
                                        <p:strVal val="visible"/>
                                      </p:to>
                                    </p:set>
                                  </p:childTnLst>
                                </p:cTn>
                              </p:par>
                            </p:childTnLst>
                          </p:cTn>
                        </p:par>
                      </p:childTnLst>
                    </p:cTn>
                  </p:par>
                  <p:par>
                    <p:cTn id="125" fill="hold">
                      <p:stCondLst>
                        <p:cond delay="indefinite"/>
                      </p:stCondLst>
                      <p:childTnLst>
                        <p:par>
                          <p:cTn id="126" fill="hold">
                            <p:stCondLst>
                              <p:cond delay="0"/>
                            </p:stCondLst>
                            <p:childTnLst>
                              <p:par>
                                <p:cTn id="127" presetID="10" presetClass="exit" presetSubtype="0" fill="hold" grpId="1" nodeType="clickEffect">
                                  <p:stCondLst>
                                    <p:cond delay="0"/>
                                  </p:stCondLst>
                                  <p:childTnLst>
                                    <p:animEffect transition="out" filter="fade">
                                      <p:cBhvr>
                                        <p:cTn id="128" dur="500"/>
                                        <p:tgtEl>
                                          <p:spTgt spid="119"/>
                                        </p:tgtEl>
                                      </p:cBhvr>
                                    </p:animEffect>
                                    <p:set>
                                      <p:cBhvr>
                                        <p:cTn id="129" dur="1" fill="hold">
                                          <p:stCondLst>
                                            <p:cond delay="499"/>
                                          </p:stCondLst>
                                        </p:cTn>
                                        <p:tgtEl>
                                          <p:spTgt spid="119"/>
                                        </p:tgtEl>
                                        <p:attrNameLst>
                                          <p:attrName>style.visibility</p:attrName>
                                        </p:attrNameLst>
                                      </p:cBhvr>
                                      <p:to>
                                        <p:strVal val="hidden"/>
                                      </p:to>
                                    </p:set>
                                  </p:childTnLst>
                                </p:cTn>
                              </p:par>
                              <p:par>
                                <p:cTn id="130" presetID="10" presetClass="entr" presetSubtype="0" fill="hold" nodeType="withEffect">
                                  <p:stCondLst>
                                    <p:cond delay="0"/>
                                  </p:stCondLst>
                                  <p:childTnLst>
                                    <p:set>
                                      <p:cBhvr>
                                        <p:cTn id="131" dur="1" fill="hold">
                                          <p:stCondLst>
                                            <p:cond delay="0"/>
                                          </p:stCondLst>
                                        </p:cTn>
                                        <p:tgtEl>
                                          <p:spTgt spid="127"/>
                                        </p:tgtEl>
                                        <p:attrNameLst>
                                          <p:attrName>style.visibility</p:attrName>
                                        </p:attrNameLst>
                                      </p:cBhvr>
                                      <p:to>
                                        <p:strVal val="visible"/>
                                      </p:to>
                                    </p:set>
                                    <p:animEffect transition="in" filter="fade">
                                      <p:cBhvr>
                                        <p:cTn id="132" dur="500"/>
                                        <p:tgtEl>
                                          <p:spTgt spid="127"/>
                                        </p:tgtEl>
                                      </p:cBhvr>
                                    </p:animEffect>
                                  </p:childTnLst>
                                </p:cTn>
                              </p:par>
                            </p:childTnLst>
                          </p:cTn>
                        </p:par>
                        <p:par>
                          <p:cTn id="133" fill="hold">
                            <p:stCondLst>
                              <p:cond delay="500"/>
                            </p:stCondLst>
                            <p:childTnLst>
                              <p:par>
                                <p:cTn id="134" presetID="1" presetClass="entr" presetSubtype="0" fill="hold" grpId="0" nodeType="afterEffect">
                                  <p:stCondLst>
                                    <p:cond delay="0"/>
                                  </p:stCondLst>
                                  <p:childTnLst>
                                    <p:set>
                                      <p:cBhvr>
                                        <p:cTn id="135" dur="1" fill="hold">
                                          <p:stCondLst>
                                            <p:cond delay="0"/>
                                          </p:stCondLst>
                                        </p:cTn>
                                        <p:tgtEl>
                                          <p:spTgt spid="120"/>
                                        </p:tgtEl>
                                        <p:attrNameLst>
                                          <p:attrName>style.visibility</p:attrName>
                                        </p:attrNameLst>
                                      </p:cBhvr>
                                      <p:to>
                                        <p:strVal val="visible"/>
                                      </p:to>
                                    </p:set>
                                  </p:childTnLst>
                                </p:cTn>
                              </p:par>
                            </p:childTnLst>
                          </p:cTn>
                        </p:par>
                      </p:childTnLst>
                    </p:cTn>
                  </p:par>
                  <p:par>
                    <p:cTn id="136" fill="hold">
                      <p:stCondLst>
                        <p:cond delay="indefinite"/>
                      </p:stCondLst>
                      <p:childTnLst>
                        <p:par>
                          <p:cTn id="137" fill="hold">
                            <p:stCondLst>
                              <p:cond delay="0"/>
                            </p:stCondLst>
                            <p:childTnLst>
                              <p:par>
                                <p:cTn id="138" presetID="10" presetClass="entr" presetSubtype="0" fill="hold" grpId="0" nodeType="clickEffect">
                                  <p:stCondLst>
                                    <p:cond delay="0"/>
                                  </p:stCondLst>
                                  <p:childTnLst>
                                    <p:set>
                                      <p:cBhvr>
                                        <p:cTn id="139" dur="1" fill="hold">
                                          <p:stCondLst>
                                            <p:cond delay="0"/>
                                          </p:stCondLst>
                                        </p:cTn>
                                        <p:tgtEl>
                                          <p:spTgt spid="131"/>
                                        </p:tgtEl>
                                        <p:attrNameLst>
                                          <p:attrName>style.visibility</p:attrName>
                                        </p:attrNameLst>
                                      </p:cBhvr>
                                      <p:to>
                                        <p:strVal val="visible"/>
                                      </p:to>
                                    </p:set>
                                    <p:animEffect transition="in" filter="fade">
                                      <p:cBhvr>
                                        <p:cTn id="140" dur="500"/>
                                        <p:tgtEl>
                                          <p:spTgt spid="131"/>
                                        </p:tgtEl>
                                      </p:cBhvr>
                                    </p:animEffect>
                                  </p:childTnLst>
                                </p:cTn>
                              </p:par>
                              <p:par>
                                <p:cTn id="141" presetID="10" presetClass="entr" presetSubtype="0" fill="hold" nodeType="withEffect">
                                  <p:stCondLst>
                                    <p:cond delay="0"/>
                                  </p:stCondLst>
                                  <p:childTnLst>
                                    <p:set>
                                      <p:cBhvr>
                                        <p:cTn id="142" dur="1" fill="hold">
                                          <p:stCondLst>
                                            <p:cond delay="0"/>
                                          </p:stCondLst>
                                        </p:cTn>
                                        <p:tgtEl>
                                          <p:spTgt spid="134"/>
                                        </p:tgtEl>
                                        <p:attrNameLst>
                                          <p:attrName>style.visibility</p:attrName>
                                        </p:attrNameLst>
                                      </p:cBhvr>
                                      <p:to>
                                        <p:strVal val="visible"/>
                                      </p:to>
                                    </p:set>
                                    <p:animEffect transition="in" filter="fade">
                                      <p:cBhvr>
                                        <p:cTn id="143" dur="500"/>
                                        <p:tgtEl>
                                          <p:spTgt spid="134"/>
                                        </p:tgtEl>
                                      </p:cBhvr>
                                    </p:animEffect>
                                  </p:childTnLst>
                                </p:cTn>
                              </p:par>
                              <p:par>
                                <p:cTn id="144" presetID="10" presetClass="entr" presetSubtype="0" fill="hold" grpId="0" nodeType="withEffect">
                                  <p:stCondLst>
                                    <p:cond delay="0"/>
                                  </p:stCondLst>
                                  <p:childTnLst>
                                    <p:set>
                                      <p:cBhvr>
                                        <p:cTn id="145" dur="1" fill="hold">
                                          <p:stCondLst>
                                            <p:cond delay="0"/>
                                          </p:stCondLst>
                                        </p:cTn>
                                        <p:tgtEl>
                                          <p:spTgt spid="132"/>
                                        </p:tgtEl>
                                        <p:attrNameLst>
                                          <p:attrName>style.visibility</p:attrName>
                                        </p:attrNameLst>
                                      </p:cBhvr>
                                      <p:to>
                                        <p:strVal val="visible"/>
                                      </p:to>
                                    </p:set>
                                    <p:animEffect transition="in" filter="fade">
                                      <p:cBhvr>
                                        <p:cTn id="146" dur="500"/>
                                        <p:tgtEl>
                                          <p:spTgt spid="1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53" grpId="0" animBg="1"/>
      <p:bldP spid="53" grpId="1" animBg="1"/>
      <p:bldP spid="62" grpId="0" animBg="1"/>
      <p:bldP spid="62" grpId="1" animBg="1"/>
      <p:bldP spid="71" grpId="0" animBg="1"/>
      <p:bldP spid="71" grpId="1" animBg="1"/>
      <p:bldP spid="81" grpId="0"/>
      <p:bldP spid="82" grpId="0"/>
      <p:bldP spid="83" grpId="0"/>
      <p:bldP spid="96" grpId="0" animBg="1"/>
      <p:bldP spid="105" grpId="0" animBg="1"/>
      <p:bldP spid="107" grpId="0" animBg="1"/>
      <p:bldP spid="108" grpId="0" animBg="1"/>
      <p:bldP spid="117" grpId="0" animBg="1"/>
      <p:bldP spid="117" grpId="1" animBg="1"/>
      <p:bldP spid="118" grpId="0" animBg="1"/>
      <p:bldP spid="118" grpId="1" animBg="1"/>
      <p:bldP spid="119" grpId="0" animBg="1"/>
      <p:bldP spid="119" grpId="1" animBg="1"/>
      <p:bldP spid="120" grpId="0" animBg="1"/>
      <p:bldP spid="121" grpId="0"/>
      <p:bldP spid="122" grpId="0"/>
      <p:bldP spid="123" grpId="0" animBg="1"/>
      <p:bldP spid="131" grpId="0" animBg="1"/>
      <p:bldP spid="132" grpId="0"/>
      <p:bldP spid="13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Shortcomings of Prior Works</a:t>
            </a:r>
            <a:endParaRPr lang="en-US" dirty="0"/>
          </a:p>
        </p:txBody>
      </p:sp>
      <p:sp>
        <p:nvSpPr>
          <p:cNvPr id="23" name="TextBox 22"/>
          <p:cNvSpPr txBox="1"/>
          <p:nvPr/>
        </p:nvSpPr>
        <p:spPr>
          <a:xfrm>
            <a:off x="533400" y="1371600"/>
            <a:ext cx="7924800" cy="954107"/>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marL="234950"/>
            <a:r>
              <a:rPr lang="en-US" sz="2800" dirty="0" smtClean="0"/>
              <a:t>Prior works do not address both pollution and thrashing concurrently</a:t>
            </a:r>
            <a:endParaRPr lang="en-US" sz="2800" dirty="0"/>
          </a:p>
        </p:txBody>
      </p:sp>
      <p:grpSp>
        <p:nvGrpSpPr>
          <p:cNvPr id="34" name="Group 33"/>
          <p:cNvGrpSpPr/>
          <p:nvPr/>
        </p:nvGrpSpPr>
        <p:grpSpPr>
          <a:xfrm>
            <a:off x="533400" y="2590800"/>
            <a:ext cx="8077200" cy="1411307"/>
            <a:chOff x="533400" y="2590800"/>
            <a:chExt cx="8077200" cy="1411307"/>
          </a:xfrm>
        </p:grpSpPr>
        <p:sp>
          <p:nvSpPr>
            <p:cNvPr id="24" name="TextBox 23"/>
            <p:cNvSpPr txBox="1"/>
            <p:nvPr/>
          </p:nvSpPr>
          <p:spPr>
            <a:xfrm>
              <a:off x="533400" y="2590800"/>
              <a:ext cx="4666086" cy="523220"/>
            </a:xfrm>
            <a:prstGeom prst="rect">
              <a:avLst/>
            </a:prstGeom>
            <a:noFill/>
          </p:spPr>
          <p:txBody>
            <a:bodyPr wrap="none" rtlCol="0">
              <a:spAutoFit/>
            </a:bodyPr>
            <a:lstStyle/>
            <a:p>
              <a:r>
                <a:rPr lang="en-US" sz="2800" b="1" dirty="0" smtClean="0"/>
                <a:t>Prior Work on Cache Pollution</a:t>
              </a:r>
              <a:endParaRPr lang="en-US" sz="2800" b="1" dirty="0"/>
            </a:p>
          </p:txBody>
        </p:sp>
        <p:sp>
          <p:nvSpPr>
            <p:cNvPr id="31" name="TextBox 30"/>
            <p:cNvSpPr txBox="1"/>
            <p:nvPr/>
          </p:nvSpPr>
          <p:spPr>
            <a:xfrm>
              <a:off x="533400" y="3048000"/>
              <a:ext cx="8077200" cy="954107"/>
            </a:xfrm>
            <a:prstGeom prst="rect">
              <a:avLst/>
            </a:prstGeom>
            <a:noFill/>
          </p:spPr>
          <p:txBody>
            <a:bodyPr wrap="square" rtlCol="0">
              <a:spAutoFit/>
            </a:bodyPr>
            <a:lstStyle/>
            <a:p>
              <a:r>
                <a:rPr lang="en-US" sz="2800" dirty="0" smtClean="0"/>
                <a:t>No control on the number of blocks inserted with high priority into the cache</a:t>
              </a:r>
              <a:endParaRPr lang="en-US" sz="2800" dirty="0"/>
            </a:p>
          </p:txBody>
        </p:sp>
      </p:grpSp>
      <p:grpSp>
        <p:nvGrpSpPr>
          <p:cNvPr id="35" name="Group 34"/>
          <p:cNvGrpSpPr/>
          <p:nvPr/>
        </p:nvGrpSpPr>
        <p:grpSpPr>
          <a:xfrm>
            <a:off x="533400" y="4075093"/>
            <a:ext cx="7696200" cy="1411307"/>
            <a:chOff x="533400" y="3733800"/>
            <a:chExt cx="7696200" cy="1411307"/>
          </a:xfrm>
        </p:grpSpPr>
        <p:sp>
          <p:nvSpPr>
            <p:cNvPr id="28" name="TextBox 27"/>
            <p:cNvSpPr txBox="1"/>
            <p:nvPr/>
          </p:nvSpPr>
          <p:spPr>
            <a:xfrm>
              <a:off x="533400" y="3733800"/>
              <a:ext cx="4776179" cy="523220"/>
            </a:xfrm>
            <a:prstGeom prst="rect">
              <a:avLst/>
            </a:prstGeom>
            <a:noFill/>
          </p:spPr>
          <p:txBody>
            <a:bodyPr wrap="none" rtlCol="0">
              <a:spAutoFit/>
            </a:bodyPr>
            <a:lstStyle/>
            <a:p>
              <a:r>
                <a:rPr lang="en-US" sz="2800" b="1" dirty="0" smtClean="0"/>
                <a:t>Prior Work on Cache Thrashing</a:t>
              </a:r>
              <a:endParaRPr lang="en-US" sz="2800" b="1" dirty="0"/>
            </a:p>
          </p:txBody>
        </p:sp>
        <p:sp>
          <p:nvSpPr>
            <p:cNvPr id="32" name="TextBox 31"/>
            <p:cNvSpPr txBox="1"/>
            <p:nvPr/>
          </p:nvSpPr>
          <p:spPr>
            <a:xfrm>
              <a:off x="533400" y="4191000"/>
              <a:ext cx="7696200" cy="954107"/>
            </a:xfrm>
            <a:prstGeom prst="rect">
              <a:avLst/>
            </a:prstGeom>
            <a:noFill/>
          </p:spPr>
          <p:txBody>
            <a:bodyPr wrap="square" rtlCol="0">
              <a:spAutoFit/>
            </a:bodyPr>
            <a:lstStyle/>
            <a:p>
              <a:r>
                <a:rPr lang="en-US" sz="2800" dirty="0" smtClean="0"/>
                <a:t>No mechanism to distinguish high-reuse blocks from low-reuse blocks</a:t>
              </a:r>
              <a:endParaRPr lang="en-US" sz="2800" dirty="0"/>
            </a:p>
          </p:txBody>
        </p:sp>
      </p:grpSp>
      <p:sp>
        <p:nvSpPr>
          <p:cNvPr id="33" name="Rectangle 32"/>
          <p:cNvSpPr/>
          <p:nvPr/>
        </p:nvSpPr>
        <p:spPr>
          <a:xfrm>
            <a:off x="533400" y="5638800"/>
            <a:ext cx="7924800" cy="99060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marL="168275"/>
            <a:r>
              <a:rPr lang="en-US" sz="2800" b="1" dirty="0" smtClean="0">
                <a:solidFill>
                  <a:schemeClr val="tx1"/>
                </a:solidFill>
                <a:latin typeface="Calibri" pitchFamily="34" charset="0"/>
              </a:rPr>
              <a:t>Our goal: </a:t>
            </a:r>
            <a:r>
              <a:rPr lang="en-US" sz="2800" dirty="0" smtClean="0">
                <a:solidFill>
                  <a:schemeClr val="tx1"/>
                </a:solidFill>
                <a:latin typeface="Calibri" pitchFamily="34" charset="0"/>
              </a:rPr>
              <a:t>Design a mechanism to address both pollution and thrashing concurrently</a:t>
            </a:r>
            <a:endParaRPr lang="en-US" sz="2800" dirty="0" smtClean="0">
              <a:solidFill>
                <a:schemeClr val="tx1"/>
              </a:solidFill>
            </a:endParaRPr>
          </a:p>
        </p:txBody>
      </p:sp>
      <p:sp>
        <p:nvSpPr>
          <p:cNvPr id="11" name="Slide Number Placeholder 10"/>
          <p:cNvSpPr>
            <a:spLocks noGrp="1"/>
          </p:cNvSpPr>
          <p:nvPr>
            <p:ph type="sldNum" sz="quarter" idx="12"/>
          </p:nvPr>
        </p:nvSpPr>
        <p:spPr/>
        <p:txBody>
          <a:bodyPr/>
          <a:lstStyle/>
          <a:p>
            <a:fld id="{D12F3BBA-903E-41DF-8646-73C0BFD5E175}" type="slidenum">
              <a:rPr lang="en-US" smtClean="0"/>
              <a:pPr/>
              <a:t>7</a:t>
            </a:fld>
            <a:endParaRPr lang="en-US"/>
          </a:p>
        </p:txBody>
      </p:sp>
    </p:spTree>
    <p:custDataLst>
      <p:tags r:id="rId1"/>
    </p:custDataLst>
  </p:cSld>
  <p:clrMapOvr>
    <a:masterClrMapping/>
  </p:clrMapOvr>
  <p:transition advTm="41765"/>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fade">
                                      <p:cBhvr>
                                        <p:cTn id="12" dur="500"/>
                                        <p:tgtEl>
                                          <p:spTgt spid="3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fade">
                                      <p:cBhvr>
                                        <p:cTn id="17" dur="500"/>
                                        <p:tgtEl>
                                          <p:spTgt spid="3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3"/>
                                        </p:tgtEl>
                                        <p:attrNameLst>
                                          <p:attrName>style.visibility</p:attrName>
                                        </p:attrNameLst>
                                      </p:cBhvr>
                                      <p:to>
                                        <p:strVal val="visible"/>
                                      </p:to>
                                    </p:set>
                                    <p:animEffect transition="in" filter="fade">
                                      <p:cBhvr>
                                        <p:cTn id="22"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3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457200" y="2209800"/>
            <a:ext cx="8229600" cy="1524000"/>
          </a:xfrm>
        </p:spPr>
        <p:style>
          <a:lnRef idx="2">
            <a:schemeClr val="accent3"/>
          </a:lnRef>
          <a:fillRef idx="1">
            <a:schemeClr val="lt1"/>
          </a:fillRef>
          <a:effectRef idx="0">
            <a:schemeClr val="accent3"/>
          </a:effectRef>
          <a:fontRef idx="minor">
            <a:schemeClr val="dk1"/>
          </a:fontRef>
        </p:style>
        <p:txBody>
          <a:bodyPr>
            <a:normAutofit lnSpcReduction="10000"/>
          </a:bodyPr>
          <a:lstStyle/>
          <a:p>
            <a:r>
              <a:rPr lang="en-US" dirty="0" smtClean="0">
                <a:solidFill>
                  <a:schemeClr val="tx1"/>
                </a:solidFill>
              </a:rPr>
              <a:t>Evicted-Address Filter</a:t>
            </a:r>
          </a:p>
          <a:p>
            <a:pPr lvl="1"/>
            <a:r>
              <a:rPr lang="en-US" dirty="0" smtClean="0">
                <a:solidFill>
                  <a:schemeClr val="tx1"/>
                </a:solidFill>
              </a:rPr>
              <a:t>Reuse Prediction</a:t>
            </a:r>
          </a:p>
          <a:p>
            <a:pPr lvl="1"/>
            <a:r>
              <a:rPr lang="en-US" dirty="0" smtClean="0">
                <a:solidFill>
                  <a:schemeClr val="tx1"/>
                </a:solidFill>
              </a:rPr>
              <a:t>Thrash Resistance</a:t>
            </a:r>
          </a:p>
          <a:p>
            <a:pPr lvl="1"/>
            <a:endParaRPr lang="en-US" dirty="0" smtClean="0">
              <a:solidFill>
                <a:schemeClr val="tx1"/>
              </a:solidFill>
            </a:endParaRPr>
          </a:p>
        </p:txBody>
      </p:sp>
      <p:sp>
        <p:nvSpPr>
          <p:cNvPr id="4" name="Content Placeholder 2"/>
          <p:cNvSpPr txBox="1">
            <a:spLocks/>
          </p:cNvSpPr>
          <p:nvPr/>
        </p:nvSpPr>
        <p:spPr>
          <a:xfrm>
            <a:off x="457200" y="3429000"/>
            <a:ext cx="8229600" cy="609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lumMod val="85000"/>
                  <a:lumOff val="15000"/>
                </a:schemeClr>
              </a:solidFill>
              <a:effectLst/>
              <a:uLnTx/>
              <a:uFillTx/>
              <a:latin typeface="+mn-lt"/>
              <a:ea typeface="+mn-ea"/>
              <a:cs typeface="+mn-cs"/>
            </a:endParaRPr>
          </a:p>
        </p:txBody>
      </p:sp>
      <p:sp>
        <p:nvSpPr>
          <p:cNvPr id="7" name="Content Placeholder 2"/>
          <p:cNvSpPr txBox="1">
            <a:spLocks/>
          </p:cNvSpPr>
          <p:nvPr/>
        </p:nvSpPr>
        <p:spPr>
          <a:xfrm>
            <a:off x="457200" y="3810000"/>
            <a:ext cx="8229600" cy="609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t>Final Design</a:t>
            </a:r>
          </a:p>
        </p:txBody>
      </p:sp>
      <p:sp>
        <p:nvSpPr>
          <p:cNvPr id="8" name="Content Placeholder 2"/>
          <p:cNvSpPr txBox="1">
            <a:spLocks/>
          </p:cNvSpPr>
          <p:nvPr/>
        </p:nvSpPr>
        <p:spPr>
          <a:xfrm>
            <a:off x="457200" y="5105400"/>
            <a:ext cx="8229600" cy="609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t>Evaluation</a:t>
            </a:r>
          </a:p>
        </p:txBody>
      </p:sp>
      <p:sp>
        <p:nvSpPr>
          <p:cNvPr id="9" name="Content Placeholder 2"/>
          <p:cNvSpPr txBox="1">
            <a:spLocks/>
          </p:cNvSpPr>
          <p:nvPr/>
        </p:nvSpPr>
        <p:spPr>
          <a:xfrm>
            <a:off x="457200" y="5791200"/>
            <a:ext cx="8229600" cy="609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t>Conclusion</a:t>
            </a:r>
          </a:p>
        </p:txBody>
      </p:sp>
      <p:sp>
        <p:nvSpPr>
          <p:cNvPr id="11" name="Content Placeholder 2"/>
          <p:cNvSpPr txBox="1">
            <a:spLocks/>
          </p:cNvSpPr>
          <p:nvPr/>
        </p:nvSpPr>
        <p:spPr>
          <a:xfrm>
            <a:off x="457200" y="1447800"/>
            <a:ext cx="8229600" cy="609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effectLst/>
                <a:uLnTx/>
                <a:uFillTx/>
                <a:latin typeface="+mn-lt"/>
                <a:ea typeface="+mn-ea"/>
                <a:cs typeface="+mn-cs"/>
              </a:rPr>
              <a:t>Background and Motivation</a:t>
            </a:r>
          </a:p>
        </p:txBody>
      </p:sp>
      <p:sp>
        <p:nvSpPr>
          <p:cNvPr id="12" name="Content Placeholder 2"/>
          <p:cNvSpPr txBox="1">
            <a:spLocks/>
          </p:cNvSpPr>
          <p:nvPr/>
        </p:nvSpPr>
        <p:spPr>
          <a:xfrm>
            <a:off x="457200" y="4419600"/>
            <a:ext cx="8229600" cy="6096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t>Advantages and Disadvantages</a:t>
            </a:r>
          </a:p>
        </p:txBody>
      </p:sp>
      <p:sp>
        <p:nvSpPr>
          <p:cNvPr id="10" name="Slide Number Placeholder 9"/>
          <p:cNvSpPr>
            <a:spLocks noGrp="1"/>
          </p:cNvSpPr>
          <p:nvPr>
            <p:ph type="sldNum" sz="quarter" idx="12"/>
          </p:nvPr>
        </p:nvSpPr>
        <p:spPr/>
        <p:txBody>
          <a:bodyPr/>
          <a:lstStyle/>
          <a:p>
            <a:fld id="{D12F3BBA-903E-41DF-8646-73C0BFD5E175}" type="slidenum">
              <a:rPr lang="en-US" smtClean="0"/>
              <a:pPr/>
              <a:t>8</a:t>
            </a:fld>
            <a:endParaRPr lang="en-US"/>
          </a:p>
        </p:txBody>
      </p:sp>
    </p:spTree>
  </p:cSld>
  <p:clrMapOvr>
    <a:masterClrMapping/>
  </p:clrMapOvr>
  <p:transition advTm="21016"/>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Reuse Prediction</a:t>
            </a:r>
            <a:endParaRPr lang="en-US" dirty="0"/>
          </a:p>
        </p:txBody>
      </p:sp>
      <p:sp>
        <p:nvSpPr>
          <p:cNvPr id="4" name="Explosion 1 3"/>
          <p:cNvSpPr/>
          <p:nvPr/>
        </p:nvSpPr>
        <p:spPr>
          <a:xfrm>
            <a:off x="609600" y="1910090"/>
            <a:ext cx="1676400" cy="990600"/>
          </a:xfrm>
          <a:prstGeom prst="irregularSeal1">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800" dirty="0" smtClean="0"/>
              <a:t>Miss</a:t>
            </a:r>
            <a:endParaRPr lang="en-US" sz="2800" dirty="0"/>
          </a:p>
        </p:txBody>
      </p:sp>
      <p:sp>
        <p:nvSpPr>
          <p:cNvPr id="6" name="TextBox 5"/>
          <p:cNvSpPr txBox="1"/>
          <p:nvPr/>
        </p:nvSpPr>
        <p:spPr>
          <a:xfrm>
            <a:off x="2362200" y="2219980"/>
            <a:ext cx="2191626" cy="523220"/>
          </a:xfrm>
          <a:prstGeom prst="rect">
            <a:avLst/>
          </a:prstGeom>
          <a:noFill/>
        </p:spPr>
        <p:txBody>
          <a:bodyPr wrap="none" rtlCol="0">
            <a:spAutoFit/>
          </a:bodyPr>
          <a:lstStyle/>
          <a:p>
            <a:pPr algn="ctr"/>
            <a:r>
              <a:rPr lang="en-US" sz="2800" dirty="0" smtClean="0"/>
              <a:t>Missed-block</a:t>
            </a:r>
            <a:endParaRPr lang="en-US" sz="2800" dirty="0"/>
          </a:p>
        </p:txBody>
      </p:sp>
      <p:sp>
        <p:nvSpPr>
          <p:cNvPr id="9" name="TextBox 8"/>
          <p:cNvSpPr txBox="1"/>
          <p:nvPr/>
        </p:nvSpPr>
        <p:spPr>
          <a:xfrm>
            <a:off x="6188363" y="1681490"/>
            <a:ext cx="1736437" cy="523220"/>
          </a:xfrm>
          <a:prstGeom prst="rect">
            <a:avLst/>
          </a:prstGeom>
          <a:noFill/>
        </p:spPr>
        <p:txBody>
          <a:bodyPr wrap="none" rtlCol="0">
            <a:spAutoFit/>
          </a:bodyPr>
          <a:lstStyle/>
          <a:p>
            <a:pPr algn="ctr"/>
            <a:r>
              <a:rPr lang="en-US" sz="2800" dirty="0" smtClean="0"/>
              <a:t>High reuse</a:t>
            </a:r>
            <a:endParaRPr lang="en-US" sz="2800" dirty="0"/>
          </a:p>
        </p:txBody>
      </p:sp>
      <p:sp>
        <p:nvSpPr>
          <p:cNvPr id="10" name="TextBox 9"/>
          <p:cNvSpPr txBox="1"/>
          <p:nvPr/>
        </p:nvSpPr>
        <p:spPr>
          <a:xfrm>
            <a:off x="6257099" y="2824490"/>
            <a:ext cx="1667701" cy="523220"/>
          </a:xfrm>
          <a:prstGeom prst="rect">
            <a:avLst/>
          </a:prstGeom>
          <a:noFill/>
        </p:spPr>
        <p:txBody>
          <a:bodyPr wrap="none" rtlCol="0">
            <a:spAutoFit/>
          </a:bodyPr>
          <a:lstStyle/>
          <a:p>
            <a:pPr algn="ctr"/>
            <a:r>
              <a:rPr lang="en-US" sz="2800" dirty="0" smtClean="0"/>
              <a:t>Low reuse</a:t>
            </a:r>
            <a:endParaRPr lang="en-US" sz="2800" dirty="0"/>
          </a:p>
        </p:txBody>
      </p:sp>
      <p:cxnSp>
        <p:nvCxnSpPr>
          <p:cNvPr id="12" name="Straight Arrow Connector 11"/>
          <p:cNvCxnSpPr/>
          <p:nvPr/>
        </p:nvCxnSpPr>
        <p:spPr>
          <a:xfrm flipV="1">
            <a:off x="5224441" y="1943100"/>
            <a:ext cx="1006763" cy="541035"/>
          </a:xfrm>
          <a:prstGeom prst="straightConnector1">
            <a:avLst/>
          </a:prstGeom>
          <a:ln w="28575">
            <a:solidFill>
              <a:schemeClr val="tx1">
                <a:lumMod val="75000"/>
                <a:lumOff val="25000"/>
              </a:schemeClr>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5224441" y="2484135"/>
            <a:ext cx="1023959" cy="601965"/>
          </a:xfrm>
          <a:prstGeom prst="straightConnector1">
            <a:avLst/>
          </a:prstGeom>
          <a:ln w="28575">
            <a:solidFill>
              <a:schemeClr val="tx1">
                <a:lumMod val="75000"/>
                <a:lumOff val="25000"/>
              </a:schemeClr>
            </a:solidFill>
            <a:tailEnd type="stealth" w="lg" len="lg"/>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4495800" y="2143780"/>
            <a:ext cx="304800" cy="680710"/>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dirty="0"/>
          </a:p>
        </p:txBody>
      </p:sp>
      <p:sp>
        <p:nvSpPr>
          <p:cNvPr id="16" name="TextBox 15"/>
          <p:cNvSpPr txBox="1"/>
          <p:nvPr/>
        </p:nvSpPr>
        <p:spPr>
          <a:xfrm>
            <a:off x="4906422" y="2225070"/>
            <a:ext cx="351378" cy="523220"/>
          </a:xfrm>
          <a:prstGeom prst="rect">
            <a:avLst/>
          </a:prstGeom>
          <a:noFill/>
        </p:spPr>
        <p:txBody>
          <a:bodyPr wrap="none" rtlCol="0">
            <a:spAutoFit/>
          </a:bodyPr>
          <a:lstStyle/>
          <a:p>
            <a:pPr algn="ctr"/>
            <a:r>
              <a:rPr lang="en-US" sz="2800" dirty="0" smtClean="0"/>
              <a:t>?</a:t>
            </a:r>
            <a:endParaRPr lang="en-US" sz="2800" dirty="0"/>
          </a:p>
        </p:txBody>
      </p:sp>
      <p:sp>
        <p:nvSpPr>
          <p:cNvPr id="17" name="Rectangle 16"/>
          <p:cNvSpPr/>
          <p:nvPr/>
        </p:nvSpPr>
        <p:spPr>
          <a:xfrm>
            <a:off x="8001000" y="1610380"/>
            <a:ext cx="304800" cy="68071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dirty="0"/>
          </a:p>
        </p:txBody>
      </p:sp>
      <p:sp>
        <p:nvSpPr>
          <p:cNvPr id="18" name="Rectangle 17"/>
          <p:cNvSpPr/>
          <p:nvPr/>
        </p:nvSpPr>
        <p:spPr>
          <a:xfrm>
            <a:off x="8001000" y="2748290"/>
            <a:ext cx="304800" cy="68071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dirty="0"/>
          </a:p>
        </p:txBody>
      </p:sp>
      <p:sp>
        <p:nvSpPr>
          <p:cNvPr id="23" name="Rectangle 22"/>
          <p:cNvSpPr/>
          <p:nvPr/>
        </p:nvSpPr>
        <p:spPr>
          <a:xfrm>
            <a:off x="533400" y="3733800"/>
            <a:ext cx="7924800" cy="99060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marL="168275"/>
            <a:r>
              <a:rPr lang="en-US" sz="2800" dirty="0" smtClean="0">
                <a:solidFill>
                  <a:schemeClr val="tx1"/>
                </a:solidFill>
              </a:rPr>
              <a:t>Keep track of the reuse behavior of every cache block in the system</a:t>
            </a:r>
          </a:p>
        </p:txBody>
      </p:sp>
      <p:sp>
        <p:nvSpPr>
          <p:cNvPr id="25" name="TextBox 24"/>
          <p:cNvSpPr txBox="1"/>
          <p:nvPr/>
        </p:nvSpPr>
        <p:spPr>
          <a:xfrm>
            <a:off x="533400" y="4939605"/>
            <a:ext cx="7924800" cy="138499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marL="234950"/>
            <a:r>
              <a:rPr lang="en-US" sz="2800" b="1" dirty="0" smtClean="0"/>
              <a:t>Impractical</a:t>
            </a:r>
          </a:p>
          <a:p>
            <a:pPr marL="749300" indent="-514350">
              <a:buFont typeface="+mj-lt"/>
              <a:buAutoNum type="arabicPeriod"/>
            </a:pPr>
            <a:r>
              <a:rPr lang="en-US" sz="2800" dirty="0" smtClean="0"/>
              <a:t>High storage overhead</a:t>
            </a:r>
          </a:p>
          <a:p>
            <a:pPr marL="749300" indent="-514350">
              <a:buFont typeface="+mj-lt"/>
              <a:buAutoNum type="arabicPeriod"/>
            </a:pPr>
            <a:r>
              <a:rPr lang="en-US" sz="2800" dirty="0" smtClean="0"/>
              <a:t>Look-up latency</a:t>
            </a:r>
            <a:endParaRPr lang="en-US" sz="2800" dirty="0"/>
          </a:p>
        </p:txBody>
      </p:sp>
      <p:sp>
        <p:nvSpPr>
          <p:cNvPr id="15" name="Slide Number Placeholder 14"/>
          <p:cNvSpPr>
            <a:spLocks noGrp="1"/>
          </p:cNvSpPr>
          <p:nvPr>
            <p:ph type="sldNum" sz="quarter" idx="12"/>
          </p:nvPr>
        </p:nvSpPr>
        <p:spPr/>
        <p:txBody>
          <a:bodyPr/>
          <a:lstStyle/>
          <a:p>
            <a:fld id="{D12F3BBA-903E-41DF-8646-73C0BFD5E175}" type="slidenum">
              <a:rPr lang="en-US" smtClean="0"/>
              <a:pPr/>
              <a:t>9</a:t>
            </a:fld>
            <a:endParaRPr lang="en-US"/>
          </a:p>
        </p:txBody>
      </p:sp>
    </p:spTree>
    <p:custDataLst>
      <p:tags r:id="rId1"/>
    </p:custDataLst>
  </p:cSld>
  <p:clrMapOvr>
    <a:masterClrMapping/>
  </p:clrMapOvr>
  <p:transition advTm="26859"/>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fade">
                                      <p:cBhvr>
                                        <p:cTn id="12"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5"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11.6|32.2"/>
</p:tagLst>
</file>

<file path=ppt/tags/tag10.xml><?xml version="1.0" encoding="utf-8"?>
<p:tagLst xmlns:a="http://schemas.openxmlformats.org/drawingml/2006/main" xmlns:r="http://schemas.openxmlformats.org/officeDocument/2006/relationships" xmlns:p="http://schemas.openxmlformats.org/presentationml/2006/main">
  <p:tag name="TIMING" val="|3.1|7.3|3.5|2.3|3.3|1.9|2.3|2|2.9|5.3|3.4|2"/>
</p:tagLst>
</file>

<file path=ppt/tags/tag11.xml><?xml version="1.0" encoding="utf-8"?>
<p:tagLst xmlns:a="http://schemas.openxmlformats.org/drawingml/2006/main" xmlns:r="http://schemas.openxmlformats.org/officeDocument/2006/relationships" xmlns:p="http://schemas.openxmlformats.org/presentationml/2006/main">
  <p:tag name="TIMING" val="|11.7|4.9|8.9|7.4"/>
</p:tagLst>
</file>

<file path=ppt/tags/tag12.xml><?xml version="1.0" encoding="utf-8"?>
<p:tagLst xmlns:a="http://schemas.openxmlformats.org/drawingml/2006/main" xmlns:r="http://schemas.openxmlformats.org/officeDocument/2006/relationships" xmlns:p="http://schemas.openxmlformats.org/presentationml/2006/main">
  <p:tag name="TIMING" val="|1.4|2.7|3|2.4|2.7|3.5|2.1|2.4|2.5|2|3.1|11|2.1|7.7|6.2|3.5|2.2|5.7|10.9|8.1|1.7|2.5"/>
</p:tagLst>
</file>

<file path=ppt/tags/tag13.xml><?xml version="1.0" encoding="utf-8"?>
<p:tagLst xmlns:a="http://schemas.openxmlformats.org/drawingml/2006/main" xmlns:r="http://schemas.openxmlformats.org/officeDocument/2006/relationships" xmlns:p="http://schemas.openxmlformats.org/presentationml/2006/main">
  <p:tag name="TIMING" val="|6.1|4.8|7.7|7.9|2.9|3.1|10.2|8.8|18.6"/>
</p:tagLst>
</file>

<file path=ppt/tags/tag14.xml><?xml version="1.0" encoding="utf-8"?>
<p:tagLst xmlns:a="http://schemas.openxmlformats.org/drawingml/2006/main" xmlns:r="http://schemas.openxmlformats.org/officeDocument/2006/relationships" xmlns:p="http://schemas.openxmlformats.org/presentationml/2006/main">
  <p:tag name="TIMING" val="|6.9|7"/>
</p:tagLst>
</file>

<file path=ppt/tags/tag15.xml><?xml version="1.0" encoding="utf-8"?>
<p:tagLst xmlns:a="http://schemas.openxmlformats.org/drawingml/2006/main" xmlns:r="http://schemas.openxmlformats.org/officeDocument/2006/relationships" xmlns:p="http://schemas.openxmlformats.org/presentationml/2006/main">
  <p:tag name="TIMING" val="|7.2|4|1.6|4|2.9|2|0.9|1.6|1.3|1.4|0.4|0.8|0.4|0.6"/>
</p:tagLst>
</file>

<file path=ppt/tags/tag16.xml><?xml version="1.0" encoding="utf-8"?>
<p:tagLst xmlns:a="http://schemas.openxmlformats.org/drawingml/2006/main" xmlns:r="http://schemas.openxmlformats.org/officeDocument/2006/relationships" xmlns:p="http://schemas.openxmlformats.org/presentationml/2006/main">
  <p:tag name="TIMING" val="|3.1|1.2|2.1|1.2|2.5|3.8|1|0.7|0.3|0.7|3.6|2.9|7.3|11.3|4.2|13.9"/>
</p:tagLst>
</file>

<file path=ppt/tags/tag17.xml><?xml version="1.0" encoding="utf-8"?>
<p:tagLst xmlns:a="http://schemas.openxmlformats.org/drawingml/2006/main" xmlns:r="http://schemas.openxmlformats.org/officeDocument/2006/relationships" xmlns:p="http://schemas.openxmlformats.org/presentationml/2006/main">
  <p:tag name="TIMING" val="|6.3|8|6.4|7.4"/>
</p:tagLst>
</file>

<file path=ppt/tags/tag18.xml><?xml version="1.0" encoding="utf-8"?>
<p:tagLst xmlns:a="http://schemas.openxmlformats.org/drawingml/2006/main" xmlns:r="http://schemas.openxmlformats.org/officeDocument/2006/relationships" xmlns:p="http://schemas.openxmlformats.org/presentationml/2006/main">
  <p:tag name="TIMING" val="|8.9|4|6.9|13.6"/>
</p:tagLst>
</file>

<file path=ppt/tags/tag19.xml><?xml version="1.0" encoding="utf-8"?>
<p:tagLst xmlns:a="http://schemas.openxmlformats.org/drawingml/2006/main" xmlns:r="http://schemas.openxmlformats.org/officeDocument/2006/relationships" xmlns:p="http://schemas.openxmlformats.org/presentationml/2006/main">
  <p:tag name="TIMING" val="|11.8|11.8|10.1"/>
</p:tagLst>
</file>

<file path=ppt/tags/tag2.xml><?xml version="1.0" encoding="utf-8"?>
<p:tagLst xmlns:a="http://schemas.openxmlformats.org/drawingml/2006/main" xmlns:r="http://schemas.openxmlformats.org/officeDocument/2006/relationships" xmlns:p="http://schemas.openxmlformats.org/presentationml/2006/main">
  <p:tag name="TIMING" val="|10.4|4.4|2.4|3.6"/>
</p:tagLst>
</file>

<file path=ppt/tags/tag20.xml><?xml version="1.0" encoding="utf-8"?>
<p:tagLst xmlns:a="http://schemas.openxmlformats.org/drawingml/2006/main" xmlns:r="http://schemas.openxmlformats.org/officeDocument/2006/relationships" xmlns:p="http://schemas.openxmlformats.org/presentationml/2006/main">
  <p:tag name="TIMING" val="|3.3|3.2|4.6|4.5|2.6|7.6|6.7"/>
</p:tagLst>
</file>

<file path=ppt/tags/tag21.xml><?xml version="1.0" encoding="utf-8"?>
<p:tagLst xmlns:a="http://schemas.openxmlformats.org/drawingml/2006/main" xmlns:r="http://schemas.openxmlformats.org/officeDocument/2006/relationships" xmlns:p="http://schemas.openxmlformats.org/presentationml/2006/main">
  <p:tag name="TIMING" val="|6.8"/>
</p:tagLst>
</file>

<file path=ppt/tags/tag22.xml><?xml version="1.0" encoding="utf-8"?>
<p:tagLst xmlns:a="http://schemas.openxmlformats.org/drawingml/2006/main" xmlns:r="http://schemas.openxmlformats.org/officeDocument/2006/relationships" xmlns:p="http://schemas.openxmlformats.org/presentationml/2006/main">
  <p:tag name="TIMING" val="|6.9|10.1|10.1|11.2|11.4|21.5"/>
</p:tagLst>
</file>

<file path=ppt/tags/tag23.xml><?xml version="1.0" encoding="utf-8"?>
<p:tagLst xmlns:a="http://schemas.openxmlformats.org/drawingml/2006/main" xmlns:r="http://schemas.openxmlformats.org/officeDocument/2006/relationships" xmlns:p="http://schemas.openxmlformats.org/presentationml/2006/main">
  <p:tag name="TIMING" val="|6.9|10.1|10.1|11.2|11.4|21.5"/>
</p:tagLst>
</file>

<file path=ppt/tags/tag24.xml><?xml version="1.0" encoding="utf-8"?>
<p:tagLst xmlns:a="http://schemas.openxmlformats.org/drawingml/2006/main" xmlns:r="http://schemas.openxmlformats.org/officeDocument/2006/relationships" xmlns:p="http://schemas.openxmlformats.org/presentationml/2006/main">
  <p:tag name="TIMING" val="|7"/>
</p:tagLst>
</file>

<file path=ppt/tags/tag25.xml><?xml version="1.0" encoding="utf-8"?>
<p:tagLst xmlns:a="http://schemas.openxmlformats.org/drawingml/2006/main" xmlns:r="http://schemas.openxmlformats.org/officeDocument/2006/relationships" xmlns:p="http://schemas.openxmlformats.org/presentationml/2006/main">
  <p:tag name="TIMING" val="|14.9|17.1|10.3|2.7"/>
</p:tagLst>
</file>

<file path=ppt/tags/tag26.xml><?xml version="1.0" encoding="utf-8"?>
<p:tagLst xmlns:a="http://schemas.openxmlformats.org/drawingml/2006/main" xmlns:r="http://schemas.openxmlformats.org/officeDocument/2006/relationships" xmlns:p="http://schemas.openxmlformats.org/presentationml/2006/main">
  <p:tag name="TIMING" val="|26.3|12"/>
</p:tagLst>
</file>

<file path=ppt/tags/tag27.xml><?xml version="1.0" encoding="utf-8"?>
<p:tagLst xmlns:a="http://schemas.openxmlformats.org/drawingml/2006/main" xmlns:r="http://schemas.openxmlformats.org/officeDocument/2006/relationships" xmlns:p="http://schemas.openxmlformats.org/presentationml/2006/main">
  <p:tag name="TIMING" val="|15.5|13.5|9"/>
</p:tagLst>
</file>

<file path=ppt/tags/tag28.xml><?xml version="1.0" encoding="utf-8"?>
<p:tagLst xmlns:a="http://schemas.openxmlformats.org/drawingml/2006/main" xmlns:r="http://schemas.openxmlformats.org/officeDocument/2006/relationships" xmlns:p="http://schemas.openxmlformats.org/presentationml/2006/main">
  <p:tag name="TIMING" val="|1|11.6|32.2"/>
</p:tagLst>
</file>

<file path=ppt/tags/tag29.xml><?xml version="1.0" encoding="utf-8"?>
<p:tagLst xmlns:a="http://schemas.openxmlformats.org/drawingml/2006/main" xmlns:r="http://schemas.openxmlformats.org/officeDocument/2006/relationships" xmlns:p="http://schemas.openxmlformats.org/presentationml/2006/main">
  <p:tag name="TIMING" val="|28.9|11.8"/>
</p:tagLst>
</file>

<file path=ppt/tags/tag3.xml><?xml version="1.0" encoding="utf-8"?>
<p:tagLst xmlns:a="http://schemas.openxmlformats.org/drawingml/2006/main" xmlns:r="http://schemas.openxmlformats.org/officeDocument/2006/relationships" xmlns:p="http://schemas.openxmlformats.org/presentationml/2006/main">
  <p:tag name="TIMING" val="|3|5.7|1.2|4.7|1.9|1.7"/>
</p:tagLst>
</file>

<file path=ppt/tags/tag30.xml><?xml version="1.0" encoding="utf-8"?>
<p:tagLst xmlns:a="http://schemas.openxmlformats.org/drawingml/2006/main" xmlns:r="http://schemas.openxmlformats.org/officeDocument/2006/relationships" xmlns:p="http://schemas.openxmlformats.org/presentationml/2006/main">
  <p:tag name="TIMING" val="|63.9"/>
</p:tagLst>
</file>

<file path=ppt/tags/tag4.xml><?xml version="1.0" encoding="utf-8"?>
<p:tagLst xmlns:a="http://schemas.openxmlformats.org/drawingml/2006/main" xmlns:r="http://schemas.openxmlformats.org/officeDocument/2006/relationships" xmlns:p="http://schemas.openxmlformats.org/presentationml/2006/main">
  <p:tag name="TIMING" val="|5.1|8|1|0.9|7.8|7.6|3.1|0.9|1.2"/>
</p:tagLst>
</file>

<file path=ppt/tags/tag5.xml><?xml version="1.0" encoding="utf-8"?>
<p:tagLst xmlns:a="http://schemas.openxmlformats.org/drawingml/2006/main" xmlns:r="http://schemas.openxmlformats.org/officeDocument/2006/relationships" xmlns:p="http://schemas.openxmlformats.org/presentationml/2006/main">
  <p:tag name="TIMING" val="|9.8|2|0.8|0.9|4.4|8.4|0.9|0.8|1.4|1.3"/>
</p:tagLst>
</file>

<file path=ppt/tags/tag6.xml><?xml version="1.0" encoding="utf-8"?>
<p:tagLst xmlns:a="http://schemas.openxmlformats.org/drawingml/2006/main" xmlns:r="http://schemas.openxmlformats.org/officeDocument/2006/relationships" xmlns:p="http://schemas.openxmlformats.org/presentationml/2006/main">
  <p:tag name="TIMING" val="|1.6|5|13.3|10.7"/>
</p:tagLst>
</file>

<file path=ppt/tags/tag7.xml><?xml version="1.0" encoding="utf-8"?>
<p:tagLst xmlns:a="http://schemas.openxmlformats.org/drawingml/2006/main" xmlns:r="http://schemas.openxmlformats.org/officeDocument/2006/relationships" xmlns:p="http://schemas.openxmlformats.org/presentationml/2006/main">
  <p:tag name="TIMING" val="|12.8|7.5"/>
</p:tagLst>
</file>

<file path=ppt/tags/tag8.xml><?xml version="1.0" encoding="utf-8"?>
<p:tagLst xmlns:a="http://schemas.openxmlformats.org/drawingml/2006/main" xmlns:r="http://schemas.openxmlformats.org/officeDocument/2006/relationships" xmlns:p="http://schemas.openxmlformats.org/presentationml/2006/main">
  <p:tag name="TIMING" val="|10|6.9|6|8.8"/>
</p:tagLst>
</file>

<file path=ppt/tags/tag9.xml><?xml version="1.0" encoding="utf-8"?>
<p:tagLst xmlns:a="http://schemas.openxmlformats.org/drawingml/2006/main" xmlns:r="http://schemas.openxmlformats.org/officeDocument/2006/relationships" xmlns:p="http://schemas.openxmlformats.org/presentationml/2006/main">
  <p:tag name="TIMING" val="|7.2|5.8|2.6|6.6|1.2|1.2|6|3.3"/>
</p:tagLst>
</file>

<file path=ppt/theme/theme1.xml><?xml version="1.0" encoding="utf-8"?>
<a:theme xmlns:a="http://schemas.openxmlformats.org/drawingml/2006/main" name="Office Theme">
  <a:themeElements>
    <a:clrScheme name="Custom 3">
      <a:dk1>
        <a:srgbClr val="080808"/>
      </a:dk1>
      <a:lt1>
        <a:sysClr val="window" lastClr="FFFFFF"/>
      </a:lt1>
      <a:dk2>
        <a:srgbClr val="1F497D"/>
      </a:dk2>
      <a:lt2>
        <a:srgbClr val="EEECE1"/>
      </a:lt2>
      <a:accent1>
        <a:srgbClr val="FFC000"/>
      </a:accent1>
      <a:accent2>
        <a:srgbClr val="3F3F3F"/>
      </a:accent2>
      <a:accent3>
        <a:srgbClr val="C00000"/>
      </a:accent3>
      <a:accent4>
        <a:srgbClr val="1F497D"/>
      </a:accent4>
      <a:accent5>
        <a:srgbClr val="595959"/>
      </a:accent5>
      <a:accent6>
        <a:srgbClr val="7F7F7F"/>
      </a:accent6>
      <a:hlink>
        <a:srgbClr val="0000FF"/>
      </a:hlink>
      <a:folHlink>
        <a:srgbClr val="800080"/>
      </a:folHlink>
    </a:clrScheme>
    <a:fontScheme name="Custom 5">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Visesh">
    <a:dk1>
      <a:srgbClr val="262626"/>
    </a:dk1>
    <a:lt1>
      <a:sysClr val="window" lastClr="FFFFFF"/>
    </a:lt1>
    <a:dk2>
      <a:srgbClr val="1F497D"/>
    </a:dk2>
    <a:lt2>
      <a:srgbClr val="EEECE1"/>
    </a:lt2>
    <a:accent1>
      <a:srgbClr val="D3A011"/>
    </a:accent1>
    <a:accent2>
      <a:srgbClr val="5C5C5C"/>
    </a:accent2>
    <a:accent3>
      <a:srgbClr val="76923C"/>
    </a:accent3>
    <a:accent4>
      <a:srgbClr val="953734"/>
    </a:accent4>
    <a:accent5>
      <a:srgbClr val="4BACC6"/>
    </a:accent5>
    <a:accent6>
      <a:srgbClr val="F79646"/>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4541</TotalTime>
  <Words>5595</Words>
  <Application>Microsoft Office PowerPoint</Application>
  <PresentationFormat>On-screen Show (4:3)</PresentationFormat>
  <Paragraphs>1109</Paragraphs>
  <Slides>43</Slides>
  <Notes>35</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The Evicted-Address Filter</vt:lpstr>
      <vt:lpstr>Executive Summary</vt:lpstr>
      <vt:lpstr>Cache Utilization is Important</vt:lpstr>
      <vt:lpstr>Reuse Behavior of Cache Blocks</vt:lpstr>
      <vt:lpstr>Cache Pollution</vt:lpstr>
      <vt:lpstr>Cache Thrashing</vt:lpstr>
      <vt:lpstr>Shortcomings of Prior Works</vt:lpstr>
      <vt:lpstr>Outline</vt:lpstr>
      <vt:lpstr>Reuse Prediction</vt:lpstr>
      <vt:lpstr>Prior Work on Reuse Prediction</vt:lpstr>
      <vt:lpstr>Our Approach: Per-block Prediction</vt:lpstr>
      <vt:lpstr>Evicted-Address Filter (EAF)</vt:lpstr>
      <vt:lpstr>Naïve Implementation: Full Address Tags</vt:lpstr>
      <vt:lpstr>Low-Cost Implementation: Bloom Filter</vt:lpstr>
      <vt:lpstr>Bloom Filter</vt:lpstr>
      <vt:lpstr>EAF using a Bloom Filter</vt:lpstr>
      <vt:lpstr>Outline</vt:lpstr>
      <vt:lpstr>Large Working Set: 2 Cases</vt:lpstr>
      <vt:lpstr>Large Working Set: Case 1</vt:lpstr>
      <vt:lpstr>Large Working Set: Case 1</vt:lpstr>
      <vt:lpstr>Large Working Set: Case 2</vt:lpstr>
      <vt:lpstr>Outline</vt:lpstr>
      <vt:lpstr>EAF-Cache: Final Design</vt:lpstr>
      <vt:lpstr>Outline</vt:lpstr>
      <vt:lpstr>EAF: Advantages</vt:lpstr>
      <vt:lpstr>EAF: Disadvantage</vt:lpstr>
      <vt:lpstr>Outline</vt:lpstr>
      <vt:lpstr>Methodology</vt:lpstr>
      <vt:lpstr>Comparison with Prior Works</vt:lpstr>
      <vt:lpstr>Comparison with Prior Works</vt:lpstr>
      <vt:lpstr>Results – Summary</vt:lpstr>
      <vt:lpstr>4-Core: Performance</vt:lpstr>
      <vt:lpstr>Effect of Cache Size</vt:lpstr>
      <vt:lpstr>Effect of EAF Size</vt:lpstr>
      <vt:lpstr>Other Results in Paper</vt:lpstr>
      <vt:lpstr>Conclusion</vt:lpstr>
      <vt:lpstr>The Evicted-Address Filter</vt:lpstr>
      <vt:lpstr>Backup Slides</vt:lpstr>
      <vt:lpstr>4-Core: Performance</vt:lpstr>
      <vt:lpstr>Effect of EAF Design Choices</vt:lpstr>
      <vt:lpstr>Storage Overhead vs. Performance</vt:lpstr>
      <vt:lpstr>Segmented EAF</vt:lpstr>
      <vt:lpstr>Decoupled-Clear EAF</vt:lpstr>
    </vt:vector>
  </TitlesOfParts>
  <Company>Carnegie Mellon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Vivek Seshadri</dc:creator>
  <cp:lastModifiedBy>Vivek Seshadri</cp:lastModifiedBy>
  <cp:revision>636</cp:revision>
  <dcterms:created xsi:type="dcterms:W3CDTF">2012-09-13T19:08:56Z</dcterms:created>
  <dcterms:modified xsi:type="dcterms:W3CDTF">2012-09-25T17:34:00Z</dcterms:modified>
</cp:coreProperties>
</file>