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28800425" cy="35999738"/>
  <p:notesSz cx="6858000" cy="9144000"/>
  <p:defaultTextStyle>
    <a:defPPr>
      <a:defRPr lang="en-US"/>
    </a:defPPr>
    <a:lvl1pPr marL="0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1pPr>
    <a:lvl2pPr marL="1555166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2pPr>
    <a:lvl3pPr marL="3110332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3pPr>
    <a:lvl4pPr marL="4665497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4pPr>
    <a:lvl5pPr marL="6220663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5pPr>
    <a:lvl6pPr marL="7775829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6pPr>
    <a:lvl7pPr marL="9330995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7pPr>
    <a:lvl8pPr marL="10886161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8pPr>
    <a:lvl9pPr marL="12441326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38" userDrawn="1">
          <p15:clr>
            <a:srgbClr val="A4A3A4"/>
          </p15:clr>
        </p15:guide>
        <p15:guide id="2" pos="90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45" autoAdjust="0"/>
    <p:restoredTop sz="94660"/>
  </p:normalViewPr>
  <p:slideViewPr>
    <p:cSldViewPr snapToGrid="0">
      <p:cViewPr>
        <p:scale>
          <a:sx n="33" d="100"/>
          <a:sy n="33" d="100"/>
        </p:scale>
        <p:origin x="2310" y="54"/>
      </p:cViewPr>
      <p:guideLst>
        <p:guide orient="horz" pos="11338"/>
        <p:guide pos="90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40E655-A299-4205-8036-01C20934D809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3925" y="1143000"/>
            <a:ext cx="2470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57148-1E92-4437-A7C7-7A9B067D3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764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5891626"/>
            <a:ext cx="24480361" cy="1253324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18908198"/>
            <a:ext cx="21600319" cy="869160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E6B-959A-436D-A410-3415768B2C00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2BED3-D373-4EE8-AA53-FAE8D2FA3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75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E6B-959A-436D-A410-3415768B2C00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2BED3-D373-4EE8-AA53-FAE8D2FA3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974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1916653"/>
            <a:ext cx="6210092" cy="3050811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1916653"/>
            <a:ext cx="18270270" cy="3050811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E6B-959A-436D-A410-3415768B2C00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2BED3-D373-4EE8-AA53-FAE8D2FA3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64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E6B-959A-436D-A410-3415768B2C00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2BED3-D373-4EE8-AA53-FAE8D2FA3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705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8974945"/>
            <a:ext cx="24840367" cy="14974888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4091502"/>
            <a:ext cx="24840367" cy="7874940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E6B-959A-436D-A410-3415768B2C00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2BED3-D373-4EE8-AA53-FAE8D2FA3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883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9583264"/>
            <a:ext cx="12240181" cy="228415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9583264"/>
            <a:ext cx="12240181" cy="228415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E6B-959A-436D-A410-3415768B2C00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2BED3-D373-4EE8-AA53-FAE8D2FA3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877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1916661"/>
            <a:ext cx="24840367" cy="695828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8824938"/>
            <a:ext cx="12183928" cy="4324966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3149904"/>
            <a:ext cx="12183928" cy="193415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8824938"/>
            <a:ext cx="12243932" cy="4324966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3149904"/>
            <a:ext cx="12243932" cy="193415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E6B-959A-436D-A410-3415768B2C00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2BED3-D373-4EE8-AA53-FAE8D2FA3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579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E6B-959A-436D-A410-3415768B2C00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2BED3-D373-4EE8-AA53-FAE8D2FA3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096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E6B-959A-436D-A410-3415768B2C00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2BED3-D373-4EE8-AA53-FAE8D2FA3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742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99982"/>
            <a:ext cx="9288887" cy="839993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5183304"/>
            <a:ext cx="14580215" cy="25583147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0799922"/>
            <a:ext cx="9288887" cy="20008190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E6B-959A-436D-A410-3415768B2C00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2BED3-D373-4EE8-AA53-FAE8D2FA3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644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99982"/>
            <a:ext cx="9288887" cy="839993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5183304"/>
            <a:ext cx="14580215" cy="25583147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0799922"/>
            <a:ext cx="9288887" cy="20008190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E6B-959A-436D-A410-3415768B2C00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2BED3-D373-4EE8-AA53-FAE8D2FA3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099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1916661"/>
            <a:ext cx="24840367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9583264"/>
            <a:ext cx="24840367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33366432"/>
            <a:ext cx="6480096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39E6B-959A-436D-A410-3415768B2C00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33366432"/>
            <a:ext cx="9720143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33366432"/>
            <a:ext cx="6480096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2BED3-D373-4EE8-AA53-FAE8D2FA3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669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2.emf"/><Relationship Id="rId12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7.png"/><Relationship Id="rId5" Type="http://schemas.openxmlformats.org/officeDocument/2006/relationships/image" Target="../media/image1.emf"/><Relationship Id="rId15" Type="http://schemas.openxmlformats.org/officeDocument/2006/relationships/image" Target="../media/image11.png"/><Relationship Id="rId10" Type="http://schemas.openxmlformats.org/officeDocument/2006/relationships/image" Target="../media/image6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Picture 6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8171" y="23944592"/>
            <a:ext cx="7469708" cy="11857687"/>
          </a:xfrm>
          <a:prstGeom prst="rect">
            <a:avLst/>
          </a:prstGeom>
        </p:spPr>
      </p:pic>
      <p:sp>
        <p:nvSpPr>
          <p:cNvPr id="30" name="TextBox 2"/>
          <p:cNvSpPr txBox="1"/>
          <p:nvPr/>
        </p:nvSpPr>
        <p:spPr>
          <a:xfrm>
            <a:off x="618841" y="8963004"/>
            <a:ext cx="927536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51401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02807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554208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405609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257015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108416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59822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811223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Key idea: </a:t>
            </a:r>
            <a:r>
              <a:rPr lang="en-US" sz="2800" b="1" dirty="0" smtClean="0"/>
              <a:t>SHM</a:t>
            </a:r>
            <a:r>
              <a:rPr lang="en-US" sz="2800" dirty="0" smtClean="0"/>
              <a:t> identifies matching by </a:t>
            </a:r>
            <a:r>
              <a:rPr lang="en-US" sz="2800" b="1" dirty="0" smtClean="0">
                <a:solidFill>
                  <a:srgbClr val="0070C0"/>
                </a:solidFill>
              </a:rPr>
              <a:t>incrementally shifting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/>
              <a:t>the read against the reference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Mechanism:</a:t>
            </a:r>
            <a:r>
              <a:rPr lang="en-US" sz="2800" dirty="0" smtClean="0"/>
              <a:t> Use bit-wise XOR to </a:t>
            </a:r>
            <a:r>
              <a:rPr lang="en-US" sz="2800" b="1" dirty="0" smtClean="0">
                <a:solidFill>
                  <a:srgbClr val="0070C0"/>
                </a:solidFill>
              </a:rPr>
              <a:t>find all matching bps</a:t>
            </a:r>
            <a:r>
              <a:rPr lang="en-US" sz="2800" dirty="0" smtClean="0"/>
              <a:t>. Then use bit-wise AND to </a:t>
            </a:r>
            <a:r>
              <a:rPr lang="en-US" sz="2800" b="1" dirty="0" smtClean="0">
                <a:solidFill>
                  <a:srgbClr val="0070C0"/>
                </a:solidFill>
              </a:rPr>
              <a:t>merge them together</a:t>
            </a:r>
            <a:r>
              <a:rPr lang="en-US" sz="2800" dirty="0" smtClean="0"/>
              <a:t> (Fig 1)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 Mappings that contain more than </a:t>
            </a:r>
            <a:r>
              <a:rPr lang="en-US" sz="2800" i="1" dirty="0" smtClean="0"/>
              <a:t>e </a:t>
            </a:r>
            <a:r>
              <a:rPr lang="en-US" sz="2800" dirty="0" smtClean="0"/>
              <a:t>‘1’s in the final bit-vector </a:t>
            </a:r>
            <a:r>
              <a:rPr lang="en-US" sz="2800" b="1" dirty="0" smtClean="0">
                <a:solidFill>
                  <a:srgbClr val="FF0000"/>
                </a:solidFill>
              </a:rPr>
              <a:t>must contain more than </a:t>
            </a:r>
            <a:r>
              <a:rPr lang="en-US" sz="2800" b="1" i="1" dirty="0" smtClean="0">
                <a:solidFill>
                  <a:srgbClr val="FF0000"/>
                </a:solidFill>
              </a:rPr>
              <a:t>e</a:t>
            </a:r>
            <a:r>
              <a:rPr lang="en-US" sz="2800" b="1" dirty="0" smtClean="0">
                <a:solidFill>
                  <a:srgbClr val="FF0000"/>
                </a:solidFill>
              </a:rPr>
              <a:t> errors</a:t>
            </a:r>
          </a:p>
          <a:p>
            <a:pPr>
              <a:buFont typeface="Arial"/>
              <a:buChar char="•"/>
            </a:pPr>
            <a:r>
              <a:rPr lang="en-US" sz="2800" dirty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Cons:</a:t>
            </a:r>
            <a:r>
              <a:rPr lang="en-US" sz="2800" dirty="0" smtClean="0"/>
              <a:t> SHD may </a:t>
            </a:r>
            <a:r>
              <a:rPr lang="en-US" sz="2800" dirty="0" smtClean="0">
                <a:solidFill>
                  <a:srgbClr val="FF0000"/>
                </a:solidFill>
              </a:rPr>
              <a:t>let incorrect mappings pass through </a:t>
            </a:r>
            <a:r>
              <a:rPr lang="en-US" sz="2800" dirty="0" smtClean="0"/>
              <a:t>(Fig 2) because </a:t>
            </a:r>
            <a:r>
              <a:rPr lang="en-US" sz="2800" b="1" dirty="0" smtClean="0">
                <a:solidFill>
                  <a:srgbClr val="FF0000"/>
                </a:solidFill>
              </a:rPr>
              <a:t>all ‘0’s “survive”</a:t>
            </a:r>
            <a:r>
              <a:rPr lang="en-US" sz="2800" dirty="0" smtClean="0"/>
              <a:t> the AND operations</a:t>
            </a:r>
          </a:p>
        </p:txBody>
      </p:sp>
      <p:sp>
        <p:nvSpPr>
          <p:cNvPr id="6" name="TextBox 250"/>
          <p:cNvSpPr txBox="1"/>
          <p:nvPr/>
        </p:nvSpPr>
        <p:spPr>
          <a:xfrm>
            <a:off x="637892" y="37244"/>
            <a:ext cx="274725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51401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02807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554208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405609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257015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108416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59822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811223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b="1" dirty="0"/>
              <a:t>Shifted Hamming </a:t>
            </a:r>
            <a:r>
              <a:rPr lang="en-US" sz="5400" b="1" dirty="0" smtClean="0"/>
              <a:t>Distance (SHD)</a:t>
            </a:r>
            <a:r>
              <a:rPr lang="en-US" sz="5400" dirty="0" smtClean="0"/>
              <a:t>: </a:t>
            </a:r>
            <a:r>
              <a:rPr lang="en-US" sz="5400" dirty="0"/>
              <a:t>A Fast and </a:t>
            </a:r>
            <a:r>
              <a:rPr lang="en-US" sz="5400" dirty="0" smtClean="0"/>
              <a:t>Accurate SIMD-Friendly Filter</a:t>
            </a:r>
          </a:p>
          <a:p>
            <a:pPr algn="ctr"/>
            <a:r>
              <a:rPr lang="en-US" sz="5400" dirty="0" smtClean="0"/>
              <a:t>for </a:t>
            </a:r>
            <a:r>
              <a:rPr lang="en-US" sz="5400" dirty="0"/>
              <a:t>Local Alignment in Read Mapping</a:t>
            </a:r>
            <a:endParaRPr lang="en-US" sz="5400" dirty="0" smtClean="0"/>
          </a:p>
        </p:txBody>
      </p:sp>
      <p:sp>
        <p:nvSpPr>
          <p:cNvPr id="7" name="TextBox 223"/>
          <p:cNvSpPr txBox="1"/>
          <p:nvPr/>
        </p:nvSpPr>
        <p:spPr>
          <a:xfrm>
            <a:off x="5030462" y="1677270"/>
            <a:ext cx="18807906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51401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02807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554208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405609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257015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108416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59822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811223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400" dirty="0" err="1" smtClean="0"/>
              <a:t>Hongyi</a:t>
            </a:r>
            <a:r>
              <a:rPr lang="en-US" sz="3400" dirty="0" smtClean="0"/>
              <a:t> Xin</a:t>
            </a:r>
            <a:r>
              <a:rPr lang="en-US" sz="3400" baseline="30000" dirty="0" smtClean="0"/>
              <a:t>1</a:t>
            </a:r>
            <a:r>
              <a:rPr lang="en-US" sz="3400" dirty="0" smtClean="0"/>
              <a:t>, John Greth</a:t>
            </a:r>
            <a:r>
              <a:rPr lang="en-US" sz="3400" baseline="30000" dirty="0" smtClean="0"/>
              <a:t>1</a:t>
            </a:r>
            <a:r>
              <a:rPr lang="en-US" sz="3400" dirty="0" smtClean="0"/>
              <a:t>, John Emmons</a:t>
            </a:r>
            <a:r>
              <a:rPr lang="en-US" sz="3400" baseline="30000" dirty="0" smtClean="0"/>
              <a:t>1</a:t>
            </a:r>
            <a:r>
              <a:rPr lang="en-US" sz="3400" dirty="0" smtClean="0"/>
              <a:t>, </a:t>
            </a:r>
            <a:r>
              <a:rPr lang="en-US" sz="3400" dirty="0"/>
              <a:t>Gennady </a:t>
            </a:r>
            <a:r>
              <a:rPr lang="en-US" sz="3400" dirty="0" smtClean="0"/>
              <a:t>Pekhimenko</a:t>
            </a:r>
            <a:r>
              <a:rPr lang="en-US" sz="3400" baseline="30000" dirty="0" smtClean="0"/>
              <a:t>1</a:t>
            </a:r>
            <a:r>
              <a:rPr lang="en-US" sz="3400" dirty="0" smtClean="0"/>
              <a:t>, Carl Kingsford</a:t>
            </a:r>
            <a:r>
              <a:rPr lang="en-US" sz="3400" baseline="30000" dirty="0"/>
              <a:t>1</a:t>
            </a:r>
            <a:r>
              <a:rPr lang="en-US" sz="3400" dirty="0" smtClean="0"/>
              <a:t>, Can Alkan</a:t>
            </a:r>
            <a:r>
              <a:rPr lang="en-US" sz="3400" baseline="30000" dirty="0" smtClean="0"/>
              <a:t>2</a:t>
            </a:r>
            <a:r>
              <a:rPr lang="en-US" sz="3400" dirty="0" smtClean="0"/>
              <a:t>, </a:t>
            </a:r>
            <a:r>
              <a:rPr lang="en-US" sz="3400" dirty="0" err="1" smtClean="0"/>
              <a:t>Onur</a:t>
            </a:r>
            <a:r>
              <a:rPr lang="en-US" sz="3400" dirty="0" smtClean="0"/>
              <a:t> Mutlu</a:t>
            </a:r>
            <a:r>
              <a:rPr lang="en-US" sz="3400" baseline="30000" dirty="0" smtClean="0"/>
              <a:t>1</a:t>
            </a:r>
            <a:r>
              <a:rPr lang="en-US" sz="3400" dirty="0" smtClean="0"/>
              <a:t> </a:t>
            </a:r>
            <a:endParaRPr lang="en-US" sz="3400" dirty="0"/>
          </a:p>
        </p:txBody>
      </p:sp>
      <p:sp>
        <p:nvSpPr>
          <p:cNvPr id="8" name="TextBox 224"/>
          <p:cNvSpPr txBox="1"/>
          <p:nvPr/>
        </p:nvSpPr>
        <p:spPr>
          <a:xfrm>
            <a:off x="2652660" y="2292823"/>
            <a:ext cx="203639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51401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02807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554208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405609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257015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108416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59822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811223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aseline="30000" dirty="0" smtClean="0"/>
              <a:t>	1</a:t>
            </a:r>
            <a:r>
              <a:rPr lang="en-US" sz="2800" dirty="0" smtClean="0"/>
              <a:t> Departments of Computer Science and Electrical and Computer Engineering, Carnegie Mellon University, Pittsburgh, PA, USA</a:t>
            </a:r>
          </a:p>
          <a:p>
            <a:pPr algn="ctr"/>
            <a:r>
              <a:rPr lang="en-US" sz="2800" baseline="30000" dirty="0" smtClean="0"/>
              <a:t>2</a:t>
            </a:r>
            <a:r>
              <a:rPr lang="en-US" sz="2800" dirty="0" smtClean="0"/>
              <a:t> </a:t>
            </a:r>
            <a:r>
              <a:rPr lang="en-US" sz="2800" dirty="0"/>
              <a:t>Dept. of Computer Engineering, </a:t>
            </a:r>
            <a:r>
              <a:rPr lang="en-US" sz="2800" dirty="0" err="1"/>
              <a:t>Bilkent</a:t>
            </a:r>
            <a:r>
              <a:rPr lang="en-US" sz="2800" dirty="0"/>
              <a:t> University, Ankara</a:t>
            </a:r>
            <a:r>
              <a:rPr lang="en-US" sz="2800" dirty="0" smtClean="0"/>
              <a:t>, </a:t>
            </a:r>
            <a:r>
              <a:rPr lang="en-US" sz="2800" dirty="0"/>
              <a:t>Turkey</a:t>
            </a:r>
            <a:endParaRPr lang="en-US" sz="2800" dirty="0" smtClean="0"/>
          </a:p>
        </p:txBody>
      </p:sp>
      <p:sp>
        <p:nvSpPr>
          <p:cNvPr id="10" name="TextBox 2"/>
          <p:cNvSpPr txBox="1"/>
          <p:nvPr/>
        </p:nvSpPr>
        <p:spPr>
          <a:xfrm>
            <a:off x="618841" y="3982353"/>
            <a:ext cx="927536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51401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02807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554208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405609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257015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108416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59822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811223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Char char="•"/>
            </a:pPr>
            <a:r>
              <a:rPr lang="en-US" sz="2800" dirty="0" smtClean="0"/>
              <a:t> NGS mappers can be divided into two categories: </a:t>
            </a:r>
            <a:r>
              <a:rPr lang="en-US" sz="2800" b="1" dirty="0" smtClean="0"/>
              <a:t>Suffix-array based </a:t>
            </a:r>
            <a:r>
              <a:rPr lang="en-US" sz="2800" dirty="0" smtClean="0"/>
              <a:t>and </a:t>
            </a:r>
            <a:r>
              <a:rPr lang="en-US" sz="2800" b="1" dirty="0" smtClean="0"/>
              <a:t>seed-and-extend based</a:t>
            </a:r>
          </a:p>
          <a:p>
            <a:pPr marL="623888" indent="-361950">
              <a:buFont typeface="+mj-lt"/>
              <a:buAutoNum type="arabicPeriod"/>
            </a:pPr>
            <a:r>
              <a:rPr lang="en-US" sz="2800" dirty="0" smtClean="0"/>
              <a:t>Suffix-array based mappers (i.e. </a:t>
            </a:r>
            <a:r>
              <a:rPr lang="en-US" sz="2800" dirty="0" err="1" smtClean="0"/>
              <a:t>bwa</a:t>
            </a:r>
            <a:r>
              <a:rPr lang="en-US" sz="2800" dirty="0" smtClean="0"/>
              <a:t>, bowtie2, SOAP3) find </a:t>
            </a:r>
            <a:r>
              <a:rPr lang="en-US" sz="2800" b="1" dirty="0" smtClean="0">
                <a:solidFill>
                  <a:srgbClr val="0070C0"/>
                </a:solidFill>
              </a:rPr>
              <a:t>the best mappings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fast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/>
              <a:t>but </a:t>
            </a:r>
            <a:r>
              <a:rPr lang="en-US" sz="2800" b="1" dirty="0" smtClean="0">
                <a:solidFill>
                  <a:srgbClr val="FF0000"/>
                </a:solidFill>
              </a:rPr>
              <a:t>lose </a:t>
            </a:r>
            <a:r>
              <a:rPr lang="en-US" sz="2800" b="1" dirty="0">
                <a:solidFill>
                  <a:srgbClr val="FF0000"/>
                </a:solidFill>
              </a:rPr>
              <a:t>high-error </a:t>
            </a:r>
            <a:r>
              <a:rPr lang="en-US" sz="2800" b="1" dirty="0" smtClean="0">
                <a:solidFill>
                  <a:srgbClr val="FF0000"/>
                </a:solidFill>
              </a:rPr>
              <a:t>mappings</a:t>
            </a:r>
          </a:p>
          <a:p>
            <a:pPr marL="623888" indent="-361950">
              <a:buFont typeface="+mj-lt"/>
              <a:buAutoNum type="arabicPeriod"/>
            </a:pPr>
            <a:r>
              <a:rPr lang="en-US" sz="2800" dirty="0" smtClean="0"/>
              <a:t>Seed-and-extend based mappers (i.e., </a:t>
            </a:r>
            <a:r>
              <a:rPr lang="en-US" sz="2800" dirty="0" err="1" smtClean="0"/>
              <a:t>mrfast</a:t>
            </a:r>
            <a:r>
              <a:rPr lang="en-US" sz="2800" dirty="0" smtClean="0"/>
              <a:t>, shrimp, RazerS3</a:t>
            </a:r>
            <a:r>
              <a:rPr lang="en-US" sz="2800" smtClean="0"/>
              <a:t>) </a:t>
            </a:r>
            <a:r>
              <a:rPr lang="en-US" sz="2800" smtClean="0"/>
              <a:t>find </a:t>
            </a:r>
            <a:r>
              <a:rPr lang="en-US" sz="2800" b="1" dirty="0" smtClean="0">
                <a:solidFill>
                  <a:srgbClr val="0070C0"/>
                </a:solidFill>
              </a:rPr>
              <a:t>all mappings</a:t>
            </a:r>
            <a:r>
              <a:rPr lang="en-US" sz="2800" dirty="0" smtClean="0"/>
              <a:t> but </a:t>
            </a:r>
            <a:r>
              <a:rPr lang="en-US" sz="2800" b="1" dirty="0" smtClean="0">
                <a:solidFill>
                  <a:srgbClr val="FF0000"/>
                </a:solidFill>
              </a:rPr>
              <a:t>waste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resources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on rejecting </a:t>
            </a:r>
            <a:r>
              <a:rPr lang="en-US" sz="2800" b="1" dirty="0" smtClean="0"/>
              <a:t>incorrect mappings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Our goal: </a:t>
            </a:r>
            <a:r>
              <a:rPr lang="en-US" sz="2800" dirty="0" smtClean="0"/>
              <a:t>Provide an effective filter to </a:t>
            </a:r>
            <a:r>
              <a:rPr lang="en-US" sz="2800" b="1" dirty="0" smtClean="0">
                <a:solidFill>
                  <a:srgbClr val="0070C0"/>
                </a:solidFill>
              </a:rPr>
              <a:t>efficiently </a:t>
            </a:r>
            <a:r>
              <a:rPr lang="en-US" sz="2800" dirty="0" smtClean="0"/>
              <a:t>filter out incorrect mappings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5201861"/>
              </p:ext>
            </p:extLst>
          </p:nvPr>
        </p:nvGraphicFramePr>
        <p:xfrm>
          <a:off x="391117" y="31921069"/>
          <a:ext cx="4919724" cy="33966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9" name="Acrobat Document" r:id="rId4" imgW="3476434" imgH="2399931" progId="AcroExch.Document.11">
                  <p:embed/>
                </p:oleObj>
              </mc:Choice>
              <mc:Fallback>
                <p:oleObj name="Acrobat Document" r:id="rId4" imgW="3476434" imgH="2399931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1117" y="31921069"/>
                        <a:ext cx="4919724" cy="33966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7740939"/>
              </p:ext>
            </p:extLst>
          </p:nvPr>
        </p:nvGraphicFramePr>
        <p:xfrm>
          <a:off x="5421578" y="31921069"/>
          <a:ext cx="4910925" cy="3390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0" name="Acrobat Document" r:id="rId6" imgW="3476434" imgH="2399931" progId="AcroExch.Document.11">
                  <p:embed/>
                </p:oleObj>
              </mc:Choice>
              <mc:Fallback>
                <p:oleObj name="Acrobat Document" r:id="rId6" imgW="3476434" imgH="2399931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421578" y="31921069"/>
                        <a:ext cx="4910925" cy="33905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"/>
          <p:cNvSpPr txBox="1"/>
          <p:nvPr/>
        </p:nvSpPr>
        <p:spPr>
          <a:xfrm>
            <a:off x="10854686" y="3982353"/>
            <a:ext cx="927536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51401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02807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554208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405609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257015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108416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59822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811223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Key idea: </a:t>
            </a:r>
            <a:r>
              <a:rPr lang="en-US" sz="2800" dirty="0" smtClean="0"/>
              <a:t>use </a:t>
            </a:r>
            <a:r>
              <a:rPr lang="en-US" sz="2800" dirty="0"/>
              <a:t>simple </a:t>
            </a:r>
            <a:r>
              <a:rPr lang="en-US" sz="2800" b="1" dirty="0" smtClean="0">
                <a:solidFill>
                  <a:srgbClr val="0070C0"/>
                </a:solidFill>
              </a:rPr>
              <a:t>bit-parallel</a:t>
            </a:r>
            <a:r>
              <a:rPr lang="en-US" sz="2800" dirty="0" smtClean="0"/>
              <a:t> and </a:t>
            </a:r>
            <a:r>
              <a:rPr lang="en-US" sz="2800" b="1" dirty="0" smtClean="0">
                <a:solidFill>
                  <a:srgbClr val="0070C0"/>
                </a:solidFill>
              </a:rPr>
              <a:t>SIMD</a:t>
            </a:r>
            <a:r>
              <a:rPr lang="en-US" sz="2800" b="1" dirty="0" smtClean="0"/>
              <a:t> operations </a:t>
            </a:r>
            <a:r>
              <a:rPr lang="en-US" sz="2800" dirty="0" smtClean="0"/>
              <a:t>to quickly filter out incorrect mappings</a:t>
            </a:r>
          </a:p>
          <a:p>
            <a:pPr>
              <a:buFont typeface="Arial"/>
              <a:buChar char="•"/>
            </a:pP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Key observations</a:t>
            </a:r>
            <a:r>
              <a:rPr lang="en-US" sz="2800" b="1" dirty="0" smtClean="0">
                <a:solidFill>
                  <a:srgbClr val="00B0F0"/>
                </a:solidFill>
              </a:rPr>
              <a:t>:</a:t>
            </a:r>
          </a:p>
          <a:p>
            <a:pPr marL="623888" indent="-361950">
              <a:buFont typeface="+mj-lt"/>
              <a:buAutoNum type="arabicPeriod"/>
            </a:pPr>
            <a:r>
              <a:rPr lang="en-US" sz="2800" dirty="0" smtClean="0"/>
              <a:t>If </a:t>
            </a:r>
            <a:r>
              <a:rPr lang="en-US" sz="2800" dirty="0"/>
              <a:t>two strings differ </a:t>
            </a:r>
            <a:r>
              <a:rPr lang="en-US" sz="2800" dirty="0" smtClean="0"/>
              <a:t>by </a:t>
            </a:r>
            <a:r>
              <a:rPr lang="en-US" sz="2800" dirty="0" smtClean="0">
                <a:solidFill>
                  <a:srgbClr val="FF0000"/>
                </a:solidFill>
              </a:rPr>
              <a:t>≤</a:t>
            </a:r>
            <a:r>
              <a:rPr lang="en-US" sz="2800" i="1" dirty="0" smtClean="0">
                <a:solidFill>
                  <a:srgbClr val="FF0000"/>
                </a:solidFill>
              </a:rPr>
              <a:t>e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rgbClr val="FF0000"/>
                </a:solidFill>
              </a:rPr>
              <a:t>errors</a:t>
            </a:r>
            <a:r>
              <a:rPr lang="en-US" sz="2800" dirty="0"/>
              <a:t>, </a:t>
            </a:r>
            <a:r>
              <a:rPr lang="en-US" sz="2800" dirty="0" smtClean="0"/>
              <a:t>then every non-erroneous </a:t>
            </a:r>
            <a:r>
              <a:rPr lang="en-US" sz="2800" dirty="0" err="1" smtClean="0"/>
              <a:t>bp</a:t>
            </a:r>
            <a:r>
              <a:rPr lang="en-US" sz="2800" dirty="0" smtClean="0"/>
              <a:t> can be aligned in </a:t>
            </a:r>
            <a:r>
              <a:rPr lang="en-US" sz="2800" b="1" dirty="0" smtClean="0">
                <a:solidFill>
                  <a:srgbClr val="0070C0"/>
                </a:solidFill>
              </a:rPr>
              <a:t>at most </a:t>
            </a:r>
            <a:r>
              <a:rPr lang="en-US" sz="2800" b="1" i="1" dirty="0" smtClean="0">
                <a:solidFill>
                  <a:srgbClr val="0070C0"/>
                </a:solidFill>
              </a:rPr>
              <a:t>e</a:t>
            </a:r>
            <a:r>
              <a:rPr lang="en-US" sz="2800" b="1" dirty="0" smtClean="0">
                <a:solidFill>
                  <a:srgbClr val="0070C0"/>
                </a:solidFill>
              </a:rPr>
              <a:t> shifts</a:t>
            </a:r>
          </a:p>
          <a:p>
            <a:pPr marL="623888" indent="-361950">
              <a:buFont typeface="+mj-lt"/>
              <a:buAutoNum type="arabicPeriod"/>
            </a:pPr>
            <a:r>
              <a:rPr lang="en-US" sz="2800" dirty="0" smtClean="0"/>
              <a:t>If </a:t>
            </a:r>
            <a:r>
              <a:rPr lang="en-US" sz="2800" dirty="0"/>
              <a:t>two strings differ by </a:t>
            </a:r>
            <a:r>
              <a:rPr lang="en-US" sz="2800" dirty="0">
                <a:solidFill>
                  <a:srgbClr val="FF0000"/>
                </a:solidFill>
              </a:rPr>
              <a:t>≤</a:t>
            </a:r>
            <a:r>
              <a:rPr lang="en-US" sz="2800" i="1" dirty="0">
                <a:solidFill>
                  <a:srgbClr val="FF0000"/>
                </a:solidFill>
              </a:rPr>
              <a:t>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errors</a:t>
            </a:r>
            <a:r>
              <a:rPr lang="en-US" sz="2800" dirty="0"/>
              <a:t>, then they share </a:t>
            </a:r>
            <a:r>
              <a:rPr lang="en-US" sz="2800" b="1" dirty="0">
                <a:solidFill>
                  <a:srgbClr val="0070C0"/>
                </a:solidFill>
              </a:rPr>
              <a:t>at most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(</a:t>
            </a:r>
            <a:r>
              <a:rPr lang="en-US" sz="2800" b="1" i="1" dirty="0" smtClean="0">
                <a:solidFill>
                  <a:srgbClr val="0070C0"/>
                </a:solidFill>
              </a:rPr>
              <a:t>e</a:t>
            </a:r>
            <a:r>
              <a:rPr lang="en-US" sz="2800" b="1" dirty="0" smtClean="0">
                <a:solidFill>
                  <a:srgbClr val="0070C0"/>
                </a:solidFill>
              </a:rPr>
              <a:t>+1) identical </a:t>
            </a:r>
            <a:r>
              <a:rPr lang="en-US" sz="2800" b="1" dirty="0">
                <a:solidFill>
                  <a:srgbClr val="0070C0"/>
                </a:solidFill>
              </a:rPr>
              <a:t>sections </a:t>
            </a:r>
            <a:r>
              <a:rPr lang="en-US" sz="2800" dirty="0"/>
              <a:t>(Pigeonhole Principle</a:t>
            </a:r>
            <a:r>
              <a:rPr lang="en-US" sz="2800" dirty="0" smtClean="0"/>
              <a:t>)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 SHD consist of </a:t>
            </a:r>
            <a:r>
              <a:rPr lang="en-US" sz="2800" b="1" dirty="0" smtClean="0">
                <a:solidFill>
                  <a:srgbClr val="0070C0"/>
                </a:solidFill>
              </a:rPr>
              <a:t>two parts</a:t>
            </a:r>
            <a:r>
              <a:rPr lang="en-US" sz="2800" dirty="0" smtClean="0"/>
              <a:t>: </a:t>
            </a:r>
            <a:r>
              <a:rPr lang="en-US" sz="2800" b="1" dirty="0"/>
              <a:t>shifted Hamming mask-set (</a:t>
            </a:r>
            <a:r>
              <a:rPr lang="en-US" sz="2800" b="1" dirty="0">
                <a:solidFill>
                  <a:srgbClr val="0070C0"/>
                </a:solidFill>
              </a:rPr>
              <a:t>SHM</a:t>
            </a:r>
            <a:r>
              <a:rPr lang="en-US" sz="2800" b="1" dirty="0"/>
              <a:t>) </a:t>
            </a:r>
            <a:r>
              <a:rPr lang="en-US" sz="2800" dirty="0"/>
              <a:t>and</a:t>
            </a:r>
            <a:r>
              <a:rPr lang="en-US" sz="2800" b="1" dirty="0"/>
              <a:t> speculative removal of short-matches (</a:t>
            </a:r>
            <a:r>
              <a:rPr lang="en-US" sz="2800" b="1" dirty="0">
                <a:solidFill>
                  <a:srgbClr val="0070C0"/>
                </a:solidFill>
              </a:rPr>
              <a:t>SRS</a:t>
            </a:r>
            <a:r>
              <a:rPr lang="en-US" sz="2800" b="1" dirty="0"/>
              <a:t>)</a:t>
            </a:r>
            <a:endParaRPr lang="en-US" sz="2800" b="1" dirty="0" smtClean="0"/>
          </a:p>
        </p:txBody>
      </p:sp>
      <p:sp>
        <p:nvSpPr>
          <p:cNvPr id="32" name="TextBox 2"/>
          <p:cNvSpPr txBox="1"/>
          <p:nvPr/>
        </p:nvSpPr>
        <p:spPr>
          <a:xfrm>
            <a:off x="10835635" y="8906179"/>
            <a:ext cx="927536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51401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02807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554208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405609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257015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108416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59822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811223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>
                <a:solidFill>
                  <a:srgbClr val="0070C0"/>
                </a:solidFill>
              </a:rPr>
              <a:t>Key idea: </a:t>
            </a:r>
            <a:r>
              <a:rPr lang="en-US" sz="2800" b="1" dirty="0" smtClean="0"/>
              <a:t>SRS</a:t>
            </a:r>
            <a:r>
              <a:rPr lang="en-US" sz="2800" dirty="0" smtClean="0"/>
              <a:t> refines SHM </a:t>
            </a:r>
            <a:r>
              <a:rPr lang="en-US" sz="2800" dirty="0"/>
              <a:t>by </a:t>
            </a:r>
            <a:r>
              <a:rPr lang="en-US" sz="2800" b="1" dirty="0" smtClean="0">
                <a:solidFill>
                  <a:srgbClr val="0070C0"/>
                </a:solidFill>
              </a:rPr>
              <a:t>removing </a:t>
            </a:r>
            <a:r>
              <a:rPr lang="en-US" sz="2800" b="1" dirty="0">
                <a:solidFill>
                  <a:srgbClr val="0070C0"/>
                </a:solidFill>
              </a:rPr>
              <a:t>short stretches of matches </a:t>
            </a:r>
            <a:r>
              <a:rPr lang="en-US" sz="2800" b="1" dirty="0" smtClean="0"/>
              <a:t>(&lt;3 bps)</a:t>
            </a:r>
            <a:r>
              <a:rPr lang="en-US" sz="2800" dirty="0" smtClean="0"/>
              <a:t> identified in the Hamming masks (Fig 3)</a:t>
            </a:r>
          </a:p>
          <a:p>
            <a:pPr>
              <a:buFont typeface="Arial"/>
              <a:buChar char="•"/>
            </a:pPr>
            <a:r>
              <a:rPr lang="en-US" sz="2800" dirty="0"/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Key observations</a:t>
            </a:r>
            <a:r>
              <a:rPr lang="en-US" sz="2800" dirty="0" smtClean="0"/>
              <a:t>:</a:t>
            </a:r>
          </a:p>
          <a:p>
            <a:pPr marL="623888" indent="-361950">
              <a:buFont typeface="+mj-lt"/>
              <a:buAutoNum type="arabicPeriod"/>
            </a:pPr>
            <a:r>
              <a:rPr lang="en-US" sz="2800" dirty="0" smtClean="0"/>
              <a:t>Identical sections tend to be </a:t>
            </a:r>
            <a:r>
              <a:rPr lang="en-US" sz="2800" b="1" dirty="0" smtClean="0"/>
              <a:t>long (≥ 3 bps)</a:t>
            </a:r>
          </a:p>
          <a:p>
            <a:pPr marL="623888" indent="-361950">
              <a:buFont typeface="+mj-lt"/>
              <a:buAutoNum type="arabicPeriod"/>
            </a:pPr>
            <a:r>
              <a:rPr lang="en-US" sz="2800" dirty="0" smtClean="0"/>
              <a:t>Short stretches of matches (streaks of ‘0’</a:t>
            </a:r>
            <a:r>
              <a:rPr lang="en-US" sz="2800" b="1" dirty="0"/>
              <a:t> </a:t>
            </a:r>
            <a:r>
              <a:rPr lang="en-US" sz="2800" dirty="0" smtClean="0"/>
              <a:t>&lt;3 bps) are likely to be </a:t>
            </a:r>
            <a:r>
              <a:rPr lang="en-US" sz="2800" b="1" dirty="0" smtClean="0">
                <a:solidFill>
                  <a:srgbClr val="FF0000"/>
                </a:solidFill>
              </a:rPr>
              <a:t>random matches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of bps (generate spurious ‘</a:t>
            </a:r>
            <a:r>
              <a:rPr lang="en-US" sz="2800" dirty="0" smtClean="0">
                <a:solidFill>
                  <a:srgbClr val="FFC000"/>
                </a:solidFill>
              </a:rPr>
              <a:t>0</a:t>
            </a:r>
            <a:r>
              <a:rPr lang="en-US" sz="2800" dirty="0" smtClean="0"/>
              <a:t>’s)</a:t>
            </a:r>
            <a:endParaRPr lang="en-US" sz="2800" b="1" dirty="0" smtClean="0"/>
          </a:p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Mechanism:</a:t>
            </a:r>
            <a:r>
              <a:rPr lang="en-US" sz="2800" dirty="0" smtClean="0"/>
              <a:t> Amend </a:t>
            </a:r>
            <a:r>
              <a:rPr lang="en-US" sz="2800" b="1" dirty="0" smtClean="0">
                <a:solidFill>
                  <a:srgbClr val="0070C0"/>
                </a:solidFill>
              </a:rPr>
              <a:t>short streak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/>
              <a:t>of ‘0’s into ‘1’s while count errors </a:t>
            </a:r>
            <a:r>
              <a:rPr lang="en-US" sz="2800" b="1" dirty="0" smtClean="0">
                <a:solidFill>
                  <a:srgbClr val="0070C0"/>
                </a:solidFill>
              </a:rPr>
              <a:t>conservatively</a:t>
            </a:r>
            <a:r>
              <a:rPr lang="en-US" sz="2800" b="1" dirty="0" smtClean="0"/>
              <a:t> </a:t>
            </a:r>
            <a:r>
              <a:rPr lang="en-US" sz="2800" dirty="0" smtClean="0"/>
              <a:t>in the final bit-vector (Fig 4)</a:t>
            </a:r>
          </a:p>
        </p:txBody>
      </p:sp>
      <p:sp>
        <p:nvSpPr>
          <p:cNvPr id="34" name="TextBox 2"/>
          <p:cNvSpPr txBox="1"/>
          <p:nvPr/>
        </p:nvSpPr>
        <p:spPr>
          <a:xfrm>
            <a:off x="850320" y="24309389"/>
            <a:ext cx="8846130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51401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02807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554208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405609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257015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108416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59822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811223" algn="l" defTabSz="1851401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Char char="•"/>
            </a:pPr>
            <a:r>
              <a:rPr lang="en-US" sz="2800" b="1" dirty="0" smtClean="0"/>
              <a:t> SHM </a:t>
            </a:r>
            <a:r>
              <a:rPr lang="en-US" sz="2800" dirty="0" smtClean="0"/>
              <a:t>and </a:t>
            </a:r>
            <a:r>
              <a:rPr lang="en-US" sz="2800" b="1" dirty="0" smtClean="0"/>
              <a:t>SRS </a:t>
            </a:r>
            <a:r>
              <a:rPr lang="en-US" sz="2800" dirty="0" smtClean="0"/>
              <a:t>are implemented using </a:t>
            </a:r>
            <a:r>
              <a:rPr lang="en-US" sz="2800" dirty="0" smtClean="0">
                <a:solidFill>
                  <a:srgbClr val="0070C0"/>
                </a:solidFill>
              </a:rPr>
              <a:t>bit-parallel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0070C0"/>
                </a:solidFill>
              </a:rPr>
              <a:t>SIMD</a:t>
            </a:r>
            <a:r>
              <a:rPr lang="en-US" sz="2800" dirty="0" smtClean="0"/>
              <a:t> operations (with </a:t>
            </a:r>
            <a:r>
              <a:rPr lang="en-US" sz="2800" b="1" dirty="0" smtClean="0"/>
              <a:t>Intel SSE, </a:t>
            </a:r>
            <a:r>
              <a:rPr lang="en-US" sz="2800" dirty="0" smtClean="0"/>
              <a:t>details in upcoming paper)</a:t>
            </a:r>
          </a:p>
          <a:p>
            <a:pPr>
              <a:buFont typeface="Arial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The threshold of SRS is </a:t>
            </a:r>
            <a:r>
              <a:rPr lang="en-US" sz="2800" b="1" dirty="0" smtClean="0">
                <a:solidFill>
                  <a:srgbClr val="0070C0"/>
                </a:solidFill>
              </a:rPr>
              <a:t>platform dependent</a:t>
            </a:r>
            <a:r>
              <a:rPr lang="en-US" sz="2800" dirty="0"/>
              <a:t> </a:t>
            </a:r>
            <a:r>
              <a:rPr lang="en-US" sz="2800" dirty="0" smtClean="0"/>
              <a:t>(3 bps at maximum on Intel platforms)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 We compare SHD against:</a:t>
            </a:r>
          </a:p>
          <a:p>
            <a:pPr marL="361950">
              <a:buFont typeface="Arial"/>
              <a:buChar char="•"/>
            </a:pPr>
            <a:r>
              <a:rPr lang="en-US" sz="2800" b="1" dirty="0" smtClean="0"/>
              <a:t> </a:t>
            </a:r>
            <a:r>
              <a:rPr lang="en-US" sz="2800" b="1" dirty="0" err="1" smtClean="0"/>
              <a:t>SeqAn</a:t>
            </a:r>
            <a:r>
              <a:rPr lang="en-US" sz="2800" b="1" dirty="0" smtClean="0"/>
              <a:t>: </a:t>
            </a:r>
            <a:r>
              <a:rPr lang="en-US" sz="2800" dirty="0" smtClean="0"/>
              <a:t>Gene Myers’ bit-vector algorithm</a:t>
            </a:r>
          </a:p>
          <a:p>
            <a:pPr marL="361950">
              <a:buFont typeface="Arial"/>
              <a:buChar char="•"/>
            </a:pPr>
            <a:r>
              <a:rPr lang="en-US" sz="2800" dirty="0"/>
              <a:t> </a:t>
            </a:r>
            <a:r>
              <a:rPr lang="en-US" sz="2800" b="1" dirty="0" err="1" smtClean="0"/>
              <a:t>Swps</a:t>
            </a:r>
            <a:r>
              <a:rPr lang="en-US" sz="2800" b="1" dirty="0" smtClean="0"/>
              <a:t>:</a:t>
            </a:r>
            <a:r>
              <a:rPr lang="en-US" sz="2800" dirty="0" smtClean="0"/>
              <a:t> A SIMD implementation of Smith-Waterman algorithm </a:t>
            </a:r>
          </a:p>
          <a:p>
            <a:pPr marL="361950"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/>
              <a:t>AF:</a:t>
            </a:r>
            <a:r>
              <a:rPr lang="en-US" sz="2800" dirty="0" smtClean="0"/>
              <a:t> A k-</a:t>
            </a:r>
            <a:r>
              <a:rPr lang="en-US" sz="2800" dirty="0" err="1" smtClean="0"/>
              <a:t>mer</a:t>
            </a:r>
            <a:r>
              <a:rPr lang="en-US" sz="2800" dirty="0" smtClean="0"/>
              <a:t> locality based filter, </a:t>
            </a:r>
            <a:r>
              <a:rPr lang="en-US" sz="2800" dirty="0" err="1" smtClean="0"/>
              <a:t>FastHASH</a:t>
            </a:r>
            <a:endParaRPr lang="en-US" sz="2800" dirty="0" smtClean="0"/>
          </a:p>
          <a:p>
            <a:pPr>
              <a:buFont typeface="Arial"/>
              <a:buChar char="•"/>
            </a:pPr>
            <a:r>
              <a:rPr lang="en-US" sz="2800" b="1" dirty="0" smtClean="0"/>
              <a:t> </a:t>
            </a:r>
            <a:r>
              <a:rPr lang="en-US" sz="2800" dirty="0" smtClean="0"/>
              <a:t>We used </a:t>
            </a:r>
            <a:r>
              <a:rPr lang="en-US" sz="2800" b="1" dirty="0" err="1" smtClean="0">
                <a:solidFill>
                  <a:srgbClr val="0070C0"/>
                </a:solidFill>
              </a:rPr>
              <a:t>mrFast</a:t>
            </a:r>
            <a:r>
              <a:rPr lang="en-US" sz="2800" dirty="0" smtClean="0"/>
              <a:t> to retrieve all potential mappings (read-reference pairs) from </a:t>
            </a:r>
            <a:r>
              <a:rPr lang="en-US" sz="2800" b="1" dirty="0" smtClean="0"/>
              <a:t>ten </a:t>
            </a:r>
            <a:r>
              <a:rPr lang="en-US" sz="2800" b="1" dirty="0" smtClean="0">
                <a:solidFill>
                  <a:srgbClr val="0070C0"/>
                </a:solidFill>
              </a:rPr>
              <a:t>real </a:t>
            </a:r>
            <a:r>
              <a:rPr lang="en-US" sz="2800" b="1" dirty="0" smtClean="0"/>
              <a:t>read sets</a:t>
            </a:r>
            <a:r>
              <a:rPr lang="en-US" sz="2800" dirty="0" smtClean="0"/>
              <a:t> from 1000 Genomes Project</a:t>
            </a:r>
          </a:p>
          <a:p>
            <a:pPr>
              <a:buFont typeface="Arial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The false positive rate of SHD </a:t>
            </a:r>
            <a:r>
              <a:rPr lang="en-US" sz="2800" b="1" dirty="0" smtClean="0">
                <a:solidFill>
                  <a:srgbClr val="FF0000"/>
                </a:solidFill>
              </a:rPr>
              <a:t>increases with larger error thresholds</a:t>
            </a:r>
            <a:r>
              <a:rPr lang="en-US" sz="2800" dirty="0" smtClean="0"/>
              <a:t>. SHD is effective with up to 5% error rate</a:t>
            </a:r>
          </a:p>
          <a:p>
            <a:pPr>
              <a:buFont typeface="Arial"/>
              <a:buChar char="•"/>
            </a:pPr>
            <a:r>
              <a:rPr lang="en-US" sz="2800" dirty="0"/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Key Conclusion: </a:t>
            </a:r>
            <a:r>
              <a:rPr lang="en-US" sz="2800" dirty="0" smtClean="0"/>
              <a:t>SHD is </a:t>
            </a:r>
            <a:r>
              <a:rPr lang="en-US" sz="2800" b="1" dirty="0" smtClean="0">
                <a:solidFill>
                  <a:srgbClr val="0070C0"/>
                </a:solidFill>
              </a:rPr>
              <a:t>3x faster </a:t>
            </a:r>
            <a:r>
              <a:rPr lang="en-US" sz="2800" dirty="0" smtClean="0"/>
              <a:t>than the best previous implementation of edit-distance calculation, while having a false positive rate of only </a:t>
            </a:r>
            <a:r>
              <a:rPr lang="en-US" sz="2800" b="1" dirty="0" smtClean="0">
                <a:solidFill>
                  <a:srgbClr val="0070C0"/>
                </a:solidFill>
              </a:rPr>
              <a:t>7% </a:t>
            </a:r>
            <a:r>
              <a:rPr lang="en-US" sz="2800" dirty="0" smtClean="0">
                <a:solidFill>
                  <a:srgbClr val="0070C0"/>
                </a:solidFill>
              </a:rPr>
              <a:t>(e = 5)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6813" y="25297723"/>
            <a:ext cx="8818969" cy="10499457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>
            <a:off x="1046892" y="8281958"/>
            <a:ext cx="17972365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0199006" y="4083237"/>
            <a:ext cx="0" cy="8131539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767795" y="786695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10315708" y="786695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9767795" y="830959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3</a:t>
            </a:r>
            <a:endParaRPr lang="en-US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10315708" y="830959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4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371191" y="3428896"/>
            <a:ext cx="19262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Problem</a:t>
            </a:r>
            <a:r>
              <a:rPr lang="en-US" sz="3400" b="1" dirty="0" smtClean="0"/>
              <a:t>:</a:t>
            </a:r>
            <a:endParaRPr lang="en-US" sz="34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10651520" y="3428896"/>
            <a:ext cx="65669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Shifted Hamming Distance (SHD</a:t>
            </a:r>
            <a:r>
              <a:rPr lang="en-US" sz="3600" b="1" dirty="0" smtClean="0"/>
              <a:t>):</a:t>
            </a:r>
            <a:endParaRPr lang="en-US" sz="3400" dirty="0"/>
          </a:p>
        </p:txBody>
      </p:sp>
      <p:sp>
        <p:nvSpPr>
          <p:cNvPr id="37" name="TextBox 36"/>
          <p:cNvSpPr txBox="1"/>
          <p:nvPr/>
        </p:nvSpPr>
        <p:spPr>
          <a:xfrm>
            <a:off x="371191" y="8342530"/>
            <a:ext cx="6791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Shifted </a:t>
            </a:r>
            <a:r>
              <a:rPr lang="en-US" sz="3600" b="1" dirty="0"/>
              <a:t>Hamming </a:t>
            </a:r>
            <a:r>
              <a:rPr lang="en-US" sz="3600" b="1" dirty="0" smtClean="0"/>
              <a:t>Mask-set </a:t>
            </a:r>
            <a:r>
              <a:rPr lang="en-US" sz="3600" b="1" dirty="0"/>
              <a:t>(</a:t>
            </a:r>
            <a:r>
              <a:rPr lang="en-US" sz="3600" b="1" dirty="0">
                <a:solidFill>
                  <a:srgbClr val="0070C0"/>
                </a:solidFill>
              </a:rPr>
              <a:t>SHM</a:t>
            </a:r>
            <a:r>
              <a:rPr lang="en-US" sz="3600" b="1" dirty="0" smtClean="0"/>
              <a:t>):</a:t>
            </a:r>
            <a:endParaRPr lang="en-US" sz="34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0651520" y="8342530"/>
            <a:ext cx="89148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Speculative Removal </a:t>
            </a:r>
            <a:r>
              <a:rPr lang="en-US" sz="3600" b="1" dirty="0"/>
              <a:t>of </a:t>
            </a:r>
            <a:r>
              <a:rPr lang="en-US" sz="3600" b="1" dirty="0" smtClean="0"/>
              <a:t>Short-matches </a:t>
            </a:r>
            <a:r>
              <a:rPr lang="en-US" sz="3600" b="1" dirty="0"/>
              <a:t>(</a:t>
            </a:r>
            <a:r>
              <a:rPr lang="en-US" sz="3600" b="1" dirty="0">
                <a:solidFill>
                  <a:srgbClr val="0070C0"/>
                </a:solidFill>
              </a:rPr>
              <a:t>SRS</a:t>
            </a:r>
            <a:r>
              <a:rPr lang="en-US" sz="3600" b="1" dirty="0" smtClean="0"/>
              <a:t>):</a:t>
            </a:r>
            <a:endParaRPr lang="en-US" sz="36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637891" y="23702703"/>
            <a:ext cx="47128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Results and Conclusion:</a:t>
            </a:r>
            <a:endParaRPr lang="en-US" sz="34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302799" y="2365383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5</a:t>
            </a:r>
            <a:endParaRPr lang="en-US" sz="2000" dirty="0"/>
          </a:p>
        </p:txBody>
      </p:sp>
      <p:grpSp>
        <p:nvGrpSpPr>
          <p:cNvPr id="23" name="Group 22"/>
          <p:cNvGrpSpPr/>
          <p:nvPr/>
        </p:nvGrpSpPr>
        <p:grpSpPr>
          <a:xfrm>
            <a:off x="20238943" y="2986469"/>
            <a:ext cx="8515750" cy="10788439"/>
            <a:chOff x="20220765" y="3761723"/>
            <a:chExt cx="8515750" cy="10788439"/>
          </a:xfrm>
        </p:grpSpPr>
        <p:grpSp>
          <p:nvGrpSpPr>
            <p:cNvPr id="22" name="Group 21"/>
            <p:cNvGrpSpPr/>
            <p:nvPr/>
          </p:nvGrpSpPr>
          <p:grpSpPr>
            <a:xfrm>
              <a:off x="20220765" y="3761723"/>
              <a:ext cx="8226839" cy="10788439"/>
              <a:chOff x="19720791" y="3580292"/>
              <a:chExt cx="8226839" cy="10788439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19720791" y="3580292"/>
                <a:ext cx="666750" cy="666750"/>
              </a:xfrm>
              <a:prstGeom prst="ellipse">
                <a:avLst/>
              </a:prstGeom>
              <a:solidFill>
                <a:schemeClr val="accent2"/>
              </a:solidFill>
              <a:ln w="101600"/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</a:t>
                </a:r>
                <a:endParaRPr lang="en-US" dirty="0"/>
              </a:p>
            </p:txBody>
          </p:sp>
          <p:pic>
            <p:nvPicPr>
              <p:cNvPr id="21" name="Picture 20"/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973371" y="3980247"/>
                <a:ext cx="7974259" cy="10388484"/>
              </a:xfrm>
              <a:prstGeom prst="rect">
                <a:avLst/>
              </a:prstGeom>
            </p:spPr>
          </p:pic>
        </p:grpSp>
        <p:sp>
          <p:nvSpPr>
            <p:cNvPr id="42" name="TextBox 41"/>
            <p:cNvSpPr txBox="1"/>
            <p:nvPr/>
          </p:nvSpPr>
          <p:spPr>
            <a:xfrm>
              <a:off x="20959065" y="3765418"/>
              <a:ext cx="777745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b="1" dirty="0" smtClean="0"/>
                <a:t>Identifying all matching bps of a correct mapping with SHM (e=2)</a:t>
              </a:r>
              <a:endParaRPr lang="en-US" sz="2200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71191" y="12785783"/>
            <a:ext cx="9379434" cy="10912837"/>
            <a:chOff x="875786" y="13403433"/>
            <a:chExt cx="9379434" cy="10912837"/>
          </a:xfrm>
        </p:grpSpPr>
        <p:sp>
          <p:nvSpPr>
            <p:cNvPr id="28" name="Oval 27"/>
            <p:cNvSpPr/>
            <p:nvPr/>
          </p:nvSpPr>
          <p:spPr>
            <a:xfrm>
              <a:off x="875786" y="13403433"/>
              <a:ext cx="666750" cy="666750"/>
            </a:xfrm>
            <a:prstGeom prst="ellipse">
              <a:avLst/>
            </a:prstGeom>
            <a:solidFill>
              <a:schemeClr val="accent2"/>
            </a:solidFill>
            <a:ln w="101600"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1321259" y="13422483"/>
              <a:ext cx="8933961" cy="10893787"/>
              <a:chOff x="1321259" y="13422483"/>
              <a:chExt cx="8933961" cy="10893787"/>
            </a:xfrm>
          </p:grpSpPr>
          <p:pic>
            <p:nvPicPr>
              <p:cNvPr id="2" name="Picture 1"/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21259" y="13799759"/>
                <a:ext cx="7419475" cy="10516511"/>
              </a:xfrm>
              <a:prstGeom prst="rect">
                <a:avLst/>
              </a:prstGeom>
            </p:spPr>
          </p:pic>
          <p:sp>
            <p:nvSpPr>
              <p:cNvPr id="43" name="TextBox 42"/>
              <p:cNvSpPr txBox="1"/>
              <p:nvPr/>
            </p:nvSpPr>
            <p:spPr>
              <a:xfrm>
                <a:off x="1628691" y="13422483"/>
                <a:ext cx="8626529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b="1" dirty="0" smtClean="0"/>
                  <a:t>SHM fails to identify an </a:t>
                </a:r>
                <a:r>
                  <a:rPr lang="en-US" sz="2200" b="1" dirty="0" smtClean="0">
                    <a:solidFill>
                      <a:srgbClr val="FF0000"/>
                    </a:solidFill>
                  </a:rPr>
                  <a:t>incorrect mapping </a:t>
                </a:r>
                <a:r>
                  <a:rPr lang="en-US" sz="2200" b="1" dirty="0" smtClean="0"/>
                  <a:t>due to random matches (e=2)</a:t>
                </a:r>
                <a:endParaRPr lang="en-US" sz="2200" dirty="0"/>
              </a:p>
            </p:txBody>
          </p:sp>
        </p:grpSp>
      </p:grpSp>
      <p:grpSp>
        <p:nvGrpSpPr>
          <p:cNvPr id="14" name="Group 13"/>
          <p:cNvGrpSpPr/>
          <p:nvPr/>
        </p:nvGrpSpPr>
        <p:grpSpPr>
          <a:xfrm>
            <a:off x="10602268" y="12785783"/>
            <a:ext cx="8875128" cy="10932396"/>
            <a:chOff x="10414623" y="13033130"/>
            <a:chExt cx="8875128" cy="10932396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73736" y="13449015"/>
              <a:ext cx="7419475" cy="10516511"/>
            </a:xfrm>
            <a:prstGeom prst="rect">
              <a:avLst/>
            </a:prstGeom>
          </p:spPr>
        </p:pic>
        <p:sp>
          <p:nvSpPr>
            <p:cNvPr id="44" name="Oval 43"/>
            <p:cNvSpPr/>
            <p:nvPr/>
          </p:nvSpPr>
          <p:spPr>
            <a:xfrm>
              <a:off x="10414623" y="13033130"/>
              <a:ext cx="666750" cy="666750"/>
            </a:xfrm>
            <a:prstGeom prst="ellipse">
              <a:avLst/>
            </a:prstGeom>
            <a:solidFill>
              <a:schemeClr val="accent2"/>
            </a:solidFill>
            <a:ln w="101600"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1167528" y="13052180"/>
              <a:ext cx="8122223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b="1" dirty="0" smtClean="0"/>
                <a:t>SRS removes short random matches from the Hamming masks (e=2)</a:t>
              </a:r>
              <a:endParaRPr lang="en-US" sz="2200" dirty="0"/>
            </a:p>
          </p:txBody>
        </p:sp>
      </p:grpSp>
      <p:pic>
        <p:nvPicPr>
          <p:cNvPr id="16" name="Picture 1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4611890" y="1628961"/>
            <a:ext cx="3619048" cy="76190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0749" y="1081352"/>
            <a:ext cx="3907977" cy="1411214"/>
          </a:xfrm>
          <a:prstGeom prst="rect">
            <a:avLst/>
          </a:prstGeom>
        </p:spPr>
      </p:pic>
      <p:sp>
        <p:nvSpPr>
          <p:cNvPr id="40" name="Rectangle 39"/>
          <p:cNvSpPr/>
          <p:nvPr/>
        </p:nvSpPr>
        <p:spPr>
          <a:xfrm>
            <a:off x="13646611" y="22550106"/>
            <a:ext cx="3650789" cy="48862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15210790" y="22111331"/>
            <a:ext cx="3440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More than 2 errors. Filter!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1059775" y="12653551"/>
            <a:ext cx="6724650" cy="488629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24841171" y="12214776"/>
            <a:ext cx="24567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Only 1 error</a:t>
            </a:r>
            <a:r>
              <a:rPr lang="en-US" sz="2400" dirty="0">
                <a:solidFill>
                  <a:srgbClr val="00B050"/>
                </a:solidFill>
              </a:rPr>
              <a:t>.</a:t>
            </a:r>
            <a:r>
              <a:rPr lang="en-US" sz="2400" dirty="0" smtClean="0">
                <a:solidFill>
                  <a:srgbClr val="00B050"/>
                </a:solidFill>
              </a:rPr>
              <a:t> Pass!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174117" y="22526387"/>
            <a:ext cx="6724650" cy="488629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4955513" y="22087612"/>
            <a:ext cx="3418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No errors? Pass… </a:t>
            </a:r>
            <a:r>
              <a:rPr lang="en-US" sz="2400" dirty="0" smtClean="0">
                <a:solidFill>
                  <a:srgbClr val="00B050"/>
                </a:solidFill>
              </a:rPr>
              <a:t>    </a:t>
            </a:r>
            <a:r>
              <a:rPr lang="en-US" sz="2400" dirty="0" smtClean="0">
                <a:solidFill>
                  <a:srgbClr val="FF0000"/>
                </a:solidFill>
              </a:rPr>
              <a:t>Oops</a:t>
            </a:r>
            <a:r>
              <a:rPr lang="en-US" sz="2400" dirty="0" smtClean="0">
                <a:solidFill>
                  <a:srgbClr val="FF0000"/>
                </a:solidFill>
              </a:rPr>
              <a:t>!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0188125" y="23483176"/>
            <a:ext cx="273443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Performance results: </a:t>
            </a:r>
            <a:endParaRPr lang="en-US" sz="2200" dirty="0"/>
          </a:p>
        </p:txBody>
      </p:sp>
      <p:cxnSp>
        <p:nvCxnSpPr>
          <p:cNvPr id="58" name="Straight Connector 57"/>
          <p:cNvCxnSpPr/>
          <p:nvPr/>
        </p:nvCxnSpPr>
        <p:spPr>
          <a:xfrm flipH="1">
            <a:off x="20107995" y="4083237"/>
            <a:ext cx="22048" cy="18917661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ight Arrow 61"/>
          <p:cNvSpPr/>
          <p:nvPr/>
        </p:nvSpPr>
        <p:spPr>
          <a:xfrm>
            <a:off x="8571776" y="17906963"/>
            <a:ext cx="2079743" cy="7079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8539777" y="17459317"/>
            <a:ext cx="20225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Refined by </a:t>
            </a:r>
            <a:r>
              <a:rPr lang="en-US" sz="2400" b="1" dirty="0" smtClean="0"/>
              <a:t>SRS</a:t>
            </a:r>
            <a:endParaRPr lang="en-US" sz="2400" b="1" dirty="0"/>
          </a:p>
        </p:txBody>
      </p:sp>
      <p:grpSp>
        <p:nvGrpSpPr>
          <p:cNvPr id="68" name="Group 67"/>
          <p:cNvGrpSpPr/>
          <p:nvPr/>
        </p:nvGrpSpPr>
        <p:grpSpPr>
          <a:xfrm>
            <a:off x="20351899" y="13774908"/>
            <a:ext cx="8526720" cy="10759072"/>
            <a:chOff x="20351899" y="13774908"/>
            <a:chExt cx="8526720" cy="10759072"/>
          </a:xfrm>
        </p:grpSpPr>
        <p:pic>
          <p:nvPicPr>
            <p:cNvPr id="64" name="Picture 63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652407" y="14139399"/>
              <a:ext cx="8102286" cy="10394581"/>
            </a:xfrm>
            <a:prstGeom prst="rect">
              <a:avLst/>
            </a:prstGeom>
          </p:spPr>
        </p:pic>
        <p:sp>
          <p:nvSpPr>
            <p:cNvPr id="53" name="TextBox 52"/>
            <p:cNvSpPr txBox="1"/>
            <p:nvPr/>
          </p:nvSpPr>
          <p:spPr>
            <a:xfrm>
              <a:off x="28052944" y="22802144"/>
              <a:ext cx="82567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00B050"/>
                  </a:solidFill>
                </a:rPr>
                <a:t>Pass!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  <p:grpSp>
          <p:nvGrpSpPr>
            <p:cNvPr id="48" name="Group 47"/>
            <p:cNvGrpSpPr/>
            <p:nvPr/>
          </p:nvGrpSpPr>
          <p:grpSpPr>
            <a:xfrm>
              <a:off x="20351899" y="13774908"/>
              <a:ext cx="7527195" cy="666750"/>
              <a:chOff x="19776718" y="13602974"/>
              <a:chExt cx="7527195" cy="666750"/>
            </a:xfrm>
          </p:grpSpPr>
          <p:sp>
            <p:nvSpPr>
              <p:cNvPr id="54" name="Oval 53"/>
              <p:cNvSpPr/>
              <p:nvPr/>
            </p:nvSpPr>
            <p:spPr>
              <a:xfrm>
                <a:off x="19776718" y="13602974"/>
                <a:ext cx="666750" cy="666750"/>
              </a:xfrm>
              <a:prstGeom prst="ellipse">
                <a:avLst/>
              </a:prstGeom>
              <a:solidFill>
                <a:schemeClr val="accent2"/>
              </a:solidFill>
              <a:ln w="101600"/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4</a:t>
                </a:r>
                <a:endParaRPr lang="en-US" dirty="0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20529623" y="13622024"/>
                <a:ext cx="6774290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b="1" dirty="0" smtClean="0"/>
                  <a:t>SRS counts errors conservatively to preserve correctness </a:t>
                </a:r>
                <a:endParaRPr lang="en-US" sz="2200" dirty="0"/>
              </a:p>
            </p:txBody>
          </p:sp>
        </p:grpSp>
      </p:grpSp>
      <p:sp>
        <p:nvSpPr>
          <p:cNvPr id="66" name="TextBox 65"/>
          <p:cNvSpPr txBox="1"/>
          <p:nvPr/>
        </p:nvSpPr>
        <p:spPr>
          <a:xfrm>
            <a:off x="19620309" y="24742523"/>
            <a:ext cx="268310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False positive results:</a:t>
            </a:r>
            <a:endParaRPr lang="en-US" sz="2200" dirty="0"/>
          </a:p>
        </p:txBody>
      </p:sp>
      <p:pic>
        <p:nvPicPr>
          <p:cNvPr id="59" name="Picture 58" descr="safari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1311157" y="2129435"/>
            <a:ext cx="1887160" cy="546032"/>
          </a:xfrm>
          <a:prstGeom prst="rect">
            <a:avLst/>
          </a:prstGeom>
        </p:spPr>
      </p:pic>
      <p:sp>
        <p:nvSpPr>
          <p:cNvPr id="4" name="7-Point Star 3"/>
          <p:cNvSpPr/>
          <p:nvPr/>
        </p:nvSpPr>
        <p:spPr>
          <a:xfrm>
            <a:off x="7045474" y="22038292"/>
            <a:ext cx="1600527" cy="587659"/>
          </a:xfrm>
          <a:prstGeom prst="star7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584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672</TotalTime>
  <Words>630</Words>
  <Application>Microsoft Office PowerPoint</Application>
  <PresentationFormat>Custom</PresentationFormat>
  <Paragraphs>57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Acrobat Document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辛弘毅</dc:creator>
  <cp:lastModifiedBy>辛弘毅</cp:lastModifiedBy>
  <cp:revision>337</cp:revision>
  <cp:lastPrinted>2014-07-08T02:18:14Z</cp:lastPrinted>
  <dcterms:created xsi:type="dcterms:W3CDTF">2014-07-02T02:39:25Z</dcterms:created>
  <dcterms:modified xsi:type="dcterms:W3CDTF">2014-07-10T19:44:33Z</dcterms:modified>
</cp:coreProperties>
</file>