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3.xml" ContentType="application/vnd.openxmlformats-officedocument.drawingml.chart+xml"/>
  <Override PartName="/ppt/notesSlides/notesSlide29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0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1275" r:id="rId2"/>
    <p:sldId id="1338" r:id="rId3"/>
    <p:sldId id="1331" r:id="rId4"/>
    <p:sldId id="1359" r:id="rId5"/>
    <p:sldId id="1200" r:id="rId6"/>
    <p:sldId id="1360" r:id="rId7"/>
    <p:sldId id="1202" r:id="rId8"/>
    <p:sldId id="1332" r:id="rId9"/>
    <p:sldId id="1203" r:id="rId10"/>
    <p:sldId id="1336" r:id="rId11"/>
    <p:sldId id="1204" r:id="rId12"/>
    <p:sldId id="1205" r:id="rId13"/>
    <p:sldId id="1337" r:id="rId14"/>
    <p:sldId id="1351" r:id="rId15"/>
    <p:sldId id="1356" r:id="rId16"/>
    <p:sldId id="1346" r:id="rId17"/>
    <p:sldId id="1335" r:id="rId18"/>
    <p:sldId id="1342" r:id="rId19"/>
    <p:sldId id="1213" r:id="rId20"/>
    <p:sldId id="1354" r:id="rId21"/>
    <p:sldId id="1353" r:id="rId22"/>
    <p:sldId id="1349" r:id="rId23"/>
    <p:sldId id="1364" r:id="rId24"/>
    <p:sldId id="1366" r:id="rId25"/>
    <p:sldId id="1367" r:id="rId26"/>
    <p:sldId id="1358" r:id="rId27"/>
    <p:sldId id="1365" r:id="rId28"/>
    <p:sldId id="1347" r:id="rId29"/>
    <p:sldId id="1355" r:id="rId30"/>
    <p:sldId id="1348" r:id="rId3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D8EE8E30-5A8E-44CB-BF90-4169CF30DFE8}">
          <p14:sldIdLst>
            <p14:sldId id="1275"/>
            <p14:sldId id="1338"/>
            <p14:sldId id="1331"/>
            <p14:sldId id="1359"/>
            <p14:sldId id="1200"/>
            <p14:sldId id="1360"/>
            <p14:sldId id="1202"/>
            <p14:sldId id="1332"/>
            <p14:sldId id="1203"/>
            <p14:sldId id="1336"/>
            <p14:sldId id="1204"/>
            <p14:sldId id="1205"/>
            <p14:sldId id="1337"/>
            <p14:sldId id="1351"/>
            <p14:sldId id="1356"/>
            <p14:sldId id="1346"/>
            <p14:sldId id="1335"/>
            <p14:sldId id="1342"/>
            <p14:sldId id="1213"/>
            <p14:sldId id="1354"/>
            <p14:sldId id="1353"/>
            <p14:sldId id="1349"/>
            <p14:sldId id="1364"/>
          </p14:sldIdLst>
        </p14:section>
        <p14:section name="Backup Slides" id="{5E0DB465-B113-4AA3-B96C-694E2CAA530C}">
          <p14:sldIdLst>
            <p14:sldId id="1366"/>
            <p14:sldId id="1367"/>
            <p14:sldId id="1358"/>
            <p14:sldId id="1365"/>
            <p14:sldId id="1347"/>
            <p14:sldId id="1355"/>
            <p14:sldId id="134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48235"/>
    <a:srgbClr val="3333CC"/>
    <a:srgbClr val="CC0000"/>
    <a:srgbClr val="0066FF"/>
    <a:srgbClr val="3366FF"/>
    <a:srgbClr val="A50021"/>
    <a:srgbClr val="0000FF"/>
    <a:srgbClr val="CC3300"/>
    <a:srgbClr val="800000"/>
    <a:srgbClr val="5A97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74" autoAdjust="0"/>
    <p:restoredTop sz="85458" autoAdjust="0"/>
  </p:normalViewPr>
  <p:slideViewPr>
    <p:cSldViewPr showGuides="1">
      <p:cViewPr varScale="1">
        <p:scale>
          <a:sx n="63" d="100"/>
          <a:sy n="63" d="100"/>
        </p:scale>
        <p:origin x="14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5" d="100"/>
          <a:sy n="125" d="100"/>
        </p:scale>
        <p:origin x="883" y="-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aron\Desktop\smla_present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aron\Desktop\smla_present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aron\Dropbox\Work\SMLA\energy_v3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aron\Desktop\smla_presentat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aron\Dropbox\Project\29_DRAM_SMLA\ThermalAnalysis\Cascaded-IO-bloc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262316348387495E-2"/>
          <c:y val="4.5208515602216399E-2"/>
          <c:w val="0.89862657254050138"/>
          <c:h val="0.831463254593176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Performance!$D$7</c:f>
              <c:strCache>
                <c:ptCount val="1"/>
                <c:pt idx="0">
                  <c:v>Dedicated-IO (4X)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AEA-4F5C-A0C4-A64CD7D6BE4A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AEA-4F5C-A0C4-A64CD7D6BE4A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AEA-4F5C-A0C4-A64CD7D6BE4A}"/>
              </c:ext>
            </c:extLst>
          </c:dPt>
          <c:cat>
            <c:strRef>
              <c:f>Performance!$C$8:$C$10</c:f>
              <c:strCache>
                <c:ptCount val="3"/>
                <c:pt idx="0">
                  <c:v>4-core</c:v>
                </c:pt>
                <c:pt idx="1">
                  <c:v>8-core</c:v>
                </c:pt>
                <c:pt idx="2">
                  <c:v>16-core</c:v>
                </c:pt>
              </c:strCache>
            </c:strRef>
          </c:cat>
          <c:val>
            <c:numRef>
              <c:f>Performance!$D$8:$D$10</c:f>
              <c:numCache>
                <c:formatCode>General</c:formatCode>
                <c:ptCount val="3"/>
                <c:pt idx="0">
                  <c:v>14.35</c:v>
                </c:pt>
                <c:pt idx="1">
                  <c:v>28.28</c:v>
                </c:pt>
                <c:pt idx="2">
                  <c:v>50.43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AEA-4F5C-A0C4-A64CD7D6BE4A}"/>
            </c:ext>
          </c:extLst>
        </c:ser>
        <c:ser>
          <c:idx val="1"/>
          <c:order val="1"/>
          <c:tx>
            <c:strRef>
              <c:f>Performance!$E$7</c:f>
              <c:strCache>
                <c:ptCount val="1"/>
                <c:pt idx="0">
                  <c:v>Cascaded-IO (4X)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cat>
            <c:strRef>
              <c:f>Performance!$C$8:$C$10</c:f>
              <c:strCache>
                <c:ptCount val="3"/>
                <c:pt idx="0">
                  <c:v>4-core</c:v>
                </c:pt>
                <c:pt idx="1">
                  <c:v>8-core</c:v>
                </c:pt>
                <c:pt idx="2">
                  <c:v>16-core</c:v>
                </c:pt>
              </c:strCache>
            </c:strRef>
          </c:cat>
          <c:val>
            <c:numRef>
              <c:f>Performance!$E$8:$E$10</c:f>
              <c:numCache>
                <c:formatCode>General</c:formatCode>
                <c:ptCount val="3"/>
                <c:pt idx="0">
                  <c:v>18.16</c:v>
                </c:pt>
                <c:pt idx="1">
                  <c:v>32.909999999999997</c:v>
                </c:pt>
                <c:pt idx="2">
                  <c:v>55.75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2AEA-4F5C-A0C4-A64CD7D6BE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50"/>
        <c:axId val="167341152"/>
        <c:axId val="167341536"/>
      </c:barChart>
      <c:catAx>
        <c:axId val="16734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67341536"/>
        <c:crosses val="autoZero"/>
        <c:auto val="1"/>
        <c:lblAlgn val="ctr"/>
        <c:lblOffset val="0"/>
        <c:noMultiLvlLbl val="0"/>
      </c:catAx>
      <c:valAx>
        <c:axId val="167341536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/>
              </a:solidFill>
              <a:prstDash val="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67341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9275676029002118E-2"/>
          <c:y val="3.722205714851682E-2"/>
          <c:w val="0.55754027513802151"/>
          <c:h val="0.15242237409003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312865939834427E-2"/>
          <c:y val="4.5208515602216399E-2"/>
          <c:w val="0.91157606501110433"/>
          <c:h val="0.831463254593176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Performance!$D$2</c:f>
              <c:strCache>
                <c:ptCount val="1"/>
                <c:pt idx="0">
                  <c:v>Dedicated-IO (4X)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accent5">
                  <a:lumMod val="75000"/>
                </a:schemeClr>
              </a:solidFill>
            </a:ln>
            <a:effectLst/>
          </c:spPr>
          <c:invertIfNegative val="0"/>
          <c:cat>
            <c:strRef>
              <c:f>Performance!$C$3:$C$5</c:f>
              <c:strCache>
                <c:ptCount val="3"/>
                <c:pt idx="0">
                  <c:v>4-core</c:v>
                </c:pt>
                <c:pt idx="1">
                  <c:v>8-core</c:v>
                </c:pt>
                <c:pt idx="2">
                  <c:v>16-core</c:v>
                </c:pt>
              </c:strCache>
            </c:strRef>
          </c:cat>
          <c:val>
            <c:numRef>
              <c:f>Performance!$D$3:$D$5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8.14</c:v>
                </c:pt>
                <c:pt idx="2">
                  <c:v>15.83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46F-427E-9602-A0C664012E77}"/>
            </c:ext>
          </c:extLst>
        </c:ser>
        <c:ser>
          <c:idx val="1"/>
          <c:order val="1"/>
          <c:tx>
            <c:strRef>
              <c:f>Performance!$E$2</c:f>
              <c:strCache>
                <c:ptCount val="1"/>
                <c:pt idx="0">
                  <c:v>Cascaded-IO (4X)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/>
          </c:spPr>
          <c:invertIfNegative val="0"/>
          <c:cat>
            <c:strRef>
              <c:f>Performance!$C$3:$C$5</c:f>
              <c:strCache>
                <c:ptCount val="3"/>
                <c:pt idx="0">
                  <c:v>4-core</c:v>
                </c:pt>
                <c:pt idx="1">
                  <c:v>8-core</c:v>
                </c:pt>
                <c:pt idx="2">
                  <c:v>16-core</c:v>
                </c:pt>
              </c:strCache>
            </c:strRef>
          </c:cat>
          <c:val>
            <c:numRef>
              <c:f>Performance!$E$3:$E$5</c:f>
              <c:numCache>
                <c:formatCode>General</c:formatCode>
                <c:ptCount val="3"/>
                <c:pt idx="0">
                  <c:v>1.89</c:v>
                </c:pt>
                <c:pt idx="1">
                  <c:v>9.44</c:v>
                </c:pt>
                <c:pt idx="2">
                  <c:v>17.87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46F-427E-9602-A0C664012E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50"/>
        <c:axId val="166975408"/>
        <c:axId val="167321976"/>
      </c:barChart>
      <c:catAx>
        <c:axId val="16697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67321976"/>
        <c:crosses val="autoZero"/>
        <c:auto val="1"/>
        <c:lblAlgn val="ctr"/>
        <c:lblOffset val="0"/>
        <c:noMultiLvlLbl val="0"/>
      </c:catAx>
      <c:valAx>
        <c:axId val="167321976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/>
              </a:solidFill>
              <a:prstDash val="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66975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331572531687779E-2"/>
          <c:y val="5.2945327588768382E-2"/>
          <c:w val="0.52401531058617701"/>
          <c:h val="0.191052840093101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194489878668702E-2"/>
          <c:y val="6.9028871391076121E-2"/>
          <c:w val="0.58696679208949787"/>
          <c:h val="0.68981921440854377"/>
        </c:manualLayout>
      </c:layout>
      <c:scatterChart>
        <c:scatterStyle val="lineMarker"/>
        <c:varyColors val="0"/>
        <c:ser>
          <c:idx val="1"/>
          <c:order val="0"/>
          <c:tx>
            <c:strRef>
              <c:f>DDR3_k_die!$N$19</c:f>
              <c:strCache>
                <c:ptCount val="1"/>
                <c:pt idx="0">
                  <c:v>IDD1 (Active: Activation/Read/Precharge)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square"/>
            <c:size val="9"/>
            <c:spPr>
              <a:solidFill>
                <a:srgbClr val="C00000"/>
              </a:solidFill>
              <a:ln w="9525">
                <a:solidFill>
                  <a:srgbClr val="C00000"/>
                </a:solidFill>
                <a:round/>
              </a:ln>
              <a:effectLst/>
            </c:spPr>
          </c:marker>
          <c:dPt>
            <c:idx val="0"/>
            <c:bubble3D val="0"/>
            <c:spPr>
              <a:ln w="22225" cap="rnd">
                <a:noFill/>
                <a:prstDash val="solid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DE9-44DB-8744-0C024380E083}"/>
              </c:ext>
            </c:extLst>
          </c:dPt>
          <c:trendline>
            <c:spPr>
              <a:ln w="19050" cap="rnd">
                <a:solidFill>
                  <a:srgbClr val="C00000"/>
                </a:solidFill>
              </a:ln>
              <a:effectLst/>
            </c:spPr>
            <c:trendlineType val="linear"/>
            <c:dispRSqr val="0"/>
            <c:dispEq val="0"/>
          </c:trendline>
          <c:xVal>
            <c:numRef>
              <c:f>DDR3_k_die!$O$18:$R$18</c:f>
              <c:numCache>
                <c:formatCode>General</c:formatCode>
                <c:ptCount val="4"/>
                <c:pt idx="0">
                  <c:v>1066</c:v>
                </c:pt>
                <c:pt idx="1">
                  <c:v>1333</c:v>
                </c:pt>
                <c:pt idx="2">
                  <c:v>1600</c:v>
                </c:pt>
                <c:pt idx="3">
                  <c:v>1866</c:v>
                </c:pt>
              </c:numCache>
            </c:numRef>
          </c:xVal>
          <c:yVal>
            <c:numRef>
              <c:f>DDR3_k_die!$O$19:$R$19</c:f>
              <c:numCache>
                <c:formatCode>General</c:formatCode>
                <c:ptCount val="4"/>
                <c:pt idx="0">
                  <c:v>50</c:v>
                </c:pt>
                <c:pt idx="1">
                  <c:v>54</c:v>
                </c:pt>
                <c:pt idx="2">
                  <c:v>56</c:v>
                </c:pt>
                <c:pt idx="3">
                  <c:v>58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DE9-44DB-8744-0C024380E083}"/>
            </c:ext>
          </c:extLst>
        </c:ser>
        <c:ser>
          <c:idx val="2"/>
          <c:order val="1"/>
          <c:tx>
            <c:strRef>
              <c:f>DDR3_k_die!$N$20</c:f>
              <c:strCache>
                <c:ptCount val="1"/>
                <c:pt idx="0">
                  <c:v>IDD2P (Precharge Power-Down)</c:v>
                </c:pt>
              </c:strCache>
            </c:strRef>
          </c:tx>
          <c:spPr>
            <a:ln w="19050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triangle"/>
            <c:size val="9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  <a:round/>
              </a:ln>
              <a:effectLst/>
            </c:spPr>
          </c:marker>
          <c:trendline>
            <c:spPr>
              <a:ln w="9525" cap="rnd">
                <a:solidFill>
                  <a:schemeClr val="accent2">
                    <a:lumMod val="75000"/>
                  </a:schemeClr>
                </a:solidFill>
              </a:ln>
              <a:effectLst/>
            </c:spPr>
            <c:trendlineType val="linear"/>
            <c:forward val="2"/>
            <c:dispRSqr val="0"/>
            <c:dispEq val="0"/>
          </c:trendline>
          <c:xVal>
            <c:numRef>
              <c:f>DDR3_k_die!$O$18:$R$18</c:f>
              <c:numCache>
                <c:formatCode>General</c:formatCode>
                <c:ptCount val="4"/>
                <c:pt idx="0">
                  <c:v>1066</c:v>
                </c:pt>
                <c:pt idx="1">
                  <c:v>1333</c:v>
                </c:pt>
                <c:pt idx="2">
                  <c:v>1600</c:v>
                </c:pt>
                <c:pt idx="3">
                  <c:v>1866</c:v>
                </c:pt>
              </c:numCache>
            </c:numRef>
          </c:xVal>
          <c:yVal>
            <c:numRef>
              <c:f>DDR3_k_die!$O$20:$R$20</c:f>
              <c:numCache>
                <c:formatCode>General</c:formatCode>
                <c:ptCount val="4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12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5DE9-44DB-8744-0C024380E083}"/>
            </c:ext>
          </c:extLst>
        </c:ser>
        <c:ser>
          <c:idx val="3"/>
          <c:order val="2"/>
          <c:tx>
            <c:strRef>
              <c:f>DDR3_k_die!$N$21</c:f>
              <c:strCache>
                <c:ptCount val="1"/>
                <c:pt idx="0">
                  <c:v>IDD3P (Active Power-Down)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x"/>
            <c:size val="9"/>
            <c:spPr>
              <a:noFill/>
              <a:ln w="19050">
                <a:solidFill>
                  <a:schemeClr val="dk1">
                    <a:tint val="98500"/>
                  </a:schemeClr>
                </a:solidFill>
                <a:round/>
              </a:ln>
              <a:effectLst/>
            </c:spPr>
          </c:marker>
          <c:trendline>
            <c:spPr>
              <a:ln w="19050" cap="rnd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c:spPr>
            <c:trendlineType val="linear"/>
            <c:forward val="2"/>
            <c:dispRSqr val="0"/>
            <c:dispEq val="0"/>
          </c:trendline>
          <c:xVal>
            <c:numRef>
              <c:f>DDR3_k_die!$O$18:$R$18</c:f>
              <c:numCache>
                <c:formatCode>General</c:formatCode>
                <c:ptCount val="4"/>
                <c:pt idx="0">
                  <c:v>1066</c:v>
                </c:pt>
                <c:pt idx="1">
                  <c:v>1333</c:v>
                </c:pt>
                <c:pt idx="2">
                  <c:v>1600</c:v>
                </c:pt>
                <c:pt idx="3">
                  <c:v>1866</c:v>
                </c:pt>
              </c:numCache>
            </c:numRef>
          </c:xVal>
          <c:yVal>
            <c:numRef>
              <c:f>DDR3_k_die!$O$21:$R$21</c:f>
              <c:numCache>
                <c:formatCode>General</c:formatCode>
                <c:ptCount val="4"/>
                <c:pt idx="0">
                  <c:v>22</c:v>
                </c:pt>
                <c:pt idx="1">
                  <c:v>22</c:v>
                </c:pt>
                <c:pt idx="2">
                  <c:v>22</c:v>
                </c:pt>
                <c:pt idx="3">
                  <c:v>22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5DE9-44DB-8744-0C024380E083}"/>
            </c:ext>
          </c:extLst>
        </c:ser>
        <c:ser>
          <c:idx val="4"/>
          <c:order val="3"/>
          <c:tx>
            <c:strRef>
              <c:f>DDR3_k_die!$N$22</c:f>
              <c:strCache>
                <c:ptCount val="1"/>
                <c:pt idx="0">
                  <c:v>IDD2N (Precharge Standby)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star"/>
            <c:size val="9"/>
            <c:spPr>
              <a:noFill/>
              <a:ln w="19050">
                <a:solidFill>
                  <a:srgbClr val="3333CC">
                    <a:alpha val="97000"/>
                  </a:srgbClr>
                </a:solidFill>
                <a:round/>
              </a:ln>
              <a:effectLst/>
            </c:spPr>
          </c:marker>
          <c:trendline>
            <c:spPr>
              <a:ln w="9525" cap="rnd">
                <a:solidFill>
                  <a:schemeClr val="dk1">
                    <a:tint val="30000"/>
                  </a:schemeClr>
                </a:solidFill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rgbClr val="3333CC"/>
                </a:solidFill>
              </a:ln>
              <a:effectLst/>
            </c:spPr>
            <c:trendlineType val="linear"/>
            <c:dispRSqr val="0"/>
            <c:dispEq val="0"/>
          </c:trendline>
          <c:xVal>
            <c:numRef>
              <c:f>DDR3_k_die!$O$18:$R$18</c:f>
              <c:numCache>
                <c:formatCode>General</c:formatCode>
                <c:ptCount val="4"/>
                <c:pt idx="0">
                  <c:v>1066</c:v>
                </c:pt>
                <c:pt idx="1">
                  <c:v>1333</c:v>
                </c:pt>
                <c:pt idx="2">
                  <c:v>1600</c:v>
                </c:pt>
                <c:pt idx="3">
                  <c:v>1866</c:v>
                </c:pt>
              </c:numCache>
            </c:numRef>
          </c:xVal>
          <c:yVal>
            <c:numRef>
              <c:f>DDR3_k_die!$O$22:$R$22</c:f>
              <c:numCache>
                <c:formatCode>General</c:formatCode>
                <c:ptCount val="4"/>
                <c:pt idx="0">
                  <c:v>29</c:v>
                </c:pt>
                <c:pt idx="1">
                  <c:v>32</c:v>
                </c:pt>
                <c:pt idx="2">
                  <c:v>34</c:v>
                </c:pt>
                <c:pt idx="3">
                  <c:v>36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5DE9-44DB-8744-0C024380E083}"/>
            </c:ext>
          </c:extLst>
        </c:ser>
        <c:ser>
          <c:idx val="5"/>
          <c:order val="4"/>
          <c:tx>
            <c:strRef>
              <c:f>DDR3_k_die!$N$23</c:f>
              <c:strCache>
                <c:ptCount val="1"/>
                <c:pt idx="0">
                  <c:v>IDD3N (Active Standby)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9"/>
            <c:spPr>
              <a:solidFill>
                <a:schemeClr val="accent6">
                  <a:lumMod val="75000"/>
                </a:schemeClr>
              </a:solidFill>
              <a:ln w="9525">
                <a:solidFill>
                  <a:schemeClr val="accent6">
                    <a:lumMod val="75000"/>
                  </a:schemeClr>
                </a:solidFill>
                <a:round/>
              </a:ln>
              <a:effectLst/>
            </c:spPr>
          </c:marker>
          <c:trendline>
            <c:spPr>
              <a:ln w="19050" cap="rnd">
                <a:solidFill>
                  <a:schemeClr val="accent6">
                    <a:lumMod val="50000"/>
                  </a:schemeClr>
                </a:solidFill>
              </a:ln>
              <a:effectLst/>
            </c:spPr>
            <c:trendlineType val="linear"/>
            <c:forward val="2"/>
            <c:dispRSqr val="0"/>
            <c:dispEq val="0"/>
          </c:trendline>
          <c:xVal>
            <c:numRef>
              <c:f>DDR3_k_die!$O$18:$R$18</c:f>
              <c:numCache>
                <c:formatCode>General</c:formatCode>
                <c:ptCount val="4"/>
                <c:pt idx="0">
                  <c:v>1066</c:v>
                </c:pt>
                <c:pt idx="1">
                  <c:v>1333</c:v>
                </c:pt>
                <c:pt idx="2">
                  <c:v>1600</c:v>
                </c:pt>
                <c:pt idx="3">
                  <c:v>1866</c:v>
                </c:pt>
              </c:numCache>
            </c:numRef>
          </c:xVal>
          <c:yVal>
            <c:numRef>
              <c:f>DDR3_k_die!$O$23:$R$23</c:f>
              <c:numCache>
                <c:formatCode>General</c:formatCode>
                <c:ptCount val="4"/>
                <c:pt idx="0">
                  <c:v>31</c:v>
                </c:pt>
                <c:pt idx="1">
                  <c:v>33</c:v>
                </c:pt>
                <c:pt idx="2">
                  <c:v>35</c:v>
                </c:pt>
                <c:pt idx="3">
                  <c:v>37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5DE9-44DB-8744-0C024380E0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4685152"/>
        <c:axId val="164684368"/>
      </c:scatterChart>
      <c:valAx>
        <c:axId val="164685152"/>
        <c:scaling>
          <c:orientation val="minMax"/>
          <c:max val="2000"/>
          <c:min val="90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164684368"/>
        <c:crossesAt val="0"/>
        <c:crossBetween val="midCat"/>
        <c:majorUnit val="2000"/>
        <c:minorUnit val="2000"/>
      </c:valAx>
      <c:valAx>
        <c:axId val="164684368"/>
        <c:scaling>
          <c:orientation val="minMax"/>
          <c:max val="60"/>
          <c:min val="0"/>
        </c:scaling>
        <c:delete val="0"/>
        <c:axPos val="l"/>
        <c:majorGridlines>
          <c:spPr>
            <a:ln w="6350" cap="flat" cmpd="sng" algn="ctr">
              <a:solidFill>
                <a:schemeClr val="tx1">
                  <a:lumMod val="85000"/>
                  <a:lumOff val="15000"/>
                </a:schemeClr>
              </a:solidFill>
              <a:prstDash val="dash"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85000"/>
                <a:lumOff val="1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800">
                <a:latin typeface="+mj-lt"/>
              </a:defRPr>
            </a:pPr>
            <a:endParaRPr lang="en-US"/>
          </a:p>
        </c:txPr>
        <c:crossAx val="164685152"/>
        <c:crossesAt val="0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ayout>
        <c:manualLayout>
          <c:xMode val="edge"/>
          <c:yMode val="edge"/>
          <c:x val="0.65677150523944849"/>
          <c:y val="6.9350619965607749E-2"/>
          <c:w val="0.3415550216187947"/>
          <c:h val="0.75714634808579961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800" spc="-100" baseline="0">
              <a:latin typeface="+mj-lt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585257409128599E-2"/>
          <c:y val="5.4652478124409015E-2"/>
          <c:w val="0.91631199860006229"/>
          <c:h val="0.555244318345593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Sheet1!$D$15</c:f>
              <c:strCache>
                <c:ptCount val="1"/>
                <c:pt idx="0">
                  <c:v>Standby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8CE-494D-A85C-2351B8E1FA02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8CE-494D-A85C-2351B8E1FA02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8CE-494D-A85C-2351B8E1FA0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8CE-494D-A85C-2351B8E1FA02}"/>
              </c:ext>
            </c:extLst>
          </c:dPt>
          <c:dPt>
            <c:idx val="4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8CE-494D-A85C-2351B8E1FA02}"/>
              </c:ext>
            </c:extLst>
          </c:dPt>
          <c:dPt>
            <c:idx val="5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8CE-494D-A85C-2351B8E1FA02}"/>
              </c:ext>
            </c:extLst>
          </c:dPt>
          <c:dPt>
            <c:idx val="6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8CE-494D-A85C-2351B8E1FA02}"/>
              </c:ext>
            </c:extLst>
          </c:dPt>
          <c:dPt>
            <c:idx val="7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78CE-494D-A85C-2351B8E1FA02}"/>
              </c:ext>
            </c:extLst>
          </c:dPt>
          <c:dPt>
            <c:idx val="8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78CE-494D-A85C-2351B8E1FA02}"/>
              </c:ext>
            </c:extLst>
          </c:dPt>
          <c:dPt>
            <c:idx val="9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78CE-494D-A85C-2351B8E1FA0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78CE-494D-A85C-2351B8E1FA0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78CE-494D-A85C-2351B8E1FA02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78CE-494D-A85C-2351B8E1FA02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78CE-494D-A85C-2351B8E1FA02}"/>
              </c:ext>
            </c:extLst>
          </c:dPt>
          <c:dPt>
            <c:idx val="14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accent5">
                    <a:lumMod val="5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78CE-494D-A85C-2351B8E1FA02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78CE-494D-A85C-2351B8E1FA02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78CE-494D-A85C-2351B8E1FA02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3-78CE-494D-A85C-2351B8E1FA02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5-78CE-494D-A85C-2351B8E1FA02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7-78CE-494D-A85C-2351B8E1FA02}"/>
              </c:ext>
            </c:extLst>
          </c:dPt>
          <c:cat>
            <c:multiLvlStrRef>
              <c:f>Sheet1!$E$13:$X$14</c:f>
              <c:multiLvlStrCache>
                <c:ptCount val="20"/>
                <c:lvl>
                  <c:pt idx="0">
                    <c:v>layer 0</c:v>
                  </c:pt>
                  <c:pt idx="1">
                    <c:v>layer 1</c:v>
                  </c:pt>
                  <c:pt idx="2">
                    <c:v>layer 2</c:v>
                  </c:pt>
                  <c:pt idx="3">
                    <c:v>layer 3</c:v>
                  </c:pt>
                  <c:pt idx="4">
                    <c:v>mean</c:v>
                  </c:pt>
                  <c:pt idx="5">
                    <c:v>layer 0</c:v>
                  </c:pt>
                  <c:pt idx="6">
                    <c:v>layer 1</c:v>
                  </c:pt>
                  <c:pt idx="7">
                    <c:v>layer 2</c:v>
                  </c:pt>
                  <c:pt idx="8">
                    <c:v>layer 3</c:v>
                  </c:pt>
                  <c:pt idx="9">
                    <c:v>mean</c:v>
                  </c:pt>
                  <c:pt idx="10">
                    <c:v>layer 0</c:v>
                  </c:pt>
                  <c:pt idx="11">
                    <c:v>layer 1</c:v>
                  </c:pt>
                  <c:pt idx="12">
                    <c:v>layer 2</c:v>
                  </c:pt>
                  <c:pt idx="13">
                    <c:v>layer 3</c:v>
                  </c:pt>
                  <c:pt idx="14">
                    <c:v>mean</c:v>
                  </c:pt>
                  <c:pt idx="15">
                    <c:v>layer 0</c:v>
                  </c:pt>
                  <c:pt idx="16">
                    <c:v>layer 1</c:v>
                  </c:pt>
                  <c:pt idx="17">
                    <c:v>layer 2</c:v>
                  </c:pt>
                  <c:pt idx="18">
                    <c:v>layer 3</c:v>
                  </c:pt>
                  <c:pt idx="19">
                    <c:v>mean</c:v>
                  </c:pt>
                </c:lvl>
                <c:lvl>
                  <c:pt idx="0">
                    <c:v>3D-Stakced 
(400)</c:v>
                  </c:pt>
                  <c:pt idx="5">
                    <c:v>3D-Stacked 
(1600)</c:v>
                  </c:pt>
                  <c:pt idx="10">
                    <c:v>Dedicated-IO 
(1600)</c:v>
                  </c:pt>
                  <c:pt idx="15">
                    <c:v>Cascaded-IO 
(1600)</c:v>
                  </c:pt>
                </c:lvl>
              </c:multiLvlStrCache>
            </c:multiLvlStrRef>
          </c:cat>
          <c:val>
            <c:numRef>
              <c:f>Sheet1!$E$15:$X$15</c:f>
              <c:numCache>
                <c:formatCode>0</c:formatCode>
                <c:ptCount val="20"/>
                <c:pt idx="0">
                  <c:v>6.9450000000000003</c:v>
                </c:pt>
                <c:pt idx="1">
                  <c:v>6.9450000000000003</c:v>
                </c:pt>
                <c:pt idx="2">
                  <c:v>6.9450000000000003</c:v>
                </c:pt>
                <c:pt idx="3">
                  <c:v>6.9450000000000003</c:v>
                </c:pt>
                <c:pt idx="4">
                  <c:v>6.9450000000000003</c:v>
                </c:pt>
                <c:pt idx="5">
                  <c:v>10.42</c:v>
                </c:pt>
                <c:pt idx="6">
                  <c:v>10.42</c:v>
                </c:pt>
                <c:pt idx="7">
                  <c:v>10.42</c:v>
                </c:pt>
                <c:pt idx="8">
                  <c:v>10.42</c:v>
                </c:pt>
                <c:pt idx="9">
                  <c:v>10.42</c:v>
                </c:pt>
                <c:pt idx="10">
                  <c:v>10.42</c:v>
                </c:pt>
                <c:pt idx="11">
                  <c:v>10.42</c:v>
                </c:pt>
                <c:pt idx="12">
                  <c:v>10.42</c:v>
                </c:pt>
                <c:pt idx="13">
                  <c:v>10.42</c:v>
                </c:pt>
                <c:pt idx="14">
                  <c:v>10.42</c:v>
                </c:pt>
                <c:pt idx="15">
                  <c:v>10.42</c:v>
                </c:pt>
                <c:pt idx="16">
                  <c:v>10.42</c:v>
                </c:pt>
                <c:pt idx="17">
                  <c:v>8.1050000000000004</c:v>
                </c:pt>
                <c:pt idx="18">
                  <c:v>6.9450000000000003</c:v>
                </c:pt>
                <c:pt idx="19">
                  <c:v>8.9725000000000001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8-78CE-494D-A85C-2351B8E1FA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64682016"/>
        <c:axId val="164681624"/>
      </c:barChart>
      <c:catAx>
        <c:axId val="164682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rnd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64681624"/>
        <c:crosses val="autoZero"/>
        <c:auto val="1"/>
        <c:lblAlgn val="ctr"/>
        <c:lblOffset val="0"/>
        <c:noMultiLvlLbl val="0"/>
      </c:catAx>
      <c:valAx>
        <c:axId val="164681624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/>
              </a:solidFill>
              <a:prstDash val="dash"/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 cap="rnd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646820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71501188993674E-2"/>
          <c:y val="9.1426610135271549E-2"/>
          <c:w val="0.90516670255731146"/>
          <c:h val="0.476617807389460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Result!$E$2</c:f>
              <c:strCache>
                <c:ptCount val="1"/>
                <c:pt idx="0">
                  <c:v>Temperature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 w="6350">
              <a:solidFill>
                <a:schemeClr val="tx1">
                  <a:lumMod val="95000"/>
                  <a:lumOff val="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533-46A6-97DC-4A3172D6A89F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/>
              </a:solidFill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533-46A6-97DC-4A3172D6A89F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533-46A6-97DC-4A3172D6A89F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/>
              </a:solidFill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533-46A6-97DC-4A3172D6A89F}"/>
              </c:ext>
            </c:extLst>
          </c:dPt>
          <c:dPt>
            <c:idx val="4"/>
            <c:invertIfNegative val="0"/>
            <c:bubble3D val="0"/>
            <c:spPr>
              <a:solidFill>
                <a:schemeClr val="tx1"/>
              </a:solidFill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533-46A6-97DC-4A3172D6A89F}"/>
              </c:ext>
            </c:extLst>
          </c:dPt>
          <c:dPt>
            <c:idx val="5"/>
            <c:invertIfNegative val="0"/>
            <c:bubble3D val="0"/>
            <c:spPr>
              <a:solidFill>
                <a:schemeClr val="tx1"/>
              </a:solidFill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533-46A6-97DC-4A3172D6A89F}"/>
              </c:ext>
            </c:extLst>
          </c:dPt>
          <c:dPt>
            <c:idx val="6"/>
            <c:invertIfNegative val="0"/>
            <c:bubble3D val="0"/>
            <c:spPr>
              <a:solidFill>
                <a:schemeClr val="tx1"/>
              </a:solidFill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533-46A6-97DC-4A3172D6A89F}"/>
              </c:ext>
            </c:extLst>
          </c:dPt>
          <c:dPt>
            <c:idx val="7"/>
            <c:invertIfNegative val="0"/>
            <c:bubble3D val="0"/>
            <c:spPr>
              <a:solidFill>
                <a:schemeClr val="tx1"/>
              </a:solidFill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533-46A6-97DC-4A3172D6A89F}"/>
              </c:ext>
            </c:extLst>
          </c:dPt>
          <c:dPt>
            <c:idx val="8"/>
            <c:invertIfNegative val="0"/>
            <c:bubble3D val="0"/>
            <c:spPr>
              <a:solidFill>
                <a:srgbClr val="0070C0"/>
              </a:solidFill>
              <a:ln w="6350">
                <a:solidFill>
                  <a:srgbClr val="0070C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533-46A6-97DC-4A3172D6A89F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F533-46A6-97DC-4A3172D6A89F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F533-46A6-97DC-4A3172D6A89F}"/>
              </c:ext>
            </c:extLst>
          </c:dPt>
          <c:dPt>
            <c:idx val="11"/>
            <c:invertIfNegative val="0"/>
            <c:bubble3D val="0"/>
            <c:spPr>
              <a:solidFill>
                <a:srgbClr val="0070C0"/>
              </a:solidFill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F533-46A6-97DC-4A3172D6A89F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F533-46A6-97DC-4A3172D6A89F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F533-46A6-97DC-4A3172D6A89F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F533-46A6-97DC-4A3172D6A89F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F533-46A6-97DC-4A3172D6A89F}"/>
              </c:ext>
            </c:extLst>
          </c:dPt>
          <c:cat>
            <c:multiLvlStrRef>
              <c:f>Result!$C$3:$D$18</c:f>
              <c:multiLvlStrCache>
                <c:ptCount val="16"/>
                <c:lvl>
                  <c:pt idx="0">
                    <c:v>layer 0</c:v>
                  </c:pt>
                  <c:pt idx="1">
                    <c:v>layer 1</c:v>
                  </c:pt>
                  <c:pt idx="2">
                    <c:v>layer 2</c:v>
                  </c:pt>
                  <c:pt idx="3">
                    <c:v>layer 3</c:v>
                  </c:pt>
                  <c:pt idx="4">
                    <c:v>layer 0</c:v>
                  </c:pt>
                  <c:pt idx="5">
                    <c:v>layer 1</c:v>
                  </c:pt>
                  <c:pt idx="6">
                    <c:v>layer 2</c:v>
                  </c:pt>
                  <c:pt idx="7">
                    <c:v>layer 3</c:v>
                  </c:pt>
                  <c:pt idx="8">
                    <c:v>layer 0</c:v>
                  </c:pt>
                  <c:pt idx="9">
                    <c:v>layer 1</c:v>
                  </c:pt>
                  <c:pt idx="10">
                    <c:v>layer 2</c:v>
                  </c:pt>
                  <c:pt idx="11">
                    <c:v>layer 3</c:v>
                  </c:pt>
                  <c:pt idx="12">
                    <c:v>layer 0</c:v>
                  </c:pt>
                  <c:pt idx="13">
                    <c:v>layer 1</c:v>
                  </c:pt>
                  <c:pt idx="14">
                    <c:v>layer 2</c:v>
                  </c:pt>
                  <c:pt idx="15">
                    <c:v>layer 3</c:v>
                  </c:pt>
                </c:lvl>
                <c:lvl>
                  <c:pt idx="0">
                    <c:v>3D-Stacked
(200MHz)</c:v>
                  </c:pt>
                  <c:pt idx="4">
                    <c:v>3D-Stacked
(1600MHz)</c:v>
                  </c:pt>
                  <c:pt idx="8">
                    <c:v>Dedicated-IO
(1600MHz)</c:v>
                  </c:pt>
                  <c:pt idx="12">
                    <c:v>Cascaded-IO
(1600MHz)</c:v>
                  </c:pt>
                </c:lvl>
              </c:multiLvlStrCache>
            </c:multiLvlStrRef>
          </c:cat>
          <c:val>
            <c:numRef>
              <c:f>Result!$E$3:$E$18</c:f>
              <c:numCache>
                <c:formatCode>General</c:formatCode>
                <c:ptCount val="16"/>
                <c:pt idx="0">
                  <c:v>47.19</c:v>
                </c:pt>
                <c:pt idx="1">
                  <c:v>47.200000000000045</c:v>
                </c:pt>
                <c:pt idx="2">
                  <c:v>47.170000000000016</c:v>
                </c:pt>
                <c:pt idx="3">
                  <c:v>47.150000000000034</c:v>
                </c:pt>
                <c:pt idx="4">
                  <c:v>60.240000000000009</c:v>
                </c:pt>
                <c:pt idx="5">
                  <c:v>60.19</c:v>
                </c:pt>
                <c:pt idx="6">
                  <c:v>60.090000000000032</c:v>
                </c:pt>
                <c:pt idx="7">
                  <c:v>59.94</c:v>
                </c:pt>
                <c:pt idx="8">
                  <c:v>65.56</c:v>
                </c:pt>
                <c:pt idx="9">
                  <c:v>65.470000000000027</c:v>
                </c:pt>
                <c:pt idx="10">
                  <c:v>65.300000000000011</c:v>
                </c:pt>
                <c:pt idx="11">
                  <c:v>65.07000000000005</c:v>
                </c:pt>
                <c:pt idx="12">
                  <c:v>59.490000000000009</c:v>
                </c:pt>
                <c:pt idx="13">
                  <c:v>59.450000000000045</c:v>
                </c:pt>
                <c:pt idx="14">
                  <c:v>59.370000000000005</c:v>
                </c:pt>
                <c:pt idx="15">
                  <c:v>59.260000000000048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0-F533-46A6-97DC-4A3172D6A8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6844512"/>
        <c:axId val="166845688"/>
      </c:barChart>
      <c:catAx>
        <c:axId val="166844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/>
                </a:solidFill>
                <a:latin typeface="+mj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6845688"/>
        <c:crosses val="autoZero"/>
        <c:auto val="0"/>
        <c:lblAlgn val="ctr"/>
        <c:lblOffset val="0"/>
        <c:noMultiLvlLbl val="0"/>
      </c:catAx>
      <c:valAx>
        <c:axId val="166845688"/>
        <c:scaling>
          <c:orientation val="minMax"/>
          <c:max val="70"/>
        </c:scaling>
        <c:delete val="0"/>
        <c:axPos val="l"/>
        <c:majorGridlines>
          <c:spPr>
            <a:ln w="6350" cap="flat" cmpd="sng" algn="ctr">
              <a:solidFill>
                <a:schemeClr val="tx1"/>
              </a:solidFill>
              <a:prstDash val="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dk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/>
                </a:solidFill>
                <a:latin typeface="+mj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6844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flat" cmpd="sng" algn="ctr">
      <a:noFill/>
      <a:prstDash val="solid"/>
      <a:miter lim="800000"/>
    </a:ln>
    <a:effectLst/>
  </c:spPr>
  <c:txPr>
    <a:bodyPr/>
    <a:lstStyle/>
    <a:p>
      <a:pPr>
        <a:defRPr sz="1400">
          <a:solidFill>
            <a:schemeClr val="dk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320F2-0222-4F9A-9B4B-23861EA014DD}" type="datetime1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636F2-AAAA-4996-B2C9-0909AC549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301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F69DEF-4668-4BDD-8B02-8E33D3A0F21C}" type="datetime1">
              <a:rPr lang="en-US" smtClean="0"/>
              <a:t>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F79D3-8C36-4CB5-B03B-F440DA7B7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74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684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299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853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No changes in TSV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3055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968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0437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7216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499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803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905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When bandwidth is low,</a:t>
            </a:r>
          </a:p>
          <a:p>
            <a:r>
              <a:rPr lang="en-US" baseline="0" dirty="0" smtClean="0"/>
              <a:t>Dedicated-IO: all requests take longest time</a:t>
            </a:r>
          </a:p>
          <a:p>
            <a:r>
              <a:rPr lang="en-US" baseline="0" dirty="0" smtClean="0"/>
              <a:t>Cascaded-IO: avg. save 2ns, range from 1-4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83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TSVs are not the problem</a:t>
            </a:r>
          </a:p>
          <a:p>
            <a:r>
              <a:rPr lang="en-US" baseline="0" dirty="0" smtClean="0"/>
              <a:t>Global structures inside DRAM layer are actually expensive – can’t replicate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2830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080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3782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117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1776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Bank groups similar to LPDDR3, DDR4</a:t>
            </a:r>
          </a:p>
          <a:p>
            <a:r>
              <a:rPr lang="en-US" baseline="0" dirty="0" smtClean="0"/>
              <a:t>Bank group approach orthogonal to SMLA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5015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509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407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207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5503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</a:t>
            </a:r>
            <a:r>
              <a:rPr lang="en-US" baseline="0" dirty="0" smtClean="0"/>
              <a:t> logical, system consists of processor, main memory and IO devices. </a:t>
            </a:r>
          </a:p>
          <a:p>
            <a:r>
              <a:rPr lang="en-US" baseline="0" dirty="0" smtClean="0"/>
              <a:t>Processor accesses main memory for get data for executing instruction, referred to as CPU access,</a:t>
            </a:r>
            <a:r>
              <a:rPr lang="en-US" baseline="0" dirty="0"/>
              <a:t> </a:t>
            </a:r>
            <a:r>
              <a:rPr lang="en-US" baseline="0" dirty="0" smtClean="0"/>
              <a:t>and </a:t>
            </a:r>
          </a:p>
          <a:p>
            <a:r>
              <a:rPr lang="en-US" baseline="0" dirty="0" smtClean="0"/>
              <a:t>IO devices accesses main memory to provide its data to main memory. </a:t>
            </a:r>
          </a:p>
          <a:p>
            <a:r>
              <a:rPr lang="en-US" baseline="0" dirty="0" smtClean="0"/>
              <a:t>Therefore, the main memory connects processor and IO devices as an intermediary layer.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smtClean="0"/>
              <a:t>TO FIX: typo on 400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77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29912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</a:t>
            </a:r>
            <a:r>
              <a:rPr lang="en-US" baseline="0" dirty="0" smtClean="0"/>
              <a:t> logical, system consists of processor, main memory and IO devices. </a:t>
            </a:r>
          </a:p>
          <a:p>
            <a:r>
              <a:rPr lang="en-US" baseline="0" dirty="0" smtClean="0"/>
              <a:t>Processor accesses main memory for get data for executing instruction, referred to as CPU access,</a:t>
            </a:r>
            <a:r>
              <a:rPr lang="en-US" baseline="0" dirty="0"/>
              <a:t> </a:t>
            </a:r>
            <a:r>
              <a:rPr lang="en-US" baseline="0" dirty="0" smtClean="0"/>
              <a:t>and </a:t>
            </a:r>
          </a:p>
          <a:p>
            <a:r>
              <a:rPr lang="en-US" baseline="0" dirty="0" smtClean="0"/>
              <a:t>IO devices accesses main memory to provide its data to main memory. </a:t>
            </a:r>
          </a:p>
          <a:p>
            <a:r>
              <a:rPr lang="en-US" baseline="0" dirty="0" smtClean="0"/>
              <a:t>Therefore, the main memory connects processor and IO devices as an intermediary layer.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52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Huge potential for BW increase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6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78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Very large</a:t>
            </a:r>
          </a:p>
          <a:p>
            <a:r>
              <a:rPr lang="en-US" baseline="0" dirty="0" smtClean="0"/>
              <a:t>Ex.: GSA more than 100x size of DRAM cell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44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3939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288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250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74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1"/>
            <a:ext cx="8382000" cy="761999"/>
          </a:xfrm>
        </p:spPr>
        <p:txBody>
          <a:bodyPr>
            <a:noAutofit/>
          </a:bodyPr>
          <a:lstStyle>
            <a:lvl1pPr>
              <a:defRPr sz="4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638800"/>
          </a:xfrm>
        </p:spPr>
        <p:txBody>
          <a:bodyPr>
            <a:noAutofit/>
          </a:bodyPr>
          <a:lstStyle>
            <a:lvl1pPr marL="285750" indent="-285750">
              <a:defRPr sz="3600">
                <a:latin typeface="+mj-lt"/>
              </a:defRPr>
            </a:lvl1pPr>
            <a:lvl2pPr marL="742950" indent="-285750">
              <a:buFont typeface="Calibri Light" panose="020F0302020204030204" pitchFamily="34" charset="0"/>
              <a:buChar char="–"/>
              <a:defRPr sz="3200">
                <a:latin typeface="+mj-lt"/>
              </a:defRPr>
            </a:lvl2pPr>
            <a:lvl3pPr>
              <a:defRPr sz="2800">
                <a:latin typeface="+mj-lt"/>
              </a:defRPr>
            </a:lvl3pPr>
            <a:lvl4pPr>
              <a:defRPr sz="2400">
                <a:latin typeface="+mj-lt"/>
              </a:defRPr>
            </a:lvl4pPr>
            <a:lvl5pPr>
              <a:defRPr sz="2400"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7239000" y="6408997"/>
            <a:ext cx="1828800" cy="3118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000" kern="1200">
                <a:solidFill>
                  <a:schemeClr val="tx1">
                    <a:tint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Page </a:t>
            </a:r>
            <a:fld id="{D4D2B188-1D62-4FCA-8363-938AD4629BBB}" type="slidenum">
              <a:rPr lang="en-US" sz="16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pPr/>
              <a:t>‹#›</a:t>
            </a:fld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of 23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pic>
        <p:nvPicPr>
          <p:cNvPr id="6" name="Picture 5" descr="safari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2400" y="6408997"/>
            <a:ext cx="1008112" cy="2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553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188-1D62-4FCA-8363-938AD4629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1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188-1D62-4FCA-8363-938AD4629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02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188-1D62-4FCA-8363-938AD4629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47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188-1D62-4FCA-8363-938AD4629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6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52401"/>
            <a:ext cx="86868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19200"/>
            <a:ext cx="8686800" cy="55022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7382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 Page </a:t>
            </a:r>
            <a:fld id="{D4D2B188-1D62-4FCA-8363-938AD4629BBB}" type="slidenum">
              <a:rPr lang="en-US" smtClean="0"/>
              <a:pPr/>
              <a:t>‹#›</a:t>
            </a:fld>
            <a:r>
              <a:rPr lang="en-US" dirty="0" smtClean="0"/>
              <a:t> of 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722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69" r:id="rId4"/>
    <p:sldLayoutId id="2147483670" r:id="rId5"/>
    <p:sldLayoutId id="2147483671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98468"/>
            <a:ext cx="9144000" cy="1752600"/>
          </a:xfrm>
          <a:solidFill>
            <a:schemeClr val="bg1">
              <a:lumMod val="75000"/>
            </a:schemeClr>
          </a:solidFill>
        </p:spPr>
        <p:txBody>
          <a:bodyPr anchor="ctr">
            <a:noAutofit/>
          </a:bodyPr>
          <a:lstStyle/>
          <a:p>
            <a:pPr algn="ctr"/>
            <a:r>
              <a:rPr lang="en-US" sz="5700" b="1" spc="-250" dirty="0" smtClean="0">
                <a:latin typeface="+mn-lt"/>
              </a:rPr>
              <a:t>Simultaneous Multi-Layer Access</a:t>
            </a:r>
            <a:r>
              <a:rPr lang="en-US" sz="5700" spc="-100" dirty="0" smtClean="0">
                <a:latin typeface="+mn-lt"/>
              </a:rPr>
              <a:t/>
            </a:r>
            <a:br>
              <a:rPr lang="en-US" sz="5700" spc="-100" dirty="0" smtClean="0">
                <a:latin typeface="+mn-lt"/>
              </a:rPr>
            </a:br>
            <a:r>
              <a:rPr lang="en-US" sz="3600" spc="-200" dirty="0" smtClean="0">
                <a:latin typeface="+mn-lt"/>
              </a:rPr>
              <a:t>Improving 3D-Stacked Memory Bandwidth at Low Cost</a:t>
            </a:r>
            <a:endParaRPr lang="en-US" sz="3600" i="1" spc="-2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0" y="6248400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0" y="2867142"/>
            <a:ext cx="9144000" cy="2703975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Donghyuk Lee, </a:t>
            </a:r>
            <a:r>
              <a:rPr lang="en-US" sz="32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Saugata Ghose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  <a:b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Gennady </a:t>
            </a: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Pekhimenko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Samira Khan, </a:t>
            </a: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Onur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Mutlu</a:t>
            </a:r>
            <a:endParaRPr lang="en-US" sz="3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</a:rPr>
              <a:t>Carnegie Mellon University</a:t>
            </a:r>
            <a:endParaRPr lang="en-US" sz="3200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HiPEAC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2016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7" name="Picture 6" descr="Burgundy_CMU_JPG_Logo.jpg"/>
          <p:cNvPicPr>
            <a:picLocks noChangeAspect="1"/>
          </p:cNvPicPr>
          <p:nvPr/>
        </p:nvPicPr>
        <p:blipFill rotWithShape="1">
          <a:blip r:embed="rId3" cstate="print"/>
          <a:srcRect t="26333" b="26267"/>
          <a:stretch/>
        </p:blipFill>
        <p:spPr>
          <a:xfrm>
            <a:off x="6084168" y="6309610"/>
            <a:ext cx="2987824" cy="511415"/>
          </a:xfrm>
          <a:prstGeom prst="rect">
            <a:avLst/>
          </a:prstGeom>
        </p:spPr>
      </p:pic>
      <p:pic>
        <p:nvPicPr>
          <p:cNvPr id="9" name="Picture 8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504" y="6309320"/>
            <a:ext cx="1656184" cy="47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21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/>
              <a:t>Outline</a:t>
            </a:r>
            <a:endParaRPr lang="en-US" sz="5400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838200" y="4038600"/>
            <a:ext cx="7467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  2. Cascaded-IO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838200" y="4953000"/>
            <a:ext cx="7467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Performance Evaluation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838200" y="1295400"/>
            <a:ext cx="7467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Limited Bandwidth in 3D DRAM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838200" y="2209800"/>
            <a:ext cx="7467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Simultaneous Multi-Layer Access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38200" y="3124200"/>
            <a:ext cx="7467600" cy="914400"/>
          </a:xfrm>
          <a:prstGeom prst="rect">
            <a:avLst/>
          </a:prstGeom>
        </p:spPr>
        <p:txBody>
          <a:bodyPr vert="horz" lIns="91440" tIns="45720" rIns="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  1. Dedicated-IO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2209800"/>
            <a:ext cx="7467600" cy="91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Simultaneous Multi-Layer Access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38200" y="3124200"/>
            <a:ext cx="7467600" cy="91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  1. Dedicated-IO</a:t>
            </a:r>
          </a:p>
          <a:p>
            <a:endParaRPr lang="en-US" sz="2000" spc="-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668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spc="-200" dirty="0" smtClean="0"/>
              <a:t>Dedicated-IO: </a:t>
            </a:r>
            <a:r>
              <a:rPr lang="en-US" sz="5400" spc="-200" dirty="0" smtClean="0">
                <a:solidFill>
                  <a:srgbClr val="0070C0"/>
                </a:solidFill>
              </a:rPr>
              <a:t>Space Multiplexing</a:t>
            </a:r>
            <a:endParaRPr lang="en-US" sz="5400" spc="-200" dirty="0">
              <a:solidFill>
                <a:srgbClr val="0070C0"/>
              </a:solidFill>
            </a:endParaRPr>
          </a:p>
        </p:txBody>
      </p:sp>
      <p:sp>
        <p:nvSpPr>
          <p:cNvPr id="275" name="Content Placeholder 2"/>
          <p:cNvSpPr>
            <a:spLocks noGrp="1"/>
          </p:cNvSpPr>
          <p:nvPr/>
        </p:nvSpPr>
        <p:spPr>
          <a:xfrm>
            <a:off x="0" y="5265908"/>
            <a:ext cx="9144000" cy="11348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None/>
            </a:pPr>
            <a:r>
              <a:rPr lang="en-US" spc="-100" dirty="0" smtClean="0"/>
              <a:t>Dedicate a subset of TSVs for each layer </a:t>
            </a:r>
            <a:r>
              <a:rPr lang="en-US" spc="-100" dirty="0" smtClean="0">
                <a:sym typeface="Wingdings" panose="05000000000000000000" pitchFamily="2" charset="2"/>
              </a:rPr>
              <a:t> </a:t>
            </a:r>
          </a:p>
          <a:p>
            <a:pPr marL="0" indent="0" algn="ctr">
              <a:lnSpc>
                <a:spcPts val="3000"/>
              </a:lnSpc>
              <a:buNone/>
            </a:pPr>
            <a:r>
              <a:rPr lang="en-US" spc="-100" dirty="0" smtClean="0">
                <a:sym typeface="Wingdings" panose="05000000000000000000" pitchFamily="2" charset="2"/>
              </a:rPr>
              <a:t>Transfer each layer’s data with </a:t>
            </a:r>
            <a:r>
              <a:rPr lang="en-US" b="1" i="1" spc="-100" dirty="0" smtClean="0">
                <a:solidFill>
                  <a:srgbClr val="0070C0"/>
                </a:solidFill>
                <a:latin typeface="+mn-lt"/>
                <a:sym typeface="Wingdings" panose="05000000000000000000" pitchFamily="2" charset="2"/>
              </a:rPr>
              <a:t>narrower &amp; faster IO</a:t>
            </a:r>
            <a:endParaRPr lang="en-US" b="1" i="1" spc="-1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362200" y="3897629"/>
            <a:ext cx="4419600" cy="5257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2514600" y="442595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3048000" y="442595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3581400" y="442595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4114800" y="442595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4648200" y="442595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5181600" y="442595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362200" y="2983229"/>
            <a:ext cx="4419600" cy="5257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25146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30480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35814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8" name="Oval 107"/>
          <p:cNvSpPr/>
          <p:nvPr/>
        </p:nvSpPr>
        <p:spPr>
          <a:xfrm>
            <a:off x="41148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46482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0" name="Oval 109"/>
          <p:cNvSpPr/>
          <p:nvPr/>
        </p:nvSpPr>
        <p:spPr>
          <a:xfrm>
            <a:off x="51816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2362200" y="2068829"/>
            <a:ext cx="4419600" cy="5257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25146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3" name="Oval 112"/>
          <p:cNvSpPr/>
          <p:nvPr/>
        </p:nvSpPr>
        <p:spPr>
          <a:xfrm>
            <a:off x="30480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4" name="Oval 113"/>
          <p:cNvSpPr/>
          <p:nvPr/>
        </p:nvSpPr>
        <p:spPr>
          <a:xfrm>
            <a:off x="35814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5" name="Oval 114"/>
          <p:cNvSpPr/>
          <p:nvPr/>
        </p:nvSpPr>
        <p:spPr>
          <a:xfrm>
            <a:off x="41148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6" name="Oval 115"/>
          <p:cNvSpPr/>
          <p:nvPr/>
        </p:nvSpPr>
        <p:spPr>
          <a:xfrm>
            <a:off x="46482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7" name="Oval 116"/>
          <p:cNvSpPr/>
          <p:nvPr/>
        </p:nvSpPr>
        <p:spPr>
          <a:xfrm>
            <a:off x="51816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2362200" y="1154429"/>
            <a:ext cx="4419600" cy="5257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2514600" y="16802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3048000" y="16802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3581400" y="16802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2" name="Oval 121"/>
          <p:cNvSpPr/>
          <p:nvPr/>
        </p:nvSpPr>
        <p:spPr>
          <a:xfrm>
            <a:off x="4114800" y="16802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4648200" y="16802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4" name="Oval 123"/>
          <p:cNvSpPr/>
          <p:nvPr/>
        </p:nvSpPr>
        <p:spPr>
          <a:xfrm>
            <a:off x="5181600" y="16802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5" name="Oval 124"/>
          <p:cNvSpPr/>
          <p:nvPr/>
        </p:nvSpPr>
        <p:spPr>
          <a:xfrm>
            <a:off x="35814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41148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7" name="Oval 126"/>
          <p:cNvSpPr/>
          <p:nvPr/>
        </p:nvSpPr>
        <p:spPr>
          <a:xfrm>
            <a:off x="46482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51816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3581400" y="442722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4114800" y="442722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4648200" y="442722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32" name="Oval 131"/>
          <p:cNvSpPr/>
          <p:nvPr/>
        </p:nvSpPr>
        <p:spPr>
          <a:xfrm>
            <a:off x="5181600" y="442722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3581400" y="167259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4114800" y="167259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4648200" y="167259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40" name="Oval 139"/>
          <p:cNvSpPr/>
          <p:nvPr/>
        </p:nvSpPr>
        <p:spPr>
          <a:xfrm>
            <a:off x="5181600" y="167259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41" name="Oval 140"/>
          <p:cNvSpPr/>
          <p:nvPr/>
        </p:nvSpPr>
        <p:spPr>
          <a:xfrm>
            <a:off x="3581400" y="259080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42" name="Oval 141"/>
          <p:cNvSpPr/>
          <p:nvPr/>
        </p:nvSpPr>
        <p:spPr>
          <a:xfrm>
            <a:off x="4114800" y="259080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43" name="Oval 142"/>
          <p:cNvSpPr/>
          <p:nvPr/>
        </p:nvSpPr>
        <p:spPr>
          <a:xfrm>
            <a:off x="4648200" y="259080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5181600" y="259080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45" name="Oval 144"/>
          <p:cNvSpPr/>
          <p:nvPr/>
        </p:nvSpPr>
        <p:spPr>
          <a:xfrm>
            <a:off x="5715000" y="351282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46" name="Oval 145"/>
          <p:cNvSpPr/>
          <p:nvPr/>
        </p:nvSpPr>
        <p:spPr>
          <a:xfrm>
            <a:off x="6248400" y="351282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47" name="Oval 146"/>
          <p:cNvSpPr/>
          <p:nvPr/>
        </p:nvSpPr>
        <p:spPr>
          <a:xfrm>
            <a:off x="5715000" y="443103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48" name="Oval 147"/>
          <p:cNvSpPr/>
          <p:nvPr/>
        </p:nvSpPr>
        <p:spPr>
          <a:xfrm>
            <a:off x="6248400" y="443103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53" name="Oval 152"/>
          <p:cNvSpPr/>
          <p:nvPr/>
        </p:nvSpPr>
        <p:spPr>
          <a:xfrm>
            <a:off x="5715000" y="167640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54" name="Oval 153"/>
          <p:cNvSpPr/>
          <p:nvPr/>
        </p:nvSpPr>
        <p:spPr>
          <a:xfrm>
            <a:off x="6248400" y="167640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55" name="Oval 154"/>
          <p:cNvSpPr/>
          <p:nvPr/>
        </p:nvSpPr>
        <p:spPr>
          <a:xfrm>
            <a:off x="57150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56" name="Oval 155"/>
          <p:cNvSpPr/>
          <p:nvPr/>
        </p:nvSpPr>
        <p:spPr>
          <a:xfrm>
            <a:off x="62484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grpSp>
        <p:nvGrpSpPr>
          <p:cNvPr id="209" name="Group 208"/>
          <p:cNvGrpSpPr/>
          <p:nvPr/>
        </p:nvGrpSpPr>
        <p:grpSpPr>
          <a:xfrm>
            <a:off x="2362200" y="3897629"/>
            <a:ext cx="4419600" cy="910591"/>
            <a:chOff x="2362200" y="3897629"/>
            <a:chExt cx="4419600" cy="910591"/>
          </a:xfrm>
          <a:solidFill>
            <a:schemeClr val="accent4"/>
          </a:solidFill>
        </p:grpSpPr>
        <p:sp>
          <p:nvSpPr>
            <p:cNvPr id="210" name="Rectangle 209"/>
            <p:cNvSpPr/>
            <p:nvPr/>
          </p:nvSpPr>
          <p:spPr>
            <a:xfrm>
              <a:off x="2362200" y="3897629"/>
              <a:ext cx="4419600" cy="525781"/>
            </a:xfrm>
            <a:prstGeom prst="rect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211" name="Oval 210"/>
            <p:cNvSpPr/>
            <p:nvPr/>
          </p:nvSpPr>
          <p:spPr>
            <a:xfrm>
              <a:off x="5715000" y="4431030"/>
              <a:ext cx="381000" cy="377190"/>
            </a:xfrm>
            <a:prstGeom prst="ellips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212" name="Oval 211"/>
            <p:cNvSpPr/>
            <p:nvPr/>
          </p:nvSpPr>
          <p:spPr>
            <a:xfrm>
              <a:off x="6248400" y="4431030"/>
              <a:ext cx="381000" cy="377190"/>
            </a:xfrm>
            <a:prstGeom prst="ellips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</p:grpSp>
      <p:sp>
        <p:nvSpPr>
          <p:cNvPr id="217" name="Content Placeholder 2"/>
          <p:cNvSpPr>
            <a:spLocks noGrp="1"/>
          </p:cNvSpPr>
          <p:nvPr/>
        </p:nvSpPr>
        <p:spPr>
          <a:xfrm>
            <a:off x="6781800" y="3962400"/>
            <a:ext cx="25146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000"/>
              </a:lnSpc>
              <a:buNone/>
            </a:pPr>
            <a:r>
              <a:rPr lang="en-US" sz="3200" i="1" dirty="0" smtClean="0">
                <a:solidFill>
                  <a:srgbClr val="0070C0"/>
                </a:solidFill>
              </a:rPr>
              <a:t>4X bandwidth</a:t>
            </a:r>
            <a:endParaRPr lang="en-US" sz="3200" i="1" dirty="0">
              <a:solidFill>
                <a:srgbClr val="0070C0"/>
              </a:solidFill>
            </a:endParaRPr>
          </a:p>
        </p:txBody>
      </p:sp>
      <p:sp>
        <p:nvSpPr>
          <p:cNvPr id="134" name="Content Placeholder 2"/>
          <p:cNvSpPr>
            <a:spLocks noGrp="1"/>
          </p:cNvSpPr>
          <p:nvPr/>
        </p:nvSpPr>
        <p:spPr>
          <a:xfrm>
            <a:off x="0" y="3733800"/>
            <a:ext cx="2895600" cy="8496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000"/>
              </a:lnSpc>
              <a:buNone/>
            </a:pPr>
            <a:r>
              <a:rPr lang="en-US" sz="3200" i="1" spc="-200" dirty="0" smtClean="0">
                <a:solidFill>
                  <a:srgbClr val="0070C0"/>
                </a:solidFill>
              </a:rPr>
              <a:t>4X IO frequency</a:t>
            </a:r>
            <a:endParaRPr lang="en-US" sz="3200" i="1" spc="-200" dirty="0">
              <a:solidFill>
                <a:srgbClr val="0070C0"/>
              </a:solidFill>
            </a:endParaRPr>
          </a:p>
        </p:txBody>
      </p:sp>
      <p:grpSp>
        <p:nvGrpSpPr>
          <p:cNvPr id="201" name="Group 200"/>
          <p:cNvGrpSpPr/>
          <p:nvPr/>
        </p:nvGrpSpPr>
        <p:grpSpPr>
          <a:xfrm>
            <a:off x="2362200" y="2983229"/>
            <a:ext cx="4419600" cy="1821181"/>
            <a:chOff x="2362200" y="2983229"/>
            <a:chExt cx="4419600" cy="1821181"/>
          </a:xfrm>
          <a:solidFill>
            <a:schemeClr val="accent5">
              <a:lumMod val="75000"/>
            </a:schemeClr>
          </a:solidFill>
        </p:grpSpPr>
        <p:sp>
          <p:nvSpPr>
            <p:cNvPr id="202" name="Rectangle 201"/>
            <p:cNvSpPr/>
            <p:nvPr/>
          </p:nvSpPr>
          <p:spPr>
            <a:xfrm>
              <a:off x="2362200" y="2983229"/>
              <a:ext cx="4419600" cy="525781"/>
            </a:xfrm>
            <a:prstGeom prst="rect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203" name="Oval 202"/>
            <p:cNvSpPr/>
            <p:nvPr/>
          </p:nvSpPr>
          <p:spPr>
            <a:xfrm>
              <a:off x="4648200" y="3509010"/>
              <a:ext cx="381000" cy="377190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204" name="Oval 203"/>
            <p:cNvSpPr/>
            <p:nvPr/>
          </p:nvSpPr>
          <p:spPr>
            <a:xfrm>
              <a:off x="5181600" y="3509010"/>
              <a:ext cx="381000" cy="377190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205" name="Oval 204"/>
            <p:cNvSpPr/>
            <p:nvPr/>
          </p:nvSpPr>
          <p:spPr>
            <a:xfrm>
              <a:off x="4648200" y="4427220"/>
              <a:ext cx="381000" cy="377190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206" name="Oval 205"/>
            <p:cNvSpPr/>
            <p:nvPr/>
          </p:nvSpPr>
          <p:spPr>
            <a:xfrm>
              <a:off x="5181600" y="4427220"/>
              <a:ext cx="381000" cy="377190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4800600" y="3897631"/>
              <a:ext cx="76200" cy="525780"/>
            </a:xfrm>
            <a:prstGeom prst="rect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5334000" y="3897631"/>
              <a:ext cx="76200" cy="525780"/>
            </a:xfrm>
            <a:prstGeom prst="rect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2362200" y="2068829"/>
            <a:ext cx="4419600" cy="2735581"/>
            <a:chOff x="2362200" y="2068829"/>
            <a:chExt cx="4419600" cy="2735581"/>
          </a:xfrm>
          <a:solidFill>
            <a:schemeClr val="accent2"/>
          </a:solidFill>
        </p:grpSpPr>
        <p:sp>
          <p:nvSpPr>
            <p:cNvPr id="178" name="Rectangle 177"/>
            <p:cNvSpPr/>
            <p:nvPr/>
          </p:nvSpPr>
          <p:spPr>
            <a:xfrm>
              <a:off x="2362200" y="2068829"/>
              <a:ext cx="4419600" cy="525781"/>
            </a:xfrm>
            <a:prstGeom prst="rect">
              <a:avLst/>
            </a:prstGeom>
            <a:grp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83" name="Oval 182"/>
            <p:cNvSpPr/>
            <p:nvPr/>
          </p:nvSpPr>
          <p:spPr>
            <a:xfrm>
              <a:off x="3581400" y="3509010"/>
              <a:ext cx="381000" cy="377190"/>
            </a:xfrm>
            <a:prstGeom prst="ellipse">
              <a:avLst/>
            </a:prstGeom>
            <a:grp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84" name="Oval 183"/>
            <p:cNvSpPr/>
            <p:nvPr/>
          </p:nvSpPr>
          <p:spPr>
            <a:xfrm>
              <a:off x="4114800" y="3509010"/>
              <a:ext cx="381000" cy="377190"/>
            </a:xfrm>
            <a:prstGeom prst="ellipse">
              <a:avLst/>
            </a:prstGeom>
            <a:grp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89" name="Oval 188"/>
            <p:cNvSpPr/>
            <p:nvPr/>
          </p:nvSpPr>
          <p:spPr>
            <a:xfrm>
              <a:off x="3581400" y="4427220"/>
              <a:ext cx="381000" cy="377190"/>
            </a:xfrm>
            <a:prstGeom prst="ellipse">
              <a:avLst/>
            </a:prstGeom>
            <a:grp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90" name="Oval 189"/>
            <p:cNvSpPr/>
            <p:nvPr/>
          </p:nvSpPr>
          <p:spPr>
            <a:xfrm>
              <a:off x="4114800" y="4427220"/>
              <a:ext cx="381000" cy="377190"/>
            </a:xfrm>
            <a:prstGeom prst="ellipse">
              <a:avLst/>
            </a:prstGeom>
            <a:grp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95" name="Oval 194"/>
            <p:cNvSpPr/>
            <p:nvPr/>
          </p:nvSpPr>
          <p:spPr>
            <a:xfrm>
              <a:off x="3581400" y="2590800"/>
              <a:ext cx="381000" cy="377190"/>
            </a:xfrm>
            <a:prstGeom prst="ellipse">
              <a:avLst/>
            </a:prstGeom>
            <a:grp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96" name="Oval 195"/>
            <p:cNvSpPr/>
            <p:nvPr/>
          </p:nvSpPr>
          <p:spPr>
            <a:xfrm>
              <a:off x="4114800" y="2590800"/>
              <a:ext cx="381000" cy="377190"/>
            </a:xfrm>
            <a:prstGeom prst="ellipse">
              <a:avLst/>
            </a:prstGeom>
            <a:grp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3733800" y="3897631"/>
              <a:ext cx="76200" cy="525780"/>
            </a:xfrm>
            <a:prstGeom prst="rect">
              <a:avLst/>
            </a:prstGeom>
            <a:grp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4267200" y="3897629"/>
              <a:ext cx="76200" cy="525782"/>
            </a:xfrm>
            <a:prstGeom prst="rect">
              <a:avLst/>
            </a:prstGeom>
            <a:grp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3733800" y="2975611"/>
              <a:ext cx="76200" cy="525780"/>
            </a:xfrm>
            <a:prstGeom prst="rect">
              <a:avLst/>
            </a:prstGeom>
            <a:grp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4267200" y="2975609"/>
              <a:ext cx="76200" cy="525782"/>
            </a:xfrm>
            <a:prstGeom prst="rect">
              <a:avLst/>
            </a:prstGeom>
            <a:grp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2362200" y="1154429"/>
            <a:ext cx="4419600" cy="3648711"/>
            <a:chOff x="2362200" y="1154429"/>
            <a:chExt cx="4419600" cy="3648711"/>
          </a:xfrm>
        </p:grpSpPr>
        <p:sp>
          <p:nvSpPr>
            <p:cNvPr id="158" name="Oval 157"/>
            <p:cNvSpPr/>
            <p:nvPr/>
          </p:nvSpPr>
          <p:spPr>
            <a:xfrm>
              <a:off x="2514600" y="4425950"/>
              <a:ext cx="381000" cy="3771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59" name="Oval 158"/>
            <p:cNvSpPr/>
            <p:nvPr/>
          </p:nvSpPr>
          <p:spPr>
            <a:xfrm>
              <a:off x="3048000" y="4425950"/>
              <a:ext cx="381000" cy="3771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0" name="Oval 159"/>
            <p:cNvSpPr/>
            <p:nvPr/>
          </p:nvSpPr>
          <p:spPr>
            <a:xfrm>
              <a:off x="2514600" y="3509010"/>
              <a:ext cx="381000" cy="3771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1" name="Oval 160"/>
            <p:cNvSpPr/>
            <p:nvPr/>
          </p:nvSpPr>
          <p:spPr>
            <a:xfrm>
              <a:off x="3048000" y="3509010"/>
              <a:ext cx="381000" cy="3771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2" name="Oval 161"/>
            <p:cNvSpPr/>
            <p:nvPr/>
          </p:nvSpPr>
          <p:spPr>
            <a:xfrm>
              <a:off x="2514600" y="2594610"/>
              <a:ext cx="381000" cy="3771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3" name="Oval 162"/>
            <p:cNvSpPr/>
            <p:nvPr/>
          </p:nvSpPr>
          <p:spPr>
            <a:xfrm>
              <a:off x="3048000" y="2594610"/>
              <a:ext cx="381000" cy="3771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2362200" y="1154429"/>
              <a:ext cx="4419600" cy="52578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9" name="Oval 168"/>
            <p:cNvSpPr/>
            <p:nvPr/>
          </p:nvSpPr>
          <p:spPr>
            <a:xfrm>
              <a:off x="2514600" y="1680210"/>
              <a:ext cx="381000" cy="3771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0" name="Oval 169"/>
            <p:cNvSpPr/>
            <p:nvPr/>
          </p:nvSpPr>
          <p:spPr>
            <a:xfrm>
              <a:off x="3048000" y="1680210"/>
              <a:ext cx="381000" cy="3771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2667000" y="3897631"/>
              <a:ext cx="76200" cy="52578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3200400" y="3897631"/>
              <a:ext cx="76200" cy="52578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2667000" y="2975611"/>
              <a:ext cx="76200" cy="52578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3200400" y="2975611"/>
              <a:ext cx="76200" cy="52578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2667000" y="2065020"/>
              <a:ext cx="76200" cy="52578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3200400" y="2065020"/>
              <a:ext cx="76200" cy="52578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</p:grpSp>
      <p:sp>
        <p:nvSpPr>
          <p:cNvPr id="216" name="Content Placeholder 2"/>
          <p:cNvSpPr>
            <a:spLocks noGrp="1"/>
          </p:cNvSpPr>
          <p:nvPr/>
        </p:nvSpPr>
        <p:spPr>
          <a:xfrm>
            <a:off x="2362200" y="1188720"/>
            <a:ext cx="44196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use 1/4 TSVs per layer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41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" grpId="0"/>
      <p:bldP spid="217" grpId="0"/>
      <p:bldP spid="134" grpId="0"/>
      <p:bldP spid="2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spc="-200" dirty="0" smtClean="0"/>
              <a:t>Dedicated-IO: </a:t>
            </a:r>
            <a:r>
              <a:rPr lang="en-US" sz="5400" spc="-200" dirty="0" smtClean="0">
                <a:solidFill>
                  <a:srgbClr val="C00000"/>
                </a:solidFill>
              </a:rPr>
              <a:t>Two Problems</a:t>
            </a:r>
            <a:endParaRPr lang="en-US" sz="5400" spc="-200" dirty="0">
              <a:solidFill>
                <a:srgbClr val="C00000"/>
              </a:solidFill>
            </a:endParaRPr>
          </a:p>
        </p:txBody>
      </p:sp>
      <p:sp>
        <p:nvSpPr>
          <p:cNvPr id="275" name="Content Placeholder 2"/>
          <p:cNvSpPr>
            <a:spLocks noGrp="1"/>
          </p:cNvSpPr>
          <p:nvPr/>
        </p:nvSpPr>
        <p:spPr>
          <a:xfrm>
            <a:off x="0" y="5265908"/>
            <a:ext cx="9144000" cy="449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None/>
            </a:pPr>
            <a:r>
              <a:rPr lang="en-US" spc="-100" dirty="0" smtClean="0">
                <a:sym typeface="Wingdings" panose="05000000000000000000" pitchFamily="2" charset="2"/>
              </a:rPr>
              <a:t>1. Differences in layers </a:t>
            </a:r>
            <a:r>
              <a:rPr lang="en-US" spc="-100" dirty="0" smtClean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lang="en-US" b="1" i="1" spc="-100" dirty="0" smtClean="0">
                <a:solidFill>
                  <a:srgbClr val="C00000"/>
                </a:solidFill>
                <a:latin typeface="+mn-lt"/>
                <a:sym typeface="Wingdings" panose="05000000000000000000" pitchFamily="2" charset="2"/>
              </a:rPr>
              <a:t>Fabrication difficulties</a:t>
            </a:r>
            <a:endParaRPr lang="en-US" b="1" i="1" spc="-1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362200" y="3897629"/>
            <a:ext cx="4419600" cy="5257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2514600" y="442595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3048000" y="442595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3581400" y="442595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4114800" y="442595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4648200" y="442595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5181600" y="442595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362200" y="2983229"/>
            <a:ext cx="4419600" cy="5257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25146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30480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35814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8" name="Oval 107"/>
          <p:cNvSpPr/>
          <p:nvPr/>
        </p:nvSpPr>
        <p:spPr>
          <a:xfrm>
            <a:off x="41148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46482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0" name="Oval 109"/>
          <p:cNvSpPr/>
          <p:nvPr/>
        </p:nvSpPr>
        <p:spPr>
          <a:xfrm>
            <a:off x="51816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2362200" y="2068829"/>
            <a:ext cx="4419600" cy="5257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25146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3" name="Oval 112"/>
          <p:cNvSpPr/>
          <p:nvPr/>
        </p:nvSpPr>
        <p:spPr>
          <a:xfrm>
            <a:off x="30480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4" name="Oval 113"/>
          <p:cNvSpPr/>
          <p:nvPr/>
        </p:nvSpPr>
        <p:spPr>
          <a:xfrm>
            <a:off x="35814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5" name="Oval 114"/>
          <p:cNvSpPr/>
          <p:nvPr/>
        </p:nvSpPr>
        <p:spPr>
          <a:xfrm>
            <a:off x="41148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6" name="Oval 115"/>
          <p:cNvSpPr/>
          <p:nvPr/>
        </p:nvSpPr>
        <p:spPr>
          <a:xfrm>
            <a:off x="46482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7" name="Oval 116"/>
          <p:cNvSpPr/>
          <p:nvPr/>
        </p:nvSpPr>
        <p:spPr>
          <a:xfrm>
            <a:off x="51816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2362200" y="1154429"/>
            <a:ext cx="4419600" cy="5257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2514600" y="16802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3048000" y="16802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3581400" y="16802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2" name="Oval 121"/>
          <p:cNvSpPr/>
          <p:nvPr/>
        </p:nvSpPr>
        <p:spPr>
          <a:xfrm>
            <a:off x="4114800" y="16802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4648200" y="16802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4" name="Oval 123"/>
          <p:cNvSpPr/>
          <p:nvPr/>
        </p:nvSpPr>
        <p:spPr>
          <a:xfrm>
            <a:off x="5181600" y="16802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5" name="Oval 124"/>
          <p:cNvSpPr/>
          <p:nvPr/>
        </p:nvSpPr>
        <p:spPr>
          <a:xfrm>
            <a:off x="35814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41148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7" name="Oval 126"/>
          <p:cNvSpPr/>
          <p:nvPr/>
        </p:nvSpPr>
        <p:spPr>
          <a:xfrm>
            <a:off x="46482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51816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3581400" y="442722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4114800" y="442722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4648200" y="442722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32" name="Oval 131"/>
          <p:cNvSpPr/>
          <p:nvPr/>
        </p:nvSpPr>
        <p:spPr>
          <a:xfrm>
            <a:off x="5181600" y="442722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3581400" y="167259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4114800" y="167259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4648200" y="167259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40" name="Oval 139"/>
          <p:cNvSpPr/>
          <p:nvPr/>
        </p:nvSpPr>
        <p:spPr>
          <a:xfrm>
            <a:off x="5181600" y="167259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41" name="Oval 140"/>
          <p:cNvSpPr/>
          <p:nvPr/>
        </p:nvSpPr>
        <p:spPr>
          <a:xfrm>
            <a:off x="3581400" y="259080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42" name="Oval 141"/>
          <p:cNvSpPr/>
          <p:nvPr/>
        </p:nvSpPr>
        <p:spPr>
          <a:xfrm>
            <a:off x="4114800" y="259080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43" name="Oval 142"/>
          <p:cNvSpPr/>
          <p:nvPr/>
        </p:nvSpPr>
        <p:spPr>
          <a:xfrm>
            <a:off x="4648200" y="259080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5181600" y="259080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45" name="Oval 144"/>
          <p:cNvSpPr/>
          <p:nvPr/>
        </p:nvSpPr>
        <p:spPr>
          <a:xfrm>
            <a:off x="5715000" y="351282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46" name="Oval 145"/>
          <p:cNvSpPr/>
          <p:nvPr/>
        </p:nvSpPr>
        <p:spPr>
          <a:xfrm>
            <a:off x="6248400" y="351282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47" name="Oval 146"/>
          <p:cNvSpPr/>
          <p:nvPr/>
        </p:nvSpPr>
        <p:spPr>
          <a:xfrm>
            <a:off x="5715000" y="443103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48" name="Oval 147"/>
          <p:cNvSpPr/>
          <p:nvPr/>
        </p:nvSpPr>
        <p:spPr>
          <a:xfrm>
            <a:off x="6248400" y="443103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53" name="Oval 152"/>
          <p:cNvSpPr/>
          <p:nvPr/>
        </p:nvSpPr>
        <p:spPr>
          <a:xfrm>
            <a:off x="5715000" y="167640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54" name="Oval 153"/>
          <p:cNvSpPr/>
          <p:nvPr/>
        </p:nvSpPr>
        <p:spPr>
          <a:xfrm>
            <a:off x="6248400" y="167640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55" name="Oval 154"/>
          <p:cNvSpPr/>
          <p:nvPr/>
        </p:nvSpPr>
        <p:spPr>
          <a:xfrm>
            <a:off x="57150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56" name="Oval 155"/>
          <p:cNvSpPr/>
          <p:nvPr/>
        </p:nvSpPr>
        <p:spPr>
          <a:xfrm>
            <a:off x="62484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grpSp>
        <p:nvGrpSpPr>
          <p:cNvPr id="201" name="Group 200"/>
          <p:cNvGrpSpPr/>
          <p:nvPr/>
        </p:nvGrpSpPr>
        <p:grpSpPr>
          <a:xfrm>
            <a:off x="2362200" y="2983229"/>
            <a:ext cx="4419600" cy="1821181"/>
            <a:chOff x="2362200" y="2983229"/>
            <a:chExt cx="4419600" cy="1821181"/>
          </a:xfrm>
        </p:grpSpPr>
        <p:sp>
          <p:nvSpPr>
            <p:cNvPr id="202" name="Rectangle 201"/>
            <p:cNvSpPr/>
            <p:nvPr/>
          </p:nvSpPr>
          <p:spPr>
            <a:xfrm>
              <a:off x="2362200" y="2983229"/>
              <a:ext cx="4419600" cy="525781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203" name="Oval 202"/>
            <p:cNvSpPr/>
            <p:nvPr/>
          </p:nvSpPr>
          <p:spPr>
            <a:xfrm>
              <a:off x="4648200" y="3509010"/>
              <a:ext cx="381000" cy="37719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204" name="Oval 203"/>
            <p:cNvSpPr/>
            <p:nvPr/>
          </p:nvSpPr>
          <p:spPr>
            <a:xfrm>
              <a:off x="5181600" y="3509010"/>
              <a:ext cx="381000" cy="37719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205" name="Oval 204"/>
            <p:cNvSpPr/>
            <p:nvPr/>
          </p:nvSpPr>
          <p:spPr>
            <a:xfrm>
              <a:off x="4648200" y="4427220"/>
              <a:ext cx="381000" cy="37719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206" name="Oval 205"/>
            <p:cNvSpPr/>
            <p:nvPr/>
          </p:nvSpPr>
          <p:spPr>
            <a:xfrm>
              <a:off x="5181600" y="4427220"/>
              <a:ext cx="381000" cy="37719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4800600" y="3897631"/>
              <a:ext cx="76200" cy="52578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5334000" y="3897631"/>
              <a:ext cx="76200" cy="52578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</p:grpSp>
      <p:sp>
        <p:nvSpPr>
          <p:cNvPr id="216" name="Content Placeholder 2"/>
          <p:cNvSpPr>
            <a:spLocks noGrp="1"/>
          </p:cNvSpPr>
          <p:nvPr/>
        </p:nvSpPr>
        <p:spPr>
          <a:xfrm>
            <a:off x="2362200" y="1188720"/>
            <a:ext cx="44196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000"/>
              </a:lnSpc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Use 1/4 TSVs with 4X IO freq.</a:t>
            </a:r>
            <a:endParaRPr lang="en-US" sz="2800" dirty="0">
              <a:solidFill>
                <a:schemeClr val="bg1"/>
              </a:solidFill>
            </a:endParaRPr>
          </a:p>
        </p:txBody>
      </p:sp>
      <p:grpSp>
        <p:nvGrpSpPr>
          <p:cNvPr id="157" name="Group 156"/>
          <p:cNvGrpSpPr/>
          <p:nvPr/>
        </p:nvGrpSpPr>
        <p:grpSpPr>
          <a:xfrm>
            <a:off x="2362200" y="1154429"/>
            <a:ext cx="4419600" cy="3648711"/>
            <a:chOff x="2362200" y="1154429"/>
            <a:chExt cx="4419600" cy="3648711"/>
          </a:xfrm>
        </p:grpSpPr>
        <p:sp>
          <p:nvSpPr>
            <p:cNvPr id="158" name="Oval 157"/>
            <p:cNvSpPr/>
            <p:nvPr/>
          </p:nvSpPr>
          <p:spPr>
            <a:xfrm>
              <a:off x="2514600" y="4425950"/>
              <a:ext cx="381000" cy="3771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59" name="Oval 158"/>
            <p:cNvSpPr/>
            <p:nvPr/>
          </p:nvSpPr>
          <p:spPr>
            <a:xfrm>
              <a:off x="3048000" y="4425950"/>
              <a:ext cx="381000" cy="3771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0" name="Oval 159"/>
            <p:cNvSpPr/>
            <p:nvPr/>
          </p:nvSpPr>
          <p:spPr>
            <a:xfrm>
              <a:off x="2514600" y="3509010"/>
              <a:ext cx="381000" cy="3771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1" name="Oval 160"/>
            <p:cNvSpPr/>
            <p:nvPr/>
          </p:nvSpPr>
          <p:spPr>
            <a:xfrm>
              <a:off x="3048000" y="3509010"/>
              <a:ext cx="381000" cy="3771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2" name="Oval 161"/>
            <p:cNvSpPr/>
            <p:nvPr/>
          </p:nvSpPr>
          <p:spPr>
            <a:xfrm>
              <a:off x="2514600" y="2594610"/>
              <a:ext cx="381000" cy="3771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3" name="Oval 162"/>
            <p:cNvSpPr/>
            <p:nvPr/>
          </p:nvSpPr>
          <p:spPr>
            <a:xfrm>
              <a:off x="3048000" y="2594610"/>
              <a:ext cx="381000" cy="3771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2362200" y="1154429"/>
              <a:ext cx="4419600" cy="52578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9" name="Oval 168"/>
            <p:cNvSpPr/>
            <p:nvPr/>
          </p:nvSpPr>
          <p:spPr>
            <a:xfrm>
              <a:off x="2514600" y="1680210"/>
              <a:ext cx="381000" cy="3771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0" name="Oval 169"/>
            <p:cNvSpPr/>
            <p:nvPr/>
          </p:nvSpPr>
          <p:spPr>
            <a:xfrm>
              <a:off x="3048000" y="1680210"/>
              <a:ext cx="381000" cy="3771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2667000" y="3897631"/>
              <a:ext cx="76200" cy="52578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3200400" y="3897631"/>
              <a:ext cx="76200" cy="52578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2667000" y="2975611"/>
              <a:ext cx="76200" cy="52578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3200400" y="2975611"/>
              <a:ext cx="76200" cy="52578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2667000" y="2065020"/>
              <a:ext cx="76200" cy="52578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3200400" y="2065020"/>
              <a:ext cx="76200" cy="52578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</p:grpSp>
      <p:sp>
        <p:nvSpPr>
          <p:cNvPr id="136" name="Content Placeholder 2"/>
          <p:cNvSpPr>
            <a:spLocks noGrp="1"/>
          </p:cNvSpPr>
          <p:nvPr/>
        </p:nvSpPr>
        <p:spPr>
          <a:xfrm>
            <a:off x="0" y="5799308"/>
            <a:ext cx="9144000" cy="449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None/>
            </a:pPr>
            <a:r>
              <a:rPr lang="en-US" spc="-100" dirty="0" smtClean="0">
                <a:sym typeface="Wingdings" panose="05000000000000000000" pitchFamily="2" charset="2"/>
              </a:rPr>
              <a:t> 2. </a:t>
            </a:r>
            <a:r>
              <a:rPr lang="en-US" b="1" spc="-100" dirty="0" smtClean="0">
                <a:solidFill>
                  <a:srgbClr val="C00000"/>
                </a:solidFill>
                <a:latin typeface="+mn-lt"/>
                <a:sym typeface="Wingdings" panose="05000000000000000000" pitchFamily="2" charset="2"/>
              </a:rPr>
              <a:t>Weaker power network </a:t>
            </a:r>
            <a:r>
              <a:rPr lang="en-US" spc="-100" dirty="0" smtClean="0">
                <a:solidFill>
                  <a:srgbClr val="C00000"/>
                </a:solidFill>
                <a:sym typeface="Wingdings" panose="05000000000000000000" pitchFamily="2" charset="2"/>
              </a:rPr>
              <a:t>at upper layers</a:t>
            </a:r>
            <a:r>
              <a:rPr lang="en-US" spc="-100" dirty="0" smtClean="0"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2" name="Up Arrow 1"/>
          <p:cNvSpPr/>
          <p:nvPr/>
        </p:nvSpPr>
        <p:spPr>
          <a:xfrm>
            <a:off x="6858000" y="1188720"/>
            <a:ext cx="990600" cy="3614420"/>
          </a:xfrm>
          <a:prstGeom prst="upArrow">
            <a:avLst/>
          </a:prstGeom>
          <a:gradFill>
            <a:gsLst>
              <a:gs pos="0">
                <a:srgbClr val="C00000"/>
              </a:gs>
              <a:gs pos="50000">
                <a:srgbClr val="C00000">
                  <a:alpha val="50000"/>
                </a:srgbClr>
              </a:gs>
              <a:gs pos="100000">
                <a:srgbClr val="C00000">
                  <a:alpha val="25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/>
          </a:p>
        </p:txBody>
      </p:sp>
      <p:sp>
        <p:nvSpPr>
          <p:cNvPr id="137" name="Content Placeholder 2"/>
          <p:cNvSpPr>
            <a:spLocks noGrp="1"/>
          </p:cNvSpPr>
          <p:nvPr/>
        </p:nvSpPr>
        <p:spPr>
          <a:xfrm rot="16200000">
            <a:off x="5773420" y="3204454"/>
            <a:ext cx="3200400" cy="449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None/>
            </a:pPr>
            <a:r>
              <a:rPr lang="en-US" spc="-100" dirty="0" smtClean="0">
                <a:solidFill>
                  <a:schemeClr val="bg1"/>
                </a:solidFill>
                <a:sym typeface="Wingdings" panose="05000000000000000000" pitchFamily="2" charset="2"/>
              </a:rPr>
              <a:t>  Power delivery</a:t>
            </a:r>
            <a:endParaRPr lang="en-US" b="1" i="1" spc="-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53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" grpId="0"/>
      <p:bldP spid="136" grpId="0"/>
      <p:bldP spid="2" grpId="0" animBg="1"/>
      <p:bldP spid="1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838200" y="4038600"/>
            <a:ext cx="7467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  2. Cascaded-IO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3124200"/>
            <a:ext cx="7467600" cy="914400"/>
          </a:xfrm>
          <a:prstGeom prst="rect">
            <a:avLst/>
          </a:prstGeom>
        </p:spPr>
        <p:txBody>
          <a:bodyPr vert="horz" lIns="91440" tIns="45720" rIns="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  1. Dedicated-IO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/>
              <a:t>Outline</a:t>
            </a:r>
            <a:endParaRPr lang="en-US" sz="5400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838200" y="4038600"/>
            <a:ext cx="7467600" cy="91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  2. Cascaded-IO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838200" y="4953000"/>
            <a:ext cx="7467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Performance Evaluation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838200" y="1295400"/>
            <a:ext cx="7467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Limited Bandwidth in 3D DRAM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838200" y="2209800"/>
            <a:ext cx="7467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Simultaneous Multi-Layer Access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38200" y="3124200"/>
            <a:ext cx="7467600" cy="91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  1. Dedicated-IO</a:t>
            </a:r>
          </a:p>
          <a:p>
            <a:endParaRPr lang="en-US" sz="2000" spc="-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903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spc="-200" dirty="0" smtClean="0"/>
              <a:t>Cascaded-IO: </a:t>
            </a:r>
            <a:r>
              <a:rPr lang="en-US" sz="5400" spc="-200" dirty="0" smtClean="0">
                <a:solidFill>
                  <a:srgbClr val="0070C0"/>
                </a:solidFill>
              </a:rPr>
              <a:t>Time Multiplexing</a:t>
            </a:r>
            <a:endParaRPr lang="en-US" sz="5400" spc="-200" dirty="0">
              <a:solidFill>
                <a:srgbClr val="0070C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362200" y="1154429"/>
            <a:ext cx="4419600" cy="3653791"/>
            <a:chOff x="2362200" y="1154429"/>
            <a:chExt cx="4419600" cy="3653791"/>
          </a:xfrm>
        </p:grpSpPr>
        <p:sp>
          <p:nvSpPr>
            <p:cNvPr id="73" name="Oval 72"/>
            <p:cNvSpPr/>
            <p:nvPr/>
          </p:nvSpPr>
          <p:spPr>
            <a:xfrm>
              <a:off x="2514600" y="442595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3048000" y="442595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3581400" y="442595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4114800" y="442595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4648200" y="442595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5181600" y="442595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2514600" y="35090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81" name="Oval 80"/>
            <p:cNvSpPr/>
            <p:nvPr/>
          </p:nvSpPr>
          <p:spPr>
            <a:xfrm>
              <a:off x="3048000" y="35090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82" name="Oval 81"/>
            <p:cNvSpPr/>
            <p:nvPr/>
          </p:nvSpPr>
          <p:spPr>
            <a:xfrm>
              <a:off x="3581400" y="35090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4114800" y="35090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4648200" y="35090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5181600" y="35090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2514600" y="25946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3048000" y="25946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3581400" y="25946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4114800" y="25946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4648200" y="25946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5181600" y="25946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2514600" y="16802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0" y="16802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34" name="Oval 133"/>
            <p:cNvSpPr/>
            <p:nvPr/>
          </p:nvSpPr>
          <p:spPr>
            <a:xfrm>
              <a:off x="3581400" y="16802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35" name="Oval 134"/>
            <p:cNvSpPr/>
            <p:nvPr/>
          </p:nvSpPr>
          <p:spPr>
            <a:xfrm>
              <a:off x="4114800" y="16802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36" name="Oval 135"/>
            <p:cNvSpPr/>
            <p:nvPr/>
          </p:nvSpPr>
          <p:spPr>
            <a:xfrm>
              <a:off x="4648200" y="16802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37" name="Oval 136"/>
            <p:cNvSpPr/>
            <p:nvPr/>
          </p:nvSpPr>
          <p:spPr>
            <a:xfrm>
              <a:off x="5181600" y="16802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49" name="Oval 148"/>
            <p:cNvSpPr/>
            <p:nvPr/>
          </p:nvSpPr>
          <p:spPr>
            <a:xfrm>
              <a:off x="3581400" y="35090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50" name="Oval 149"/>
            <p:cNvSpPr/>
            <p:nvPr/>
          </p:nvSpPr>
          <p:spPr>
            <a:xfrm>
              <a:off x="4114800" y="35090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52" name="Oval 151"/>
            <p:cNvSpPr/>
            <p:nvPr/>
          </p:nvSpPr>
          <p:spPr>
            <a:xfrm>
              <a:off x="4648200" y="35090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57" name="Oval 156"/>
            <p:cNvSpPr/>
            <p:nvPr/>
          </p:nvSpPr>
          <p:spPr>
            <a:xfrm>
              <a:off x="5181600" y="35090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58" name="Oval 157"/>
            <p:cNvSpPr/>
            <p:nvPr/>
          </p:nvSpPr>
          <p:spPr>
            <a:xfrm>
              <a:off x="3581400" y="442722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59" name="Oval 158"/>
            <p:cNvSpPr/>
            <p:nvPr/>
          </p:nvSpPr>
          <p:spPr>
            <a:xfrm>
              <a:off x="4114800" y="442722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0" name="Oval 159"/>
            <p:cNvSpPr/>
            <p:nvPr/>
          </p:nvSpPr>
          <p:spPr>
            <a:xfrm>
              <a:off x="4648200" y="442722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1" name="Oval 160"/>
            <p:cNvSpPr/>
            <p:nvPr/>
          </p:nvSpPr>
          <p:spPr>
            <a:xfrm>
              <a:off x="5181600" y="442722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2" name="Oval 161"/>
            <p:cNvSpPr/>
            <p:nvPr/>
          </p:nvSpPr>
          <p:spPr>
            <a:xfrm>
              <a:off x="3581400" y="167259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3" name="Oval 162"/>
            <p:cNvSpPr/>
            <p:nvPr/>
          </p:nvSpPr>
          <p:spPr>
            <a:xfrm>
              <a:off x="4114800" y="167259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4" name="Oval 163"/>
            <p:cNvSpPr/>
            <p:nvPr/>
          </p:nvSpPr>
          <p:spPr>
            <a:xfrm>
              <a:off x="4648200" y="167259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5" name="Oval 164"/>
            <p:cNvSpPr/>
            <p:nvPr/>
          </p:nvSpPr>
          <p:spPr>
            <a:xfrm>
              <a:off x="5181600" y="167259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6" name="Oval 165"/>
            <p:cNvSpPr/>
            <p:nvPr/>
          </p:nvSpPr>
          <p:spPr>
            <a:xfrm>
              <a:off x="3581400" y="259080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7" name="Oval 166"/>
            <p:cNvSpPr/>
            <p:nvPr/>
          </p:nvSpPr>
          <p:spPr>
            <a:xfrm>
              <a:off x="4114800" y="259080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8" name="Oval 167"/>
            <p:cNvSpPr/>
            <p:nvPr/>
          </p:nvSpPr>
          <p:spPr>
            <a:xfrm>
              <a:off x="4648200" y="259080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9" name="Oval 168"/>
            <p:cNvSpPr/>
            <p:nvPr/>
          </p:nvSpPr>
          <p:spPr>
            <a:xfrm>
              <a:off x="5181600" y="259080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0" name="Oval 169"/>
            <p:cNvSpPr/>
            <p:nvPr/>
          </p:nvSpPr>
          <p:spPr>
            <a:xfrm>
              <a:off x="5715000" y="351282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1" name="Oval 170"/>
            <p:cNvSpPr/>
            <p:nvPr/>
          </p:nvSpPr>
          <p:spPr>
            <a:xfrm>
              <a:off x="6248400" y="351282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2" name="Oval 171"/>
            <p:cNvSpPr/>
            <p:nvPr/>
          </p:nvSpPr>
          <p:spPr>
            <a:xfrm>
              <a:off x="5715000" y="443103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3" name="Oval 172"/>
            <p:cNvSpPr/>
            <p:nvPr/>
          </p:nvSpPr>
          <p:spPr>
            <a:xfrm>
              <a:off x="6248400" y="443103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4" name="Oval 173"/>
            <p:cNvSpPr/>
            <p:nvPr/>
          </p:nvSpPr>
          <p:spPr>
            <a:xfrm>
              <a:off x="5715000" y="167640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5" name="Oval 174"/>
            <p:cNvSpPr/>
            <p:nvPr/>
          </p:nvSpPr>
          <p:spPr>
            <a:xfrm>
              <a:off x="6248400" y="167640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6" name="Oval 175"/>
            <p:cNvSpPr/>
            <p:nvPr/>
          </p:nvSpPr>
          <p:spPr>
            <a:xfrm>
              <a:off x="5715000" y="25946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7" name="Oval 176"/>
            <p:cNvSpPr/>
            <p:nvPr/>
          </p:nvSpPr>
          <p:spPr>
            <a:xfrm>
              <a:off x="6248400" y="25946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362200" y="3897629"/>
              <a:ext cx="4419600" cy="5257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362200" y="2983229"/>
              <a:ext cx="4419600" cy="5257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362200" y="2068829"/>
              <a:ext cx="4419600" cy="5257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362200" y="1154429"/>
              <a:ext cx="4419600" cy="5257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</p:grpSp>
      <p:sp>
        <p:nvSpPr>
          <p:cNvPr id="198" name="Content Placeholder 2"/>
          <p:cNvSpPr>
            <a:spLocks noGrp="1"/>
          </p:cNvSpPr>
          <p:nvPr/>
        </p:nvSpPr>
        <p:spPr>
          <a:xfrm>
            <a:off x="6781800" y="1154429"/>
            <a:ext cx="1337821" cy="537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None/>
            </a:pPr>
            <a:r>
              <a:rPr lang="en-US" sz="2800" b="1" i="1" spc="-100" dirty="0" smtClean="0">
                <a:solidFill>
                  <a:schemeClr val="accent6">
                    <a:lumMod val="75000"/>
                  </a:schemeClr>
                </a:solidFill>
              </a:rPr>
              <a:t>Layer 3</a:t>
            </a:r>
            <a:endParaRPr lang="en-US" sz="2800" b="1" i="1" spc="-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9" name="Content Placeholder 2"/>
          <p:cNvSpPr>
            <a:spLocks noGrp="1"/>
          </p:cNvSpPr>
          <p:nvPr/>
        </p:nvSpPr>
        <p:spPr>
          <a:xfrm>
            <a:off x="6781800" y="2053590"/>
            <a:ext cx="1337821" cy="537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None/>
            </a:pPr>
            <a:r>
              <a:rPr lang="en-US" sz="2800" b="1" i="1" spc="-100" dirty="0" smtClean="0">
                <a:solidFill>
                  <a:schemeClr val="accent2"/>
                </a:solidFill>
              </a:rPr>
              <a:t>Layer 2</a:t>
            </a:r>
            <a:endParaRPr lang="en-US" sz="2800" b="1" i="1" spc="-100" dirty="0">
              <a:solidFill>
                <a:schemeClr val="accent2"/>
              </a:solidFill>
            </a:endParaRPr>
          </a:p>
        </p:txBody>
      </p:sp>
      <p:sp>
        <p:nvSpPr>
          <p:cNvPr id="200" name="Content Placeholder 2"/>
          <p:cNvSpPr>
            <a:spLocks noGrp="1"/>
          </p:cNvSpPr>
          <p:nvPr/>
        </p:nvSpPr>
        <p:spPr>
          <a:xfrm>
            <a:off x="6781800" y="2983229"/>
            <a:ext cx="1337821" cy="537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None/>
            </a:pPr>
            <a:r>
              <a:rPr lang="en-US" sz="2800" b="1" i="1" spc="-100" dirty="0" smtClean="0">
                <a:solidFill>
                  <a:srgbClr val="0070C0"/>
                </a:solidFill>
              </a:rPr>
              <a:t>Layer 1</a:t>
            </a:r>
            <a:endParaRPr lang="en-US" sz="2800" b="1" i="1" spc="-100" dirty="0">
              <a:solidFill>
                <a:srgbClr val="0070C0"/>
              </a:solidFill>
            </a:endParaRPr>
          </a:p>
        </p:txBody>
      </p:sp>
      <p:sp>
        <p:nvSpPr>
          <p:cNvPr id="201" name="Content Placeholder 2"/>
          <p:cNvSpPr>
            <a:spLocks noGrp="1"/>
          </p:cNvSpPr>
          <p:nvPr/>
        </p:nvSpPr>
        <p:spPr>
          <a:xfrm>
            <a:off x="6781800" y="3882390"/>
            <a:ext cx="1337821" cy="537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None/>
            </a:pPr>
            <a:r>
              <a:rPr lang="en-US" sz="2800" b="1" i="1" spc="-100" dirty="0" smtClean="0">
                <a:solidFill>
                  <a:schemeClr val="accent4"/>
                </a:solidFill>
              </a:rPr>
              <a:t>Layer 0</a:t>
            </a:r>
            <a:endParaRPr lang="en-US" sz="2800" b="1" i="1" spc="-100" dirty="0">
              <a:solidFill>
                <a:schemeClr val="accent4"/>
              </a:solidFill>
            </a:endParaRPr>
          </a:p>
        </p:txBody>
      </p:sp>
      <p:sp>
        <p:nvSpPr>
          <p:cNvPr id="144" name="Content Placeholder 2"/>
          <p:cNvSpPr>
            <a:spLocks noGrp="1"/>
          </p:cNvSpPr>
          <p:nvPr/>
        </p:nvSpPr>
        <p:spPr>
          <a:xfrm>
            <a:off x="0" y="5265908"/>
            <a:ext cx="9144000" cy="11348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None/>
            </a:pPr>
            <a:r>
              <a:rPr lang="en-US" spc="-100" dirty="0" smtClean="0"/>
              <a:t>Segment TSVs to move data through</a:t>
            </a:r>
          </a:p>
          <a:p>
            <a:pPr marL="0" indent="0" algn="ctr">
              <a:lnSpc>
                <a:spcPts val="3000"/>
              </a:lnSpc>
              <a:buNone/>
            </a:pPr>
            <a:r>
              <a:rPr lang="en-US" spc="-100" dirty="0" smtClean="0"/>
              <a:t>3D stack </a:t>
            </a:r>
            <a:r>
              <a:rPr lang="en-US" i="1" spc="-100" dirty="0" smtClean="0">
                <a:solidFill>
                  <a:schemeClr val="accent6">
                    <a:lumMod val="75000"/>
                  </a:schemeClr>
                </a:solidFill>
              </a:rPr>
              <a:t>one layer at a time </a:t>
            </a:r>
            <a:r>
              <a:rPr lang="en-US" b="1" i="1" spc="-1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at 4F frequency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438400" y="1231410"/>
            <a:ext cx="4267200" cy="371818"/>
          </a:xfrm>
          <a:prstGeom prst="roundRect">
            <a:avLst>
              <a:gd name="adj" fmla="val 32037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lang="en-US" sz="2000" i="1" spc="-80" dirty="0" smtClean="0">
                <a:latin typeface="+mj-lt"/>
              </a:rPr>
              <a:t>B bytes</a:t>
            </a:r>
          </a:p>
        </p:txBody>
      </p:sp>
      <p:sp>
        <p:nvSpPr>
          <p:cNvPr id="147" name="Rounded Rectangle 146"/>
          <p:cNvSpPr/>
          <p:nvPr/>
        </p:nvSpPr>
        <p:spPr>
          <a:xfrm>
            <a:off x="2438400" y="2136286"/>
            <a:ext cx="4267200" cy="371818"/>
          </a:xfrm>
          <a:prstGeom prst="roundRect">
            <a:avLst>
              <a:gd name="adj" fmla="val 32037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lang="en-US" sz="2000" i="1" spc="-80" dirty="0" smtClean="0">
                <a:latin typeface="+mj-lt"/>
              </a:rPr>
              <a:t>B bytes</a:t>
            </a:r>
          </a:p>
        </p:txBody>
      </p:sp>
      <p:sp>
        <p:nvSpPr>
          <p:cNvPr id="148" name="Rounded Rectangle 147"/>
          <p:cNvSpPr/>
          <p:nvPr/>
        </p:nvSpPr>
        <p:spPr>
          <a:xfrm>
            <a:off x="2438400" y="3068123"/>
            <a:ext cx="4267200" cy="371818"/>
          </a:xfrm>
          <a:prstGeom prst="roundRect">
            <a:avLst>
              <a:gd name="adj" fmla="val 32037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lang="en-US" sz="2000" i="1" spc="-80" dirty="0" smtClean="0">
                <a:latin typeface="+mj-lt"/>
              </a:rPr>
              <a:t>B bytes</a:t>
            </a:r>
          </a:p>
        </p:txBody>
      </p:sp>
      <p:sp>
        <p:nvSpPr>
          <p:cNvPr id="151" name="Rounded Rectangle 150"/>
          <p:cNvSpPr/>
          <p:nvPr/>
        </p:nvSpPr>
        <p:spPr>
          <a:xfrm>
            <a:off x="2438400" y="3972999"/>
            <a:ext cx="4267200" cy="371818"/>
          </a:xfrm>
          <a:prstGeom prst="roundRect">
            <a:avLst>
              <a:gd name="adj" fmla="val 32037"/>
            </a:avLst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lang="en-US" sz="2000" i="1" spc="-80" dirty="0" smtClean="0">
                <a:latin typeface="+mj-lt"/>
              </a:rPr>
              <a:t>B bytes</a:t>
            </a:r>
          </a:p>
        </p:txBody>
      </p:sp>
      <p:sp>
        <p:nvSpPr>
          <p:cNvPr id="4" name="Oval 3"/>
          <p:cNvSpPr/>
          <p:nvPr/>
        </p:nvSpPr>
        <p:spPr>
          <a:xfrm>
            <a:off x="876300" y="2404354"/>
            <a:ext cx="685800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/>
          </a:p>
        </p:txBody>
      </p:sp>
      <p:grpSp>
        <p:nvGrpSpPr>
          <p:cNvPr id="11" name="Group 10"/>
          <p:cNvGrpSpPr/>
          <p:nvPr/>
        </p:nvGrpSpPr>
        <p:grpSpPr>
          <a:xfrm>
            <a:off x="1219200" y="2511034"/>
            <a:ext cx="0" cy="464820"/>
            <a:chOff x="1219200" y="2049780"/>
            <a:chExt cx="0" cy="464820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1219200" y="2049780"/>
              <a:ext cx="0" cy="23622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flipV="1">
              <a:off x="1219200" y="2278380"/>
              <a:ext cx="0" cy="23622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0086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96296E-6 L 0 0.1319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59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59259E-6 L 0 0.1358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8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96296E-6 L 0 0.1319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59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714" decel="4928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 0.0713 " pathEditMode="relative" rAng="0" ptsTypes="AA">
                                      <p:cBhvr>
                                        <p:cTn id="14" dur="14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6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13195 L 0 0.2678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82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13588 L 0 0.26782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273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714" decel="4928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13194 L 0 0.20324 " pathEditMode="relative" rAng="0" ptsTypes="AA">
                                      <p:cBhvr>
                                        <p:cTn id="27" dur="14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65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2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26783 L 0 0.3997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597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714" decel="4928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26782 L 0 0.33912 " pathEditMode="relative" rAng="0" ptsTypes="AA">
                                      <p:cBhvr>
                                        <p:cTn id="38" dur="14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65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3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42" presetClass="path" presetSubtype="0" accel="50714" decel="4928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39977 L 0 0.47107 " pathEditMode="relative" rAng="0" ptsTypes="AA">
                                      <p:cBhvr>
                                        <p:cTn id="47" dur="1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65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4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3" grpId="3" animBg="1"/>
      <p:bldP spid="3" grpId="4" animBg="1"/>
      <p:bldP spid="147" grpId="0" animBg="1"/>
      <p:bldP spid="147" grpId="1" animBg="1"/>
      <p:bldP spid="147" grpId="2" animBg="1"/>
      <p:bldP spid="147" grpId="3" animBg="1"/>
      <p:bldP spid="148" grpId="0" animBg="1"/>
      <p:bldP spid="148" grpId="1" animBg="1"/>
      <p:bldP spid="148" grpId="2" animBg="1"/>
      <p:bldP spid="151" grpId="0" animBg="1"/>
      <p:bldP spid="151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spc="-200" dirty="0" smtClean="0"/>
              <a:t>Cascaded-IO: </a:t>
            </a:r>
            <a:r>
              <a:rPr lang="en-US" sz="5400" spc="-200" dirty="0" smtClean="0">
                <a:solidFill>
                  <a:srgbClr val="0070C0"/>
                </a:solidFill>
              </a:rPr>
              <a:t>Time Multiplexing</a:t>
            </a:r>
            <a:endParaRPr lang="en-US" sz="5400" spc="-200" dirty="0">
              <a:solidFill>
                <a:srgbClr val="0070C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362200" y="1154429"/>
            <a:ext cx="4419600" cy="3653791"/>
            <a:chOff x="2362200" y="1154429"/>
            <a:chExt cx="4419600" cy="3653791"/>
          </a:xfrm>
        </p:grpSpPr>
        <p:sp>
          <p:nvSpPr>
            <p:cNvPr id="73" name="Oval 72"/>
            <p:cNvSpPr/>
            <p:nvPr/>
          </p:nvSpPr>
          <p:spPr>
            <a:xfrm>
              <a:off x="2514600" y="442595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3048000" y="442595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3581400" y="442595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4114800" y="442595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4648200" y="442595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5181600" y="442595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2514600" y="35090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81" name="Oval 80"/>
            <p:cNvSpPr/>
            <p:nvPr/>
          </p:nvSpPr>
          <p:spPr>
            <a:xfrm>
              <a:off x="3048000" y="35090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82" name="Oval 81"/>
            <p:cNvSpPr/>
            <p:nvPr/>
          </p:nvSpPr>
          <p:spPr>
            <a:xfrm>
              <a:off x="3581400" y="35090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4114800" y="35090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4648200" y="35090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5181600" y="35090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2514600" y="25946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3048000" y="25946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3581400" y="25946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4114800" y="25946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4648200" y="25946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5181600" y="25946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2514600" y="16802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0" y="16802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34" name="Oval 133"/>
            <p:cNvSpPr/>
            <p:nvPr/>
          </p:nvSpPr>
          <p:spPr>
            <a:xfrm>
              <a:off x="3581400" y="16802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35" name="Oval 134"/>
            <p:cNvSpPr/>
            <p:nvPr/>
          </p:nvSpPr>
          <p:spPr>
            <a:xfrm>
              <a:off x="4114800" y="16802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36" name="Oval 135"/>
            <p:cNvSpPr/>
            <p:nvPr/>
          </p:nvSpPr>
          <p:spPr>
            <a:xfrm>
              <a:off x="4648200" y="16802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37" name="Oval 136"/>
            <p:cNvSpPr/>
            <p:nvPr/>
          </p:nvSpPr>
          <p:spPr>
            <a:xfrm>
              <a:off x="5181600" y="16802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49" name="Oval 148"/>
            <p:cNvSpPr/>
            <p:nvPr/>
          </p:nvSpPr>
          <p:spPr>
            <a:xfrm>
              <a:off x="3581400" y="35090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50" name="Oval 149"/>
            <p:cNvSpPr/>
            <p:nvPr/>
          </p:nvSpPr>
          <p:spPr>
            <a:xfrm>
              <a:off x="4114800" y="35090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52" name="Oval 151"/>
            <p:cNvSpPr/>
            <p:nvPr/>
          </p:nvSpPr>
          <p:spPr>
            <a:xfrm>
              <a:off x="4648200" y="35090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57" name="Oval 156"/>
            <p:cNvSpPr/>
            <p:nvPr/>
          </p:nvSpPr>
          <p:spPr>
            <a:xfrm>
              <a:off x="5181600" y="35090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58" name="Oval 157"/>
            <p:cNvSpPr/>
            <p:nvPr/>
          </p:nvSpPr>
          <p:spPr>
            <a:xfrm>
              <a:off x="3581400" y="442722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59" name="Oval 158"/>
            <p:cNvSpPr/>
            <p:nvPr/>
          </p:nvSpPr>
          <p:spPr>
            <a:xfrm>
              <a:off x="4114800" y="442722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0" name="Oval 159"/>
            <p:cNvSpPr/>
            <p:nvPr/>
          </p:nvSpPr>
          <p:spPr>
            <a:xfrm>
              <a:off x="4648200" y="442722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1" name="Oval 160"/>
            <p:cNvSpPr/>
            <p:nvPr/>
          </p:nvSpPr>
          <p:spPr>
            <a:xfrm>
              <a:off x="5181600" y="442722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2" name="Oval 161"/>
            <p:cNvSpPr/>
            <p:nvPr/>
          </p:nvSpPr>
          <p:spPr>
            <a:xfrm>
              <a:off x="3581400" y="167259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3" name="Oval 162"/>
            <p:cNvSpPr/>
            <p:nvPr/>
          </p:nvSpPr>
          <p:spPr>
            <a:xfrm>
              <a:off x="4114800" y="167259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4" name="Oval 163"/>
            <p:cNvSpPr/>
            <p:nvPr/>
          </p:nvSpPr>
          <p:spPr>
            <a:xfrm>
              <a:off x="4648200" y="167259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5" name="Oval 164"/>
            <p:cNvSpPr/>
            <p:nvPr/>
          </p:nvSpPr>
          <p:spPr>
            <a:xfrm>
              <a:off x="5181600" y="167259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6" name="Oval 165"/>
            <p:cNvSpPr/>
            <p:nvPr/>
          </p:nvSpPr>
          <p:spPr>
            <a:xfrm>
              <a:off x="3581400" y="259080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7" name="Oval 166"/>
            <p:cNvSpPr/>
            <p:nvPr/>
          </p:nvSpPr>
          <p:spPr>
            <a:xfrm>
              <a:off x="4114800" y="259080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8" name="Oval 167"/>
            <p:cNvSpPr/>
            <p:nvPr/>
          </p:nvSpPr>
          <p:spPr>
            <a:xfrm>
              <a:off x="4648200" y="259080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69" name="Oval 168"/>
            <p:cNvSpPr/>
            <p:nvPr/>
          </p:nvSpPr>
          <p:spPr>
            <a:xfrm>
              <a:off x="5181600" y="259080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0" name="Oval 169"/>
            <p:cNvSpPr/>
            <p:nvPr/>
          </p:nvSpPr>
          <p:spPr>
            <a:xfrm>
              <a:off x="5715000" y="351282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1" name="Oval 170"/>
            <p:cNvSpPr/>
            <p:nvPr/>
          </p:nvSpPr>
          <p:spPr>
            <a:xfrm>
              <a:off x="6248400" y="351282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2" name="Oval 171"/>
            <p:cNvSpPr/>
            <p:nvPr/>
          </p:nvSpPr>
          <p:spPr>
            <a:xfrm>
              <a:off x="5715000" y="443103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3" name="Oval 172"/>
            <p:cNvSpPr/>
            <p:nvPr/>
          </p:nvSpPr>
          <p:spPr>
            <a:xfrm>
              <a:off x="6248400" y="443103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4" name="Oval 173"/>
            <p:cNvSpPr/>
            <p:nvPr/>
          </p:nvSpPr>
          <p:spPr>
            <a:xfrm>
              <a:off x="5715000" y="167640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5" name="Oval 174"/>
            <p:cNvSpPr/>
            <p:nvPr/>
          </p:nvSpPr>
          <p:spPr>
            <a:xfrm>
              <a:off x="6248400" y="167640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6" name="Oval 175"/>
            <p:cNvSpPr/>
            <p:nvPr/>
          </p:nvSpPr>
          <p:spPr>
            <a:xfrm>
              <a:off x="5715000" y="25946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177" name="Oval 176"/>
            <p:cNvSpPr/>
            <p:nvPr/>
          </p:nvSpPr>
          <p:spPr>
            <a:xfrm>
              <a:off x="6248400" y="2594610"/>
              <a:ext cx="381000" cy="3771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362200" y="3897629"/>
              <a:ext cx="4419600" cy="5257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362200" y="2983229"/>
              <a:ext cx="4419600" cy="5257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362200" y="2068829"/>
              <a:ext cx="4419600" cy="5257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362200" y="1154429"/>
              <a:ext cx="4419600" cy="5257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</p:grpSp>
      <p:sp>
        <p:nvSpPr>
          <p:cNvPr id="198" name="Content Placeholder 2"/>
          <p:cNvSpPr>
            <a:spLocks noGrp="1"/>
          </p:cNvSpPr>
          <p:nvPr/>
        </p:nvSpPr>
        <p:spPr>
          <a:xfrm>
            <a:off x="6781800" y="1154429"/>
            <a:ext cx="1337821" cy="537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None/>
            </a:pPr>
            <a:r>
              <a:rPr lang="en-US" sz="2800" b="1" i="1" spc="-100" dirty="0" smtClean="0">
                <a:solidFill>
                  <a:schemeClr val="accent6">
                    <a:lumMod val="75000"/>
                  </a:schemeClr>
                </a:solidFill>
              </a:rPr>
              <a:t>Layer 3</a:t>
            </a:r>
            <a:endParaRPr lang="en-US" sz="2800" b="1" i="1" spc="-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9" name="Content Placeholder 2"/>
          <p:cNvSpPr>
            <a:spLocks noGrp="1"/>
          </p:cNvSpPr>
          <p:nvPr/>
        </p:nvSpPr>
        <p:spPr>
          <a:xfrm>
            <a:off x="6781800" y="2053590"/>
            <a:ext cx="1337821" cy="537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None/>
            </a:pPr>
            <a:r>
              <a:rPr lang="en-US" sz="2800" b="1" i="1" spc="-100" dirty="0" smtClean="0">
                <a:solidFill>
                  <a:schemeClr val="accent2"/>
                </a:solidFill>
              </a:rPr>
              <a:t>Layer 2</a:t>
            </a:r>
            <a:endParaRPr lang="en-US" sz="2800" b="1" i="1" spc="-100" dirty="0">
              <a:solidFill>
                <a:schemeClr val="accent2"/>
              </a:solidFill>
            </a:endParaRPr>
          </a:p>
        </p:txBody>
      </p:sp>
      <p:sp>
        <p:nvSpPr>
          <p:cNvPr id="200" name="Content Placeholder 2"/>
          <p:cNvSpPr>
            <a:spLocks noGrp="1"/>
          </p:cNvSpPr>
          <p:nvPr/>
        </p:nvSpPr>
        <p:spPr>
          <a:xfrm>
            <a:off x="6781800" y="2983229"/>
            <a:ext cx="1337821" cy="537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None/>
            </a:pPr>
            <a:r>
              <a:rPr lang="en-US" sz="2800" b="1" i="1" spc="-100" dirty="0" smtClean="0">
                <a:solidFill>
                  <a:srgbClr val="0070C0"/>
                </a:solidFill>
              </a:rPr>
              <a:t>Layer 1</a:t>
            </a:r>
            <a:endParaRPr lang="en-US" sz="2800" b="1" i="1" spc="-100" dirty="0">
              <a:solidFill>
                <a:srgbClr val="0070C0"/>
              </a:solidFill>
            </a:endParaRPr>
          </a:p>
        </p:txBody>
      </p:sp>
      <p:sp>
        <p:nvSpPr>
          <p:cNvPr id="201" name="Content Placeholder 2"/>
          <p:cNvSpPr>
            <a:spLocks noGrp="1"/>
          </p:cNvSpPr>
          <p:nvPr/>
        </p:nvSpPr>
        <p:spPr>
          <a:xfrm>
            <a:off x="6781800" y="3882390"/>
            <a:ext cx="1337821" cy="537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None/>
            </a:pPr>
            <a:r>
              <a:rPr lang="en-US" sz="2800" b="1" i="1" spc="-100" dirty="0" smtClean="0">
                <a:solidFill>
                  <a:schemeClr val="accent4"/>
                </a:solidFill>
              </a:rPr>
              <a:t>Layer 0</a:t>
            </a:r>
            <a:endParaRPr lang="en-US" sz="2800" b="1" i="1" spc="-100" dirty="0">
              <a:solidFill>
                <a:schemeClr val="accent4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438400" y="1231410"/>
            <a:ext cx="4267200" cy="371818"/>
          </a:xfrm>
          <a:prstGeom prst="roundRect">
            <a:avLst>
              <a:gd name="adj" fmla="val 32037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lang="en-US" sz="2000" i="1" spc="-80" dirty="0" smtClean="0">
                <a:latin typeface="+mj-lt"/>
              </a:rPr>
              <a:t>B bytes</a:t>
            </a:r>
          </a:p>
        </p:txBody>
      </p:sp>
      <p:sp>
        <p:nvSpPr>
          <p:cNvPr id="147" name="Rounded Rectangle 146"/>
          <p:cNvSpPr/>
          <p:nvPr/>
        </p:nvSpPr>
        <p:spPr>
          <a:xfrm>
            <a:off x="2438400" y="2136286"/>
            <a:ext cx="4267200" cy="371818"/>
          </a:xfrm>
          <a:prstGeom prst="roundRect">
            <a:avLst>
              <a:gd name="adj" fmla="val 32037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lang="en-US" sz="2000" i="1" spc="-80" dirty="0" smtClean="0">
                <a:latin typeface="+mj-lt"/>
              </a:rPr>
              <a:t>B bytes</a:t>
            </a:r>
          </a:p>
        </p:txBody>
      </p:sp>
      <p:sp>
        <p:nvSpPr>
          <p:cNvPr id="148" name="Rounded Rectangle 147"/>
          <p:cNvSpPr/>
          <p:nvPr/>
        </p:nvSpPr>
        <p:spPr>
          <a:xfrm>
            <a:off x="2438400" y="3068123"/>
            <a:ext cx="4267200" cy="371818"/>
          </a:xfrm>
          <a:prstGeom prst="roundRect">
            <a:avLst>
              <a:gd name="adj" fmla="val 32037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lang="en-US" sz="2000" i="1" spc="-80" dirty="0" smtClean="0">
                <a:latin typeface="+mj-lt"/>
              </a:rPr>
              <a:t>B bytes</a:t>
            </a:r>
          </a:p>
        </p:txBody>
      </p:sp>
      <p:sp>
        <p:nvSpPr>
          <p:cNvPr id="151" name="Rounded Rectangle 150"/>
          <p:cNvSpPr/>
          <p:nvPr/>
        </p:nvSpPr>
        <p:spPr>
          <a:xfrm>
            <a:off x="2438400" y="3972999"/>
            <a:ext cx="4267200" cy="371818"/>
          </a:xfrm>
          <a:prstGeom prst="roundRect">
            <a:avLst>
              <a:gd name="adj" fmla="val 32037"/>
            </a:avLst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lang="en-US" sz="2000" i="1" spc="-80" dirty="0" smtClean="0">
                <a:latin typeface="+mj-lt"/>
              </a:rPr>
              <a:t>B bytes</a:t>
            </a:r>
          </a:p>
        </p:txBody>
      </p:sp>
      <p:sp>
        <p:nvSpPr>
          <p:cNvPr id="4" name="Oval 3"/>
          <p:cNvSpPr/>
          <p:nvPr/>
        </p:nvSpPr>
        <p:spPr>
          <a:xfrm>
            <a:off x="876300" y="2404354"/>
            <a:ext cx="685800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/>
          </a:p>
        </p:txBody>
      </p:sp>
      <p:grpSp>
        <p:nvGrpSpPr>
          <p:cNvPr id="11" name="Group 10"/>
          <p:cNvGrpSpPr/>
          <p:nvPr/>
        </p:nvGrpSpPr>
        <p:grpSpPr>
          <a:xfrm>
            <a:off x="1219200" y="2511034"/>
            <a:ext cx="0" cy="464820"/>
            <a:chOff x="1219200" y="2049780"/>
            <a:chExt cx="0" cy="464820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1219200" y="2049780"/>
              <a:ext cx="0" cy="23622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flipV="1">
              <a:off x="1219200" y="2278380"/>
              <a:ext cx="0" cy="23622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Content Placeholder 2"/>
          <p:cNvSpPr>
            <a:spLocks noGrp="1"/>
          </p:cNvSpPr>
          <p:nvPr/>
        </p:nvSpPr>
        <p:spPr>
          <a:xfrm>
            <a:off x="3719" y="5265908"/>
            <a:ext cx="9144000" cy="113489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None/>
            </a:pPr>
            <a:r>
              <a:rPr lang="en-US" spc="-100" dirty="0" smtClean="0">
                <a:solidFill>
                  <a:srgbClr val="0070C0"/>
                </a:solidFill>
              </a:rPr>
              <a:t>Different throughput requirements </a:t>
            </a:r>
            <a:r>
              <a:rPr lang="en-US" spc="-100" dirty="0" smtClean="0"/>
              <a:t>for each layer </a:t>
            </a:r>
          </a:p>
          <a:p>
            <a:pPr marL="0" indent="0" algn="ctr">
              <a:lnSpc>
                <a:spcPts val="3000"/>
              </a:lnSpc>
              <a:buNone/>
            </a:pPr>
            <a:r>
              <a:rPr lang="en-US" spc="-100" dirty="0" smtClean="0">
                <a:sym typeface="Wingdings" panose="05000000000000000000" pitchFamily="2" charset="2"/>
              </a:rPr>
              <a:t> </a:t>
            </a:r>
            <a:r>
              <a:rPr lang="en-US" b="1" i="1" spc="-100" dirty="0" smtClean="0">
                <a:solidFill>
                  <a:schemeClr val="accent6">
                    <a:lumMod val="75000"/>
                  </a:schemeClr>
                </a:solidFill>
                <a:latin typeface="+mn-lt"/>
                <a:sym typeface="Wingdings" panose="05000000000000000000" pitchFamily="2" charset="2"/>
              </a:rPr>
              <a:t>Reduce IO frequency </a:t>
            </a:r>
            <a:r>
              <a:rPr lang="en-US" i="1" spc="-100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in upper layers</a:t>
            </a:r>
            <a:endParaRPr lang="en-US" b="1" i="1" spc="-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0" name="Content Placeholder 2"/>
          <p:cNvSpPr>
            <a:spLocks noGrp="1"/>
          </p:cNvSpPr>
          <p:nvPr/>
        </p:nvSpPr>
        <p:spPr>
          <a:xfrm>
            <a:off x="1684662" y="1154429"/>
            <a:ext cx="677538" cy="51816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3500"/>
              </a:lnSpc>
              <a:buNone/>
            </a:pPr>
            <a:r>
              <a:rPr lang="en-US" sz="2800" b="1" i="1" spc="-100" dirty="0" smtClean="0"/>
              <a:t>B</a:t>
            </a:r>
            <a:endParaRPr lang="en-US" sz="2800" b="1" i="1" spc="-100" dirty="0"/>
          </a:p>
        </p:txBody>
      </p:sp>
      <p:sp>
        <p:nvSpPr>
          <p:cNvPr id="100" name="Content Placeholder 2"/>
          <p:cNvSpPr>
            <a:spLocks noGrp="1"/>
          </p:cNvSpPr>
          <p:nvPr/>
        </p:nvSpPr>
        <p:spPr>
          <a:xfrm>
            <a:off x="1684662" y="2070252"/>
            <a:ext cx="677538" cy="51816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3500"/>
              </a:lnSpc>
              <a:buNone/>
            </a:pPr>
            <a:r>
              <a:rPr lang="en-US" sz="2800" b="1" i="1" spc="-100" dirty="0" smtClean="0"/>
              <a:t>B</a:t>
            </a:r>
            <a:endParaRPr lang="en-US" sz="2800" b="1" i="1" spc="-100" dirty="0"/>
          </a:p>
        </p:txBody>
      </p:sp>
      <p:sp>
        <p:nvSpPr>
          <p:cNvPr id="101" name="Content Placeholder 2"/>
          <p:cNvSpPr>
            <a:spLocks noGrp="1"/>
          </p:cNvSpPr>
          <p:nvPr/>
        </p:nvSpPr>
        <p:spPr>
          <a:xfrm>
            <a:off x="1677865" y="2982112"/>
            <a:ext cx="677538" cy="51816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3500"/>
              </a:lnSpc>
              <a:buNone/>
            </a:pPr>
            <a:r>
              <a:rPr lang="en-US" sz="2800" b="1" i="1" spc="-100" dirty="0" smtClean="0"/>
              <a:t>B</a:t>
            </a:r>
            <a:endParaRPr lang="en-US" sz="2800" b="1" i="1" spc="-100" dirty="0"/>
          </a:p>
        </p:txBody>
      </p:sp>
      <p:sp>
        <p:nvSpPr>
          <p:cNvPr id="102" name="Content Placeholder 2"/>
          <p:cNvSpPr>
            <a:spLocks noGrp="1"/>
          </p:cNvSpPr>
          <p:nvPr/>
        </p:nvSpPr>
        <p:spPr>
          <a:xfrm>
            <a:off x="1680531" y="3899827"/>
            <a:ext cx="677538" cy="51816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3500"/>
              </a:lnSpc>
              <a:buNone/>
            </a:pPr>
            <a:r>
              <a:rPr lang="en-US" sz="2800" b="1" i="1" spc="-100" dirty="0" smtClean="0"/>
              <a:t>B</a:t>
            </a:r>
            <a:endParaRPr lang="en-US" sz="2800" b="1" i="1" spc="-100" dirty="0"/>
          </a:p>
        </p:txBody>
      </p:sp>
      <p:sp>
        <p:nvSpPr>
          <p:cNvPr id="5" name="TextBox 4"/>
          <p:cNvSpPr txBox="1"/>
          <p:nvPr/>
        </p:nvSpPr>
        <p:spPr>
          <a:xfrm>
            <a:off x="1269220" y="757535"/>
            <a:ext cx="1686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Throughput</a:t>
            </a:r>
            <a:endParaRPr lang="en-US" sz="2400" b="1" i="1" dirty="0"/>
          </a:p>
        </p:txBody>
      </p:sp>
      <p:sp>
        <p:nvSpPr>
          <p:cNvPr id="103" name="Content Placeholder 2"/>
          <p:cNvSpPr>
            <a:spLocks noGrp="1"/>
          </p:cNvSpPr>
          <p:nvPr/>
        </p:nvSpPr>
        <p:spPr>
          <a:xfrm>
            <a:off x="1685799" y="2071027"/>
            <a:ext cx="677538" cy="51816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3500"/>
              </a:lnSpc>
              <a:buNone/>
            </a:pPr>
            <a:r>
              <a:rPr lang="en-US" sz="2800" b="1" i="1" spc="-100" dirty="0" smtClean="0"/>
              <a:t>2B</a:t>
            </a:r>
            <a:endParaRPr lang="en-US" sz="2800" b="1" i="1" spc="-100" dirty="0"/>
          </a:p>
        </p:txBody>
      </p:sp>
      <p:sp>
        <p:nvSpPr>
          <p:cNvPr id="104" name="Content Placeholder 2"/>
          <p:cNvSpPr>
            <a:spLocks noGrp="1"/>
          </p:cNvSpPr>
          <p:nvPr/>
        </p:nvSpPr>
        <p:spPr>
          <a:xfrm>
            <a:off x="1677865" y="2982569"/>
            <a:ext cx="677538" cy="51816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3500"/>
              </a:lnSpc>
              <a:buNone/>
            </a:pPr>
            <a:r>
              <a:rPr lang="en-US" sz="2800" b="1" i="1" spc="-100" dirty="0" smtClean="0"/>
              <a:t>2B</a:t>
            </a:r>
            <a:endParaRPr lang="en-US" sz="2800" b="1" i="1" spc="-100" dirty="0"/>
          </a:p>
        </p:txBody>
      </p:sp>
      <p:sp>
        <p:nvSpPr>
          <p:cNvPr id="105" name="Content Placeholder 2"/>
          <p:cNvSpPr>
            <a:spLocks noGrp="1"/>
          </p:cNvSpPr>
          <p:nvPr/>
        </p:nvSpPr>
        <p:spPr>
          <a:xfrm>
            <a:off x="1676400" y="3901307"/>
            <a:ext cx="677538" cy="51816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3500"/>
              </a:lnSpc>
              <a:buNone/>
            </a:pPr>
            <a:r>
              <a:rPr lang="en-US" sz="2800" b="1" i="1" spc="-100" dirty="0" smtClean="0"/>
              <a:t>2B</a:t>
            </a:r>
            <a:endParaRPr lang="en-US" sz="2800" b="1" i="1" spc="-100" dirty="0"/>
          </a:p>
        </p:txBody>
      </p:sp>
      <p:sp>
        <p:nvSpPr>
          <p:cNvPr id="106" name="Content Placeholder 2"/>
          <p:cNvSpPr>
            <a:spLocks noGrp="1"/>
          </p:cNvSpPr>
          <p:nvPr/>
        </p:nvSpPr>
        <p:spPr>
          <a:xfrm>
            <a:off x="1677865" y="2982549"/>
            <a:ext cx="677538" cy="51816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3500"/>
              </a:lnSpc>
              <a:buNone/>
            </a:pPr>
            <a:r>
              <a:rPr lang="en-US" sz="2800" b="1" i="1" spc="-100" dirty="0" smtClean="0"/>
              <a:t>3B</a:t>
            </a:r>
            <a:endParaRPr lang="en-US" sz="2800" b="1" i="1" spc="-100" dirty="0"/>
          </a:p>
        </p:txBody>
      </p:sp>
      <p:sp>
        <p:nvSpPr>
          <p:cNvPr id="107" name="Content Placeholder 2"/>
          <p:cNvSpPr>
            <a:spLocks noGrp="1"/>
          </p:cNvSpPr>
          <p:nvPr/>
        </p:nvSpPr>
        <p:spPr>
          <a:xfrm>
            <a:off x="1676400" y="3901287"/>
            <a:ext cx="677538" cy="51816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3500"/>
              </a:lnSpc>
              <a:buNone/>
            </a:pPr>
            <a:r>
              <a:rPr lang="en-US" sz="2800" b="1" i="1" spc="-100" dirty="0" smtClean="0"/>
              <a:t>3B</a:t>
            </a:r>
            <a:endParaRPr lang="en-US" sz="2800" b="1" i="1" spc="-100" dirty="0"/>
          </a:p>
        </p:txBody>
      </p:sp>
      <p:sp>
        <p:nvSpPr>
          <p:cNvPr id="108" name="Content Placeholder 2"/>
          <p:cNvSpPr>
            <a:spLocks noGrp="1"/>
          </p:cNvSpPr>
          <p:nvPr/>
        </p:nvSpPr>
        <p:spPr>
          <a:xfrm>
            <a:off x="1678800" y="3899167"/>
            <a:ext cx="677538" cy="51816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3500"/>
              </a:lnSpc>
              <a:buNone/>
            </a:pPr>
            <a:r>
              <a:rPr lang="en-US" sz="2800" b="1" i="1" spc="-100" dirty="0" smtClean="0"/>
              <a:t>4B</a:t>
            </a:r>
            <a:endParaRPr lang="en-US" sz="2800" b="1" i="1" spc="-100" dirty="0"/>
          </a:p>
        </p:txBody>
      </p:sp>
      <p:sp>
        <p:nvSpPr>
          <p:cNvPr id="109" name="TextBox 108"/>
          <p:cNvSpPr txBox="1"/>
          <p:nvPr/>
        </p:nvSpPr>
        <p:spPr>
          <a:xfrm>
            <a:off x="87293" y="759894"/>
            <a:ext cx="1181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IO Freq.</a:t>
            </a:r>
            <a:endParaRPr lang="en-US" sz="2400" b="1" i="1" dirty="0"/>
          </a:p>
        </p:txBody>
      </p:sp>
      <p:sp>
        <p:nvSpPr>
          <p:cNvPr id="110" name="Content Placeholder 2"/>
          <p:cNvSpPr>
            <a:spLocks noGrp="1"/>
          </p:cNvSpPr>
          <p:nvPr/>
        </p:nvSpPr>
        <p:spPr>
          <a:xfrm>
            <a:off x="205764" y="1158585"/>
            <a:ext cx="677538" cy="51816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3500"/>
              </a:lnSpc>
              <a:buNone/>
            </a:pPr>
            <a:r>
              <a:rPr lang="en-US" sz="2800" b="1" i="1" spc="-100" dirty="0" smtClean="0">
                <a:solidFill>
                  <a:srgbClr val="0070C0"/>
                </a:solidFill>
              </a:rPr>
              <a:t>F</a:t>
            </a:r>
            <a:endParaRPr lang="en-US" sz="2800" b="1" i="1" spc="-100" dirty="0">
              <a:solidFill>
                <a:srgbClr val="0070C0"/>
              </a:solidFill>
            </a:endParaRPr>
          </a:p>
        </p:txBody>
      </p:sp>
      <p:sp>
        <p:nvSpPr>
          <p:cNvPr id="111" name="Content Placeholder 2"/>
          <p:cNvSpPr>
            <a:spLocks noGrp="1"/>
          </p:cNvSpPr>
          <p:nvPr/>
        </p:nvSpPr>
        <p:spPr>
          <a:xfrm>
            <a:off x="206901" y="2075183"/>
            <a:ext cx="677538" cy="51816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3500"/>
              </a:lnSpc>
              <a:buNone/>
            </a:pPr>
            <a:r>
              <a:rPr lang="en-US" sz="2800" b="1" i="1" spc="-100" dirty="0" smtClean="0">
                <a:solidFill>
                  <a:srgbClr val="0070C0"/>
                </a:solidFill>
              </a:rPr>
              <a:t>2F</a:t>
            </a:r>
            <a:endParaRPr lang="en-US" sz="2800" b="1" i="1" spc="-100" dirty="0">
              <a:solidFill>
                <a:srgbClr val="0070C0"/>
              </a:solidFill>
            </a:endParaRPr>
          </a:p>
        </p:txBody>
      </p:sp>
      <p:sp>
        <p:nvSpPr>
          <p:cNvPr id="112" name="Content Placeholder 2"/>
          <p:cNvSpPr>
            <a:spLocks noGrp="1"/>
          </p:cNvSpPr>
          <p:nvPr/>
        </p:nvSpPr>
        <p:spPr>
          <a:xfrm>
            <a:off x="198967" y="2986705"/>
            <a:ext cx="677538" cy="51816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3500"/>
              </a:lnSpc>
              <a:buNone/>
            </a:pPr>
            <a:r>
              <a:rPr lang="en-US" sz="2800" b="1" i="1" spc="-100" dirty="0" smtClean="0">
                <a:solidFill>
                  <a:srgbClr val="0070C0"/>
                </a:solidFill>
              </a:rPr>
              <a:t>3F</a:t>
            </a:r>
            <a:endParaRPr lang="en-US" sz="2800" b="1" i="1" spc="-100" dirty="0">
              <a:solidFill>
                <a:srgbClr val="0070C0"/>
              </a:solidFill>
            </a:endParaRPr>
          </a:p>
        </p:txBody>
      </p:sp>
      <p:sp>
        <p:nvSpPr>
          <p:cNvPr id="113" name="Content Placeholder 2"/>
          <p:cNvSpPr>
            <a:spLocks noGrp="1"/>
          </p:cNvSpPr>
          <p:nvPr/>
        </p:nvSpPr>
        <p:spPr>
          <a:xfrm>
            <a:off x="199902" y="3903323"/>
            <a:ext cx="677538" cy="51816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3500"/>
              </a:lnSpc>
              <a:buNone/>
            </a:pPr>
            <a:r>
              <a:rPr lang="en-US" sz="2800" b="1" i="1" spc="-100" dirty="0" smtClean="0"/>
              <a:t>4F</a:t>
            </a:r>
            <a:endParaRPr lang="en-US" sz="2800" b="1" i="1" spc="-100" dirty="0"/>
          </a:p>
        </p:txBody>
      </p:sp>
      <p:sp>
        <p:nvSpPr>
          <p:cNvPr id="114" name="Rounded Rectangle 113"/>
          <p:cNvSpPr/>
          <p:nvPr/>
        </p:nvSpPr>
        <p:spPr>
          <a:xfrm>
            <a:off x="312102" y="1157066"/>
            <a:ext cx="2133600" cy="1434877"/>
          </a:xfrm>
          <a:prstGeom prst="roundRect">
            <a:avLst>
              <a:gd name="adj" fmla="val 5621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/>
          </a:p>
        </p:txBody>
      </p:sp>
      <p:sp>
        <p:nvSpPr>
          <p:cNvPr id="115" name="Content Placeholder 2"/>
          <p:cNvSpPr>
            <a:spLocks noGrp="1"/>
          </p:cNvSpPr>
          <p:nvPr/>
        </p:nvSpPr>
        <p:spPr>
          <a:xfrm>
            <a:off x="248675" y="1646861"/>
            <a:ext cx="2300605" cy="441961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500"/>
              </a:lnSpc>
              <a:buNone/>
            </a:pPr>
            <a:r>
              <a:rPr lang="en-US" sz="2800" b="1" i="1" spc="-100" dirty="0" smtClean="0">
                <a:solidFill>
                  <a:schemeClr val="accent6"/>
                </a:solidFill>
                <a:latin typeface="+mn-lt"/>
              </a:rPr>
              <a:t>Energy: 14% ↓</a:t>
            </a:r>
          </a:p>
        </p:txBody>
      </p:sp>
    </p:spTree>
    <p:extLst>
      <p:ext uri="{BB962C8B-B14F-4D97-AF65-F5344CB8AC3E}">
        <p14:creationId xmlns:p14="http://schemas.microsoft.com/office/powerpoint/2010/main" val="303455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96296E-6 L 0 0.1319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59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59259E-6 L 0 0.1358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8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96296E-6 L 0 0.1319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59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714" decel="4928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 0.0713 " pathEditMode="relative" rAng="0" ptsTypes="AA">
                                      <p:cBhvr>
                                        <p:cTn id="14" dur="14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6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13195 L 0 0.26783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82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13588 L 0 0.2678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273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714" decel="4928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13194 L 0 0.20324 " pathEditMode="relative" rAng="0" ptsTypes="AA">
                                      <p:cBhvr>
                                        <p:cTn id="40" dur="14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65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2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5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26783 L 0 0.39977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597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42" presetClass="path" presetSubtype="0" accel="50714" decel="4928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26782 L 0 0.33912 " pathEditMode="relative" rAng="0" ptsTypes="AA">
                                      <p:cBhvr>
                                        <p:cTn id="61" dur="14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65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3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7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6" presetID="42" presetClass="path" presetSubtype="0" accel="50714" decel="4928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39977 L 0 0.47107 " pathEditMode="relative" rAng="0" ptsTypes="AA">
                                      <p:cBhvr>
                                        <p:cTn id="77" dur="1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65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4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3" grpId="3" animBg="1"/>
      <p:bldP spid="3" grpId="4" animBg="1"/>
      <p:bldP spid="147" grpId="0" animBg="1"/>
      <p:bldP spid="147" grpId="1" animBg="1"/>
      <p:bldP spid="147" grpId="2" animBg="1"/>
      <p:bldP spid="147" grpId="3" animBg="1"/>
      <p:bldP spid="148" grpId="0" animBg="1"/>
      <p:bldP spid="148" grpId="1" animBg="1"/>
      <p:bldP spid="148" grpId="2" animBg="1"/>
      <p:bldP spid="151" grpId="0" animBg="1"/>
      <p:bldP spid="151" grpId="1" animBg="1"/>
      <p:bldP spid="4" grpId="0" animBg="1"/>
      <p:bldP spid="69" grpId="0" animBg="1"/>
      <p:bldP spid="70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/>
      <p:bldP spid="110" grpId="0" animBg="1"/>
      <p:bldP spid="111" grpId="0" animBg="1"/>
      <p:bldP spid="112" grpId="0" animBg="1"/>
      <p:bldP spid="113" grpId="0" animBg="1"/>
      <p:bldP spid="114" grpId="0" animBg="1"/>
      <p:bldP spid="1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/>
          <p:cNvGrpSpPr/>
          <p:nvPr/>
        </p:nvGrpSpPr>
        <p:grpSpPr>
          <a:xfrm>
            <a:off x="5486400" y="1981200"/>
            <a:ext cx="1371601" cy="1823088"/>
            <a:chOff x="914399" y="1990714"/>
            <a:chExt cx="1371601" cy="1823088"/>
          </a:xfrm>
        </p:grpSpPr>
        <p:cxnSp>
          <p:nvCxnSpPr>
            <p:cNvPr id="72" name="Straight Connector 71"/>
            <p:cNvCxnSpPr>
              <a:stCxn id="22" idx="3"/>
            </p:cNvCxnSpPr>
            <p:nvPr/>
          </p:nvCxnSpPr>
          <p:spPr>
            <a:xfrm flipV="1">
              <a:off x="914399" y="2899403"/>
              <a:ext cx="1371600" cy="9514"/>
            </a:xfrm>
            <a:prstGeom prst="line">
              <a:avLst/>
            </a:prstGeom>
            <a:ln w="38100" cap="rnd">
              <a:solidFill>
                <a:schemeClr val="accent5">
                  <a:lumMod val="75000"/>
                </a:schemeClr>
              </a:solidFill>
              <a:tailEnd type="arrow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2286000" y="1990714"/>
              <a:ext cx="0" cy="1823088"/>
            </a:xfrm>
            <a:prstGeom prst="line">
              <a:avLst/>
            </a:prstGeom>
            <a:ln w="38100" cap="rnd">
              <a:solidFill>
                <a:schemeClr val="accent5">
                  <a:lumMod val="75000"/>
                </a:schemeClr>
              </a:solidFill>
              <a:headEnd type="none" w="lg" len="sm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spc="-200" dirty="0" smtClean="0"/>
              <a:t>Cascaded-IO Data Multiplexer</a:t>
            </a:r>
            <a:endParaRPr lang="en-US" sz="5400" spc="-200" dirty="0"/>
          </a:p>
        </p:txBody>
      </p:sp>
      <p:sp>
        <p:nvSpPr>
          <p:cNvPr id="8" name="Oval 7"/>
          <p:cNvSpPr/>
          <p:nvPr/>
        </p:nvSpPr>
        <p:spPr>
          <a:xfrm>
            <a:off x="6477000" y="3813802"/>
            <a:ext cx="762000" cy="756289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500"/>
              </a:lnSpc>
            </a:pPr>
            <a:r>
              <a:rPr lang="en-US" sz="2400" spc="-80" dirty="0" smtClean="0">
                <a:latin typeface="+mj-lt"/>
              </a:rPr>
              <a:t>data</a:t>
            </a:r>
          </a:p>
        </p:txBody>
      </p:sp>
      <p:sp>
        <p:nvSpPr>
          <p:cNvPr id="15" name="Rectangle 14"/>
          <p:cNvSpPr/>
          <p:nvPr/>
        </p:nvSpPr>
        <p:spPr>
          <a:xfrm flipV="1">
            <a:off x="6553200" y="1832602"/>
            <a:ext cx="609600" cy="14690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cxnSp>
        <p:nvCxnSpPr>
          <p:cNvPr id="12" name="Straight Connector 11"/>
          <p:cNvCxnSpPr>
            <a:endCxn id="34" idx="0"/>
          </p:cNvCxnSpPr>
          <p:nvPr/>
        </p:nvCxnSpPr>
        <p:spPr>
          <a:xfrm>
            <a:off x="6858000" y="1979291"/>
            <a:ext cx="0" cy="154308"/>
          </a:xfrm>
          <a:prstGeom prst="line">
            <a:avLst/>
          </a:prstGeom>
          <a:ln w="38100" cap="rnd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8" idx="2"/>
            <a:endCxn id="8" idx="0"/>
          </p:cNvCxnSpPr>
          <p:nvPr/>
        </p:nvCxnSpPr>
        <p:spPr>
          <a:xfrm>
            <a:off x="6858000" y="3661402"/>
            <a:ext cx="0" cy="152400"/>
          </a:xfrm>
          <a:prstGeom prst="line">
            <a:avLst/>
          </a:prstGeom>
          <a:ln w="38100" cap="rnd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086600" y="2508889"/>
            <a:ext cx="0" cy="691511"/>
          </a:xfrm>
          <a:prstGeom prst="line">
            <a:avLst/>
          </a:prstGeom>
          <a:ln w="38100" cap="rnd">
            <a:solidFill>
              <a:schemeClr val="accent5">
                <a:lumMod val="75000"/>
              </a:schemeClr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629400" y="2895600"/>
            <a:ext cx="0" cy="310511"/>
          </a:xfrm>
          <a:prstGeom prst="line">
            <a:avLst/>
          </a:prstGeom>
          <a:ln w="38100" cap="rnd">
            <a:solidFill>
              <a:schemeClr val="accent5">
                <a:lumMod val="75000"/>
              </a:schemeClr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22" idx="3"/>
          </p:cNvCxnSpPr>
          <p:nvPr/>
        </p:nvCxnSpPr>
        <p:spPr>
          <a:xfrm flipV="1">
            <a:off x="5486400" y="2895600"/>
            <a:ext cx="1143000" cy="3803"/>
          </a:xfrm>
          <a:prstGeom prst="line">
            <a:avLst/>
          </a:prstGeom>
          <a:ln w="38100" cap="rnd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53" idx="1"/>
            <a:endCxn id="28" idx="3"/>
          </p:cNvCxnSpPr>
          <p:nvPr/>
        </p:nvCxnSpPr>
        <p:spPr>
          <a:xfrm flipH="1" flipV="1">
            <a:off x="7284720" y="3429946"/>
            <a:ext cx="259080" cy="955"/>
          </a:xfrm>
          <a:prstGeom prst="line">
            <a:avLst/>
          </a:prstGeom>
          <a:ln w="38100" cap="rnd">
            <a:solidFill>
              <a:schemeClr val="accent5">
                <a:lumMod val="75000"/>
              </a:schemeClr>
            </a:solidFill>
            <a:headEnd type="none"/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2285999" y="1990714"/>
            <a:ext cx="1375258" cy="1823088"/>
            <a:chOff x="2285999" y="1990714"/>
            <a:chExt cx="1375258" cy="1823088"/>
          </a:xfrm>
        </p:grpSpPr>
        <p:cxnSp>
          <p:nvCxnSpPr>
            <p:cNvPr id="61" name="Straight Connector 60"/>
            <p:cNvCxnSpPr>
              <a:endCxn id="22" idx="1"/>
            </p:cNvCxnSpPr>
            <p:nvPr/>
          </p:nvCxnSpPr>
          <p:spPr>
            <a:xfrm>
              <a:off x="2285999" y="2890102"/>
              <a:ext cx="1375258" cy="9301"/>
            </a:xfrm>
            <a:prstGeom prst="line">
              <a:avLst/>
            </a:prstGeom>
            <a:ln w="38100" cap="rnd">
              <a:solidFill>
                <a:schemeClr val="accent5">
                  <a:lumMod val="75000"/>
                </a:schemeClr>
              </a:solidFill>
              <a:tailEnd type="arrow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endCxn id="5" idx="0"/>
            </p:cNvCxnSpPr>
            <p:nvPr/>
          </p:nvCxnSpPr>
          <p:spPr>
            <a:xfrm>
              <a:off x="2286000" y="1990714"/>
              <a:ext cx="0" cy="1823088"/>
            </a:xfrm>
            <a:prstGeom prst="line">
              <a:avLst/>
            </a:prstGeom>
            <a:ln w="38100" cap="rnd">
              <a:solidFill>
                <a:schemeClr val="accent5">
                  <a:lumMod val="75000"/>
                </a:schemeClr>
              </a:solidFill>
              <a:headEnd type="arrow" w="lg" len="sm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Rectangle 63"/>
          <p:cNvSpPr/>
          <p:nvPr/>
        </p:nvSpPr>
        <p:spPr>
          <a:xfrm flipV="1">
            <a:off x="1981200" y="1828800"/>
            <a:ext cx="609600" cy="14690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914400" y="1979291"/>
            <a:ext cx="7315200" cy="2590800"/>
            <a:chOff x="914400" y="2514600"/>
            <a:chExt cx="7315200" cy="2590800"/>
          </a:xfrm>
        </p:grpSpPr>
        <p:sp>
          <p:nvSpPr>
            <p:cNvPr id="3" name="Rectangle 2"/>
            <p:cNvSpPr/>
            <p:nvPr/>
          </p:nvSpPr>
          <p:spPr>
            <a:xfrm>
              <a:off x="914400" y="2514600"/>
              <a:ext cx="7315200" cy="1828800"/>
            </a:xfrm>
            <a:prstGeom prst="rect">
              <a:avLst/>
            </a:prstGeom>
            <a:noFill/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>
                <a:latin typeface="+mj-lt"/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1905000" y="4349111"/>
              <a:ext cx="762000" cy="756289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500"/>
                </a:lnSpc>
              </a:pPr>
              <a:r>
                <a:rPr lang="en-US" sz="2400" spc="-130" dirty="0" smtClean="0">
                  <a:latin typeface="+mj-lt"/>
                </a:rPr>
                <a:t>clock</a:t>
              </a:r>
            </a:p>
          </p:txBody>
        </p:sp>
      </p:grpSp>
      <p:sp>
        <p:nvSpPr>
          <p:cNvPr id="34" name="Rounded Rectangle 33"/>
          <p:cNvSpPr/>
          <p:nvPr/>
        </p:nvSpPr>
        <p:spPr>
          <a:xfrm>
            <a:off x="6324600" y="2133599"/>
            <a:ext cx="1066800" cy="375290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3000"/>
              </a:lnSpc>
            </a:pPr>
            <a:r>
              <a:rPr lang="en-US" sz="2800" spc="-100" dirty="0" smtClean="0">
                <a:latin typeface="+mj-lt"/>
              </a:rPr>
              <a:t>latch</a:t>
            </a:r>
          </a:p>
        </p:txBody>
      </p:sp>
      <p:sp>
        <p:nvSpPr>
          <p:cNvPr id="28" name="Flowchart: Manual Operation 27"/>
          <p:cNvSpPr/>
          <p:nvPr/>
        </p:nvSpPr>
        <p:spPr>
          <a:xfrm>
            <a:off x="6324600" y="3198490"/>
            <a:ext cx="1066800" cy="462912"/>
          </a:xfrm>
          <a:prstGeom prst="flowChartManualOperation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3000"/>
              </a:lnSpc>
            </a:pPr>
            <a:r>
              <a:rPr lang="en-US" sz="2800" spc="-100" dirty="0" smtClean="0">
                <a:latin typeface="+mj-lt"/>
              </a:rPr>
              <a:t>mux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7543800" y="3200400"/>
            <a:ext cx="609600" cy="461001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3000"/>
              </a:lnSpc>
            </a:pPr>
            <a:r>
              <a:rPr lang="en-US" sz="2800" spc="-100" dirty="0" smtClean="0">
                <a:latin typeface="+mj-lt"/>
              </a:rPr>
              <a:t>ctrl.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752600" y="2286000"/>
            <a:ext cx="1066800" cy="375290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3000"/>
              </a:lnSpc>
            </a:pPr>
            <a:r>
              <a:rPr lang="en-US" sz="2800" spc="-100" dirty="0" smtClean="0">
                <a:latin typeface="+mj-lt"/>
              </a:rPr>
              <a:t>counter</a:t>
            </a:r>
          </a:p>
        </p:txBody>
      </p:sp>
      <p:cxnSp>
        <p:nvCxnSpPr>
          <p:cNvPr id="27" name="Straight Connector 26"/>
          <p:cNvCxnSpPr>
            <a:endCxn id="26" idx="3"/>
          </p:cNvCxnSpPr>
          <p:nvPr/>
        </p:nvCxnSpPr>
        <p:spPr>
          <a:xfrm flipH="1">
            <a:off x="2819400" y="2473645"/>
            <a:ext cx="296716" cy="0"/>
          </a:xfrm>
          <a:prstGeom prst="line">
            <a:avLst/>
          </a:prstGeom>
          <a:ln w="38100" cap="rnd">
            <a:solidFill>
              <a:schemeClr val="accent5">
                <a:lumMod val="75000"/>
              </a:schemeClr>
            </a:solidFill>
            <a:headEnd type="none"/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ontent Placeholder 2"/>
          <p:cNvSpPr>
            <a:spLocks noGrp="1"/>
          </p:cNvSpPr>
          <p:nvPr/>
        </p:nvSpPr>
        <p:spPr>
          <a:xfrm>
            <a:off x="3060236" y="2280714"/>
            <a:ext cx="648164" cy="3807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500"/>
              </a:lnSpc>
              <a:buNone/>
            </a:pPr>
            <a:r>
              <a:rPr lang="en-US" sz="2800" spc="-100" dirty="0" err="1" smtClean="0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2800" spc="-1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0" y="152400"/>
            <a:ext cx="9144000" cy="76199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spc="-200" dirty="0" smtClean="0"/>
              <a:t>Cascaded-IO Clock Propagator</a:t>
            </a:r>
            <a:endParaRPr lang="en-US" sz="5400" spc="-200" dirty="0"/>
          </a:p>
        </p:txBody>
      </p:sp>
      <p:sp>
        <p:nvSpPr>
          <p:cNvPr id="22" name="Rectangle 21"/>
          <p:cNvSpPr/>
          <p:nvPr/>
        </p:nvSpPr>
        <p:spPr>
          <a:xfrm>
            <a:off x="3661257" y="2137403"/>
            <a:ext cx="1825143" cy="152399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3000"/>
              </a:lnSpc>
            </a:pPr>
            <a:r>
              <a:rPr lang="en-US" sz="3200" spc="-80" dirty="0">
                <a:latin typeface="+mj-lt"/>
              </a:rPr>
              <a:t>c</a:t>
            </a:r>
            <a:r>
              <a:rPr lang="en-US" sz="3200" spc="-80" dirty="0" smtClean="0">
                <a:latin typeface="+mj-lt"/>
              </a:rPr>
              <a:t>ell array &amp;</a:t>
            </a:r>
          </a:p>
          <a:p>
            <a:pPr algn="ctr">
              <a:lnSpc>
                <a:spcPts val="3000"/>
              </a:lnSpc>
            </a:pPr>
            <a:r>
              <a:rPr lang="en-US" sz="3200" spc="-80" dirty="0" smtClean="0">
                <a:latin typeface="+mj-lt"/>
              </a:rPr>
              <a:t>peripheral logic</a:t>
            </a:r>
          </a:p>
        </p:txBody>
      </p:sp>
    </p:spTree>
    <p:extLst>
      <p:ext uri="{BB962C8B-B14F-4D97-AF65-F5344CB8AC3E}">
        <p14:creationId xmlns:p14="http://schemas.microsoft.com/office/powerpoint/2010/main" val="16209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64" grpId="0" animBg="1"/>
      <p:bldP spid="34" grpId="0" animBg="1"/>
      <p:bldP spid="28" grpId="0" animBg="1"/>
      <p:bldP spid="53" grpId="0" animBg="1"/>
      <p:bldP spid="26" grpId="0" animBg="1"/>
      <p:bldP spid="29" grpId="0"/>
      <p:bldP spid="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/>
              <a:t>Outline</a:t>
            </a:r>
            <a:endParaRPr lang="en-US" sz="5400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838200" y="4038600"/>
            <a:ext cx="7467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  2. Cascaded-IO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838200" y="4953000"/>
            <a:ext cx="7467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Performance Evaluation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838200" y="1295400"/>
            <a:ext cx="7467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Limited Bandwidth in 3D DRAM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838200" y="2209800"/>
            <a:ext cx="7467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Simultaneous Multi-Layer Access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38200" y="3124200"/>
            <a:ext cx="7467600" cy="914400"/>
          </a:xfrm>
          <a:prstGeom prst="rect">
            <a:avLst/>
          </a:prstGeom>
        </p:spPr>
        <p:txBody>
          <a:bodyPr vert="horz" lIns="91440" tIns="45720" rIns="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  1. Dedicated-IO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38200" y="4038600"/>
            <a:ext cx="7467600" cy="91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  2. Cascaded-IO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38200" y="4953000"/>
            <a:ext cx="7467600" cy="91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Performance Evaluation</a:t>
            </a:r>
          </a:p>
          <a:p>
            <a:endParaRPr lang="en-US" sz="2000" spc="-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032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257800"/>
          </a:xfrm>
        </p:spPr>
        <p:txBody>
          <a:bodyPr>
            <a:normAutofit lnSpcReduction="10000"/>
          </a:bodyPr>
          <a:lstStyle/>
          <a:p>
            <a:pPr marL="457200" indent="-320040">
              <a:lnSpc>
                <a:spcPct val="8500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+mn-lt"/>
              </a:rPr>
              <a:t>CPU: </a:t>
            </a:r>
            <a:r>
              <a:rPr lang="en-US" sz="3200" dirty="0" smtClean="0">
                <a:solidFill>
                  <a:srgbClr val="0070C0"/>
                </a:solidFill>
                <a:latin typeface="+mn-lt"/>
              </a:rPr>
              <a:t>4-16 cores</a:t>
            </a:r>
          </a:p>
          <a:p>
            <a:pPr marL="914400" lvl="1" indent="-457200">
              <a:lnSpc>
                <a:spcPct val="85000"/>
              </a:lnSpc>
            </a:pPr>
            <a:r>
              <a:rPr lang="en-US" sz="2800" b="1" dirty="0" smtClean="0"/>
              <a:t>Simulator: </a:t>
            </a:r>
            <a:r>
              <a:rPr lang="en-US" sz="2800" dirty="0" smtClean="0"/>
              <a:t>Instruction-trace-based x86 simulator</a:t>
            </a:r>
          </a:p>
          <a:p>
            <a:pPr marL="914400" lvl="1" indent="-457200">
              <a:lnSpc>
                <a:spcPct val="85000"/>
              </a:lnSpc>
            </a:pPr>
            <a:r>
              <a:rPr lang="en-US" sz="2800" dirty="0" smtClean="0"/>
              <a:t>3-wide issue, 512kB cache slice per core</a:t>
            </a:r>
          </a:p>
          <a:p>
            <a:pPr marL="457200" indent="-320040">
              <a:lnSpc>
                <a:spcPct val="85000"/>
              </a:lnSpc>
              <a:spcBef>
                <a:spcPts val="2400"/>
              </a:spcBef>
            </a:pPr>
            <a:r>
              <a:rPr lang="en-US" sz="3200" b="1" dirty="0" smtClean="0">
                <a:solidFill>
                  <a:schemeClr val="accent6"/>
                </a:solidFill>
                <a:latin typeface="+mn-lt"/>
              </a:rPr>
              <a:t>Memory: </a:t>
            </a:r>
            <a:r>
              <a:rPr lang="en-US" sz="3200" dirty="0" smtClean="0">
                <a:solidFill>
                  <a:schemeClr val="accent6"/>
                </a:solidFill>
                <a:latin typeface="+mn-lt"/>
              </a:rPr>
              <a:t>4 DRAM layers</a:t>
            </a:r>
            <a:endParaRPr lang="en-US" sz="3200" dirty="0">
              <a:solidFill>
                <a:schemeClr val="accent6"/>
              </a:solidFill>
              <a:latin typeface="+mn-lt"/>
            </a:endParaRPr>
          </a:p>
          <a:p>
            <a:pPr marL="914400" lvl="1" indent="-457200">
              <a:lnSpc>
                <a:spcPct val="85000"/>
              </a:lnSpc>
            </a:pPr>
            <a:r>
              <a:rPr lang="en-US" sz="2800" b="1" dirty="0" smtClean="0"/>
              <a:t>Simulator</a:t>
            </a:r>
            <a:r>
              <a:rPr lang="en-US" sz="2800" dirty="0" smtClean="0"/>
              <a:t>: </a:t>
            </a:r>
            <a:r>
              <a:rPr lang="en-US" sz="2800" dirty="0" err="1" smtClean="0"/>
              <a:t>Ramulator</a:t>
            </a:r>
            <a:r>
              <a:rPr lang="en-US" sz="2800" dirty="0" smtClean="0"/>
              <a:t>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[Kim+ CAL 2015]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i="1" dirty="0">
                <a:solidFill>
                  <a:srgbClr val="0070C0"/>
                </a:solidFill>
              </a:rPr>
              <a:t>https://</a:t>
            </a:r>
            <a:r>
              <a:rPr lang="en-US" sz="2800" i="1" dirty="0" smtClean="0">
                <a:solidFill>
                  <a:srgbClr val="0070C0"/>
                </a:solidFill>
              </a:rPr>
              <a:t>github.com/CMU-SAFARI/ramulator</a:t>
            </a:r>
          </a:p>
          <a:p>
            <a:pPr marL="914400" lvl="1" indent="-457200">
              <a:lnSpc>
                <a:spcPct val="85000"/>
              </a:lnSpc>
            </a:pPr>
            <a:r>
              <a:rPr lang="en-US" sz="2800" dirty="0" smtClean="0"/>
              <a:t>64-entry read/write queue, FR-FCFS scheduler</a:t>
            </a:r>
          </a:p>
          <a:p>
            <a:pPr marL="914400" lvl="1" indent="-457200">
              <a:lnSpc>
                <a:spcPct val="85000"/>
              </a:lnSpc>
            </a:pPr>
            <a:r>
              <a:rPr lang="en-US" sz="2800" b="1" dirty="0" smtClean="0"/>
              <a:t>Energy Model</a:t>
            </a:r>
            <a:r>
              <a:rPr lang="en-US" sz="2800" dirty="0" smtClean="0"/>
              <a:t>: built from other high-frequency DRAMs</a:t>
            </a:r>
          </a:p>
          <a:p>
            <a:pPr marL="914400" lvl="1" indent="-457200">
              <a:lnSpc>
                <a:spcPct val="85000"/>
              </a:lnSpc>
            </a:pPr>
            <a:r>
              <a:rPr lang="en-US" sz="2800" b="1" dirty="0" smtClean="0">
                <a:solidFill>
                  <a:srgbClr val="0070C0"/>
                </a:solidFill>
                <a:latin typeface="+mn-lt"/>
              </a:rPr>
              <a:t>Baseline:</a:t>
            </a:r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 Wide I/O</a:t>
            </a:r>
            <a:r>
              <a:rPr lang="en-US" sz="2800" dirty="0" smtClean="0">
                <a:latin typeface="+mn-lt"/>
              </a:rPr>
              <a:t> 3D-stacked DRAM, 200 MHz</a:t>
            </a:r>
            <a:endParaRPr lang="en-US" sz="2800" dirty="0">
              <a:latin typeface="+mn-lt"/>
            </a:endParaRPr>
          </a:p>
          <a:p>
            <a:pPr marL="457200" indent="-320040">
              <a:lnSpc>
                <a:spcPct val="85000"/>
              </a:lnSpc>
              <a:spcBef>
                <a:spcPts val="2400"/>
              </a:spcBef>
            </a:pPr>
            <a:r>
              <a:rPr lang="en-US" sz="3200" b="1" dirty="0" smtClean="0">
                <a:solidFill>
                  <a:schemeClr val="accent2"/>
                </a:solidFill>
                <a:latin typeface="+mn-lt"/>
              </a:rPr>
              <a:t>Workloads</a:t>
            </a:r>
            <a:endParaRPr lang="en-US" sz="3200" b="1" dirty="0">
              <a:solidFill>
                <a:schemeClr val="accent2"/>
              </a:solidFill>
              <a:latin typeface="+mn-lt"/>
            </a:endParaRPr>
          </a:p>
          <a:p>
            <a:pPr marL="914400" lvl="1" indent="-457200">
              <a:lnSpc>
                <a:spcPct val="85000"/>
              </a:lnSpc>
            </a:pPr>
            <a:r>
              <a:rPr lang="en-US" sz="2800" dirty="0" smtClean="0"/>
              <a:t>16 </a:t>
            </a:r>
            <a:r>
              <a:rPr lang="en-US" sz="2800" dirty="0" err="1" smtClean="0"/>
              <a:t>multiprogrammed</a:t>
            </a:r>
            <a:r>
              <a:rPr lang="en-US" sz="2800" dirty="0" smtClean="0"/>
              <a:t> workloads for each core count</a:t>
            </a:r>
          </a:p>
          <a:p>
            <a:pPr marL="914400" lvl="1" indent="-457200">
              <a:lnSpc>
                <a:spcPct val="85000"/>
              </a:lnSpc>
            </a:pPr>
            <a:r>
              <a:rPr lang="en-US" sz="2800" dirty="0" smtClean="0"/>
              <a:t>Randomly selected from TPC</a:t>
            </a:r>
            <a:r>
              <a:rPr lang="en-US" sz="2800" dirty="0"/>
              <a:t>, STREAM, SPEC </a:t>
            </a:r>
            <a:r>
              <a:rPr lang="en-US" sz="2800" dirty="0" smtClean="0"/>
              <a:t>CPU2000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152400" y="152401"/>
            <a:ext cx="94488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/>
              <a:t>Evaluation Methodology</a:t>
            </a:r>
          </a:p>
        </p:txBody>
      </p:sp>
    </p:spTree>
    <p:extLst>
      <p:ext uri="{BB962C8B-B14F-4D97-AF65-F5344CB8AC3E}">
        <p14:creationId xmlns:p14="http://schemas.microsoft.com/office/powerpoint/2010/main" val="24182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spc="-200" dirty="0" smtClean="0"/>
              <a:t>SMLA Improves Performance</a:t>
            </a:r>
            <a:endParaRPr lang="en-US" sz="5400" spc="-2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1165801"/>
              </p:ext>
            </p:extLst>
          </p:nvPr>
        </p:nvGraphicFramePr>
        <p:xfrm>
          <a:off x="655320" y="1219200"/>
          <a:ext cx="795528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1521767" y="2839178"/>
            <a:ext cx="4114800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Performance Improvement  (%)</a:t>
            </a:r>
            <a:endParaRPr lang="en-US" sz="2400" dirty="0">
              <a:latin typeface="+mj-lt"/>
            </a:endParaRPr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182880" y="5359230"/>
            <a:ext cx="8839200" cy="104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over Wide I/O 3D-stacked DRAM</a:t>
            </a:r>
            <a:endParaRPr lang="en-US" i="1" dirty="0">
              <a:solidFill>
                <a:srgbClr val="3333CC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/>
        </p:nvSpPr>
        <p:spPr>
          <a:xfrm>
            <a:off x="7467600" y="1219200"/>
            <a:ext cx="762001" cy="378409"/>
          </a:xfrm>
          <a:prstGeom prst="rect">
            <a:avLst/>
          </a:prstGeom>
          <a:solidFill>
            <a:schemeClr val="bg1"/>
          </a:solidFill>
        </p:spPr>
        <p:txBody>
          <a:bodyPr vert="horz" lIns="45720" tIns="45720" rIns="4572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500"/>
              </a:lnSpc>
              <a:buNone/>
            </a:pPr>
            <a:r>
              <a:rPr lang="en-US" sz="2800" b="1" i="1" spc="-1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55% </a:t>
            </a:r>
          </a:p>
        </p:txBody>
      </p:sp>
    </p:spTree>
    <p:extLst>
      <p:ext uri="{BB962C8B-B14F-4D97-AF65-F5344CB8AC3E}">
        <p14:creationId xmlns:p14="http://schemas.microsoft.com/office/powerpoint/2010/main" val="23756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El"/>
        </p:bldSub>
      </p:bldGraphic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183431" y="2419884"/>
            <a:ext cx="3657600" cy="457201"/>
            <a:chOff x="2819400" y="2971800"/>
            <a:chExt cx="3505201" cy="457201"/>
          </a:xfrm>
        </p:grpSpPr>
        <p:grpSp>
          <p:nvGrpSpPr>
            <p:cNvPr id="5" name="Group 4"/>
            <p:cNvGrpSpPr/>
            <p:nvPr/>
          </p:nvGrpSpPr>
          <p:grpSpPr>
            <a:xfrm>
              <a:off x="2819400" y="2971800"/>
              <a:ext cx="3505201" cy="457201"/>
              <a:chOff x="2819400" y="2971800"/>
              <a:chExt cx="3505201" cy="457201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2819400" y="2971800"/>
                <a:ext cx="1676400" cy="3038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500"/>
                  </a:lnSpc>
                </a:pPr>
                <a:r>
                  <a:rPr lang="en-US" sz="2400" spc="-80" dirty="0" smtClean="0">
                    <a:latin typeface="+mj-lt"/>
                  </a:rPr>
                  <a:t>cell array</a:t>
                </a: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648200" y="2971801"/>
                <a:ext cx="1676401" cy="4572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500"/>
                  </a:lnSpc>
                </a:pPr>
                <a:r>
                  <a:rPr lang="en-US" sz="2000" spc="-80" dirty="0" smtClean="0">
                    <a:latin typeface="+mj-lt"/>
                  </a:rPr>
                  <a:t>peripheral logic</a:t>
                </a:r>
              </a:p>
            </p:txBody>
          </p:sp>
        </p:grpSp>
        <p:sp>
          <p:nvSpPr>
            <p:cNvPr id="6" name="Rectangle 5"/>
            <p:cNvSpPr/>
            <p:nvPr/>
          </p:nvSpPr>
          <p:spPr>
            <a:xfrm>
              <a:off x="2819400" y="3292744"/>
              <a:ext cx="1817897" cy="1362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500"/>
                </a:lnSpc>
              </a:pPr>
              <a:endParaRPr lang="en-US" sz="2400" spc="-80" dirty="0" smtClean="0">
                <a:latin typeface="+mj-lt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5183430" y="2420078"/>
            <a:ext cx="3657600" cy="4568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lang="en-US" sz="2400" i="1" spc="-80" dirty="0" smtClean="0">
                <a:latin typeface="+mj-lt"/>
              </a:rPr>
              <a:t>DRAM layer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83430" y="3258854"/>
            <a:ext cx="3657600" cy="4568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lang="en-US" sz="2400" i="1" spc="-80" dirty="0" smtClean="0">
                <a:latin typeface="+mj-lt"/>
              </a:rPr>
              <a:t>DRAM layer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83430" y="4097434"/>
            <a:ext cx="3657600" cy="4568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lang="en-US" sz="2400" i="1" spc="-80" dirty="0" smtClean="0">
                <a:latin typeface="+mj-lt"/>
              </a:rPr>
              <a:t>DRAM layer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183430" y="4944317"/>
            <a:ext cx="3657600" cy="4568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lang="en-US" sz="2400" i="1" spc="-80" dirty="0" smtClean="0">
                <a:latin typeface="+mj-lt"/>
              </a:rPr>
              <a:t>DRAM layer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5220951" y="2426208"/>
            <a:ext cx="3582559" cy="3364992"/>
            <a:chOff x="799520" y="1073124"/>
            <a:chExt cx="3582559" cy="3364992"/>
          </a:xfrm>
          <a:solidFill>
            <a:schemeClr val="accent5">
              <a:lumMod val="75000"/>
            </a:schemeClr>
          </a:solidFill>
        </p:grpSpPr>
        <p:grpSp>
          <p:nvGrpSpPr>
            <p:cNvPr id="19" name="Group 18"/>
            <p:cNvGrpSpPr/>
            <p:nvPr/>
          </p:nvGrpSpPr>
          <p:grpSpPr>
            <a:xfrm>
              <a:off x="799520" y="1523611"/>
              <a:ext cx="3582559" cy="382159"/>
              <a:chOff x="762000" y="1523611"/>
              <a:chExt cx="3582559" cy="382159"/>
            </a:xfrm>
            <a:grpFill/>
          </p:grpSpPr>
          <p:sp>
            <p:nvSpPr>
              <p:cNvPr id="10" name="Oval 9"/>
              <p:cNvSpPr/>
              <p:nvPr/>
            </p:nvSpPr>
            <p:spPr>
              <a:xfrm>
                <a:off x="7620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2192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6764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1336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25908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0480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5052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39624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799520" y="2362191"/>
              <a:ext cx="3582559" cy="382159"/>
              <a:chOff x="762000" y="1523611"/>
              <a:chExt cx="3582559" cy="382159"/>
            </a:xfrm>
            <a:grpFill/>
          </p:grpSpPr>
          <p:sp>
            <p:nvSpPr>
              <p:cNvPr id="22" name="Oval 21"/>
              <p:cNvSpPr/>
              <p:nvPr/>
            </p:nvSpPr>
            <p:spPr>
              <a:xfrm>
                <a:off x="7620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2192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6764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1336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25908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0480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5052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39624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799520" y="3209074"/>
              <a:ext cx="3582559" cy="382159"/>
              <a:chOff x="762000" y="1523611"/>
              <a:chExt cx="3582559" cy="382159"/>
            </a:xfrm>
            <a:grpFill/>
          </p:grpSpPr>
          <p:sp>
            <p:nvSpPr>
              <p:cNvPr id="32" name="Oval 31"/>
              <p:cNvSpPr/>
              <p:nvPr/>
            </p:nvSpPr>
            <p:spPr>
              <a:xfrm>
                <a:off x="7620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2192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16764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21336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25908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0480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35052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39624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799520" y="4055957"/>
              <a:ext cx="3582559" cy="382159"/>
              <a:chOff x="762000" y="1523611"/>
              <a:chExt cx="3582559" cy="382159"/>
            </a:xfrm>
            <a:grpFill/>
          </p:grpSpPr>
          <p:sp>
            <p:nvSpPr>
              <p:cNvPr id="41" name="Oval 40"/>
              <p:cNvSpPr/>
              <p:nvPr/>
            </p:nvSpPr>
            <p:spPr>
              <a:xfrm>
                <a:off x="7620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12192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16764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21336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25908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0480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35052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3962400" y="1523611"/>
                <a:ext cx="382159" cy="3821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</p:grpSp>
        <p:cxnSp>
          <p:nvCxnSpPr>
            <p:cNvPr id="50" name="Straight Connector 49"/>
            <p:cNvCxnSpPr/>
            <p:nvPr/>
          </p:nvCxnSpPr>
          <p:spPr>
            <a:xfrm>
              <a:off x="990599" y="1073124"/>
              <a:ext cx="1" cy="2989157"/>
            </a:xfrm>
            <a:prstGeom prst="line">
              <a:avLst/>
            </a:prstGeom>
            <a:grpFill/>
            <a:ln w="57150" cap="flat">
              <a:solidFill>
                <a:schemeClr val="accent5">
                  <a:lumMod val="7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447798" y="1073124"/>
              <a:ext cx="1" cy="2989157"/>
            </a:xfrm>
            <a:prstGeom prst="line">
              <a:avLst/>
            </a:prstGeom>
            <a:grpFill/>
            <a:ln w="57150" cap="flat">
              <a:solidFill>
                <a:schemeClr val="accent5">
                  <a:lumMod val="7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1904997" y="1073124"/>
              <a:ext cx="1" cy="2989157"/>
            </a:xfrm>
            <a:prstGeom prst="line">
              <a:avLst/>
            </a:prstGeom>
            <a:grpFill/>
            <a:ln w="57150" cap="flat">
              <a:solidFill>
                <a:schemeClr val="accent5">
                  <a:lumMod val="7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2362196" y="1073124"/>
              <a:ext cx="1" cy="2989157"/>
            </a:xfrm>
            <a:prstGeom prst="line">
              <a:avLst/>
            </a:prstGeom>
            <a:grpFill/>
            <a:ln w="57150" cap="flat">
              <a:solidFill>
                <a:schemeClr val="accent5">
                  <a:lumMod val="7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2822599" y="1073124"/>
              <a:ext cx="1" cy="2989157"/>
            </a:xfrm>
            <a:prstGeom prst="line">
              <a:avLst/>
            </a:prstGeom>
            <a:grpFill/>
            <a:ln w="57150" cap="flat">
              <a:solidFill>
                <a:schemeClr val="accent5">
                  <a:lumMod val="7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3279798" y="1073124"/>
              <a:ext cx="1" cy="2989157"/>
            </a:xfrm>
            <a:prstGeom prst="line">
              <a:avLst/>
            </a:prstGeom>
            <a:grpFill/>
            <a:ln w="57150" cap="flat">
              <a:solidFill>
                <a:schemeClr val="accent5">
                  <a:lumMod val="7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3736997" y="1073124"/>
              <a:ext cx="1" cy="2989157"/>
            </a:xfrm>
            <a:prstGeom prst="line">
              <a:avLst/>
            </a:prstGeom>
            <a:grpFill/>
            <a:ln w="57150" cap="flat">
              <a:solidFill>
                <a:schemeClr val="accent5">
                  <a:lumMod val="7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4194196" y="1073124"/>
              <a:ext cx="1" cy="2989157"/>
            </a:xfrm>
            <a:prstGeom prst="line">
              <a:avLst/>
            </a:prstGeom>
            <a:grpFill/>
            <a:ln w="57150" cap="flat">
              <a:solidFill>
                <a:schemeClr val="accent5">
                  <a:lumMod val="7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Group 259"/>
          <p:cNvGrpSpPr/>
          <p:nvPr/>
        </p:nvGrpSpPr>
        <p:grpSpPr>
          <a:xfrm>
            <a:off x="5216959" y="2426208"/>
            <a:ext cx="3582559" cy="3364992"/>
            <a:chOff x="799520" y="1073124"/>
            <a:chExt cx="3582559" cy="3364992"/>
          </a:xfrm>
          <a:solidFill>
            <a:schemeClr val="accent5">
              <a:lumMod val="40000"/>
              <a:lumOff val="60000"/>
            </a:schemeClr>
          </a:solidFill>
        </p:grpSpPr>
        <p:grpSp>
          <p:nvGrpSpPr>
            <p:cNvPr id="261" name="Group 260"/>
            <p:cNvGrpSpPr/>
            <p:nvPr/>
          </p:nvGrpSpPr>
          <p:grpSpPr>
            <a:xfrm>
              <a:off x="799520" y="1523611"/>
              <a:ext cx="3582559" cy="382159"/>
              <a:chOff x="762000" y="1523611"/>
              <a:chExt cx="3582559" cy="382159"/>
            </a:xfrm>
            <a:grpFill/>
          </p:grpSpPr>
          <p:sp>
            <p:nvSpPr>
              <p:cNvPr id="297" name="Oval 296"/>
              <p:cNvSpPr/>
              <p:nvPr/>
            </p:nvSpPr>
            <p:spPr>
              <a:xfrm>
                <a:off x="762000" y="1523611"/>
                <a:ext cx="382159" cy="382159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98" name="Oval 297"/>
              <p:cNvSpPr/>
              <p:nvPr/>
            </p:nvSpPr>
            <p:spPr>
              <a:xfrm>
                <a:off x="1219200" y="1523611"/>
                <a:ext cx="382159" cy="382159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99" name="Oval 298"/>
              <p:cNvSpPr/>
              <p:nvPr/>
            </p:nvSpPr>
            <p:spPr>
              <a:xfrm>
                <a:off x="1676400" y="1523611"/>
                <a:ext cx="382159" cy="382159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300" name="Oval 299"/>
              <p:cNvSpPr/>
              <p:nvPr/>
            </p:nvSpPr>
            <p:spPr>
              <a:xfrm>
                <a:off x="2133600" y="1523611"/>
                <a:ext cx="382159" cy="382159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301" name="Oval 300"/>
              <p:cNvSpPr/>
              <p:nvPr/>
            </p:nvSpPr>
            <p:spPr>
              <a:xfrm>
                <a:off x="2590800" y="1523611"/>
                <a:ext cx="382159" cy="382159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302" name="Oval 301"/>
              <p:cNvSpPr/>
              <p:nvPr/>
            </p:nvSpPr>
            <p:spPr>
              <a:xfrm>
                <a:off x="3048000" y="1523611"/>
                <a:ext cx="382159" cy="382159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303" name="Oval 302"/>
              <p:cNvSpPr/>
              <p:nvPr/>
            </p:nvSpPr>
            <p:spPr>
              <a:xfrm>
                <a:off x="3505200" y="1523611"/>
                <a:ext cx="382159" cy="382159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304" name="Oval 303"/>
              <p:cNvSpPr/>
              <p:nvPr/>
            </p:nvSpPr>
            <p:spPr>
              <a:xfrm>
                <a:off x="3962400" y="1523611"/>
                <a:ext cx="382159" cy="382159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262" name="Group 261"/>
            <p:cNvGrpSpPr/>
            <p:nvPr/>
          </p:nvGrpSpPr>
          <p:grpSpPr>
            <a:xfrm>
              <a:off x="799520" y="2362191"/>
              <a:ext cx="3582559" cy="382159"/>
              <a:chOff x="762000" y="1523611"/>
              <a:chExt cx="3582559" cy="382159"/>
            </a:xfrm>
            <a:grpFill/>
          </p:grpSpPr>
          <p:sp>
            <p:nvSpPr>
              <p:cNvPr id="289" name="Oval 288"/>
              <p:cNvSpPr/>
              <p:nvPr/>
            </p:nvSpPr>
            <p:spPr>
              <a:xfrm>
                <a:off x="762000" y="1523611"/>
                <a:ext cx="382159" cy="382159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90" name="Oval 289"/>
              <p:cNvSpPr/>
              <p:nvPr/>
            </p:nvSpPr>
            <p:spPr>
              <a:xfrm>
                <a:off x="1219200" y="1523611"/>
                <a:ext cx="382159" cy="382159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91" name="Oval 290"/>
              <p:cNvSpPr/>
              <p:nvPr/>
            </p:nvSpPr>
            <p:spPr>
              <a:xfrm>
                <a:off x="1676400" y="1523611"/>
                <a:ext cx="382159" cy="382159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92" name="Oval 291"/>
              <p:cNvSpPr/>
              <p:nvPr/>
            </p:nvSpPr>
            <p:spPr>
              <a:xfrm>
                <a:off x="2133600" y="1523611"/>
                <a:ext cx="382159" cy="382159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93" name="Oval 292"/>
              <p:cNvSpPr/>
              <p:nvPr/>
            </p:nvSpPr>
            <p:spPr>
              <a:xfrm>
                <a:off x="2590800" y="1523611"/>
                <a:ext cx="382159" cy="382159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94" name="Oval 293"/>
              <p:cNvSpPr/>
              <p:nvPr/>
            </p:nvSpPr>
            <p:spPr>
              <a:xfrm>
                <a:off x="3048000" y="1523611"/>
                <a:ext cx="382159" cy="382159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95" name="Oval 294"/>
              <p:cNvSpPr/>
              <p:nvPr/>
            </p:nvSpPr>
            <p:spPr>
              <a:xfrm>
                <a:off x="3505200" y="1523611"/>
                <a:ext cx="382159" cy="382159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96" name="Oval 295"/>
              <p:cNvSpPr/>
              <p:nvPr/>
            </p:nvSpPr>
            <p:spPr>
              <a:xfrm>
                <a:off x="3962400" y="1523611"/>
                <a:ext cx="382159" cy="382159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263" name="Group 262"/>
            <p:cNvGrpSpPr/>
            <p:nvPr/>
          </p:nvGrpSpPr>
          <p:grpSpPr>
            <a:xfrm>
              <a:off x="799520" y="3209074"/>
              <a:ext cx="3582559" cy="382159"/>
              <a:chOff x="762000" y="1523611"/>
              <a:chExt cx="3582559" cy="382159"/>
            </a:xfrm>
            <a:grpFill/>
          </p:grpSpPr>
          <p:sp>
            <p:nvSpPr>
              <p:cNvPr id="281" name="Oval 280"/>
              <p:cNvSpPr/>
              <p:nvPr/>
            </p:nvSpPr>
            <p:spPr>
              <a:xfrm>
                <a:off x="762000" y="1523611"/>
                <a:ext cx="382159" cy="382159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82" name="Oval 281"/>
              <p:cNvSpPr/>
              <p:nvPr/>
            </p:nvSpPr>
            <p:spPr>
              <a:xfrm>
                <a:off x="1219200" y="1523611"/>
                <a:ext cx="382159" cy="382159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83" name="Oval 282"/>
              <p:cNvSpPr/>
              <p:nvPr/>
            </p:nvSpPr>
            <p:spPr>
              <a:xfrm>
                <a:off x="1676400" y="1523611"/>
                <a:ext cx="382159" cy="382159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84" name="Oval 283"/>
              <p:cNvSpPr/>
              <p:nvPr/>
            </p:nvSpPr>
            <p:spPr>
              <a:xfrm>
                <a:off x="2133600" y="1523611"/>
                <a:ext cx="382159" cy="382159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85" name="Oval 284"/>
              <p:cNvSpPr/>
              <p:nvPr/>
            </p:nvSpPr>
            <p:spPr>
              <a:xfrm>
                <a:off x="2590800" y="1523611"/>
                <a:ext cx="382159" cy="382159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86" name="Oval 285"/>
              <p:cNvSpPr/>
              <p:nvPr/>
            </p:nvSpPr>
            <p:spPr>
              <a:xfrm>
                <a:off x="3048000" y="1523611"/>
                <a:ext cx="382159" cy="382159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87" name="Oval 286"/>
              <p:cNvSpPr/>
              <p:nvPr/>
            </p:nvSpPr>
            <p:spPr>
              <a:xfrm>
                <a:off x="3505200" y="1523611"/>
                <a:ext cx="382159" cy="382159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88" name="Oval 287"/>
              <p:cNvSpPr/>
              <p:nvPr/>
            </p:nvSpPr>
            <p:spPr>
              <a:xfrm>
                <a:off x="3962400" y="1523611"/>
                <a:ext cx="382159" cy="382159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264" name="Group 263"/>
            <p:cNvGrpSpPr/>
            <p:nvPr/>
          </p:nvGrpSpPr>
          <p:grpSpPr>
            <a:xfrm>
              <a:off x="799520" y="4055957"/>
              <a:ext cx="3582559" cy="382159"/>
              <a:chOff x="762000" y="1523611"/>
              <a:chExt cx="3582559" cy="382159"/>
            </a:xfrm>
            <a:grpFill/>
          </p:grpSpPr>
          <p:sp>
            <p:nvSpPr>
              <p:cNvPr id="273" name="Oval 272"/>
              <p:cNvSpPr/>
              <p:nvPr/>
            </p:nvSpPr>
            <p:spPr>
              <a:xfrm>
                <a:off x="762000" y="1523611"/>
                <a:ext cx="382159" cy="382159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74" name="Oval 273"/>
              <p:cNvSpPr/>
              <p:nvPr/>
            </p:nvSpPr>
            <p:spPr>
              <a:xfrm>
                <a:off x="1219200" y="1523611"/>
                <a:ext cx="382159" cy="382159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75" name="Oval 274"/>
              <p:cNvSpPr/>
              <p:nvPr/>
            </p:nvSpPr>
            <p:spPr>
              <a:xfrm>
                <a:off x="1676400" y="1523611"/>
                <a:ext cx="382159" cy="382159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76" name="Oval 275"/>
              <p:cNvSpPr/>
              <p:nvPr/>
            </p:nvSpPr>
            <p:spPr>
              <a:xfrm>
                <a:off x="2133600" y="1523611"/>
                <a:ext cx="382159" cy="382159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77" name="Oval 276"/>
              <p:cNvSpPr/>
              <p:nvPr/>
            </p:nvSpPr>
            <p:spPr>
              <a:xfrm>
                <a:off x="2590800" y="1523611"/>
                <a:ext cx="382159" cy="382159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78" name="Oval 277"/>
              <p:cNvSpPr/>
              <p:nvPr/>
            </p:nvSpPr>
            <p:spPr>
              <a:xfrm>
                <a:off x="3048000" y="1523611"/>
                <a:ext cx="382159" cy="382159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79" name="Oval 278"/>
              <p:cNvSpPr/>
              <p:nvPr/>
            </p:nvSpPr>
            <p:spPr>
              <a:xfrm>
                <a:off x="3505200" y="1523611"/>
                <a:ext cx="382159" cy="382159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80" name="Oval 279"/>
              <p:cNvSpPr/>
              <p:nvPr/>
            </p:nvSpPr>
            <p:spPr>
              <a:xfrm>
                <a:off x="3962400" y="1523611"/>
                <a:ext cx="382159" cy="382159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</p:grpSp>
        <p:cxnSp>
          <p:nvCxnSpPr>
            <p:cNvPr id="265" name="Straight Connector 264"/>
            <p:cNvCxnSpPr/>
            <p:nvPr/>
          </p:nvCxnSpPr>
          <p:spPr>
            <a:xfrm>
              <a:off x="990599" y="1073124"/>
              <a:ext cx="1" cy="2989157"/>
            </a:xfrm>
            <a:prstGeom prst="line">
              <a:avLst/>
            </a:prstGeom>
            <a:grpFill/>
            <a:ln w="57150" cap="flat">
              <a:solidFill>
                <a:schemeClr val="accent5">
                  <a:lumMod val="40000"/>
                  <a:lumOff val="6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>
              <a:off x="1447798" y="1073124"/>
              <a:ext cx="1" cy="2989157"/>
            </a:xfrm>
            <a:prstGeom prst="line">
              <a:avLst/>
            </a:prstGeom>
            <a:grpFill/>
            <a:ln w="57150" cap="flat">
              <a:solidFill>
                <a:schemeClr val="accent5">
                  <a:lumMod val="40000"/>
                  <a:lumOff val="6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>
              <a:off x="1904997" y="1073124"/>
              <a:ext cx="1" cy="2989157"/>
            </a:xfrm>
            <a:prstGeom prst="line">
              <a:avLst/>
            </a:prstGeom>
            <a:grpFill/>
            <a:ln w="69850" cap="flat">
              <a:solidFill>
                <a:schemeClr val="bg1">
                  <a:lumMod val="7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>
              <a:off x="2362196" y="1073124"/>
              <a:ext cx="1" cy="2989157"/>
            </a:xfrm>
            <a:prstGeom prst="line">
              <a:avLst/>
            </a:prstGeom>
            <a:grpFill/>
            <a:ln w="69850" cap="flat">
              <a:solidFill>
                <a:schemeClr val="bg1">
                  <a:lumMod val="7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/>
            <p:cNvCxnSpPr/>
            <p:nvPr/>
          </p:nvCxnSpPr>
          <p:spPr>
            <a:xfrm>
              <a:off x="2822599" y="1073124"/>
              <a:ext cx="1" cy="2989157"/>
            </a:xfrm>
            <a:prstGeom prst="line">
              <a:avLst/>
            </a:prstGeom>
            <a:grpFill/>
            <a:ln w="69850" cap="flat">
              <a:solidFill>
                <a:schemeClr val="bg1">
                  <a:lumMod val="7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>
              <a:off x="3279798" y="1073124"/>
              <a:ext cx="1" cy="2989157"/>
            </a:xfrm>
            <a:prstGeom prst="line">
              <a:avLst/>
            </a:prstGeom>
            <a:grpFill/>
            <a:ln w="69850" cap="flat">
              <a:solidFill>
                <a:schemeClr val="bg1">
                  <a:lumMod val="7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>
              <a:off x="3736997" y="1073124"/>
              <a:ext cx="1" cy="2989157"/>
            </a:xfrm>
            <a:prstGeom prst="line">
              <a:avLst/>
            </a:prstGeom>
            <a:grpFill/>
            <a:ln w="69850" cap="flat">
              <a:solidFill>
                <a:schemeClr val="bg1">
                  <a:lumMod val="7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/>
            <p:nvPr/>
          </p:nvCxnSpPr>
          <p:spPr>
            <a:xfrm>
              <a:off x="4194196" y="1073124"/>
              <a:ext cx="1" cy="2989157"/>
            </a:xfrm>
            <a:prstGeom prst="line">
              <a:avLst/>
            </a:prstGeom>
            <a:grpFill/>
            <a:ln w="69850" cap="flat">
              <a:solidFill>
                <a:schemeClr val="bg1">
                  <a:lumMod val="7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spc="-200" dirty="0" smtClean="0"/>
              <a:t>Executive Summary</a:t>
            </a:r>
            <a:endParaRPr lang="en-US" sz="5400" spc="-2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-141938" y="838200"/>
            <a:ext cx="9133538" cy="5867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228600">
              <a:lnSpc>
                <a:spcPct val="100000"/>
              </a:lnSpc>
              <a:spcBef>
                <a:spcPts val="0"/>
              </a:spcBef>
            </a:pPr>
            <a:r>
              <a:rPr lang="en-US" sz="2800" spc="-110" dirty="0" smtClean="0"/>
              <a:t>In 3D-stacked DRAM, we want to </a:t>
            </a:r>
            <a:r>
              <a:rPr lang="en-US" sz="2800" spc="-110" dirty="0" smtClean="0">
                <a:solidFill>
                  <a:srgbClr val="0070C0"/>
                </a:solidFill>
                <a:latin typeface="+mn-lt"/>
              </a:rPr>
              <a:t>leverage high bandwidth</a:t>
            </a:r>
          </a:p>
          <a:p>
            <a:pPr marL="914400" lvl="1" indent="-228600">
              <a:lnSpc>
                <a:spcPct val="100000"/>
              </a:lnSpc>
              <a:spcBef>
                <a:spcPts val="0"/>
              </a:spcBef>
            </a:pPr>
            <a:r>
              <a:rPr lang="en-US" sz="2400" spc="-110" dirty="0" smtClean="0"/>
              <a:t>TSVs provide a </a:t>
            </a:r>
            <a:r>
              <a:rPr lang="en-US" sz="2400" b="1" i="1" spc="-110" dirty="0" smtClean="0">
                <a:solidFill>
                  <a:srgbClr val="0070C0"/>
                </a:solidFill>
                <a:latin typeface="+mn-lt"/>
              </a:rPr>
              <a:t>huge opportunity</a:t>
            </a:r>
          </a:p>
          <a:p>
            <a:pPr marL="914400" lvl="1" indent="-228600">
              <a:lnSpc>
                <a:spcPct val="100000"/>
              </a:lnSpc>
              <a:spcBef>
                <a:spcPts val="0"/>
              </a:spcBef>
            </a:pPr>
            <a:r>
              <a:rPr lang="en-US" sz="2400" b="1" spc="-110" dirty="0" smtClean="0">
                <a:solidFill>
                  <a:srgbClr val="C00000"/>
                </a:solidFill>
                <a:latin typeface="+mn-lt"/>
              </a:rPr>
              <a:t>In-DRAM bandwidth </a:t>
            </a:r>
            <a:r>
              <a:rPr lang="en-US" sz="2400" spc="-110" dirty="0" smtClean="0">
                <a:solidFill>
                  <a:srgbClr val="C00000"/>
                </a:solidFill>
                <a:latin typeface="+mn-lt"/>
              </a:rPr>
              <a:t>does not match</a:t>
            </a:r>
          </a:p>
          <a:p>
            <a:pPr marL="457200" indent="-228600">
              <a:spcBef>
                <a:spcPts val="1800"/>
              </a:spcBef>
            </a:pPr>
            <a:r>
              <a:rPr lang="en-US" sz="2800" spc="-110" dirty="0" smtClean="0"/>
              <a:t>Problem: </a:t>
            </a:r>
            <a:r>
              <a:rPr lang="en-US" sz="2800" b="1" i="1" spc="-110" dirty="0" smtClean="0">
                <a:solidFill>
                  <a:srgbClr val="C00000"/>
                </a:solidFill>
                <a:latin typeface="+mn-lt"/>
              </a:rPr>
              <a:t>Global structures </a:t>
            </a:r>
            <a:r>
              <a:rPr lang="en-US" sz="2800" i="1" spc="-110" dirty="0" smtClean="0">
                <a:solidFill>
                  <a:srgbClr val="C00000"/>
                </a:solidFill>
                <a:latin typeface="+mn-lt"/>
              </a:rPr>
              <a:t>in layer </a:t>
            </a:r>
            <a:br>
              <a:rPr lang="en-US" sz="2800" i="1" spc="-110" dirty="0" smtClean="0">
                <a:solidFill>
                  <a:srgbClr val="C00000"/>
                </a:solidFill>
                <a:latin typeface="+mn-lt"/>
              </a:rPr>
            </a:br>
            <a:r>
              <a:rPr lang="en-US" sz="2800" b="1" i="1" spc="-110" dirty="0" smtClean="0">
                <a:solidFill>
                  <a:srgbClr val="C00000"/>
                </a:solidFill>
                <a:latin typeface="+mn-lt"/>
              </a:rPr>
              <a:t>very expensive</a:t>
            </a:r>
            <a:r>
              <a:rPr lang="en-US" sz="2800" i="1" spc="-110" dirty="0" smtClean="0">
                <a:solidFill>
                  <a:srgbClr val="C00000"/>
                </a:solidFill>
                <a:latin typeface="+mn-lt"/>
              </a:rPr>
              <a:t> – can’t replicate</a:t>
            </a:r>
            <a:endParaRPr lang="en-US" sz="2400" i="1" spc="-110" dirty="0" smtClean="0">
              <a:solidFill>
                <a:srgbClr val="C00000"/>
              </a:solidFill>
              <a:latin typeface="+mn-lt"/>
            </a:endParaRPr>
          </a:p>
          <a:p>
            <a:pPr marL="457200" indent="-228600">
              <a:spcBef>
                <a:spcPts val="1800"/>
              </a:spcBef>
            </a:pPr>
            <a:r>
              <a:rPr lang="en-US" sz="2800" spc="-110" dirty="0" smtClean="0"/>
              <a:t>Our Solution: </a:t>
            </a:r>
            <a:r>
              <a:rPr lang="en-US" sz="2800" b="1" spc="-11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Simultaneous Multi-</a:t>
            </a:r>
            <a:br>
              <a:rPr lang="en-US" sz="2800" b="1" spc="-11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en-US" sz="2800" b="1" spc="-11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Layer Access </a:t>
            </a:r>
            <a:r>
              <a:rPr lang="en-US" sz="2800" spc="-110" dirty="0" smtClean="0">
                <a:solidFill>
                  <a:schemeClr val="accent6">
                    <a:lumMod val="75000"/>
                  </a:schemeClr>
                </a:solidFill>
              </a:rPr>
              <a:t>(SMLA)</a:t>
            </a:r>
          </a:p>
          <a:p>
            <a:pPr marL="914400" lvl="1" indent="-228600">
              <a:lnSpc>
                <a:spcPct val="100000"/>
              </a:lnSpc>
              <a:spcBef>
                <a:spcPts val="0"/>
              </a:spcBef>
            </a:pPr>
            <a:r>
              <a:rPr lang="en-US" sz="2400" spc="-110" dirty="0" smtClean="0"/>
              <a:t>Use multiple layers at once to </a:t>
            </a:r>
            <a:br>
              <a:rPr lang="en-US" sz="2400" spc="-110" dirty="0" smtClean="0"/>
            </a:br>
            <a:r>
              <a:rPr lang="en-US" sz="2400" spc="-110" dirty="0" smtClean="0"/>
              <a:t>overcome bottleneck</a:t>
            </a:r>
          </a:p>
          <a:p>
            <a:pPr marL="914400" lvl="1" indent="-228600">
              <a:lnSpc>
                <a:spcPct val="100000"/>
              </a:lnSpc>
              <a:spcBef>
                <a:spcPts val="0"/>
              </a:spcBef>
            </a:pPr>
            <a:r>
              <a:rPr lang="en-US" sz="2400" spc="-110" dirty="0" smtClean="0"/>
              <a:t>Requires smart multiplexing</a:t>
            </a:r>
          </a:p>
          <a:p>
            <a:pPr marL="914400" lvl="1" indent="-228600">
              <a:lnSpc>
                <a:spcPct val="100000"/>
              </a:lnSpc>
              <a:spcBef>
                <a:spcPts val="0"/>
              </a:spcBef>
            </a:pPr>
            <a:r>
              <a:rPr lang="en-US" sz="2400" spc="-110" dirty="0" smtClean="0"/>
              <a:t>Two alternatives: </a:t>
            </a:r>
            <a:br>
              <a:rPr lang="en-US" sz="2400" spc="-110" dirty="0" smtClean="0"/>
            </a:br>
            <a:endParaRPr lang="en-US" sz="2400" spc="-110" dirty="0" smtClean="0"/>
          </a:p>
          <a:p>
            <a:pPr marL="457200" indent="-228600">
              <a:lnSpc>
                <a:spcPct val="100000"/>
              </a:lnSpc>
              <a:spcBef>
                <a:spcPts val="1800"/>
              </a:spcBef>
            </a:pPr>
            <a:r>
              <a:rPr lang="en-US" sz="2800" spc="-110" dirty="0" smtClean="0"/>
              <a:t>Evaluation vs. Wide I/O (16 core):</a:t>
            </a:r>
            <a:br>
              <a:rPr lang="en-US" sz="2800" spc="-110" dirty="0" smtClean="0"/>
            </a:br>
            <a:r>
              <a:rPr lang="en-US" sz="2400" b="1" spc="-11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55% speedup</a:t>
            </a:r>
            <a:r>
              <a:rPr lang="en-US" sz="2400" spc="-11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, </a:t>
            </a:r>
            <a:r>
              <a:rPr lang="en-US" sz="2400" b="1" spc="-11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18% DRAM energy reduction</a:t>
            </a:r>
            <a:r>
              <a:rPr lang="en-US" sz="2400" spc="-11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, negligible area overhead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 flipH="1">
            <a:off x="7240830" y="2092314"/>
            <a:ext cx="266121" cy="319657"/>
          </a:xfrm>
          <a:prstGeom prst="straightConnector1">
            <a:avLst/>
          </a:prstGeom>
          <a:ln w="1905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400800" y="1376470"/>
            <a:ext cx="2610971" cy="7571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i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Through-silicon </a:t>
            </a:r>
            <a:r>
              <a:rPr lang="en-US" sz="2400" i="1" dirty="0" err="1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vias</a:t>
            </a:r>
            <a:endParaRPr lang="en-US" sz="2400" i="1" dirty="0" smtClean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algn="ctr">
              <a:lnSpc>
                <a:spcPct val="90000"/>
              </a:lnSpc>
            </a:pPr>
            <a:r>
              <a:rPr lang="en-US" sz="2400" i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(TSVs)</a:t>
            </a:r>
            <a:endParaRPr lang="en-US" sz="2400" i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3430" y="3258464"/>
            <a:ext cx="3649904" cy="455508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i="1" spc="-80" dirty="0" smtClean="0"/>
          </a:p>
        </p:txBody>
      </p:sp>
      <p:grpSp>
        <p:nvGrpSpPr>
          <p:cNvPr id="81" name="Group 80"/>
          <p:cNvGrpSpPr/>
          <p:nvPr/>
        </p:nvGrpSpPr>
        <p:grpSpPr>
          <a:xfrm>
            <a:off x="5271895" y="2472050"/>
            <a:ext cx="3488807" cy="348496"/>
            <a:chOff x="850464" y="1710050"/>
            <a:chExt cx="3488807" cy="348496"/>
          </a:xfrm>
          <a:solidFill>
            <a:schemeClr val="accent6"/>
          </a:solidFill>
        </p:grpSpPr>
        <p:sp>
          <p:nvSpPr>
            <p:cNvPr id="71" name="Rectangle 70"/>
            <p:cNvSpPr/>
            <p:nvPr/>
          </p:nvSpPr>
          <p:spPr>
            <a:xfrm>
              <a:off x="850464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306733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766883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223152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679421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135690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3595840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4052109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5226103" y="2426208"/>
            <a:ext cx="3582559" cy="3364992"/>
            <a:chOff x="799520" y="1073124"/>
            <a:chExt cx="3582559" cy="3364992"/>
          </a:xfrm>
          <a:solidFill>
            <a:schemeClr val="accent5">
              <a:lumMod val="75000"/>
            </a:schemeClr>
          </a:solidFill>
        </p:grpSpPr>
        <p:grpSp>
          <p:nvGrpSpPr>
            <p:cNvPr id="134" name="Group 133"/>
            <p:cNvGrpSpPr/>
            <p:nvPr/>
          </p:nvGrpSpPr>
          <p:grpSpPr>
            <a:xfrm>
              <a:off x="799520" y="1523611"/>
              <a:ext cx="839359" cy="382159"/>
              <a:chOff x="762000" y="1523611"/>
              <a:chExt cx="839359" cy="382159"/>
            </a:xfrm>
            <a:grpFill/>
          </p:grpSpPr>
          <p:sp>
            <p:nvSpPr>
              <p:cNvPr id="164" name="Oval 163"/>
              <p:cNvSpPr/>
              <p:nvPr/>
            </p:nvSpPr>
            <p:spPr>
              <a:xfrm>
                <a:off x="762000" y="1523611"/>
                <a:ext cx="382159" cy="382159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1219200" y="1523611"/>
                <a:ext cx="382159" cy="382159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799520" y="2362191"/>
              <a:ext cx="1753759" cy="382159"/>
              <a:chOff x="762000" y="1523611"/>
              <a:chExt cx="1753759" cy="382159"/>
            </a:xfrm>
            <a:grpFill/>
          </p:grpSpPr>
          <p:sp>
            <p:nvSpPr>
              <p:cNvPr id="160" name="Oval 159"/>
              <p:cNvSpPr/>
              <p:nvPr/>
            </p:nvSpPr>
            <p:spPr>
              <a:xfrm>
                <a:off x="762000" y="1523611"/>
                <a:ext cx="382159" cy="382159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1219200" y="1523611"/>
                <a:ext cx="382159" cy="382159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1676400" y="1523611"/>
                <a:ext cx="382159" cy="382159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2133600" y="1523611"/>
                <a:ext cx="382159" cy="382159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>
              <a:off x="799520" y="3209074"/>
              <a:ext cx="2668159" cy="382159"/>
              <a:chOff x="762000" y="1523611"/>
              <a:chExt cx="2668159" cy="382159"/>
            </a:xfrm>
            <a:grpFill/>
          </p:grpSpPr>
          <p:sp>
            <p:nvSpPr>
              <p:cNvPr id="154" name="Oval 153"/>
              <p:cNvSpPr/>
              <p:nvPr/>
            </p:nvSpPr>
            <p:spPr>
              <a:xfrm>
                <a:off x="762000" y="1523611"/>
                <a:ext cx="382159" cy="382159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1219200" y="1523611"/>
                <a:ext cx="382159" cy="382159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1676400" y="1523611"/>
                <a:ext cx="382159" cy="382159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2133600" y="1523611"/>
                <a:ext cx="382159" cy="382159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2590800" y="1523611"/>
                <a:ext cx="382159" cy="382159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3048000" y="1523611"/>
                <a:ext cx="382159" cy="382159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137" name="Group 136"/>
            <p:cNvGrpSpPr/>
            <p:nvPr/>
          </p:nvGrpSpPr>
          <p:grpSpPr>
            <a:xfrm>
              <a:off x="799520" y="4055957"/>
              <a:ext cx="3582559" cy="382159"/>
              <a:chOff x="762000" y="1523611"/>
              <a:chExt cx="3582559" cy="382159"/>
            </a:xfrm>
            <a:grpFill/>
          </p:grpSpPr>
          <p:sp>
            <p:nvSpPr>
              <p:cNvPr id="146" name="Oval 145"/>
              <p:cNvSpPr/>
              <p:nvPr/>
            </p:nvSpPr>
            <p:spPr>
              <a:xfrm>
                <a:off x="762000" y="1523611"/>
                <a:ext cx="382159" cy="382159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1219200" y="1523611"/>
                <a:ext cx="382159" cy="382159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1676400" y="1523611"/>
                <a:ext cx="382159" cy="382159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2133600" y="1523611"/>
                <a:ext cx="382159" cy="382159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2590800" y="1523611"/>
                <a:ext cx="382159" cy="382159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51" name="Oval 150"/>
              <p:cNvSpPr/>
              <p:nvPr/>
            </p:nvSpPr>
            <p:spPr>
              <a:xfrm>
                <a:off x="3048000" y="1523611"/>
                <a:ext cx="382159" cy="382159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3505200" y="1523611"/>
                <a:ext cx="382159" cy="382159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3962400" y="1523611"/>
                <a:ext cx="382159" cy="382159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>
                  <a:solidFill>
                    <a:srgbClr val="0070C0"/>
                  </a:solidFill>
                </a:endParaRPr>
              </a:p>
            </p:txBody>
          </p:sp>
        </p:grpSp>
        <p:cxnSp>
          <p:nvCxnSpPr>
            <p:cNvPr id="138" name="Straight Connector 137"/>
            <p:cNvCxnSpPr/>
            <p:nvPr/>
          </p:nvCxnSpPr>
          <p:spPr>
            <a:xfrm>
              <a:off x="990599" y="1073124"/>
              <a:ext cx="1" cy="2989157"/>
            </a:xfrm>
            <a:prstGeom prst="line">
              <a:avLst/>
            </a:prstGeom>
            <a:grpFill/>
            <a:ln w="57150" cap="flat">
              <a:solidFill>
                <a:schemeClr val="accent6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1447798" y="1073124"/>
              <a:ext cx="1" cy="2989157"/>
            </a:xfrm>
            <a:prstGeom prst="line">
              <a:avLst/>
            </a:prstGeom>
            <a:grpFill/>
            <a:ln w="57150" cap="flat">
              <a:solidFill>
                <a:schemeClr val="accent6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flipH="1">
              <a:off x="1904998" y="1905770"/>
              <a:ext cx="2" cy="2156511"/>
            </a:xfrm>
            <a:prstGeom prst="line">
              <a:avLst/>
            </a:prstGeom>
            <a:grpFill/>
            <a:ln w="57150" cap="flat">
              <a:solidFill>
                <a:schemeClr val="accent2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2359965" y="1905770"/>
              <a:ext cx="2232" cy="2156511"/>
            </a:xfrm>
            <a:prstGeom prst="line">
              <a:avLst/>
            </a:prstGeom>
            <a:grpFill/>
            <a:ln w="57150" cap="flat">
              <a:solidFill>
                <a:schemeClr val="accent2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2819400" y="2744350"/>
              <a:ext cx="3200" cy="1317931"/>
            </a:xfrm>
            <a:prstGeom prst="line">
              <a:avLst/>
            </a:prstGeom>
            <a:grpFill/>
            <a:ln w="57150" cap="flat">
              <a:solidFill>
                <a:srgbClr val="0070C0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3276600" y="2744350"/>
              <a:ext cx="3199" cy="1317931"/>
            </a:xfrm>
            <a:prstGeom prst="line">
              <a:avLst/>
            </a:prstGeom>
            <a:grpFill/>
            <a:ln w="57150" cap="flat">
              <a:solidFill>
                <a:srgbClr val="0070C0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3733800" y="3591233"/>
              <a:ext cx="3198" cy="471048"/>
            </a:xfrm>
            <a:prstGeom prst="line">
              <a:avLst/>
            </a:prstGeom>
            <a:grpFill/>
            <a:ln w="57150" cap="flat">
              <a:solidFill>
                <a:schemeClr val="accent4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4191000" y="3591233"/>
              <a:ext cx="3197" cy="471048"/>
            </a:xfrm>
            <a:prstGeom prst="line">
              <a:avLst/>
            </a:prstGeom>
            <a:grpFill/>
            <a:ln w="57150" cap="flat">
              <a:solidFill>
                <a:schemeClr val="accent4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6" name="Rectangle 165"/>
          <p:cNvSpPr/>
          <p:nvPr/>
        </p:nvSpPr>
        <p:spPr>
          <a:xfrm>
            <a:off x="5191126" y="4106455"/>
            <a:ext cx="3649904" cy="455508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i="1" spc="-80" dirty="0" smtClean="0"/>
          </a:p>
        </p:txBody>
      </p:sp>
      <p:sp>
        <p:nvSpPr>
          <p:cNvPr id="167" name="Rectangle 166"/>
          <p:cNvSpPr/>
          <p:nvPr/>
        </p:nvSpPr>
        <p:spPr>
          <a:xfrm>
            <a:off x="5181600" y="2420626"/>
            <a:ext cx="3649904" cy="455508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i="1" spc="-80" dirty="0" smtClean="0"/>
          </a:p>
        </p:txBody>
      </p:sp>
      <p:sp>
        <p:nvSpPr>
          <p:cNvPr id="168" name="Rectangle 167"/>
          <p:cNvSpPr/>
          <p:nvPr/>
        </p:nvSpPr>
        <p:spPr>
          <a:xfrm>
            <a:off x="5191126" y="4944968"/>
            <a:ext cx="3649904" cy="455508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i="1" spc="-80" dirty="0" smtClean="0"/>
          </a:p>
        </p:txBody>
      </p:sp>
      <p:grpSp>
        <p:nvGrpSpPr>
          <p:cNvPr id="190" name="Group 189"/>
          <p:cNvGrpSpPr/>
          <p:nvPr/>
        </p:nvGrpSpPr>
        <p:grpSpPr>
          <a:xfrm>
            <a:off x="8017271" y="2472050"/>
            <a:ext cx="743431" cy="348496"/>
            <a:chOff x="3595840" y="1710050"/>
            <a:chExt cx="743431" cy="348496"/>
          </a:xfrm>
        </p:grpSpPr>
        <p:sp>
          <p:nvSpPr>
            <p:cNvPr id="185" name="Rectangle 184"/>
            <p:cNvSpPr/>
            <p:nvPr/>
          </p:nvSpPr>
          <p:spPr>
            <a:xfrm>
              <a:off x="3595840" y="1710050"/>
              <a:ext cx="287162" cy="348496"/>
            </a:xfrm>
            <a:prstGeom prst="rect">
              <a:avLst/>
            </a:prstGeom>
            <a:solidFill>
              <a:schemeClr val="accent6"/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4052109" y="1710050"/>
              <a:ext cx="287162" cy="348496"/>
            </a:xfrm>
            <a:prstGeom prst="rect">
              <a:avLst/>
            </a:prstGeom>
            <a:solidFill>
              <a:schemeClr val="accent6"/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8017271" y="3316012"/>
            <a:ext cx="743431" cy="348496"/>
            <a:chOff x="3595840" y="1710050"/>
            <a:chExt cx="743431" cy="348496"/>
          </a:xfrm>
          <a:solidFill>
            <a:schemeClr val="accent2"/>
          </a:solidFill>
        </p:grpSpPr>
        <p:sp>
          <p:nvSpPr>
            <p:cNvPr id="210" name="Rectangle 209"/>
            <p:cNvSpPr/>
            <p:nvPr/>
          </p:nvSpPr>
          <p:spPr>
            <a:xfrm>
              <a:off x="3595840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4052109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8017271" y="4156406"/>
            <a:ext cx="743431" cy="348496"/>
            <a:chOff x="3595840" y="1710050"/>
            <a:chExt cx="743431" cy="348496"/>
          </a:xfrm>
          <a:solidFill>
            <a:srgbClr val="0070C0"/>
          </a:solidFill>
        </p:grpSpPr>
        <p:sp>
          <p:nvSpPr>
            <p:cNvPr id="246" name="Rectangle 245"/>
            <p:cNvSpPr/>
            <p:nvPr/>
          </p:nvSpPr>
          <p:spPr>
            <a:xfrm>
              <a:off x="3595840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4052109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</p:grpSp>
      <p:grpSp>
        <p:nvGrpSpPr>
          <p:cNvPr id="257" name="Group 256"/>
          <p:cNvGrpSpPr/>
          <p:nvPr/>
        </p:nvGrpSpPr>
        <p:grpSpPr>
          <a:xfrm>
            <a:off x="8017271" y="5000368"/>
            <a:ext cx="743431" cy="348496"/>
            <a:chOff x="3595840" y="1710050"/>
            <a:chExt cx="743431" cy="348496"/>
          </a:xfrm>
          <a:solidFill>
            <a:schemeClr val="accent4"/>
          </a:solidFill>
        </p:grpSpPr>
        <p:sp>
          <p:nvSpPr>
            <p:cNvPr id="258" name="Rectangle 257"/>
            <p:cNvSpPr/>
            <p:nvPr/>
          </p:nvSpPr>
          <p:spPr>
            <a:xfrm>
              <a:off x="3595840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259" name="Rectangle 258"/>
            <p:cNvSpPr/>
            <p:nvPr/>
          </p:nvSpPr>
          <p:spPr>
            <a:xfrm>
              <a:off x="4052109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</p:grpSp>
      <p:sp>
        <p:nvSpPr>
          <p:cNvPr id="72" name="Right Arrow 71"/>
          <p:cNvSpPr/>
          <p:nvPr/>
        </p:nvSpPr>
        <p:spPr>
          <a:xfrm rot="706810">
            <a:off x="4936601" y="2382556"/>
            <a:ext cx="584481" cy="401361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/>
          </a:p>
        </p:txBody>
      </p:sp>
      <p:grpSp>
        <p:nvGrpSpPr>
          <p:cNvPr id="189" name="Group 188"/>
          <p:cNvGrpSpPr/>
          <p:nvPr/>
        </p:nvGrpSpPr>
        <p:grpSpPr>
          <a:xfrm>
            <a:off x="7100852" y="2472050"/>
            <a:ext cx="743431" cy="348496"/>
            <a:chOff x="2679421" y="1710050"/>
            <a:chExt cx="743431" cy="348496"/>
          </a:xfrm>
        </p:grpSpPr>
        <p:sp>
          <p:nvSpPr>
            <p:cNvPr id="183" name="Rectangle 182"/>
            <p:cNvSpPr/>
            <p:nvPr/>
          </p:nvSpPr>
          <p:spPr>
            <a:xfrm>
              <a:off x="2679421" y="1710050"/>
              <a:ext cx="287162" cy="348496"/>
            </a:xfrm>
            <a:prstGeom prst="rect">
              <a:avLst/>
            </a:prstGeom>
            <a:solidFill>
              <a:schemeClr val="accent6"/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3135690" y="1710050"/>
              <a:ext cx="287162" cy="348496"/>
            </a:xfrm>
            <a:prstGeom prst="rect">
              <a:avLst/>
            </a:prstGeom>
            <a:solidFill>
              <a:schemeClr val="accent6"/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7100852" y="3316012"/>
            <a:ext cx="743431" cy="348496"/>
            <a:chOff x="2679421" y="1710050"/>
            <a:chExt cx="743431" cy="348496"/>
          </a:xfrm>
          <a:solidFill>
            <a:schemeClr val="accent2"/>
          </a:solidFill>
        </p:grpSpPr>
        <p:sp>
          <p:nvSpPr>
            <p:cNvPr id="207" name="Rectangle 206"/>
            <p:cNvSpPr/>
            <p:nvPr/>
          </p:nvSpPr>
          <p:spPr>
            <a:xfrm>
              <a:off x="2679421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3135690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7100852" y="4156406"/>
            <a:ext cx="743431" cy="348496"/>
            <a:chOff x="2679421" y="1710050"/>
            <a:chExt cx="743431" cy="348496"/>
          </a:xfrm>
          <a:solidFill>
            <a:srgbClr val="0070C0"/>
          </a:solidFill>
        </p:grpSpPr>
        <p:sp>
          <p:nvSpPr>
            <p:cNvPr id="243" name="Rectangle 242"/>
            <p:cNvSpPr/>
            <p:nvPr/>
          </p:nvSpPr>
          <p:spPr>
            <a:xfrm>
              <a:off x="2679421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3135690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7100852" y="5000368"/>
            <a:ext cx="743431" cy="348496"/>
            <a:chOff x="2679421" y="1710050"/>
            <a:chExt cx="743431" cy="348496"/>
          </a:xfrm>
          <a:solidFill>
            <a:schemeClr val="accent4"/>
          </a:solidFill>
        </p:grpSpPr>
        <p:sp>
          <p:nvSpPr>
            <p:cNvPr id="255" name="Rectangle 254"/>
            <p:cNvSpPr/>
            <p:nvPr/>
          </p:nvSpPr>
          <p:spPr>
            <a:xfrm>
              <a:off x="2679421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3135690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6188314" y="2472050"/>
            <a:ext cx="743431" cy="348496"/>
            <a:chOff x="1766883" y="1710050"/>
            <a:chExt cx="743431" cy="348496"/>
          </a:xfrm>
        </p:grpSpPr>
        <p:sp>
          <p:nvSpPr>
            <p:cNvPr id="181" name="Rectangle 180"/>
            <p:cNvSpPr/>
            <p:nvPr/>
          </p:nvSpPr>
          <p:spPr>
            <a:xfrm>
              <a:off x="1766883" y="1710050"/>
              <a:ext cx="287162" cy="348496"/>
            </a:xfrm>
            <a:prstGeom prst="rect">
              <a:avLst/>
            </a:prstGeom>
            <a:solidFill>
              <a:schemeClr val="accent6"/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2223152" y="1710050"/>
              <a:ext cx="287162" cy="348496"/>
            </a:xfrm>
            <a:prstGeom prst="rect">
              <a:avLst/>
            </a:prstGeom>
            <a:solidFill>
              <a:schemeClr val="accent6"/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6188314" y="3316012"/>
            <a:ext cx="743431" cy="348496"/>
            <a:chOff x="1766883" y="1710050"/>
            <a:chExt cx="743431" cy="348496"/>
          </a:xfrm>
          <a:solidFill>
            <a:schemeClr val="accent2"/>
          </a:solidFill>
        </p:grpSpPr>
        <p:sp>
          <p:nvSpPr>
            <p:cNvPr id="204" name="Rectangle 203"/>
            <p:cNvSpPr/>
            <p:nvPr/>
          </p:nvSpPr>
          <p:spPr>
            <a:xfrm>
              <a:off x="1766883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2223152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6188314" y="4156406"/>
            <a:ext cx="743431" cy="348496"/>
            <a:chOff x="1766883" y="1710050"/>
            <a:chExt cx="743431" cy="348496"/>
          </a:xfrm>
          <a:solidFill>
            <a:srgbClr val="0070C0"/>
          </a:solidFill>
        </p:grpSpPr>
        <p:sp>
          <p:nvSpPr>
            <p:cNvPr id="240" name="Rectangle 239"/>
            <p:cNvSpPr/>
            <p:nvPr/>
          </p:nvSpPr>
          <p:spPr>
            <a:xfrm>
              <a:off x="1766883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2223152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</p:grpSp>
      <p:grpSp>
        <p:nvGrpSpPr>
          <p:cNvPr id="251" name="Group 250"/>
          <p:cNvGrpSpPr/>
          <p:nvPr/>
        </p:nvGrpSpPr>
        <p:grpSpPr>
          <a:xfrm>
            <a:off x="6188314" y="5000368"/>
            <a:ext cx="743431" cy="348496"/>
            <a:chOff x="1766883" y="1710050"/>
            <a:chExt cx="743431" cy="348496"/>
          </a:xfrm>
          <a:solidFill>
            <a:schemeClr val="accent4"/>
          </a:solidFill>
        </p:grpSpPr>
        <p:sp>
          <p:nvSpPr>
            <p:cNvPr id="252" name="Rectangle 251"/>
            <p:cNvSpPr/>
            <p:nvPr/>
          </p:nvSpPr>
          <p:spPr>
            <a:xfrm>
              <a:off x="1766883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2223152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5271895" y="2472050"/>
            <a:ext cx="743431" cy="348496"/>
            <a:chOff x="850464" y="1710050"/>
            <a:chExt cx="743431" cy="348496"/>
          </a:xfrm>
        </p:grpSpPr>
        <p:sp>
          <p:nvSpPr>
            <p:cNvPr id="179" name="Rectangle 178"/>
            <p:cNvSpPr/>
            <p:nvPr/>
          </p:nvSpPr>
          <p:spPr>
            <a:xfrm>
              <a:off x="850464" y="1710050"/>
              <a:ext cx="287162" cy="348496"/>
            </a:xfrm>
            <a:prstGeom prst="rect">
              <a:avLst/>
            </a:prstGeom>
            <a:solidFill>
              <a:schemeClr val="accent6"/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1306733" y="1710050"/>
              <a:ext cx="287162" cy="348496"/>
            </a:xfrm>
            <a:prstGeom prst="rect">
              <a:avLst/>
            </a:prstGeom>
            <a:solidFill>
              <a:schemeClr val="accent6"/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5271895" y="3316012"/>
            <a:ext cx="743431" cy="348496"/>
            <a:chOff x="850464" y="1710050"/>
            <a:chExt cx="743431" cy="348496"/>
          </a:xfrm>
          <a:solidFill>
            <a:schemeClr val="accent2"/>
          </a:solidFill>
        </p:grpSpPr>
        <p:sp>
          <p:nvSpPr>
            <p:cNvPr id="201" name="Rectangle 200"/>
            <p:cNvSpPr/>
            <p:nvPr/>
          </p:nvSpPr>
          <p:spPr>
            <a:xfrm>
              <a:off x="850464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1306733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5271895" y="4156406"/>
            <a:ext cx="743431" cy="348496"/>
            <a:chOff x="850464" y="1710050"/>
            <a:chExt cx="743431" cy="348496"/>
          </a:xfrm>
          <a:solidFill>
            <a:srgbClr val="0070C0"/>
          </a:solidFill>
        </p:grpSpPr>
        <p:sp>
          <p:nvSpPr>
            <p:cNvPr id="237" name="Rectangle 236"/>
            <p:cNvSpPr/>
            <p:nvPr/>
          </p:nvSpPr>
          <p:spPr>
            <a:xfrm>
              <a:off x="850464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1306733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</p:grpSp>
      <p:grpSp>
        <p:nvGrpSpPr>
          <p:cNvPr id="248" name="Group 247"/>
          <p:cNvGrpSpPr/>
          <p:nvPr/>
        </p:nvGrpSpPr>
        <p:grpSpPr>
          <a:xfrm>
            <a:off x="5271895" y="5000368"/>
            <a:ext cx="743431" cy="348496"/>
            <a:chOff x="850464" y="1710050"/>
            <a:chExt cx="743431" cy="348496"/>
          </a:xfrm>
          <a:solidFill>
            <a:schemeClr val="accent4"/>
          </a:solidFill>
        </p:grpSpPr>
        <p:sp>
          <p:nvSpPr>
            <p:cNvPr id="249" name="Rectangle 248"/>
            <p:cNvSpPr/>
            <p:nvPr/>
          </p:nvSpPr>
          <p:spPr>
            <a:xfrm>
              <a:off x="850464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1306733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5271895" y="2470904"/>
            <a:ext cx="3488807" cy="348496"/>
            <a:chOff x="850464" y="1710050"/>
            <a:chExt cx="3488807" cy="348496"/>
          </a:xfrm>
          <a:solidFill>
            <a:schemeClr val="accent6"/>
          </a:solidFill>
        </p:grpSpPr>
        <p:sp>
          <p:nvSpPr>
            <p:cNvPr id="192" name="Rectangle 191"/>
            <p:cNvSpPr/>
            <p:nvPr/>
          </p:nvSpPr>
          <p:spPr>
            <a:xfrm>
              <a:off x="850464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1306733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1766883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2223152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2679421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3135690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3595840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4052109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</p:grpSp>
      <p:grpSp>
        <p:nvGrpSpPr>
          <p:cNvPr id="305" name="Group 304"/>
          <p:cNvGrpSpPr/>
          <p:nvPr/>
        </p:nvGrpSpPr>
        <p:grpSpPr>
          <a:xfrm>
            <a:off x="5271895" y="3313487"/>
            <a:ext cx="3488807" cy="348496"/>
            <a:chOff x="850464" y="1710050"/>
            <a:chExt cx="3488807" cy="348496"/>
          </a:xfrm>
          <a:solidFill>
            <a:schemeClr val="accent2"/>
          </a:solidFill>
        </p:grpSpPr>
        <p:sp>
          <p:nvSpPr>
            <p:cNvPr id="306" name="Rectangle 305"/>
            <p:cNvSpPr/>
            <p:nvPr/>
          </p:nvSpPr>
          <p:spPr>
            <a:xfrm>
              <a:off x="850464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307" name="Rectangle 306"/>
            <p:cNvSpPr/>
            <p:nvPr/>
          </p:nvSpPr>
          <p:spPr>
            <a:xfrm>
              <a:off x="1306733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1766883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2223152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2679421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311" name="Rectangle 310"/>
            <p:cNvSpPr/>
            <p:nvPr/>
          </p:nvSpPr>
          <p:spPr>
            <a:xfrm>
              <a:off x="3135690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3595840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4052109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</p:grpSp>
      <p:grpSp>
        <p:nvGrpSpPr>
          <p:cNvPr id="314" name="Group 313"/>
          <p:cNvGrpSpPr/>
          <p:nvPr/>
        </p:nvGrpSpPr>
        <p:grpSpPr>
          <a:xfrm>
            <a:off x="5271895" y="4156406"/>
            <a:ext cx="3488807" cy="348496"/>
            <a:chOff x="850464" y="1710050"/>
            <a:chExt cx="3488807" cy="348496"/>
          </a:xfrm>
          <a:solidFill>
            <a:srgbClr val="0070C0"/>
          </a:solidFill>
        </p:grpSpPr>
        <p:sp>
          <p:nvSpPr>
            <p:cNvPr id="315" name="Rectangle 314"/>
            <p:cNvSpPr/>
            <p:nvPr/>
          </p:nvSpPr>
          <p:spPr>
            <a:xfrm>
              <a:off x="850464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316" name="Rectangle 315"/>
            <p:cNvSpPr/>
            <p:nvPr/>
          </p:nvSpPr>
          <p:spPr>
            <a:xfrm>
              <a:off x="1306733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317" name="Rectangle 316"/>
            <p:cNvSpPr/>
            <p:nvPr/>
          </p:nvSpPr>
          <p:spPr>
            <a:xfrm>
              <a:off x="1766883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318" name="Rectangle 317"/>
            <p:cNvSpPr/>
            <p:nvPr/>
          </p:nvSpPr>
          <p:spPr>
            <a:xfrm>
              <a:off x="2223152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319" name="Rectangle 318"/>
            <p:cNvSpPr/>
            <p:nvPr/>
          </p:nvSpPr>
          <p:spPr>
            <a:xfrm>
              <a:off x="2679421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320" name="Rectangle 319"/>
            <p:cNvSpPr/>
            <p:nvPr/>
          </p:nvSpPr>
          <p:spPr>
            <a:xfrm>
              <a:off x="3135690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321" name="Rectangle 320"/>
            <p:cNvSpPr/>
            <p:nvPr/>
          </p:nvSpPr>
          <p:spPr>
            <a:xfrm>
              <a:off x="3595840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322" name="Rectangle 321"/>
            <p:cNvSpPr/>
            <p:nvPr/>
          </p:nvSpPr>
          <p:spPr>
            <a:xfrm>
              <a:off x="4052109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</p:grpSp>
      <p:grpSp>
        <p:nvGrpSpPr>
          <p:cNvPr id="323" name="Group 322"/>
          <p:cNvGrpSpPr/>
          <p:nvPr/>
        </p:nvGrpSpPr>
        <p:grpSpPr>
          <a:xfrm>
            <a:off x="5271895" y="4998474"/>
            <a:ext cx="3488807" cy="348496"/>
            <a:chOff x="850464" y="1710050"/>
            <a:chExt cx="3488807" cy="348496"/>
          </a:xfrm>
          <a:solidFill>
            <a:schemeClr val="accent4"/>
          </a:solidFill>
        </p:grpSpPr>
        <p:sp>
          <p:nvSpPr>
            <p:cNvPr id="324" name="Rectangle 323"/>
            <p:cNvSpPr/>
            <p:nvPr/>
          </p:nvSpPr>
          <p:spPr>
            <a:xfrm>
              <a:off x="850464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325" name="Rectangle 324"/>
            <p:cNvSpPr/>
            <p:nvPr/>
          </p:nvSpPr>
          <p:spPr>
            <a:xfrm>
              <a:off x="1306733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326" name="Rectangle 325"/>
            <p:cNvSpPr/>
            <p:nvPr/>
          </p:nvSpPr>
          <p:spPr>
            <a:xfrm>
              <a:off x="1766883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327" name="Rectangle 326"/>
            <p:cNvSpPr/>
            <p:nvPr/>
          </p:nvSpPr>
          <p:spPr>
            <a:xfrm>
              <a:off x="2223152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328" name="Rectangle 327"/>
            <p:cNvSpPr/>
            <p:nvPr/>
          </p:nvSpPr>
          <p:spPr>
            <a:xfrm>
              <a:off x="2679421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329" name="Rectangle 328"/>
            <p:cNvSpPr/>
            <p:nvPr/>
          </p:nvSpPr>
          <p:spPr>
            <a:xfrm>
              <a:off x="3135690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330" name="Rectangle 329"/>
            <p:cNvSpPr/>
            <p:nvPr/>
          </p:nvSpPr>
          <p:spPr>
            <a:xfrm>
              <a:off x="3595840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  <p:sp>
          <p:nvSpPr>
            <p:cNvPr id="331" name="Rectangle 330"/>
            <p:cNvSpPr/>
            <p:nvPr/>
          </p:nvSpPr>
          <p:spPr>
            <a:xfrm>
              <a:off x="4052109" y="1710050"/>
              <a:ext cx="287162" cy="348496"/>
            </a:xfrm>
            <a:prstGeom prst="rect">
              <a:avLst/>
            </a:prstGeom>
            <a:grp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i="1" spc="-80" dirty="0" smtClean="0"/>
            </a:p>
          </p:txBody>
        </p:sp>
      </p:grpSp>
      <p:cxnSp>
        <p:nvCxnSpPr>
          <p:cNvPr id="332" name="Straight Arrow Connector 331"/>
          <p:cNvCxnSpPr/>
          <p:nvPr/>
        </p:nvCxnSpPr>
        <p:spPr>
          <a:xfrm>
            <a:off x="7900298" y="2081370"/>
            <a:ext cx="266121" cy="319657"/>
          </a:xfrm>
          <a:prstGeom prst="straightConnector1">
            <a:avLst/>
          </a:prstGeom>
          <a:ln w="1905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/>
          <p:cNvSpPr txBox="1"/>
          <p:nvPr/>
        </p:nvSpPr>
        <p:spPr>
          <a:xfrm>
            <a:off x="2667000" y="4648200"/>
            <a:ext cx="1688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pc="-110" dirty="0" smtClean="0">
                <a:latin typeface="+mj-lt"/>
              </a:rPr>
              <a:t>Dedicated-IO,</a:t>
            </a:r>
            <a:endParaRPr lang="en-US" sz="2400" spc="-110" dirty="0">
              <a:latin typeface="+mj-lt"/>
            </a:endParaRPr>
          </a:p>
        </p:txBody>
      </p:sp>
      <p:sp>
        <p:nvSpPr>
          <p:cNvPr id="333" name="TextBox 332"/>
          <p:cNvSpPr txBox="1"/>
          <p:nvPr/>
        </p:nvSpPr>
        <p:spPr>
          <a:xfrm>
            <a:off x="762000" y="4976401"/>
            <a:ext cx="1574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pc="-110" dirty="0" smtClean="0">
                <a:latin typeface="+mj-lt"/>
              </a:rPr>
              <a:t>Cascaded-IO</a:t>
            </a:r>
            <a:endParaRPr lang="en-US" sz="2400" spc="-11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3138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7.40741E-7 L 0.00017 0.43634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autoRev="1" fill="remove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73" dur="500" autoRev="1" fill="remove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74" dur="500" autoRev="1" fill="remove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500" autoRev="1" fill="remove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500" autoRev="1" fill="remove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animClr clrSpc="rgb" dir="cw">
                                      <p:cBhvr>
                                        <p:cTn id="99" dur="500" autoRev="1" fill="remove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100" dur="500" autoRev="1" fill="remove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autoRev="1" fill="remove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500" autoRev="1" fill="remov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4" dur="500" autoRev="1" fill="remove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5" dur="500" autoRev="1" fill="remove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autoRev="1" fill="remove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autoRev="1" fill="remove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109" dur="500" autoRev="1" fill="remove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10" dur="500" autoRev="1" fill="remove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autoRev="1" fill="remove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9" dur="indefinite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0" dur="indefinite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2" dur="indefinite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3" dur="indefinite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5" dur="indefinite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6" dur="indefinite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8" dur="indefinite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9" dur="indefinite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1" dur="indefinite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2" dur="indefinite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4" dur="indefinite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5" dur="indefinite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7" dur="indefinite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8" dur="indefinite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0" dur="indefinite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1" dur="indefinite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3" dur="indefinite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4" dur="indefinite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6" dur="indefinite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7" dur="indefinite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9" dur="indefinite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0" dur="indefinite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2" dur="indefinite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3" dur="indefinite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-0.00122 0.43634 " pathEditMode="relative" rAng="0" ptsTypes="AA">
                                      <p:cBhvr>
                                        <p:cTn id="227" dur="2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21806"/>
                                    </p:animMotion>
                                  </p:childTnLst>
                                </p:cTn>
                              </p:par>
                              <p:par>
                                <p:cTn id="228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59259E-6 L 0.05 2.59259E-6 C 0.07239 2.59259E-6 0.1 0.08634 0.1 0.15648 L 0.1 0.31342 " pathEditMode="relative" rAng="0" ptsTypes="AAAA">
                                      <p:cBhvr>
                                        <p:cTn id="229" dur="2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15671"/>
                                    </p:animMotion>
                                  </p:childTnLst>
                                </p:cTn>
                              </p:par>
                              <p:par>
                                <p:cTn id="230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59259E-6 L 0.1 -2.59259E-6 C 0.14479 -2.59259E-6 0.2 0.05255 0.2 0.09537 L 0.2 0.19074 " pathEditMode="relative" rAng="0" ptsTypes="AAAA">
                                      <p:cBhvr>
                                        <p:cTn id="231" dur="2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0" y="9537"/>
                                    </p:animMotion>
                                  </p:childTnLst>
                                </p:cTn>
                              </p:par>
                              <p:par>
                                <p:cTn id="232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40741E-7 L 0.14982 7.40741E-7 C 0.21701 7.40741E-7 0.29965 0.01852 0.29965 0.0338 L 0.29965 0.06782 " pathEditMode="relative" rAng="0" ptsTypes="AAAA">
                                      <p:cBhvr>
                                        <p:cTn id="233" dur="2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83" y="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00"/>
                            </p:stCondLst>
                            <p:childTnLst>
                              <p:par>
                                <p:cTn id="279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0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6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7.40741E-7 L 0.0007 0.12546 " pathEditMode="relative" rAng="0" ptsTypes="AA">
                                      <p:cBhvr>
                                        <p:cTn id="300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6273"/>
                                    </p:animMotion>
                                  </p:childTnLst>
                                </p:cTn>
                              </p:par>
                              <p:par>
                                <p:cTn id="30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07407E-6 L -1.11111E-6 0.1243 " pathEditMode="relative" rAng="0" ptsTypes="AA">
                                      <p:cBhvr>
                                        <p:cTn id="302" dur="10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204"/>
                                    </p:animMotion>
                                  </p:childTnLst>
                                </p:cTn>
                              </p:par>
                              <p:par>
                                <p:cTn id="30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9259E-6 L -1.11111E-6 0.12385 " pathEditMode="relative" rAng="0" ptsTypes="AA">
                                      <p:cBhvr>
                                        <p:cTn id="304" dur="10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181"/>
                                    </p:animMotion>
                                  </p:childTnLst>
                                </p:cTn>
                              </p:par>
                              <p:par>
                                <p:cTn id="3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6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1000"/>
                            </p:stCondLst>
                            <p:childTnLst>
                              <p:par>
                                <p:cTn id="30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12546 L -1.11111E-6 0.24768 " pathEditMode="relative" rAng="0" ptsTypes="AA">
                                      <p:cBhvr>
                                        <p:cTn id="310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6111"/>
                                    </p:animMotion>
                                  </p:childTnLst>
                                </p:cTn>
                              </p:par>
                              <p:par>
                                <p:cTn id="3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1243 L -1.11111E-6 0.24652 " pathEditMode="relative" rAng="0" ptsTypes="AA">
                                      <p:cBhvr>
                                        <p:cTn id="312" dur="10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111"/>
                                    </p:animMotion>
                                  </p:childTnLst>
                                </p:cTn>
                              </p:par>
                              <p:par>
                                <p:cTn id="3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2000"/>
                            </p:stCondLst>
                            <p:childTnLst>
                              <p:par>
                                <p:cTn id="31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24768 L 0.00052 0.36991 " pathEditMode="relative" rAng="0" ptsTypes="AA">
                                      <p:cBhvr>
                                        <p:cTn id="318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6111"/>
                                    </p:animMotion>
                                  </p:childTnLst>
                                </p:cTn>
                              </p:par>
                              <p:par>
                                <p:cTn id="3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3000"/>
                            </p:stCondLst>
                            <p:childTnLst>
                              <p:par>
                                <p:cTn id="3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4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2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20" grpId="0" animBg="1"/>
      <p:bldP spid="30" grpId="0" animBg="1"/>
      <p:bldP spid="3" grpId="0" uiExpand="1" build="p"/>
      <p:bldP spid="69" grpId="0"/>
      <p:bldP spid="80" grpId="0" animBg="1"/>
      <p:bldP spid="80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72" grpId="0" animBg="1"/>
      <p:bldP spid="72" grpId="1" animBg="1"/>
      <p:bldP spid="224" grpId="0"/>
      <p:bldP spid="224" grpId="1"/>
      <p:bldP spid="224" grpId="2"/>
      <p:bldP spid="333" grpId="0"/>
      <p:bldP spid="333" grpId="1"/>
      <p:bldP spid="333" grpId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spc="-200" dirty="0" smtClean="0"/>
              <a:t>SMLA Reduces Memory Energy</a:t>
            </a:r>
            <a:endParaRPr lang="en-US" sz="5400" spc="-2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7882182"/>
              </p:ext>
            </p:extLst>
          </p:nvPr>
        </p:nvGraphicFramePr>
        <p:xfrm>
          <a:off x="762000" y="1222342"/>
          <a:ext cx="7848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 rot="16200000">
            <a:off x="-1488131" y="2855266"/>
            <a:ext cx="4038599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Memory Energy Reduction (%)</a:t>
            </a:r>
            <a:endParaRPr lang="en-US" sz="2400" dirty="0">
              <a:latin typeface="+mj-lt"/>
            </a:endParaRPr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182880" y="5359230"/>
            <a:ext cx="8839200" cy="104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over Wide I/O 3D-stacked DRAM</a:t>
            </a:r>
            <a:endParaRPr lang="en-US" i="1" dirty="0">
              <a:solidFill>
                <a:srgbClr val="3333CC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/>
        </p:nvSpPr>
        <p:spPr>
          <a:xfrm>
            <a:off x="7467600" y="1295400"/>
            <a:ext cx="762000" cy="378409"/>
          </a:xfrm>
          <a:prstGeom prst="rect">
            <a:avLst/>
          </a:prstGeom>
          <a:solidFill>
            <a:schemeClr val="bg1"/>
          </a:solidFill>
        </p:spPr>
        <p:txBody>
          <a:bodyPr vert="horz" lIns="45720" tIns="45720" rIns="4572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500"/>
              </a:lnSpc>
              <a:buNone/>
            </a:pPr>
            <a:r>
              <a:rPr lang="en-US" sz="2800" b="1" i="1" spc="-1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18% </a:t>
            </a:r>
          </a:p>
        </p:txBody>
      </p:sp>
    </p:spTree>
    <p:extLst>
      <p:ext uri="{BB962C8B-B14F-4D97-AF65-F5344CB8AC3E}">
        <p14:creationId xmlns:p14="http://schemas.microsoft.com/office/powerpoint/2010/main" val="146168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Chart bld="seriesEl"/>
        </p:bldSub>
      </p:bldGraphic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spc="-200" dirty="0" smtClean="0"/>
              <a:t>Summary of Results</a:t>
            </a:r>
            <a:endParaRPr lang="en-US" sz="5400" spc="-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410200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Significant </a:t>
            </a:r>
            <a:r>
              <a:rPr lang="en-US" sz="3200" i="1" dirty="0">
                <a:solidFill>
                  <a:schemeClr val="accent6"/>
                </a:solidFill>
              </a:rPr>
              <a:t>performance improvement </a:t>
            </a:r>
            <a:r>
              <a:rPr lang="en-US" sz="3200" dirty="0"/>
              <a:t>and </a:t>
            </a:r>
            <a:r>
              <a:rPr lang="en-US" sz="3200" i="1" dirty="0" smtClean="0">
                <a:solidFill>
                  <a:srgbClr val="0070C0"/>
                </a:solidFill>
              </a:rPr>
              <a:t>DRAM energy </a:t>
            </a:r>
            <a:r>
              <a:rPr lang="en-US" sz="3200" i="1" dirty="0">
                <a:solidFill>
                  <a:srgbClr val="0070C0"/>
                </a:solidFill>
              </a:rPr>
              <a:t>reduction </a:t>
            </a:r>
            <a:endParaRPr lang="en-US" sz="3200" i="1" dirty="0" smtClean="0">
              <a:solidFill>
                <a:srgbClr val="0070C0"/>
              </a:solidFill>
            </a:endParaRPr>
          </a:p>
          <a:p>
            <a:pPr>
              <a:spcBef>
                <a:spcPts val="2400"/>
              </a:spcBef>
            </a:pPr>
            <a:r>
              <a:rPr lang="en-US" sz="3200" dirty="0" smtClean="0"/>
              <a:t>Area overhead: </a:t>
            </a:r>
            <a:r>
              <a:rPr lang="en-US" sz="2400" b="1" i="1" dirty="0" smtClean="0">
                <a:solidFill>
                  <a:schemeClr val="accent6"/>
                </a:solidFill>
                <a:latin typeface="+mn-lt"/>
              </a:rPr>
              <a:t>~</a:t>
            </a:r>
            <a:r>
              <a:rPr lang="en-US" sz="3200" b="1" i="1" dirty="0" smtClean="0">
                <a:solidFill>
                  <a:schemeClr val="accent6"/>
                </a:solidFill>
                <a:latin typeface="+mn-lt"/>
              </a:rPr>
              <a:t>3k transistors </a:t>
            </a:r>
            <a:r>
              <a:rPr lang="en-US" sz="3200" i="1" dirty="0" smtClean="0">
                <a:solidFill>
                  <a:schemeClr val="accent6"/>
                </a:solidFill>
              </a:rPr>
              <a:t>for 4-layer chip w/ 70mm</a:t>
            </a:r>
            <a:r>
              <a:rPr lang="en-US" sz="3200" i="1" baseline="30000" dirty="0" smtClean="0">
                <a:solidFill>
                  <a:schemeClr val="accent6"/>
                </a:solidFill>
              </a:rPr>
              <a:t>2</a:t>
            </a:r>
            <a:r>
              <a:rPr lang="en-US" sz="3200" i="1" dirty="0" smtClean="0">
                <a:solidFill>
                  <a:schemeClr val="accent6"/>
                </a:solidFill>
              </a:rPr>
              <a:t> layers</a:t>
            </a:r>
            <a:r>
              <a:rPr lang="en-US" sz="3200" i="1" dirty="0" smtClean="0"/>
              <a:t> (1024 TSVs)</a:t>
            </a:r>
          </a:p>
          <a:p>
            <a:pPr>
              <a:spcBef>
                <a:spcPts val="2400"/>
              </a:spcBef>
            </a:pPr>
            <a:r>
              <a:rPr lang="en-US" sz="3200" dirty="0" smtClean="0"/>
              <a:t>Other Results &amp; Analyses in the Paper</a:t>
            </a:r>
          </a:p>
          <a:p>
            <a:pPr lvl="1"/>
            <a:r>
              <a:rPr lang="en-US" sz="2800" dirty="0"/>
              <a:t>Single-core results </a:t>
            </a:r>
            <a:endParaRPr lang="en-US" sz="2800" dirty="0" smtClean="0"/>
          </a:p>
          <a:p>
            <a:pPr lvl="1"/>
            <a:r>
              <a:rPr lang="en-US" sz="2800" dirty="0" smtClean="0"/>
              <a:t>Standby power analysis</a:t>
            </a:r>
          </a:p>
          <a:p>
            <a:pPr lvl="2"/>
            <a:r>
              <a:rPr lang="en-US" sz="2400" dirty="0" smtClean="0"/>
              <a:t>Upper layers of Cascaded-IO use less power</a:t>
            </a:r>
          </a:p>
          <a:p>
            <a:pPr lvl="1"/>
            <a:r>
              <a:rPr lang="en-US" sz="2800" dirty="0"/>
              <a:t>Thermal </a:t>
            </a:r>
            <a:r>
              <a:rPr lang="en-US" sz="2800" dirty="0" smtClean="0"/>
              <a:t>study</a:t>
            </a:r>
            <a:endParaRPr lang="en-US" sz="2800" dirty="0"/>
          </a:p>
          <a:p>
            <a:pPr lvl="2"/>
            <a:r>
              <a:rPr lang="en-US" sz="2400" dirty="0" smtClean="0"/>
              <a:t>SMLA stays within DRAM operating range</a:t>
            </a:r>
          </a:p>
          <a:p>
            <a:pPr lvl="1"/>
            <a:r>
              <a:rPr lang="en-US" sz="2800" dirty="0" smtClean="0"/>
              <a:t>Rank organization analysis</a:t>
            </a:r>
          </a:p>
          <a:p>
            <a:pPr lvl="1"/>
            <a:r>
              <a:rPr lang="en-US" sz="2800" dirty="0" smtClean="0"/>
              <a:t>Scalability analysis for more DRAM layers</a:t>
            </a:r>
          </a:p>
        </p:txBody>
      </p:sp>
    </p:spTree>
    <p:extLst>
      <p:ext uri="{BB962C8B-B14F-4D97-AF65-F5344CB8AC3E}">
        <p14:creationId xmlns:p14="http://schemas.microsoft.com/office/powerpoint/2010/main" val="3239007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spc="-200" dirty="0" smtClean="0"/>
              <a:t>Conclusion</a:t>
            </a:r>
            <a:endParaRPr lang="en-US" sz="5400" spc="-2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0" y="838200"/>
            <a:ext cx="9144000" cy="5867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228600">
              <a:lnSpc>
                <a:spcPct val="100000"/>
              </a:lnSpc>
              <a:spcBef>
                <a:spcPts val="0"/>
              </a:spcBef>
            </a:pPr>
            <a:r>
              <a:rPr lang="en-US" sz="2800" spc="-160" dirty="0"/>
              <a:t>Through-silicon </a:t>
            </a:r>
            <a:r>
              <a:rPr lang="en-US" sz="2800" spc="-160" dirty="0" err="1"/>
              <a:t>vias</a:t>
            </a:r>
            <a:r>
              <a:rPr lang="en-US" sz="2800" spc="-160" dirty="0"/>
              <a:t> (TSVs) </a:t>
            </a:r>
            <a:r>
              <a:rPr lang="en-US" sz="2800" spc="-160" dirty="0" smtClean="0"/>
              <a:t>offer high </a:t>
            </a:r>
            <a:r>
              <a:rPr lang="en-US" sz="2800" spc="-160" dirty="0"/>
              <a:t>bandwidth in 3D-stacked DRAM</a:t>
            </a:r>
          </a:p>
          <a:p>
            <a:pPr marL="457200" indent="-228600">
              <a:lnSpc>
                <a:spcPct val="100000"/>
              </a:lnSpc>
              <a:spcBef>
                <a:spcPts val="600"/>
              </a:spcBef>
            </a:pPr>
            <a:r>
              <a:rPr lang="en-US" sz="2800" spc="-110" dirty="0" smtClean="0"/>
              <a:t>Problem</a:t>
            </a:r>
          </a:p>
          <a:p>
            <a:pPr marL="914400" lvl="1" indent="-228600">
              <a:lnSpc>
                <a:spcPct val="100000"/>
              </a:lnSpc>
              <a:spcBef>
                <a:spcPts val="0"/>
              </a:spcBef>
            </a:pPr>
            <a:r>
              <a:rPr lang="en-US" sz="2400" spc="-110" dirty="0" smtClean="0">
                <a:solidFill>
                  <a:srgbClr val="A50021"/>
                </a:solidFill>
              </a:rPr>
              <a:t>In-DRAM bandwidth </a:t>
            </a:r>
            <a:r>
              <a:rPr lang="en-US" sz="2400" b="1" spc="-110" dirty="0" smtClean="0">
                <a:solidFill>
                  <a:srgbClr val="A50021"/>
                </a:solidFill>
                <a:latin typeface="+mn-lt"/>
              </a:rPr>
              <a:t>limits</a:t>
            </a:r>
            <a:r>
              <a:rPr lang="en-US" sz="2400" spc="-110" dirty="0" smtClean="0">
                <a:solidFill>
                  <a:srgbClr val="A50021"/>
                </a:solidFill>
              </a:rPr>
              <a:t> available IO bandwidth in 3D-stacked DRAM </a:t>
            </a:r>
            <a:endParaRPr lang="en-US" sz="2400" spc="-110" dirty="0" smtClean="0">
              <a:solidFill>
                <a:srgbClr val="0000FF"/>
              </a:solidFill>
            </a:endParaRPr>
          </a:p>
          <a:p>
            <a:pPr marL="457200" indent="-228600">
              <a:lnSpc>
                <a:spcPct val="100000"/>
              </a:lnSpc>
              <a:spcBef>
                <a:spcPts val="600"/>
              </a:spcBef>
            </a:pPr>
            <a:r>
              <a:rPr lang="en-US" sz="2800" spc="-110" dirty="0" smtClean="0"/>
              <a:t>Our Solution: </a:t>
            </a:r>
            <a:r>
              <a:rPr lang="en-US" sz="2800" b="1" i="1" spc="-110" dirty="0" smtClean="0">
                <a:solidFill>
                  <a:srgbClr val="0070C0"/>
                </a:solidFill>
                <a:latin typeface="+mn-lt"/>
              </a:rPr>
              <a:t>Simultaneous Multi-Layer Access</a:t>
            </a:r>
            <a:r>
              <a:rPr lang="en-US" sz="2800" i="1" spc="-11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800" spc="-110" dirty="0" smtClean="0">
                <a:solidFill>
                  <a:srgbClr val="0070C0"/>
                </a:solidFill>
                <a:latin typeface="+mn-lt"/>
              </a:rPr>
              <a:t>(SMLA)</a:t>
            </a:r>
          </a:p>
          <a:p>
            <a:pPr marL="914400" lvl="1" indent="-228600">
              <a:lnSpc>
                <a:spcPct val="100000"/>
              </a:lnSpc>
              <a:spcBef>
                <a:spcPts val="0"/>
              </a:spcBef>
            </a:pPr>
            <a:r>
              <a:rPr lang="en-US" sz="2400" spc="-150" dirty="0" smtClean="0">
                <a:solidFill>
                  <a:srgbClr val="000000"/>
                </a:solidFill>
              </a:rPr>
              <a:t>Exploit in-DRAM bandwidth available in other layers by accessing </a:t>
            </a:r>
            <a:r>
              <a:rPr lang="en-US" sz="2400" b="1" spc="-150" dirty="0" smtClean="0">
                <a:solidFill>
                  <a:srgbClr val="000000"/>
                </a:solidFill>
                <a:latin typeface="+mn-lt"/>
              </a:rPr>
              <a:t>multiple layers </a:t>
            </a:r>
            <a:r>
              <a:rPr lang="en-US" sz="2400" spc="-150" dirty="0" smtClean="0">
                <a:solidFill>
                  <a:srgbClr val="000000"/>
                </a:solidFill>
              </a:rPr>
              <a:t>simultaneously</a:t>
            </a:r>
          </a:p>
          <a:p>
            <a:pPr marL="914400" lvl="1" indent="-228600">
              <a:lnSpc>
                <a:spcPct val="100000"/>
              </a:lnSpc>
              <a:spcBef>
                <a:spcPts val="600"/>
              </a:spcBef>
            </a:pPr>
            <a:r>
              <a:rPr lang="en-US" sz="2400" spc="-150" dirty="0" smtClean="0">
                <a:solidFill>
                  <a:srgbClr val="0070C0"/>
                </a:solidFill>
                <a:latin typeface="+mn-lt"/>
              </a:rPr>
              <a:t>Dedicated-IO</a:t>
            </a:r>
          </a:p>
          <a:p>
            <a:pPr marL="1314450" lvl="2">
              <a:lnSpc>
                <a:spcPct val="100000"/>
              </a:lnSpc>
              <a:spcBef>
                <a:spcPts val="0"/>
              </a:spcBef>
            </a:pPr>
            <a:r>
              <a:rPr lang="en-US" sz="2200" spc="-120" dirty="0" smtClean="0">
                <a:solidFill>
                  <a:srgbClr val="000000"/>
                </a:solidFill>
                <a:sym typeface="Wingdings" panose="05000000000000000000" pitchFamily="2" charset="2"/>
              </a:rPr>
              <a:t>Divide TSVs across layers, clock TSVs at higher frequency</a:t>
            </a:r>
          </a:p>
          <a:p>
            <a:pPr marL="914400" lvl="1" indent="-228600">
              <a:lnSpc>
                <a:spcPct val="100000"/>
              </a:lnSpc>
              <a:spcBef>
                <a:spcPts val="600"/>
              </a:spcBef>
            </a:pPr>
            <a:r>
              <a:rPr lang="en-US" sz="2400" spc="-150" dirty="0" smtClean="0">
                <a:solidFill>
                  <a:srgbClr val="0070C0"/>
                </a:solidFill>
                <a:latin typeface="+mn-lt"/>
                <a:sym typeface="Wingdings" panose="05000000000000000000" pitchFamily="2" charset="2"/>
              </a:rPr>
              <a:t>Cascaded-IO</a:t>
            </a:r>
          </a:p>
          <a:p>
            <a:pPr marL="1314450" lvl="2">
              <a:lnSpc>
                <a:spcPct val="100000"/>
              </a:lnSpc>
              <a:spcBef>
                <a:spcPts val="0"/>
              </a:spcBef>
            </a:pPr>
            <a:r>
              <a:rPr lang="en-US" sz="2200" spc="-100" dirty="0" smtClean="0"/>
              <a:t>Pipelined data transfer through layers</a:t>
            </a:r>
          </a:p>
          <a:p>
            <a:pPr marL="1314450" lvl="2">
              <a:lnSpc>
                <a:spcPct val="100000"/>
              </a:lnSpc>
              <a:spcBef>
                <a:spcPts val="0"/>
              </a:spcBef>
            </a:pPr>
            <a:r>
              <a:rPr lang="en-US" sz="2200" spc="-100" dirty="0" smtClean="0"/>
              <a:t>Reduce upper layer frequency for lower energy</a:t>
            </a:r>
          </a:p>
          <a:p>
            <a:pPr marL="457200" indent="-228600">
              <a:lnSpc>
                <a:spcPts val="2800"/>
              </a:lnSpc>
              <a:spcBef>
                <a:spcPts val="600"/>
              </a:spcBef>
            </a:pPr>
            <a:r>
              <a:rPr lang="en-US" sz="2800" spc="-110" dirty="0" smtClean="0"/>
              <a:t>Evaluation</a:t>
            </a:r>
            <a:endParaRPr lang="en-US" sz="2800" spc="-110" dirty="0"/>
          </a:p>
          <a:p>
            <a:pPr marL="914400" lvl="1" indent="-228600">
              <a:lnSpc>
                <a:spcPct val="100000"/>
              </a:lnSpc>
              <a:spcBef>
                <a:spcPts val="0"/>
              </a:spcBef>
            </a:pPr>
            <a:r>
              <a:rPr lang="en-US" sz="2400" spc="-110" dirty="0" smtClean="0"/>
              <a:t>Significant </a:t>
            </a:r>
            <a:r>
              <a:rPr lang="en-US" sz="2400" b="1" i="1" spc="-11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performance improvement </a:t>
            </a:r>
            <a:r>
              <a:rPr lang="en-US" sz="2400" spc="-110" dirty="0" smtClean="0"/>
              <a:t>with </a:t>
            </a:r>
            <a:r>
              <a:rPr lang="en-US" sz="2400" b="1" i="1" spc="-110" dirty="0" smtClean="0">
                <a:solidFill>
                  <a:srgbClr val="0070C0"/>
                </a:solidFill>
                <a:latin typeface="+mn-lt"/>
              </a:rPr>
              <a:t>lower DRAM energy consumption</a:t>
            </a:r>
            <a:r>
              <a:rPr lang="en-US" sz="2400" b="1" spc="-11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400" spc="-110" dirty="0" smtClean="0"/>
              <a:t>(</a:t>
            </a:r>
            <a:r>
              <a:rPr lang="en-US" sz="2400" b="1" spc="-11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55%</a:t>
            </a:r>
            <a:r>
              <a:rPr lang="en-US" sz="2400" spc="-110" dirty="0" smtClean="0"/>
              <a:t>/</a:t>
            </a:r>
            <a:r>
              <a:rPr lang="en-US" sz="2400" b="1" spc="-110" dirty="0" smtClean="0">
                <a:solidFill>
                  <a:srgbClr val="0070C0"/>
                </a:solidFill>
                <a:latin typeface="+mn-lt"/>
              </a:rPr>
              <a:t>18%</a:t>
            </a:r>
            <a:r>
              <a:rPr lang="en-US" sz="2400" b="1" spc="-110" dirty="0" smtClean="0">
                <a:latin typeface="+mn-lt"/>
              </a:rPr>
              <a:t> </a:t>
            </a:r>
            <a:r>
              <a:rPr lang="en-US" sz="2400" spc="-110" dirty="0" smtClean="0"/>
              <a:t>for 16-core) at </a:t>
            </a:r>
            <a:r>
              <a:rPr lang="en-US" sz="2400" i="1" spc="-110" dirty="0" smtClean="0"/>
              <a:t>negligible DRAM area cost</a:t>
            </a:r>
            <a:endParaRPr lang="en-US" sz="2400" b="1" spc="-110" dirty="0" smtClean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309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0" y="6248400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0" y="2867142"/>
            <a:ext cx="9144000" cy="2703975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Donghyuk Lee, </a:t>
            </a:r>
            <a:r>
              <a:rPr lang="en-US" sz="32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Saugata Ghose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  <a:b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Gennady </a:t>
            </a: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Pekhimenko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Samira Khan, </a:t>
            </a: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Onur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Mutlu</a:t>
            </a:r>
            <a:endParaRPr lang="en-US" sz="3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</a:rPr>
              <a:t>Carnegie Mellon University</a:t>
            </a:r>
            <a:endParaRPr lang="en-US" sz="3200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HiPEAC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2016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7" name="Picture 6" descr="Burgundy_CMU_JPG_Logo.jpg"/>
          <p:cNvPicPr>
            <a:picLocks noChangeAspect="1"/>
          </p:cNvPicPr>
          <p:nvPr/>
        </p:nvPicPr>
        <p:blipFill rotWithShape="1">
          <a:blip r:embed="rId3" cstate="print"/>
          <a:srcRect t="26333" b="26267"/>
          <a:stretch/>
        </p:blipFill>
        <p:spPr>
          <a:xfrm>
            <a:off x="6084168" y="6309610"/>
            <a:ext cx="2987824" cy="511415"/>
          </a:xfrm>
          <a:prstGeom prst="rect">
            <a:avLst/>
          </a:prstGeom>
        </p:spPr>
      </p:pic>
      <p:pic>
        <p:nvPicPr>
          <p:cNvPr id="9" name="Picture 8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504" y="6309320"/>
            <a:ext cx="1656184" cy="47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37428" y="5715000"/>
            <a:ext cx="6469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0070C0"/>
                </a:solidFill>
              </a:rPr>
              <a:t>We will release the SMLA source code by February.</a:t>
            </a:r>
            <a:endParaRPr lang="en-US" sz="2400" i="1" dirty="0">
              <a:solidFill>
                <a:srgbClr val="0070C0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498468"/>
            <a:ext cx="9144000" cy="1752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700" b="1" spc="-250" smtClean="0">
                <a:latin typeface="+mn-lt"/>
              </a:rPr>
              <a:t>Simultaneous Multi-Layer Access</a:t>
            </a:r>
            <a:r>
              <a:rPr lang="en-US" sz="5700" spc="-100" smtClean="0">
                <a:latin typeface="+mn-lt"/>
              </a:rPr>
              <a:t/>
            </a:r>
            <a:br>
              <a:rPr lang="en-US" sz="5700" spc="-100" smtClean="0">
                <a:latin typeface="+mn-lt"/>
              </a:rPr>
            </a:br>
            <a:r>
              <a:rPr lang="en-US" sz="3600" spc="-200" smtClean="0">
                <a:latin typeface="+mn-lt"/>
              </a:rPr>
              <a:t>Improving 3D-Stacked Memory Bandwidth at Low Cost</a:t>
            </a:r>
            <a:endParaRPr lang="en-US" sz="3600" i="1" spc="-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50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spc="-200" dirty="0" smtClean="0"/>
              <a:t>SMLA vs. HBM</a:t>
            </a:r>
            <a:endParaRPr lang="en-US" sz="5400" spc="-2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0" y="838200"/>
            <a:ext cx="9144000" cy="5867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228600">
              <a:lnSpc>
                <a:spcPct val="100000"/>
              </a:lnSpc>
              <a:spcBef>
                <a:spcPts val="0"/>
              </a:spcBef>
            </a:pPr>
            <a:r>
              <a:rPr lang="en-US" sz="2800" spc="-160" dirty="0" smtClean="0"/>
              <a:t>HBM (High-Bandwidth Memory)</a:t>
            </a:r>
          </a:p>
          <a:p>
            <a:pPr marL="914400" lvl="1" indent="-228600">
              <a:lnSpc>
                <a:spcPct val="100000"/>
              </a:lnSpc>
              <a:spcBef>
                <a:spcPts val="0"/>
              </a:spcBef>
            </a:pPr>
            <a:r>
              <a:rPr lang="en-US" sz="2400" spc="-160" dirty="0" smtClean="0"/>
              <a:t>Used in GPUs today</a:t>
            </a:r>
          </a:p>
          <a:p>
            <a:pPr marL="914400" lvl="1" indent="-228600">
              <a:lnSpc>
                <a:spcPct val="100000"/>
              </a:lnSpc>
              <a:spcBef>
                <a:spcPts val="0"/>
              </a:spcBef>
            </a:pPr>
            <a:r>
              <a:rPr lang="en-US" sz="2400" b="1" spc="-160" dirty="0" smtClean="0">
                <a:solidFill>
                  <a:srgbClr val="C00000"/>
                </a:solidFill>
                <a:latin typeface="+mn-lt"/>
              </a:rPr>
              <a:t>Much wider bus </a:t>
            </a:r>
            <a:r>
              <a:rPr lang="en-US" sz="2400" spc="-160" dirty="0" smtClean="0"/>
              <a:t>than other 3D-stacked DRAMs</a:t>
            </a:r>
            <a:br>
              <a:rPr lang="en-US" sz="2400" spc="-160" dirty="0" smtClean="0"/>
            </a:br>
            <a:r>
              <a:rPr lang="en-US" sz="2400" spc="-160" dirty="0" smtClean="0"/>
              <a:t>(4096 TSVs vs. 1024 for Wide I/O)</a:t>
            </a:r>
          </a:p>
          <a:p>
            <a:pPr marL="914400" lvl="1" indent="-228600">
              <a:lnSpc>
                <a:spcPct val="100000"/>
              </a:lnSpc>
              <a:spcBef>
                <a:spcPts val="0"/>
              </a:spcBef>
            </a:pPr>
            <a:r>
              <a:rPr lang="en-US" sz="2400" b="1" spc="-160" dirty="0" smtClean="0">
                <a:solidFill>
                  <a:srgbClr val="C00000"/>
                </a:solidFill>
                <a:latin typeface="+mn-lt"/>
              </a:rPr>
              <a:t>Double the global </a:t>
            </a:r>
            <a:r>
              <a:rPr lang="en-US" sz="2400" b="1" spc="-160" dirty="0" err="1" smtClean="0">
                <a:solidFill>
                  <a:srgbClr val="C00000"/>
                </a:solidFill>
                <a:latin typeface="+mn-lt"/>
              </a:rPr>
              <a:t>bitline</a:t>
            </a:r>
            <a:r>
              <a:rPr lang="en-US" sz="2400" b="1" spc="-160" dirty="0" smtClean="0">
                <a:solidFill>
                  <a:srgbClr val="C00000"/>
                </a:solidFill>
                <a:latin typeface="+mn-lt"/>
              </a:rPr>
              <a:t> count </a:t>
            </a:r>
            <a:r>
              <a:rPr lang="en-US" sz="2400" spc="-160" dirty="0" smtClean="0"/>
              <a:t>of Wide I/O</a:t>
            </a:r>
          </a:p>
          <a:p>
            <a:pPr marL="914400" lvl="1" indent="-228600">
              <a:lnSpc>
                <a:spcPct val="100000"/>
              </a:lnSpc>
              <a:spcBef>
                <a:spcPts val="0"/>
              </a:spcBef>
            </a:pPr>
            <a:r>
              <a:rPr lang="en-US" sz="2400" spc="-160" dirty="0" smtClean="0">
                <a:solidFill>
                  <a:srgbClr val="0070C0"/>
                </a:solidFill>
              </a:rPr>
              <a:t>Simultaneously access two bank groups</a:t>
            </a:r>
            <a:r>
              <a:rPr lang="en-US" sz="2400" spc="-160" dirty="0" smtClean="0"/>
              <a:t>: double the global sense amplifiers</a:t>
            </a:r>
          </a:p>
          <a:p>
            <a:pPr marL="457200" indent="-228600">
              <a:lnSpc>
                <a:spcPct val="100000"/>
              </a:lnSpc>
              <a:spcBef>
                <a:spcPts val="1800"/>
              </a:spcBef>
            </a:pPr>
            <a:r>
              <a:rPr lang="en-US" sz="2800" spc="-190" dirty="0" smtClean="0"/>
              <a:t>HBM adds more bandwidth by scaling up resources (i.e., at higher cost)</a:t>
            </a:r>
          </a:p>
          <a:p>
            <a:pPr marL="914400" lvl="1" indent="-228600">
              <a:lnSpc>
                <a:spcPct val="100000"/>
              </a:lnSpc>
              <a:spcBef>
                <a:spcPts val="0"/>
              </a:spcBef>
            </a:pPr>
            <a:r>
              <a:rPr lang="en-US" sz="2400" spc="-160" dirty="0" smtClean="0"/>
              <a:t>Each layer now gets </a:t>
            </a:r>
            <a:r>
              <a:rPr lang="en-US" sz="2400" spc="-160" dirty="0" smtClean="0">
                <a:solidFill>
                  <a:srgbClr val="0070C0"/>
                </a:solidFill>
              </a:rPr>
              <a:t>two dedicated 128-bit channels</a:t>
            </a:r>
          </a:p>
          <a:p>
            <a:pPr marL="914400" lvl="1" indent="-228600">
              <a:lnSpc>
                <a:spcPct val="100000"/>
              </a:lnSpc>
              <a:spcBef>
                <a:spcPts val="0"/>
              </a:spcBef>
            </a:pPr>
            <a:r>
              <a:rPr lang="en-US" sz="2400" spc="-160" dirty="0" smtClean="0">
                <a:solidFill>
                  <a:srgbClr val="0070C0"/>
                </a:solidFill>
              </a:rPr>
              <a:t>Similar to Dedicated-IO, but </a:t>
            </a:r>
            <a:r>
              <a:rPr lang="en-US" sz="2400" b="1" spc="-160" dirty="0" smtClean="0">
                <a:solidFill>
                  <a:srgbClr val="0070C0"/>
                </a:solidFill>
                <a:latin typeface="+mn-lt"/>
              </a:rPr>
              <a:t>more TSVs/global </a:t>
            </a:r>
            <a:r>
              <a:rPr lang="en-US" sz="2400" b="1" spc="-160" dirty="0" err="1" smtClean="0">
                <a:solidFill>
                  <a:srgbClr val="0070C0"/>
                </a:solidFill>
                <a:latin typeface="+mn-lt"/>
              </a:rPr>
              <a:t>bitlines</a:t>
            </a:r>
            <a:r>
              <a:rPr lang="en-US" sz="2400" b="1" spc="-160" dirty="0" smtClean="0">
                <a:solidFill>
                  <a:srgbClr val="0070C0"/>
                </a:solidFill>
                <a:latin typeface="+mn-lt"/>
              </a:rPr>
              <a:t> instead of faster TSVs</a:t>
            </a:r>
          </a:p>
          <a:p>
            <a:pPr marL="457200" indent="-228600">
              <a:lnSpc>
                <a:spcPct val="100000"/>
              </a:lnSpc>
              <a:spcBef>
                <a:spcPts val="1800"/>
              </a:spcBef>
            </a:pPr>
            <a:r>
              <a:rPr lang="en-US" sz="2800" b="1" spc="-160" dirty="0" smtClean="0">
                <a:solidFill>
                  <a:schemeClr val="accent6"/>
                </a:solidFill>
                <a:latin typeface="+mn-lt"/>
              </a:rPr>
              <a:t>SMLA delivers higher bandwidth than HBM </a:t>
            </a:r>
            <a:r>
              <a:rPr lang="en-US" sz="2800" spc="-160" dirty="0" smtClean="0"/>
              <a:t>w/o extra </a:t>
            </a:r>
            <a:r>
              <a:rPr lang="en-US" sz="2800" spc="-160" dirty="0" err="1" smtClean="0"/>
              <a:t>bitlines</a:t>
            </a:r>
            <a:r>
              <a:rPr lang="en-US" sz="2800" spc="-160" dirty="0" smtClean="0"/>
              <a:t>/TSVs (at lower cost)</a:t>
            </a:r>
          </a:p>
          <a:p>
            <a:pPr marL="914400" lvl="1" indent="-228600">
              <a:lnSpc>
                <a:spcPct val="100000"/>
              </a:lnSpc>
              <a:spcBef>
                <a:spcPts val="0"/>
              </a:spcBef>
            </a:pPr>
            <a:r>
              <a:rPr lang="en-US" sz="2400" spc="-160" dirty="0" smtClean="0"/>
              <a:t>Dedicated-IO: performance, energy efficiency similar to HBM; cost is lower</a:t>
            </a:r>
          </a:p>
          <a:p>
            <a:pPr marL="914400" lvl="1" indent="-228600">
              <a:lnSpc>
                <a:spcPct val="100000"/>
              </a:lnSpc>
              <a:spcBef>
                <a:spcPts val="0"/>
              </a:spcBef>
            </a:pPr>
            <a:r>
              <a:rPr lang="en-US" sz="2400" spc="-160" dirty="0" smtClean="0"/>
              <a:t>Cascaded-IO: </a:t>
            </a:r>
            <a:r>
              <a:rPr lang="en-US" sz="2400" b="1" spc="-160" dirty="0" smtClean="0">
                <a:solidFill>
                  <a:schemeClr val="accent6"/>
                </a:solidFill>
                <a:latin typeface="+mn-lt"/>
              </a:rPr>
              <a:t>higher performance, energy efficiency; lower cost </a:t>
            </a:r>
            <a:r>
              <a:rPr lang="en-US" sz="2400" spc="-160" dirty="0" smtClean="0"/>
              <a:t>than HBM</a:t>
            </a:r>
          </a:p>
        </p:txBody>
      </p:sp>
    </p:spTree>
    <p:extLst>
      <p:ext uri="{BB962C8B-B14F-4D97-AF65-F5344CB8AC3E}">
        <p14:creationId xmlns:p14="http://schemas.microsoft.com/office/powerpoint/2010/main" val="160923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1181100"/>
            <a:ext cx="2550540" cy="2503153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spc="-200" dirty="0" smtClean="0"/>
              <a:t>Scaling SMLA to Eight Layers</a:t>
            </a:r>
            <a:endParaRPr lang="en-US" sz="5400" spc="-2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0" y="838200"/>
            <a:ext cx="6400800" cy="5867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228600">
              <a:lnSpc>
                <a:spcPct val="100000"/>
              </a:lnSpc>
              <a:spcBef>
                <a:spcPts val="0"/>
              </a:spcBef>
            </a:pPr>
            <a:r>
              <a:rPr lang="en-US" sz="3200" spc="-160" dirty="0" smtClean="0"/>
              <a:t>Dedicated-IO</a:t>
            </a:r>
          </a:p>
          <a:p>
            <a:pPr marL="1005840" lvl="1" indent="-32004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spc="-160" dirty="0" smtClean="0"/>
              <a:t>Double the TSVs </a:t>
            </a:r>
          </a:p>
          <a:p>
            <a:pPr marL="1314450" lvl="2">
              <a:lnSpc>
                <a:spcPct val="100000"/>
              </a:lnSpc>
              <a:spcBef>
                <a:spcPts val="0"/>
              </a:spcBef>
            </a:pPr>
            <a:r>
              <a:rPr lang="en-US" sz="2400" spc="-160" dirty="0"/>
              <a:t>S</a:t>
            </a:r>
            <a:r>
              <a:rPr lang="en-US" sz="2400" spc="-160" dirty="0" smtClean="0"/>
              <a:t>ame # of TSVs per  layer</a:t>
            </a:r>
          </a:p>
          <a:p>
            <a:pPr marL="1314450" lvl="2">
              <a:lnSpc>
                <a:spcPct val="100000"/>
              </a:lnSpc>
              <a:spcBef>
                <a:spcPts val="0"/>
              </a:spcBef>
            </a:pPr>
            <a:r>
              <a:rPr lang="en-US" sz="2400" spc="-160" dirty="0" smtClean="0"/>
              <a:t>2x total DRAM bandwidth of 4-layer SMLA</a:t>
            </a:r>
          </a:p>
          <a:p>
            <a:pPr marL="1005840" lvl="1" indent="-32004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spc="-160" dirty="0" smtClean="0"/>
              <a:t>Pairs of layers share a single set of TSVs</a:t>
            </a:r>
          </a:p>
          <a:p>
            <a:pPr marL="1314450" lvl="2">
              <a:lnSpc>
                <a:spcPct val="100000"/>
              </a:lnSpc>
              <a:spcBef>
                <a:spcPts val="0"/>
              </a:spcBef>
            </a:pPr>
            <a:r>
              <a:rPr lang="en-US" sz="2400" spc="-160" dirty="0" smtClean="0"/>
              <a:t>Creates a </a:t>
            </a:r>
            <a:r>
              <a:rPr lang="en-US" sz="2400" i="1" spc="-160" dirty="0" smtClean="0"/>
              <a:t>layer group</a:t>
            </a:r>
            <a:endParaRPr lang="en-US" sz="2400" spc="-160" dirty="0" smtClean="0"/>
          </a:p>
          <a:p>
            <a:pPr marL="1314450" lvl="2">
              <a:lnSpc>
                <a:spcPct val="100000"/>
              </a:lnSpc>
              <a:spcBef>
                <a:spcPts val="0"/>
              </a:spcBef>
            </a:pPr>
            <a:r>
              <a:rPr lang="en-US" sz="2400" spc="-160" dirty="0" smtClean="0"/>
              <a:t>Same total DRAM bandwidth as 4-layer SMLA</a:t>
            </a:r>
          </a:p>
          <a:p>
            <a:pPr marL="457200" indent="-228600">
              <a:lnSpc>
                <a:spcPct val="100000"/>
              </a:lnSpc>
              <a:spcBef>
                <a:spcPts val="1800"/>
              </a:spcBef>
            </a:pPr>
            <a:r>
              <a:rPr lang="en-US" sz="3200" spc="-160" dirty="0" smtClean="0"/>
              <a:t>Cascaded-IO</a:t>
            </a:r>
          </a:p>
          <a:p>
            <a:pPr marL="1005840" lvl="1" indent="-32004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spc="-160" dirty="0"/>
              <a:t>Double the TSVs </a:t>
            </a:r>
            <a:r>
              <a:rPr lang="en-US" sz="2800" spc="-160" dirty="0" smtClean="0"/>
              <a:t>– 2 groups, 4 layers each</a:t>
            </a:r>
            <a:endParaRPr lang="en-US" sz="2400" spc="-160" dirty="0"/>
          </a:p>
          <a:p>
            <a:pPr marL="1005840" lvl="1" indent="-32004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spc="-160" dirty="0" smtClean="0"/>
              <a:t>Two groups, but sharing the TSVs</a:t>
            </a:r>
            <a:endParaRPr lang="en-US" sz="2800" spc="-160" dirty="0"/>
          </a:p>
          <a:p>
            <a:pPr marL="1314450" lvl="2">
              <a:lnSpc>
                <a:spcPct val="100000"/>
              </a:lnSpc>
              <a:spcBef>
                <a:spcPts val="0"/>
              </a:spcBef>
            </a:pPr>
            <a:r>
              <a:rPr lang="en-US" sz="2400" spc="-160" dirty="0" smtClean="0"/>
              <a:t>Groups necessary to stay within burst length, limit multi-layer traversal time</a:t>
            </a:r>
          </a:p>
          <a:p>
            <a:pPr marL="1314450" lvl="2">
              <a:lnSpc>
                <a:spcPct val="100000"/>
              </a:lnSpc>
              <a:spcBef>
                <a:spcPts val="0"/>
              </a:spcBef>
            </a:pPr>
            <a:r>
              <a:rPr lang="en-US" sz="2400" spc="-160" dirty="0" smtClean="0"/>
              <a:t>Same total DRAM bandwidth as 4-layer SMLA</a:t>
            </a:r>
          </a:p>
          <a:p>
            <a:pPr marL="1314450" lvl="2">
              <a:lnSpc>
                <a:spcPct val="100000"/>
              </a:lnSpc>
              <a:spcBef>
                <a:spcPts val="0"/>
              </a:spcBef>
            </a:pPr>
            <a:endParaRPr lang="en-US" sz="2400" spc="-16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8265" y="3810000"/>
            <a:ext cx="2958841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44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2743200" y="5181600"/>
            <a:ext cx="3657600" cy="762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3048000" y="3436620"/>
            <a:ext cx="3048000" cy="906780"/>
            <a:chOff x="3048000" y="3436620"/>
            <a:chExt cx="3048000" cy="906780"/>
          </a:xfrm>
        </p:grpSpPr>
        <p:grpSp>
          <p:nvGrpSpPr>
            <p:cNvPr id="35" name="Group 34"/>
            <p:cNvGrpSpPr/>
            <p:nvPr/>
          </p:nvGrpSpPr>
          <p:grpSpPr>
            <a:xfrm>
              <a:off x="3048000" y="3966210"/>
              <a:ext cx="3048000" cy="377190"/>
              <a:chOff x="3048000" y="3966210"/>
              <a:chExt cx="3048000" cy="37719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30480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5814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41148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46482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51816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57150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3200400" y="3436620"/>
              <a:ext cx="2743200" cy="537211"/>
              <a:chOff x="3200400" y="3429000"/>
              <a:chExt cx="2743200" cy="537211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3200400" y="3429000"/>
                <a:ext cx="76200" cy="537211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3733800" y="3429000"/>
                <a:ext cx="76200" cy="537211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267200" y="3429000"/>
                <a:ext cx="76200" cy="537211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800600" y="3429000"/>
                <a:ext cx="76200" cy="537211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334000" y="3429000"/>
                <a:ext cx="76200" cy="537211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867400" y="3429000"/>
                <a:ext cx="76200" cy="537211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2819400" y="3124098"/>
            <a:ext cx="3505201" cy="307733"/>
            <a:chOff x="2819400" y="3124098"/>
            <a:chExt cx="3505201" cy="307733"/>
          </a:xfrm>
        </p:grpSpPr>
        <p:sp>
          <p:nvSpPr>
            <p:cNvPr id="48" name="Rectangle 47"/>
            <p:cNvSpPr/>
            <p:nvPr/>
          </p:nvSpPr>
          <p:spPr>
            <a:xfrm>
              <a:off x="2819400" y="3128010"/>
              <a:ext cx="1676400" cy="3038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500"/>
                </a:lnSpc>
              </a:pPr>
              <a:r>
                <a:rPr lang="en-US" sz="2400" spc="-80" dirty="0" smtClean="0">
                  <a:latin typeface="+mj-lt"/>
                </a:rPr>
                <a:t>cell array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648200" y="3124098"/>
              <a:ext cx="1676401" cy="30773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500"/>
                </a:lnSpc>
              </a:pPr>
              <a:r>
                <a:rPr lang="en-US" sz="2400" spc="-80" dirty="0" smtClean="0">
                  <a:latin typeface="+mj-lt"/>
                </a:rPr>
                <a:t>periphery</a:t>
              </a:r>
            </a:p>
          </p:txBody>
        </p:sp>
      </p:grpSp>
      <p:sp>
        <p:nvSpPr>
          <p:cNvPr id="7" name="Right Arrow 6"/>
          <p:cNvSpPr/>
          <p:nvPr/>
        </p:nvSpPr>
        <p:spPr>
          <a:xfrm>
            <a:off x="4267200" y="3135086"/>
            <a:ext cx="609600" cy="280126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3098437" y="3439522"/>
            <a:ext cx="2949215" cy="990255"/>
            <a:chOff x="3098437" y="3439522"/>
            <a:chExt cx="2949215" cy="990255"/>
          </a:xfrm>
        </p:grpSpPr>
        <p:sp>
          <p:nvSpPr>
            <p:cNvPr id="54" name="Right Arrow 53"/>
            <p:cNvSpPr/>
            <p:nvPr/>
          </p:nvSpPr>
          <p:spPr>
            <a:xfrm rot="5400000">
              <a:off x="2745921" y="3792038"/>
              <a:ext cx="985157" cy="280126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55" name="Right Arrow 54"/>
            <p:cNvSpPr/>
            <p:nvPr/>
          </p:nvSpPr>
          <p:spPr>
            <a:xfrm rot="5400000">
              <a:off x="3279400" y="3796485"/>
              <a:ext cx="985157" cy="280126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56" name="Right Arrow 55"/>
            <p:cNvSpPr/>
            <p:nvPr/>
          </p:nvSpPr>
          <p:spPr>
            <a:xfrm rot="5400000">
              <a:off x="3813876" y="3796046"/>
              <a:ext cx="985157" cy="280126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57" name="Right Arrow 56"/>
            <p:cNvSpPr/>
            <p:nvPr/>
          </p:nvSpPr>
          <p:spPr>
            <a:xfrm rot="5400000">
              <a:off x="4346770" y="3797136"/>
              <a:ext cx="985157" cy="280126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58" name="Right Arrow 57"/>
            <p:cNvSpPr/>
            <p:nvPr/>
          </p:nvSpPr>
          <p:spPr>
            <a:xfrm rot="5400000">
              <a:off x="4881531" y="3797133"/>
              <a:ext cx="985157" cy="280126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59" name="Right Arrow 58"/>
            <p:cNvSpPr/>
            <p:nvPr/>
          </p:nvSpPr>
          <p:spPr>
            <a:xfrm rot="5400000">
              <a:off x="5415010" y="3795230"/>
              <a:ext cx="985157" cy="280126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</p:grpSp>
      <p:sp>
        <p:nvSpPr>
          <p:cNvPr id="23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/>
              <a:t>Conventional DRAM</a:t>
            </a:r>
            <a:endParaRPr lang="en-US" sz="5400" dirty="0"/>
          </a:p>
        </p:txBody>
      </p:sp>
      <p:grpSp>
        <p:nvGrpSpPr>
          <p:cNvPr id="2" name="Group 1"/>
          <p:cNvGrpSpPr/>
          <p:nvPr/>
        </p:nvGrpSpPr>
        <p:grpSpPr>
          <a:xfrm>
            <a:off x="3581400" y="914400"/>
            <a:ext cx="2057400" cy="682146"/>
            <a:chOff x="3581400" y="914400"/>
            <a:chExt cx="2057400" cy="682146"/>
          </a:xfrm>
        </p:grpSpPr>
        <p:sp>
          <p:nvSpPr>
            <p:cNvPr id="10" name="Up-Down Arrow 9"/>
            <p:cNvSpPr/>
            <p:nvPr/>
          </p:nvSpPr>
          <p:spPr>
            <a:xfrm>
              <a:off x="5333999" y="914400"/>
              <a:ext cx="304801" cy="682146"/>
            </a:xfrm>
            <a:prstGeom prst="upDownArrow">
              <a:avLst>
                <a:gd name="adj1" fmla="val 62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81400" y="960120"/>
              <a:ext cx="1676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+mj-lt"/>
                </a:rPr>
                <a:t>data bus</a:t>
              </a:r>
              <a:endParaRPr lang="en-US" sz="2800" dirty="0">
                <a:latin typeface="+mj-lt"/>
              </a:endParaRPr>
            </a:p>
          </p:txBody>
        </p:sp>
      </p:grpSp>
      <p:sp>
        <p:nvSpPr>
          <p:cNvPr id="14" name="Content Placeholder 2"/>
          <p:cNvSpPr>
            <a:spLocks noGrp="1"/>
          </p:cNvSpPr>
          <p:nvPr/>
        </p:nvSpPr>
        <p:spPr>
          <a:xfrm>
            <a:off x="914400" y="5257800"/>
            <a:ext cx="7315200" cy="4572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 smtClean="0"/>
              <a:t>IO Bandwidth = Bus Width X Wire Data Rate </a:t>
            </a:r>
            <a:endParaRPr lang="en-US" sz="3200" b="1" i="1" dirty="0"/>
          </a:p>
        </p:txBody>
      </p:sp>
      <p:sp>
        <p:nvSpPr>
          <p:cNvPr id="18" name="Content Placeholder 2"/>
          <p:cNvSpPr>
            <a:spLocks noGrp="1"/>
          </p:cNvSpPr>
          <p:nvPr/>
        </p:nvSpPr>
        <p:spPr>
          <a:xfrm>
            <a:off x="2057400" y="5668433"/>
            <a:ext cx="33528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i="1" spc="-150" dirty="0" smtClean="0">
                <a:solidFill>
                  <a:srgbClr val="C00000"/>
                </a:solidFill>
              </a:rPr>
              <a:t>Limited </a:t>
            </a:r>
            <a:r>
              <a:rPr lang="en-US" sz="3200" i="1" spc="-150" dirty="0">
                <a:solidFill>
                  <a:srgbClr val="C00000"/>
                </a:solidFill>
              </a:rPr>
              <a:t>p</a:t>
            </a:r>
            <a:r>
              <a:rPr lang="en-US" sz="3200" i="1" spc="-150" dirty="0" smtClean="0">
                <a:solidFill>
                  <a:srgbClr val="C00000"/>
                </a:solidFill>
              </a:rPr>
              <a:t>ackage </a:t>
            </a:r>
            <a:r>
              <a:rPr lang="en-US" sz="3200" i="1" spc="-150" dirty="0">
                <a:solidFill>
                  <a:srgbClr val="C00000"/>
                </a:solidFill>
              </a:rPr>
              <a:t>p</a:t>
            </a:r>
            <a:r>
              <a:rPr lang="en-US" sz="3200" i="1" spc="-150" dirty="0" smtClean="0">
                <a:solidFill>
                  <a:srgbClr val="C00000"/>
                </a:solidFill>
              </a:rPr>
              <a:t>ins </a:t>
            </a:r>
            <a:endParaRPr lang="en-US" sz="3200" i="1" spc="-150" dirty="0">
              <a:solidFill>
                <a:srgbClr val="C00000"/>
              </a:solidFill>
            </a:endParaRPr>
          </a:p>
        </p:txBody>
      </p:sp>
      <p:sp>
        <p:nvSpPr>
          <p:cNvPr id="19" name="Content Placeholder 2"/>
          <p:cNvSpPr>
            <a:spLocks noGrp="1"/>
          </p:cNvSpPr>
          <p:nvPr/>
        </p:nvSpPr>
        <p:spPr>
          <a:xfrm>
            <a:off x="6313698" y="5638800"/>
            <a:ext cx="25146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i="1" spc="-200" dirty="0" smtClean="0">
                <a:solidFill>
                  <a:srgbClr val="C00000"/>
                </a:solidFill>
              </a:rPr>
              <a:t>clock frequency</a:t>
            </a:r>
            <a:endParaRPr lang="en-US" sz="3200" i="1" spc="-200" dirty="0">
              <a:solidFill>
                <a:srgbClr val="C0000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2742711" y="1600200"/>
            <a:ext cx="3658089" cy="3657600"/>
            <a:chOff x="2514600" y="1447801"/>
            <a:chExt cx="3200400" cy="3200400"/>
          </a:xfrm>
        </p:grpSpPr>
        <p:sp>
          <p:nvSpPr>
            <p:cNvPr id="30" name="Rounded Rectangle 29"/>
            <p:cNvSpPr/>
            <p:nvPr/>
          </p:nvSpPr>
          <p:spPr>
            <a:xfrm>
              <a:off x="2590800" y="1524000"/>
              <a:ext cx="1447801" cy="1447800"/>
            </a:xfrm>
            <a:prstGeom prst="roundRect">
              <a:avLst>
                <a:gd name="adj" fmla="val 3656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2800" spc="-80" dirty="0" smtClean="0">
                  <a:latin typeface="+mj-lt"/>
                </a:rPr>
                <a:t>bank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2514600" y="1447801"/>
              <a:ext cx="3200400" cy="3200400"/>
            </a:xfrm>
            <a:prstGeom prst="roundRect">
              <a:avLst>
                <a:gd name="adj" fmla="val 1728"/>
              </a:avLst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2000"/>
                </a:lnSpc>
              </a:pPr>
              <a:endParaRPr lang="en-US" sz="2800" spc="-80" dirty="0" smtClean="0">
                <a:latin typeface="+mj-lt"/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4195561" y="1520348"/>
              <a:ext cx="1443235" cy="3051653"/>
            </a:xfrm>
            <a:prstGeom prst="roundRect">
              <a:avLst>
                <a:gd name="adj" fmla="val 3656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2800" spc="-80" dirty="0" smtClean="0">
                  <a:latin typeface="+mj-lt"/>
                </a:rPr>
                <a:t>peripheral logic</a:t>
              </a: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2590798" y="3124201"/>
              <a:ext cx="1447801" cy="1447800"/>
            </a:xfrm>
            <a:prstGeom prst="roundRect">
              <a:avLst>
                <a:gd name="adj" fmla="val 3656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2800" spc="-80" dirty="0" smtClean="0">
                  <a:latin typeface="+mj-lt"/>
                </a:rPr>
                <a:t>bank</a:t>
              </a: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2590799" y="1521461"/>
              <a:ext cx="1447801" cy="1447800"/>
            </a:xfrm>
            <a:prstGeom prst="roundRect">
              <a:avLst>
                <a:gd name="adj" fmla="val 3656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2800" spc="-80" dirty="0" smtClean="0">
                  <a:latin typeface="+mj-lt"/>
                </a:rPr>
                <a:t>bank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038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1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spc="-200" dirty="0" smtClean="0"/>
              <a:t>Cascaded-IO Operation</a:t>
            </a:r>
            <a:endParaRPr lang="en-US" sz="5400" spc="-200" dirty="0"/>
          </a:p>
        </p:txBody>
      </p:sp>
      <p:sp>
        <p:nvSpPr>
          <p:cNvPr id="31" name="Oval 30"/>
          <p:cNvSpPr/>
          <p:nvPr/>
        </p:nvSpPr>
        <p:spPr>
          <a:xfrm>
            <a:off x="6473343" y="5568311"/>
            <a:ext cx="762000" cy="756289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500"/>
              </a:lnSpc>
            </a:pPr>
            <a:r>
              <a:rPr lang="en-US" sz="2400" spc="-80" dirty="0" smtClean="0">
                <a:latin typeface="+mj-lt"/>
              </a:rPr>
              <a:t>data</a:t>
            </a:r>
          </a:p>
        </p:txBody>
      </p:sp>
      <p:cxnSp>
        <p:nvCxnSpPr>
          <p:cNvPr id="33" name="Straight Connector 32"/>
          <p:cNvCxnSpPr>
            <a:endCxn id="52" idx="0"/>
          </p:cNvCxnSpPr>
          <p:nvPr/>
        </p:nvCxnSpPr>
        <p:spPr>
          <a:xfrm>
            <a:off x="6854343" y="3733800"/>
            <a:ext cx="0" cy="154308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082943" y="4263398"/>
            <a:ext cx="0" cy="691511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625743" y="4650109"/>
            <a:ext cx="0" cy="310511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0" idx="3"/>
          </p:cNvCxnSpPr>
          <p:nvPr/>
        </p:nvCxnSpPr>
        <p:spPr>
          <a:xfrm flipV="1">
            <a:off x="5482743" y="4650109"/>
            <a:ext cx="1143000" cy="3803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56" idx="1"/>
            <a:endCxn id="54" idx="3"/>
          </p:cNvCxnSpPr>
          <p:nvPr/>
        </p:nvCxnSpPr>
        <p:spPr>
          <a:xfrm flipH="1" flipV="1">
            <a:off x="7281063" y="5184455"/>
            <a:ext cx="259080" cy="955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headEnd type="none"/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910743" y="3733800"/>
            <a:ext cx="7315200" cy="1828800"/>
          </a:xfrm>
          <a:prstGeom prst="rect">
            <a:avLst/>
          </a:prstGeom>
          <a:noFill/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1901343" y="5568311"/>
            <a:ext cx="762000" cy="756289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500"/>
              </a:lnSpc>
            </a:pPr>
            <a:r>
              <a:rPr lang="en-US" sz="2400" spc="-130" dirty="0" smtClean="0">
                <a:latin typeface="+mj-lt"/>
              </a:rPr>
              <a:t>clock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6320943" y="3888108"/>
            <a:ext cx="1066800" cy="37529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3000"/>
              </a:lnSpc>
            </a:pPr>
            <a:r>
              <a:rPr lang="en-US" sz="2800" spc="-100" dirty="0" smtClean="0">
                <a:latin typeface="+mj-lt"/>
              </a:rPr>
              <a:t>latch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7540143" y="4954909"/>
            <a:ext cx="609600" cy="46100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3000"/>
              </a:lnSpc>
            </a:pPr>
            <a:r>
              <a:rPr lang="en-US" sz="2800" spc="-100" dirty="0" smtClean="0">
                <a:latin typeface="+mj-lt"/>
              </a:rPr>
              <a:t>ctrl.</a:t>
            </a:r>
          </a:p>
        </p:txBody>
      </p:sp>
      <p:sp>
        <p:nvSpPr>
          <p:cNvPr id="65" name="Oval 64"/>
          <p:cNvSpPr/>
          <p:nvPr/>
        </p:nvSpPr>
        <p:spPr>
          <a:xfrm>
            <a:off x="6473343" y="2983223"/>
            <a:ext cx="762000" cy="756289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500"/>
              </a:lnSpc>
            </a:pPr>
            <a:r>
              <a:rPr lang="en-US" sz="2400" spc="-80" dirty="0" smtClean="0">
                <a:latin typeface="+mj-lt"/>
              </a:rPr>
              <a:t>data</a:t>
            </a:r>
          </a:p>
        </p:txBody>
      </p:sp>
      <p:cxnSp>
        <p:nvCxnSpPr>
          <p:cNvPr id="67" name="Straight Connector 66"/>
          <p:cNvCxnSpPr>
            <a:endCxn id="81" idx="0"/>
          </p:cNvCxnSpPr>
          <p:nvPr/>
        </p:nvCxnSpPr>
        <p:spPr>
          <a:xfrm>
            <a:off x="6854343" y="1148712"/>
            <a:ext cx="0" cy="154308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910743" y="1148712"/>
            <a:ext cx="7315200" cy="1828800"/>
          </a:xfrm>
          <a:prstGeom prst="rect">
            <a:avLst/>
          </a:prstGeom>
          <a:noFill/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1901343" y="2983223"/>
            <a:ext cx="762000" cy="756289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500"/>
              </a:lnSpc>
            </a:pPr>
            <a:r>
              <a:rPr lang="en-US" sz="2400" spc="-130" dirty="0" smtClean="0">
                <a:latin typeface="+mj-lt"/>
              </a:rPr>
              <a:t>clock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6320943" y="1303020"/>
            <a:ext cx="1066800" cy="37529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3000"/>
              </a:lnSpc>
            </a:pPr>
            <a:r>
              <a:rPr lang="en-US" sz="2800" spc="-100" dirty="0" smtClean="0">
                <a:latin typeface="+mj-lt"/>
              </a:rPr>
              <a:t>latch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657600" y="3891912"/>
            <a:ext cx="1825143" cy="152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3000"/>
              </a:lnSpc>
            </a:pPr>
            <a:r>
              <a:rPr lang="en-US" sz="3200" spc="-80" dirty="0">
                <a:latin typeface="+mj-lt"/>
              </a:rPr>
              <a:t>c</a:t>
            </a:r>
            <a:r>
              <a:rPr lang="en-US" sz="3200" spc="-80" dirty="0" smtClean="0">
                <a:latin typeface="+mj-lt"/>
              </a:rPr>
              <a:t>ell array &amp;</a:t>
            </a:r>
          </a:p>
          <a:p>
            <a:pPr algn="ctr">
              <a:lnSpc>
                <a:spcPts val="3000"/>
              </a:lnSpc>
            </a:pPr>
            <a:r>
              <a:rPr lang="en-US" sz="3200" spc="-80" dirty="0" smtClean="0">
                <a:latin typeface="+mj-lt"/>
              </a:rPr>
              <a:t>peripheral logic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657600" y="1306824"/>
            <a:ext cx="1825143" cy="152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3000"/>
              </a:lnSpc>
            </a:pPr>
            <a:r>
              <a:rPr lang="en-US" sz="3200" spc="-80" dirty="0">
                <a:latin typeface="+mj-lt"/>
              </a:rPr>
              <a:t>c</a:t>
            </a:r>
            <a:r>
              <a:rPr lang="en-US" sz="3200" spc="-80" dirty="0" smtClean="0">
                <a:latin typeface="+mj-lt"/>
              </a:rPr>
              <a:t>ell array &amp;</a:t>
            </a:r>
          </a:p>
          <a:p>
            <a:pPr algn="ctr">
              <a:lnSpc>
                <a:spcPts val="3000"/>
              </a:lnSpc>
            </a:pPr>
            <a:r>
              <a:rPr lang="en-US" sz="3200" spc="-80" dirty="0" smtClean="0">
                <a:latin typeface="+mj-lt"/>
              </a:rPr>
              <a:t>peripheral logic</a:t>
            </a:r>
          </a:p>
        </p:txBody>
      </p:sp>
      <p:cxnSp>
        <p:nvCxnSpPr>
          <p:cNvPr id="68" name="Straight Connector 67"/>
          <p:cNvCxnSpPr>
            <a:stCxn id="82" idx="2"/>
            <a:endCxn id="65" idx="0"/>
          </p:cNvCxnSpPr>
          <p:nvPr/>
        </p:nvCxnSpPr>
        <p:spPr>
          <a:xfrm>
            <a:off x="6854343" y="2830823"/>
            <a:ext cx="0" cy="152400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7082943" y="1678310"/>
            <a:ext cx="0" cy="691511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625743" y="2065021"/>
            <a:ext cx="0" cy="310511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60" idx="3"/>
          </p:cNvCxnSpPr>
          <p:nvPr/>
        </p:nvCxnSpPr>
        <p:spPr>
          <a:xfrm flipV="1">
            <a:off x="5482743" y="2065021"/>
            <a:ext cx="1143000" cy="3803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83" idx="1"/>
            <a:endCxn id="82" idx="3"/>
          </p:cNvCxnSpPr>
          <p:nvPr/>
        </p:nvCxnSpPr>
        <p:spPr>
          <a:xfrm flipH="1" flipV="1">
            <a:off x="7281063" y="2599367"/>
            <a:ext cx="259080" cy="955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headEnd type="none"/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lowchart: Manual Operation 81"/>
          <p:cNvSpPr/>
          <p:nvPr/>
        </p:nvSpPr>
        <p:spPr>
          <a:xfrm>
            <a:off x="6320943" y="2367911"/>
            <a:ext cx="1066800" cy="462912"/>
          </a:xfrm>
          <a:prstGeom prst="flowChartManualOperation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3000"/>
              </a:lnSpc>
            </a:pPr>
            <a:r>
              <a:rPr lang="en-US" sz="2800" spc="-100" dirty="0" smtClean="0">
                <a:latin typeface="+mj-lt"/>
              </a:rPr>
              <a:t>mux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7540143" y="2369821"/>
            <a:ext cx="609600" cy="46100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3000"/>
              </a:lnSpc>
            </a:pPr>
            <a:r>
              <a:rPr lang="en-US" sz="2800" spc="-100" dirty="0" smtClean="0">
                <a:latin typeface="+mj-lt"/>
              </a:rPr>
              <a:t>ctrl.</a:t>
            </a:r>
          </a:p>
        </p:txBody>
      </p:sp>
      <p:cxnSp>
        <p:nvCxnSpPr>
          <p:cNvPr id="35" name="Straight Connector 34"/>
          <p:cNvCxnSpPr>
            <a:stCxn id="54" idx="2"/>
            <a:endCxn id="31" idx="0"/>
          </p:cNvCxnSpPr>
          <p:nvPr/>
        </p:nvCxnSpPr>
        <p:spPr>
          <a:xfrm>
            <a:off x="6854343" y="5415911"/>
            <a:ext cx="0" cy="152400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lowchart: Manual Operation 53"/>
          <p:cNvSpPr/>
          <p:nvPr/>
        </p:nvSpPr>
        <p:spPr>
          <a:xfrm>
            <a:off x="6320943" y="4952999"/>
            <a:ext cx="1066800" cy="462912"/>
          </a:xfrm>
          <a:prstGeom prst="flowChartManualOperation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3000"/>
              </a:lnSpc>
            </a:pPr>
            <a:r>
              <a:rPr lang="en-US" sz="2800" spc="-100" dirty="0" smtClean="0">
                <a:latin typeface="+mj-lt"/>
              </a:rPr>
              <a:t>mux</a:t>
            </a:r>
          </a:p>
        </p:txBody>
      </p:sp>
      <p:cxnSp>
        <p:nvCxnSpPr>
          <p:cNvPr id="75" name="Straight Connector 74"/>
          <p:cNvCxnSpPr>
            <a:endCxn id="60" idx="1"/>
          </p:cNvCxnSpPr>
          <p:nvPr/>
        </p:nvCxnSpPr>
        <p:spPr>
          <a:xfrm>
            <a:off x="2276472" y="2048100"/>
            <a:ext cx="1375258" cy="9301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endCxn id="80" idx="0"/>
          </p:cNvCxnSpPr>
          <p:nvPr/>
        </p:nvCxnSpPr>
        <p:spPr>
          <a:xfrm>
            <a:off x="2276473" y="1148712"/>
            <a:ext cx="0" cy="1823088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headEnd type="arrow" w="lg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ounded Rectangle 83"/>
          <p:cNvSpPr/>
          <p:nvPr/>
        </p:nvSpPr>
        <p:spPr>
          <a:xfrm>
            <a:off x="1748943" y="1455421"/>
            <a:ext cx="1066800" cy="37529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3000"/>
              </a:lnSpc>
            </a:pPr>
            <a:r>
              <a:rPr lang="en-US" sz="2800" spc="-100" dirty="0" smtClean="0">
                <a:latin typeface="+mj-lt"/>
              </a:rPr>
              <a:t>counter</a:t>
            </a:r>
          </a:p>
        </p:txBody>
      </p:sp>
      <p:cxnSp>
        <p:nvCxnSpPr>
          <p:cNvPr id="85" name="Straight Connector 84"/>
          <p:cNvCxnSpPr>
            <a:endCxn id="84" idx="3"/>
          </p:cNvCxnSpPr>
          <p:nvPr/>
        </p:nvCxnSpPr>
        <p:spPr>
          <a:xfrm flipH="1">
            <a:off x="2815743" y="1643066"/>
            <a:ext cx="296716" cy="0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headEnd type="none"/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Content Placeholder 2"/>
          <p:cNvSpPr>
            <a:spLocks noGrp="1"/>
          </p:cNvSpPr>
          <p:nvPr/>
        </p:nvSpPr>
        <p:spPr>
          <a:xfrm>
            <a:off x="3056579" y="1450135"/>
            <a:ext cx="648164" cy="3807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500"/>
              </a:lnSpc>
              <a:buNone/>
            </a:pPr>
            <a:r>
              <a:rPr lang="en-US" sz="2800" spc="-100" dirty="0" err="1" smtClean="0">
                <a:solidFill>
                  <a:schemeClr val="bg1">
                    <a:lumMod val="65000"/>
                  </a:schemeClr>
                </a:solidFill>
              </a:rPr>
              <a:t>en</a:t>
            </a:r>
            <a:r>
              <a:rPr lang="en-US" sz="2800" spc="-100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</p:txBody>
      </p:sp>
      <p:cxnSp>
        <p:nvCxnSpPr>
          <p:cNvPr id="41" name="Straight Connector 40"/>
          <p:cNvCxnSpPr>
            <a:endCxn id="30" idx="1"/>
          </p:cNvCxnSpPr>
          <p:nvPr/>
        </p:nvCxnSpPr>
        <p:spPr>
          <a:xfrm>
            <a:off x="2276472" y="4633188"/>
            <a:ext cx="1375258" cy="9301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51" idx="0"/>
          </p:cNvCxnSpPr>
          <p:nvPr/>
        </p:nvCxnSpPr>
        <p:spPr>
          <a:xfrm>
            <a:off x="2276473" y="3733800"/>
            <a:ext cx="0" cy="1823088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headEnd type="arrow" w="lg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ounded Rectangle 56"/>
          <p:cNvSpPr/>
          <p:nvPr/>
        </p:nvSpPr>
        <p:spPr>
          <a:xfrm>
            <a:off x="1748943" y="4040509"/>
            <a:ext cx="1066800" cy="37529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3000"/>
              </a:lnSpc>
            </a:pPr>
            <a:r>
              <a:rPr lang="en-US" sz="2800" spc="-100" dirty="0" smtClean="0">
                <a:latin typeface="+mj-lt"/>
              </a:rPr>
              <a:t>counter</a:t>
            </a:r>
          </a:p>
        </p:txBody>
      </p:sp>
      <p:cxnSp>
        <p:nvCxnSpPr>
          <p:cNvPr id="58" name="Straight Connector 57"/>
          <p:cNvCxnSpPr>
            <a:endCxn id="57" idx="3"/>
          </p:cNvCxnSpPr>
          <p:nvPr/>
        </p:nvCxnSpPr>
        <p:spPr>
          <a:xfrm flipH="1">
            <a:off x="2815743" y="4228154"/>
            <a:ext cx="296716" cy="0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headEnd type="none"/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ontent Placeholder 2"/>
          <p:cNvSpPr>
            <a:spLocks noGrp="1"/>
          </p:cNvSpPr>
          <p:nvPr/>
        </p:nvSpPr>
        <p:spPr>
          <a:xfrm>
            <a:off x="3056579" y="4035223"/>
            <a:ext cx="648164" cy="3807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500"/>
              </a:lnSpc>
              <a:buNone/>
            </a:pPr>
            <a:r>
              <a:rPr lang="en-US" sz="2800" spc="-100" dirty="0" err="1" smtClean="0">
                <a:solidFill>
                  <a:schemeClr val="bg1">
                    <a:lumMod val="65000"/>
                  </a:schemeClr>
                </a:solidFill>
              </a:rPr>
              <a:t>en</a:t>
            </a:r>
            <a:r>
              <a:rPr lang="en-US" sz="2800" spc="-100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</p:txBody>
      </p:sp>
      <p:sp>
        <p:nvSpPr>
          <p:cNvPr id="87" name="Content Placeholder 2"/>
          <p:cNvSpPr>
            <a:spLocks noGrp="1"/>
          </p:cNvSpPr>
          <p:nvPr/>
        </p:nvSpPr>
        <p:spPr>
          <a:xfrm>
            <a:off x="910744" y="5711190"/>
            <a:ext cx="900278" cy="537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500"/>
              </a:lnSpc>
              <a:buNone/>
            </a:pPr>
            <a:r>
              <a:rPr lang="en-US" sz="4400" b="1" i="1" spc="-100" dirty="0" smtClean="0">
                <a:solidFill>
                  <a:schemeClr val="accent5">
                    <a:lumMod val="75000"/>
                  </a:schemeClr>
                </a:solidFill>
              </a:rPr>
              <a:t>2F</a:t>
            </a:r>
            <a:endParaRPr lang="en-US" sz="4400" b="1" i="1" spc="-1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8" name="Content Placeholder 2"/>
          <p:cNvSpPr>
            <a:spLocks noGrp="1"/>
          </p:cNvSpPr>
          <p:nvPr/>
        </p:nvSpPr>
        <p:spPr>
          <a:xfrm>
            <a:off x="910744" y="3120391"/>
            <a:ext cx="900278" cy="537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500"/>
              </a:lnSpc>
              <a:buNone/>
            </a:pPr>
            <a:r>
              <a:rPr lang="en-US" sz="4400" b="1" i="1" spc="-100" dirty="0" smtClean="0">
                <a:solidFill>
                  <a:schemeClr val="accent5">
                    <a:lumMod val="75000"/>
                  </a:schemeClr>
                </a:solidFill>
              </a:rPr>
              <a:t>F</a:t>
            </a:r>
            <a:endParaRPr lang="en-US" sz="4400" b="1" i="1" spc="-1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800600" y="1905000"/>
            <a:ext cx="682143" cy="3048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500"/>
              </a:lnSpc>
            </a:pPr>
            <a:r>
              <a:rPr lang="en-US" sz="2400" spc="-80" dirty="0" smtClean="0"/>
              <a:t>data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4800600" y="4495800"/>
            <a:ext cx="682143" cy="3048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500"/>
              </a:lnSpc>
            </a:pPr>
            <a:r>
              <a:rPr lang="en-US" sz="2400" spc="-80" dirty="0" smtClean="0"/>
              <a:t>data</a:t>
            </a:r>
          </a:p>
        </p:txBody>
      </p:sp>
      <p:sp>
        <p:nvSpPr>
          <p:cNvPr id="90" name="Content Placeholder 2"/>
          <p:cNvSpPr>
            <a:spLocks noGrp="1"/>
          </p:cNvSpPr>
          <p:nvPr/>
        </p:nvSpPr>
        <p:spPr>
          <a:xfrm>
            <a:off x="5486400" y="5714999"/>
            <a:ext cx="900278" cy="537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500"/>
              </a:lnSpc>
              <a:buNone/>
            </a:pPr>
            <a:r>
              <a:rPr lang="en-US" sz="4400" b="1" i="1" spc="-100" dirty="0" smtClean="0">
                <a:solidFill>
                  <a:schemeClr val="accent5">
                    <a:lumMod val="75000"/>
                  </a:schemeClr>
                </a:solidFill>
              </a:rPr>
              <a:t>2B</a:t>
            </a:r>
            <a:endParaRPr lang="en-US" sz="4400" b="1" i="1" spc="-1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1" name="Content Placeholder 2"/>
          <p:cNvSpPr>
            <a:spLocks noGrp="1"/>
          </p:cNvSpPr>
          <p:nvPr/>
        </p:nvSpPr>
        <p:spPr>
          <a:xfrm>
            <a:off x="5486400" y="3124200"/>
            <a:ext cx="900278" cy="537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500"/>
              </a:lnSpc>
              <a:buNone/>
            </a:pPr>
            <a:r>
              <a:rPr lang="en-US" sz="4400" b="1" i="1" spc="-100" dirty="0" smtClean="0">
                <a:solidFill>
                  <a:schemeClr val="accent5">
                    <a:lumMod val="75000"/>
                  </a:schemeClr>
                </a:solidFill>
              </a:rPr>
              <a:t>B</a:t>
            </a:r>
            <a:endParaRPr lang="en-US" sz="4400" b="1" i="1" spc="-1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1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22222E-6 L 0.09409 2.22222E-6 C 0.13628 2.22222E-6 0.18836 0.05208 0.18836 0.09444 L 0.18836 0.18889 " pathEditMode="relative" rAng="0" ptsTypes="AAAA">
                                      <p:cBhvr>
                                        <p:cTn id="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10" y="944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5.55112E-17 L 0.09357 5.55112E-17 C 0.13559 5.55112E-17 0.18732 0.08056 0.18732 0.14699 L 0.18732 0.29398 " pathEditMode="relative" rAng="0" ptsTypes="AAAA">
                                      <p:cBhvr>
                                        <p:cTn id="8" dur="1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58" y="1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732 0.29398 L 0.18732 0.56667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89" grpId="0" animBg="1"/>
      <p:bldP spid="89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52400"/>
            <a:ext cx="9144000" cy="76199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spc="-200" dirty="0" smtClean="0"/>
              <a:t>Estimated Energy Consumption</a:t>
            </a:r>
            <a:endParaRPr lang="en-US" sz="5400" spc="-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/>
          </p:nvPr>
        </p:nvGraphicFramePr>
        <p:xfrm>
          <a:off x="1195837" y="990600"/>
          <a:ext cx="7795763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ontent Placeholder 2"/>
          <p:cNvSpPr>
            <a:spLocks noGrp="1"/>
          </p:cNvSpPr>
          <p:nvPr/>
        </p:nvSpPr>
        <p:spPr>
          <a:xfrm>
            <a:off x="2004563" y="4267200"/>
            <a:ext cx="967237" cy="4533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500"/>
              </a:lnSpc>
              <a:buNone/>
            </a:pPr>
            <a:r>
              <a:rPr lang="en-US" sz="2000" spc="-100" dirty="0" smtClean="0"/>
              <a:t>1066</a:t>
            </a:r>
            <a:endParaRPr lang="en-US" sz="2000" spc="-100" dirty="0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3147563" y="4271010"/>
            <a:ext cx="967237" cy="4533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500"/>
              </a:lnSpc>
              <a:buNone/>
            </a:pPr>
            <a:r>
              <a:rPr lang="en-US" sz="2000" spc="-100" dirty="0" smtClean="0"/>
              <a:t>1333</a:t>
            </a:r>
            <a:endParaRPr lang="en-US" sz="2000" spc="-100" dirty="0"/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4267200" y="4271010"/>
            <a:ext cx="967237" cy="4533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500"/>
              </a:lnSpc>
              <a:buNone/>
            </a:pPr>
            <a:r>
              <a:rPr lang="en-US" sz="2000" spc="-100" dirty="0" smtClean="0"/>
              <a:t>1600</a:t>
            </a:r>
            <a:endParaRPr lang="en-US" sz="2000" spc="-100" dirty="0"/>
          </a:p>
        </p:txBody>
      </p:sp>
      <p:sp>
        <p:nvSpPr>
          <p:cNvPr id="8" name="Content Placeholder 2"/>
          <p:cNvSpPr>
            <a:spLocks noGrp="1"/>
          </p:cNvSpPr>
          <p:nvPr/>
        </p:nvSpPr>
        <p:spPr>
          <a:xfrm>
            <a:off x="5334000" y="4271010"/>
            <a:ext cx="967237" cy="4533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500"/>
              </a:lnSpc>
              <a:buNone/>
            </a:pPr>
            <a:r>
              <a:rPr lang="en-US" sz="2000" spc="-100" dirty="0" smtClean="0"/>
              <a:t>1866</a:t>
            </a:r>
            <a:endParaRPr lang="en-US" sz="2000" spc="-100" dirty="0"/>
          </a:p>
        </p:txBody>
      </p:sp>
      <p:sp>
        <p:nvSpPr>
          <p:cNvPr id="9" name="Content Placeholder 2"/>
          <p:cNvSpPr>
            <a:spLocks noGrp="1"/>
          </p:cNvSpPr>
          <p:nvPr/>
        </p:nvSpPr>
        <p:spPr>
          <a:xfrm>
            <a:off x="1828800" y="4648200"/>
            <a:ext cx="4572000" cy="537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500"/>
              </a:lnSpc>
              <a:buNone/>
            </a:pPr>
            <a:r>
              <a:rPr lang="en-US" sz="2400" spc="-100" dirty="0" smtClean="0"/>
              <a:t>Data Channel Frequency (MHz)</a:t>
            </a:r>
            <a:endParaRPr lang="en-US" sz="2400" spc="-100" dirty="0"/>
          </a:p>
        </p:txBody>
      </p:sp>
      <p:sp>
        <p:nvSpPr>
          <p:cNvPr id="10" name="Content Placeholder 2"/>
          <p:cNvSpPr>
            <a:spLocks noGrp="1"/>
          </p:cNvSpPr>
          <p:nvPr/>
        </p:nvSpPr>
        <p:spPr>
          <a:xfrm rot="16200000">
            <a:off x="-444368" y="2550795"/>
            <a:ext cx="3048000" cy="537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500"/>
              </a:lnSpc>
              <a:buNone/>
            </a:pPr>
            <a:r>
              <a:rPr lang="en-US" sz="2400" spc="-100" dirty="0" smtClean="0"/>
              <a:t>Current (mA)</a:t>
            </a:r>
          </a:p>
        </p:txBody>
      </p:sp>
      <p:sp>
        <p:nvSpPr>
          <p:cNvPr id="11" name="Content Placeholder 2"/>
          <p:cNvSpPr>
            <a:spLocks noGrp="1"/>
          </p:cNvSpPr>
          <p:nvPr/>
        </p:nvSpPr>
        <p:spPr>
          <a:xfrm>
            <a:off x="3719" y="5257800"/>
            <a:ext cx="9144000" cy="113489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200"/>
              </a:lnSpc>
              <a:buNone/>
            </a:pPr>
            <a:r>
              <a:rPr lang="en-US" spc="-100" dirty="0" smtClean="0"/>
              <a:t>Standby currents are proportional to data channel frequency </a:t>
            </a:r>
            <a:r>
              <a:rPr lang="en-US" spc="-100" dirty="0" smtClean="0">
                <a:sym typeface="Wingdings" panose="05000000000000000000" pitchFamily="2" charset="2"/>
              </a:rPr>
              <a:t> Cascaded-IO reduces standby current</a:t>
            </a:r>
            <a:endParaRPr lang="en-US" b="1" i="1" spc="-100" dirty="0"/>
          </a:p>
        </p:txBody>
      </p:sp>
    </p:spTree>
    <p:extLst>
      <p:ext uri="{BB962C8B-B14F-4D97-AF65-F5344CB8AC3E}">
        <p14:creationId xmlns:p14="http://schemas.microsoft.com/office/powerpoint/2010/main" val="232823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spc="-200" dirty="0" smtClean="0"/>
              <a:t>Standby Power Consumption</a:t>
            </a:r>
            <a:endParaRPr lang="en-US" sz="5400" spc="-200" dirty="0"/>
          </a:p>
        </p:txBody>
      </p:sp>
      <p:graphicFrame>
        <p:nvGraphicFramePr>
          <p:cNvPr id="45" name="Chart 44"/>
          <p:cNvGraphicFramePr>
            <a:graphicFrameLocks/>
          </p:cNvGraphicFramePr>
          <p:nvPr>
            <p:extLst/>
          </p:nvPr>
        </p:nvGraphicFramePr>
        <p:xfrm>
          <a:off x="614067" y="1143000"/>
          <a:ext cx="8148934" cy="4267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7" name="TextBox 46"/>
          <p:cNvSpPr txBox="1"/>
          <p:nvPr/>
        </p:nvSpPr>
        <p:spPr>
          <a:xfrm rot="16200000">
            <a:off x="-1140766" y="2359967"/>
            <a:ext cx="3048001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Standby Current (mA)</a:t>
            </a:r>
            <a:endParaRPr lang="en-US" sz="2400" dirty="0">
              <a:latin typeface="+mj-lt"/>
            </a:endParaRPr>
          </a:p>
        </p:txBody>
      </p:sp>
      <p:sp>
        <p:nvSpPr>
          <p:cNvPr id="48" name="Content Placeholder 2"/>
          <p:cNvSpPr>
            <a:spLocks noGrp="1"/>
          </p:cNvSpPr>
          <p:nvPr/>
        </p:nvSpPr>
        <p:spPr>
          <a:xfrm>
            <a:off x="0" y="5359230"/>
            <a:ext cx="9144000" cy="104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Cascaded-IO provides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standby power reduction </a:t>
            </a:r>
            <a:r>
              <a:rPr lang="en-US" dirty="0" smtClean="0"/>
              <a:t>due to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reduced upper layer frequency</a:t>
            </a:r>
            <a:endParaRPr lang="en-US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0" name="Content Placeholder 2"/>
          <p:cNvSpPr>
            <a:spLocks noGrp="1"/>
          </p:cNvSpPr>
          <p:nvPr/>
        </p:nvSpPr>
        <p:spPr>
          <a:xfrm>
            <a:off x="8077200" y="1524000"/>
            <a:ext cx="685801" cy="378409"/>
          </a:xfrm>
          <a:prstGeom prst="rect">
            <a:avLst/>
          </a:prstGeom>
          <a:solidFill>
            <a:schemeClr val="bg1"/>
          </a:solidFill>
        </p:spPr>
        <p:txBody>
          <a:bodyPr vert="horz" lIns="45720" tIns="45720" rIns="4572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500"/>
              </a:lnSpc>
              <a:buNone/>
            </a:pPr>
            <a:r>
              <a:rPr lang="en-US" sz="2800" b="1" i="1" spc="-1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14%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47800" y="4608576"/>
            <a:ext cx="1219200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dirty="0" smtClean="0">
                <a:latin typeface="+mj-lt"/>
              </a:rPr>
              <a:t>Wide I/O</a:t>
            </a:r>
            <a:endParaRPr lang="en-US" sz="20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99078" y="4608576"/>
            <a:ext cx="1272922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dirty="0" smtClean="0">
                <a:latin typeface="+mj-lt"/>
              </a:rPr>
              <a:t>Wide I/O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4673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/>
              <a:t>Outline</a:t>
            </a:r>
            <a:endParaRPr lang="en-US" sz="5400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838200" y="4038600"/>
            <a:ext cx="7467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  2. Cascaded-IO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838200" y="4953000"/>
            <a:ext cx="7467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Performance Evaluation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838200" y="1295400"/>
            <a:ext cx="7467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Limited Bandwidth in 3D DRAM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838200" y="2209800"/>
            <a:ext cx="7467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Simultaneous Multi-Layer Access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38200" y="3124200"/>
            <a:ext cx="7467600" cy="914400"/>
          </a:xfrm>
          <a:prstGeom prst="rect">
            <a:avLst/>
          </a:prstGeom>
        </p:spPr>
        <p:txBody>
          <a:bodyPr vert="horz" lIns="91440" tIns="45720" rIns="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  1. Dedicated-IO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838200" y="1295400"/>
            <a:ext cx="7467600" cy="91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Limited Bandwidth in 3D DRAM</a:t>
            </a:r>
          </a:p>
          <a:p>
            <a:endParaRPr lang="en-US" sz="2000" spc="-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931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spc="-200" dirty="0" smtClean="0"/>
              <a:t>Thermal Analysis</a:t>
            </a:r>
            <a:endParaRPr lang="en-US" sz="5400" spc="-200" dirty="0"/>
          </a:p>
        </p:txBody>
      </p:sp>
      <p:sp>
        <p:nvSpPr>
          <p:cNvPr id="47" name="TextBox 46"/>
          <p:cNvSpPr txBox="1"/>
          <p:nvPr/>
        </p:nvSpPr>
        <p:spPr>
          <a:xfrm rot="16200000">
            <a:off x="-1140766" y="2359967"/>
            <a:ext cx="3048001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Temperature (°C)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457200" y="914400"/>
          <a:ext cx="8256562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ontent Placeholder 2"/>
          <p:cNvSpPr>
            <a:spLocks noGrp="1"/>
          </p:cNvSpPr>
          <p:nvPr/>
        </p:nvSpPr>
        <p:spPr>
          <a:xfrm>
            <a:off x="0" y="5359230"/>
            <a:ext cx="9144000" cy="104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Cascaded-IO reduces operating temperature  due to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reduced upper layer frequency</a:t>
            </a:r>
            <a:endParaRPr lang="en-US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7800" y="4608576"/>
            <a:ext cx="1219200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dirty="0" smtClean="0">
                <a:latin typeface="+mj-lt"/>
              </a:rPr>
              <a:t>Wide I/O</a:t>
            </a:r>
            <a:endParaRPr lang="en-US" sz="20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99078" y="4608576"/>
            <a:ext cx="1272922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dirty="0" smtClean="0">
                <a:latin typeface="+mj-lt"/>
              </a:rPr>
              <a:t>Wide I/O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191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2743200" y="2979420"/>
            <a:ext cx="3657600" cy="5257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/>
          </a:p>
        </p:txBody>
      </p:sp>
      <p:sp>
        <p:nvSpPr>
          <p:cNvPr id="94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 smtClean="0"/>
              <a:t>Connecting Layers in 3D-Stacked DRAM</a:t>
            </a:r>
            <a:endParaRPr lang="en-US" sz="4400" dirty="0"/>
          </a:p>
        </p:txBody>
      </p:sp>
      <p:grpSp>
        <p:nvGrpSpPr>
          <p:cNvPr id="106" name="Group 105"/>
          <p:cNvGrpSpPr/>
          <p:nvPr/>
        </p:nvGrpSpPr>
        <p:grpSpPr>
          <a:xfrm>
            <a:off x="3048000" y="2979420"/>
            <a:ext cx="3048000" cy="906780"/>
            <a:chOff x="3048000" y="3436620"/>
            <a:chExt cx="3048000" cy="906780"/>
          </a:xfrm>
        </p:grpSpPr>
        <p:grpSp>
          <p:nvGrpSpPr>
            <p:cNvPr id="107" name="Group 106"/>
            <p:cNvGrpSpPr/>
            <p:nvPr/>
          </p:nvGrpSpPr>
          <p:grpSpPr>
            <a:xfrm>
              <a:off x="3048000" y="3966210"/>
              <a:ext cx="3048000" cy="377190"/>
              <a:chOff x="3048000" y="3966210"/>
              <a:chExt cx="3048000" cy="37719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30480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35814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41148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46482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51816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57150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3200400" y="3436620"/>
              <a:ext cx="2743200" cy="537211"/>
              <a:chOff x="3200400" y="3429000"/>
              <a:chExt cx="2743200" cy="537211"/>
            </a:xfrm>
          </p:grpSpPr>
          <p:sp>
            <p:nvSpPr>
              <p:cNvPr id="109" name="Rectangle 108"/>
              <p:cNvSpPr/>
              <p:nvPr/>
            </p:nvSpPr>
            <p:spPr>
              <a:xfrm>
                <a:off x="3200400" y="3429000"/>
                <a:ext cx="76200" cy="537211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3733800" y="3429000"/>
                <a:ext cx="76200" cy="537211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4267200" y="3429000"/>
                <a:ext cx="76200" cy="537211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4800600" y="3429000"/>
                <a:ext cx="76200" cy="537211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5334000" y="3429000"/>
                <a:ext cx="76200" cy="537211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5867400" y="3429000"/>
                <a:ext cx="76200" cy="537211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</p:grpSp>
      </p:grpSp>
      <p:grpSp>
        <p:nvGrpSpPr>
          <p:cNvPr id="90" name="Group 89"/>
          <p:cNvGrpSpPr/>
          <p:nvPr/>
        </p:nvGrpSpPr>
        <p:grpSpPr>
          <a:xfrm>
            <a:off x="2819400" y="2979898"/>
            <a:ext cx="3505201" cy="466664"/>
            <a:chOff x="2819400" y="2971800"/>
            <a:chExt cx="3505201" cy="466664"/>
          </a:xfrm>
        </p:grpSpPr>
        <p:grpSp>
          <p:nvGrpSpPr>
            <p:cNvPr id="91" name="Group 90"/>
            <p:cNvGrpSpPr/>
            <p:nvPr/>
          </p:nvGrpSpPr>
          <p:grpSpPr>
            <a:xfrm>
              <a:off x="2819400" y="2971800"/>
              <a:ext cx="3505201" cy="466663"/>
              <a:chOff x="2819400" y="2971800"/>
              <a:chExt cx="3505201" cy="466663"/>
            </a:xfrm>
          </p:grpSpPr>
          <p:sp>
            <p:nvSpPr>
              <p:cNvPr id="93" name="Rectangle 92"/>
              <p:cNvSpPr/>
              <p:nvPr/>
            </p:nvSpPr>
            <p:spPr>
              <a:xfrm>
                <a:off x="2819400" y="2971800"/>
                <a:ext cx="1676400" cy="3038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500"/>
                  </a:lnSpc>
                </a:pPr>
                <a:r>
                  <a:rPr lang="en-US" sz="2400" spc="-80" dirty="0" smtClean="0">
                    <a:latin typeface="+mj-lt"/>
                  </a:rPr>
                  <a:t>cell array</a:t>
                </a: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648200" y="2971800"/>
                <a:ext cx="1676401" cy="466663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500"/>
                  </a:lnSpc>
                </a:pPr>
                <a:r>
                  <a:rPr lang="en-US" sz="2000" spc="-80" dirty="0" smtClean="0">
                    <a:latin typeface="+mj-lt"/>
                  </a:rPr>
                  <a:t>peripheral logic</a:t>
                </a:r>
              </a:p>
            </p:txBody>
          </p:sp>
        </p:grpSp>
        <p:sp>
          <p:nvSpPr>
            <p:cNvPr id="92" name="Rectangle 91"/>
            <p:cNvSpPr/>
            <p:nvPr/>
          </p:nvSpPr>
          <p:spPr>
            <a:xfrm>
              <a:off x="2819401" y="3292743"/>
              <a:ext cx="1828800" cy="14572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500"/>
                </a:lnSpc>
              </a:pPr>
              <a:endParaRPr lang="en-US" sz="2400" spc="-80" dirty="0" smtClean="0">
                <a:latin typeface="+mj-lt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098437" y="3439522"/>
            <a:ext cx="2949215" cy="990255"/>
            <a:chOff x="3098437" y="3439522"/>
            <a:chExt cx="2949215" cy="990255"/>
          </a:xfrm>
        </p:grpSpPr>
        <p:sp>
          <p:nvSpPr>
            <p:cNvPr id="98" name="Right Arrow 97"/>
            <p:cNvSpPr/>
            <p:nvPr/>
          </p:nvSpPr>
          <p:spPr>
            <a:xfrm rot="5400000">
              <a:off x="2745921" y="3792038"/>
              <a:ext cx="985157" cy="280126"/>
            </a:xfrm>
            <a:prstGeom prst="rightArrow">
              <a:avLst/>
            </a:prstGeom>
            <a:solidFill>
              <a:srgbClr val="3333C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99" name="Right Arrow 98"/>
            <p:cNvSpPr/>
            <p:nvPr/>
          </p:nvSpPr>
          <p:spPr>
            <a:xfrm rot="5400000">
              <a:off x="3279400" y="3796485"/>
              <a:ext cx="985157" cy="280126"/>
            </a:xfrm>
            <a:prstGeom prst="rightArrow">
              <a:avLst/>
            </a:prstGeom>
            <a:solidFill>
              <a:srgbClr val="3333C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00" name="Right Arrow 99"/>
            <p:cNvSpPr/>
            <p:nvPr/>
          </p:nvSpPr>
          <p:spPr>
            <a:xfrm rot="5400000">
              <a:off x="3813876" y="3796046"/>
              <a:ext cx="985157" cy="280126"/>
            </a:xfrm>
            <a:prstGeom prst="rightArrow">
              <a:avLst/>
            </a:prstGeom>
            <a:solidFill>
              <a:srgbClr val="3333C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02" name="Right Arrow 101"/>
            <p:cNvSpPr/>
            <p:nvPr/>
          </p:nvSpPr>
          <p:spPr>
            <a:xfrm rot="5400000">
              <a:off x="4346770" y="3797136"/>
              <a:ext cx="985157" cy="280126"/>
            </a:xfrm>
            <a:prstGeom prst="rightArrow">
              <a:avLst/>
            </a:prstGeom>
            <a:solidFill>
              <a:srgbClr val="3333C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03" name="Right Arrow 102"/>
            <p:cNvSpPr/>
            <p:nvPr/>
          </p:nvSpPr>
          <p:spPr>
            <a:xfrm rot="5400000">
              <a:off x="4881531" y="3797133"/>
              <a:ext cx="985157" cy="280126"/>
            </a:xfrm>
            <a:prstGeom prst="rightArrow">
              <a:avLst/>
            </a:prstGeom>
            <a:solidFill>
              <a:srgbClr val="3333C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04" name="Right Arrow 103"/>
            <p:cNvSpPr/>
            <p:nvPr/>
          </p:nvSpPr>
          <p:spPr>
            <a:xfrm rot="5400000">
              <a:off x="5415010" y="3795230"/>
              <a:ext cx="985157" cy="280126"/>
            </a:xfrm>
            <a:prstGeom prst="rightArrow">
              <a:avLst/>
            </a:prstGeom>
            <a:solidFill>
              <a:srgbClr val="3333C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</p:grpSp>
      <p:sp>
        <p:nvSpPr>
          <p:cNvPr id="125" name="Right Arrow 124"/>
          <p:cNvSpPr/>
          <p:nvPr/>
        </p:nvSpPr>
        <p:spPr>
          <a:xfrm>
            <a:off x="4267200" y="2971800"/>
            <a:ext cx="609600" cy="280126"/>
          </a:xfrm>
          <a:prstGeom prst="rightArrow">
            <a:avLst/>
          </a:prstGeom>
          <a:solidFill>
            <a:srgbClr val="3333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176111" y="303308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DRAM layer</a:t>
            </a:r>
            <a:endParaRPr lang="en-US" sz="2000" i="1" dirty="0"/>
          </a:p>
        </p:txBody>
      </p:sp>
      <p:sp>
        <p:nvSpPr>
          <p:cNvPr id="126" name="Content Placeholder 2"/>
          <p:cNvSpPr>
            <a:spLocks noGrp="1"/>
          </p:cNvSpPr>
          <p:nvPr/>
        </p:nvSpPr>
        <p:spPr>
          <a:xfrm>
            <a:off x="6224235" y="3465196"/>
            <a:ext cx="1524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2800" dirty="0" smtClean="0">
                <a:solidFill>
                  <a:schemeClr val="accent5">
                    <a:lumMod val="75000"/>
                  </a:schemeClr>
                </a:solidFill>
              </a:rPr>
              <a:t>μ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-bump</a:t>
            </a:r>
            <a:endParaRPr lang="en-US" sz="28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7" name="Content Placeholder 2"/>
          <p:cNvSpPr>
            <a:spLocks noGrp="1"/>
          </p:cNvSpPr>
          <p:nvPr/>
        </p:nvSpPr>
        <p:spPr>
          <a:xfrm>
            <a:off x="6019800" y="2209800"/>
            <a:ext cx="1955042" cy="12535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through-silicon </a:t>
            </a:r>
            <a:r>
              <a:rPr lang="en-US" sz="2800" dirty="0" err="1" smtClean="0">
                <a:solidFill>
                  <a:srgbClr val="C00000"/>
                </a:solidFill>
              </a:rPr>
              <a:t>vias</a:t>
            </a:r>
            <a:r>
              <a:rPr lang="en-US" sz="2800" dirty="0" smtClean="0">
                <a:solidFill>
                  <a:srgbClr val="C00000"/>
                </a:solidFill>
              </a:rPr>
              <a:t> (TSVs)</a:t>
            </a:r>
            <a:endParaRPr lang="en-US" sz="2800" b="1" i="1" dirty="0">
              <a:solidFill>
                <a:srgbClr val="C00000"/>
              </a:solidFill>
            </a:endParaRPr>
          </a:p>
        </p:txBody>
      </p:sp>
      <p:sp>
        <p:nvSpPr>
          <p:cNvPr id="128" name="Content Placeholder 2"/>
          <p:cNvSpPr>
            <a:spLocks noGrp="1"/>
          </p:cNvSpPr>
          <p:nvPr/>
        </p:nvSpPr>
        <p:spPr>
          <a:xfrm>
            <a:off x="228600" y="4641035"/>
            <a:ext cx="8686800" cy="16073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3200" spc="-50" dirty="0" smtClean="0"/>
              <a:t>3D-stacked DRAM: </a:t>
            </a:r>
            <a:r>
              <a:rPr lang="en-US" sz="3200" b="1" spc="-50" dirty="0" smtClean="0">
                <a:solidFill>
                  <a:schemeClr val="accent6"/>
                </a:solidFill>
                <a:latin typeface="+mn-lt"/>
              </a:rPr>
              <a:t>512 – 4K TSVs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200" spc="-50" dirty="0" smtClean="0"/>
              <a:t>Traditional 2D DRAM: </a:t>
            </a:r>
            <a:r>
              <a:rPr lang="en-US" sz="3200" b="1" spc="-50" dirty="0" smtClean="0">
                <a:latin typeface="+mn-lt"/>
              </a:rPr>
              <a:t>64-bit bus</a:t>
            </a:r>
          </a:p>
          <a:p>
            <a:pPr marL="0" indent="0" algn="ctr">
              <a:buNone/>
            </a:pPr>
            <a:r>
              <a:rPr lang="en-US" sz="3200" b="1" spc="-50" dirty="0" smtClean="0">
                <a:solidFill>
                  <a:schemeClr val="accent6"/>
                </a:solidFill>
                <a:latin typeface="+mn-lt"/>
              </a:rPr>
              <a:t>8x – 64x increase</a:t>
            </a:r>
            <a:r>
              <a:rPr lang="en-US" sz="3200" spc="-50" dirty="0" smtClean="0"/>
              <a:t> – Can we exploit this?</a:t>
            </a:r>
            <a:endParaRPr lang="en-US" sz="3200" spc="-50" dirty="0"/>
          </a:p>
        </p:txBody>
      </p:sp>
    </p:spTree>
    <p:extLst>
      <p:ext uri="{BB962C8B-B14F-4D97-AF65-F5344CB8AC3E}">
        <p14:creationId xmlns:p14="http://schemas.microsoft.com/office/powerpoint/2010/main" val="1037626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  <p:bldP spid="125" grpId="1" animBg="1"/>
      <p:bldP spid="126" grpId="0"/>
      <p:bldP spid="127" grpId="0"/>
      <p:bldP spid="12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2743200" y="3897629"/>
            <a:ext cx="3657600" cy="905511"/>
            <a:chOff x="2743200" y="3897629"/>
            <a:chExt cx="3657600" cy="905511"/>
          </a:xfrm>
        </p:grpSpPr>
        <p:sp>
          <p:nvSpPr>
            <p:cNvPr id="73" name="Rectangle 72"/>
            <p:cNvSpPr/>
            <p:nvPr/>
          </p:nvSpPr>
          <p:spPr>
            <a:xfrm>
              <a:off x="2743200" y="3897629"/>
              <a:ext cx="3657600" cy="52578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grpSp>
          <p:nvGrpSpPr>
            <p:cNvPr id="74" name="Group 73"/>
            <p:cNvGrpSpPr/>
            <p:nvPr/>
          </p:nvGrpSpPr>
          <p:grpSpPr>
            <a:xfrm>
              <a:off x="3048000" y="4425950"/>
              <a:ext cx="3048000" cy="377190"/>
              <a:chOff x="3048000" y="3966210"/>
              <a:chExt cx="3048000" cy="377190"/>
            </a:xfrm>
          </p:grpSpPr>
          <p:sp>
            <p:nvSpPr>
              <p:cNvPr id="75" name="Oval 74"/>
              <p:cNvSpPr/>
              <p:nvPr/>
            </p:nvSpPr>
            <p:spPr>
              <a:xfrm>
                <a:off x="30480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35814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41148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46482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51816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57150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</p:grpSp>
      </p:grpSp>
      <p:grpSp>
        <p:nvGrpSpPr>
          <p:cNvPr id="46" name="Group 45"/>
          <p:cNvGrpSpPr/>
          <p:nvPr/>
        </p:nvGrpSpPr>
        <p:grpSpPr>
          <a:xfrm>
            <a:off x="2743200" y="2983229"/>
            <a:ext cx="3657600" cy="902971"/>
            <a:chOff x="2743200" y="2537458"/>
            <a:chExt cx="3657600" cy="902971"/>
          </a:xfrm>
        </p:grpSpPr>
        <p:sp>
          <p:nvSpPr>
            <p:cNvPr id="65" name="Rectangle 64"/>
            <p:cNvSpPr/>
            <p:nvPr/>
          </p:nvSpPr>
          <p:spPr>
            <a:xfrm>
              <a:off x="2743200" y="2537458"/>
              <a:ext cx="3657600" cy="52578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grpSp>
          <p:nvGrpSpPr>
            <p:cNvPr id="66" name="Group 65"/>
            <p:cNvGrpSpPr/>
            <p:nvPr/>
          </p:nvGrpSpPr>
          <p:grpSpPr>
            <a:xfrm>
              <a:off x="3048000" y="3063239"/>
              <a:ext cx="3048000" cy="377190"/>
              <a:chOff x="3048000" y="3966210"/>
              <a:chExt cx="3048000" cy="377190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30480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35814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41148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46482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1816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57150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</p:grpSp>
      </p:grpSp>
      <p:grpSp>
        <p:nvGrpSpPr>
          <p:cNvPr id="47" name="Group 46"/>
          <p:cNvGrpSpPr/>
          <p:nvPr/>
        </p:nvGrpSpPr>
        <p:grpSpPr>
          <a:xfrm>
            <a:off x="2743200" y="2068829"/>
            <a:ext cx="3657600" cy="902971"/>
            <a:chOff x="2743200" y="2537458"/>
            <a:chExt cx="3657600" cy="902971"/>
          </a:xfrm>
        </p:grpSpPr>
        <p:sp>
          <p:nvSpPr>
            <p:cNvPr id="57" name="Rectangle 56"/>
            <p:cNvSpPr/>
            <p:nvPr/>
          </p:nvSpPr>
          <p:spPr>
            <a:xfrm>
              <a:off x="2743200" y="2537458"/>
              <a:ext cx="3657600" cy="52578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3048000" y="3063239"/>
              <a:ext cx="3048000" cy="377190"/>
              <a:chOff x="3048000" y="3966210"/>
              <a:chExt cx="3048000" cy="377190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30480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35814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41148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46482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51816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57150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2743200" y="1154429"/>
            <a:ext cx="3657600" cy="902971"/>
            <a:chOff x="2743200" y="2537458"/>
            <a:chExt cx="3657600" cy="902971"/>
          </a:xfrm>
        </p:grpSpPr>
        <p:sp>
          <p:nvSpPr>
            <p:cNvPr id="49" name="Rectangle 48"/>
            <p:cNvSpPr/>
            <p:nvPr/>
          </p:nvSpPr>
          <p:spPr>
            <a:xfrm>
              <a:off x="2743200" y="2537458"/>
              <a:ext cx="3657600" cy="52578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3048000" y="3063239"/>
              <a:ext cx="3048000" cy="377190"/>
              <a:chOff x="3048000" y="3966210"/>
              <a:chExt cx="3048000" cy="377190"/>
            </a:xfrm>
          </p:grpSpPr>
          <p:sp>
            <p:nvSpPr>
              <p:cNvPr id="51" name="Oval 50"/>
              <p:cNvSpPr/>
              <p:nvPr/>
            </p:nvSpPr>
            <p:spPr>
              <a:xfrm>
                <a:off x="30480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35814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41148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46482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51816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57150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</p:grpSp>
      </p:grpSp>
      <p:sp>
        <p:nvSpPr>
          <p:cNvPr id="88" name="Rectangle 87"/>
          <p:cNvSpPr/>
          <p:nvPr/>
        </p:nvSpPr>
        <p:spPr>
          <a:xfrm>
            <a:off x="2743200" y="2979419"/>
            <a:ext cx="3657600" cy="52578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3500"/>
              </a:lnSpc>
            </a:pPr>
            <a:r>
              <a:rPr lang="en-US" sz="3200" spc="-80" smtClean="0"/>
              <a:t>accessed layer</a:t>
            </a:r>
            <a:endParaRPr lang="en-US" sz="3200" spc="-80" dirty="0" smtClean="0"/>
          </a:p>
        </p:txBody>
      </p:sp>
      <p:sp>
        <p:nvSpPr>
          <p:cNvPr id="89" name="Content Placeholder 2"/>
          <p:cNvSpPr>
            <a:spLocks noGrp="1"/>
          </p:cNvSpPr>
          <p:nvPr/>
        </p:nvSpPr>
        <p:spPr>
          <a:xfrm>
            <a:off x="914400" y="5105400"/>
            <a:ext cx="7315200" cy="4572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 smtClean="0"/>
              <a:t>If </a:t>
            </a:r>
            <a:r>
              <a:rPr lang="en-US" sz="3200" i="1" dirty="0" smtClean="0">
                <a:solidFill>
                  <a:srgbClr val="0070C0"/>
                </a:solidFill>
              </a:rPr>
              <a:t>TSVs provide 16x bus width</a:t>
            </a:r>
            <a:r>
              <a:rPr lang="en-US" sz="3200" dirty="0"/>
              <a:t> vs. </a:t>
            </a:r>
            <a:r>
              <a:rPr lang="en-US" sz="3200" dirty="0" smtClean="0"/>
              <a:t>2D,</a:t>
            </a:r>
            <a:br>
              <a:rPr lang="en-US" sz="3200" dirty="0" smtClean="0"/>
            </a:br>
            <a:r>
              <a:rPr lang="en-US" sz="3200" dirty="0" smtClean="0"/>
              <a:t>do we get </a:t>
            </a:r>
            <a:r>
              <a:rPr lang="en-US" sz="3200" i="1" dirty="0" smtClean="0">
                <a:solidFill>
                  <a:srgbClr val="0070C0"/>
                </a:solidFill>
              </a:rPr>
              <a:t>16x bandwidth from the DRAM</a:t>
            </a:r>
            <a:r>
              <a:rPr lang="en-US" sz="3200" dirty="0" smtClean="0"/>
              <a:t>?</a:t>
            </a:r>
            <a:endParaRPr lang="en-US" sz="3200" b="1" i="1" dirty="0"/>
          </a:p>
        </p:txBody>
      </p:sp>
      <p:sp>
        <p:nvSpPr>
          <p:cNvPr id="94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 smtClean="0"/>
              <a:t>How Much Can Bandwidth Increase?</a:t>
            </a:r>
            <a:endParaRPr lang="en-US" sz="4400" dirty="0"/>
          </a:p>
        </p:txBody>
      </p:sp>
      <p:grpSp>
        <p:nvGrpSpPr>
          <p:cNvPr id="106" name="Group 105"/>
          <p:cNvGrpSpPr/>
          <p:nvPr/>
        </p:nvGrpSpPr>
        <p:grpSpPr>
          <a:xfrm>
            <a:off x="3048000" y="2979420"/>
            <a:ext cx="3048000" cy="906780"/>
            <a:chOff x="3048000" y="3436620"/>
            <a:chExt cx="3048000" cy="906780"/>
          </a:xfrm>
        </p:grpSpPr>
        <p:grpSp>
          <p:nvGrpSpPr>
            <p:cNvPr id="107" name="Group 106"/>
            <p:cNvGrpSpPr/>
            <p:nvPr/>
          </p:nvGrpSpPr>
          <p:grpSpPr>
            <a:xfrm>
              <a:off x="3048000" y="3966210"/>
              <a:ext cx="3048000" cy="377190"/>
              <a:chOff x="3048000" y="3966210"/>
              <a:chExt cx="3048000" cy="37719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30480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35814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41148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46482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51816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5715000" y="3966210"/>
                <a:ext cx="381000" cy="3771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3200400" y="3436620"/>
              <a:ext cx="2743200" cy="537211"/>
              <a:chOff x="3200400" y="3429000"/>
              <a:chExt cx="2743200" cy="537211"/>
            </a:xfrm>
          </p:grpSpPr>
          <p:sp>
            <p:nvSpPr>
              <p:cNvPr id="109" name="Rectangle 108"/>
              <p:cNvSpPr/>
              <p:nvPr/>
            </p:nvSpPr>
            <p:spPr>
              <a:xfrm>
                <a:off x="3200400" y="3429000"/>
                <a:ext cx="76200" cy="537211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3733800" y="3429000"/>
                <a:ext cx="76200" cy="537211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4267200" y="3429000"/>
                <a:ext cx="76200" cy="537211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4800600" y="3429000"/>
                <a:ext cx="76200" cy="537211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5334000" y="3429000"/>
                <a:ext cx="76200" cy="537211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5867400" y="3429000"/>
                <a:ext cx="76200" cy="537211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000"/>
                  </a:lnSpc>
                </a:pPr>
                <a:endParaRPr lang="en-US" sz="2400" spc="-80" dirty="0" smtClean="0"/>
              </a:p>
            </p:txBody>
          </p:sp>
        </p:grpSp>
      </p:grpSp>
      <p:sp>
        <p:nvSpPr>
          <p:cNvPr id="122" name="Content Placeholder 2"/>
          <p:cNvSpPr>
            <a:spLocks noGrp="1"/>
          </p:cNvSpPr>
          <p:nvPr/>
        </p:nvSpPr>
        <p:spPr>
          <a:xfrm>
            <a:off x="1370462" y="1982470"/>
            <a:ext cx="6403075" cy="830092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>
                <a:solidFill>
                  <a:schemeClr val="bg1"/>
                </a:solidFill>
              </a:rPr>
              <a:t>C</a:t>
            </a:r>
            <a:r>
              <a:rPr lang="en-US" sz="3200" dirty="0" smtClean="0">
                <a:solidFill>
                  <a:schemeClr val="bg1"/>
                </a:solidFill>
              </a:rPr>
              <a:t>an each layer deliver 16x the data?</a:t>
            </a:r>
            <a:endParaRPr lang="en-US" sz="3200" b="1" i="1" dirty="0">
              <a:solidFill>
                <a:schemeClr val="bg1"/>
              </a:solidFill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2819400" y="2979898"/>
            <a:ext cx="3505201" cy="466664"/>
            <a:chOff x="2819400" y="2971800"/>
            <a:chExt cx="3505201" cy="466664"/>
          </a:xfrm>
        </p:grpSpPr>
        <p:grpSp>
          <p:nvGrpSpPr>
            <p:cNvPr id="98" name="Group 97"/>
            <p:cNvGrpSpPr/>
            <p:nvPr/>
          </p:nvGrpSpPr>
          <p:grpSpPr>
            <a:xfrm>
              <a:off x="2819400" y="2971800"/>
              <a:ext cx="3505201" cy="466663"/>
              <a:chOff x="2819400" y="2971800"/>
              <a:chExt cx="3505201" cy="466663"/>
            </a:xfrm>
          </p:grpSpPr>
          <p:sp>
            <p:nvSpPr>
              <p:cNvPr id="100" name="Rectangle 99"/>
              <p:cNvSpPr/>
              <p:nvPr/>
            </p:nvSpPr>
            <p:spPr>
              <a:xfrm>
                <a:off x="2819400" y="2971800"/>
                <a:ext cx="1676400" cy="30382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500"/>
                  </a:lnSpc>
                </a:pPr>
                <a:r>
                  <a:rPr lang="en-US" sz="2400" spc="-80" dirty="0" smtClean="0">
                    <a:latin typeface="+mj-lt"/>
                  </a:rPr>
                  <a:t>cell array</a:t>
                </a:r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4648200" y="2971800"/>
                <a:ext cx="1676401" cy="466663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2500"/>
                  </a:lnSpc>
                </a:pPr>
                <a:r>
                  <a:rPr lang="en-US" sz="2000" spc="-80" dirty="0" smtClean="0">
                    <a:latin typeface="+mj-lt"/>
                  </a:rPr>
                  <a:t>peripheral logic</a:t>
                </a:r>
              </a:p>
            </p:txBody>
          </p:sp>
        </p:grpSp>
        <p:sp>
          <p:nvSpPr>
            <p:cNvPr id="99" name="Rectangle 98"/>
            <p:cNvSpPr/>
            <p:nvPr/>
          </p:nvSpPr>
          <p:spPr>
            <a:xfrm>
              <a:off x="2819401" y="3292743"/>
              <a:ext cx="1828800" cy="14572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500"/>
                </a:lnSpc>
              </a:pPr>
              <a:endParaRPr lang="en-US" sz="2400" spc="-80" dirty="0" smtClean="0">
                <a:latin typeface="+mj-lt"/>
              </a:endParaRPr>
            </a:p>
          </p:txBody>
        </p:sp>
      </p:grpSp>
      <p:sp>
        <p:nvSpPr>
          <p:cNvPr id="103" name="Right Arrow 102"/>
          <p:cNvSpPr/>
          <p:nvPr/>
        </p:nvSpPr>
        <p:spPr>
          <a:xfrm>
            <a:off x="4267200" y="2971800"/>
            <a:ext cx="609600" cy="280126"/>
          </a:xfrm>
          <a:prstGeom prst="rightArrow">
            <a:avLst/>
          </a:prstGeom>
          <a:solidFill>
            <a:srgbClr val="3333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/>
          </a:p>
        </p:txBody>
      </p:sp>
    </p:spTree>
    <p:extLst>
      <p:ext uri="{BB962C8B-B14F-4D97-AF65-F5344CB8AC3E}">
        <p14:creationId xmlns:p14="http://schemas.microsoft.com/office/powerpoint/2010/main" val="34921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8" grpId="1" animBg="1"/>
      <p:bldP spid="89" grpId="0"/>
      <p:bldP spid="122" grpId="0" animBg="1"/>
      <p:bldP spid="10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ounded Rectangle 128"/>
          <p:cNvSpPr/>
          <p:nvPr/>
        </p:nvSpPr>
        <p:spPr>
          <a:xfrm>
            <a:off x="2741939" y="1433021"/>
            <a:ext cx="3658861" cy="3659097"/>
          </a:xfrm>
          <a:prstGeom prst="roundRect">
            <a:avLst>
              <a:gd name="adj" fmla="val 172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000"/>
              </a:lnSpc>
            </a:pPr>
            <a:endParaRPr lang="en-US" sz="2800" spc="-80" dirty="0" smtClean="0">
              <a:latin typeface="+mj-lt"/>
            </a:endParaRPr>
          </a:p>
        </p:txBody>
      </p:sp>
      <p:sp>
        <p:nvSpPr>
          <p:cNvPr id="130" name="Rounded Rectangle 129"/>
          <p:cNvSpPr/>
          <p:nvPr/>
        </p:nvSpPr>
        <p:spPr>
          <a:xfrm>
            <a:off x="2841135" y="3338020"/>
            <a:ext cx="3471791" cy="1672591"/>
          </a:xfrm>
          <a:prstGeom prst="roundRect">
            <a:avLst>
              <a:gd name="adj" fmla="val 3656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pc="-80" dirty="0" smtClean="0">
                <a:latin typeface="+mj-lt"/>
              </a:rPr>
              <a:t>peripheral</a:t>
            </a:r>
          </a:p>
          <a:p>
            <a:pPr algn="ctr"/>
            <a:r>
              <a:rPr lang="en-US" sz="2800" spc="-80" dirty="0" smtClean="0">
                <a:latin typeface="+mj-lt"/>
              </a:rPr>
              <a:t>logic</a:t>
            </a:r>
          </a:p>
        </p:txBody>
      </p:sp>
      <p:sp>
        <p:nvSpPr>
          <p:cNvPr id="132" name="Rounded Rectangle 131"/>
          <p:cNvSpPr/>
          <p:nvPr/>
        </p:nvSpPr>
        <p:spPr>
          <a:xfrm>
            <a:off x="2828399" y="1527997"/>
            <a:ext cx="1654851" cy="1654629"/>
          </a:xfrm>
          <a:prstGeom prst="roundRect">
            <a:avLst>
              <a:gd name="adj" fmla="val 3656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000"/>
              </a:lnSpc>
            </a:pPr>
            <a:r>
              <a:rPr lang="en-US" sz="2800" spc="-80" dirty="0" smtClean="0">
                <a:latin typeface="+mj-lt"/>
              </a:rPr>
              <a:t>bank</a:t>
            </a:r>
          </a:p>
        </p:txBody>
      </p:sp>
      <p:sp>
        <p:nvSpPr>
          <p:cNvPr id="131" name="Rounded Rectangle 130"/>
          <p:cNvSpPr/>
          <p:nvPr/>
        </p:nvSpPr>
        <p:spPr>
          <a:xfrm>
            <a:off x="4658075" y="1527997"/>
            <a:ext cx="1654851" cy="1654629"/>
          </a:xfrm>
          <a:prstGeom prst="roundRect">
            <a:avLst>
              <a:gd name="adj" fmla="val 3656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000"/>
              </a:lnSpc>
            </a:pPr>
            <a:r>
              <a:rPr lang="en-US" sz="2800" spc="-80" dirty="0" smtClean="0">
                <a:latin typeface="+mj-lt"/>
              </a:rPr>
              <a:t>bank</a:t>
            </a:r>
          </a:p>
        </p:txBody>
      </p:sp>
      <p:grpSp>
        <p:nvGrpSpPr>
          <p:cNvPr id="3" name="Group 2"/>
          <p:cNvGrpSpPr/>
          <p:nvPr/>
        </p:nvGrpSpPr>
        <p:grpSpPr>
          <a:xfrm rot="5400000">
            <a:off x="4304669" y="3437707"/>
            <a:ext cx="533400" cy="2362200"/>
            <a:chOff x="7315200" y="3200400"/>
            <a:chExt cx="533400" cy="2362200"/>
          </a:xfrm>
        </p:grpSpPr>
        <p:sp>
          <p:nvSpPr>
            <p:cNvPr id="2" name="Oval 1"/>
            <p:cNvSpPr/>
            <p:nvPr/>
          </p:nvSpPr>
          <p:spPr>
            <a:xfrm>
              <a:off x="7315200" y="3200400"/>
              <a:ext cx="228600" cy="228600"/>
            </a:xfrm>
            <a:prstGeom prst="ellipse">
              <a:avLst/>
            </a:pr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36" name="Oval 135"/>
            <p:cNvSpPr/>
            <p:nvPr/>
          </p:nvSpPr>
          <p:spPr>
            <a:xfrm>
              <a:off x="7620000" y="3200400"/>
              <a:ext cx="228600" cy="228600"/>
            </a:xfrm>
            <a:prstGeom prst="ellipse">
              <a:avLst/>
            </a:pr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37" name="Oval 136"/>
            <p:cNvSpPr/>
            <p:nvPr/>
          </p:nvSpPr>
          <p:spPr>
            <a:xfrm>
              <a:off x="7315200" y="3505200"/>
              <a:ext cx="228600" cy="228600"/>
            </a:xfrm>
            <a:prstGeom prst="ellipse">
              <a:avLst/>
            </a:pr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38" name="Oval 137"/>
            <p:cNvSpPr/>
            <p:nvPr/>
          </p:nvSpPr>
          <p:spPr>
            <a:xfrm>
              <a:off x="7620000" y="3505200"/>
              <a:ext cx="228600" cy="228600"/>
            </a:xfrm>
            <a:prstGeom prst="ellipse">
              <a:avLst/>
            </a:pr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39" name="Oval 138"/>
            <p:cNvSpPr/>
            <p:nvPr/>
          </p:nvSpPr>
          <p:spPr>
            <a:xfrm>
              <a:off x="7315200" y="3810000"/>
              <a:ext cx="228600" cy="228600"/>
            </a:xfrm>
            <a:prstGeom prst="ellipse">
              <a:avLst/>
            </a:pr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40" name="Oval 139"/>
            <p:cNvSpPr/>
            <p:nvPr/>
          </p:nvSpPr>
          <p:spPr>
            <a:xfrm>
              <a:off x="7620000" y="3810000"/>
              <a:ext cx="228600" cy="228600"/>
            </a:xfrm>
            <a:prstGeom prst="ellipse">
              <a:avLst/>
            </a:pr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41" name="Oval 140"/>
            <p:cNvSpPr/>
            <p:nvPr/>
          </p:nvSpPr>
          <p:spPr>
            <a:xfrm>
              <a:off x="7315200" y="4114800"/>
              <a:ext cx="228600" cy="228600"/>
            </a:xfrm>
            <a:prstGeom prst="ellipse">
              <a:avLst/>
            </a:pr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42" name="Oval 141"/>
            <p:cNvSpPr/>
            <p:nvPr/>
          </p:nvSpPr>
          <p:spPr>
            <a:xfrm>
              <a:off x="7620000" y="4114800"/>
              <a:ext cx="228600" cy="228600"/>
            </a:xfrm>
            <a:prstGeom prst="ellipse">
              <a:avLst/>
            </a:pr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43" name="Oval 142"/>
            <p:cNvSpPr/>
            <p:nvPr/>
          </p:nvSpPr>
          <p:spPr>
            <a:xfrm>
              <a:off x="7315200" y="4419600"/>
              <a:ext cx="228600" cy="228600"/>
            </a:xfrm>
            <a:prstGeom prst="ellipse">
              <a:avLst/>
            </a:pr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44" name="Oval 143"/>
            <p:cNvSpPr/>
            <p:nvPr/>
          </p:nvSpPr>
          <p:spPr>
            <a:xfrm>
              <a:off x="7620000" y="4419600"/>
              <a:ext cx="228600" cy="228600"/>
            </a:xfrm>
            <a:prstGeom prst="ellipse">
              <a:avLst/>
            </a:pr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45" name="Oval 144"/>
            <p:cNvSpPr/>
            <p:nvPr/>
          </p:nvSpPr>
          <p:spPr>
            <a:xfrm>
              <a:off x="7315200" y="4724400"/>
              <a:ext cx="228600" cy="228600"/>
            </a:xfrm>
            <a:prstGeom prst="ellipse">
              <a:avLst/>
            </a:pr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46" name="Oval 145"/>
            <p:cNvSpPr/>
            <p:nvPr/>
          </p:nvSpPr>
          <p:spPr>
            <a:xfrm>
              <a:off x="7620000" y="4724400"/>
              <a:ext cx="228600" cy="228600"/>
            </a:xfrm>
            <a:prstGeom prst="ellipse">
              <a:avLst/>
            </a:pr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47" name="Oval 146"/>
            <p:cNvSpPr/>
            <p:nvPr/>
          </p:nvSpPr>
          <p:spPr>
            <a:xfrm>
              <a:off x="7315200" y="5029200"/>
              <a:ext cx="228600" cy="228600"/>
            </a:xfrm>
            <a:prstGeom prst="ellipse">
              <a:avLst/>
            </a:pr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48" name="Oval 147"/>
            <p:cNvSpPr/>
            <p:nvPr/>
          </p:nvSpPr>
          <p:spPr>
            <a:xfrm>
              <a:off x="7620000" y="5029200"/>
              <a:ext cx="228600" cy="228600"/>
            </a:xfrm>
            <a:prstGeom prst="ellipse">
              <a:avLst/>
            </a:pr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49" name="Oval 148"/>
            <p:cNvSpPr/>
            <p:nvPr/>
          </p:nvSpPr>
          <p:spPr>
            <a:xfrm>
              <a:off x="7315200" y="5334000"/>
              <a:ext cx="228600" cy="228600"/>
            </a:xfrm>
            <a:prstGeom prst="ellipse">
              <a:avLst/>
            </a:pr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50" name="Oval 149"/>
            <p:cNvSpPr/>
            <p:nvPr/>
          </p:nvSpPr>
          <p:spPr>
            <a:xfrm>
              <a:off x="7620000" y="5334000"/>
              <a:ext cx="228600" cy="228600"/>
            </a:xfrm>
            <a:prstGeom prst="ellipse">
              <a:avLst/>
            </a:pr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</p:grpSp>
      <p:grpSp>
        <p:nvGrpSpPr>
          <p:cNvPr id="21" name="Group 20"/>
          <p:cNvGrpSpPr/>
          <p:nvPr/>
        </p:nvGrpSpPr>
        <p:grpSpPr>
          <a:xfrm rot="5400000">
            <a:off x="4272436" y="3086649"/>
            <a:ext cx="598500" cy="1806085"/>
            <a:chOff x="5040301" y="3522055"/>
            <a:chExt cx="598500" cy="1806085"/>
          </a:xfrm>
        </p:grpSpPr>
        <p:cxnSp>
          <p:nvCxnSpPr>
            <p:cNvPr id="5" name="Straight Connector 4"/>
            <p:cNvCxnSpPr>
              <a:stCxn id="133" idx="2"/>
            </p:cNvCxnSpPr>
            <p:nvPr/>
          </p:nvCxnSpPr>
          <p:spPr>
            <a:xfrm rot="16200000">
              <a:off x="5160341" y="3424597"/>
              <a:ext cx="0" cy="194919"/>
            </a:xfrm>
            <a:prstGeom prst="line">
              <a:avLst/>
            </a:prstGeom>
            <a:ln w="50800" cap="rnd">
              <a:solidFill>
                <a:schemeClr val="accent2">
                  <a:lumMod val="75000"/>
                </a:schemeClr>
              </a:solidFill>
              <a:headEnd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 rot="16200000" flipH="1" flipV="1">
              <a:off x="4941644" y="3838212"/>
              <a:ext cx="634654" cy="2340"/>
            </a:xfrm>
            <a:prstGeom prst="line">
              <a:avLst/>
            </a:prstGeom>
            <a:ln w="50800" cap="rnd">
              <a:solidFill>
                <a:schemeClr val="accent2">
                  <a:lumMod val="75000"/>
                </a:schemeClr>
              </a:solidFill>
              <a:headEnd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 flipV="1">
              <a:off x="5257800" y="4154806"/>
              <a:ext cx="381000" cy="5714"/>
            </a:xfrm>
            <a:prstGeom prst="line">
              <a:avLst/>
            </a:prstGeom>
            <a:ln w="50800" cap="rnd">
              <a:solidFill>
                <a:schemeClr val="accent2">
                  <a:lumMod val="75000"/>
                </a:schemeClr>
              </a:solidFill>
              <a:headEnd w="lg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16200000" flipH="1">
              <a:off x="5137896" y="5226832"/>
              <a:ext cx="3713" cy="198904"/>
            </a:xfrm>
            <a:prstGeom prst="line">
              <a:avLst/>
            </a:prstGeom>
            <a:ln w="50800" cap="rnd">
              <a:solidFill>
                <a:schemeClr val="accent2">
                  <a:lumMod val="75000"/>
                </a:schemeClr>
              </a:solidFill>
              <a:headEnd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 rot="16200000" flipH="1" flipV="1">
              <a:off x="4936582" y="5002239"/>
              <a:ext cx="649460" cy="2342"/>
            </a:xfrm>
            <a:prstGeom prst="line">
              <a:avLst/>
            </a:prstGeom>
            <a:ln w="50800" cap="rnd">
              <a:solidFill>
                <a:schemeClr val="accent2">
                  <a:lumMod val="75000"/>
                </a:schemeClr>
              </a:solidFill>
              <a:headEnd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rot="16200000">
              <a:off x="5451734" y="4491613"/>
              <a:ext cx="0" cy="374134"/>
            </a:xfrm>
            <a:prstGeom prst="line">
              <a:avLst/>
            </a:prstGeom>
            <a:ln w="50800" cap="rnd">
              <a:solidFill>
                <a:schemeClr val="accent2">
                  <a:lumMod val="75000"/>
                </a:schemeClr>
              </a:solidFill>
              <a:headEnd w="lg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 rot="5400000">
            <a:off x="3763485" y="1245706"/>
            <a:ext cx="1600210" cy="2590800"/>
            <a:chOff x="2971800" y="3124200"/>
            <a:chExt cx="1600210" cy="2590800"/>
          </a:xfrm>
        </p:grpSpPr>
        <p:cxnSp>
          <p:nvCxnSpPr>
            <p:cNvPr id="172" name="Straight Connector 171"/>
            <p:cNvCxnSpPr/>
            <p:nvPr/>
          </p:nvCxnSpPr>
          <p:spPr>
            <a:xfrm>
              <a:off x="2971800" y="3124200"/>
              <a:ext cx="1600205" cy="0"/>
            </a:xfrm>
            <a:prstGeom prst="line">
              <a:avLst/>
            </a:prstGeom>
            <a:ln w="50800" cap="rnd">
              <a:solidFill>
                <a:schemeClr val="accent2">
                  <a:lumMod val="75000"/>
                </a:schemeClr>
              </a:solidFill>
              <a:headEnd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>
              <a:off x="2971800" y="3886200"/>
              <a:ext cx="1600205" cy="0"/>
            </a:xfrm>
            <a:prstGeom prst="line">
              <a:avLst/>
            </a:prstGeom>
            <a:ln w="50800" cap="rnd">
              <a:solidFill>
                <a:schemeClr val="accent2">
                  <a:lumMod val="75000"/>
                </a:schemeClr>
              </a:solidFill>
              <a:headEnd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>
              <a:off x="2971805" y="4953000"/>
              <a:ext cx="1600205" cy="0"/>
            </a:xfrm>
            <a:prstGeom prst="line">
              <a:avLst/>
            </a:prstGeom>
            <a:ln w="50800" cap="rnd">
              <a:solidFill>
                <a:schemeClr val="accent2">
                  <a:lumMod val="75000"/>
                </a:schemeClr>
              </a:solidFill>
              <a:headEnd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>
              <a:off x="2971805" y="5715000"/>
              <a:ext cx="1600205" cy="0"/>
            </a:xfrm>
            <a:prstGeom prst="line">
              <a:avLst/>
            </a:prstGeom>
            <a:ln w="50800" cap="rnd">
              <a:solidFill>
                <a:schemeClr val="accent2">
                  <a:lumMod val="75000"/>
                </a:schemeClr>
              </a:solidFill>
              <a:headEnd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 rot="5400000">
            <a:off x="4382545" y="1782640"/>
            <a:ext cx="381991" cy="3478772"/>
            <a:chOff x="4571008" y="2667000"/>
            <a:chExt cx="381991" cy="3478772"/>
          </a:xfrm>
        </p:grpSpPr>
        <p:sp>
          <p:nvSpPr>
            <p:cNvPr id="133" name="Rounded Rectangle 132"/>
            <p:cNvSpPr/>
            <p:nvPr/>
          </p:nvSpPr>
          <p:spPr>
            <a:xfrm rot="16200000">
              <a:off x="3924300" y="3314700"/>
              <a:ext cx="1676400" cy="380999"/>
            </a:xfrm>
            <a:prstGeom prst="roundRect">
              <a:avLst>
                <a:gd name="adj" fmla="val 8656"/>
              </a:avLst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2800" spc="-80" dirty="0" smtClean="0">
                  <a:latin typeface="+mj-lt"/>
                </a:rPr>
                <a:t>sense amp.</a:t>
              </a:r>
            </a:p>
          </p:txBody>
        </p:sp>
        <p:sp>
          <p:nvSpPr>
            <p:cNvPr id="134" name="Rounded Rectangle 133"/>
            <p:cNvSpPr/>
            <p:nvPr/>
          </p:nvSpPr>
          <p:spPr>
            <a:xfrm rot="16200000">
              <a:off x="3923308" y="5117072"/>
              <a:ext cx="1676400" cy="380999"/>
            </a:xfrm>
            <a:prstGeom prst="roundRect">
              <a:avLst>
                <a:gd name="adj" fmla="val 10323"/>
              </a:avLst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2800" spc="-80" dirty="0" smtClean="0">
                  <a:latin typeface="+mj-lt"/>
                </a:rPr>
                <a:t>sense amp.</a:t>
              </a:r>
            </a:p>
          </p:txBody>
        </p:sp>
      </p:grpSp>
      <p:sp>
        <p:nvSpPr>
          <p:cNvPr id="181" name="Content Placeholder 2"/>
          <p:cNvSpPr>
            <a:spLocks noGrp="1"/>
          </p:cNvSpPr>
          <p:nvPr/>
        </p:nvSpPr>
        <p:spPr>
          <a:xfrm>
            <a:off x="130303" y="2563812"/>
            <a:ext cx="2359921" cy="7672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500"/>
              </a:lnSpc>
              <a:buNone/>
            </a:pPr>
            <a:r>
              <a:rPr lang="en-US" sz="2800" i="1" dirty="0" smtClean="0">
                <a:solidFill>
                  <a:srgbClr val="C00000"/>
                </a:solidFill>
              </a:rPr>
              <a:t>Global sense amplifiers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182" name="Content Placeholder 2"/>
          <p:cNvSpPr>
            <a:spLocks noGrp="1"/>
          </p:cNvSpPr>
          <p:nvPr/>
        </p:nvSpPr>
        <p:spPr>
          <a:xfrm>
            <a:off x="288452" y="1066800"/>
            <a:ext cx="2371835" cy="3810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500"/>
              </a:lnSpc>
              <a:buNone/>
            </a:pPr>
            <a:r>
              <a:rPr lang="en-US" sz="2800" i="1" dirty="0" smtClean="0">
                <a:solidFill>
                  <a:srgbClr val="C00000"/>
                </a:solidFill>
              </a:rPr>
              <a:t>Global </a:t>
            </a:r>
            <a:r>
              <a:rPr lang="en-US" sz="2800" i="1" dirty="0" err="1" smtClean="0">
                <a:solidFill>
                  <a:srgbClr val="C00000"/>
                </a:solidFill>
              </a:rPr>
              <a:t>bitlines</a:t>
            </a:r>
            <a:endParaRPr lang="en-US" sz="2800" i="1" dirty="0" smtClean="0">
              <a:solidFill>
                <a:srgbClr val="C00000"/>
              </a:solidFill>
            </a:endParaRPr>
          </a:p>
        </p:txBody>
      </p:sp>
      <p:sp>
        <p:nvSpPr>
          <p:cNvPr id="194" name="Content Placeholder 2"/>
          <p:cNvSpPr>
            <a:spLocks noGrp="1"/>
          </p:cNvSpPr>
          <p:nvPr/>
        </p:nvSpPr>
        <p:spPr>
          <a:xfrm>
            <a:off x="6996688" y="3002856"/>
            <a:ext cx="1999833" cy="3839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500"/>
              </a:lnSpc>
              <a:buNone/>
            </a:pPr>
            <a:r>
              <a:rPr lang="en-US" sz="2800" i="1" dirty="0" smtClean="0">
                <a:solidFill>
                  <a:srgbClr val="C00000"/>
                </a:solidFill>
              </a:rPr>
              <a:t> Data path</a:t>
            </a:r>
          </a:p>
        </p:txBody>
      </p:sp>
      <p:sp>
        <p:nvSpPr>
          <p:cNvPr id="198" name="Content Placeholder 2"/>
          <p:cNvSpPr>
            <a:spLocks noGrp="1"/>
          </p:cNvSpPr>
          <p:nvPr/>
        </p:nvSpPr>
        <p:spPr>
          <a:xfrm>
            <a:off x="3743567" y="5451282"/>
            <a:ext cx="1655604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</a:rPr>
              <a:t>TSVs      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  <a:sym typeface="Wingdings"/>
              </a:rPr>
              <a:t> 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</a:rPr>
              <a:t>X16</a:t>
            </a:r>
          </a:p>
        </p:txBody>
      </p:sp>
      <p:grpSp>
        <p:nvGrpSpPr>
          <p:cNvPr id="200" name="Group 199"/>
          <p:cNvGrpSpPr/>
          <p:nvPr/>
        </p:nvGrpSpPr>
        <p:grpSpPr>
          <a:xfrm rot="5400000">
            <a:off x="4009256" y="3595391"/>
            <a:ext cx="1140175" cy="2533259"/>
            <a:chOff x="5650474" y="3181741"/>
            <a:chExt cx="1140175" cy="2533259"/>
          </a:xfrm>
        </p:grpSpPr>
        <p:cxnSp>
          <p:nvCxnSpPr>
            <p:cNvPr id="197" name="Straight Connector 196"/>
            <p:cNvCxnSpPr/>
            <p:nvPr/>
          </p:nvCxnSpPr>
          <p:spPr>
            <a:xfrm>
              <a:off x="6322561" y="4455714"/>
              <a:ext cx="468088" cy="0"/>
            </a:xfrm>
            <a:prstGeom prst="line">
              <a:avLst/>
            </a:prstGeom>
            <a:ln w="31750" cap="rnd">
              <a:solidFill>
                <a:schemeClr val="accent6">
                  <a:lumMod val="75000"/>
                </a:schemeClr>
              </a:solidFill>
              <a:prstDash val="dash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9" name="Rounded Rectangle 198"/>
            <p:cNvSpPr/>
            <p:nvPr/>
          </p:nvSpPr>
          <p:spPr>
            <a:xfrm>
              <a:off x="5650474" y="3181741"/>
              <a:ext cx="672087" cy="2533259"/>
            </a:xfrm>
            <a:prstGeom prst="roundRect">
              <a:avLst/>
            </a:prstGeom>
            <a:noFill/>
            <a:ln w="31750" cap="rnd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</p:grpSp>
      <p:sp>
        <p:nvSpPr>
          <p:cNvPr id="90" name="Content Placeholder 2"/>
          <p:cNvSpPr>
            <a:spLocks noGrp="1"/>
          </p:cNvSpPr>
          <p:nvPr/>
        </p:nvSpPr>
        <p:spPr>
          <a:xfrm>
            <a:off x="134645" y="3331032"/>
            <a:ext cx="2359921" cy="4991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500"/>
              </a:lnSpc>
              <a:buNone/>
            </a:pPr>
            <a:r>
              <a:rPr lang="en-US" sz="28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</a:t>
            </a:r>
            <a:r>
              <a:rPr lang="en-US" sz="2800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 X16</a:t>
            </a:r>
            <a:r>
              <a:rPr lang="en-US" sz="2800" i="1" dirty="0" smtClean="0">
                <a:solidFill>
                  <a:srgbClr val="C00000"/>
                </a:solidFill>
              </a:rPr>
              <a:t>?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91" name="Content Placeholder 2"/>
          <p:cNvSpPr>
            <a:spLocks noGrp="1"/>
          </p:cNvSpPr>
          <p:nvPr/>
        </p:nvSpPr>
        <p:spPr>
          <a:xfrm>
            <a:off x="312466" y="1482091"/>
            <a:ext cx="2359921" cy="4991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500"/>
              </a:lnSpc>
              <a:buNone/>
            </a:pPr>
            <a:r>
              <a:rPr lang="en-US" sz="28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</a:t>
            </a:r>
            <a:r>
              <a:rPr lang="en-US" sz="2800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 X16</a:t>
            </a:r>
            <a:r>
              <a:rPr lang="en-US" sz="2800" i="1" dirty="0" smtClean="0">
                <a:solidFill>
                  <a:srgbClr val="C00000"/>
                </a:solidFill>
              </a:rPr>
              <a:t>?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92" name="Content Placeholder 2"/>
          <p:cNvSpPr>
            <a:spLocks noGrp="1"/>
          </p:cNvSpPr>
          <p:nvPr/>
        </p:nvSpPr>
        <p:spPr>
          <a:xfrm>
            <a:off x="6636600" y="3342402"/>
            <a:ext cx="2359921" cy="4991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500"/>
              </a:lnSpc>
              <a:buNone/>
            </a:pPr>
            <a:r>
              <a:rPr lang="en-US" sz="28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</a:t>
            </a:r>
            <a:r>
              <a:rPr lang="en-US" sz="2800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 X16</a:t>
            </a:r>
            <a:r>
              <a:rPr lang="en-US" sz="2800" i="1" dirty="0" smtClean="0">
                <a:solidFill>
                  <a:srgbClr val="C00000"/>
                </a:solidFill>
              </a:rPr>
              <a:t>?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121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 smtClean="0"/>
              <a:t>How Much Can Bandwidth Increase?</a:t>
            </a:r>
            <a:endParaRPr lang="en-US" sz="4400" dirty="0"/>
          </a:p>
        </p:txBody>
      </p:sp>
      <p:sp>
        <p:nvSpPr>
          <p:cNvPr id="122" name="Rounded Rectangle 121"/>
          <p:cNvSpPr/>
          <p:nvPr/>
        </p:nvSpPr>
        <p:spPr>
          <a:xfrm>
            <a:off x="2828399" y="1527997"/>
            <a:ext cx="3484527" cy="1656813"/>
          </a:xfrm>
          <a:prstGeom prst="roundRect">
            <a:avLst>
              <a:gd name="adj" fmla="val 3828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spc="-80" dirty="0" smtClean="0">
                <a:latin typeface="+mj-lt"/>
              </a:rPr>
              <a:t>cell</a:t>
            </a:r>
          </a:p>
          <a:p>
            <a:pPr algn="ctr"/>
            <a:r>
              <a:rPr lang="en-US" sz="2800" spc="-80" dirty="0" smtClean="0">
                <a:latin typeface="+mj-lt"/>
              </a:rPr>
              <a:t>array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2371835" y="2725810"/>
            <a:ext cx="1300520" cy="605221"/>
            <a:chOff x="2371835" y="2816789"/>
            <a:chExt cx="1300520" cy="605221"/>
          </a:xfrm>
        </p:grpSpPr>
        <p:cxnSp>
          <p:nvCxnSpPr>
            <p:cNvPr id="28" name="Straight Connector 27"/>
            <p:cNvCxnSpPr>
              <a:stCxn id="134" idx="0"/>
            </p:cNvCxnSpPr>
            <p:nvPr/>
          </p:nvCxnSpPr>
          <p:spPr>
            <a:xfrm flipH="1" flipV="1">
              <a:off x="3459842" y="2816789"/>
              <a:ext cx="212513" cy="605221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dash"/>
              <a:head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flipH="1">
              <a:off x="2371835" y="2816789"/>
              <a:ext cx="1055939" cy="1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dash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oup 185"/>
          <p:cNvGrpSpPr/>
          <p:nvPr/>
        </p:nvGrpSpPr>
        <p:grpSpPr>
          <a:xfrm>
            <a:off x="5474727" y="3179971"/>
            <a:ext cx="1522739" cy="701555"/>
            <a:chOff x="1446535" y="2826112"/>
            <a:chExt cx="1522739" cy="701555"/>
          </a:xfrm>
        </p:grpSpPr>
        <p:cxnSp>
          <p:nvCxnSpPr>
            <p:cNvPr id="187" name="Straight Connector 186"/>
            <p:cNvCxnSpPr/>
            <p:nvPr/>
          </p:nvCxnSpPr>
          <p:spPr>
            <a:xfrm flipV="1">
              <a:off x="1446535" y="2826112"/>
              <a:ext cx="762005" cy="701555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dash"/>
              <a:head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>
              <a:off x="2217148" y="2826112"/>
              <a:ext cx="752126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dash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Group 182"/>
          <p:cNvGrpSpPr/>
          <p:nvPr/>
        </p:nvGrpSpPr>
        <p:grpSpPr>
          <a:xfrm>
            <a:off x="2660282" y="1250881"/>
            <a:ext cx="1361970" cy="688412"/>
            <a:chOff x="2371835" y="2816790"/>
            <a:chExt cx="1590574" cy="688412"/>
          </a:xfrm>
        </p:grpSpPr>
        <p:cxnSp>
          <p:nvCxnSpPr>
            <p:cNvPr id="184" name="Straight Connector 183"/>
            <p:cNvCxnSpPr/>
            <p:nvPr/>
          </p:nvCxnSpPr>
          <p:spPr>
            <a:xfrm flipH="1" flipV="1">
              <a:off x="3250491" y="2816790"/>
              <a:ext cx="711918" cy="688412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dash"/>
              <a:head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flipH="1">
              <a:off x="2371835" y="2816790"/>
              <a:ext cx="878655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dash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TextBox 122"/>
          <p:cNvSpPr txBox="1"/>
          <p:nvPr/>
        </p:nvSpPr>
        <p:spPr>
          <a:xfrm>
            <a:off x="0" y="3733800"/>
            <a:ext cx="9144000" cy="1757882"/>
          </a:xfrm>
          <a:prstGeom prst="rect">
            <a:avLst/>
          </a:prstGeom>
          <a:solidFill>
            <a:srgbClr val="C00000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Global sense amplifiers and global </a:t>
            </a:r>
            <a:r>
              <a:rPr lang="en-US" sz="3200" dirty="0" err="1" smtClean="0">
                <a:solidFill>
                  <a:schemeClr val="bg1"/>
                </a:solidFill>
              </a:rPr>
              <a:t>bitlines</a:t>
            </a:r>
            <a:r>
              <a:rPr lang="en-US" sz="3200" dirty="0" smtClean="0">
                <a:solidFill>
                  <a:schemeClr val="bg1"/>
                </a:solidFill>
              </a:rPr>
              <a:t> are costly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  <a:sym typeface="Wingdings" panose="05000000000000000000" pitchFamily="2" charset="2"/>
              </a:rPr>
              <a:t> Cannot provide 16x in-DRAM BW  </a:t>
            </a:r>
            <a:r>
              <a:rPr lang="en-US" sz="32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Bottleneck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386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1" animBg="1"/>
      <p:bldP spid="181" grpId="0"/>
      <p:bldP spid="182" grpId="0"/>
      <p:bldP spid="194" grpId="0"/>
      <p:bldP spid="198" grpId="0"/>
      <p:bldP spid="90" grpId="0"/>
      <p:bldP spid="91" grpId="0"/>
      <p:bldP spid="92" grpId="0"/>
      <p:bldP spid="122" grpId="0" animBg="1"/>
      <p:bldP spid="1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ontent Placeholder 2"/>
          <p:cNvSpPr>
            <a:spLocks noGrp="1"/>
          </p:cNvSpPr>
          <p:nvPr/>
        </p:nvSpPr>
        <p:spPr>
          <a:xfrm>
            <a:off x="381000" y="2743200"/>
            <a:ext cx="8382000" cy="14396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000"/>
              </a:lnSpc>
              <a:buNone/>
            </a:pPr>
            <a:r>
              <a:rPr lang="en-US" sz="4400" spc="-100" dirty="0" smtClean="0"/>
              <a:t>Our Goal</a:t>
            </a:r>
          </a:p>
          <a:p>
            <a:pPr marL="0" indent="0">
              <a:lnSpc>
                <a:spcPts val="3000"/>
              </a:lnSpc>
              <a:buNone/>
            </a:pPr>
            <a:r>
              <a:rPr lang="en-US" sz="3200" spc="-100" dirty="0" smtClean="0"/>
              <a:t>Design a new 3D-stacked DRAM that supplies </a:t>
            </a:r>
            <a:r>
              <a:rPr lang="en-US" sz="3200" spc="-100" dirty="0" smtClean="0">
                <a:solidFill>
                  <a:srgbClr val="0070C0"/>
                </a:solidFill>
              </a:rPr>
              <a:t>high DRAM bandwidth</a:t>
            </a:r>
            <a:r>
              <a:rPr lang="en-US" sz="3200" spc="-100" dirty="0" smtClean="0"/>
              <a:t> at </a:t>
            </a:r>
            <a:r>
              <a:rPr lang="en-US" sz="3200" spc="-100" dirty="0" smtClean="0">
                <a:solidFill>
                  <a:srgbClr val="0070C0"/>
                </a:solidFill>
              </a:rPr>
              <a:t>low cost</a:t>
            </a:r>
            <a:endParaRPr lang="en-US" sz="3200" b="1" i="1" spc="-100" dirty="0">
              <a:solidFill>
                <a:srgbClr val="0070C0"/>
              </a:solidFill>
            </a:endParaRPr>
          </a:p>
        </p:txBody>
      </p:sp>
      <p:sp>
        <p:nvSpPr>
          <p:cNvPr id="64" name="Content Placeholder 2"/>
          <p:cNvSpPr>
            <a:spLocks noGrp="1"/>
          </p:cNvSpPr>
          <p:nvPr/>
        </p:nvSpPr>
        <p:spPr>
          <a:xfrm>
            <a:off x="381000" y="762000"/>
            <a:ext cx="8382000" cy="14396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000"/>
              </a:lnSpc>
              <a:buNone/>
            </a:pPr>
            <a:r>
              <a:rPr lang="en-US" sz="4400" spc="-100" dirty="0" smtClean="0"/>
              <a:t>Problem</a:t>
            </a:r>
          </a:p>
          <a:p>
            <a:pPr marL="0" indent="0">
              <a:lnSpc>
                <a:spcPts val="3000"/>
              </a:lnSpc>
              <a:buNone/>
            </a:pPr>
            <a:r>
              <a:rPr lang="en-US" sz="3200" b="1" spc="-100" dirty="0" smtClean="0">
                <a:solidFill>
                  <a:srgbClr val="C00000"/>
                </a:solidFill>
                <a:latin typeface="+mn-lt"/>
              </a:rPr>
              <a:t>Limited in-DRAM bandwidth</a:t>
            </a:r>
            <a:r>
              <a:rPr lang="en-US" sz="3200" spc="-100" dirty="0" smtClean="0"/>
              <a:t>, leading to high costs for high-bandwidth 3D-stacked DRAM</a:t>
            </a:r>
            <a:endParaRPr lang="en-US" sz="3200" b="1" i="1" spc="-100" dirty="0">
              <a:solidFill>
                <a:srgbClr val="3333CC"/>
              </a:solidFill>
            </a:endParaRPr>
          </a:p>
        </p:txBody>
      </p:sp>
      <p:sp>
        <p:nvSpPr>
          <p:cNvPr id="65" name="Content Placeholder 2"/>
          <p:cNvSpPr>
            <a:spLocks noGrp="1"/>
          </p:cNvSpPr>
          <p:nvPr/>
        </p:nvSpPr>
        <p:spPr>
          <a:xfrm>
            <a:off x="381000" y="4732508"/>
            <a:ext cx="8382000" cy="14396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000"/>
              </a:lnSpc>
              <a:buNone/>
            </a:pPr>
            <a:r>
              <a:rPr lang="en-US" sz="4400" spc="-100" dirty="0" smtClean="0"/>
              <a:t>Our Approach</a:t>
            </a:r>
          </a:p>
          <a:p>
            <a:pPr marL="0" indent="0">
              <a:lnSpc>
                <a:spcPts val="3000"/>
              </a:lnSpc>
              <a:buNone/>
            </a:pPr>
            <a:r>
              <a:rPr lang="en-US" sz="3200" b="1" spc="-100" dirty="0" smtClean="0">
                <a:solidFill>
                  <a:srgbClr val="0070C0"/>
                </a:solidFill>
                <a:latin typeface="+mn-lt"/>
              </a:rPr>
              <a:t>Simultaneous Multi-Layer Access</a:t>
            </a:r>
            <a:r>
              <a:rPr lang="en-US" sz="3200" spc="-100" dirty="0" smtClean="0">
                <a:solidFill>
                  <a:srgbClr val="0070C0"/>
                </a:solidFill>
              </a:rPr>
              <a:t> (SMLA)</a:t>
            </a:r>
            <a:endParaRPr lang="en-US" sz="3200" b="1" spc="-100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419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/>
      <p:bldP spid="64" grpId="0"/>
      <p:bldP spid="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/>
              <a:t>Outline</a:t>
            </a:r>
            <a:endParaRPr lang="en-US" sz="5400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838200" y="4038600"/>
            <a:ext cx="7467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  2. Cascaded-IO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838200" y="4953000"/>
            <a:ext cx="7467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Performance Evaluation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838200" y="1295400"/>
            <a:ext cx="7467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Limited Bandwidth in 3D DRAM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838200" y="2209800"/>
            <a:ext cx="7467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Simultaneous Multi-Layer Access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38200" y="3124200"/>
            <a:ext cx="7467600" cy="914400"/>
          </a:xfrm>
          <a:prstGeom prst="rect">
            <a:avLst/>
          </a:prstGeom>
        </p:spPr>
        <p:txBody>
          <a:bodyPr vert="horz" lIns="91440" tIns="45720" rIns="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  1. Dedicated-IO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838200" y="1295400"/>
            <a:ext cx="7467600" cy="91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Limited Bandwidth in 3D DRAM</a:t>
            </a:r>
          </a:p>
          <a:p>
            <a:endParaRPr lang="en-US" sz="2000" spc="-100" dirty="0">
              <a:latin typeface="+mn-lt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2209800"/>
            <a:ext cx="7467600" cy="91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spc="-100" dirty="0" smtClean="0">
                <a:latin typeface="+mn-lt"/>
              </a:rPr>
              <a:t>Simultaneous Multi-Layer Access</a:t>
            </a:r>
          </a:p>
          <a:p>
            <a:endParaRPr lang="en-US" sz="2000" spc="-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2155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ontent Placeholder 2"/>
          <p:cNvSpPr>
            <a:spLocks noGrp="1"/>
          </p:cNvSpPr>
          <p:nvPr/>
        </p:nvSpPr>
        <p:spPr>
          <a:xfrm>
            <a:off x="0" y="5257800"/>
            <a:ext cx="9144000" cy="113489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None/>
            </a:pPr>
            <a:r>
              <a:rPr lang="en-US" b="1" spc="-100" dirty="0" smtClean="0">
                <a:solidFill>
                  <a:srgbClr val="C00000"/>
                </a:solidFill>
              </a:rPr>
              <a:t>CHALLENGE: </a:t>
            </a:r>
            <a:r>
              <a:rPr lang="en-US" i="1" spc="-100" dirty="0" smtClean="0">
                <a:solidFill>
                  <a:srgbClr val="C00000"/>
                </a:solidFill>
              </a:rPr>
              <a:t>How to avoid TSV channel conflicts?</a:t>
            </a:r>
            <a:endParaRPr lang="en-US" i="1" spc="-100" dirty="0" smtClean="0">
              <a:solidFill>
                <a:srgbClr val="C00000"/>
              </a:solidFill>
              <a:sym typeface="Wingdings" panose="05000000000000000000" pitchFamily="2" charset="2"/>
            </a:endParaRPr>
          </a:p>
          <a:p>
            <a:pPr marL="0" indent="0" algn="ctr">
              <a:lnSpc>
                <a:spcPts val="3000"/>
              </a:lnSpc>
              <a:buNone/>
            </a:pPr>
            <a:r>
              <a:rPr lang="en-US" i="1" spc="-100" dirty="0" smtClean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endParaRPr lang="en-US" i="1" spc="-1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3" name="Content Placeholder 2"/>
          <p:cNvSpPr>
            <a:spLocks noGrp="1"/>
          </p:cNvSpPr>
          <p:nvPr/>
        </p:nvSpPr>
        <p:spPr>
          <a:xfrm>
            <a:off x="0" y="5257800"/>
            <a:ext cx="9144000" cy="113489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 Light" panose="020F0302020204030204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None/>
            </a:pPr>
            <a:r>
              <a:rPr lang="en-US" b="1" spc="-100" dirty="0" smtClean="0">
                <a:solidFill>
                  <a:srgbClr val="C00000"/>
                </a:solidFill>
              </a:rPr>
              <a:t>CHALLENGE: </a:t>
            </a:r>
            <a:r>
              <a:rPr lang="en-US" i="1" spc="-100" dirty="0" smtClean="0">
                <a:solidFill>
                  <a:srgbClr val="C00000"/>
                </a:solidFill>
              </a:rPr>
              <a:t>How to avoid TSV channel conflicts?</a:t>
            </a:r>
            <a:endParaRPr lang="en-US" i="1" spc="-100" dirty="0" smtClean="0">
              <a:solidFill>
                <a:srgbClr val="C00000"/>
              </a:solidFill>
              <a:sym typeface="Wingdings" panose="05000000000000000000" pitchFamily="2" charset="2"/>
            </a:endParaRPr>
          </a:p>
          <a:p>
            <a:pPr marL="0" indent="0" algn="ctr">
              <a:lnSpc>
                <a:spcPts val="3000"/>
              </a:lnSpc>
              <a:buNone/>
            </a:pPr>
            <a:r>
              <a:rPr lang="en-US" i="1" spc="-100" dirty="0" smtClean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 Space Multiplexing &amp; Time Multiplexing</a:t>
            </a:r>
            <a:endParaRPr lang="en-US" i="1" spc="-1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53" y="5152944"/>
            <a:ext cx="9142847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spc="-100" dirty="0"/>
              <a:t>Exploit in-DRAM bandwidth across </a:t>
            </a:r>
            <a:r>
              <a:rPr lang="en-US" sz="3600" spc="-100" dirty="0" smtClean="0">
                <a:solidFill>
                  <a:srgbClr val="0070C0"/>
                </a:solidFill>
              </a:rPr>
              <a:t>idle </a:t>
            </a:r>
            <a:r>
              <a:rPr lang="en-US" sz="3600" spc="-100" dirty="0">
                <a:solidFill>
                  <a:srgbClr val="0070C0"/>
                </a:solidFill>
              </a:rPr>
              <a:t>layers </a:t>
            </a:r>
            <a:r>
              <a:rPr lang="en-US" sz="3600" spc="-100" dirty="0"/>
              <a:t/>
            </a:r>
            <a:br>
              <a:rPr lang="en-US" sz="3600" spc="-100" dirty="0"/>
            </a:br>
            <a:r>
              <a:rPr lang="en-US" sz="3600" spc="-100" dirty="0"/>
              <a:t>by </a:t>
            </a:r>
            <a:r>
              <a:rPr lang="en-US" sz="3600" b="1" spc="-100" dirty="0">
                <a:solidFill>
                  <a:srgbClr val="0070C0"/>
                </a:solidFill>
              </a:rPr>
              <a:t>accessing multiple layers simultaneously</a:t>
            </a:r>
          </a:p>
        </p:txBody>
      </p:sp>
      <p:sp>
        <p:nvSpPr>
          <p:cNvPr id="96" name="Title 1"/>
          <p:cNvSpPr txBox="1">
            <a:spLocks/>
          </p:cNvSpPr>
          <p:nvPr/>
        </p:nvSpPr>
        <p:spPr>
          <a:xfrm>
            <a:off x="0" y="152401"/>
            <a:ext cx="9144000" cy="761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spc="-100" dirty="0" smtClean="0"/>
              <a:t>Simultaneous Multi-Layer Access</a:t>
            </a:r>
            <a:endParaRPr lang="en-US" sz="5400" spc="-100" dirty="0"/>
          </a:p>
        </p:txBody>
      </p:sp>
      <p:sp>
        <p:nvSpPr>
          <p:cNvPr id="39" name="Rectangle 38"/>
          <p:cNvSpPr/>
          <p:nvPr/>
        </p:nvSpPr>
        <p:spPr>
          <a:xfrm>
            <a:off x="2362200" y="3897629"/>
            <a:ext cx="4419600" cy="5257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2514600" y="442595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3048000" y="442595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3581400" y="442595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4114800" y="442595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4648200" y="442595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5181600" y="442595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2362200" y="2983229"/>
            <a:ext cx="4419600" cy="5257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25146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30480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35814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86" name="Oval 85"/>
          <p:cNvSpPr/>
          <p:nvPr/>
        </p:nvSpPr>
        <p:spPr>
          <a:xfrm>
            <a:off x="41148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46482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88" name="Oval 87"/>
          <p:cNvSpPr/>
          <p:nvPr/>
        </p:nvSpPr>
        <p:spPr>
          <a:xfrm>
            <a:off x="51816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362200" y="2068829"/>
            <a:ext cx="4419600" cy="5257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25146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91" name="Oval 90"/>
          <p:cNvSpPr/>
          <p:nvPr/>
        </p:nvSpPr>
        <p:spPr>
          <a:xfrm>
            <a:off x="30480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35814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41148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46482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95" name="Oval 94"/>
          <p:cNvSpPr/>
          <p:nvPr/>
        </p:nvSpPr>
        <p:spPr>
          <a:xfrm>
            <a:off x="51816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362200" y="1154429"/>
            <a:ext cx="4419600" cy="5257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2514600" y="16802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3048000" y="16802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3581400" y="16802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4114800" y="16802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4648200" y="16802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4" name="Oval 103"/>
          <p:cNvSpPr/>
          <p:nvPr/>
        </p:nvSpPr>
        <p:spPr>
          <a:xfrm>
            <a:off x="5181600" y="16802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35814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41148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46482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8" name="Oval 107"/>
          <p:cNvSpPr/>
          <p:nvPr/>
        </p:nvSpPr>
        <p:spPr>
          <a:xfrm>
            <a:off x="5181600" y="35090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3581400" y="442722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0" name="Oval 109"/>
          <p:cNvSpPr/>
          <p:nvPr/>
        </p:nvSpPr>
        <p:spPr>
          <a:xfrm>
            <a:off x="4114800" y="442722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4648200" y="442722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5181600" y="442722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3" name="Oval 112"/>
          <p:cNvSpPr/>
          <p:nvPr/>
        </p:nvSpPr>
        <p:spPr>
          <a:xfrm>
            <a:off x="3581400" y="167259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4" name="Oval 113"/>
          <p:cNvSpPr/>
          <p:nvPr/>
        </p:nvSpPr>
        <p:spPr>
          <a:xfrm>
            <a:off x="4114800" y="167259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5" name="Oval 114"/>
          <p:cNvSpPr/>
          <p:nvPr/>
        </p:nvSpPr>
        <p:spPr>
          <a:xfrm>
            <a:off x="4648200" y="167259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6" name="Oval 115"/>
          <p:cNvSpPr/>
          <p:nvPr/>
        </p:nvSpPr>
        <p:spPr>
          <a:xfrm>
            <a:off x="5181600" y="167259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7" name="Oval 116"/>
          <p:cNvSpPr/>
          <p:nvPr/>
        </p:nvSpPr>
        <p:spPr>
          <a:xfrm>
            <a:off x="3581400" y="259080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8" name="Oval 117"/>
          <p:cNvSpPr/>
          <p:nvPr/>
        </p:nvSpPr>
        <p:spPr>
          <a:xfrm>
            <a:off x="4114800" y="259080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4648200" y="259080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5181600" y="259080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5715000" y="351282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2" name="Oval 121"/>
          <p:cNvSpPr/>
          <p:nvPr/>
        </p:nvSpPr>
        <p:spPr>
          <a:xfrm>
            <a:off x="6248400" y="351282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5715000" y="443103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4" name="Oval 123"/>
          <p:cNvSpPr/>
          <p:nvPr/>
        </p:nvSpPr>
        <p:spPr>
          <a:xfrm>
            <a:off x="6248400" y="443103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5" name="Oval 124"/>
          <p:cNvSpPr/>
          <p:nvPr/>
        </p:nvSpPr>
        <p:spPr>
          <a:xfrm>
            <a:off x="5715000" y="167640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6248400" y="167640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7" name="Oval 126"/>
          <p:cNvSpPr/>
          <p:nvPr/>
        </p:nvSpPr>
        <p:spPr>
          <a:xfrm>
            <a:off x="57150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6248400" y="2594610"/>
            <a:ext cx="381000" cy="37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lang="en-US" sz="2400" spc="-80" dirty="0" smtClean="0">
              <a:latin typeface="+mj-l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994760" y="1154431"/>
            <a:ext cx="3154955" cy="3648712"/>
            <a:chOff x="2971801" y="1154431"/>
            <a:chExt cx="3154955" cy="3648712"/>
          </a:xfrm>
        </p:grpSpPr>
        <p:sp>
          <p:nvSpPr>
            <p:cNvPr id="173" name="Right Arrow 172"/>
            <p:cNvSpPr/>
            <p:nvPr/>
          </p:nvSpPr>
          <p:spPr>
            <a:xfrm rot="5400000">
              <a:off x="1475346" y="2650886"/>
              <a:ext cx="3632615" cy="639706"/>
            </a:xfrm>
            <a:prstGeom prst="rightArrow">
              <a:avLst/>
            </a:prstGeom>
            <a:solidFill>
              <a:srgbClr val="3333C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74" name="Right Arrow 173"/>
            <p:cNvSpPr/>
            <p:nvPr/>
          </p:nvSpPr>
          <p:spPr>
            <a:xfrm rot="5400000">
              <a:off x="2763803" y="3115106"/>
              <a:ext cx="2732259" cy="639706"/>
            </a:xfrm>
            <a:prstGeom prst="rightArrow">
              <a:avLst/>
            </a:prstGeom>
            <a:solidFill>
              <a:srgbClr val="3333C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75" name="Right Arrow 174"/>
            <p:cNvSpPr/>
            <p:nvPr/>
          </p:nvSpPr>
          <p:spPr>
            <a:xfrm rot="5400000">
              <a:off x="4060973" y="3571614"/>
              <a:ext cx="1816471" cy="639706"/>
            </a:xfrm>
            <a:prstGeom prst="rightArrow">
              <a:avLst/>
            </a:prstGeom>
            <a:solidFill>
              <a:srgbClr val="3333C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  <p:sp>
          <p:nvSpPr>
            <p:cNvPr id="176" name="Right Arrow 175"/>
            <p:cNvSpPr/>
            <p:nvPr/>
          </p:nvSpPr>
          <p:spPr>
            <a:xfrm rot="5400000">
              <a:off x="5348432" y="4024820"/>
              <a:ext cx="916941" cy="639706"/>
            </a:xfrm>
            <a:prstGeom prst="rightArrow">
              <a:avLst/>
            </a:prstGeom>
            <a:solidFill>
              <a:srgbClr val="3333C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2000"/>
                </a:lnSpc>
              </a:pPr>
              <a:endParaRPr lang="en-US" sz="2400" spc="-80" dirty="0" smtClean="0"/>
            </a:p>
          </p:txBody>
        </p:sp>
      </p:grpSp>
      <p:sp>
        <p:nvSpPr>
          <p:cNvPr id="64" name="Rectangle 63"/>
          <p:cNvSpPr/>
          <p:nvPr/>
        </p:nvSpPr>
        <p:spPr>
          <a:xfrm>
            <a:off x="2362200" y="2979419"/>
            <a:ext cx="4419600" cy="52578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3500"/>
              </a:lnSpc>
            </a:pPr>
            <a:r>
              <a:rPr lang="en-US" sz="3200" spc="-80" dirty="0" smtClean="0"/>
              <a:t>accessed </a:t>
            </a:r>
            <a:r>
              <a:rPr lang="en-US" sz="3200" spc="-80" dirty="0"/>
              <a:t>l</a:t>
            </a:r>
            <a:r>
              <a:rPr lang="en-US" sz="3200" spc="-80" dirty="0" smtClean="0"/>
              <a:t>ayer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02237" y="2057399"/>
            <a:ext cx="7809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i="1" dirty="0"/>
              <a:t>i</a:t>
            </a:r>
            <a:r>
              <a:rPr lang="en-US" sz="3200" i="1" dirty="0" smtClean="0"/>
              <a:t>dle</a:t>
            </a:r>
            <a:endParaRPr lang="en-US" sz="3200" i="1" dirty="0"/>
          </a:p>
        </p:txBody>
      </p:sp>
      <p:sp>
        <p:nvSpPr>
          <p:cNvPr id="66" name="TextBox 65"/>
          <p:cNvSpPr txBox="1"/>
          <p:nvPr/>
        </p:nvSpPr>
        <p:spPr>
          <a:xfrm>
            <a:off x="4195101" y="1116757"/>
            <a:ext cx="7809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i="1" dirty="0"/>
              <a:t>i</a:t>
            </a:r>
            <a:r>
              <a:rPr lang="en-US" sz="3200" i="1" dirty="0" smtClean="0"/>
              <a:t>dle</a:t>
            </a:r>
            <a:endParaRPr lang="en-US" sz="3200" i="1" dirty="0"/>
          </a:p>
        </p:txBody>
      </p:sp>
      <p:sp>
        <p:nvSpPr>
          <p:cNvPr id="67" name="TextBox 66"/>
          <p:cNvSpPr txBox="1"/>
          <p:nvPr/>
        </p:nvSpPr>
        <p:spPr>
          <a:xfrm>
            <a:off x="4191408" y="3868131"/>
            <a:ext cx="7809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i="1" dirty="0"/>
              <a:t>i</a:t>
            </a:r>
            <a:r>
              <a:rPr lang="en-US" sz="3200" i="1" dirty="0" smtClean="0"/>
              <a:t>dle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14248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0" animBg="1"/>
      <p:bldP spid="63" grpId="0" animBg="1"/>
      <p:bldP spid="3" grpId="0" animBg="1"/>
      <p:bldP spid="3" grpId="1" animBg="1"/>
      <p:bldP spid="64" grpId="0" animBg="1"/>
      <p:bldP spid="64" grpId="1" animBg="1"/>
      <p:bldP spid="4" grpId="0"/>
      <p:bldP spid="4" grpId="1"/>
      <p:bldP spid="66" grpId="0"/>
      <p:bldP spid="66" grpId="1"/>
      <p:bldP spid="67" grpId="0"/>
      <p:bldP spid="67" grpId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lIns="0" tIns="0" rIns="0" bIns="0" rtlCol="0" anchor="ctr"/>
      <a:lstStyle>
        <a:defPPr algn="ctr">
          <a:lnSpc>
            <a:spcPts val="2000"/>
          </a:lnSpc>
          <a:defRPr sz="2400" spc="-8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28587</TotalTime>
  <Words>1259</Words>
  <Application>Microsoft Office PowerPoint</Application>
  <PresentationFormat>On-screen Show (4:3)</PresentationFormat>
  <Paragraphs>356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Cambria Math</vt:lpstr>
      <vt:lpstr>Wingdings</vt:lpstr>
      <vt:lpstr>Office Theme</vt:lpstr>
      <vt:lpstr>Simultaneous Multi-Layer Access Improving 3D-Stacked Memory Bandwidth at Low Cost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yoongu</dc:creator>
  <cp:lastModifiedBy>Saugata Ghose</cp:lastModifiedBy>
  <cp:revision>2264</cp:revision>
  <cp:lastPrinted>2015-10-02T09:54:58Z</cp:lastPrinted>
  <dcterms:created xsi:type="dcterms:W3CDTF">2014-06-05T00:32:34Z</dcterms:created>
  <dcterms:modified xsi:type="dcterms:W3CDTF">2016-01-19T22:34:38Z</dcterms:modified>
</cp:coreProperties>
</file>