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6"/>
  </p:notesMasterIdLst>
  <p:sldIdLst>
    <p:sldId id="307" r:id="rId3"/>
    <p:sldId id="299" r:id="rId4"/>
    <p:sldId id="298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336699"/>
    <a:srgbClr val="FF0000"/>
    <a:srgbClr val="C00000"/>
    <a:srgbClr val="D2ECB6"/>
    <a:srgbClr val="83C3FD"/>
    <a:srgbClr val="FFC9C9"/>
    <a:srgbClr val="808080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29" autoAdjust="0"/>
  </p:normalViewPr>
  <p:slideViewPr>
    <p:cSldViewPr>
      <p:cViewPr varScale="1">
        <p:scale>
          <a:sx n="62" d="100"/>
          <a:sy n="62" d="100"/>
        </p:scale>
        <p:origin x="2050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0F387B-B280-42D8-B731-F7F7B9051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Hello everyone.</a:t>
            </a:r>
          </a:p>
          <a:p>
            <a:pPr eaLnBrk="1" hangingPunct="1"/>
            <a:r>
              <a:rPr lang="en-US" altLang="en-US" dirty="0"/>
              <a:t>My name is Hasan and as the last talk of the last session today, I will present </a:t>
            </a:r>
            <a:r>
              <a:rPr lang="en-US" altLang="en-US" dirty="0" err="1"/>
              <a:t>SoftMC</a:t>
            </a:r>
            <a:r>
              <a:rPr lang="en-US" altLang="en-US" dirty="0"/>
              <a:t>, which is an infrastructure for testing DRAM.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9F28B-820E-46A0-B3B5-7673D3F1E7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1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800" dirty="0"/>
              <a:t>Reliability and Performance are two </a:t>
            </a:r>
            <a:r>
              <a:rPr lang="en-US" altLang="en-US" sz="800" baseline="0" dirty="0"/>
              <a:t>important</a:t>
            </a:r>
            <a:r>
              <a:rPr lang="en-US" altLang="en-US" sz="800" dirty="0"/>
              <a:t> problems of DRAM technology today.</a:t>
            </a:r>
            <a:r>
              <a:rPr lang="en-US" altLang="en-US" sz="800" baseline="0" dirty="0"/>
              <a:t> T</a:t>
            </a:r>
            <a:r>
              <a:rPr lang="en-US" altLang="en-US" sz="800" dirty="0"/>
              <a:t>hey may be even more important in the future, as it is becoming increasingly difficult to scale DRAM cells into smaller technology nodes.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In fact, a new reliability issue, </a:t>
            </a:r>
            <a:r>
              <a:rPr lang="en-US" altLang="en-US" sz="1200" dirty="0" err="1"/>
              <a:t>RowHammer</a:t>
            </a:r>
            <a:r>
              <a:rPr lang="en-US" altLang="en-US" sz="1200" dirty="0"/>
              <a:t>, has been recently discovered, which exists only on new generation DRAM chips that are manufactured at small technology nodes.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So, there is a significant need for new mechanisms that could improve DRAM reliability and performance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To design, evaluate, and validate such mechanisms, it is important to accurately characterize, analyze and understand DRAM cell behavior.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8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</a:t>
            </a:r>
            <a:r>
              <a:rPr lang="en-US" dirty="0" err="1"/>
              <a:t>SoftMC</a:t>
            </a:r>
            <a:r>
              <a:rPr lang="en-US" dirty="0"/>
              <a:t>, an FPGA-based memory characterization infrastructure.</a:t>
            </a:r>
          </a:p>
          <a:p>
            <a:endParaRPr lang="en-US" dirty="0"/>
          </a:p>
          <a:p>
            <a:r>
              <a:rPr lang="en-US" dirty="0"/>
              <a:t>It is flexible</a:t>
            </a:r>
            <a:r>
              <a:rPr lang="en-US"/>
              <a:t>, </a:t>
            </a:r>
            <a:r>
              <a:rPr lang="en-US" dirty="0"/>
              <a:t>s</a:t>
            </a:r>
            <a:r>
              <a:rPr lang="en-US"/>
              <a:t>o </a:t>
            </a:r>
            <a:r>
              <a:rPr lang="en-US" dirty="0"/>
              <a:t>it can support testing of any DRAM operation, and easy to use thanks to the high-level programming language (C++) API that we provide.</a:t>
            </a:r>
          </a:p>
          <a:p>
            <a:endParaRPr lang="en-US" dirty="0"/>
          </a:p>
          <a:p>
            <a:r>
              <a:rPr lang="en-US" dirty="0"/>
              <a:t>We release </a:t>
            </a:r>
            <a:r>
              <a:rPr lang="en-US" dirty="0" err="1"/>
              <a:t>SoftMC</a:t>
            </a:r>
            <a:r>
              <a:rPr lang="en-US" dirty="0"/>
              <a:t> as an open-source tool. </a:t>
            </a:r>
            <a:r>
              <a:rPr lang="en-US" dirty="0" err="1"/>
              <a:t>SoftMC</a:t>
            </a:r>
            <a:r>
              <a:rPr lang="en-US" dirty="0"/>
              <a:t> is available in our </a:t>
            </a:r>
            <a:r>
              <a:rPr lang="en-US" dirty="0" err="1"/>
              <a:t>github</a:t>
            </a:r>
            <a:r>
              <a:rPr lang="en-US" dirty="0"/>
              <a:t> repository.</a:t>
            </a:r>
          </a:p>
          <a:p>
            <a:endParaRPr lang="en-US" dirty="0"/>
          </a:p>
          <a:p>
            <a:r>
              <a:rPr lang="en-US" dirty="0"/>
              <a:t>In my talk, later today, I will show you the two use cases that we implemented using </a:t>
            </a:r>
            <a:r>
              <a:rPr lang="en-US" dirty="0" err="1"/>
              <a:t>SoftMC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First, we implement a Retention Time Distribution Study, using which we find the charge-retaining capability of the DRAM cells. This study serves as a validation of the correctness of </a:t>
            </a:r>
            <a:r>
              <a:rPr lang="en-US" dirty="0" err="1"/>
              <a:t>SoftMC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Second, we evaluate two recently-proposed latency reduction mechanisms. </a:t>
            </a:r>
          </a:p>
          <a:p>
            <a:r>
              <a:rPr lang="en-US" dirty="0"/>
              <a:t>From the results we obtain using </a:t>
            </a:r>
            <a:r>
              <a:rPr lang="en-US" dirty="0" err="1"/>
              <a:t>SoftMC</a:t>
            </a:r>
            <a:r>
              <a:rPr lang="en-US" dirty="0"/>
              <a:t>, we do not observe the expected latency reduction effect of these two mechanisms. </a:t>
            </a:r>
          </a:p>
          <a:p>
            <a:r>
              <a:rPr lang="en-US" dirty="0"/>
              <a:t>That study shows the effectiveness of </a:t>
            </a:r>
            <a:r>
              <a:rPr lang="en-US" dirty="0" err="1"/>
              <a:t>SoftMC</a:t>
            </a:r>
            <a:r>
              <a:rPr lang="en-US" dirty="0"/>
              <a:t> on validating or refuting ideas that reduce DRAM latency.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9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45A-0522-4A18-8EE3-76F72132F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4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6186-A5EE-4107-B05B-29C0291DE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126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11E6-C68C-46EE-BA2D-5F652CEB9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79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45A-0522-4A18-8EE3-76F72132F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78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05EB-A0CD-489A-8152-61CB2DF54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27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490E-7086-4618-AC70-6DEE6849E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2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30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F09B-DB93-4AB8-86DB-46A83A045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9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3003-D8C7-4309-8819-91C374176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26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CE85-C9AF-44B3-A3CF-8D47D4085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4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66BC-D5B7-4F99-B227-1868AA556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29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D6D-A915-406B-845F-55FCB3567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05EB-A0CD-489A-8152-61CB2DF54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94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1C61-4173-444E-8EC5-F9F0FBC09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6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6186-A5EE-4107-B05B-29C0291DE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126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11E6-C68C-46EE-BA2D-5F652CEB9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3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490E-7086-4618-AC70-6DEE6849E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30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F09B-DB93-4AB8-86DB-46A83A045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9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3003-D8C7-4309-8819-91C374176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8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CE85-C9AF-44B3-A3CF-8D47D4085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66BC-D5B7-4F99-B227-1868AA556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D6D-A915-406B-845F-55FCB3567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1C61-4173-444E-8EC5-F9F0FBC09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1" i="1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215CD1CF-A33C-46A9-B951-310D7CB760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83591"/>
            <a:ext cx="1295400" cy="3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Ø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1" i="1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215CD1CF-A33C-46A9-B951-310D7CB760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" y="14040"/>
            <a:ext cx="1338326" cy="38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16" y="35077"/>
            <a:ext cx="766571" cy="6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Cambria" panose="02040503050406030204" pitchFamily="18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7200" dirty="0" err="1">
                <a:solidFill>
                  <a:srgbClr val="C00000"/>
                </a:solidFill>
              </a:rPr>
              <a:t>SoftMC</a:t>
            </a:r>
            <a:r>
              <a:rPr lang="en-US" altLang="en-US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A Flexible and Practical </a:t>
            </a:r>
            <a:br>
              <a:rPr lang="en-US" altLang="en-US" sz="3600" dirty="0"/>
            </a:br>
            <a:r>
              <a:rPr lang="en-US" altLang="en-US" sz="3600" dirty="0"/>
              <a:t>Open-Source Infrastructure </a:t>
            </a:r>
            <a:br>
              <a:rPr lang="en-US" altLang="en-US" sz="3600" dirty="0"/>
            </a:br>
            <a:r>
              <a:rPr lang="en-US" altLang="en-US" sz="3600" dirty="0"/>
              <a:t>for Enabling Experimental DRAM Studies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" y="3479632"/>
            <a:ext cx="6858000" cy="2654300"/>
          </a:xfrm>
        </p:spPr>
        <p:txBody>
          <a:bodyPr/>
          <a:lstStyle/>
          <a:p>
            <a:pPr algn="l" eaLnBrk="1" hangingPunct="1"/>
            <a:r>
              <a:rPr lang="en-US" altLang="en-US" sz="2800" u="sng" dirty="0"/>
              <a:t>Hasan Hassan</a:t>
            </a:r>
            <a:r>
              <a:rPr lang="en-US" altLang="en-US" sz="2800" dirty="0"/>
              <a:t>, </a:t>
            </a:r>
          </a:p>
          <a:p>
            <a:pPr algn="l" eaLnBrk="1" hangingPunct="1"/>
            <a:r>
              <a:rPr lang="en-US" altLang="en-US" sz="2800" dirty="0"/>
              <a:t>Nandita Vijaykumar, Samira Khan,</a:t>
            </a:r>
          </a:p>
          <a:p>
            <a:pPr algn="l" eaLnBrk="1" hangingPunct="1"/>
            <a:r>
              <a:rPr lang="en-US" altLang="en-US" sz="2800" dirty="0" err="1"/>
              <a:t>Saugata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Ghose</a:t>
            </a:r>
            <a:r>
              <a:rPr lang="en-US" altLang="en-US" sz="2800" dirty="0"/>
              <a:t>, Kevin Chang, </a:t>
            </a:r>
          </a:p>
          <a:p>
            <a:pPr algn="l" eaLnBrk="1" hangingPunct="1"/>
            <a:r>
              <a:rPr lang="en-US" altLang="en-US" sz="2800" dirty="0"/>
              <a:t>Gennady </a:t>
            </a:r>
            <a:r>
              <a:rPr lang="en-US" altLang="en-US" sz="2800" dirty="0" err="1"/>
              <a:t>Pekhimenko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Donghyuk</a:t>
            </a:r>
            <a:r>
              <a:rPr lang="en-US" altLang="en-US" sz="2800" dirty="0"/>
              <a:t> Lee, </a:t>
            </a:r>
          </a:p>
          <a:p>
            <a:pPr algn="l" eaLnBrk="1" hangingPunct="1"/>
            <a:r>
              <a:rPr lang="en-US" altLang="en-US" sz="2800" dirty="0" err="1"/>
              <a:t>Oguz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Ergin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Onur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Mutlu</a:t>
            </a:r>
            <a:endParaRPr lang="en-US" altLang="en-US" sz="2800" dirty="0"/>
          </a:p>
        </p:txBody>
      </p:sp>
      <p:pic>
        <p:nvPicPr>
          <p:cNvPr id="307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92" y="3508937"/>
            <a:ext cx="2956004" cy="10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89203"/>
            <a:ext cx="3360390" cy="56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94" y="5252922"/>
            <a:ext cx="1623032" cy="13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7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25773"/>
          <a:stretch/>
        </p:blipFill>
        <p:spPr bwMode="auto">
          <a:xfrm>
            <a:off x="2816826" y="1308038"/>
            <a:ext cx="3695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590800" y="228600"/>
            <a:ext cx="4191000" cy="127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7200" b="1" dirty="0">
                <a:solidFill>
                  <a:srgbClr val="005426"/>
                </a:solidFill>
              </a:rPr>
              <a:t>DRAM</a:t>
            </a: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990600" y="3276600"/>
            <a:ext cx="3352800" cy="762000"/>
          </a:xfrm>
          <a:prstGeom prst="round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Reliability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4495800" y="3276600"/>
            <a:ext cx="3733800" cy="762000"/>
          </a:xfrm>
          <a:prstGeom prst="roundRect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Performance</a:t>
            </a:r>
          </a:p>
        </p:txBody>
      </p:sp>
      <p:sp>
        <p:nvSpPr>
          <p:cNvPr id="6" name="Rectangle: Diagonal Corners Snipped 5"/>
          <p:cNvSpPr/>
          <p:nvPr/>
        </p:nvSpPr>
        <p:spPr bwMode="auto">
          <a:xfrm>
            <a:off x="266700" y="4267200"/>
            <a:ext cx="8458200" cy="2057400"/>
          </a:xfrm>
          <a:prstGeom prst="snip2Diag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b="1" i="1" dirty="0">
                <a:solidFill>
                  <a:srgbClr val="00B050"/>
                </a:solidFill>
                <a:latin typeface="+mn-lt"/>
              </a:rPr>
              <a:t>Characterize</a:t>
            </a:r>
            <a:r>
              <a:rPr lang="en-US" altLang="en-US" sz="4400" dirty="0">
                <a:latin typeface="+mn-lt"/>
              </a:rPr>
              <a:t>, </a:t>
            </a:r>
            <a:r>
              <a:rPr lang="en-US" altLang="en-US" sz="4400" b="1" i="1" dirty="0">
                <a:solidFill>
                  <a:srgbClr val="00B050"/>
                </a:solidFill>
                <a:latin typeface="+mn-lt"/>
              </a:rPr>
              <a:t>analyze</a:t>
            </a:r>
            <a:r>
              <a:rPr lang="en-US" altLang="en-US" sz="4400" dirty="0">
                <a:latin typeface="+mn-lt"/>
              </a:rPr>
              <a:t>, and </a:t>
            </a:r>
            <a:r>
              <a:rPr lang="en-US" altLang="en-US" sz="4400" b="1" i="1" dirty="0">
                <a:solidFill>
                  <a:srgbClr val="00B050"/>
                </a:solidFill>
                <a:latin typeface="+mn-lt"/>
              </a:rPr>
              <a:t>understand</a:t>
            </a:r>
            <a:r>
              <a:rPr lang="en-US" altLang="en-US" sz="4400" dirty="0">
                <a:latin typeface="+mn-lt"/>
              </a:rPr>
              <a:t> DRAM behavior</a:t>
            </a:r>
          </a:p>
        </p:txBody>
      </p:sp>
    </p:spTree>
    <p:extLst>
      <p:ext uri="{BB962C8B-B14F-4D97-AF65-F5344CB8AC3E}">
        <p14:creationId xmlns:p14="http://schemas.microsoft.com/office/powerpoint/2010/main" val="99733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32" y="1189037"/>
            <a:ext cx="4004777" cy="483076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799" y="1211755"/>
            <a:ext cx="4692633" cy="23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B050"/>
                </a:solidFill>
              </a:rPr>
              <a:t>Flexible</a:t>
            </a:r>
          </a:p>
          <a:p>
            <a:pPr marL="171450" lvl="1" indent="-457200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B050"/>
                </a:solidFill>
              </a:rPr>
              <a:t>Easy to Use (C++ API)</a:t>
            </a:r>
          </a:p>
          <a:p>
            <a:pPr marL="171450" lvl="1" indent="-457200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B050"/>
                </a:solidFill>
              </a:rPr>
              <a:t>Open-source 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2651116" y="297355"/>
            <a:ext cx="3733800" cy="762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SoftMC</a:t>
            </a:r>
            <a:endParaRPr kumimoji="0" lang="en-US" sz="6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304799" y="3200400"/>
            <a:ext cx="4572000" cy="762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005426"/>
                </a:solidFill>
                <a:effectLst/>
                <a:latin typeface="+mn-lt"/>
              </a:rPr>
              <a:t>Example Use Cases</a:t>
            </a: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1143000" y="3962400"/>
            <a:ext cx="3484012" cy="841675"/>
          </a:xfrm>
          <a:prstGeom prst="roundRect">
            <a:avLst/>
          </a:prstGeom>
          <a:noFill/>
          <a:ln w="57150" cap="flat" cmpd="sng" algn="ctr">
            <a:solidFill>
              <a:srgbClr val="00542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5426"/>
                </a:solidFill>
                <a:effectLst/>
                <a:latin typeface="+mn-lt"/>
              </a:rPr>
              <a:t>Retention Time Distribution Study</a:t>
            </a:r>
          </a:p>
        </p:txBody>
      </p:sp>
      <p:sp>
        <p:nvSpPr>
          <p:cNvPr id="10" name="Rectangle: Rounded Corners 9"/>
          <p:cNvSpPr/>
          <p:nvPr/>
        </p:nvSpPr>
        <p:spPr bwMode="auto">
          <a:xfrm>
            <a:off x="1143000" y="4953793"/>
            <a:ext cx="3505200" cy="1447007"/>
          </a:xfrm>
          <a:prstGeom prst="roundRect">
            <a:avLst/>
          </a:prstGeom>
          <a:noFill/>
          <a:ln w="57150" cap="flat" cmpd="sng" algn="ctr">
            <a:solidFill>
              <a:srgbClr val="00542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5426"/>
                </a:solidFill>
                <a:effectLst/>
                <a:latin typeface="+mn-lt"/>
              </a:rPr>
              <a:t>Evaluating Two Recently-Proposed Latency Reduction Mechanisms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28600" y="4035125"/>
            <a:ext cx="685800" cy="693245"/>
          </a:xfrm>
          <a:prstGeom prst="ellipse">
            <a:avLst/>
          </a:prstGeom>
          <a:solidFill>
            <a:srgbClr val="0054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8600" y="5330673"/>
            <a:ext cx="685800" cy="693245"/>
          </a:xfrm>
          <a:prstGeom prst="ellipse">
            <a:avLst/>
          </a:prstGeom>
          <a:solidFill>
            <a:srgbClr val="0054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2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019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u="sng" dirty="0">
                <a:solidFill>
                  <a:srgbClr val="0070C0"/>
                </a:solidFill>
                <a:latin typeface="+mn-lt"/>
              </a:rPr>
              <a:t>github.com/CMU-SAFARI/</a:t>
            </a:r>
            <a:r>
              <a:rPr lang="en-US" altLang="en-US" sz="2400" i="1" u="sng" dirty="0" err="1">
                <a:solidFill>
                  <a:srgbClr val="0070C0"/>
                </a:solidFill>
                <a:latin typeface="+mn-lt"/>
              </a:rPr>
              <a:t>SoftMC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54739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8300</TotalTime>
  <Words>380</Words>
  <Application>Microsoft Office PowerPoint</Application>
  <PresentationFormat>On-screen Show (4:3)</PresentationFormat>
  <Paragraphs>45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</vt:lpstr>
      <vt:lpstr>Wingdings</vt:lpstr>
      <vt:lpstr>1_Default Design</vt:lpstr>
      <vt:lpstr>2_Default Design</vt:lpstr>
      <vt:lpstr>SoftMC  A Flexible and Practical  Open-Source Infrastructure  for Enabling Experimental DRAM Studies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937</cp:revision>
  <cp:lastPrinted>1601-01-01T00:00:00Z</cp:lastPrinted>
  <dcterms:created xsi:type="dcterms:W3CDTF">1601-01-01T00:00:00Z</dcterms:created>
  <dcterms:modified xsi:type="dcterms:W3CDTF">2017-02-06T16:02:48Z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