
<file path=[Content_Types].xml><?xml version="1.0" encoding="utf-8"?>
<Types xmlns="http://schemas.openxmlformats.org/package/2006/content-types">
  <Default Extension="png" ContentType="image/png"/>
  <Default Extension="svg" ContentType="image/svg+xml"/>
  <Default Extension="wmf" ContentType="image/x-w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4.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5.xml" ContentType="application/vnd.openxmlformats-officedocument.drawingml.chartshapes+xml"/>
  <Override PartName="/ppt/notesSlides/notesSlide3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6.xml" ContentType="application/vnd.openxmlformats-officedocument.drawingml.chartshapes+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7.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8"/>
  </p:notesMasterIdLst>
  <p:sldIdLst>
    <p:sldId id="258" r:id="rId3"/>
    <p:sldId id="259" r:id="rId4"/>
    <p:sldId id="282" r:id="rId5"/>
    <p:sldId id="261" r:id="rId6"/>
    <p:sldId id="262" r:id="rId7"/>
    <p:sldId id="298" r:id="rId8"/>
    <p:sldId id="263" r:id="rId9"/>
    <p:sldId id="291" r:id="rId10"/>
    <p:sldId id="292" r:id="rId11"/>
    <p:sldId id="266" r:id="rId12"/>
    <p:sldId id="264" r:id="rId13"/>
    <p:sldId id="265" r:id="rId14"/>
    <p:sldId id="270" r:id="rId15"/>
    <p:sldId id="269" r:id="rId16"/>
    <p:sldId id="271" r:id="rId17"/>
    <p:sldId id="293" r:id="rId18"/>
    <p:sldId id="273" r:id="rId19"/>
    <p:sldId id="274" r:id="rId20"/>
    <p:sldId id="294" r:id="rId21"/>
    <p:sldId id="275" r:id="rId22"/>
    <p:sldId id="287" r:id="rId23"/>
    <p:sldId id="286" r:id="rId24"/>
    <p:sldId id="276" r:id="rId25"/>
    <p:sldId id="307" r:id="rId26"/>
    <p:sldId id="295" r:id="rId27"/>
    <p:sldId id="277" r:id="rId28"/>
    <p:sldId id="296" r:id="rId29"/>
    <p:sldId id="278" r:id="rId30"/>
    <p:sldId id="299" r:id="rId31"/>
    <p:sldId id="300" r:id="rId32"/>
    <p:sldId id="305" r:id="rId33"/>
    <p:sldId id="306" r:id="rId34"/>
    <p:sldId id="302" r:id="rId35"/>
    <p:sldId id="301" r:id="rId36"/>
    <p:sldId id="303" r:id="rId3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033"/>
    <a:srgbClr val="008A3E"/>
    <a:srgbClr val="0000FF"/>
    <a:srgbClr val="FF0000"/>
    <a:srgbClr val="336699"/>
    <a:srgbClr val="83C3FD"/>
    <a:srgbClr val="2B0BB5"/>
    <a:srgbClr val="C00000"/>
    <a:srgbClr val="FFC9C9"/>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6211" autoAdjust="0"/>
  </p:normalViewPr>
  <p:slideViewPr>
    <p:cSldViewPr>
      <p:cViewPr>
        <p:scale>
          <a:sx n="60" d="100"/>
          <a:sy n="60" d="100"/>
        </p:scale>
        <p:origin x="1411" y="37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12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ret_time_results_piledriver_presentation.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4.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5.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6.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7.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hasan\Google%20Drive\ETU_ETH_SharedFolder\SoftMC\results\fgpa_results_2016.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58526537768351"/>
          <c:y val="3.8594920262378873E-2"/>
          <c:w val="0.72359017831965122"/>
          <c:h val="0.75953515244556702"/>
        </c:manualLayout>
      </c:layout>
      <c:scatterChart>
        <c:scatterStyle val="lineMarker"/>
        <c:varyColors val="0"/>
        <c:ser>
          <c:idx val="1"/>
          <c:order val="0"/>
          <c:tx>
            <c:strRef>
              <c:f>Sheet1!$C$3</c:f>
              <c:strCache>
                <c:ptCount val="1"/>
                <c:pt idx="0">
                  <c:v>Module A</c:v>
                </c:pt>
              </c:strCache>
            </c:strRef>
          </c:tx>
          <c:spPr>
            <a:ln w="57150" cap="rnd">
              <a:solidFill>
                <a:schemeClr val="accent2"/>
              </a:solidFill>
              <a:round/>
            </a:ln>
            <a:effectLst/>
          </c:spPr>
          <c:marker>
            <c:symbol val="circle"/>
            <c:size val="5"/>
            <c:spPr>
              <a:solidFill>
                <a:schemeClr val="accent2"/>
              </a:solidFill>
              <a:ln w="57150">
                <a:solidFill>
                  <a:schemeClr val="accent2"/>
                </a:solidFill>
              </a:ln>
              <a:effectLst/>
            </c:spPr>
          </c:marker>
          <c:xVal>
            <c:numRef>
              <c:f>Sheet1!$B$4:$B$11</c:f>
              <c:numCache>
                <c:formatCode>General</c:formatCode>
                <c:ptCount val="8"/>
                <c:pt idx="0">
                  <c:v>6.4000000000000001E-2</c:v>
                </c:pt>
                <c:pt idx="1">
                  <c:v>0.128</c:v>
                </c:pt>
                <c:pt idx="2">
                  <c:v>0.25600000000000001</c:v>
                </c:pt>
                <c:pt idx="3">
                  <c:v>0.51200000000000001</c:v>
                </c:pt>
                <c:pt idx="4">
                  <c:v>1.024</c:v>
                </c:pt>
                <c:pt idx="5">
                  <c:v>2.048</c:v>
                </c:pt>
                <c:pt idx="6">
                  <c:v>4.0960000000000001</c:v>
                </c:pt>
                <c:pt idx="7" formatCode="#,##0">
                  <c:v>8</c:v>
                </c:pt>
              </c:numCache>
            </c:numRef>
          </c:xVal>
          <c:yVal>
            <c:numRef>
              <c:f>Sheet1!$C$4:$C$11</c:f>
              <c:numCache>
                <c:formatCode>General</c:formatCode>
                <c:ptCount val="8"/>
                <c:pt idx="0">
                  <c:v>0</c:v>
                </c:pt>
                <c:pt idx="1">
                  <c:v>0</c:v>
                </c:pt>
                <c:pt idx="2">
                  <c:v>0</c:v>
                </c:pt>
                <c:pt idx="3">
                  <c:v>0</c:v>
                </c:pt>
                <c:pt idx="4">
                  <c:v>4</c:v>
                </c:pt>
                <c:pt idx="5">
                  <c:v>40</c:v>
                </c:pt>
                <c:pt idx="6">
                  <c:v>372</c:v>
                </c:pt>
                <c:pt idx="7">
                  <c:v>4960</c:v>
                </c:pt>
              </c:numCache>
            </c:numRef>
          </c:yVal>
          <c:smooth val="0"/>
          <c:extLst>
            <c:ext xmlns:c16="http://schemas.microsoft.com/office/drawing/2014/chart" uri="{C3380CC4-5D6E-409C-BE32-E72D297353CC}">
              <c16:uniqueId val="{00000000-AE73-4481-BFA9-851D0D176716}"/>
            </c:ext>
          </c:extLst>
        </c:ser>
        <c:ser>
          <c:idx val="0"/>
          <c:order val="1"/>
          <c:tx>
            <c:strRef>
              <c:f>Sheet1!$D$3</c:f>
              <c:strCache>
                <c:ptCount val="1"/>
                <c:pt idx="0">
                  <c:v>Module B</c:v>
                </c:pt>
              </c:strCache>
            </c:strRef>
          </c:tx>
          <c:spPr>
            <a:ln w="57150" cap="rnd">
              <a:solidFill>
                <a:srgbClr val="C00000"/>
              </a:solidFill>
              <a:round/>
            </a:ln>
            <a:effectLst/>
          </c:spPr>
          <c:marker>
            <c:symbol val="circle"/>
            <c:size val="5"/>
            <c:spPr>
              <a:solidFill>
                <a:schemeClr val="accent1"/>
              </a:solidFill>
              <a:ln w="57150">
                <a:solidFill>
                  <a:srgbClr val="C00000"/>
                </a:solidFill>
              </a:ln>
              <a:effectLst/>
            </c:spPr>
          </c:marker>
          <c:xVal>
            <c:numRef>
              <c:f>Sheet1!$B$4:$B$11</c:f>
              <c:numCache>
                <c:formatCode>General</c:formatCode>
                <c:ptCount val="8"/>
                <c:pt idx="0">
                  <c:v>6.4000000000000001E-2</c:v>
                </c:pt>
                <c:pt idx="1">
                  <c:v>0.128</c:v>
                </c:pt>
                <c:pt idx="2">
                  <c:v>0.25600000000000001</c:v>
                </c:pt>
                <c:pt idx="3">
                  <c:v>0.51200000000000001</c:v>
                </c:pt>
                <c:pt idx="4">
                  <c:v>1.024</c:v>
                </c:pt>
                <c:pt idx="5">
                  <c:v>2.048</c:v>
                </c:pt>
                <c:pt idx="6">
                  <c:v>4.0960000000000001</c:v>
                </c:pt>
                <c:pt idx="7" formatCode="#,##0">
                  <c:v>8</c:v>
                </c:pt>
              </c:numCache>
            </c:numRef>
          </c:xVal>
          <c:yVal>
            <c:numRef>
              <c:f>Sheet1!$D$4:$D$11</c:f>
              <c:numCache>
                <c:formatCode>General</c:formatCode>
                <c:ptCount val="8"/>
                <c:pt idx="0">
                  <c:v>0</c:v>
                </c:pt>
                <c:pt idx="1">
                  <c:v>0</c:v>
                </c:pt>
                <c:pt idx="2">
                  <c:v>0</c:v>
                </c:pt>
                <c:pt idx="3">
                  <c:v>0</c:v>
                </c:pt>
                <c:pt idx="4">
                  <c:v>2</c:v>
                </c:pt>
                <c:pt idx="5">
                  <c:v>33</c:v>
                </c:pt>
                <c:pt idx="6">
                  <c:v>599</c:v>
                </c:pt>
                <c:pt idx="7">
                  <c:v>7544</c:v>
                </c:pt>
              </c:numCache>
            </c:numRef>
          </c:yVal>
          <c:smooth val="0"/>
          <c:extLst>
            <c:ext xmlns:c16="http://schemas.microsoft.com/office/drawing/2014/chart" uri="{C3380CC4-5D6E-409C-BE32-E72D297353CC}">
              <c16:uniqueId val="{00000001-AE73-4481-BFA9-851D0D176716}"/>
            </c:ext>
          </c:extLst>
        </c:ser>
        <c:ser>
          <c:idx val="2"/>
          <c:order val="2"/>
          <c:tx>
            <c:strRef>
              <c:f>Sheet1!$E$3</c:f>
              <c:strCache>
                <c:ptCount val="1"/>
                <c:pt idx="0">
                  <c:v>Module C</c:v>
                </c:pt>
              </c:strCache>
            </c:strRef>
          </c:tx>
          <c:spPr>
            <a:ln w="57150" cap="rnd">
              <a:solidFill>
                <a:srgbClr val="00B050"/>
              </a:solidFill>
              <a:round/>
            </a:ln>
            <a:effectLst/>
          </c:spPr>
          <c:marker>
            <c:symbol val="circle"/>
            <c:size val="5"/>
            <c:spPr>
              <a:solidFill>
                <a:schemeClr val="accent3"/>
              </a:solidFill>
              <a:ln w="57150">
                <a:solidFill>
                  <a:srgbClr val="00B050"/>
                </a:solidFill>
              </a:ln>
              <a:effectLst/>
            </c:spPr>
          </c:marker>
          <c:xVal>
            <c:numRef>
              <c:f>Sheet1!$B$4:$B$11</c:f>
              <c:numCache>
                <c:formatCode>General</c:formatCode>
                <c:ptCount val="8"/>
                <c:pt idx="0">
                  <c:v>6.4000000000000001E-2</c:v>
                </c:pt>
                <c:pt idx="1">
                  <c:v>0.128</c:v>
                </c:pt>
                <c:pt idx="2">
                  <c:v>0.25600000000000001</c:v>
                </c:pt>
                <c:pt idx="3">
                  <c:v>0.51200000000000001</c:v>
                </c:pt>
                <c:pt idx="4">
                  <c:v>1.024</c:v>
                </c:pt>
                <c:pt idx="5">
                  <c:v>2.048</c:v>
                </c:pt>
                <c:pt idx="6">
                  <c:v>4.0960000000000001</c:v>
                </c:pt>
                <c:pt idx="7" formatCode="#,##0">
                  <c:v>8</c:v>
                </c:pt>
              </c:numCache>
            </c:numRef>
          </c:xVal>
          <c:yVal>
            <c:numRef>
              <c:f>Sheet1!$E$4:$E$11</c:f>
              <c:numCache>
                <c:formatCode>General</c:formatCode>
                <c:ptCount val="8"/>
                <c:pt idx="0">
                  <c:v>0</c:v>
                </c:pt>
                <c:pt idx="1">
                  <c:v>0</c:v>
                </c:pt>
                <c:pt idx="2">
                  <c:v>0</c:v>
                </c:pt>
                <c:pt idx="3">
                  <c:v>0</c:v>
                </c:pt>
                <c:pt idx="4">
                  <c:v>0</c:v>
                </c:pt>
                <c:pt idx="5">
                  <c:v>3</c:v>
                </c:pt>
                <c:pt idx="6">
                  <c:v>130</c:v>
                </c:pt>
                <c:pt idx="7">
                  <c:v>6394</c:v>
                </c:pt>
              </c:numCache>
            </c:numRef>
          </c:yVal>
          <c:smooth val="0"/>
          <c:extLst>
            <c:ext xmlns:c16="http://schemas.microsoft.com/office/drawing/2014/chart" uri="{C3380CC4-5D6E-409C-BE32-E72D297353CC}">
              <c16:uniqueId val="{00000002-AE73-4481-BFA9-851D0D176716}"/>
            </c:ext>
          </c:extLst>
        </c:ser>
        <c:dLbls>
          <c:showLegendKey val="0"/>
          <c:showVal val="0"/>
          <c:showCatName val="0"/>
          <c:showSerName val="0"/>
          <c:showPercent val="0"/>
          <c:showBubbleSize val="0"/>
        </c:dLbls>
        <c:axId val="151752496"/>
        <c:axId val="151753056"/>
      </c:scatterChart>
      <c:valAx>
        <c:axId val="151752496"/>
        <c:scaling>
          <c:orientation val="minMax"/>
          <c:max val="8"/>
        </c:scaling>
        <c:delete val="0"/>
        <c:axPos val="b"/>
        <c:majorGridlines>
          <c:spPr>
            <a:ln w="9525" cap="flat" cmpd="sng" algn="ctr">
              <a:noFill/>
              <a:round/>
            </a:ln>
            <a:effectLst/>
          </c:spPr>
        </c:majorGridlines>
        <c:title>
          <c:tx>
            <c:rich>
              <a:bodyPr rot="0" spcFirstLastPara="1" vertOverflow="ellipsis" vert="horz" wrap="square" anchor="ctr" anchorCtr="1"/>
              <a:lstStyle/>
              <a:p>
                <a:pPr>
                  <a:defRPr sz="2400" b="0" i="0" u="none" strike="noStrike" kern="1200" baseline="0">
                    <a:solidFill>
                      <a:schemeClr val="tx1"/>
                    </a:solidFill>
                    <a:latin typeface="+mj-lt"/>
                    <a:ea typeface="+mn-ea"/>
                    <a:cs typeface="+mn-cs"/>
                  </a:defRPr>
                </a:pPr>
                <a:r>
                  <a:rPr lang="en-US" sz="2400" dirty="0"/>
                  <a:t>Refresh Interval (s)</a:t>
                </a:r>
              </a:p>
            </c:rich>
          </c:tx>
          <c:layout>
            <c:manualLayout>
              <c:xMode val="edge"/>
              <c:yMode val="edge"/>
              <c:x val="0.42003026582431457"/>
              <c:y val="0.8851365420164129"/>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mj-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0" spcFirstLastPara="1" vertOverflow="ellipsis" wrap="square" anchor="ctr" anchorCtr="1"/>
          <a:lstStyle/>
          <a:p>
            <a:pPr>
              <a:defRPr sz="2000" b="0" i="0" u="none" strike="noStrike" kern="1200" baseline="0">
                <a:solidFill>
                  <a:schemeClr val="tx1"/>
                </a:solidFill>
                <a:latin typeface="+mj-lt"/>
                <a:ea typeface="+mn-ea"/>
                <a:cs typeface="+mn-cs"/>
              </a:defRPr>
            </a:pPr>
            <a:endParaRPr lang="en-US"/>
          </a:p>
        </c:txPr>
        <c:crossAx val="151753056"/>
        <c:crosses val="autoZero"/>
        <c:crossBetween val="midCat"/>
        <c:majorUnit val="1"/>
      </c:valAx>
      <c:valAx>
        <c:axId val="15175305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800" b="0" i="0" u="none" strike="noStrike" kern="1200" baseline="0">
                    <a:solidFill>
                      <a:schemeClr val="tx1"/>
                    </a:solidFill>
                    <a:latin typeface="+mj-lt"/>
                    <a:ea typeface="+mn-ea"/>
                    <a:cs typeface="+mn-cs"/>
                  </a:defRPr>
                </a:pPr>
                <a:r>
                  <a:rPr lang="en-US" sz="2800"/>
                  <a:t>Number of </a:t>
                </a:r>
              </a:p>
              <a:p>
                <a:pPr>
                  <a:defRPr sz="2800"/>
                </a:pPr>
                <a:r>
                  <a:rPr lang="en-US" sz="2800"/>
                  <a:t>Erroneous Bytes</a:t>
                </a:r>
              </a:p>
            </c:rich>
          </c:tx>
          <c:layout>
            <c:manualLayout>
              <c:xMode val="edge"/>
              <c:yMode val="edge"/>
              <c:x val="1.6934039787082689E-2"/>
              <c:y val="5.6557721951422738E-2"/>
            </c:manualLayout>
          </c:layout>
          <c:overlay val="0"/>
          <c:spPr>
            <a:noFill/>
            <a:ln>
              <a:noFill/>
            </a:ln>
            <a:effectLst/>
          </c:spPr>
          <c:txPr>
            <a:bodyPr rot="-5400000" spcFirstLastPara="1" vertOverflow="ellipsis" vert="horz" wrap="square" anchor="ctr" anchorCtr="1"/>
            <a:lstStyle/>
            <a:p>
              <a:pPr>
                <a:defRPr sz="2800" b="0" i="0" u="none" strike="noStrike" kern="1200" baseline="0">
                  <a:solidFill>
                    <a:schemeClr val="tx1"/>
                  </a:solidFill>
                  <a:latin typeface="+mj-lt"/>
                  <a:ea typeface="+mn-ea"/>
                  <a:cs typeface="+mn-cs"/>
                </a:defRPr>
              </a:pPr>
              <a:endParaRPr lang="en-US"/>
            </a:p>
          </c:txPr>
        </c:title>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mj-lt"/>
                <a:ea typeface="+mn-ea"/>
                <a:cs typeface="+mn-cs"/>
              </a:defRPr>
            </a:pPr>
            <a:endParaRPr lang="en-US"/>
          </a:p>
        </c:txPr>
        <c:crossAx val="151752496"/>
        <c:crosses val="autoZero"/>
        <c:crossBetween val="midCat"/>
        <c:majorUnit val="2000"/>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solidFill>
            <a:schemeClr val="tx1"/>
          </a:solidFill>
          <a:latin typeface="+mj-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19795063495851"/>
          <c:y val="4.9882298878613077E-2"/>
          <c:w val="0.83134004082822988"/>
          <c:h val="0.71571460027204836"/>
        </c:manualLayout>
      </c:layout>
      <c:lineChart>
        <c:grouping val="standard"/>
        <c:varyColors val="0"/>
        <c:ser>
          <c:idx val="0"/>
          <c:order val="0"/>
          <c:tx>
            <c:strRef>
              <c:f>'trcd - G27'!$C$21</c:f>
              <c:strCache>
                <c:ptCount val="1"/>
                <c:pt idx="0">
                  <c:v>6</c:v>
                </c:pt>
              </c:strCache>
            </c:strRef>
          </c:tx>
          <c:spPr>
            <a:ln w="28575" cap="rnd">
              <a:solidFill>
                <a:srgbClr val="00B05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4</c:v>
                </c:pt>
                <c:pt idx="43">
                  <c:v>7</c:v>
                </c:pt>
                <c:pt idx="44">
                  <c:v>7</c:v>
                </c:pt>
                <c:pt idx="45">
                  <c:v>11</c:v>
                </c:pt>
                <c:pt idx="46">
                  <c:v>12</c:v>
                </c:pt>
                <c:pt idx="47">
                  <c:v>24</c:v>
                </c:pt>
                <c:pt idx="48">
                  <c:v>34</c:v>
                </c:pt>
                <c:pt idx="49">
                  <c:v>47</c:v>
                </c:pt>
                <c:pt idx="50">
                  <c:v>51</c:v>
                </c:pt>
                <c:pt idx="51">
                  <c:v>66</c:v>
                </c:pt>
                <c:pt idx="52">
                  <c:v>105</c:v>
                </c:pt>
                <c:pt idx="53">
                  <c:v>93</c:v>
                </c:pt>
                <c:pt idx="54">
                  <c:v>118</c:v>
                </c:pt>
                <c:pt idx="55">
                  <c:v>145</c:v>
                </c:pt>
                <c:pt idx="56">
                  <c:v>173</c:v>
                </c:pt>
                <c:pt idx="57">
                  <c:v>195</c:v>
                </c:pt>
                <c:pt idx="58">
                  <c:v>249</c:v>
                </c:pt>
                <c:pt idx="59">
                  <c:v>262</c:v>
                </c:pt>
                <c:pt idx="60">
                  <c:v>273</c:v>
                </c:pt>
                <c:pt idx="61">
                  <c:v>325</c:v>
                </c:pt>
                <c:pt idx="62">
                  <c:v>406</c:v>
                </c:pt>
              </c:numCache>
            </c:numRef>
          </c:val>
          <c:smooth val="0"/>
          <c:extLst>
            <c:ext xmlns:c16="http://schemas.microsoft.com/office/drawing/2014/chart" uri="{C3380CC4-5D6E-409C-BE32-E72D297353CC}">
              <c16:uniqueId val="{00000000-432C-4F16-9562-60F382317028}"/>
            </c:ext>
          </c:extLst>
        </c:ser>
        <c:ser>
          <c:idx val="1"/>
          <c:order val="1"/>
          <c:tx>
            <c:strRef>
              <c:f>'trcd - G27'!$D$21</c:f>
              <c:strCache>
                <c:ptCount val="1"/>
                <c:pt idx="0">
                  <c:v>5</c:v>
                </c:pt>
              </c:strCache>
            </c:strRef>
          </c:tx>
          <c:spPr>
            <a:ln w="28575" cap="rnd">
              <a:solidFill>
                <a:schemeClr val="accent4"/>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5</c:v>
                </c:pt>
                <c:pt idx="43">
                  <c:v>8</c:v>
                </c:pt>
                <c:pt idx="44">
                  <c:v>7</c:v>
                </c:pt>
                <c:pt idx="45">
                  <c:v>16</c:v>
                </c:pt>
                <c:pt idx="46">
                  <c:v>25</c:v>
                </c:pt>
                <c:pt idx="47">
                  <c:v>31</c:v>
                </c:pt>
                <c:pt idx="48">
                  <c:v>38</c:v>
                </c:pt>
                <c:pt idx="49">
                  <c:v>47</c:v>
                </c:pt>
                <c:pt idx="50">
                  <c:v>51</c:v>
                </c:pt>
                <c:pt idx="51">
                  <c:v>86</c:v>
                </c:pt>
                <c:pt idx="52">
                  <c:v>99</c:v>
                </c:pt>
                <c:pt idx="53">
                  <c:v>95</c:v>
                </c:pt>
                <c:pt idx="54">
                  <c:v>127</c:v>
                </c:pt>
                <c:pt idx="55">
                  <c:v>144</c:v>
                </c:pt>
                <c:pt idx="56">
                  <c:v>182</c:v>
                </c:pt>
                <c:pt idx="57">
                  <c:v>215</c:v>
                </c:pt>
                <c:pt idx="58">
                  <c:v>248</c:v>
                </c:pt>
                <c:pt idx="59">
                  <c:v>272</c:v>
                </c:pt>
                <c:pt idx="60">
                  <c:v>294</c:v>
                </c:pt>
                <c:pt idx="61">
                  <c:v>377</c:v>
                </c:pt>
                <c:pt idx="62">
                  <c:v>395</c:v>
                </c:pt>
              </c:numCache>
            </c:numRef>
          </c:val>
          <c:smooth val="0"/>
          <c:extLst>
            <c:ext xmlns:c16="http://schemas.microsoft.com/office/drawing/2014/chart" uri="{C3380CC4-5D6E-409C-BE32-E72D297353CC}">
              <c16:uniqueId val="{00000001-432C-4F16-9562-60F382317028}"/>
            </c:ext>
          </c:extLst>
        </c:ser>
        <c:ser>
          <c:idx val="2"/>
          <c:order val="2"/>
          <c:tx>
            <c:strRef>
              <c:f>'trcd - G27'!$E$21</c:f>
              <c:strCache>
                <c:ptCount val="1"/>
                <c:pt idx="0">
                  <c:v>4</c:v>
                </c:pt>
              </c:strCache>
            </c:strRef>
          </c:tx>
          <c:spPr>
            <a:ln w="28575" cap="rnd">
              <a:solidFill>
                <a:srgbClr val="0070C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G27'!$E$22:$E$84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3</c:v>
                </c:pt>
                <c:pt idx="43">
                  <c:v>8</c:v>
                </c:pt>
                <c:pt idx="44">
                  <c:v>8</c:v>
                </c:pt>
                <c:pt idx="45">
                  <c:v>15</c:v>
                </c:pt>
                <c:pt idx="46">
                  <c:v>23</c:v>
                </c:pt>
                <c:pt idx="47">
                  <c:v>29</c:v>
                </c:pt>
                <c:pt idx="48">
                  <c:v>39</c:v>
                </c:pt>
                <c:pt idx="49">
                  <c:v>45</c:v>
                </c:pt>
                <c:pt idx="50">
                  <c:v>51</c:v>
                </c:pt>
                <c:pt idx="51">
                  <c:v>86</c:v>
                </c:pt>
                <c:pt idx="52">
                  <c:v>97</c:v>
                </c:pt>
                <c:pt idx="53">
                  <c:v>98</c:v>
                </c:pt>
                <c:pt idx="54">
                  <c:v>123</c:v>
                </c:pt>
                <c:pt idx="55">
                  <c:v>140</c:v>
                </c:pt>
                <c:pt idx="56">
                  <c:v>178</c:v>
                </c:pt>
                <c:pt idx="57">
                  <c:v>215</c:v>
                </c:pt>
                <c:pt idx="58">
                  <c:v>242</c:v>
                </c:pt>
                <c:pt idx="59">
                  <c:v>277</c:v>
                </c:pt>
                <c:pt idx="60">
                  <c:v>299</c:v>
                </c:pt>
                <c:pt idx="61">
                  <c:v>394</c:v>
                </c:pt>
                <c:pt idx="62">
                  <c:v>399</c:v>
                </c:pt>
              </c:numCache>
            </c:numRef>
          </c:val>
          <c:smooth val="0"/>
          <c:extLst>
            <c:ext xmlns:c16="http://schemas.microsoft.com/office/drawing/2014/chart" uri="{C3380CC4-5D6E-409C-BE32-E72D297353CC}">
              <c16:uniqueId val="{00000002-432C-4F16-9562-60F382317028}"/>
            </c:ext>
          </c:extLst>
        </c:ser>
        <c:ser>
          <c:idx val="3"/>
          <c:order val="3"/>
          <c:tx>
            <c:strRef>
              <c:f>'trcd - G27'!$F$21</c:f>
              <c:strCache>
                <c:ptCount val="1"/>
                <c:pt idx="0">
                  <c:v>3</c:v>
                </c:pt>
              </c:strCache>
            </c:strRef>
          </c:tx>
          <c:spPr>
            <a:ln w="28575" cap="rnd">
              <a:solidFill>
                <a:srgbClr val="C0000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G27'!$F$22:$F$84</c:f>
              <c:numCache>
                <c:formatCode>General</c:formatCode>
                <c:ptCount val="63"/>
                <c:pt idx="0">
                  <c:v>198</c:v>
                </c:pt>
                <c:pt idx="1">
                  <c:v>207</c:v>
                </c:pt>
                <c:pt idx="2">
                  <c:v>197</c:v>
                </c:pt>
                <c:pt idx="3">
                  <c:v>199</c:v>
                </c:pt>
                <c:pt idx="4">
                  <c:v>208</c:v>
                </c:pt>
                <c:pt idx="5">
                  <c:v>206</c:v>
                </c:pt>
                <c:pt idx="6">
                  <c:v>202</c:v>
                </c:pt>
                <c:pt idx="7">
                  <c:v>196</c:v>
                </c:pt>
                <c:pt idx="8">
                  <c:v>182</c:v>
                </c:pt>
                <c:pt idx="9">
                  <c:v>199</c:v>
                </c:pt>
                <c:pt idx="10">
                  <c:v>208</c:v>
                </c:pt>
                <c:pt idx="11">
                  <c:v>207</c:v>
                </c:pt>
                <c:pt idx="12">
                  <c:v>200</c:v>
                </c:pt>
                <c:pt idx="13">
                  <c:v>193</c:v>
                </c:pt>
                <c:pt idx="14">
                  <c:v>205</c:v>
                </c:pt>
                <c:pt idx="15">
                  <c:v>224</c:v>
                </c:pt>
                <c:pt idx="16">
                  <c:v>213</c:v>
                </c:pt>
                <c:pt idx="17">
                  <c:v>211</c:v>
                </c:pt>
                <c:pt idx="18">
                  <c:v>214</c:v>
                </c:pt>
                <c:pt idx="19">
                  <c:v>214</c:v>
                </c:pt>
                <c:pt idx="20">
                  <c:v>207</c:v>
                </c:pt>
                <c:pt idx="21">
                  <c:v>210</c:v>
                </c:pt>
                <c:pt idx="22">
                  <c:v>206</c:v>
                </c:pt>
                <c:pt idx="23">
                  <c:v>216</c:v>
                </c:pt>
                <c:pt idx="24">
                  <c:v>213</c:v>
                </c:pt>
                <c:pt idx="25">
                  <c:v>216</c:v>
                </c:pt>
                <c:pt idx="26">
                  <c:v>206</c:v>
                </c:pt>
                <c:pt idx="27">
                  <c:v>217</c:v>
                </c:pt>
                <c:pt idx="28">
                  <c:v>225</c:v>
                </c:pt>
                <c:pt idx="29">
                  <c:v>198</c:v>
                </c:pt>
                <c:pt idx="30">
                  <c:v>209</c:v>
                </c:pt>
                <c:pt idx="31">
                  <c:v>213</c:v>
                </c:pt>
                <c:pt idx="32">
                  <c:v>209</c:v>
                </c:pt>
                <c:pt idx="33">
                  <c:v>214</c:v>
                </c:pt>
                <c:pt idx="34">
                  <c:v>209</c:v>
                </c:pt>
                <c:pt idx="35">
                  <c:v>197</c:v>
                </c:pt>
                <c:pt idx="36">
                  <c:v>215</c:v>
                </c:pt>
                <c:pt idx="37">
                  <c:v>229</c:v>
                </c:pt>
                <c:pt idx="38">
                  <c:v>232</c:v>
                </c:pt>
                <c:pt idx="39">
                  <c:v>227</c:v>
                </c:pt>
                <c:pt idx="40">
                  <c:v>226</c:v>
                </c:pt>
                <c:pt idx="41">
                  <c:v>224</c:v>
                </c:pt>
                <c:pt idx="42">
                  <c:v>222</c:v>
                </c:pt>
                <c:pt idx="43">
                  <c:v>215</c:v>
                </c:pt>
                <c:pt idx="44">
                  <c:v>221</c:v>
                </c:pt>
                <c:pt idx="45">
                  <c:v>208</c:v>
                </c:pt>
                <c:pt idx="46">
                  <c:v>220</c:v>
                </c:pt>
                <c:pt idx="47">
                  <c:v>231</c:v>
                </c:pt>
                <c:pt idx="48">
                  <c:v>254</c:v>
                </c:pt>
                <c:pt idx="49">
                  <c:v>225</c:v>
                </c:pt>
                <c:pt idx="50">
                  <c:v>235</c:v>
                </c:pt>
                <c:pt idx="51">
                  <c:v>253</c:v>
                </c:pt>
                <c:pt idx="52">
                  <c:v>243</c:v>
                </c:pt>
                <c:pt idx="53">
                  <c:v>250</c:v>
                </c:pt>
                <c:pt idx="54">
                  <c:v>265</c:v>
                </c:pt>
                <c:pt idx="55">
                  <c:v>271</c:v>
                </c:pt>
                <c:pt idx="56">
                  <c:v>288</c:v>
                </c:pt>
                <c:pt idx="57">
                  <c:v>327</c:v>
                </c:pt>
                <c:pt idx="58">
                  <c:v>309</c:v>
                </c:pt>
                <c:pt idx="59">
                  <c:v>312</c:v>
                </c:pt>
                <c:pt idx="60">
                  <c:v>339</c:v>
                </c:pt>
                <c:pt idx="61">
                  <c:v>385</c:v>
                </c:pt>
                <c:pt idx="62">
                  <c:v>410</c:v>
                </c:pt>
              </c:numCache>
            </c:numRef>
          </c:val>
          <c:smooth val="0"/>
          <c:extLst>
            <c:ext xmlns:c16="http://schemas.microsoft.com/office/drawing/2014/chart" uri="{C3380CC4-5D6E-409C-BE32-E72D297353CC}">
              <c16:uniqueId val="{00000003-432C-4F16-9562-60F382317028}"/>
            </c:ext>
          </c:extLst>
        </c:ser>
        <c:dLbls>
          <c:showLegendKey val="0"/>
          <c:showVal val="0"/>
          <c:showCatName val="0"/>
          <c:showSerName val="0"/>
          <c:showPercent val="0"/>
          <c:showBubbleSize val="0"/>
        </c:dLbls>
        <c:smooth val="0"/>
        <c:axId val="82054368"/>
        <c:axId val="82054928"/>
      </c:lineChart>
      <c:catAx>
        <c:axId val="82054368"/>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r>
                  <a:rPr lang="en-US" sz="2000" b="1" dirty="0">
                    <a:solidFill>
                      <a:sysClr val="windowText" lastClr="000000"/>
                    </a:solidFill>
                    <a:latin typeface="+mn-lt"/>
                    <a:cs typeface="Times New Roman" panose="02020603050405020304" pitchFamily="18" charset="0"/>
                  </a:rPr>
                  <a:t>Wait Interval</a:t>
                </a:r>
                <a:r>
                  <a:rPr lang="en-US" sz="2000" b="1" baseline="0" dirty="0">
                    <a:solidFill>
                      <a:sysClr val="windowText" lastClr="000000"/>
                    </a:solidFill>
                    <a:latin typeface="+mn-lt"/>
                    <a:cs typeface="Times New Roman" panose="02020603050405020304" pitchFamily="18" charset="0"/>
                  </a:rPr>
                  <a:t> (</a:t>
                </a:r>
                <a:r>
                  <a:rPr lang="en-US" sz="2000" b="1" baseline="0" dirty="0" err="1">
                    <a:solidFill>
                      <a:sysClr val="windowText" lastClr="000000"/>
                    </a:solidFill>
                    <a:latin typeface="+mn-lt"/>
                    <a:cs typeface="Times New Roman" panose="02020603050405020304" pitchFamily="18" charset="0"/>
                  </a:rPr>
                  <a:t>ms</a:t>
                </a:r>
                <a:r>
                  <a:rPr lang="en-US" sz="2000" b="1" baseline="0" dirty="0">
                    <a:solidFill>
                      <a:sysClr val="windowText" lastClr="000000"/>
                    </a:solidFill>
                    <a:latin typeface="+mn-lt"/>
                    <a:cs typeface="Times New Roman" panose="02020603050405020304" pitchFamily="18" charset="0"/>
                  </a:rPr>
                  <a:t>)</a:t>
                </a:r>
                <a:endParaRPr lang="en-US" sz="2000" b="1" dirty="0">
                  <a:solidFill>
                    <a:sysClr val="windowText" lastClr="000000"/>
                  </a:solidFill>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ysClr val="windowText" lastClr="000000"/>
                </a:solidFill>
                <a:latin typeface="+mn-lt"/>
                <a:ea typeface="+mn-ea"/>
                <a:cs typeface="Times New Roman" panose="02020603050405020304" pitchFamily="18" charset="0"/>
              </a:defRPr>
            </a:pPr>
            <a:endParaRPr lang="en-US"/>
          </a:p>
        </c:txPr>
        <c:crossAx val="82054928"/>
        <c:crosses val="autoZero"/>
        <c:auto val="1"/>
        <c:lblAlgn val="ctr"/>
        <c:lblOffset val="100"/>
        <c:noMultiLvlLbl val="0"/>
      </c:catAx>
      <c:valAx>
        <c:axId val="8205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Times New Roman" panose="02020603050405020304" pitchFamily="18" charset="0"/>
                  </a:defRPr>
                </a:pPr>
                <a:r>
                  <a:rPr lang="en-US" sz="2400" b="1" dirty="0">
                    <a:solidFill>
                      <a:sysClr val="windowText" lastClr="000000"/>
                    </a:solidFill>
                    <a:latin typeface="+mn-lt"/>
                    <a:cs typeface="Times New Roman" panose="02020603050405020304" pitchFamily="18" charset="0"/>
                  </a:rPr>
                  <a:t>Number</a:t>
                </a:r>
                <a:r>
                  <a:rPr lang="en-US" sz="2400" b="1" baseline="0" dirty="0">
                    <a:solidFill>
                      <a:sysClr val="windowText" lastClr="000000"/>
                    </a:solidFill>
                    <a:latin typeface="+mn-lt"/>
                    <a:cs typeface="Times New Roman" panose="02020603050405020304" pitchFamily="18" charset="0"/>
                  </a:rPr>
                  <a:t> of Erroneous Bytes</a:t>
                </a:r>
                <a:endParaRPr lang="en-US" sz="2400" b="1" dirty="0">
                  <a:solidFill>
                    <a:sysClr val="windowText" lastClr="000000"/>
                  </a:solidFill>
                  <a:latin typeface="+mn-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2400" b="1"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82054368"/>
        <c:crosses val="autoZero"/>
        <c:crossBetween val="between"/>
        <c:majorUnit val="100"/>
      </c:valAx>
      <c:spPr>
        <a:noFill/>
        <a:ln>
          <a:noFill/>
        </a:ln>
        <a:effectLst/>
      </c:spPr>
    </c:plotArea>
    <c:legend>
      <c:legendPos val="b"/>
      <c:layout>
        <c:manualLayout>
          <c:xMode val="edge"/>
          <c:yMode val="edge"/>
          <c:x val="0.17863475177304963"/>
          <c:y val="0.2008938040416737"/>
          <c:w val="0.39898804344885547"/>
          <c:h val="7.7452675813727168E-2"/>
        </c:manualLayout>
      </c:layout>
      <c:overlay val="0"/>
      <c:spPr>
        <a:noFill/>
        <a:ln>
          <a:solidFill>
            <a:schemeClr val="tx1"/>
          </a:solidFill>
        </a:ln>
        <a:effectLst/>
      </c:spPr>
      <c:txPr>
        <a:bodyPr rot="0" spcFirstLastPara="1" vertOverflow="ellipsis" vert="horz" wrap="square" anchor="ctr" anchorCtr="1"/>
        <a:lstStyle/>
        <a:p>
          <a:pPr>
            <a:defRPr sz="24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466685821981808"/>
          <c:y val="4.9882298878613077E-2"/>
          <c:w val="0.7886527217521383"/>
          <c:h val="0.69193284384492515"/>
        </c:manualLayout>
      </c:layout>
      <c:scatterChart>
        <c:scatterStyle val="smoothMarker"/>
        <c:varyColors val="0"/>
        <c:ser>
          <c:idx val="0"/>
          <c:order val="0"/>
          <c:tx>
            <c:strRef>
              <c:f>expectation!$C$21</c:f>
              <c:strCache>
                <c:ptCount val="1"/>
                <c:pt idx="0">
                  <c:v>6</c:v>
                </c:pt>
              </c:strCache>
            </c:strRef>
          </c:tx>
          <c:spPr>
            <a:ln w="38100" cap="rnd">
              <a:solidFill>
                <a:srgbClr val="00B050"/>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4</c:v>
                </c:pt>
                <c:pt idx="43">
                  <c:v>7</c:v>
                </c:pt>
                <c:pt idx="44">
                  <c:v>7</c:v>
                </c:pt>
                <c:pt idx="45">
                  <c:v>11</c:v>
                </c:pt>
                <c:pt idx="46">
                  <c:v>12</c:v>
                </c:pt>
                <c:pt idx="47">
                  <c:v>24</c:v>
                </c:pt>
                <c:pt idx="48">
                  <c:v>34</c:v>
                </c:pt>
                <c:pt idx="49">
                  <c:v>47</c:v>
                </c:pt>
                <c:pt idx="50">
                  <c:v>51</c:v>
                </c:pt>
                <c:pt idx="51">
                  <c:v>66</c:v>
                </c:pt>
                <c:pt idx="52">
                  <c:v>105</c:v>
                </c:pt>
                <c:pt idx="53">
                  <c:v>93</c:v>
                </c:pt>
                <c:pt idx="54">
                  <c:v>118</c:v>
                </c:pt>
                <c:pt idx="55">
                  <c:v>145</c:v>
                </c:pt>
                <c:pt idx="56">
                  <c:v>173</c:v>
                </c:pt>
                <c:pt idx="57">
                  <c:v>195</c:v>
                </c:pt>
                <c:pt idx="58">
                  <c:v>249</c:v>
                </c:pt>
                <c:pt idx="59">
                  <c:v>262</c:v>
                </c:pt>
                <c:pt idx="60">
                  <c:v>273</c:v>
                </c:pt>
                <c:pt idx="61">
                  <c:v>325</c:v>
                </c:pt>
                <c:pt idx="62">
                  <c:v>406</c:v>
                </c:pt>
              </c:numCache>
            </c:numRef>
          </c:yVal>
          <c:smooth val="1"/>
          <c:extLst>
            <c:ext xmlns:c16="http://schemas.microsoft.com/office/drawing/2014/chart" uri="{C3380CC4-5D6E-409C-BE32-E72D297353CC}">
              <c16:uniqueId val="{00000000-671A-42A4-9AD3-95891680EE8B}"/>
            </c:ext>
          </c:extLst>
        </c:ser>
        <c:ser>
          <c:idx val="1"/>
          <c:order val="1"/>
          <c:tx>
            <c:strRef>
              <c:f>expectation!$D$21</c:f>
              <c:strCache>
                <c:ptCount val="1"/>
                <c:pt idx="0">
                  <c:v>5</c:v>
                </c:pt>
              </c:strCache>
            </c:strRef>
          </c:tx>
          <c:spPr>
            <a:ln w="38100" cap="rnd">
              <a:solidFill>
                <a:schemeClr val="accent4"/>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5</c:v>
                </c:pt>
                <c:pt idx="36">
                  <c:v>8</c:v>
                </c:pt>
                <c:pt idx="37">
                  <c:v>7</c:v>
                </c:pt>
                <c:pt idx="38">
                  <c:v>16</c:v>
                </c:pt>
                <c:pt idx="39">
                  <c:v>25</c:v>
                </c:pt>
                <c:pt idx="40">
                  <c:v>31</c:v>
                </c:pt>
                <c:pt idx="41">
                  <c:v>38</c:v>
                </c:pt>
                <c:pt idx="42">
                  <c:v>47</c:v>
                </c:pt>
                <c:pt idx="43">
                  <c:v>51</c:v>
                </c:pt>
                <c:pt idx="44">
                  <c:v>86</c:v>
                </c:pt>
                <c:pt idx="45">
                  <c:v>99</c:v>
                </c:pt>
                <c:pt idx="46">
                  <c:v>95</c:v>
                </c:pt>
                <c:pt idx="47">
                  <c:v>127</c:v>
                </c:pt>
                <c:pt idx="48">
                  <c:v>144</c:v>
                </c:pt>
                <c:pt idx="49">
                  <c:v>182</c:v>
                </c:pt>
                <c:pt idx="50">
                  <c:v>215</c:v>
                </c:pt>
                <c:pt idx="51">
                  <c:v>248</c:v>
                </c:pt>
                <c:pt idx="52">
                  <c:v>272</c:v>
                </c:pt>
                <c:pt idx="53">
                  <c:v>294</c:v>
                </c:pt>
                <c:pt idx="54">
                  <c:v>377</c:v>
                </c:pt>
                <c:pt idx="55">
                  <c:v>395</c:v>
                </c:pt>
                <c:pt idx="56">
                  <c:v>434.50000000000006</c:v>
                </c:pt>
                <c:pt idx="57">
                  <c:v>477.9500000000001</c:v>
                </c:pt>
                <c:pt idx="58">
                  <c:v>525.74500000000012</c:v>
                </c:pt>
                <c:pt idx="59">
                  <c:v>578.31950000000018</c:v>
                </c:pt>
                <c:pt idx="60">
                  <c:v>636.1514500000003</c:v>
                </c:pt>
                <c:pt idx="61">
                  <c:v>699.76659500000039</c:v>
                </c:pt>
                <c:pt idx="62">
                  <c:v>769.74325450000049</c:v>
                </c:pt>
              </c:numCache>
            </c:numRef>
          </c:yVal>
          <c:smooth val="1"/>
          <c:extLst>
            <c:ext xmlns:c16="http://schemas.microsoft.com/office/drawing/2014/chart" uri="{C3380CC4-5D6E-409C-BE32-E72D297353CC}">
              <c16:uniqueId val="{00000001-671A-42A4-9AD3-95891680EE8B}"/>
            </c:ext>
          </c:extLst>
        </c:ser>
        <c:ser>
          <c:idx val="2"/>
          <c:order val="2"/>
          <c:tx>
            <c:strRef>
              <c:f>expectation!$E$21</c:f>
              <c:strCache>
                <c:ptCount val="1"/>
                <c:pt idx="0">
                  <c:v>4</c:v>
                </c:pt>
              </c:strCache>
            </c:strRef>
          </c:tx>
          <c:spPr>
            <a:ln w="38100" cap="rnd">
              <a:solidFill>
                <a:srgbClr val="0070C0"/>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expectation!$E$22:$E$84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1</c:v>
                </c:pt>
                <c:pt idx="25">
                  <c:v>5</c:v>
                </c:pt>
                <c:pt idx="26">
                  <c:v>8</c:v>
                </c:pt>
                <c:pt idx="27">
                  <c:v>7</c:v>
                </c:pt>
                <c:pt idx="28">
                  <c:v>16</c:v>
                </c:pt>
                <c:pt idx="29">
                  <c:v>25</c:v>
                </c:pt>
                <c:pt idx="30">
                  <c:v>31</c:v>
                </c:pt>
                <c:pt idx="31">
                  <c:v>38</c:v>
                </c:pt>
                <c:pt idx="32">
                  <c:v>47</c:v>
                </c:pt>
                <c:pt idx="33">
                  <c:v>51</c:v>
                </c:pt>
                <c:pt idx="34">
                  <c:v>86</c:v>
                </c:pt>
                <c:pt idx="35">
                  <c:v>99</c:v>
                </c:pt>
                <c:pt idx="36">
                  <c:v>95</c:v>
                </c:pt>
                <c:pt idx="37">
                  <c:v>127</c:v>
                </c:pt>
                <c:pt idx="38">
                  <c:v>144</c:v>
                </c:pt>
                <c:pt idx="39">
                  <c:v>182</c:v>
                </c:pt>
                <c:pt idx="40">
                  <c:v>215</c:v>
                </c:pt>
                <c:pt idx="41">
                  <c:v>248</c:v>
                </c:pt>
                <c:pt idx="42">
                  <c:v>272</c:v>
                </c:pt>
                <c:pt idx="43">
                  <c:v>294</c:v>
                </c:pt>
                <c:pt idx="44">
                  <c:v>377</c:v>
                </c:pt>
                <c:pt idx="45">
                  <c:v>395</c:v>
                </c:pt>
                <c:pt idx="46">
                  <c:v>434.50000000000006</c:v>
                </c:pt>
                <c:pt idx="47">
                  <c:v>477.9500000000001</c:v>
                </c:pt>
                <c:pt idx="48">
                  <c:v>525.74500000000012</c:v>
                </c:pt>
                <c:pt idx="49">
                  <c:v>578.31950000000018</c:v>
                </c:pt>
                <c:pt idx="50">
                  <c:v>636.1514500000003</c:v>
                </c:pt>
                <c:pt idx="51">
                  <c:v>699.76659500000039</c:v>
                </c:pt>
                <c:pt idx="52">
                  <c:v>769.74325450000049</c:v>
                </c:pt>
                <c:pt idx="53">
                  <c:v>846.71757995000064</c:v>
                </c:pt>
                <c:pt idx="54">
                  <c:v>931.38933794500076</c:v>
                </c:pt>
                <c:pt idx="55">
                  <c:v>1024.528271739501</c:v>
                </c:pt>
                <c:pt idx="56">
                  <c:v>1126.9810989134512</c:v>
                </c:pt>
                <c:pt idx="57">
                  <c:v>1239.6792088047964</c:v>
                </c:pt>
                <c:pt idx="58">
                  <c:v>1363.6471296852762</c:v>
                </c:pt>
                <c:pt idx="59">
                  <c:v>1500.011842653804</c:v>
                </c:pt>
                <c:pt idx="60">
                  <c:v>1650.0130269191845</c:v>
                </c:pt>
                <c:pt idx="61">
                  <c:v>1815.0143296111032</c:v>
                </c:pt>
                <c:pt idx="62">
                  <c:v>1996.5157625722138</c:v>
                </c:pt>
              </c:numCache>
            </c:numRef>
          </c:yVal>
          <c:smooth val="1"/>
          <c:extLst>
            <c:ext xmlns:c16="http://schemas.microsoft.com/office/drawing/2014/chart" uri="{C3380CC4-5D6E-409C-BE32-E72D297353CC}">
              <c16:uniqueId val="{00000002-671A-42A4-9AD3-95891680EE8B}"/>
            </c:ext>
          </c:extLst>
        </c:ser>
        <c:ser>
          <c:idx val="3"/>
          <c:order val="3"/>
          <c:tx>
            <c:strRef>
              <c:f>expectation!$F$21</c:f>
              <c:strCache>
                <c:ptCount val="1"/>
                <c:pt idx="0">
                  <c:v>3</c:v>
                </c:pt>
              </c:strCache>
            </c:strRef>
          </c:tx>
          <c:spPr>
            <a:ln w="38100" cap="rnd">
              <a:solidFill>
                <a:srgbClr val="C00000"/>
              </a:solidFill>
              <a:round/>
            </a:ln>
            <a:effectLst/>
          </c:spPr>
          <c:marker>
            <c:symbol val="none"/>
          </c:marker>
          <c:xVal>
            <c:numRef>
              <c:f>expectation!$B$22:$B$84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xVal>
          <c:yVal>
            <c:numRef>
              <c:f>expectation!$F$22:$F$84</c:f>
              <c:numCache>
                <c:formatCode>General</c:formatCode>
                <c:ptCount val="63"/>
                <c:pt idx="0">
                  <c:v>0</c:v>
                </c:pt>
                <c:pt idx="1">
                  <c:v>0</c:v>
                </c:pt>
                <c:pt idx="2">
                  <c:v>0</c:v>
                </c:pt>
                <c:pt idx="3">
                  <c:v>0</c:v>
                </c:pt>
                <c:pt idx="4">
                  <c:v>0</c:v>
                </c:pt>
                <c:pt idx="5">
                  <c:v>0</c:v>
                </c:pt>
                <c:pt idx="6">
                  <c:v>0</c:v>
                </c:pt>
                <c:pt idx="7">
                  <c:v>0</c:v>
                </c:pt>
                <c:pt idx="8">
                  <c:v>1</c:v>
                </c:pt>
                <c:pt idx="9">
                  <c:v>5</c:v>
                </c:pt>
                <c:pt idx="10">
                  <c:v>8</c:v>
                </c:pt>
                <c:pt idx="11">
                  <c:v>7</c:v>
                </c:pt>
                <c:pt idx="12">
                  <c:v>16</c:v>
                </c:pt>
                <c:pt idx="13">
                  <c:v>25</c:v>
                </c:pt>
                <c:pt idx="14">
                  <c:v>31</c:v>
                </c:pt>
                <c:pt idx="15">
                  <c:v>38</c:v>
                </c:pt>
                <c:pt idx="16">
                  <c:v>47</c:v>
                </c:pt>
                <c:pt idx="17">
                  <c:v>51</c:v>
                </c:pt>
                <c:pt idx="18">
                  <c:v>86</c:v>
                </c:pt>
                <c:pt idx="19">
                  <c:v>99</c:v>
                </c:pt>
                <c:pt idx="20">
                  <c:v>95</c:v>
                </c:pt>
                <c:pt idx="21">
                  <c:v>127</c:v>
                </c:pt>
                <c:pt idx="22">
                  <c:v>144</c:v>
                </c:pt>
                <c:pt idx="23">
                  <c:v>182</c:v>
                </c:pt>
                <c:pt idx="24">
                  <c:v>215</c:v>
                </c:pt>
                <c:pt idx="25">
                  <c:v>248</c:v>
                </c:pt>
                <c:pt idx="26">
                  <c:v>272</c:v>
                </c:pt>
                <c:pt idx="27">
                  <c:v>294</c:v>
                </c:pt>
                <c:pt idx="28">
                  <c:v>377</c:v>
                </c:pt>
                <c:pt idx="29">
                  <c:v>395</c:v>
                </c:pt>
                <c:pt idx="30">
                  <c:v>434.50000000000006</c:v>
                </c:pt>
                <c:pt idx="31">
                  <c:v>477.9500000000001</c:v>
                </c:pt>
                <c:pt idx="32">
                  <c:v>525.74500000000012</c:v>
                </c:pt>
                <c:pt idx="33">
                  <c:v>578.31950000000018</c:v>
                </c:pt>
                <c:pt idx="34">
                  <c:v>636.1514500000003</c:v>
                </c:pt>
                <c:pt idx="35">
                  <c:v>699.76659500000039</c:v>
                </c:pt>
                <c:pt idx="36">
                  <c:v>769.74325450000049</c:v>
                </c:pt>
                <c:pt idx="37">
                  <c:v>846.71757995000064</c:v>
                </c:pt>
                <c:pt idx="38">
                  <c:v>931.38933794500076</c:v>
                </c:pt>
                <c:pt idx="39">
                  <c:v>1024.528271739501</c:v>
                </c:pt>
                <c:pt idx="40">
                  <c:v>1126.9810989134512</c:v>
                </c:pt>
                <c:pt idx="41">
                  <c:v>1239.6792088047964</c:v>
                </c:pt>
                <c:pt idx="42">
                  <c:v>1363.6471296852762</c:v>
                </c:pt>
                <c:pt idx="43">
                  <c:v>1500.011842653804</c:v>
                </c:pt>
                <c:pt idx="44">
                  <c:v>1650.0130269191845</c:v>
                </c:pt>
                <c:pt idx="45">
                  <c:v>1815.0143296111032</c:v>
                </c:pt>
                <c:pt idx="46">
                  <c:v>1996.5157625722138</c:v>
                </c:pt>
                <c:pt idx="47">
                  <c:v>2196.1673388294353</c:v>
                </c:pt>
                <c:pt idx="48">
                  <c:v>2415.7840727123789</c:v>
                </c:pt>
                <c:pt idx="49">
                  <c:v>2657.362479983617</c:v>
                </c:pt>
                <c:pt idx="50">
                  <c:v>2923.0987279819792</c:v>
                </c:pt>
                <c:pt idx="51">
                  <c:v>3215.4086007801775</c:v>
                </c:pt>
                <c:pt idx="52">
                  <c:v>3536.9494608581954</c:v>
                </c:pt>
                <c:pt idx="53">
                  <c:v>3890.6444069440154</c:v>
                </c:pt>
                <c:pt idx="54">
                  <c:v>4279.708847638417</c:v>
                </c:pt>
                <c:pt idx="55">
                  <c:v>4707.6797324022591</c:v>
                </c:pt>
                <c:pt idx="56">
                  <c:v>5178.4477056424857</c:v>
                </c:pt>
                <c:pt idx="57">
                  <c:v>5696.292476206735</c:v>
                </c:pt>
                <c:pt idx="58">
                  <c:v>6265.9217238274086</c:v>
                </c:pt>
                <c:pt idx="59">
                  <c:v>6892.5138962101501</c:v>
                </c:pt>
                <c:pt idx="60">
                  <c:v>7581.7652858311658</c:v>
                </c:pt>
                <c:pt idx="61">
                  <c:v>8339.9418144142837</c:v>
                </c:pt>
                <c:pt idx="62">
                  <c:v>9173.9359958557125</c:v>
                </c:pt>
              </c:numCache>
            </c:numRef>
          </c:yVal>
          <c:smooth val="1"/>
          <c:extLst>
            <c:ext xmlns:c16="http://schemas.microsoft.com/office/drawing/2014/chart" uri="{C3380CC4-5D6E-409C-BE32-E72D297353CC}">
              <c16:uniqueId val="{00000003-671A-42A4-9AD3-95891680EE8B}"/>
            </c:ext>
          </c:extLst>
        </c:ser>
        <c:dLbls>
          <c:showLegendKey val="0"/>
          <c:showVal val="0"/>
          <c:showCatName val="0"/>
          <c:showSerName val="0"/>
          <c:showPercent val="0"/>
          <c:showBubbleSize val="0"/>
        </c:dLbls>
        <c:axId val="82054368"/>
        <c:axId val="82054928"/>
      </c:scatterChart>
      <c:valAx>
        <c:axId val="82054368"/>
        <c:scaling>
          <c:orientation val="minMax"/>
          <c:max val="500"/>
          <c:min val="8"/>
        </c:scaling>
        <c:delete val="0"/>
        <c:axPos val="b"/>
        <c:title>
          <c:tx>
            <c:rich>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r>
                  <a:rPr lang="en-US" sz="2800" b="1" dirty="0">
                    <a:solidFill>
                      <a:sysClr val="windowText" lastClr="000000"/>
                    </a:solidFill>
                    <a:latin typeface="+mn-lt"/>
                    <a:cs typeface="Times New Roman" panose="02020603050405020304" pitchFamily="18" charset="0"/>
                  </a:rPr>
                  <a:t>Refresh Interval</a:t>
                </a:r>
                <a:endParaRPr lang="en-US" sz="2800" b="1" baseline="0" dirty="0">
                  <a:solidFill>
                    <a:sysClr val="windowText" lastClr="000000"/>
                  </a:solidFill>
                  <a:latin typeface="+mn-lt"/>
                  <a:cs typeface="Times New Roman" panose="02020603050405020304" pitchFamily="18" charset="0"/>
                </a:endParaRPr>
              </a:p>
            </c:rich>
          </c:tx>
          <c:layout>
            <c:manualLayout>
              <c:xMode val="edge"/>
              <c:yMode val="edge"/>
              <c:x val="0.3675381827271591"/>
              <c:y val="0.79619031257456452"/>
            </c:manualLayout>
          </c:layout>
          <c:overlay val="0"/>
          <c:spPr>
            <a:noFill/>
            <a:ln>
              <a:noFill/>
            </a:ln>
            <a:effectLst/>
          </c:spPr>
          <c:txPr>
            <a:bodyPr rot="0" spcFirstLastPara="1" vertOverflow="ellipsis" vert="horz" wrap="square" anchor="ctr" anchorCtr="1"/>
            <a:lstStyle/>
            <a:p>
              <a:pPr>
                <a:defRPr sz="2800" b="1"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title>
        <c:numFmt formatCode="#,##0;\-#,##0" sourceLinked="0"/>
        <c:majorTickMark val="none"/>
        <c:minorTickMark val="none"/>
        <c:tickLblPos val="none"/>
        <c:spPr>
          <a:noFill/>
          <a:ln w="25400" cap="flat" cmpd="sng" algn="ctr">
            <a:solidFill>
              <a:schemeClr val="tx1"/>
            </a:solidFill>
            <a:round/>
            <a:tailEnd type="arrow" w="lg" len="lg"/>
          </a:ln>
          <a:effectLst/>
        </c:spPr>
        <c:txPr>
          <a:bodyPr rot="-5400000" spcFirstLastPara="1" vertOverflow="ellipsis"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054928"/>
        <c:crosses val="autoZero"/>
        <c:crossBetween val="midCat"/>
        <c:majorUnit val="32"/>
      </c:valAx>
      <c:valAx>
        <c:axId val="82054928"/>
        <c:scaling>
          <c:orientation val="minMax"/>
          <c:min val="0"/>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Times New Roman" panose="02020603050405020304" pitchFamily="18" charset="0"/>
                  </a:defRPr>
                </a:pPr>
                <a:r>
                  <a:rPr lang="en-US" sz="2800" b="1">
                    <a:solidFill>
                      <a:sysClr val="windowText" lastClr="000000"/>
                    </a:solidFill>
                    <a:latin typeface="+mn-lt"/>
                    <a:cs typeface="Times New Roman" panose="02020603050405020304" pitchFamily="18" charset="0"/>
                  </a:rPr>
                  <a:t>Number</a:t>
                </a:r>
                <a:r>
                  <a:rPr lang="en-US" sz="2800" b="1" baseline="0">
                    <a:solidFill>
                      <a:sysClr val="windowText" lastClr="000000"/>
                    </a:solidFill>
                    <a:latin typeface="+mn-lt"/>
                    <a:cs typeface="Times New Roman" panose="02020603050405020304" pitchFamily="18" charset="0"/>
                  </a:rPr>
                  <a:t> of Erroneous Bytes</a:t>
                </a:r>
                <a:endParaRPr lang="en-US" sz="2800" b="1">
                  <a:solidFill>
                    <a:sysClr val="windowText" lastClr="000000"/>
                  </a:solidFill>
                  <a:latin typeface="+mn-lt"/>
                  <a:cs typeface="Times New Roman" panose="02020603050405020304" pitchFamily="18" charset="0"/>
                </a:endParaRPr>
              </a:p>
            </c:rich>
          </c:tx>
          <c:layout>
            <c:manualLayout>
              <c:xMode val="edge"/>
              <c:yMode val="edge"/>
              <c:x val="9.1977627796525449E-2"/>
              <c:y val="5.7155046528274876E-2"/>
            </c:manualLayout>
          </c:layout>
          <c:overlay val="0"/>
          <c:spPr>
            <a:noFill/>
            <a:ln>
              <a:noFill/>
            </a:ln>
            <a:effectLst/>
          </c:spPr>
          <c:txPr>
            <a:bodyPr rot="-5400000" spcFirstLastPara="1" vertOverflow="ellipsis" vert="horz" wrap="square" anchor="ctr" anchorCtr="1"/>
            <a:lstStyle/>
            <a:p>
              <a:pPr>
                <a:defRPr sz="2800" b="1"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one"/>
        <c:spPr>
          <a:noFill/>
          <a:ln w="25400">
            <a:solidFill>
              <a:schemeClr val="tx1"/>
            </a:solidFill>
            <a:tailEnd type="arrow" w="lg" len="lg"/>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Times New Roman" panose="02020603050405020304" pitchFamily="18" charset="0"/>
                <a:ea typeface="+mn-ea"/>
                <a:cs typeface="Times New Roman" panose="02020603050405020304" pitchFamily="18" charset="0"/>
              </a:defRPr>
            </a:pPr>
            <a:endParaRPr lang="en-US"/>
          </a:p>
        </c:txPr>
        <c:crossAx val="82054368"/>
        <c:crosses val="autoZero"/>
        <c:crossBetween val="midCat"/>
        <c:majorUnit val="1000"/>
      </c:valAx>
      <c:spPr>
        <a:noFill/>
        <a:ln>
          <a:noFill/>
        </a:ln>
        <a:effectLst/>
      </c:spPr>
    </c:plotArea>
    <c:legend>
      <c:legendPos val="b"/>
      <c:layout>
        <c:manualLayout>
          <c:xMode val="edge"/>
          <c:yMode val="edge"/>
          <c:x val="0.20850393700787404"/>
          <c:y val="0.2540365545215939"/>
          <c:w val="0.37769531354372426"/>
          <c:h val="9.5622300356722298E-2"/>
        </c:manualLayout>
      </c:layout>
      <c:overlay val="0"/>
      <c:spPr>
        <a:noFill/>
        <a:ln>
          <a:solidFill>
            <a:schemeClr val="tx1"/>
          </a:solidFill>
        </a:ln>
        <a:effectLst/>
      </c:spPr>
      <c:txPr>
        <a:bodyPr rot="0" spcFirstLastPara="1" vertOverflow="ellipsis" vert="horz" wrap="square" anchor="ctr" anchorCtr="1"/>
        <a:lstStyle/>
        <a:p>
          <a:pPr>
            <a:defRPr sz="2800" b="0"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solidFill>
      <a:schemeClr val="bg1">
        <a:lumMod val="85000"/>
      </a:schemeClr>
    </a:solidFill>
    <a:ln w="38100" cap="flat" cmpd="sng" algn="ctr">
      <a:solidFill>
        <a:schemeClr val="tx1"/>
      </a:solid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669382068548277"/>
          <c:y val="3.6776762937578339E-2"/>
          <c:w val="0.69013103376286955"/>
          <c:h val="0.70830463744749461"/>
        </c:manualLayout>
      </c:layout>
      <c:lineChart>
        <c:grouping val="standard"/>
        <c:varyColors val="0"/>
        <c:ser>
          <c:idx val="0"/>
          <c:order val="0"/>
          <c:tx>
            <c:strRef>
              <c:f>'trcd - G27 (P9)'!$C$21</c:f>
              <c:strCache>
                <c:ptCount val="1"/>
                <c:pt idx="0">
                  <c:v>6</c:v>
                </c:pt>
              </c:strCache>
            </c:strRef>
          </c:tx>
          <c:spPr>
            <a:ln w="28575" cap="rnd">
              <a:solidFill>
                <a:srgbClr val="00B050"/>
              </a:solidFill>
              <a:round/>
            </a:ln>
            <a:effectLst/>
          </c:spPr>
          <c:marker>
            <c:symbol val="none"/>
          </c:marker>
          <c:cat>
            <c:numRef>
              <c:f>'trcd - G27 (P9)'!$B$22:$B$84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(P9)'!$C$22:$C$84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3</c:v>
                </c:pt>
                <c:pt idx="51">
                  <c:v>1</c:v>
                </c:pt>
                <c:pt idx="52">
                  <c:v>1</c:v>
                </c:pt>
                <c:pt idx="53">
                  <c:v>2</c:v>
                </c:pt>
                <c:pt idx="54">
                  <c:v>6</c:v>
                </c:pt>
                <c:pt idx="55">
                  <c:v>10</c:v>
                </c:pt>
                <c:pt idx="56">
                  <c:v>9</c:v>
                </c:pt>
                <c:pt idx="57">
                  <c:v>11</c:v>
                </c:pt>
                <c:pt idx="58">
                  <c:v>16</c:v>
                </c:pt>
                <c:pt idx="59">
                  <c:v>20</c:v>
                </c:pt>
                <c:pt idx="60">
                  <c:v>22</c:v>
                </c:pt>
                <c:pt idx="61">
                  <c:v>31</c:v>
                </c:pt>
                <c:pt idx="62">
                  <c:v>42</c:v>
                </c:pt>
              </c:numCache>
            </c:numRef>
          </c:val>
          <c:smooth val="0"/>
          <c:extLst>
            <c:ext xmlns:c16="http://schemas.microsoft.com/office/drawing/2014/chart" uri="{C3380CC4-5D6E-409C-BE32-E72D297353CC}">
              <c16:uniqueId val="{00000000-2B8D-4393-8E37-5D633B5CD83C}"/>
            </c:ext>
          </c:extLst>
        </c:ser>
        <c:ser>
          <c:idx val="1"/>
          <c:order val="1"/>
          <c:tx>
            <c:strRef>
              <c:f>'trcd - G27 (P9)'!$D$21</c:f>
              <c:strCache>
                <c:ptCount val="1"/>
                <c:pt idx="0">
                  <c:v>5</c:v>
                </c:pt>
              </c:strCache>
            </c:strRef>
          </c:tx>
          <c:spPr>
            <a:ln w="28575" cap="rnd">
              <a:solidFill>
                <a:schemeClr val="accent4"/>
              </a:solidFill>
              <a:round/>
            </a:ln>
            <a:effectLst/>
          </c:spPr>
          <c:marker>
            <c:symbol val="none"/>
          </c:marker>
          <c:cat>
            <c:numRef>
              <c:f>'trcd - G27 (P9)'!$B$22:$B$84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(P9)'!$D$22:$D$84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3</c:v>
                </c:pt>
                <c:pt idx="51">
                  <c:v>1</c:v>
                </c:pt>
                <c:pt idx="52">
                  <c:v>1</c:v>
                </c:pt>
                <c:pt idx="53">
                  <c:v>5</c:v>
                </c:pt>
                <c:pt idx="54">
                  <c:v>5</c:v>
                </c:pt>
                <c:pt idx="55">
                  <c:v>10</c:v>
                </c:pt>
                <c:pt idx="56">
                  <c:v>11</c:v>
                </c:pt>
                <c:pt idx="57">
                  <c:v>12</c:v>
                </c:pt>
                <c:pt idx="58">
                  <c:v>9</c:v>
                </c:pt>
                <c:pt idx="59">
                  <c:v>22</c:v>
                </c:pt>
                <c:pt idx="60">
                  <c:v>25</c:v>
                </c:pt>
                <c:pt idx="61">
                  <c:v>32</c:v>
                </c:pt>
                <c:pt idx="62">
                  <c:v>45</c:v>
                </c:pt>
              </c:numCache>
            </c:numRef>
          </c:val>
          <c:smooth val="0"/>
          <c:extLst>
            <c:ext xmlns:c16="http://schemas.microsoft.com/office/drawing/2014/chart" uri="{C3380CC4-5D6E-409C-BE32-E72D297353CC}">
              <c16:uniqueId val="{00000001-2B8D-4393-8E37-5D633B5CD83C}"/>
            </c:ext>
          </c:extLst>
        </c:ser>
        <c:ser>
          <c:idx val="2"/>
          <c:order val="2"/>
          <c:tx>
            <c:strRef>
              <c:f>'trcd - G27 (P9)'!$E$21</c:f>
              <c:strCache>
                <c:ptCount val="1"/>
                <c:pt idx="0">
                  <c:v>4</c:v>
                </c:pt>
              </c:strCache>
            </c:strRef>
          </c:tx>
          <c:spPr>
            <a:ln w="28575" cap="rnd">
              <a:solidFill>
                <a:srgbClr val="0070C0"/>
              </a:solidFill>
              <a:round/>
            </a:ln>
            <a:effectLst/>
          </c:spPr>
          <c:marker>
            <c:symbol val="none"/>
          </c:marker>
          <c:cat>
            <c:numRef>
              <c:f>'trcd - G27 (P9)'!$B$22:$B$84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(P9)'!$E$22:$E$84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1</c:v>
                </c:pt>
                <c:pt idx="35">
                  <c:v>1</c:v>
                </c:pt>
                <c:pt idx="36">
                  <c:v>1</c:v>
                </c:pt>
                <c:pt idx="37">
                  <c:v>1</c:v>
                </c:pt>
                <c:pt idx="38">
                  <c:v>1</c:v>
                </c:pt>
                <c:pt idx="39">
                  <c:v>1</c:v>
                </c:pt>
                <c:pt idx="40">
                  <c:v>1</c:v>
                </c:pt>
                <c:pt idx="41">
                  <c:v>1</c:v>
                </c:pt>
                <c:pt idx="42">
                  <c:v>1</c:v>
                </c:pt>
                <c:pt idx="43">
                  <c:v>2</c:v>
                </c:pt>
                <c:pt idx="44">
                  <c:v>1</c:v>
                </c:pt>
                <c:pt idx="45">
                  <c:v>1</c:v>
                </c:pt>
                <c:pt idx="46">
                  <c:v>1</c:v>
                </c:pt>
                <c:pt idx="47">
                  <c:v>1</c:v>
                </c:pt>
                <c:pt idx="48">
                  <c:v>2</c:v>
                </c:pt>
                <c:pt idx="49">
                  <c:v>1</c:v>
                </c:pt>
                <c:pt idx="50">
                  <c:v>3</c:v>
                </c:pt>
                <c:pt idx="51">
                  <c:v>2</c:v>
                </c:pt>
                <c:pt idx="52">
                  <c:v>2</c:v>
                </c:pt>
                <c:pt idx="53">
                  <c:v>5</c:v>
                </c:pt>
                <c:pt idx="54">
                  <c:v>7</c:v>
                </c:pt>
                <c:pt idx="55">
                  <c:v>10</c:v>
                </c:pt>
                <c:pt idx="56">
                  <c:v>14</c:v>
                </c:pt>
                <c:pt idx="57">
                  <c:v>11</c:v>
                </c:pt>
                <c:pt idx="58">
                  <c:v>15</c:v>
                </c:pt>
                <c:pt idx="59">
                  <c:v>19</c:v>
                </c:pt>
                <c:pt idx="60">
                  <c:v>25</c:v>
                </c:pt>
                <c:pt idx="61">
                  <c:v>33</c:v>
                </c:pt>
                <c:pt idx="62">
                  <c:v>40</c:v>
                </c:pt>
              </c:numCache>
            </c:numRef>
          </c:val>
          <c:smooth val="0"/>
          <c:extLst>
            <c:ext xmlns:c16="http://schemas.microsoft.com/office/drawing/2014/chart" uri="{C3380CC4-5D6E-409C-BE32-E72D297353CC}">
              <c16:uniqueId val="{00000002-2B8D-4393-8E37-5D633B5CD83C}"/>
            </c:ext>
          </c:extLst>
        </c:ser>
        <c:ser>
          <c:idx val="3"/>
          <c:order val="3"/>
          <c:tx>
            <c:strRef>
              <c:f>'trcd - G27 (P9)'!$F$21</c:f>
              <c:strCache>
                <c:ptCount val="1"/>
                <c:pt idx="0">
                  <c:v>3</c:v>
                </c:pt>
              </c:strCache>
            </c:strRef>
          </c:tx>
          <c:spPr>
            <a:ln w="28575" cap="rnd">
              <a:solidFill>
                <a:srgbClr val="C00000"/>
              </a:solidFill>
              <a:round/>
            </a:ln>
            <a:effectLst/>
          </c:spPr>
          <c:marker>
            <c:symbol val="none"/>
          </c:marker>
          <c:cat>
            <c:numRef>
              <c:f>'trcd - G27 (P9)'!$B$22:$B$84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(P9)'!$F$22:$F$84</c:f>
              <c:numCache>
                <c:formatCode>General</c:formatCode>
                <c:ptCount val="63"/>
                <c:pt idx="0">
                  <c:v>815211</c:v>
                </c:pt>
                <c:pt idx="1">
                  <c:v>816621</c:v>
                </c:pt>
                <c:pt idx="2">
                  <c:v>815910</c:v>
                </c:pt>
                <c:pt idx="3">
                  <c:v>817264</c:v>
                </c:pt>
                <c:pt idx="4">
                  <c:v>817646</c:v>
                </c:pt>
                <c:pt idx="5">
                  <c:v>815883</c:v>
                </c:pt>
                <c:pt idx="6">
                  <c:v>818900</c:v>
                </c:pt>
                <c:pt idx="7">
                  <c:v>816763</c:v>
                </c:pt>
                <c:pt idx="8">
                  <c:v>818945</c:v>
                </c:pt>
                <c:pt idx="9">
                  <c:v>817056</c:v>
                </c:pt>
                <c:pt idx="10">
                  <c:v>817463</c:v>
                </c:pt>
                <c:pt idx="11">
                  <c:v>818179</c:v>
                </c:pt>
                <c:pt idx="12">
                  <c:v>819036</c:v>
                </c:pt>
                <c:pt idx="13">
                  <c:v>819267</c:v>
                </c:pt>
                <c:pt idx="14">
                  <c:v>818799</c:v>
                </c:pt>
                <c:pt idx="15">
                  <c:v>820483</c:v>
                </c:pt>
                <c:pt idx="16">
                  <c:v>816934</c:v>
                </c:pt>
                <c:pt idx="17">
                  <c:v>815829</c:v>
                </c:pt>
                <c:pt idx="18">
                  <c:v>814256</c:v>
                </c:pt>
                <c:pt idx="19">
                  <c:v>815153</c:v>
                </c:pt>
                <c:pt idx="20">
                  <c:v>815823</c:v>
                </c:pt>
                <c:pt idx="21">
                  <c:v>813733</c:v>
                </c:pt>
                <c:pt idx="22">
                  <c:v>813924</c:v>
                </c:pt>
                <c:pt idx="23">
                  <c:v>811837</c:v>
                </c:pt>
                <c:pt idx="24">
                  <c:v>813920</c:v>
                </c:pt>
                <c:pt idx="25">
                  <c:v>814371</c:v>
                </c:pt>
                <c:pt idx="26">
                  <c:v>811893</c:v>
                </c:pt>
                <c:pt idx="27">
                  <c:v>810581</c:v>
                </c:pt>
                <c:pt idx="28">
                  <c:v>811134</c:v>
                </c:pt>
                <c:pt idx="29">
                  <c:v>810652</c:v>
                </c:pt>
                <c:pt idx="30">
                  <c:v>810163</c:v>
                </c:pt>
                <c:pt idx="31">
                  <c:v>807903</c:v>
                </c:pt>
                <c:pt idx="32">
                  <c:v>809680</c:v>
                </c:pt>
                <c:pt idx="33">
                  <c:v>809027</c:v>
                </c:pt>
                <c:pt idx="34">
                  <c:v>807981</c:v>
                </c:pt>
                <c:pt idx="35">
                  <c:v>809981</c:v>
                </c:pt>
                <c:pt idx="36">
                  <c:v>812029</c:v>
                </c:pt>
                <c:pt idx="37">
                  <c:v>810509</c:v>
                </c:pt>
                <c:pt idx="38">
                  <c:v>812409</c:v>
                </c:pt>
                <c:pt idx="39">
                  <c:v>811830</c:v>
                </c:pt>
                <c:pt idx="40">
                  <c:v>808926</c:v>
                </c:pt>
                <c:pt idx="41">
                  <c:v>809755</c:v>
                </c:pt>
                <c:pt idx="42">
                  <c:v>806135</c:v>
                </c:pt>
                <c:pt idx="43">
                  <c:v>809348</c:v>
                </c:pt>
                <c:pt idx="44">
                  <c:v>808472</c:v>
                </c:pt>
                <c:pt idx="45">
                  <c:v>807996</c:v>
                </c:pt>
                <c:pt idx="46">
                  <c:v>805660</c:v>
                </c:pt>
                <c:pt idx="47">
                  <c:v>805985</c:v>
                </c:pt>
                <c:pt idx="48">
                  <c:v>808241</c:v>
                </c:pt>
                <c:pt idx="49">
                  <c:v>807758</c:v>
                </c:pt>
                <c:pt idx="50">
                  <c:v>807871</c:v>
                </c:pt>
                <c:pt idx="51">
                  <c:v>807222</c:v>
                </c:pt>
                <c:pt idx="52">
                  <c:v>807308</c:v>
                </c:pt>
                <c:pt idx="53">
                  <c:v>808133</c:v>
                </c:pt>
                <c:pt idx="54">
                  <c:v>809426</c:v>
                </c:pt>
                <c:pt idx="55">
                  <c:v>808086</c:v>
                </c:pt>
                <c:pt idx="56">
                  <c:v>808703</c:v>
                </c:pt>
                <c:pt idx="57">
                  <c:v>808286</c:v>
                </c:pt>
                <c:pt idx="58">
                  <c:v>806659</c:v>
                </c:pt>
                <c:pt idx="59">
                  <c:v>807820</c:v>
                </c:pt>
                <c:pt idx="60">
                  <c:v>808076</c:v>
                </c:pt>
                <c:pt idx="61">
                  <c:v>810274</c:v>
                </c:pt>
                <c:pt idx="62">
                  <c:v>809329</c:v>
                </c:pt>
              </c:numCache>
            </c:numRef>
          </c:val>
          <c:smooth val="0"/>
          <c:extLst>
            <c:ext xmlns:c16="http://schemas.microsoft.com/office/drawing/2014/chart" uri="{C3380CC4-5D6E-409C-BE32-E72D297353CC}">
              <c16:uniqueId val="{00000003-2B8D-4393-8E37-5D633B5CD83C}"/>
            </c:ext>
          </c:extLst>
        </c:ser>
        <c:dLbls>
          <c:showLegendKey val="0"/>
          <c:showVal val="0"/>
          <c:showCatName val="0"/>
          <c:showSerName val="0"/>
          <c:showPercent val="0"/>
          <c:showBubbleSize val="0"/>
        </c:dLbls>
        <c:smooth val="0"/>
        <c:axId val="82059408"/>
        <c:axId val="82059968"/>
      </c:lineChart>
      <c:catAx>
        <c:axId val="82059408"/>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j-lt"/>
                    <a:ea typeface="+mn-ea"/>
                    <a:cs typeface="Times New Roman" panose="02020603050405020304" pitchFamily="18" charset="0"/>
                  </a:defRPr>
                </a:pPr>
                <a:r>
                  <a:rPr lang="en-US" sz="2000" b="1" dirty="0">
                    <a:solidFill>
                      <a:sysClr val="windowText" lastClr="000000"/>
                    </a:solidFill>
                    <a:latin typeface="+mj-lt"/>
                    <a:cs typeface="Times New Roman" panose="02020603050405020304" pitchFamily="18" charset="0"/>
                  </a:rPr>
                  <a:t>Wait Interval</a:t>
                </a:r>
                <a:r>
                  <a:rPr lang="en-US" sz="2000" b="1" baseline="0" dirty="0">
                    <a:solidFill>
                      <a:sysClr val="windowText" lastClr="000000"/>
                    </a:solidFill>
                    <a:latin typeface="+mj-lt"/>
                    <a:cs typeface="Times New Roman" panose="02020603050405020304" pitchFamily="18" charset="0"/>
                  </a:rPr>
                  <a:t> (</a:t>
                </a:r>
                <a:r>
                  <a:rPr lang="en-US" sz="2000" b="1" baseline="0" dirty="0" err="1">
                    <a:solidFill>
                      <a:sysClr val="windowText" lastClr="000000"/>
                    </a:solidFill>
                    <a:latin typeface="+mj-lt"/>
                    <a:cs typeface="Times New Roman" panose="02020603050405020304" pitchFamily="18" charset="0"/>
                  </a:rPr>
                  <a:t>ms</a:t>
                </a:r>
                <a:r>
                  <a:rPr lang="en-US" sz="2000" b="1" baseline="0" dirty="0">
                    <a:solidFill>
                      <a:sysClr val="windowText" lastClr="000000"/>
                    </a:solidFill>
                    <a:latin typeface="+mj-lt"/>
                    <a:cs typeface="Times New Roman" panose="02020603050405020304" pitchFamily="18" charset="0"/>
                  </a:rPr>
                  <a:t>)</a:t>
                </a:r>
                <a:endParaRPr lang="en-US" sz="2000" b="1" dirty="0">
                  <a:solidFill>
                    <a:sysClr val="windowText" lastClr="000000"/>
                  </a:solidFill>
                  <a:latin typeface="+mj-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j-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j-lt"/>
                <a:ea typeface="+mn-ea"/>
                <a:cs typeface="Times New Roman" panose="02020603050405020304" pitchFamily="18" charset="0"/>
              </a:defRPr>
            </a:pPr>
            <a:endParaRPr lang="en-US"/>
          </a:p>
        </c:txPr>
        <c:crossAx val="82059968"/>
        <c:crosses val="autoZero"/>
        <c:auto val="1"/>
        <c:lblAlgn val="ctr"/>
        <c:lblOffset val="100"/>
        <c:noMultiLvlLbl val="0"/>
      </c:catAx>
      <c:valAx>
        <c:axId val="82059968"/>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j-lt"/>
                    <a:ea typeface="+mn-ea"/>
                    <a:cs typeface="Times New Roman" panose="02020603050405020304" pitchFamily="18" charset="0"/>
                  </a:defRPr>
                </a:pPr>
                <a:r>
                  <a:rPr lang="en-US" sz="1800" b="1">
                    <a:solidFill>
                      <a:sysClr val="windowText" lastClr="000000"/>
                    </a:solidFill>
                    <a:latin typeface="+mj-lt"/>
                    <a:cs typeface="Times New Roman" panose="02020603050405020304" pitchFamily="18" charset="0"/>
                  </a:rPr>
                  <a:t>Number</a:t>
                </a:r>
                <a:r>
                  <a:rPr lang="en-US" sz="1800" b="1" baseline="0">
                    <a:solidFill>
                      <a:sysClr val="windowText" lastClr="000000"/>
                    </a:solidFill>
                    <a:latin typeface="+mj-lt"/>
                    <a:cs typeface="Times New Roman" panose="02020603050405020304" pitchFamily="18" charset="0"/>
                  </a:rPr>
                  <a:t> of Erroneous Bytes</a:t>
                </a:r>
                <a:endParaRPr lang="en-US" sz="1800" b="1">
                  <a:solidFill>
                    <a:sysClr val="windowText" lastClr="000000"/>
                  </a:solidFill>
                  <a:latin typeface="+mj-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j-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j-lt"/>
                <a:ea typeface="+mn-ea"/>
                <a:cs typeface="Times New Roman" panose="02020603050405020304" pitchFamily="18" charset="0"/>
              </a:defRPr>
            </a:pPr>
            <a:endParaRPr lang="en-US"/>
          </a:p>
        </c:txPr>
        <c:crossAx val="82059408"/>
        <c:crosses val="autoZero"/>
        <c:crossBetween val="between"/>
        <c:majorUnit val="10"/>
      </c:valAx>
      <c:spPr>
        <a:noFill/>
        <a:ln>
          <a:noFill/>
        </a:ln>
        <a:effectLst/>
      </c:spPr>
    </c:plotArea>
    <c:legend>
      <c:legendPos val="b"/>
      <c:layout>
        <c:manualLayout>
          <c:xMode val="edge"/>
          <c:yMode val="edge"/>
          <c:x val="0.28248267546615935"/>
          <c:y val="0.20691655773772882"/>
          <c:w val="0.39898804344885547"/>
          <c:h val="7.7452675813727168E-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513277056584143"/>
          <c:y val="4.9882298878613077E-2"/>
          <c:w val="0.67818684826558839"/>
          <c:h val="0.67337076083800262"/>
        </c:manualLayout>
      </c:layout>
      <c:lineChart>
        <c:grouping val="standard"/>
        <c:varyColors val="0"/>
        <c:ser>
          <c:idx val="0"/>
          <c:order val="0"/>
          <c:tx>
            <c:strRef>
              <c:f>'trcd - G27'!$C$21</c:f>
              <c:strCache>
                <c:ptCount val="1"/>
                <c:pt idx="0">
                  <c:v>6</c:v>
                </c:pt>
              </c:strCache>
            </c:strRef>
          </c:tx>
          <c:spPr>
            <a:ln w="28575" cap="rnd">
              <a:solidFill>
                <a:srgbClr val="00B05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4</c:v>
                </c:pt>
                <c:pt idx="43">
                  <c:v>7</c:v>
                </c:pt>
                <c:pt idx="44">
                  <c:v>7</c:v>
                </c:pt>
                <c:pt idx="45">
                  <c:v>11</c:v>
                </c:pt>
                <c:pt idx="46">
                  <c:v>12</c:v>
                </c:pt>
                <c:pt idx="47">
                  <c:v>24</c:v>
                </c:pt>
                <c:pt idx="48">
                  <c:v>34</c:v>
                </c:pt>
                <c:pt idx="49">
                  <c:v>47</c:v>
                </c:pt>
                <c:pt idx="50">
                  <c:v>51</c:v>
                </c:pt>
                <c:pt idx="51">
                  <c:v>66</c:v>
                </c:pt>
                <c:pt idx="52">
                  <c:v>105</c:v>
                </c:pt>
                <c:pt idx="53">
                  <c:v>93</c:v>
                </c:pt>
                <c:pt idx="54">
                  <c:v>118</c:v>
                </c:pt>
                <c:pt idx="55">
                  <c:v>145</c:v>
                </c:pt>
                <c:pt idx="56">
                  <c:v>173</c:v>
                </c:pt>
                <c:pt idx="57">
                  <c:v>195</c:v>
                </c:pt>
                <c:pt idx="58">
                  <c:v>249</c:v>
                </c:pt>
                <c:pt idx="59">
                  <c:v>262</c:v>
                </c:pt>
                <c:pt idx="60">
                  <c:v>273</c:v>
                </c:pt>
                <c:pt idx="61">
                  <c:v>325</c:v>
                </c:pt>
                <c:pt idx="62">
                  <c:v>406</c:v>
                </c:pt>
              </c:numCache>
            </c:numRef>
          </c:val>
          <c:smooth val="0"/>
          <c:extLst>
            <c:ext xmlns:c16="http://schemas.microsoft.com/office/drawing/2014/chart" uri="{C3380CC4-5D6E-409C-BE32-E72D297353CC}">
              <c16:uniqueId val="{00000000-EB78-4B43-A44B-CB9646DD439E}"/>
            </c:ext>
          </c:extLst>
        </c:ser>
        <c:ser>
          <c:idx val="1"/>
          <c:order val="1"/>
          <c:tx>
            <c:strRef>
              <c:f>'trcd - G27'!$D$21</c:f>
              <c:strCache>
                <c:ptCount val="1"/>
                <c:pt idx="0">
                  <c:v>5</c:v>
                </c:pt>
              </c:strCache>
            </c:strRef>
          </c:tx>
          <c:spPr>
            <a:ln w="28575" cap="rnd">
              <a:solidFill>
                <a:schemeClr val="accent4"/>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5</c:v>
                </c:pt>
                <c:pt idx="43">
                  <c:v>8</c:v>
                </c:pt>
                <c:pt idx="44">
                  <c:v>7</c:v>
                </c:pt>
                <c:pt idx="45">
                  <c:v>16</c:v>
                </c:pt>
                <c:pt idx="46">
                  <c:v>25</c:v>
                </c:pt>
                <c:pt idx="47">
                  <c:v>31</c:v>
                </c:pt>
                <c:pt idx="48">
                  <c:v>38</c:v>
                </c:pt>
                <c:pt idx="49">
                  <c:v>47</c:v>
                </c:pt>
                <c:pt idx="50">
                  <c:v>51</c:v>
                </c:pt>
                <c:pt idx="51">
                  <c:v>86</c:v>
                </c:pt>
                <c:pt idx="52">
                  <c:v>99</c:v>
                </c:pt>
                <c:pt idx="53">
                  <c:v>95</c:v>
                </c:pt>
                <c:pt idx="54">
                  <c:v>127</c:v>
                </c:pt>
                <c:pt idx="55">
                  <c:v>144</c:v>
                </c:pt>
                <c:pt idx="56">
                  <c:v>182</c:v>
                </c:pt>
                <c:pt idx="57">
                  <c:v>215</c:v>
                </c:pt>
                <c:pt idx="58">
                  <c:v>248</c:v>
                </c:pt>
                <c:pt idx="59">
                  <c:v>272</c:v>
                </c:pt>
                <c:pt idx="60">
                  <c:v>294</c:v>
                </c:pt>
                <c:pt idx="61">
                  <c:v>377</c:v>
                </c:pt>
                <c:pt idx="62">
                  <c:v>395</c:v>
                </c:pt>
              </c:numCache>
            </c:numRef>
          </c:val>
          <c:smooth val="0"/>
          <c:extLst>
            <c:ext xmlns:c16="http://schemas.microsoft.com/office/drawing/2014/chart" uri="{C3380CC4-5D6E-409C-BE32-E72D297353CC}">
              <c16:uniqueId val="{00000001-EB78-4B43-A44B-CB9646DD439E}"/>
            </c:ext>
          </c:extLst>
        </c:ser>
        <c:ser>
          <c:idx val="2"/>
          <c:order val="2"/>
          <c:tx>
            <c:strRef>
              <c:f>'trcd - G27'!$E$21</c:f>
              <c:strCache>
                <c:ptCount val="1"/>
                <c:pt idx="0">
                  <c:v>4</c:v>
                </c:pt>
              </c:strCache>
            </c:strRef>
          </c:tx>
          <c:spPr>
            <a:ln w="28575" cap="rnd">
              <a:solidFill>
                <a:srgbClr val="0070C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G27'!$E$22:$E$84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1</c:v>
                </c:pt>
                <c:pt idx="42">
                  <c:v>3</c:v>
                </c:pt>
                <c:pt idx="43">
                  <c:v>8</c:v>
                </c:pt>
                <c:pt idx="44">
                  <c:v>8</c:v>
                </c:pt>
                <c:pt idx="45">
                  <c:v>15</c:v>
                </c:pt>
                <c:pt idx="46">
                  <c:v>23</c:v>
                </c:pt>
                <c:pt idx="47">
                  <c:v>29</c:v>
                </c:pt>
                <c:pt idx="48">
                  <c:v>39</c:v>
                </c:pt>
                <c:pt idx="49">
                  <c:v>45</c:v>
                </c:pt>
                <c:pt idx="50">
                  <c:v>51</c:v>
                </c:pt>
                <c:pt idx="51">
                  <c:v>86</c:v>
                </c:pt>
                <c:pt idx="52">
                  <c:v>97</c:v>
                </c:pt>
                <c:pt idx="53">
                  <c:v>98</c:v>
                </c:pt>
                <c:pt idx="54">
                  <c:v>123</c:v>
                </c:pt>
                <c:pt idx="55">
                  <c:v>140</c:v>
                </c:pt>
                <c:pt idx="56">
                  <c:v>178</c:v>
                </c:pt>
                <c:pt idx="57">
                  <c:v>215</c:v>
                </c:pt>
                <c:pt idx="58">
                  <c:v>242</c:v>
                </c:pt>
                <c:pt idx="59">
                  <c:v>277</c:v>
                </c:pt>
                <c:pt idx="60">
                  <c:v>299</c:v>
                </c:pt>
                <c:pt idx="61">
                  <c:v>394</c:v>
                </c:pt>
                <c:pt idx="62">
                  <c:v>399</c:v>
                </c:pt>
              </c:numCache>
            </c:numRef>
          </c:val>
          <c:smooth val="0"/>
          <c:extLst>
            <c:ext xmlns:c16="http://schemas.microsoft.com/office/drawing/2014/chart" uri="{C3380CC4-5D6E-409C-BE32-E72D297353CC}">
              <c16:uniqueId val="{00000002-EB78-4B43-A44B-CB9646DD439E}"/>
            </c:ext>
          </c:extLst>
        </c:ser>
        <c:ser>
          <c:idx val="3"/>
          <c:order val="3"/>
          <c:tx>
            <c:strRef>
              <c:f>'trcd - G27'!$F$21</c:f>
              <c:strCache>
                <c:ptCount val="1"/>
                <c:pt idx="0">
                  <c:v>3</c:v>
                </c:pt>
              </c:strCache>
            </c:strRef>
          </c:tx>
          <c:spPr>
            <a:ln w="28575" cap="rnd">
              <a:solidFill>
                <a:srgbClr val="C00000"/>
              </a:solidFill>
              <a:round/>
            </a:ln>
            <a:effectLst/>
          </c:spPr>
          <c:marker>
            <c:symbol val="none"/>
          </c:marker>
          <c:cat>
            <c:numRef>
              <c:f>'trcd - G27'!$B$22:$B$84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G27'!$F$22:$F$84</c:f>
              <c:numCache>
                <c:formatCode>General</c:formatCode>
                <c:ptCount val="63"/>
                <c:pt idx="0">
                  <c:v>198</c:v>
                </c:pt>
                <c:pt idx="1">
                  <c:v>207</c:v>
                </c:pt>
                <c:pt idx="2">
                  <c:v>197</c:v>
                </c:pt>
                <c:pt idx="3">
                  <c:v>199</c:v>
                </c:pt>
                <c:pt idx="4">
                  <c:v>208</c:v>
                </c:pt>
                <c:pt idx="5">
                  <c:v>206</c:v>
                </c:pt>
                <c:pt idx="6">
                  <c:v>202</c:v>
                </c:pt>
                <c:pt idx="7">
                  <c:v>196</c:v>
                </c:pt>
                <c:pt idx="8">
                  <c:v>182</c:v>
                </c:pt>
                <c:pt idx="9">
                  <c:v>199</c:v>
                </c:pt>
                <c:pt idx="10">
                  <c:v>208</c:v>
                </c:pt>
                <c:pt idx="11">
                  <c:v>207</c:v>
                </c:pt>
                <c:pt idx="12">
                  <c:v>200</c:v>
                </c:pt>
                <c:pt idx="13">
                  <c:v>193</c:v>
                </c:pt>
                <c:pt idx="14">
                  <c:v>205</c:v>
                </c:pt>
                <c:pt idx="15">
                  <c:v>224</c:v>
                </c:pt>
                <c:pt idx="16">
                  <c:v>213</c:v>
                </c:pt>
                <c:pt idx="17">
                  <c:v>211</c:v>
                </c:pt>
                <c:pt idx="18">
                  <c:v>214</c:v>
                </c:pt>
                <c:pt idx="19">
                  <c:v>214</c:v>
                </c:pt>
                <c:pt idx="20">
                  <c:v>207</c:v>
                </c:pt>
                <c:pt idx="21">
                  <c:v>210</c:v>
                </c:pt>
                <c:pt idx="22">
                  <c:v>206</c:v>
                </c:pt>
                <c:pt idx="23">
                  <c:v>216</c:v>
                </c:pt>
                <c:pt idx="24">
                  <c:v>213</c:v>
                </c:pt>
                <c:pt idx="25">
                  <c:v>216</c:v>
                </c:pt>
                <c:pt idx="26">
                  <c:v>206</c:v>
                </c:pt>
                <c:pt idx="27">
                  <c:v>217</c:v>
                </c:pt>
                <c:pt idx="28">
                  <c:v>225</c:v>
                </c:pt>
                <c:pt idx="29">
                  <c:v>198</c:v>
                </c:pt>
                <c:pt idx="30">
                  <c:v>209</c:v>
                </c:pt>
                <c:pt idx="31">
                  <c:v>213</c:v>
                </c:pt>
                <c:pt idx="32">
                  <c:v>209</c:v>
                </c:pt>
                <c:pt idx="33">
                  <c:v>214</c:v>
                </c:pt>
                <c:pt idx="34">
                  <c:v>209</c:v>
                </c:pt>
                <c:pt idx="35">
                  <c:v>197</c:v>
                </c:pt>
                <c:pt idx="36">
                  <c:v>215</c:v>
                </c:pt>
                <c:pt idx="37">
                  <c:v>229</c:v>
                </c:pt>
                <c:pt idx="38">
                  <c:v>232</c:v>
                </c:pt>
                <c:pt idx="39">
                  <c:v>227</c:v>
                </c:pt>
                <c:pt idx="40">
                  <c:v>226</c:v>
                </c:pt>
                <c:pt idx="41">
                  <c:v>224</c:v>
                </c:pt>
                <c:pt idx="42">
                  <c:v>222</c:v>
                </c:pt>
                <c:pt idx="43">
                  <c:v>215</c:v>
                </c:pt>
                <c:pt idx="44">
                  <c:v>221</c:v>
                </c:pt>
                <c:pt idx="45">
                  <c:v>208</c:v>
                </c:pt>
                <c:pt idx="46">
                  <c:v>220</c:v>
                </c:pt>
                <c:pt idx="47">
                  <c:v>231</c:v>
                </c:pt>
                <c:pt idx="48">
                  <c:v>254</c:v>
                </c:pt>
                <c:pt idx="49">
                  <c:v>225</c:v>
                </c:pt>
                <c:pt idx="50">
                  <c:v>235</c:v>
                </c:pt>
                <c:pt idx="51">
                  <c:v>253</c:v>
                </c:pt>
                <c:pt idx="52">
                  <c:v>243</c:v>
                </c:pt>
                <c:pt idx="53">
                  <c:v>250</c:v>
                </c:pt>
                <c:pt idx="54">
                  <c:v>265</c:v>
                </c:pt>
                <c:pt idx="55">
                  <c:v>271</c:v>
                </c:pt>
                <c:pt idx="56">
                  <c:v>288</c:v>
                </c:pt>
                <c:pt idx="57">
                  <c:v>327</c:v>
                </c:pt>
                <c:pt idx="58">
                  <c:v>309</c:v>
                </c:pt>
                <c:pt idx="59">
                  <c:v>312</c:v>
                </c:pt>
                <c:pt idx="60">
                  <c:v>339</c:v>
                </c:pt>
                <c:pt idx="61">
                  <c:v>385</c:v>
                </c:pt>
                <c:pt idx="62">
                  <c:v>410</c:v>
                </c:pt>
              </c:numCache>
            </c:numRef>
          </c:val>
          <c:smooth val="0"/>
          <c:extLst>
            <c:ext xmlns:c16="http://schemas.microsoft.com/office/drawing/2014/chart" uri="{C3380CC4-5D6E-409C-BE32-E72D297353CC}">
              <c16:uniqueId val="{00000003-EB78-4B43-A44B-CB9646DD439E}"/>
            </c:ext>
          </c:extLst>
        </c:ser>
        <c:dLbls>
          <c:showLegendKey val="0"/>
          <c:showVal val="0"/>
          <c:showCatName val="0"/>
          <c:showSerName val="0"/>
          <c:showPercent val="0"/>
          <c:showBubbleSize val="0"/>
        </c:dLbls>
        <c:smooth val="0"/>
        <c:axId val="82054368"/>
        <c:axId val="82054928"/>
      </c:lineChart>
      <c:catAx>
        <c:axId val="82054368"/>
        <c:scaling>
          <c:orientation val="minMax"/>
        </c:scaling>
        <c:delete val="0"/>
        <c:axPos val="b"/>
        <c:title>
          <c:tx>
            <c:rich>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r>
                  <a:rPr lang="en-US" sz="2000" b="1" dirty="0">
                    <a:solidFill>
                      <a:sysClr val="windowText" lastClr="000000"/>
                    </a:solidFill>
                    <a:latin typeface="+mn-lt"/>
                    <a:cs typeface="Times New Roman" panose="02020603050405020304" pitchFamily="18" charset="0"/>
                  </a:rPr>
                  <a:t>Wait Interval</a:t>
                </a:r>
                <a:r>
                  <a:rPr lang="en-US" sz="2000" b="1" baseline="0" dirty="0">
                    <a:solidFill>
                      <a:sysClr val="windowText" lastClr="000000"/>
                    </a:solidFill>
                    <a:latin typeface="+mn-lt"/>
                    <a:cs typeface="Times New Roman" panose="02020603050405020304" pitchFamily="18" charset="0"/>
                  </a:rPr>
                  <a:t> (</a:t>
                </a:r>
                <a:r>
                  <a:rPr lang="en-US" sz="2000" b="1" baseline="0" dirty="0" err="1">
                    <a:solidFill>
                      <a:sysClr val="windowText" lastClr="000000"/>
                    </a:solidFill>
                    <a:latin typeface="+mn-lt"/>
                    <a:cs typeface="Times New Roman" panose="02020603050405020304" pitchFamily="18" charset="0"/>
                  </a:rPr>
                  <a:t>ms</a:t>
                </a:r>
                <a:r>
                  <a:rPr lang="en-US" sz="2000" b="1" baseline="0" dirty="0">
                    <a:solidFill>
                      <a:sysClr val="windowText" lastClr="000000"/>
                    </a:solidFill>
                    <a:latin typeface="+mn-lt"/>
                    <a:cs typeface="Times New Roman" panose="02020603050405020304" pitchFamily="18" charset="0"/>
                  </a:rPr>
                  <a:t>)</a:t>
                </a:r>
                <a:endParaRPr lang="en-US" sz="2000" b="1" dirty="0">
                  <a:solidFill>
                    <a:sysClr val="windowText" lastClr="000000"/>
                  </a:solidFill>
                  <a:latin typeface="+mn-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2000" b="1"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82054928"/>
        <c:crosses val="autoZero"/>
        <c:auto val="1"/>
        <c:lblAlgn val="ctr"/>
        <c:lblOffset val="100"/>
        <c:noMultiLvlLbl val="0"/>
      </c:catAx>
      <c:valAx>
        <c:axId val="82054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r>
                  <a:rPr lang="en-US" sz="1800" b="1" dirty="0">
                    <a:solidFill>
                      <a:sysClr val="windowText" lastClr="000000"/>
                    </a:solidFill>
                    <a:latin typeface="+mn-lt"/>
                    <a:cs typeface="Times New Roman" panose="02020603050405020304" pitchFamily="18" charset="0"/>
                  </a:rPr>
                  <a:t>Number</a:t>
                </a:r>
                <a:r>
                  <a:rPr lang="en-US" sz="1800" b="1" baseline="0" dirty="0">
                    <a:solidFill>
                      <a:sysClr val="windowText" lastClr="000000"/>
                    </a:solidFill>
                    <a:latin typeface="+mn-lt"/>
                    <a:cs typeface="Times New Roman" panose="02020603050405020304" pitchFamily="18" charset="0"/>
                  </a:rPr>
                  <a:t> of Erroneous Bytes</a:t>
                </a:r>
                <a:endParaRPr lang="en-US" sz="1800" b="1" dirty="0">
                  <a:solidFill>
                    <a:sysClr val="windowText" lastClr="000000"/>
                  </a:solidFill>
                  <a:latin typeface="+mn-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n-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crossAx val="82054368"/>
        <c:crosses val="autoZero"/>
        <c:crossBetween val="between"/>
        <c:majorUnit val="100"/>
      </c:valAx>
      <c:spPr>
        <a:noFill/>
        <a:ln>
          <a:noFill/>
        </a:ln>
        <a:effectLst/>
      </c:spPr>
    </c:plotArea>
    <c:legend>
      <c:legendPos val="b"/>
      <c:layout>
        <c:manualLayout>
          <c:xMode val="edge"/>
          <c:yMode val="edge"/>
          <c:x val="0.28373980279492089"/>
          <c:y val="0.19319478973247275"/>
          <c:w val="0.41700598236031305"/>
          <c:h val="7.7452675813727168E-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mn-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90541674030449"/>
          <c:y val="5.092593837796193E-2"/>
          <c:w val="0.6593306979843635"/>
          <c:h val="0.70385993610695041"/>
        </c:manualLayout>
      </c:layout>
      <c:lineChart>
        <c:grouping val="standard"/>
        <c:varyColors val="0"/>
        <c:ser>
          <c:idx val="0"/>
          <c:order val="0"/>
          <c:tx>
            <c:strRef>
              <c:f>'trcd - G27 (Y10)'!$C$21</c:f>
              <c:strCache>
                <c:ptCount val="1"/>
                <c:pt idx="0">
                  <c:v>6</c:v>
                </c:pt>
              </c:strCache>
            </c:strRef>
          </c:tx>
          <c:spPr>
            <a:ln w="28575" cap="rnd">
              <a:solidFill>
                <a:srgbClr val="00B050"/>
              </a:solidFill>
              <a:round/>
            </a:ln>
            <a:effectLst/>
          </c:spPr>
          <c:marker>
            <c:symbol val="none"/>
          </c:marker>
          <c:cat>
            <c:numRef>
              <c:f>'trcd - G27 (Y10)'!$B$22:$B$84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(Y10)'!$C$22:$C$84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c:v>
                </c:pt>
                <c:pt idx="43">
                  <c:v>1</c:v>
                </c:pt>
                <c:pt idx="44">
                  <c:v>1</c:v>
                </c:pt>
                <c:pt idx="45">
                  <c:v>1</c:v>
                </c:pt>
                <c:pt idx="46">
                  <c:v>1</c:v>
                </c:pt>
                <c:pt idx="47">
                  <c:v>1</c:v>
                </c:pt>
                <c:pt idx="48">
                  <c:v>1</c:v>
                </c:pt>
                <c:pt idx="49">
                  <c:v>1</c:v>
                </c:pt>
                <c:pt idx="50">
                  <c:v>1</c:v>
                </c:pt>
                <c:pt idx="51">
                  <c:v>1</c:v>
                </c:pt>
                <c:pt idx="52">
                  <c:v>1</c:v>
                </c:pt>
                <c:pt idx="53">
                  <c:v>1</c:v>
                </c:pt>
                <c:pt idx="54">
                  <c:v>1</c:v>
                </c:pt>
                <c:pt idx="55">
                  <c:v>2</c:v>
                </c:pt>
                <c:pt idx="56">
                  <c:v>1</c:v>
                </c:pt>
                <c:pt idx="57">
                  <c:v>1</c:v>
                </c:pt>
                <c:pt idx="58">
                  <c:v>2</c:v>
                </c:pt>
                <c:pt idx="59">
                  <c:v>2</c:v>
                </c:pt>
                <c:pt idx="60">
                  <c:v>2</c:v>
                </c:pt>
                <c:pt idx="61">
                  <c:v>2</c:v>
                </c:pt>
                <c:pt idx="62">
                  <c:v>2</c:v>
                </c:pt>
              </c:numCache>
            </c:numRef>
          </c:val>
          <c:smooth val="0"/>
          <c:extLst>
            <c:ext xmlns:c16="http://schemas.microsoft.com/office/drawing/2014/chart" uri="{C3380CC4-5D6E-409C-BE32-E72D297353CC}">
              <c16:uniqueId val="{00000000-DEFA-4C38-92D9-3F2E6353DA47}"/>
            </c:ext>
          </c:extLst>
        </c:ser>
        <c:ser>
          <c:idx val="1"/>
          <c:order val="1"/>
          <c:tx>
            <c:strRef>
              <c:f>'trcd - G27 (Y10)'!$D$21</c:f>
              <c:strCache>
                <c:ptCount val="1"/>
                <c:pt idx="0">
                  <c:v>5</c:v>
                </c:pt>
              </c:strCache>
            </c:strRef>
          </c:tx>
          <c:spPr>
            <a:ln w="28575" cap="rnd">
              <a:solidFill>
                <a:schemeClr val="accent4"/>
              </a:solidFill>
              <a:round/>
            </a:ln>
            <a:effectLst/>
          </c:spPr>
          <c:marker>
            <c:symbol val="none"/>
          </c:marker>
          <c:cat>
            <c:numRef>
              <c:f>'trcd - G27 (Y10)'!$B$22:$B$84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(Y10)'!$D$22:$D$84</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1</c:v>
                </c:pt>
                <c:pt idx="43">
                  <c:v>1</c:v>
                </c:pt>
                <c:pt idx="44">
                  <c:v>1</c:v>
                </c:pt>
                <c:pt idx="45">
                  <c:v>1</c:v>
                </c:pt>
                <c:pt idx="46">
                  <c:v>1</c:v>
                </c:pt>
                <c:pt idx="47">
                  <c:v>1</c:v>
                </c:pt>
                <c:pt idx="48">
                  <c:v>1</c:v>
                </c:pt>
                <c:pt idx="49">
                  <c:v>1</c:v>
                </c:pt>
                <c:pt idx="50">
                  <c:v>1</c:v>
                </c:pt>
                <c:pt idx="51">
                  <c:v>1</c:v>
                </c:pt>
                <c:pt idx="52">
                  <c:v>1</c:v>
                </c:pt>
                <c:pt idx="53">
                  <c:v>1</c:v>
                </c:pt>
                <c:pt idx="54">
                  <c:v>1</c:v>
                </c:pt>
                <c:pt idx="55">
                  <c:v>2</c:v>
                </c:pt>
                <c:pt idx="56">
                  <c:v>1</c:v>
                </c:pt>
                <c:pt idx="57">
                  <c:v>1</c:v>
                </c:pt>
                <c:pt idx="58">
                  <c:v>2</c:v>
                </c:pt>
                <c:pt idx="59">
                  <c:v>2</c:v>
                </c:pt>
                <c:pt idx="60">
                  <c:v>2</c:v>
                </c:pt>
                <c:pt idx="61">
                  <c:v>2</c:v>
                </c:pt>
                <c:pt idx="62">
                  <c:v>2</c:v>
                </c:pt>
              </c:numCache>
            </c:numRef>
          </c:val>
          <c:smooth val="0"/>
          <c:extLst>
            <c:ext xmlns:c16="http://schemas.microsoft.com/office/drawing/2014/chart" uri="{C3380CC4-5D6E-409C-BE32-E72D297353CC}">
              <c16:uniqueId val="{00000001-DEFA-4C38-92D9-3F2E6353DA47}"/>
            </c:ext>
          </c:extLst>
        </c:ser>
        <c:ser>
          <c:idx val="2"/>
          <c:order val="2"/>
          <c:tx>
            <c:strRef>
              <c:f>'trcd - G27 (Y10)'!$E$21</c:f>
              <c:strCache>
                <c:ptCount val="1"/>
                <c:pt idx="0">
                  <c:v>4</c:v>
                </c:pt>
              </c:strCache>
            </c:strRef>
          </c:tx>
          <c:spPr>
            <a:ln w="28575" cap="rnd">
              <a:solidFill>
                <a:srgbClr val="0070C0"/>
              </a:solidFill>
              <a:round/>
            </a:ln>
            <a:effectLst/>
          </c:spPr>
          <c:marker>
            <c:symbol val="none"/>
          </c:marker>
          <c:cat>
            <c:numRef>
              <c:f>'trcd - G27 (Y10)'!$B$22:$B$84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(Y10)'!$E$22:$E$84</c:f>
              <c:numCache>
                <c:formatCode>General</c:formatCode>
                <c:ptCount val="63"/>
                <c:pt idx="0">
                  <c:v>101</c:v>
                </c:pt>
                <c:pt idx="1">
                  <c:v>98</c:v>
                </c:pt>
                <c:pt idx="2">
                  <c:v>109</c:v>
                </c:pt>
                <c:pt idx="3">
                  <c:v>91</c:v>
                </c:pt>
                <c:pt idx="4">
                  <c:v>104</c:v>
                </c:pt>
                <c:pt idx="5">
                  <c:v>89</c:v>
                </c:pt>
                <c:pt idx="6">
                  <c:v>88</c:v>
                </c:pt>
                <c:pt idx="7">
                  <c:v>89</c:v>
                </c:pt>
                <c:pt idx="8">
                  <c:v>97</c:v>
                </c:pt>
                <c:pt idx="9">
                  <c:v>89</c:v>
                </c:pt>
                <c:pt idx="10">
                  <c:v>93</c:v>
                </c:pt>
                <c:pt idx="11">
                  <c:v>92</c:v>
                </c:pt>
                <c:pt idx="12">
                  <c:v>91</c:v>
                </c:pt>
                <c:pt idx="13">
                  <c:v>89</c:v>
                </c:pt>
                <c:pt idx="14">
                  <c:v>89</c:v>
                </c:pt>
                <c:pt idx="15">
                  <c:v>91</c:v>
                </c:pt>
                <c:pt idx="16">
                  <c:v>88</c:v>
                </c:pt>
                <c:pt idx="17">
                  <c:v>100</c:v>
                </c:pt>
                <c:pt idx="18">
                  <c:v>96</c:v>
                </c:pt>
                <c:pt idx="19">
                  <c:v>90</c:v>
                </c:pt>
                <c:pt idx="20">
                  <c:v>101</c:v>
                </c:pt>
                <c:pt idx="21">
                  <c:v>100</c:v>
                </c:pt>
                <c:pt idx="22">
                  <c:v>92</c:v>
                </c:pt>
                <c:pt idx="23">
                  <c:v>97</c:v>
                </c:pt>
                <c:pt idx="24">
                  <c:v>90</c:v>
                </c:pt>
                <c:pt idx="25">
                  <c:v>96</c:v>
                </c:pt>
                <c:pt idx="26">
                  <c:v>91</c:v>
                </c:pt>
                <c:pt idx="27">
                  <c:v>97</c:v>
                </c:pt>
                <c:pt idx="28">
                  <c:v>92</c:v>
                </c:pt>
                <c:pt idx="29">
                  <c:v>86</c:v>
                </c:pt>
                <c:pt idx="30">
                  <c:v>108</c:v>
                </c:pt>
                <c:pt idx="31">
                  <c:v>99</c:v>
                </c:pt>
                <c:pt idx="32">
                  <c:v>93</c:v>
                </c:pt>
                <c:pt idx="33">
                  <c:v>100</c:v>
                </c:pt>
                <c:pt idx="34">
                  <c:v>97</c:v>
                </c:pt>
                <c:pt idx="35">
                  <c:v>91</c:v>
                </c:pt>
                <c:pt idx="36">
                  <c:v>95</c:v>
                </c:pt>
                <c:pt idx="37">
                  <c:v>92</c:v>
                </c:pt>
                <c:pt idx="38">
                  <c:v>91</c:v>
                </c:pt>
                <c:pt idx="39">
                  <c:v>98</c:v>
                </c:pt>
                <c:pt idx="40">
                  <c:v>91</c:v>
                </c:pt>
                <c:pt idx="41">
                  <c:v>87</c:v>
                </c:pt>
                <c:pt idx="42">
                  <c:v>86</c:v>
                </c:pt>
                <c:pt idx="43">
                  <c:v>94</c:v>
                </c:pt>
                <c:pt idx="44">
                  <c:v>98</c:v>
                </c:pt>
                <c:pt idx="45">
                  <c:v>96</c:v>
                </c:pt>
                <c:pt idx="46">
                  <c:v>92</c:v>
                </c:pt>
                <c:pt idx="47">
                  <c:v>88</c:v>
                </c:pt>
                <c:pt idx="48">
                  <c:v>90</c:v>
                </c:pt>
                <c:pt idx="49">
                  <c:v>93</c:v>
                </c:pt>
                <c:pt idx="50">
                  <c:v>95</c:v>
                </c:pt>
                <c:pt idx="51">
                  <c:v>82</c:v>
                </c:pt>
                <c:pt idx="52">
                  <c:v>92</c:v>
                </c:pt>
                <c:pt idx="53">
                  <c:v>102</c:v>
                </c:pt>
                <c:pt idx="54">
                  <c:v>102</c:v>
                </c:pt>
                <c:pt idx="55">
                  <c:v>101</c:v>
                </c:pt>
                <c:pt idx="56">
                  <c:v>105</c:v>
                </c:pt>
                <c:pt idx="57">
                  <c:v>97</c:v>
                </c:pt>
                <c:pt idx="58">
                  <c:v>105</c:v>
                </c:pt>
                <c:pt idx="59">
                  <c:v>107</c:v>
                </c:pt>
                <c:pt idx="60">
                  <c:v>110</c:v>
                </c:pt>
                <c:pt idx="61">
                  <c:v>116</c:v>
                </c:pt>
                <c:pt idx="62">
                  <c:v>122</c:v>
                </c:pt>
              </c:numCache>
            </c:numRef>
          </c:val>
          <c:smooth val="0"/>
          <c:extLst>
            <c:ext xmlns:c16="http://schemas.microsoft.com/office/drawing/2014/chart" uri="{C3380CC4-5D6E-409C-BE32-E72D297353CC}">
              <c16:uniqueId val="{00000002-DEFA-4C38-92D9-3F2E6353DA47}"/>
            </c:ext>
          </c:extLst>
        </c:ser>
        <c:ser>
          <c:idx val="3"/>
          <c:order val="3"/>
          <c:tx>
            <c:strRef>
              <c:f>'trcd - G27 (Y10)'!$F$21</c:f>
              <c:strCache>
                <c:ptCount val="1"/>
                <c:pt idx="0">
                  <c:v>3</c:v>
                </c:pt>
              </c:strCache>
            </c:strRef>
          </c:tx>
          <c:spPr>
            <a:ln w="28575" cap="rnd">
              <a:solidFill>
                <a:srgbClr val="C00000"/>
              </a:solidFill>
              <a:round/>
            </a:ln>
            <a:effectLst/>
          </c:spPr>
          <c:marker>
            <c:symbol val="none"/>
          </c:marker>
          <c:cat>
            <c:numRef>
              <c:f>'trcd - G27 (Y10)'!$B$22:$B$84</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'trcd - G27 (Y10)'!$F$22:$F$84</c:f>
              <c:numCache>
                <c:formatCode>General</c:formatCode>
                <c:ptCount val="63"/>
                <c:pt idx="0">
                  <c:v>6347852</c:v>
                </c:pt>
                <c:pt idx="1">
                  <c:v>6348375</c:v>
                </c:pt>
                <c:pt idx="2">
                  <c:v>6348579</c:v>
                </c:pt>
                <c:pt idx="3">
                  <c:v>6346254</c:v>
                </c:pt>
                <c:pt idx="4">
                  <c:v>6346861</c:v>
                </c:pt>
                <c:pt idx="5">
                  <c:v>6343030</c:v>
                </c:pt>
                <c:pt idx="6">
                  <c:v>6342641</c:v>
                </c:pt>
                <c:pt idx="7">
                  <c:v>6342179</c:v>
                </c:pt>
                <c:pt idx="8">
                  <c:v>6342543</c:v>
                </c:pt>
                <c:pt idx="9">
                  <c:v>6343422</c:v>
                </c:pt>
                <c:pt idx="10">
                  <c:v>6344216</c:v>
                </c:pt>
                <c:pt idx="11">
                  <c:v>6340683</c:v>
                </c:pt>
                <c:pt idx="12">
                  <c:v>6342611</c:v>
                </c:pt>
                <c:pt idx="13">
                  <c:v>6341447</c:v>
                </c:pt>
                <c:pt idx="14">
                  <c:v>6341369</c:v>
                </c:pt>
                <c:pt idx="15">
                  <c:v>6342363</c:v>
                </c:pt>
                <c:pt idx="16">
                  <c:v>6343639</c:v>
                </c:pt>
                <c:pt idx="17">
                  <c:v>6344117</c:v>
                </c:pt>
                <c:pt idx="18">
                  <c:v>6344838</c:v>
                </c:pt>
                <c:pt idx="19">
                  <c:v>6347644</c:v>
                </c:pt>
                <c:pt idx="20">
                  <c:v>6348821</c:v>
                </c:pt>
                <c:pt idx="21">
                  <c:v>6347892</c:v>
                </c:pt>
                <c:pt idx="22">
                  <c:v>6347683</c:v>
                </c:pt>
                <c:pt idx="23">
                  <c:v>6347839</c:v>
                </c:pt>
                <c:pt idx="24">
                  <c:v>6346657</c:v>
                </c:pt>
                <c:pt idx="25">
                  <c:v>6342955</c:v>
                </c:pt>
                <c:pt idx="26">
                  <c:v>6343744</c:v>
                </c:pt>
                <c:pt idx="27">
                  <c:v>6345181</c:v>
                </c:pt>
                <c:pt idx="28">
                  <c:v>6346336</c:v>
                </c:pt>
                <c:pt idx="29">
                  <c:v>6346204</c:v>
                </c:pt>
                <c:pt idx="30">
                  <c:v>6345338</c:v>
                </c:pt>
                <c:pt idx="31">
                  <c:v>6346386</c:v>
                </c:pt>
                <c:pt idx="32">
                  <c:v>6346380</c:v>
                </c:pt>
                <c:pt idx="33">
                  <c:v>6346088</c:v>
                </c:pt>
                <c:pt idx="34">
                  <c:v>6343505</c:v>
                </c:pt>
                <c:pt idx="35">
                  <c:v>6337978</c:v>
                </c:pt>
                <c:pt idx="36">
                  <c:v>6337508</c:v>
                </c:pt>
                <c:pt idx="37">
                  <c:v>6337988</c:v>
                </c:pt>
                <c:pt idx="38">
                  <c:v>6334594</c:v>
                </c:pt>
                <c:pt idx="39">
                  <c:v>6336678</c:v>
                </c:pt>
                <c:pt idx="40">
                  <c:v>6335380</c:v>
                </c:pt>
                <c:pt idx="41">
                  <c:v>6336282</c:v>
                </c:pt>
                <c:pt idx="42">
                  <c:v>6334483</c:v>
                </c:pt>
                <c:pt idx="43">
                  <c:v>6333315</c:v>
                </c:pt>
                <c:pt idx="44">
                  <c:v>6334657</c:v>
                </c:pt>
                <c:pt idx="45">
                  <c:v>6332878</c:v>
                </c:pt>
                <c:pt idx="46">
                  <c:v>6334609</c:v>
                </c:pt>
                <c:pt idx="47">
                  <c:v>6333173</c:v>
                </c:pt>
                <c:pt idx="48">
                  <c:v>6336068</c:v>
                </c:pt>
                <c:pt idx="49">
                  <c:v>6337344</c:v>
                </c:pt>
                <c:pt idx="50">
                  <c:v>6334271</c:v>
                </c:pt>
                <c:pt idx="51">
                  <c:v>6332344</c:v>
                </c:pt>
                <c:pt idx="52">
                  <c:v>6334472</c:v>
                </c:pt>
                <c:pt idx="53">
                  <c:v>6337738</c:v>
                </c:pt>
                <c:pt idx="54">
                  <c:v>6337279</c:v>
                </c:pt>
                <c:pt idx="55">
                  <c:v>6336418</c:v>
                </c:pt>
                <c:pt idx="56">
                  <c:v>6335826</c:v>
                </c:pt>
                <c:pt idx="57">
                  <c:v>6338230</c:v>
                </c:pt>
                <c:pt idx="58">
                  <c:v>6340221</c:v>
                </c:pt>
                <c:pt idx="59">
                  <c:v>6340529</c:v>
                </c:pt>
                <c:pt idx="60">
                  <c:v>6345832</c:v>
                </c:pt>
                <c:pt idx="61">
                  <c:v>6348059</c:v>
                </c:pt>
                <c:pt idx="62">
                  <c:v>6348673</c:v>
                </c:pt>
              </c:numCache>
            </c:numRef>
          </c:val>
          <c:smooth val="0"/>
          <c:extLst>
            <c:ext xmlns:c16="http://schemas.microsoft.com/office/drawing/2014/chart" uri="{C3380CC4-5D6E-409C-BE32-E72D297353CC}">
              <c16:uniqueId val="{00000003-DEFA-4C38-92D9-3F2E6353DA47}"/>
            </c:ext>
          </c:extLst>
        </c:ser>
        <c:dLbls>
          <c:showLegendKey val="0"/>
          <c:showVal val="0"/>
          <c:showCatName val="0"/>
          <c:showSerName val="0"/>
          <c:showPercent val="0"/>
          <c:showBubbleSize val="0"/>
        </c:dLbls>
        <c:smooth val="0"/>
        <c:axId val="146743024"/>
        <c:axId val="146743584"/>
      </c:lineChart>
      <c:catAx>
        <c:axId val="146743024"/>
        <c:scaling>
          <c:orientation val="minMax"/>
        </c:scaling>
        <c:delete val="0"/>
        <c:axPos val="b"/>
        <c:title>
          <c:tx>
            <c:rich>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Times New Roman" panose="02020603050405020304" pitchFamily="18" charset="0"/>
                  </a:defRPr>
                </a:pPr>
                <a:r>
                  <a:rPr lang="en-US" sz="1600" b="1" dirty="0">
                    <a:solidFill>
                      <a:sysClr val="windowText" lastClr="000000"/>
                    </a:solidFill>
                    <a:latin typeface="+mj-lt"/>
                    <a:cs typeface="Times New Roman" panose="02020603050405020304" pitchFamily="18" charset="0"/>
                  </a:rPr>
                  <a:t>Wait Interval </a:t>
                </a:r>
                <a:r>
                  <a:rPr lang="en-US" sz="1600" b="1" baseline="0" dirty="0">
                    <a:solidFill>
                      <a:sysClr val="windowText" lastClr="000000"/>
                    </a:solidFill>
                    <a:latin typeface="+mj-lt"/>
                    <a:cs typeface="Times New Roman" panose="02020603050405020304" pitchFamily="18" charset="0"/>
                  </a:rPr>
                  <a:t>(</a:t>
                </a:r>
                <a:r>
                  <a:rPr lang="en-US" sz="1600" b="1" baseline="0" dirty="0" err="1">
                    <a:solidFill>
                      <a:sysClr val="windowText" lastClr="000000"/>
                    </a:solidFill>
                    <a:latin typeface="+mj-lt"/>
                    <a:cs typeface="Times New Roman" panose="02020603050405020304" pitchFamily="18" charset="0"/>
                  </a:rPr>
                  <a:t>ms</a:t>
                </a:r>
                <a:r>
                  <a:rPr lang="en-US" sz="1600" b="1" baseline="0" dirty="0">
                    <a:solidFill>
                      <a:sysClr val="windowText" lastClr="000000"/>
                    </a:solidFill>
                    <a:latin typeface="+mj-lt"/>
                    <a:cs typeface="Times New Roman" panose="02020603050405020304" pitchFamily="18" charset="0"/>
                  </a:rPr>
                  <a:t>)</a:t>
                </a:r>
                <a:endParaRPr lang="en-US" sz="1600" b="1" dirty="0">
                  <a:solidFill>
                    <a:sysClr val="windowText" lastClr="000000"/>
                  </a:solidFill>
                  <a:latin typeface="+mj-lt"/>
                  <a:cs typeface="Times New Roman" panose="02020603050405020304" pitchFamily="18" charset="0"/>
                </a:endParaRPr>
              </a:p>
            </c:rich>
          </c:tx>
          <c:overlay val="0"/>
          <c:spPr>
            <a:noFill/>
            <a:ln>
              <a:noFill/>
            </a:ln>
            <a:effectLst/>
          </c:spPr>
          <c:txPr>
            <a:bodyPr rot="0" spcFirstLastPara="1" vertOverflow="ellipsis" vert="horz" wrap="square" anchor="ctr" anchorCtr="1"/>
            <a:lstStyle/>
            <a:p>
              <a:pPr>
                <a:defRPr sz="1600" b="1" i="0" u="none" strike="noStrike" kern="1200" baseline="0">
                  <a:solidFill>
                    <a:sysClr val="windowText" lastClr="000000"/>
                  </a:solidFill>
                  <a:latin typeface="+mj-lt"/>
                  <a:ea typeface="+mn-ea"/>
                  <a:cs typeface="Times New Roman" panose="02020603050405020304" pitchFamily="18"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j-lt"/>
                <a:ea typeface="+mn-ea"/>
                <a:cs typeface="Times New Roman" panose="02020603050405020304" pitchFamily="18" charset="0"/>
              </a:defRPr>
            </a:pPr>
            <a:endParaRPr lang="en-US"/>
          </a:p>
        </c:txPr>
        <c:crossAx val="146743584"/>
        <c:crosses val="autoZero"/>
        <c:auto val="1"/>
        <c:lblAlgn val="ctr"/>
        <c:lblOffset val="100"/>
        <c:noMultiLvlLbl val="0"/>
      </c:catAx>
      <c:valAx>
        <c:axId val="146743584"/>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ysClr val="windowText" lastClr="000000"/>
                    </a:solidFill>
                    <a:latin typeface="+mj-lt"/>
                    <a:ea typeface="+mn-ea"/>
                    <a:cs typeface="Times New Roman" panose="02020603050405020304" pitchFamily="18" charset="0"/>
                  </a:defRPr>
                </a:pPr>
                <a:r>
                  <a:rPr lang="en-US" sz="1800" b="1">
                    <a:solidFill>
                      <a:sysClr val="windowText" lastClr="000000"/>
                    </a:solidFill>
                    <a:latin typeface="+mj-lt"/>
                    <a:cs typeface="Times New Roman" panose="02020603050405020304" pitchFamily="18" charset="0"/>
                  </a:rPr>
                  <a:t>Number</a:t>
                </a:r>
                <a:r>
                  <a:rPr lang="en-US" sz="1800" b="1" baseline="0">
                    <a:solidFill>
                      <a:sysClr val="windowText" lastClr="000000"/>
                    </a:solidFill>
                    <a:latin typeface="+mj-lt"/>
                    <a:cs typeface="Times New Roman" panose="02020603050405020304" pitchFamily="18" charset="0"/>
                  </a:rPr>
                  <a:t> of Erroneous Bytes</a:t>
                </a:r>
                <a:endParaRPr lang="en-US" sz="1800" b="1">
                  <a:solidFill>
                    <a:sysClr val="windowText" lastClr="000000"/>
                  </a:solidFill>
                  <a:latin typeface="+mj-lt"/>
                  <a:cs typeface="Times New Roman" panose="02020603050405020304" pitchFamily="18" charset="0"/>
                </a:endParaRPr>
              </a:p>
            </c:rich>
          </c:tx>
          <c:overlay val="0"/>
          <c:spPr>
            <a:noFill/>
            <a:ln>
              <a:noFill/>
            </a:ln>
            <a:effectLst/>
          </c:spPr>
          <c:txPr>
            <a:bodyPr rot="-5400000" spcFirstLastPara="1" vertOverflow="ellipsis" vert="horz" wrap="square" anchor="ctr" anchorCtr="1"/>
            <a:lstStyle/>
            <a:p>
              <a:pPr>
                <a:defRPr sz="1800" b="1" i="0" u="none" strike="noStrike" kern="1200" baseline="0">
                  <a:solidFill>
                    <a:sysClr val="windowText" lastClr="000000"/>
                  </a:solidFill>
                  <a:latin typeface="+mj-lt"/>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ysClr val="windowText" lastClr="000000"/>
                </a:solidFill>
                <a:latin typeface="+mj-lt"/>
                <a:ea typeface="+mn-ea"/>
                <a:cs typeface="Times New Roman" panose="02020603050405020304" pitchFamily="18" charset="0"/>
              </a:defRPr>
            </a:pPr>
            <a:endParaRPr lang="en-US"/>
          </a:p>
        </c:txPr>
        <c:crossAx val="146743024"/>
        <c:crosses val="autoZero"/>
        <c:crossBetween val="between"/>
        <c:majorUnit val="10"/>
      </c:valAx>
      <c:spPr>
        <a:noFill/>
        <a:ln>
          <a:noFill/>
        </a:ln>
        <a:effectLst/>
      </c:spPr>
    </c:plotArea>
    <c:legend>
      <c:legendPos val="b"/>
      <c:layout>
        <c:manualLayout>
          <c:xMode val="edge"/>
          <c:yMode val="edge"/>
          <c:x val="0.32638185584669999"/>
          <c:y val="0.27548566201520253"/>
          <c:w val="0.35399850506989128"/>
          <c:h val="0.104479713584349"/>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ysClr val="windowText" lastClr="000000"/>
              </a:solidFill>
              <a:latin typeface="+mj-lt"/>
              <a:ea typeface="+mn-ea"/>
              <a:cs typeface="Times New Roman" panose="02020603050405020304" pitchFamily="18"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5411198600175"/>
          <c:y val="4.7010554059074866E-2"/>
          <c:w val="0.64112379702537192"/>
          <c:h val="0.67091785144284655"/>
        </c:manualLayout>
      </c:layout>
      <c:lineChart>
        <c:grouping val="standard"/>
        <c:varyColors val="0"/>
        <c:ser>
          <c:idx val="0"/>
          <c:order val="0"/>
          <c:tx>
            <c:strRef>
              <c:f>'tras - G27'!$C$340</c:f>
              <c:strCache>
                <c:ptCount val="1"/>
                <c:pt idx="0">
                  <c:v>14</c:v>
                </c:pt>
              </c:strCache>
            </c:strRef>
          </c:tx>
          <c:spPr>
            <a:ln w="28575" cap="rnd">
              <a:solidFill>
                <a:srgbClr val="00B050"/>
              </a:solidFill>
              <a:round/>
            </a:ln>
            <a:effectLst/>
          </c:spPr>
          <c:marker>
            <c:symbol val="none"/>
          </c:marker>
          <c:cat>
            <c:numRef>
              <c:f>'tras - G27'!$B$341:$B$403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G27'!$C$341:$C$403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6</c:v>
                </c:pt>
                <c:pt idx="17">
                  <c:v>2</c:v>
                </c:pt>
                <c:pt idx="18">
                  <c:v>6</c:v>
                </c:pt>
                <c:pt idx="19">
                  <c:v>12</c:v>
                </c:pt>
                <c:pt idx="20">
                  <c:v>51</c:v>
                </c:pt>
                <c:pt idx="21">
                  <c:v>34</c:v>
                </c:pt>
                <c:pt idx="22">
                  <c:v>49</c:v>
                </c:pt>
                <c:pt idx="23">
                  <c:v>98</c:v>
                </c:pt>
                <c:pt idx="24">
                  <c:v>274</c:v>
                </c:pt>
                <c:pt idx="25">
                  <c:v>256</c:v>
                </c:pt>
                <c:pt idx="26">
                  <c:v>275</c:v>
                </c:pt>
                <c:pt idx="27">
                  <c:v>362</c:v>
                </c:pt>
                <c:pt idx="28">
                  <c:v>448</c:v>
                </c:pt>
                <c:pt idx="29">
                  <c:v>572</c:v>
                </c:pt>
                <c:pt idx="30">
                  <c:v>424</c:v>
                </c:pt>
                <c:pt idx="31">
                  <c:v>563</c:v>
                </c:pt>
                <c:pt idx="32">
                  <c:v>820</c:v>
                </c:pt>
                <c:pt idx="33">
                  <c:v>721</c:v>
                </c:pt>
                <c:pt idx="34">
                  <c:v>689</c:v>
                </c:pt>
                <c:pt idx="35">
                  <c:v>810</c:v>
                </c:pt>
                <c:pt idx="36">
                  <c:v>987</c:v>
                </c:pt>
                <c:pt idx="37">
                  <c:v>978</c:v>
                </c:pt>
                <c:pt idx="38">
                  <c:v>970</c:v>
                </c:pt>
                <c:pt idx="39">
                  <c:v>1066</c:v>
                </c:pt>
                <c:pt idx="40">
                  <c:v>1175</c:v>
                </c:pt>
                <c:pt idx="41">
                  <c:v>1272</c:v>
                </c:pt>
                <c:pt idx="42">
                  <c:v>1357</c:v>
                </c:pt>
                <c:pt idx="43">
                  <c:v>1323</c:v>
                </c:pt>
                <c:pt idx="44">
                  <c:v>1364</c:v>
                </c:pt>
                <c:pt idx="45">
                  <c:v>1491</c:v>
                </c:pt>
                <c:pt idx="46">
                  <c:v>1383</c:v>
                </c:pt>
                <c:pt idx="47">
                  <c:v>1422</c:v>
                </c:pt>
                <c:pt idx="48">
                  <c:v>1545</c:v>
                </c:pt>
                <c:pt idx="49">
                  <c:v>1609</c:v>
                </c:pt>
                <c:pt idx="50">
                  <c:v>1661</c:v>
                </c:pt>
                <c:pt idx="51">
                  <c:v>1646</c:v>
                </c:pt>
                <c:pt idx="52">
                  <c:v>1871</c:v>
                </c:pt>
                <c:pt idx="53">
                  <c:v>1818</c:v>
                </c:pt>
                <c:pt idx="54">
                  <c:v>1895</c:v>
                </c:pt>
                <c:pt idx="55">
                  <c:v>1867</c:v>
                </c:pt>
                <c:pt idx="56">
                  <c:v>2057</c:v>
                </c:pt>
                <c:pt idx="57">
                  <c:v>2062</c:v>
                </c:pt>
                <c:pt idx="58">
                  <c:v>1914</c:v>
                </c:pt>
                <c:pt idx="59">
                  <c:v>2193</c:v>
                </c:pt>
                <c:pt idx="60">
                  <c:v>2259</c:v>
                </c:pt>
                <c:pt idx="61">
                  <c:v>2177</c:v>
                </c:pt>
                <c:pt idx="62">
                  <c:v>2398</c:v>
                </c:pt>
              </c:numCache>
            </c:numRef>
          </c:val>
          <c:smooth val="0"/>
          <c:extLst>
            <c:ext xmlns:c16="http://schemas.microsoft.com/office/drawing/2014/chart" uri="{C3380CC4-5D6E-409C-BE32-E72D297353CC}">
              <c16:uniqueId val="{00000000-DB7F-4B25-870E-182C6F1F1DCA}"/>
            </c:ext>
          </c:extLst>
        </c:ser>
        <c:ser>
          <c:idx val="1"/>
          <c:order val="1"/>
          <c:tx>
            <c:strRef>
              <c:f>'tras - G27'!$D$340</c:f>
              <c:strCache>
                <c:ptCount val="1"/>
                <c:pt idx="0">
                  <c:v>11</c:v>
                </c:pt>
              </c:strCache>
            </c:strRef>
          </c:tx>
          <c:spPr>
            <a:ln w="28575" cap="rnd">
              <a:solidFill>
                <a:schemeClr val="accent2"/>
              </a:solidFill>
              <a:round/>
            </a:ln>
            <a:effectLst/>
          </c:spPr>
          <c:marker>
            <c:symbol val="none"/>
          </c:marker>
          <c:cat>
            <c:numRef>
              <c:f>'tras - G27'!$B$341:$B$403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G27'!$D$341:$D$403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1</c:v>
                </c:pt>
                <c:pt idx="18">
                  <c:v>2</c:v>
                </c:pt>
                <c:pt idx="19">
                  <c:v>10</c:v>
                </c:pt>
                <c:pt idx="20">
                  <c:v>40</c:v>
                </c:pt>
                <c:pt idx="21">
                  <c:v>36</c:v>
                </c:pt>
                <c:pt idx="22">
                  <c:v>91</c:v>
                </c:pt>
                <c:pt idx="23">
                  <c:v>81</c:v>
                </c:pt>
                <c:pt idx="24">
                  <c:v>183</c:v>
                </c:pt>
                <c:pt idx="25">
                  <c:v>182</c:v>
                </c:pt>
                <c:pt idx="26">
                  <c:v>309</c:v>
                </c:pt>
                <c:pt idx="27">
                  <c:v>303</c:v>
                </c:pt>
                <c:pt idx="28">
                  <c:v>605</c:v>
                </c:pt>
                <c:pt idx="29">
                  <c:v>647</c:v>
                </c:pt>
                <c:pt idx="30">
                  <c:v>471</c:v>
                </c:pt>
                <c:pt idx="31">
                  <c:v>712</c:v>
                </c:pt>
                <c:pt idx="32">
                  <c:v>756</c:v>
                </c:pt>
                <c:pt idx="33">
                  <c:v>675</c:v>
                </c:pt>
                <c:pt idx="34">
                  <c:v>869</c:v>
                </c:pt>
                <c:pt idx="35">
                  <c:v>826</c:v>
                </c:pt>
                <c:pt idx="36">
                  <c:v>914</c:v>
                </c:pt>
                <c:pt idx="37">
                  <c:v>1081</c:v>
                </c:pt>
                <c:pt idx="38">
                  <c:v>1113</c:v>
                </c:pt>
                <c:pt idx="39">
                  <c:v>1143</c:v>
                </c:pt>
                <c:pt idx="40">
                  <c:v>1097</c:v>
                </c:pt>
                <c:pt idx="41">
                  <c:v>1451</c:v>
                </c:pt>
                <c:pt idx="42">
                  <c:v>1423</c:v>
                </c:pt>
                <c:pt idx="43">
                  <c:v>1245</c:v>
                </c:pt>
                <c:pt idx="44">
                  <c:v>1390</c:v>
                </c:pt>
                <c:pt idx="45">
                  <c:v>1463</c:v>
                </c:pt>
                <c:pt idx="46">
                  <c:v>1421</c:v>
                </c:pt>
                <c:pt idx="47">
                  <c:v>1494</c:v>
                </c:pt>
                <c:pt idx="48">
                  <c:v>1436</c:v>
                </c:pt>
                <c:pt idx="49">
                  <c:v>1536</c:v>
                </c:pt>
                <c:pt idx="50">
                  <c:v>1652</c:v>
                </c:pt>
                <c:pt idx="51">
                  <c:v>1736</c:v>
                </c:pt>
                <c:pt idx="52">
                  <c:v>1836</c:v>
                </c:pt>
                <c:pt idx="53">
                  <c:v>1748</c:v>
                </c:pt>
                <c:pt idx="54">
                  <c:v>1740</c:v>
                </c:pt>
                <c:pt idx="55">
                  <c:v>1830</c:v>
                </c:pt>
                <c:pt idx="56">
                  <c:v>1841</c:v>
                </c:pt>
                <c:pt idx="57">
                  <c:v>2028</c:v>
                </c:pt>
                <c:pt idx="58">
                  <c:v>2129</c:v>
                </c:pt>
                <c:pt idx="59">
                  <c:v>1970</c:v>
                </c:pt>
                <c:pt idx="60">
                  <c:v>1903</c:v>
                </c:pt>
                <c:pt idx="61">
                  <c:v>2132</c:v>
                </c:pt>
                <c:pt idx="62">
                  <c:v>2333</c:v>
                </c:pt>
              </c:numCache>
            </c:numRef>
          </c:val>
          <c:smooth val="0"/>
          <c:extLst>
            <c:ext xmlns:c16="http://schemas.microsoft.com/office/drawing/2014/chart" uri="{C3380CC4-5D6E-409C-BE32-E72D297353CC}">
              <c16:uniqueId val="{00000001-DB7F-4B25-870E-182C6F1F1DCA}"/>
            </c:ext>
          </c:extLst>
        </c:ser>
        <c:ser>
          <c:idx val="2"/>
          <c:order val="2"/>
          <c:tx>
            <c:strRef>
              <c:f>'tras - G27'!$E$340</c:f>
              <c:strCache>
                <c:ptCount val="1"/>
                <c:pt idx="0">
                  <c:v>8</c:v>
                </c:pt>
              </c:strCache>
            </c:strRef>
          </c:tx>
          <c:spPr>
            <a:ln w="28575" cap="rnd">
              <a:solidFill>
                <a:srgbClr val="FFC000"/>
              </a:solidFill>
              <a:round/>
            </a:ln>
            <a:effectLst/>
          </c:spPr>
          <c:marker>
            <c:symbol val="none"/>
          </c:marker>
          <c:cat>
            <c:numRef>
              <c:f>'tras - G27'!$B$341:$B$403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G27'!$E$341:$E$403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5</c:v>
                </c:pt>
                <c:pt idx="18">
                  <c:v>21</c:v>
                </c:pt>
                <c:pt idx="19">
                  <c:v>59</c:v>
                </c:pt>
                <c:pt idx="20">
                  <c:v>61</c:v>
                </c:pt>
                <c:pt idx="21">
                  <c:v>94</c:v>
                </c:pt>
                <c:pt idx="22">
                  <c:v>177</c:v>
                </c:pt>
                <c:pt idx="23">
                  <c:v>138</c:v>
                </c:pt>
                <c:pt idx="24">
                  <c:v>330</c:v>
                </c:pt>
                <c:pt idx="25">
                  <c:v>159</c:v>
                </c:pt>
                <c:pt idx="26">
                  <c:v>606</c:v>
                </c:pt>
                <c:pt idx="27">
                  <c:v>447</c:v>
                </c:pt>
                <c:pt idx="28">
                  <c:v>443</c:v>
                </c:pt>
                <c:pt idx="29">
                  <c:v>608</c:v>
                </c:pt>
                <c:pt idx="30">
                  <c:v>520</c:v>
                </c:pt>
                <c:pt idx="31">
                  <c:v>787</c:v>
                </c:pt>
                <c:pt idx="32">
                  <c:v>827</c:v>
                </c:pt>
                <c:pt idx="33">
                  <c:v>904</c:v>
                </c:pt>
                <c:pt idx="34">
                  <c:v>910</c:v>
                </c:pt>
                <c:pt idx="35">
                  <c:v>983</c:v>
                </c:pt>
                <c:pt idx="36">
                  <c:v>1155</c:v>
                </c:pt>
                <c:pt idx="37">
                  <c:v>1129</c:v>
                </c:pt>
                <c:pt idx="38">
                  <c:v>1258</c:v>
                </c:pt>
                <c:pt idx="39">
                  <c:v>1262</c:v>
                </c:pt>
                <c:pt idx="40">
                  <c:v>1409</c:v>
                </c:pt>
                <c:pt idx="41">
                  <c:v>1352</c:v>
                </c:pt>
                <c:pt idx="42">
                  <c:v>1321</c:v>
                </c:pt>
                <c:pt idx="43">
                  <c:v>1566</c:v>
                </c:pt>
                <c:pt idx="44">
                  <c:v>1542</c:v>
                </c:pt>
                <c:pt idx="45">
                  <c:v>1578</c:v>
                </c:pt>
                <c:pt idx="46">
                  <c:v>1611</c:v>
                </c:pt>
                <c:pt idx="47">
                  <c:v>1660</c:v>
                </c:pt>
                <c:pt idx="48">
                  <c:v>1607</c:v>
                </c:pt>
                <c:pt idx="49">
                  <c:v>1735</c:v>
                </c:pt>
                <c:pt idx="50">
                  <c:v>1740</c:v>
                </c:pt>
                <c:pt idx="51">
                  <c:v>1739</c:v>
                </c:pt>
                <c:pt idx="52">
                  <c:v>1914</c:v>
                </c:pt>
                <c:pt idx="53">
                  <c:v>1872</c:v>
                </c:pt>
                <c:pt idx="54">
                  <c:v>1932</c:v>
                </c:pt>
                <c:pt idx="55">
                  <c:v>2080</c:v>
                </c:pt>
                <c:pt idx="56">
                  <c:v>1909</c:v>
                </c:pt>
                <c:pt idx="57">
                  <c:v>2087</c:v>
                </c:pt>
                <c:pt idx="58">
                  <c:v>2222</c:v>
                </c:pt>
                <c:pt idx="59">
                  <c:v>2069</c:v>
                </c:pt>
                <c:pt idx="60">
                  <c:v>2315</c:v>
                </c:pt>
                <c:pt idx="61">
                  <c:v>2391</c:v>
                </c:pt>
                <c:pt idx="62">
                  <c:v>2258</c:v>
                </c:pt>
              </c:numCache>
            </c:numRef>
          </c:val>
          <c:smooth val="0"/>
          <c:extLst>
            <c:ext xmlns:c16="http://schemas.microsoft.com/office/drawing/2014/chart" uri="{C3380CC4-5D6E-409C-BE32-E72D297353CC}">
              <c16:uniqueId val="{00000002-DB7F-4B25-870E-182C6F1F1DCA}"/>
            </c:ext>
          </c:extLst>
        </c:ser>
        <c:ser>
          <c:idx val="3"/>
          <c:order val="3"/>
          <c:tx>
            <c:strRef>
              <c:f>'tras - G27'!$F$340</c:f>
              <c:strCache>
                <c:ptCount val="1"/>
                <c:pt idx="0">
                  <c:v>5</c:v>
                </c:pt>
              </c:strCache>
            </c:strRef>
          </c:tx>
          <c:spPr>
            <a:ln w="28575" cap="rnd">
              <a:solidFill>
                <a:srgbClr val="0070C0"/>
              </a:solidFill>
              <a:round/>
            </a:ln>
            <a:effectLst/>
          </c:spPr>
          <c:marker>
            <c:symbol val="none"/>
          </c:marker>
          <c:cat>
            <c:numRef>
              <c:f>'tras - G27'!$B$341:$B$403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G27'!$F$341:$F$403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1</c:v>
                </c:pt>
                <c:pt idx="14">
                  <c:v>2</c:v>
                </c:pt>
                <c:pt idx="15">
                  <c:v>12</c:v>
                </c:pt>
                <c:pt idx="16">
                  <c:v>19</c:v>
                </c:pt>
                <c:pt idx="17">
                  <c:v>24</c:v>
                </c:pt>
                <c:pt idx="18">
                  <c:v>53</c:v>
                </c:pt>
                <c:pt idx="19">
                  <c:v>238</c:v>
                </c:pt>
                <c:pt idx="20">
                  <c:v>193</c:v>
                </c:pt>
                <c:pt idx="21">
                  <c:v>162</c:v>
                </c:pt>
                <c:pt idx="22">
                  <c:v>400</c:v>
                </c:pt>
                <c:pt idx="23">
                  <c:v>483</c:v>
                </c:pt>
                <c:pt idx="24">
                  <c:v>484</c:v>
                </c:pt>
                <c:pt idx="25">
                  <c:v>600</c:v>
                </c:pt>
                <c:pt idx="26">
                  <c:v>611</c:v>
                </c:pt>
                <c:pt idx="27">
                  <c:v>821</c:v>
                </c:pt>
                <c:pt idx="28">
                  <c:v>979</c:v>
                </c:pt>
                <c:pt idx="29">
                  <c:v>1015</c:v>
                </c:pt>
                <c:pt idx="30">
                  <c:v>1065</c:v>
                </c:pt>
                <c:pt idx="31">
                  <c:v>1085</c:v>
                </c:pt>
                <c:pt idx="32">
                  <c:v>1144</c:v>
                </c:pt>
                <c:pt idx="33">
                  <c:v>1244</c:v>
                </c:pt>
                <c:pt idx="34">
                  <c:v>1378</c:v>
                </c:pt>
                <c:pt idx="35">
                  <c:v>1427</c:v>
                </c:pt>
                <c:pt idx="36">
                  <c:v>1499</c:v>
                </c:pt>
                <c:pt idx="37">
                  <c:v>1471</c:v>
                </c:pt>
                <c:pt idx="38">
                  <c:v>1621</c:v>
                </c:pt>
                <c:pt idx="39">
                  <c:v>1650</c:v>
                </c:pt>
                <c:pt idx="40">
                  <c:v>1757</c:v>
                </c:pt>
                <c:pt idx="41">
                  <c:v>1831</c:v>
                </c:pt>
                <c:pt idx="42">
                  <c:v>1839</c:v>
                </c:pt>
                <c:pt idx="43">
                  <c:v>2012</c:v>
                </c:pt>
                <c:pt idx="44">
                  <c:v>2015</c:v>
                </c:pt>
                <c:pt idx="45">
                  <c:v>2094</c:v>
                </c:pt>
                <c:pt idx="46">
                  <c:v>2094</c:v>
                </c:pt>
                <c:pt idx="47">
                  <c:v>2146</c:v>
                </c:pt>
                <c:pt idx="48">
                  <c:v>2252</c:v>
                </c:pt>
                <c:pt idx="49">
                  <c:v>2206</c:v>
                </c:pt>
                <c:pt idx="50">
                  <c:v>2199</c:v>
                </c:pt>
                <c:pt idx="51">
                  <c:v>2253</c:v>
                </c:pt>
                <c:pt idx="52">
                  <c:v>2503</c:v>
                </c:pt>
                <c:pt idx="53">
                  <c:v>2332</c:v>
                </c:pt>
                <c:pt idx="54">
                  <c:v>2432</c:v>
                </c:pt>
                <c:pt idx="55">
                  <c:v>2449</c:v>
                </c:pt>
                <c:pt idx="56">
                  <c:v>2535</c:v>
                </c:pt>
                <c:pt idx="57">
                  <c:v>2310</c:v>
                </c:pt>
                <c:pt idx="58">
                  <c:v>2588</c:v>
                </c:pt>
                <c:pt idx="59">
                  <c:v>2643</c:v>
                </c:pt>
                <c:pt idx="60">
                  <c:v>2565</c:v>
                </c:pt>
                <c:pt idx="61">
                  <c:v>3369</c:v>
                </c:pt>
                <c:pt idx="62">
                  <c:v>2518</c:v>
                </c:pt>
              </c:numCache>
            </c:numRef>
          </c:val>
          <c:smooth val="0"/>
          <c:extLst>
            <c:ext xmlns:c16="http://schemas.microsoft.com/office/drawing/2014/chart" uri="{C3380CC4-5D6E-409C-BE32-E72D297353CC}">
              <c16:uniqueId val="{00000003-DB7F-4B25-870E-182C6F1F1DCA}"/>
            </c:ext>
          </c:extLst>
        </c:ser>
        <c:ser>
          <c:idx val="4"/>
          <c:order val="4"/>
          <c:tx>
            <c:strRef>
              <c:f>'tras - G27'!$G$340</c:f>
              <c:strCache>
                <c:ptCount val="1"/>
                <c:pt idx="0">
                  <c:v>2</c:v>
                </c:pt>
              </c:strCache>
            </c:strRef>
          </c:tx>
          <c:spPr>
            <a:ln w="28575" cap="rnd">
              <a:solidFill>
                <a:srgbClr val="C00000"/>
              </a:solidFill>
              <a:round/>
            </a:ln>
            <a:effectLst/>
          </c:spPr>
          <c:marker>
            <c:symbol val="none"/>
          </c:marker>
          <c:cat>
            <c:numRef>
              <c:f>'tras - G27'!$B$341:$B$403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G27'!$G$341:$G$403</c:f>
              <c:numCache>
                <c:formatCode>General</c:formatCode>
                <c:ptCount val="63"/>
                <c:pt idx="0">
                  <c:v>44</c:v>
                </c:pt>
                <c:pt idx="1">
                  <c:v>46</c:v>
                </c:pt>
                <c:pt idx="2">
                  <c:v>48</c:v>
                </c:pt>
                <c:pt idx="3">
                  <c:v>48</c:v>
                </c:pt>
                <c:pt idx="4">
                  <c:v>50</c:v>
                </c:pt>
                <c:pt idx="5">
                  <c:v>55</c:v>
                </c:pt>
                <c:pt idx="6">
                  <c:v>83</c:v>
                </c:pt>
                <c:pt idx="7">
                  <c:v>120</c:v>
                </c:pt>
                <c:pt idx="8">
                  <c:v>246</c:v>
                </c:pt>
                <c:pt idx="9">
                  <c:v>417</c:v>
                </c:pt>
                <c:pt idx="10">
                  <c:v>646</c:v>
                </c:pt>
                <c:pt idx="11">
                  <c:v>851</c:v>
                </c:pt>
                <c:pt idx="12">
                  <c:v>1090</c:v>
                </c:pt>
                <c:pt idx="13">
                  <c:v>1346</c:v>
                </c:pt>
                <c:pt idx="14">
                  <c:v>1516</c:v>
                </c:pt>
                <c:pt idx="15">
                  <c:v>1698</c:v>
                </c:pt>
                <c:pt idx="16">
                  <c:v>1817</c:v>
                </c:pt>
                <c:pt idx="17">
                  <c:v>1940</c:v>
                </c:pt>
                <c:pt idx="18">
                  <c:v>2024</c:v>
                </c:pt>
                <c:pt idx="19">
                  <c:v>2148</c:v>
                </c:pt>
                <c:pt idx="20">
                  <c:v>2178</c:v>
                </c:pt>
                <c:pt idx="21">
                  <c:v>2318</c:v>
                </c:pt>
                <c:pt idx="22">
                  <c:v>2362</c:v>
                </c:pt>
                <c:pt idx="23">
                  <c:v>2506</c:v>
                </c:pt>
                <c:pt idx="24">
                  <c:v>2765</c:v>
                </c:pt>
                <c:pt idx="25">
                  <c:v>2532</c:v>
                </c:pt>
                <c:pt idx="26">
                  <c:v>2679</c:v>
                </c:pt>
                <c:pt idx="27">
                  <c:v>3146</c:v>
                </c:pt>
                <c:pt idx="28">
                  <c:v>3208</c:v>
                </c:pt>
                <c:pt idx="29">
                  <c:v>3226</c:v>
                </c:pt>
                <c:pt idx="30">
                  <c:v>3528</c:v>
                </c:pt>
                <c:pt idx="31">
                  <c:v>3623</c:v>
                </c:pt>
                <c:pt idx="32">
                  <c:v>4686</c:v>
                </c:pt>
                <c:pt idx="33">
                  <c:v>4909</c:v>
                </c:pt>
                <c:pt idx="34">
                  <c:v>4974</c:v>
                </c:pt>
                <c:pt idx="35">
                  <c:v>5799</c:v>
                </c:pt>
                <c:pt idx="36">
                  <c:v>6260</c:v>
                </c:pt>
                <c:pt idx="37">
                  <c:v>5314</c:v>
                </c:pt>
                <c:pt idx="38">
                  <c:v>7235</c:v>
                </c:pt>
                <c:pt idx="39">
                  <c:v>6954</c:v>
                </c:pt>
                <c:pt idx="40">
                  <c:v>8121</c:v>
                </c:pt>
                <c:pt idx="41">
                  <c:v>9824</c:v>
                </c:pt>
                <c:pt idx="42">
                  <c:v>10820</c:v>
                </c:pt>
                <c:pt idx="43">
                  <c:v>11386</c:v>
                </c:pt>
                <c:pt idx="44">
                  <c:v>8132</c:v>
                </c:pt>
                <c:pt idx="45">
                  <c:v>7645</c:v>
                </c:pt>
                <c:pt idx="46">
                  <c:v>11143</c:v>
                </c:pt>
                <c:pt idx="47">
                  <c:v>11720</c:v>
                </c:pt>
                <c:pt idx="48">
                  <c:v>12148</c:v>
                </c:pt>
                <c:pt idx="49">
                  <c:v>15023</c:v>
                </c:pt>
                <c:pt idx="50">
                  <c:v>17151</c:v>
                </c:pt>
                <c:pt idx="51">
                  <c:v>18413</c:v>
                </c:pt>
                <c:pt idx="52">
                  <c:v>13932</c:v>
                </c:pt>
                <c:pt idx="53">
                  <c:v>15710</c:v>
                </c:pt>
                <c:pt idx="54">
                  <c:v>21493</c:v>
                </c:pt>
                <c:pt idx="55">
                  <c:v>20572</c:v>
                </c:pt>
                <c:pt idx="56">
                  <c:v>23292</c:v>
                </c:pt>
                <c:pt idx="57">
                  <c:v>24921</c:v>
                </c:pt>
                <c:pt idx="58">
                  <c:v>24285</c:v>
                </c:pt>
                <c:pt idx="59">
                  <c:v>25183</c:v>
                </c:pt>
                <c:pt idx="60">
                  <c:v>28822</c:v>
                </c:pt>
                <c:pt idx="61">
                  <c:v>34279</c:v>
                </c:pt>
                <c:pt idx="62">
                  <c:v>29620</c:v>
                </c:pt>
              </c:numCache>
            </c:numRef>
          </c:val>
          <c:smooth val="0"/>
          <c:extLst>
            <c:ext xmlns:c16="http://schemas.microsoft.com/office/drawing/2014/chart" uri="{C3380CC4-5D6E-409C-BE32-E72D297353CC}">
              <c16:uniqueId val="{00000004-DB7F-4B25-870E-182C6F1F1DCA}"/>
            </c:ext>
          </c:extLst>
        </c:ser>
        <c:dLbls>
          <c:showLegendKey val="0"/>
          <c:showVal val="0"/>
          <c:showCatName val="0"/>
          <c:showSerName val="0"/>
          <c:showPercent val="0"/>
          <c:showBubbleSize val="0"/>
        </c:dLbls>
        <c:smooth val="0"/>
        <c:axId val="82049328"/>
        <c:axId val="82049888"/>
      </c:lineChart>
      <c:catAx>
        <c:axId val="82049328"/>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Wait Interval (ms)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2049888"/>
        <c:crosses val="autoZero"/>
        <c:auto val="1"/>
        <c:lblAlgn val="ctr"/>
        <c:lblOffset val="100"/>
        <c:noMultiLvlLbl val="0"/>
      </c:catAx>
      <c:valAx>
        <c:axId val="8204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Number of Erroneous Bytes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2049328"/>
        <c:crosses val="autoZero"/>
        <c:crossBetween val="between"/>
        <c:majorUnit val="10000"/>
      </c:valAx>
      <c:spPr>
        <a:noFill/>
        <a:ln>
          <a:noFill/>
        </a:ln>
        <a:effectLst/>
      </c:spPr>
    </c:plotArea>
    <c:legend>
      <c:legendPos val="b"/>
      <c:layout>
        <c:manualLayout>
          <c:xMode val="edge"/>
          <c:yMode val="edge"/>
          <c:x val="0.31454527559055118"/>
          <c:y val="0.17928029452866764"/>
          <c:w val="0.53337773403324573"/>
          <c:h val="0.10402655157726323"/>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userShapes r:id="rId4"/>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93460192475943"/>
          <c:y val="4.7010554059074866E-2"/>
          <c:w val="0.70773031496062977"/>
          <c:h val="0.67091796217780464"/>
        </c:manualLayout>
      </c:layout>
      <c:lineChart>
        <c:grouping val="standard"/>
        <c:varyColors val="0"/>
        <c:ser>
          <c:idx val="0"/>
          <c:order val="0"/>
          <c:tx>
            <c:strRef>
              <c:f>'tras - G27 (P9)'!$C$340</c:f>
              <c:strCache>
                <c:ptCount val="1"/>
                <c:pt idx="0">
                  <c:v>14</c:v>
                </c:pt>
              </c:strCache>
            </c:strRef>
          </c:tx>
          <c:spPr>
            <a:ln w="28575" cap="rnd">
              <a:solidFill>
                <a:srgbClr val="00B050"/>
              </a:solidFill>
              <a:round/>
            </a:ln>
            <a:effectLst/>
          </c:spPr>
          <c:marker>
            <c:symbol val="none"/>
          </c:marker>
          <c:cat>
            <c:numRef>
              <c:f>'tras - G27 (P9)'!$B$341:$B$403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(P9)'!$C$341:$C$403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3</c:v>
                </c:pt>
                <c:pt idx="20">
                  <c:v>3</c:v>
                </c:pt>
                <c:pt idx="21">
                  <c:v>6</c:v>
                </c:pt>
                <c:pt idx="22">
                  <c:v>5</c:v>
                </c:pt>
                <c:pt idx="23">
                  <c:v>3</c:v>
                </c:pt>
                <c:pt idx="24">
                  <c:v>8</c:v>
                </c:pt>
                <c:pt idx="25">
                  <c:v>18</c:v>
                </c:pt>
                <c:pt idx="26">
                  <c:v>24</c:v>
                </c:pt>
                <c:pt idx="27">
                  <c:v>6</c:v>
                </c:pt>
                <c:pt idx="28">
                  <c:v>42</c:v>
                </c:pt>
                <c:pt idx="29">
                  <c:v>15</c:v>
                </c:pt>
                <c:pt idx="30">
                  <c:v>59</c:v>
                </c:pt>
                <c:pt idx="31">
                  <c:v>162</c:v>
                </c:pt>
                <c:pt idx="32">
                  <c:v>45</c:v>
                </c:pt>
                <c:pt idx="33">
                  <c:v>112</c:v>
                </c:pt>
                <c:pt idx="34">
                  <c:v>219</c:v>
                </c:pt>
                <c:pt idx="35">
                  <c:v>86</c:v>
                </c:pt>
                <c:pt idx="36">
                  <c:v>119</c:v>
                </c:pt>
                <c:pt idx="37">
                  <c:v>324</c:v>
                </c:pt>
                <c:pt idx="38">
                  <c:v>264</c:v>
                </c:pt>
                <c:pt idx="39">
                  <c:v>184</c:v>
                </c:pt>
                <c:pt idx="40">
                  <c:v>421</c:v>
                </c:pt>
                <c:pt idx="41">
                  <c:v>282</c:v>
                </c:pt>
                <c:pt idx="42">
                  <c:v>335</c:v>
                </c:pt>
                <c:pt idx="43">
                  <c:v>349</c:v>
                </c:pt>
                <c:pt idx="44">
                  <c:v>313</c:v>
                </c:pt>
                <c:pt idx="45">
                  <c:v>396</c:v>
                </c:pt>
                <c:pt idx="46">
                  <c:v>300</c:v>
                </c:pt>
                <c:pt idx="47">
                  <c:v>453</c:v>
                </c:pt>
                <c:pt idx="48">
                  <c:v>377</c:v>
                </c:pt>
                <c:pt idx="49">
                  <c:v>347</c:v>
                </c:pt>
                <c:pt idx="50">
                  <c:v>465</c:v>
                </c:pt>
                <c:pt idx="51">
                  <c:v>387</c:v>
                </c:pt>
                <c:pt idx="52">
                  <c:v>429</c:v>
                </c:pt>
                <c:pt idx="53">
                  <c:v>427</c:v>
                </c:pt>
                <c:pt idx="54">
                  <c:v>454</c:v>
                </c:pt>
                <c:pt idx="55">
                  <c:v>452</c:v>
                </c:pt>
                <c:pt idx="56">
                  <c:v>575</c:v>
                </c:pt>
                <c:pt idx="57">
                  <c:v>516</c:v>
                </c:pt>
                <c:pt idx="58">
                  <c:v>561</c:v>
                </c:pt>
                <c:pt idx="59">
                  <c:v>600</c:v>
                </c:pt>
                <c:pt idx="60">
                  <c:v>580</c:v>
                </c:pt>
                <c:pt idx="61">
                  <c:v>685</c:v>
                </c:pt>
                <c:pt idx="62">
                  <c:v>661</c:v>
                </c:pt>
              </c:numCache>
            </c:numRef>
          </c:val>
          <c:smooth val="0"/>
          <c:extLst>
            <c:ext xmlns:c16="http://schemas.microsoft.com/office/drawing/2014/chart" uri="{C3380CC4-5D6E-409C-BE32-E72D297353CC}">
              <c16:uniqueId val="{00000000-7A3F-40E0-BF02-9AE9058F32A9}"/>
            </c:ext>
          </c:extLst>
        </c:ser>
        <c:ser>
          <c:idx val="1"/>
          <c:order val="1"/>
          <c:tx>
            <c:strRef>
              <c:f>'tras - G27 (P9)'!$D$340</c:f>
              <c:strCache>
                <c:ptCount val="1"/>
                <c:pt idx="0">
                  <c:v>11</c:v>
                </c:pt>
              </c:strCache>
            </c:strRef>
          </c:tx>
          <c:spPr>
            <a:ln w="28575" cap="rnd">
              <a:solidFill>
                <a:schemeClr val="accent2"/>
              </a:solidFill>
              <a:round/>
            </a:ln>
            <a:effectLst/>
          </c:spPr>
          <c:marker>
            <c:symbol val="none"/>
          </c:marker>
          <c:cat>
            <c:numRef>
              <c:f>'tras - G27 (P9)'!$B$341:$B$403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(P9)'!$D$341:$D$403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2</c:v>
                </c:pt>
                <c:pt idx="17">
                  <c:v>0</c:v>
                </c:pt>
                <c:pt idx="18">
                  <c:v>0</c:v>
                </c:pt>
                <c:pt idx="19">
                  <c:v>3</c:v>
                </c:pt>
                <c:pt idx="20">
                  <c:v>1</c:v>
                </c:pt>
                <c:pt idx="21">
                  <c:v>3</c:v>
                </c:pt>
                <c:pt idx="22">
                  <c:v>4</c:v>
                </c:pt>
                <c:pt idx="23">
                  <c:v>7</c:v>
                </c:pt>
                <c:pt idx="24">
                  <c:v>4</c:v>
                </c:pt>
                <c:pt idx="25">
                  <c:v>53</c:v>
                </c:pt>
                <c:pt idx="26">
                  <c:v>38</c:v>
                </c:pt>
                <c:pt idx="27">
                  <c:v>37</c:v>
                </c:pt>
                <c:pt idx="28">
                  <c:v>24</c:v>
                </c:pt>
                <c:pt idx="29">
                  <c:v>50</c:v>
                </c:pt>
                <c:pt idx="30">
                  <c:v>20</c:v>
                </c:pt>
                <c:pt idx="31">
                  <c:v>30</c:v>
                </c:pt>
                <c:pt idx="32">
                  <c:v>144</c:v>
                </c:pt>
                <c:pt idx="33">
                  <c:v>47</c:v>
                </c:pt>
                <c:pt idx="34">
                  <c:v>88</c:v>
                </c:pt>
                <c:pt idx="35">
                  <c:v>149</c:v>
                </c:pt>
                <c:pt idx="36">
                  <c:v>108</c:v>
                </c:pt>
                <c:pt idx="37">
                  <c:v>211</c:v>
                </c:pt>
                <c:pt idx="38">
                  <c:v>153</c:v>
                </c:pt>
                <c:pt idx="39">
                  <c:v>265</c:v>
                </c:pt>
                <c:pt idx="40">
                  <c:v>293</c:v>
                </c:pt>
                <c:pt idx="41">
                  <c:v>332</c:v>
                </c:pt>
                <c:pt idx="42">
                  <c:v>407</c:v>
                </c:pt>
                <c:pt idx="43">
                  <c:v>342</c:v>
                </c:pt>
                <c:pt idx="44">
                  <c:v>346</c:v>
                </c:pt>
                <c:pt idx="45">
                  <c:v>352</c:v>
                </c:pt>
                <c:pt idx="46">
                  <c:v>300</c:v>
                </c:pt>
                <c:pt idx="47">
                  <c:v>434</c:v>
                </c:pt>
                <c:pt idx="48">
                  <c:v>411</c:v>
                </c:pt>
                <c:pt idx="49">
                  <c:v>512</c:v>
                </c:pt>
                <c:pt idx="50">
                  <c:v>415</c:v>
                </c:pt>
                <c:pt idx="51">
                  <c:v>414</c:v>
                </c:pt>
                <c:pt idx="52">
                  <c:v>462</c:v>
                </c:pt>
                <c:pt idx="53">
                  <c:v>494</c:v>
                </c:pt>
                <c:pt idx="54">
                  <c:v>475</c:v>
                </c:pt>
                <c:pt idx="55">
                  <c:v>515</c:v>
                </c:pt>
                <c:pt idx="56">
                  <c:v>575</c:v>
                </c:pt>
                <c:pt idx="57">
                  <c:v>577</c:v>
                </c:pt>
                <c:pt idx="58">
                  <c:v>543</c:v>
                </c:pt>
                <c:pt idx="59">
                  <c:v>535</c:v>
                </c:pt>
                <c:pt idx="60">
                  <c:v>645</c:v>
                </c:pt>
                <c:pt idx="61">
                  <c:v>648</c:v>
                </c:pt>
                <c:pt idx="62">
                  <c:v>697</c:v>
                </c:pt>
              </c:numCache>
            </c:numRef>
          </c:val>
          <c:smooth val="0"/>
          <c:extLst>
            <c:ext xmlns:c16="http://schemas.microsoft.com/office/drawing/2014/chart" uri="{C3380CC4-5D6E-409C-BE32-E72D297353CC}">
              <c16:uniqueId val="{00000001-7A3F-40E0-BF02-9AE9058F32A9}"/>
            </c:ext>
          </c:extLst>
        </c:ser>
        <c:ser>
          <c:idx val="2"/>
          <c:order val="2"/>
          <c:tx>
            <c:strRef>
              <c:f>'tras - G27 (P9)'!$E$340</c:f>
              <c:strCache>
                <c:ptCount val="1"/>
                <c:pt idx="0">
                  <c:v>8</c:v>
                </c:pt>
              </c:strCache>
            </c:strRef>
          </c:tx>
          <c:spPr>
            <a:ln w="28575" cap="rnd">
              <a:solidFill>
                <a:srgbClr val="FFC000"/>
              </a:solidFill>
              <a:round/>
            </a:ln>
            <a:effectLst/>
          </c:spPr>
          <c:marker>
            <c:symbol val="none"/>
          </c:marker>
          <c:cat>
            <c:numRef>
              <c:f>'tras - G27 (P9)'!$B$341:$B$403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(P9)'!$E$341:$E$403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c:v>
                </c:pt>
                <c:pt idx="20">
                  <c:v>1</c:v>
                </c:pt>
                <c:pt idx="21">
                  <c:v>3</c:v>
                </c:pt>
                <c:pt idx="22">
                  <c:v>6</c:v>
                </c:pt>
                <c:pt idx="23">
                  <c:v>4</c:v>
                </c:pt>
                <c:pt idx="24">
                  <c:v>32</c:v>
                </c:pt>
                <c:pt idx="25">
                  <c:v>3</c:v>
                </c:pt>
                <c:pt idx="26">
                  <c:v>30</c:v>
                </c:pt>
                <c:pt idx="27">
                  <c:v>7</c:v>
                </c:pt>
                <c:pt idx="28">
                  <c:v>20</c:v>
                </c:pt>
                <c:pt idx="29">
                  <c:v>12</c:v>
                </c:pt>
                <c:pt idx="30">
                  <c:v>87</c:v>
                </c:pt>
                <c:pt idx="31">
                  <c:v>21</c:v>
                </c:pt>
                <c:pt idx="32">
                  <c:v>115</c:v>
                </c:pt>
                <c:pt idx="33">
                  <c:v>105</c:v>
                </c:pt>
                <c:pt idx="34">
                  <c:v>146</c:v>
                </c:pt>
                <c:pt idx="35">
                  <c:v>191</c:v>
                </c:pt>
                <c:pt idx="36">
                  <c:v>79</c:v>
                </c:pt>
                <c:pt idx="37">
                  <c:v>232</c:v>
                </c:pt>
                <c:pt idx="38">
                  <c:v>122</c:v>
                </c:pt>
                <c:pt idx="39">
                  <c:v>379</c:v>
                </c:pt>
                <c:pt idx="40">
                  <c:v>260</c:v>
                </c:pt>
                <c:pt idx="41">
                  <c:v>181</c:v>
                </c:pt>
                <c:pt idx="42">
                  <c:v>208</c:v>
                </c:pt>
                <c:pt idx="43">
                  <c:v>351</c:v>
                </c:pt>
                <c:pt idx="44">
                  <c:v>399</c:v>
                </c:pt>
                <c:pt idx="45">
                  <c:v>419</c:v>
                </c:pt>
                <c:pt idx="46">
                  <c:v>353</c:v>
                </c:pt>
                <c:pt idx="47">
                  <c:v>460</c:v>
                </c:pt>
                <c:pt idx="48">
                  <c:v>392</c:v>
                </c:pt>
                <c:pt idx="49">
                  <c:v>373</c:v>
                </c:pt>
                <c:pt idx="50">
                  <c:v>374</c:v>
                </c:pt>
                <c:pt idx="51">
                  <c:v>397</c:v>
                </c:pt>
                <c:pt idx="52">
                  <c:v>436</c:v>
                </c:pt>
                <c:pt idx="53">
                  <c:v>480</c:v>
                </c:pt>
                <c:pt idx="54">
                  <c:v>509</c:v>
                </c:pt>
                <c:pt idx="55">
                  <c:v>515</c:v>
                </c:pt>
                <c:pt idx="56">
                  <c:v>454</c:v>
                </c:pt>
                <c:pt idx="57">
                  <c:v>448</c:v>
                </c:pt>
                <c:pt idx="58">
                  <c:v>491</c:v>
                </c:pt>
                <c:pt idx="59">
                  <c:v>500</c:v>
                </c:pt>
                <c:pt idx="60">
                  <c:v>499</c:v>
                </c:pt>
                <c:pt idx="61">
                  <c:v>610</c:v>
                </c:pt>
                <c:pt idx="62">
                  <c:v>623</c:v>
                </c:pt>
              </c:numCache>
            </c:numRef>
          </c:val>
          <c:smooth val="0"/>
          <c:extLst>
            <c:ext xmlns:c16="http://schemas.microsoft.com/office/drawing/2014/chart" uri="{C3380CC4-5D6E-409C-BE32-E72D297353CC}">
              <c16:uniqueId val="{00000002-7A3F-40E0-BF02-9AE9058F32A9}"/>
            </c:ext>
          </c:extLst>
        </c:ser>
        <c:ser>
          <c:idx val="3"/>
          <c:order val="3"/>
          <c:tx>
            <c:strRef>
              <c:f>'tras - G27 (P9)'!$F$340</c:f>
              <c:strCache>
                <c:ptCount val="1"/>
                <c:pt idx="0">
                  <c:v>5</c:v>
                </c:pt>
              </c:strCache>
            </c:strRef>
          </c:tx>
          <c:spPr>
            <a:ln w="28575" cap="rnd">
              <a:solidFill>
                <a:srgbClr val="0070C0"/>
              </a:solidFill>
              <a:round/>
            </a:ln>
            <a:effectLst/>
          </c:spPr>
          <c:marker>
            <c:symbol val="none"/>
          </c:marker>
          <c:cat>
            <c:numRef>
              <c:f>'tras - G27 (P9)'!$B$341:$B$403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(P9)'!$F$341:$F$403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2</c:v>
                </c:pt>
                <c:pt idx="20">
                  <c:v>1</c:v>
                </c:pt>
                <c:pt idx="21">
                  <c:v>5</c:v>
                </c:pt>
                <c:pt idx="22">
                  <c:v>3</c:v>
                </c:pt>
                <c:pt idx="23">
                  <c:v>3</c:v>
                </c:pt>
                <c:pt idx="24">
                  <c:v>11</c:v>
                </c:pt>
                <c:pt idx="25">
                  <c:v>2</c:v>
                </c:pt>
                <c:pt idx="26">
                  <c:v>14</c:v>
                </c:pt>
                <c:pt idx="27">
                  <c:v>28</c:v>
                </c:pt>
                <c:pt idx="28">
                  <c:v>45</c:v>
                </c:pt>
                <c:pt idx="29">
                  <c:v>10</c:v>
                </c:pt>
                <c:pt idx="30">
                  <c:v>75</c:v>
                </c:pt>
                <c:pt idx="31">
                  <c:v>11</c:v>
                </c:pt>
                <c:pt idx="32">
                  <c:v>82</c:v>
                </c:pt>
                <c:pt idx="33">
                  <c:v>30</c:v>
                </c:pt>
                <c:pt idx="34">
                  <c:v>122</c:v>
                </c:pt>
                <c:pt idx="35">
                  <c:v>135</c:v>
                </c:pt>
                <c:pt idx="36">
                  <c:v>159</c:v>
                </c:pt>
                <c:pt idx="37">
                  <c:v>59</c:v>
                </c:pt>
                <c:pt idx="38">
                  <c:v>249</c:v>
                </c:pt>
                <c:pt idx="39">
                  <c:v>198</c:v>
                </c:pt>
                <c:pt idx="40">
                  <c:v>150</c:v>
                </c:pt>
                <c:pt idx="41">
                  <c:v>223</c:v>
                </c:pt>
                <c:pt idx="42">
                  <c:v>228</c:v>
                </c:pt>
                <c:pt idx="43">
                  <c:v>152</c:v>
                </c:pt>
                <c:pt idx="44">
                  <c:v>274</c:v>
                </c:pt>
                <c:pt idx="45">
                  <c:v>258</c:v>
                </c:pt>
                <c:pt idx="46">
                  <c:v>189</c:v>
                </c:pt>
                <c:pt idx="47">
                  <c:v>229</c:v>
                </c:pt>
                <c:pt idx="48">
                  <c:v>249</c:v>
                </c:pt>
                <c:pt idx="49">
                  <c:v>423</c:v>
                </c:pt>
                <c:pt idx="50">
                  <c:v>458</c:v>
                </c:pt>
                <c:pt idx="51">
                  <c:v>323</c:v>
                </c:pt>
                <c:pt idx="52">
                  <c:v>375</c:v>
                </c:pt>
                <c:pt idx="53">
                  <c:v>460</c:v>
                </c:pt>
                <c:pt idx="54">
                  <c:v>437</c:v>
                </c:pt>
                <c:pt idx="55">
                  <c:v>452</c:v>
                </c:pt>
                <c:pt idx="56">
                  <c:v>373</c:v>
                </c:pt>
                <c:pt idx="57">
                  <c:v>422</c:v>
                </c:pt>
                <c:pt idx="58">
                  <c:v>492</c:v>
                </c:pt>
                <c:pt idx="59">
                  <c:v>525</c:v>
                </c:pt>
                <c:pt idx="60">
                  <c:v>541</c:v>
                </c:pt>
                <c:pt idx="61">
                  <c:v>563</c:v>
                </c:pt>
                <c:pt idx="62">
                  <c:v>557</c:v>
                </c:pt>
              </c:numCache>
            </c:numRef>
          </c:val>
          <c:smooth val="0"/>
          <c:extLst>
            <c:ext xmlns:c16="http://schemas.microsoft.com/office/drawing/2014/chart" uri="{C3380CC4-5D6E-409C-BE32-E72D297353CC}">
              <c16:uniqueId val="{00000003-7A3F-40E0-BF02-9AE9058F32A9}"/>
            </c:ext>
          </c:extLst>
        </c:ser>
        <c:ser>
          <c:idx val="4"/>
          <c:order val="4"/>
          <c:tx>
            <c:strRef>
              <c:f>'tras - G27 (P9)'!$G$340</c:f>
              <c:strCache>
                <c:ptCount val="1"/>
                <c:pt idx="0">
                  <c:v>2</c:v>
                </c:pt>
              </c:strCache>
            </c:strRef>
          </c:tx>
          <c:spPr>
            <a:ln w="28575" cap="rnd">
              <a:solidFill>
                <a:srgbClr val="C00000"/>
              </a:solidFill>
              <a:round/>
            </a:ln>
            <a:effectLst/>
          </c:spPr>
          <c:marker>
            <c:symbol val="none"/>
          </c:marker>
          <c:cat>
            <c:numRef>
              <c:f>'tras - G27 (P9)'!$B$341:$B$403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(P9)'!$G$341:$G$403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4</c:v>
                </c:pt>
                <c:pt idx="17">
                  <c:v>5</c:v>
                </c:pt>
                <c:pt idx="18">
                  <c:v>5</c:v>
                </c:pt>
                <c:pt idx="19">
                  <c:v>10</c:v>
                </c:pt>
                <c:pt idx="20">
                  <c:v>68</c:v>
                </c:pt>
                <c:pt idx="21">
                  <c:v>30</c:v>
                </c:pt>
                <c:pt idx="22">
                  <c:v>105</c:v>
                </c:pt>
                <c:pt idx="23">
                  <c:v>153</c:v>
                </c:pt>
                <c:pt idx="24">
                  <c:v>184</c:v>
                </c:pt>
                <c:pt idx="25">
                  <c:v>178</c:v>
                </c:pt>
                <c:pt idx="26">
                  <c:v>146</c:v>
                </c:pt>
                <c:pt idx="27">
                  <c:v>170</c:v>
                </c:pt>
                <c:pt idx="28">
                  <c:v>242</c:v>
                </c:pt>
                <c:pt idx="29">
                  <c:v>308</c:v>
                </c:pt>
                <c:pt idx="30">
                  <c:v>345</c:v>
                </c:pt>
                <c:pt idx="31">
                  <c:v>376</c:v>
                </c:pt>
                <c:pt idx="32">
                  <c:v>374</c:v>
                </c:pt>
                <c:pt idx="33">
                  <c:v>392</c:v>
                </c:pt>
                <c:pt idx="34">
                  <c:v>498</c:v>
                </c:pt>
                <c:pt idx="35">
                  <c:v>465</c:v>
                </c:pt>
                <c:pt idx="36">
                  <c:v>512</c:v>
                </c:pt>
                <c:pt idx="37">
                  <c:v>575</c:v>
                </c:pt>
                <c:pt idx="38">
                  <c:v>601</c:v>
                </c:pt>
                <c:pt idx="39">
                  <c:v>596</c:v>
                </c:pt>
                <c:pt idx="40">
                  <c:v>639</c:v>
                </c:pt>
                <c:pt idx="41">
                  <c:v>625</c:v>
                </c:pt>
                <c:pt idx="42">
                  <c:v>636</c:v>
                </c:pt>
                <c:pt idx="43">
                  <c:v>669</c:v>
                </c:pt>
                <c:pt idx="44">
                  <c:v>662</c:v>
                </c:pt>
                <c:pt idx="45">
                  <c:v>693</c:v>
                </c:pt>
                <c:pt idx="46">
                  <c:v>732</c:v>
                </c:pt>
                <c:pt idx="47">
                  <c:v>770</c:v>
                </c:pt>
                <c:pt idx="48">
                  <c:v>797</c:v>
                </c:pt>
                <c:pt idx="49">
                  <c:v>731</c:v>
                </c:pt>
                <c:pt idx="50">
                  <c:v>735</c:v>
                </c:pt>
                <c:pt idx="51">
                  <c:v>837</c:v>
                </c:pt>
                <c:pt idx="52">
                  <c:v>848</c:v>
                </c:pt>
                <c:pt idx="53">
                  <c:v>774</c:v>
                </c:pt>
                <c:pt idx="54">
                  <c:v>766</c:v>
                </c:pt>
                <c:pt idx="55">
                  <c:v>893</c:v>
                </c:pt>
                <c:pt idx="56">
                  <c:v>785</c:v>
                </c:pt>
                <c:pt idx="57">
                  <c:v>775</c:v>
                </c:pt>
                <c:pt idx="58">
                  <c:v>779</c:v>
                </c:pt>
                <c:pt idx="59">
                  <c:v>954</c:v>
                </c:pt>
                <c:pt idx="60">
                  <c:v>1029</c:v>
                </c:pt>
                <c:pt idx="61">
                  <c:v>819</c:v>
                </c:pt>
                <c:pt idx="62">
                  <c:v>1000</c:v>
                </c:pt>
              </c:numCache>
            </c:numRef>
          </c:val>
          <c:smooth val="0"/>
          <c:extLst>
            <c:ext xmlns:c16="http://schemas.microsoft.com/office/drawing/2014/chart" uri="{C3380CC4-5D6E-409C-BE32-E72D297353CC}">
              <c16:uniqueId val="{00000004-7A3F-40E0-BF02-9AE9058F32A9}"/>
            </c:ext>
          </c:extLst>
        </c:ser>
        <c:dLbls>
          <c:showLegendKey val="0"/>
          <c:showVal val="0"/>
          <c:showCatName val="0"/>
          <c:showSerName val="0"/>
          <c:showPercent val="0"/>
          <c:showBubbleSize val="0"/>
        </c:dLbls>
        <c:smooth val="0"/>
        <c:axId val="146748624"/>
        <c:axId val="146749184"/>
      </c:lineChart>
      <c:catAx>
        <c:axId val="14674862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Wait Interval (ms)</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6749184"/>
        <c:crosses val="autoZero"/>
        <c:auto val="1"/>
        <c:lblAlgn val="ctr"/>
        <c:lblOffset val="100"/>
        <c:noMultiLvlLbl val="0"/>
      </c:catAx>
      <c:valAx>
        <c:axId val="146749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Number of Erroneous Bytes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6748624"/>
        <c:crosses val="autoZero"/>
        <c:crossBetween val="between"/>
        <c:majorUnit val="200"/>
      </c:valAx>
      <c:spPr>
        <a:noFill/>
        <a:ln>
          <a:noFill/>
        </a:ln>
        <a:effectLst/>
      </c:spPr>
    </c:plotArea>
    <c:legend>
      <c:legendPos val="b"/>
      <c:layout>
        <c:manualLayout>
          <c:xMode val="edge"/>
          <c:yMode val="edge"/>
          <c:x val="0.24883814523184603"/>
          <c:y val="0.15292819166834917"/>
          <c:w val="0.53923293963254593"/>
          <c:h val="0.1195372183701194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446516429329931"/>
          <c:y val="4.7010554059074866E-2"/>
          <c:w val="0.72919972348678852"/>
          <c:h val="0.70510606306892065"/>
        </c:manualLayout>
      </c:layout>
      <c:lineChart>
        <c:grouping val="standard"/>
        <c:varyColors val="0"/>
        <c:ser>
          <c:idx val="0"/>
          <c:order val="0"/>
          <c:tx>
            <c:strRef>
              <c:f>'tras - G27 (Y10)'!$C$340</c:f>
              <c:strCache>
                <c:ptCount val="1"/>
                <c:pt idx="0">
                  <c:v>14</c:v>
                </c:pt>
              </c:strCache>
            </c:strRef>
          </c:tx>
          <c:spPr>
            <a:ln w="28575" cap="rnd">
              <a:solidFill>
                <a:srgbClr val="00B050"/>
              </a:solidFill>
              <a:round/>
            </a:ln>
            <a:effectLst/>
          </c:spPr>
          <c:marker>
            <c:symbol val="none"/>
          </c:marker>
          <c:cat>
            <c:numRef>
              <c:f>'tras - G27 (Y10)'!$B$341:$B$403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(Y10)'!$C$341:$C$403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1</c:v>
                </c:pt>
                <c:pt idx="19">
                  <c:v>0</c:v>
                </c:pt>
                <c:pt idx="20">
                  <c:v>0</c:v>
                </c:pt>
                <c:pt idx="21">
                  <c:v>0</c:v>
                </c:pt>
                <c:pt idx="22">
                  <c:v>0</c:v>
                </c:pt>
                <c:pt idx="23">
                  <c:v>0</c:v>
                </c:pt>
                <c:pt idx="24">
                  <c:v>1</c:v>
                </c:pt>
                <c:pt idx="25">
                  <c:v>0</c:v>
                </c:pt>
                <c:pt idx="26">
                  <c:v>0</c:v>
                </c:pt>
                <c:pt idx="27">
                  <c:v>0</c:v>
                </c:pt>
                <c:pt idx="28">
                  <c:v>1</c:v>
                </c:pt>
                <c:pt idx="29">
                  <c:v>1</c:v>
                </c:pt>
                <c:pt idx="30">
                  <c:v>2</c:v>
                </c:pt>
                <c:pt idx="31">
                  <c:v>4</c:v>
                </c:pt>
                <c:pt idx="32">
                  <c:v>6</c:v>
                </c:pt>
                <c:pt idx="33">
                  <c:v>3</c:v>
                </c:pt>
                <c:pt idx="34">
                  <c:v>6</c:v>
                </c:pt>
                <c:pt idx="35">
                  <c:v>3</c:v>
                </c:pt>
                <c:pt idx="36">
                  <c:v>5</c:v>
                </c:pt>
                <c:pt idx="37">
                  <c:v>10</c:v>
                </c:pt>
                <c:pt idx="38">
                  <c:v>14</c:v>
                </c:pt>
                <c:pt idx="39">
                  <c:v>13</c:v>
                </c:pt>
                <c:pt idx="40">
                  <c:v>8</c:v>
                </c:pt>
                <c:pt idx="41">
                  <c:v>19</c:v>
                </c:pt>
                <c:pt idx="42">
                  <c:v>60</c:v>
                </c:pt>
                <c:pt idx="43">
                  <c:v>66</c:v>
                </c:pt>
                <c:pt idx="44">
                  <c:v>34</c:v>
                </c:pt>
                <c:pt idx="45">
                  <c:v>60</c:v>
                </c:pt>
                <c:pt idx="46">
                  <c:v>90</c:v>
                </c:pt>
                <c:pt idx="47">
                  <c:v>83</c:v>
                </c:pt>
                <c:pt idx="48">
                  <c:v>101</c:v>
                </c:pt>
                <c:pt idx="49">
                  <c:v>207</c:v>
                </c:pt>
                <c:pt idx="50">
                  <c:v>236</c:v>
                </c:pt>
                <c:pt idx="51">
                  <c:v>93</c:v>
                </c:pt>
                <c:pt idx="52">
                  <c:v>214</c:v>
                </c:pt>
                <c:pt idx="53">
                  <c:v>214</c:v>
                </c:pt>
                <c:pt idx="54">
                  <c:v>421</c:v>
                </c:pt>
                <c:pt idx="55">
                  <c:v>430</c:v>
                </c:pt>
                <c:pt idx="56">
                  <c:v>477</c:v>
                </c:pt>
                <c:pt idx="57">
                  <c:v>309</c:v>
                </c:pt>
                <c:pt idx="58">
                  <c:v>244</c:v>
                </c:pt>
                <c:pt idx="59">
                  <c:v>350</c:v>
                </c:pt>
                <c:pt idx="60">
                  <c:v>443</c:v>
                </c:pt>
                <c:pt idx="61">
                  <c:v>461</c:v>
                </c:pt>
                <c:pt idx="62">
                  <c:v>474</c:v>
                </c:pt>
              </c:numCache>
            </c:numRef>
          </c:val>
          <c:smooth val="0"/>
          <c:extLst>
            <c:ext xmlns:c16="http://schemas.microsoft.com/office/drawing/2014/chart" uri="{C3380CC4-5D6E-409C-BE32-E72D297353CC}">
              <c16:uniqueId val="{00000000-818D-4482-8597-31DF188F52C5}"/>
            </c:ext>
          </c:extLst>
        </c:ser>
        <c:ser>
          <c:idx val="1"/>
          <c:order val="1"/>
          <c:tx>
            <c:strRef>
              <c:f>'tras - G27 (Y10)'!$D$340</c:f>
              <c:strCache>
                <c:ptCount val="1"/>
                <c:pt idx="0">
                  <c:v>11</c:v>
                </c:pt>
              </c:strCache>
            </c:strRef>
          </c:tx>
          <c:spPr>
            <a:ln w="28575" cap="rnd">
              <a:solidFill>
                <a:schemeClr val="accent2"/>
              </a:solidFill>
              <a:round/>
            </a:ln>
            <a:effectLst/>
          </c:spPr>
          <c:marker>
            <c:symbol val="none"/>
          </c:marker>
          <c:cat>
            <c:numRef>
              <c:f>'tras - G27 (Y10)'!$B$341:$B$403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(Y10)'!$D$341:$D$403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2</c:v>
                </c:pt>
                <c:pt idx="30">
                  <c:v>4</c:v>
                </c:pt>
                <c:pt idx="31">
                  <c:v>3</c:v>
                </c:pt>
                <c:pt idx="32">
                  <c:v>5</c:v>
                </c:pt>
                <c:pt idx="33">
                  <c:v>4</c:v>
                </c:pt>
                <c:pt idx="34">
                  <c:v>7</c:v>
                </c:pt>
                <c:pt idx="35">
                  <c:v>3</c:v>
                </c:pt>
                <c:pt idx="36">
                  <c:v>4</c:v>
                </c:pt>
                <c:pt idx="37">
                  <c:v>11</c:v>
                </c:pt>
                <c:pt idx="38">
                  <c:v>11</c:v>
                </c:pt>
                <c:pt idx="39">
                  <c:v>18</c:v>
                </c:pt>
                <c:pt idx="40">
                  <c:v>22</c:v>
                </c:pt>
                <c:pt idx="41">
                  <c:v>36</c:v>
                </c:pt>
                <c:pt idx="42">
                  <c:v>72</c:v>
                </c:pt>
                <c:pt idx="43">
                  <c:v>83</c:v>
                </c:pt>
                <c:pt idx="44">
                  <c:v>16</c:v>
                </c:pt>
                <c:pt idx="45">
                  <c:v>60</c:v>
                </c:pt>
                <c:pt idx="46">
                  <c:v>87</c:v>
                </c:pt>
                <c:pt idx="47">
                  <c:v>96</c:v>
                </c:pt>
                <c:pt idx="48">
                  <c:v>181</c:v>
                </c:pt>
                <c:pt idx="49">
                  <c:v>188</c:v>
                </c:pt>
                <c:pt idx="50">
                  <c:v>77</c:v>
                </c:pt>
                <c:pt idx="51">
                  <c:v>231</c:v>
                </c:pt>
                <c:pt idx="52">
                  <c:v>272</c:v>
                </c:pt>
                <c:pt idx="53">
                  <c:v>234</c:v>
                </c:pt>
                <c:pt idx="54">
                  <c:v>313</c:v>
                </c:pt>
                <c:pt idx="55">
                  <c:v>230</c:v>
                </c:pt>
                <c:pt idx="56">
                  <c:v>391</c:v>
                </c:pt>
                <c:pt idx="57">
                  <c:v>370</c:v>
                </c:pt>
                <c:pt idx="58">
                  <c:v>394</c:v>
                </c:pt>
                <c:pt idx="59">
                  <c:v>448</c:v>
                </c:pt>
                <c:pt idx="60">
                  <c:v>303</c:v>
                </c:pt>
                <c:pt idx="61">
                  <c:v>529</c:v>
                </c:pt>
                <c:pt idx="62">
                  <c:v>492</c:v>
                </c:pt>
              </c:numCache>
            </c:numRef>
          </c:val>
          <c:smooth val="0"/>
          <c:extLst>
            <c:ext xmlns:c16="http://schemas.microsoft.com/office/drawing/2014/chart" uri="{C3380CC4-5D6E-409C-BE32-E72D297353CC}">
              <c16:uniqueId val="{00000001-818D-4482-8597-31DF188F52C5}"/>
            </c:ext>
          </c:extLst>
        </c:ser>
        <c:ser>
          <c:idx val="2"/>
          <c:order val="2"/>
          <c:tx>
            <c:strRef>
              <c:f>'tras - G27 (Y10)'!$E$340</c:f>
              <c:strCache>
                <c:ptCount val="1"/>
                <c:pt idx="0">
                  <c:v>8</c:v>
                </c:pt>
              </c:strCache>
            </c:strRef>
          </c:tx>
          <c:spPr>
            <a:ln w="28575" cap="rnd">
              <a:solidFill>
                <a:srgbClr val="FFC000"/>
              </a:solidFill>
              <a:round/>
            </a:ln>
            <a:effectLst/>
          </c:spPr>
          <c:marker>
            <c:symbol val="none"/>
          </c:marker>
          <c:cat>
            <c:numRef>
              <c:f>'tras - G27 (Y10)'!$B$341:$B$403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(Y10)'!$E$341:$E$403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0</c:v>
                </c:pt>
                <c:pt idx="22">
                  <c:v>0</c:v>
                </c:pt>
                <c:pt idx="23">
                  <c:v>0</c:v>
                </c:pt>
                <c:pt idx="24">
                  <c:v>1</c:v>
                </c:pt>
                <c:pt idx="25">
                  <c:v>0</c:v>
                </c:pt>
                <c:pt idx="26">
                  <c:v>0</c:v>
                </c:pt>
                <c:pt idx="27">
                  <c:v>0</c:v>
                </c:pt>
                <c:pt idx="28">
                  <c:v>0</c:v>
                </c:pt>
                <c:pt idx="29">
                  <c:v>1</c:v>
                </c:pt>
                <c:pt idx="30">
                  <c:v>2</c:v>
                </c:pt>
                <c:pt idx="31">
                  <c:v>3</c:v>
                </c:pt>
                <c:pt idx="32">
                  <c:v>4</c:v>
                </c:pt>
                <c:pt idx="33">
                  <c:v>2</c:v>
                </c:pt>
                <c:pt idx="34">
                  <c:v>4</c:v>
                </c:pt>
                <c:pt idx="35">
                  <c:v>7</c:v>
                </c:pt>
                <c:pt idx="36">
                  <c:v>6</c:v>
                </c:pt>
                <c:pt idx="37">
                  <c:v>5</c:v>
                </c:pt>
                <c:pt idx="38">
                  <c:v>6</c:v>
                </c:pt>
                <c:pt idx="39">
                  <c:v>14</c:v>
                </c:pt>
                <c:pt idx="40">
                  <c:v>25</c:v>
                </c:pt>
                <c:pt idx="41">
                  <c:v>15</c:v>
                </c:pt>
                <c:pt idx="42">
                  <c:v>43</c:v>
                </c:pt>
                <c:pt idx="43">
                  <c:v>60</c:v>
                </c:pt>
                <c:pt idx="44">
                  <c:v>20</c:v>
                </c:pt>
                <c:pt idx="45">
                  <c:v>84</c:v>
                </c:pt>
                <c:pt idx="46">
                  <c:v>73</c:v>
                </c:pt>
                <c:pt idx="47">
                  <c:v>53</c:v>
                </c:pt>
                <c:pt idx="48">
                  <c:v>145</c:v>
                </c:pt>
                <c:pt idx="49">
                  <c:v>93</c:v>
                </c:pt>
                <c:pt idx="50">
                  <c:v>128</c:v>
                </c:pt>
                <c:pt idx="51">
                  <c:v>81</c:v>
                </c:pt>
                <c:pt idx="52">
                  <c:v>280</c:v>
                </c:pt>
                <c:pt idx="53">
                  <c:v>222</c:v>
                </c:pt>
                <c:pt idx="54">
                  <c:v>326</c:v>
                </c:pt>
                <c:pt idx="55">
                  <c:v>236</c:v>
                </c:pt>
                <c:pt idx="56">
                  <c:v>394</c:v>
                </c:pt>
                <c:pt idx="57">
                  <c:v>277</c:v>
                </c:pt>
                <c:pt idx="58">
                  <c:v>364</c:v>
                </c:pt>
                <c:pt idx="59">
                  <c:v>409</c:v>
                </c:pt>
                <c:pt idx="60">
                  <c:v>429</c:v>
                </c:pt>
                <c:pt idx="61">
                  <c:v>439</c:v>
                </c:pt>
                <c:pt idx="62">
                  <c:v>484</c:v>
                </c:pt>
              </c:numCache>
            </c:numRef>
          </c:val>
          <c:smooth val="0"/>
          <c:extLst>
            <c:ext xmlns:c16="http://schemas.microsoft.com/office/drawing/2014/chart" uri="{C3380CC4-5D6E-409C-BE32-E72D297353CC}">
              <c16:uniqueId val="{00000002-818D-4482-8597-31DF188F52C5}"/>
            </c:ext>
          </c:extLst>
        </c:ser>
        <c:ser>
          <c:idx val="3"/>
          <c:order val="3"/>
          <c:tx>
            <c:strRef>
              <c:f>'tras - G27 (Y10)'!$F$340</c:f>
              <c:strCache>
                <c:ptCount val="1"/>
                <c:pt idx="0">
                  <c:v>5</c:v>
                </c:pt>
              </c:strCache>
            </c:strRef>
          </c:tx>
          <c:spPr>
            <a:ln w="28575" cap="rnd">
              <a:solidFill>
                <a:srgbClr val="0070C0"/>
              </a:solidFill>
              <a:round/>
            </a:ln>
            <a:effectLst/>
          </c:spPr>
          <c:marker>
            <c:symbol val="none"/>
          </c:marker>
          <c:cat>
            <c:numRef>
              <c:f>'tras - G27 (Y10)'!$B$341:$B$403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(Y10)'!$F$341:$F$403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1</c:v>
                </c:pt>
                <c:pt idx="17">
                  <c:v>0</c:v>
                </c:pt>
                <c:pt idx="18">
                  <c:v>0</c:v>
                </c:pt>
                <c:pt idx="19">
                  <c:v>0</c:v>
                </c:pt>
                <c:pt idx="20">
                  <c:v>0</c:v>
                </c:pt>
                <c:pt idx="21">
                  <c:v>1</c:v>
                </c:pt>
                <c:pt idx="22">
                  <c:v>0</c:v>
                </c:pt>
                <c:pt idx="23">
                  <c:v>0</c:v>
                </c:pt>
                <c:pt idx="24">
                  <c:v>0</c:v>
                </c:pt>
                <c:pt idx="25">
                  <c:v>0</c:v>
                </c:pt>
                <c:pt idx="26">
                  <c:v>0</c:v>
                </c:pt>
                <c:pt idx="27">
                  <c:v>0</c:v>
                </c:pt>
                <c:pt idx="28">
                  <c:v>1</c:v>
                </c:pt>
                <c:pt idx="29">
                  <c:v>2</c:v>
                </c:pt>
                <c:pt idx="30">
                  <c:v>1</c:v>
                </c:pt>
                <c:pt idx="31">
                  <c:v>4</c:v>
                </c:pt>
                <c:pt idx="32">
                  <c:v>4</c:v>
                </c:pt>
                <c:pt idx="33">
                  <c:v>5</c:v>
                </c:pt>
                <c:pt idx="34">
                  <c:v>3</c:v>
                </c:pt>
                <c:pt idx="35">
                  <c:v>2</c:v>
                </c:pt>
                <c:pt idx="36">
                  <c:v>5</c:v>
                </c:pt>
                <c:pt idx="37">
                  <c:v>8</c:v>
                </c:pt>
                <c:pt idx="38">
                  <c:v>19</c:v>
                </c:pt>
                <c:pt idx="39">
                  <c:v>18</c:v>
                </c:pt>
                <c:pt idx="40">
                  <c:v>18</c:v>
                </c:pt>
                <c:pt idx="41">
                  <c:v>43</c:v>
                </c:pt>
                <c:pt idx="42">
                  <c:v>29</c:v>
                </c:pt>
                <c:pt idx="43">
                  <c:v>36</c:v>
                </c:pt>
                <c:pt idx="44">
                  <c:v>83</c:v>
                </c:pt>
                <c:pt idx="45">
                  <c:v>58</c:v>
                </c:pt>
                <c:pt idx="46">
                  <c:v>107</c:v>
                </c:pt>
                <c:pt idx="47">
                  <c:v>136</c:v>
                </c:pt>
                <c:pt idx="48">
                  <c:v>127</c:v>
                </c:pt>
                <c:pt idx="49">
                  <c:v>95</c:v>
                </c:pt>
                <c:pt idx="50">
                  <c:v>153</c:v>
                </c:pt>
                <c:pt idx="51">
                  <c:v>190</c:v>
                </c:pt>
                <c:pt idx="52">
                  <c:v>237</c:v>
                </c:pt>
                <c:pt idx="53">
                  <c:v>345</c:v>
                </c:pt>
                <c:pt idx="54">
                  <c:v>334</c:v>
                </c:pt>
                <c:pt idx="55">
                  <c:v>381</c:v>
                </c:pt>
                <c:pt idx="56">
                  <c:v>379</c:v>
                </c:pt>
                <c:pt idx="57">
                  <c:v>326</c:v>
                </c:pt>
                <c:pt idx="58">
                  <c:v>387</c:v>
                </c:pt>
                <c:pt idx="59">
                  <c:v>463</c:v>
                </c:pt>
                <c:pt idx="60">
                  <c:v>468</c:v>
                </c:pt>
                <c:pt idx="61">
                  <c:v>561</c:v>
                </c:pt>
                <c:pt idx="62">
                  <c:v>508</c:v>
                </c:pt>
              </c:numCache>
            </c:numRef>
          </c:val>
          <c:smooth val="0"/>
          <c:extLst>
            <c:ext xmlns:c16="http://schemas.microsoft.com/office/drawing/2014/chart" uri="{C3380CC4-5D6E-409C-BE32-E72D297353CC}">
              <c16:uniqueId val="{00000003-818D-4482-8597-31DF188F52C5}"/>
            </c:ext>
          </c:extLst>
        </c:ser>
        <c:ser>
          <c:idx val="4"/>
          <c:order val="4"/>
          <c:tx>
            <c:strRef>
              <c:f>'tras - G27 (Y10)'!$G$340</c:f>
              <c:strCache>
                <c:ptCount val="1"/>
                <c:pt idx="0">
                  <c:v>2</c:v>
                </c:pt>
              </c:strCache>
            </c:strRef>
          </c:tx>
          <c:spPr>
            <a:ln w="28575" cap="rnd">
              <a:solidFill>
                <a:srgbClr val="C00000"/>
              </a:solidFill>
              <a:round/>
            </a:ln>
            <a:effectLst/>
          </c:spPr>
          <c:marker>
            <c:symbol val="none"/>
          </c:marker>
          <c:cat>
            <c:numRef>
              <c:f>'tras - G27 (Y10)'!$B$341:$B$403</c:f>
              <c:numCache>
                <c:formatCode>General</c:formatCode>
                <c:ptCount val="63"/>
                <c:pt idx="0">
                  <c:v>8</c:v>
                </c:pt>
                <c:pt idx="1">
                  <c:v>16</c:v>
                </c:pt>
                <c:pt idx="2">
                  <c:v>24</c:v>
                </c:pt>
                <c:pt idx="3">
                  <c:v>32</c:v>
                </c:pt>
                <c:pt idx="4">
                  <c:v>40</c:v>
                </c:pt>
                <c:pt idx="5">
                  <c:v>48</c:v>
                </c:pt>
                <c:pt idx="6">
                  <c:v>56</c:v>
                </c:pt>
                <c:pt idx="7">
                  <c:v>64</c:v>
                </c:pt>
                <c:pt idx="8">
                  <c:v>72</c:v>
                </c:pt>
                <c:pt idx="9">
                  <c:v>80</c:v>
                </c:pt>
                <c:pt idx="10">
                  <c:v>88</c:v>
                </c:pt>
                <c:pt idx="11">
                  <c:v>96</c:v>
                </c:pt>
                <c:pt idx="12">
                  <c:v>104</c:v>
                </c:pt>
                <c:pt idx="13">
                  <c:v>112</c:v>
                </c:pt>
                <c:pt idx="14">
                  <c:v>120</c:v>
                </c:pt>
                <c:pt idx="15">
                  <c:v>128</c:v>
                </c:pt>
                <c:pt idx="16">
                  <c:v>136</c:v>
                </c:pt>
                <c:pt idx="17">
                  <c:v>144</c:v>
                </c:pt>
                <c:pt idx="18">
                  <c:v>152</c:v>
                </c:pt>
                <c:pt idx="19">
                  <c:v>160</c:v>
                </c:pt>
                <c:pt idx="20">
                  <c:v>168</c:v>
                </c:pt>
                <c:pt idx="21">
                  <c:v>176</c:v>
                </c:pt>
                <c:pt idx="22">
                  <c:v>184</c:v>
                </c:pt>
                <c:pt idx="23">
                  <c:v>192</c:v>
                </c:pt>
                <c:pt idx="24">
                  <c:v>200</c:v>
                </c:pt>
                <c:pt idx="25">
                  <c:v>208</c:v>
                </c:pt>
                <c:pt idx="26">
                  <c:v>216</c:v>
                </c:pt>
                <c:pt idx="27">
                  <c:v>224</c:v>
                </c:pt>
                <c:pt idx="28">
                  <c:v>232</c:v>
                </c:pt>
                <c:pt idx="29">
                  <c:v>240</c:v>
                </c:pt>
                <c:pt idx="30">
                  <c:v>248</c:v>
                </c:pt>
                <c:pt idx="31">
                  <c:v>256</c:v>
                </c:pt>
                <c:pt idx="32">
                  <c:v>264</c:v>
                </c:pt>
                <c:pt idx="33">
                  <c:v>272</c:v>
                </c:pt>
                <c:pt idx="34">
                  <c:v>280</c:v>
                </c:pt>
                <c:pt idx="35">
                  <c:v>288</c:v>
                </c:pt>
                <c:pt idx="36">
                  <c:v>296</c:v>
                </c:pt>
                <c:pt idx="37">
                  <c:v>304</c:v>
                </c:pt>
                <c:pt idx="38">
                  <c:v>312</c:v>
                </c:pt>
                <c:pt idx="39">
                  <c:v>320</c:v>
                </c:pt>
                <c:pt idx="40">
                  <c:v>328</c:v>
                </c:pt>
                <c:pt idx="41">
                  <c:v>336</c:v>
                </c:pt>
                <c:pt idx="42">
                  <c:v>344</c:v>
                </c:pt>
                <c:pt idx="43">
                  <c:v>352</c:v>
                </c:pt>
                <c:pt idx="44">
                  <c:v>360</c:v>
                </c:pt>
                <c:pt idx="45">
                  <c:v>368</c:v>
                </c:pt>
                <c:pt idx="46">
                  <c:v>376</c:v>
                </c:pt>
                <c:pt idx="47">
                  <c:v>384</c:v>
                </c:pt>
                <c:pt idx="48">
                  <c:v>392</c:v>
                </c:pt>
                <c:pt idx="49">
                  <c:v>400</c:v>
                </c:pt>
                <c:pt idx="50">
                  <c:v>408</c:v>
                </c:pt>
                <c:pt idx="51">
                  <c:v>416</c:v>
                </c:pt>
                <c:pt idx="52">
                  <c:v>424</c:v>
                </c:pt>
                <c:pt idx="53">
                  <c:v>432</c:v>
                </c:pt>
                <c:pt idx="54">
                  <c:v>440</c:v>
                </c:pt>
                <c:pt idx="55">
                  <c:v>448</c:v>
                </c:pt>
                <c:pt idx="56">
                  <c:v>456</c:v>
                </c:pt>
                <c:pt idx="57">
                  <c:v>464</c:v>
                </c:pt>
                <c:pt idx="58">
                  <c:v>472</c:v>
                </c:pt>
                <c:pt idx="59">
                  <c:v>480</c:v>
                </c:pt>
                <c:pt idx="60">
                  <c:v>488</c:v>
                </c:pt>
                <c:pt idx="61">
                  <c:v>496</c:v>
                </c:pt>
                <c:pt idx="62">
                  <c:v>504</c:v>
                </c:pt>
              </c:numCache>
            </c:numRef>
          </c:cat>
          <c:val>
            <c:numRef>
              <c:f>'tras - G27 (Y10)'!$G$341:$G$403</c:f>
              <c:numCache>
                <c:formatCode>General</c:formatCode>
                <c:ptCount val="63"/>
                <c:pt idx="0">
                  <c:v>0</c:v>
                </c:pt>
                <c:pt idx="1">
                  <c:v>0</c:v>
                </c:pt>
                <c:pt idx="2">
                  <c:v>0</c:v>
                </c:pt>
                <c:pt idx="3">
                  <c:v>0</c:v>
                </c:pt>
                <c:pt idx="4">
                  <c:v>0</c:v>
                </c:pt>
                <c:pt idx="5">
                  <c:v>0</c:v>
                </c:pt>
                <c:pt idx="6">
                  <c:v>0</c:v>
                </c:pt>
                <c:pt idx="7">
                  <c:v>0</c:v>
                </c:pt>
                <c:pt idx="8">
                  <c:v>0</c:v>
                </c:pt>
                <c:pt idx="9">
                  <c:v>0</c:v>
                </c:pt>
                <c:pt idx="10">
                  <c:v>0</c:v>
                </c:pt>
                <c:pt idx="11">
                  <c:v>1</c:v>
                </c:pt>
                <c:pt idx="12">
                  <c:v>0</c:v>
                </c:pt>
                <c:pt idx="13">
                  <c:v>0</c:v>
                </c:pt>
                <c:pt idx="14">
                  <c:v>3</c:v>
                </c:pt>
                <c:pt idx="15">
                  <c:v>2</c:v>
                </c:pt>
                <c:pt idx="16">
                  <c:v>10</c:v>
                </c:pt>
                <c:pt idx="17">
                  <c:v>11</c:v>
                </c:pt>
                <c:pt idx="18">
                  <c:v>20</c:v>
                </c:pt>
                <c:pt idx="19">
                  <c:v>21</c:v>
                </c:pt>
                <c:pt idx="20">
                  <c:v>50</c:v>
                </c:pt>
                <c:pt idx="21">
                  <c:v>61</c:v>
                </c:pt>
                <c:pt idx="22">
                  <c:v>117</c:v>
                </c:pt>
                <c:pt idx="23">
                  <c:v>155</c:v>
                </c:pt>
                <c:pt idx="24">
                  <c:v>110</c:v>
                </c:pt>
                <c:pt idx="25">
                  <c:v>191</c:v>
                </c:pt>
                <c:pt idx="26">
                  <c:v>308</c:v>
                </c:pt>
                <c:pt idx="27">
                  <c:v>369</c:v>
                </c:pt>
                <c:pt idx="28">
                  <c:v>422</c:v>
                </c:pt>
                <c:pt idx="29">
                  <c:v>420</c:v>
                </c:pt>
                <c:pt idx="30">
                  <c:v>461</c:v>
                </c:pt>
                <c:pt idx="31">
                  <c:v>626</c:v>
                </c:pt>
                <c:pt idx="32">
                  <c:v>753</c:v>
                </c:pt>
                <c:pt idx="33">
                  <c:v>735</c:v>
                </c:pt>
                <c:pt idx="34">
                  <c:v>705</c:v>
                </c:pt>
                <c:pt idx="35">
                  <c:v>765</c:v>
                </c:pt>
                <c:pt idx="36">
                  <c:v>726</c:v>
                </c:pt>
                <c:pt idx="37">
                  <c:v>898</c:v>
                </c:pt>
                <c:pt idx="38">
                  <c:v>913</c:v>
                </c:pt>
                <c:pt idx="39">
                  <c:v>960</c:v>
                </c:pt>
                <c:pt idx="40">
                  <c:v>1087</c:v>
                </c:pt>
                <c:pt idx="41">
                  <c:v>1156</c:v>
                </c:pt>
                <c:pt idx="42">
                  <c:v>1164</c:v>
                </c:pt>
                <c:pt idx="43">
                  <c:v>1243</c:v>
                </c:pt>
                <c:pt idx="44">
                  <c:v>1149</c:v>
                </c:pt>
                <c:pt idx="45">
                  <c:v>1300</c:v>
                </c:pt>
                <c:pt idx="46">
                  <c:v>1305</c:v>
                </c:pt>
                <c:pt idx="47">
                  <c:v>1302</c:v>
                </c:pt>
                <c:pt idx="48">
                  <c:v>1252</c:v>
                </c:pt>
                <c:pt idx="49">
                  <c:v>1434</c:v>
                </c:pt>
                <c:pt idx="50">
                  <c:v>1504</c:v>
                </c:pt>
                <c:pt idx="51">
                  <c:v>1530</c:v>
                </c:pt>
                <c:pt idx="52">
                  <c:v>1528</c:v>
                </c:pt>
                <c:pt idx="53">
                  <c:v>1691</c:v>
                </c:pt>
                <c:pt idx="54">
                  <c:v>1740</c:v>
                </c:pt>
                <c:pt idx="55">
                  <c:v>1831</c:v>
                </c:pt>
                <c:pt idx="56">
                  <c:v>1875</c:v>
                </c:pt>
                <c:pt idx="57">
                  <c:v>1943</c:v>
                </c:pt>
                <c:pt idx="58">
                  <c:v>1787</c:v>
                </c:pt>
                <c:pt idx="59">
                  <c:v>1954</c:v>
                </c:pt>
                <c:pt idx="60">
                  <c:v>1751</c:v>
                </c:pt>
                <c:pt idx="61">
                  <c:v>1743</c:v>
                </c:pt>
                <c:pt idx="62">
                  <c:v>1947</c:v>
                </c:pt>
              </c:numCache>
            </c:numRef>
          </c:val>
          <c:smooth val="0"/>
          <c:extLst>
            <c:ext xmlns:c16="http://schemas.microsoft.com/office/drawing/2014/chart" uri="{C3380CC4-5D6E-409C-BE32-E72D297353CC}">
              <c16:uniqueId val="{00000004-818D-4482-8597-31DF188F52C5}"/>
            </c:ext>
          </c:extLst>
        </c:ser>
        <c:dLbls>
          <c:showLegendKey val="0"/>
          <c:showVal val="0"/>
          <c:showCatName val="0"/>
          <c:showSerName val="0"/>
          <c:showPercent val="0"/>
          <c:showBubbleSize val="0"/>
        </c:dLbls>
        <c:smooth val="0"/>
        <c:axId val="146754224"/>
        <c:axId val="146754784"/>
      </c:lineChart>
      <c:catAx>
        <c:axId val="146754224"/>
        <c:scaling>
          <c:orientation val="minMax"/>
        </c:scaling>
        <c:delete val="0"/>
        <c:axPos val="b"/>
        <c:title>
          <c:tx>
            <c:rich>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dirty="0">
                    <a:solidFill>
                      <a:schemeClr val="tx1"/>
                    </a:solidFill>
                  </a:rPr>
                  <a:t>Wait Interval (</a:t>
                </a:r>
                <a:r>
                  <a:rPr lang="en-US" sz="1800" b="1" dirty="0" err="1">
                    <a:solidFill>
                      <a:schemeClr val="tx1"/>
                    </a:solidFill>
                  </a:rPr>
                  <a:t>ms</a:t>
                </a:r>
                <a:r>
                  <a:rPr lang="en-US" sz="1800" b="1" dirty="0">
                    <a:solidFill>
                      <a:schemeClr val="tx1"/>
                    </a:solidFill>
                  </a:rPr>
                  <a:t>)</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6754784"/>
        <c:crosses val="autoZero"/>
        <c:auto val="1"/>
        <c:lblAlgn val="ctr"/>
        <c:lblOffset val="100"/>
        <c:noMultiLvlLbl val="0"/>
      </c:catAx>
      <c:valAx>
        <c:axId val="1467547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r>
                  <a:rPr lang="en-US" sz="1800" b="1">
                    <a:solidFill>
                      <a:schemeClr val="tx1"/>
                    </a:solidFill>
                  </a:rPr>
                  <a:t>Number of Erroneous Bytes</a:t>
                </a:r>
              </a:p>
            </c:rich>
          </c:tx>
          <c:overlay val="0"/>
          <c:spPr>
            <a:noFill/>
            <a:ln>
              <a:noFill/>
            </a:ln>
            <a:effectLst/>
          </c:spPr>
          <c:txPr>
            <a:bodyPr rot="-5400000" spcFirstLastPara="1" vertOverflow="ellipsis" vert="horz" wrap="square" anchor="ctr" anchorCtr="1"/>
            <a:lstStyle/>
            <a:p>
              <a:pPr>
                <a:defRPr sz="1800" b="1"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46754224"/>
        <c:crosses val="autoZero"/>
        <c:crossBetween val="between"/>
        <c:majorUnit val="400"/>
      </c:valAx>
      <c:spPr>
        <a:noFill/>
        <a:ln>
          <a:noFill/>
        </a:ln>
        <a:effectLst/>
      </c:spPr>
    </c:plotArea>
    <c:legend>
      <c:legendPos val="b"/>
      <c:layout>
        <c:manualLayout>
          <c:xMode val="edge"/>
          <c:yMode val="edge"/>
          <c:x val="0.23149649108354231"/>
          <c:y val="0.14785372424584073"/>
          <c:w val="0.4773672202146465"/>
          <c:h val="0.11953721837011942"/>
        </c:manualLayout>
      </c:layout>
      <c:overlay val="0"/>
      <c:spPr>
        <a:noFill/>
        <a:ln>
          <a:solidFill>
            <a:schemeClr val="tx1"/>
          </a:solid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latin typeface="+mn-lt"/>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0.18333</cdr:x>
      <cdr:y>0.08528</cdr:y>
    </cdr:from>
    <cdr:to>
      <cdr:x>0.58333</cdr:x>
      <cdr:y>0.20669</cdr:y>
    </cdr:to>
    <cdr:sp macro="" textlink="">
      <cdr:nvSpPr>
        <cdr:cNvPr id="2" name="TextBox 1"/>
        <cdr:cNvSpPr txBox="1"/>
      </cdr:nvSpPr>
      <cdr:spPr>
        <a:xfrm xmlns:a="http://schemas.openxmlformats.org/drawingml/2006/main">
          <a:off x="838199" y="248658"/>
          <a:ext cx="1828800" cy="3539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latin typeface="Times New Roman" panose="02020603050405020304" pitchFamily="18" charset="0"/>
              <a:cs typeface="Times New Roman" panose="02020603050405020304" pitchFamily="18" charset="0"/>
            </a:rPr>
            <a:t>Latency (cycles)</a:t>
          </a:r>
          <a:endParaRPr lang="en-US" sz="1800" b="1" dirty="0">
            <a:solidFill>
              <a:sysClr val="windowText" lastClr="000000"/>
            </a:solidFill>
            <a:latin typeface="Times New Roman" panose="02020603050405020304" pitchFamily="18" charset="0"/>
            <a:cs typeface="Times New Roman" panose="02020603050405020304" pitchFamily="18"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0.2498</cdr:x>
      <cdr:y>0.15249</cdr:y>
    </cdr:from>
    <cdr:to>
      <cdr:x>0.55238</cdr:x>
      <cdr:y>0.2739</cdr:y>
    </cdr:to>
    <cdr:sp macro="" textlink="">
      <cdr:nvSpPr>
        <cdr:cNvPr id="2" name="TextBox 1"/>
        <cdr:cNvSpPr txBox="1"/>
      </cdr:nvSpPr>
      <cdr:spPr>
        <a:xfrm xmlns:a="http://schemas.openxmlformats.org/drawingml/2006/main">
          <a:off x="1998658" y="798879"/>
          <a:ext cx="2420942" cy="63603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2400" b="1" dirty="0">
              <a:solidFill>
                <a:sysClr val="windowText" lastClr="000000"/>
              </a:solidFill>
              <a:cs typeface="Times New Roman" panose="02020603050405020304" pitchFamily="18" charset="0"/>
            </a:rPr>
            <a:t>Latency</a:t>
          </a:r>
          <a:r>
            <a:rPr lang="en-US" sz="1800" b="1" dirty="0">
              <a:solidFill>
                <a:sysClr val="windowText" lastClr="000000"/>
              </a:solidFill>
              <a:cs typeface="Times New Roman" panose="02020603050405020304" pitchFamily="18" charset="0"/>
            </a:rPr>
            <a:t> </a:t>
          </a:r>
          <a:r>
            <a:rPr lang="en-US" sz="2400" b="1" dirty="0">
              <a:solidFill>
                <a:sysClr val="windowText" lastClr="000000"/>
              </a:solidFill>
              <a:cs typeface="Times New Roman" panose="02020603050405020304" pitchFamily="18" charset="0"/>
            </a:rPr>
            <a:t>(cycles)</a:t>
          </a:r>
          <a:endParaRPr lang="en-US" sz="1800" b="1" dirty="0">
            <a:solidFill>
              <a:sysClr val="windowText" lastClr="000000"/>
            </a:solidFill>
            <a:cs typeface="Times New Roman" panose="02020603050405020304" pitchFamily="18"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0.26953</cdr:x>
      <cdr:y>0.06977</cdr:y>
    </cdr:from>
    <cdr:to>
      <cdr:x>0.69158</cdr:x>
      <cdr:y>0.19118</cdr:y>
    </cdr:to>
    <cdr:sp macro="" textlink="">
      <cdr:nvSpPr>
        <cdr:cNvPr id="2" name="TextBox 1"/>
        <cdr:cNvSpPr txBox="1"/>
      </cdr:nvSpPr>
      <cdr:spPr>
        <a:xfrm xmlns:a="http://schemas.openxmlformats.org/drawingml/2006/main">
          <a:off x="1265210" y="228600"/>
          <a:ext cx="1981200" cy="3978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ysClr val="windowText" lastClr="000000"/>
              </a:solidFill>
              <a:latin typeface="+mj-lt"/>
              <a:cs typeface="Times New Roman" panose="02020603050405020304" pitchFamily="18" charset="0"/>
            </a:rPr>
            <a:t>Latency (cycles)</a:t>
          </a:r>
        </a:p>
      </cdr:txBody>
    </cdr:sp>
  </cdr:relSizeAnchor>
</c:userShapes>
</file>

<file path=ppt/drawings/drawing4.xml><?xml version="1.0" encoding="utf-8"?>
<c:userShapes xmlns:c="http://schemas.openxmlformats.org/drawingml/2006/chart">
  <cdr:relSizeAnchor xmlns:cdr="http://schemas.openxmlformats.org/drawingml/2006/chartDrawing">
    <cdr:from>
      <cdr:x>0.27027</cdr:x>
      <cdr:y>0.06159</cdr:y>
    </cdr:from>
    <cdr:to>
      <cdr:x>0.78964</cdr:x>
      <cdr:y>0.183</cdr:y>
    </cdr:to>
    <cdr:sp macro="" textlink="">
      <cdr:nvSpPr>
        <cdr:cNvPr id="2" name="TextBox 1"/>
        <cdr:cNvSpPr txBox="1"/>
      </cdr:nvSpPr>
      <cdr:spPr>
        <a:xfrm xmlns:a="http://schemas.openxmlformats.org/drawingml/2006/main">
          <a:off x="1143000" y="203199"/>
          <a:ext cx="2196479" cy="40055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latin typeface="+mj-lt"/>
              <a:cs typeface="Times New Roman" panose="02020603050405020304" pitchFamily="18" charset="0"/>
            </a:rPr>
            <a:t>Latency (cycles)</a:t>
          </a:r>
          <a:endParaRPr lang="en-US" sz="1400" b="1" dirty="0">
            <a:solidFill>
              <a:sysClr val="windowText" lastClr="000000"/>
            </a:solidFill>
            <a:latin typeface="+mj-lt"/>
            <a:cs typeface="Times New Roman" panose="02020603050405020304" pitchFamily="18"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0.33159</cdr:x>
      <cdr:y>0.14745</cdr:y>
    </cdr:from>
    <cdr:to>
      <cdr:x>0.74983</cdr:x>
      <cdr:y>0.26886</cdr:y>
    </cdr:to>
    <cdr:sp macro="" textlink="">
      <cdr:nvSpPr>
        <cdr:cNvPr id="2" name="TextBox 1"/>
        <cdr:cNvSpPr txBox="1"/>
      </cdr:nvSpPr>
      <cdr:spPr>
        <a:xfrm xmlns:a="http://schemas.openxmlformats.org/drawingml/2006/main">
          <a:off x="1684866" y="447718"/>
          <a:ext cx="2125134" cy="36864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a:solidFill>
                <a:sysClr val="windowText" lastClr="000000"/>
              </a:solidFill>
              <a:latin typeface="+mj-lt"/>
              <a:cs typeface="Times New Roman" panose="02020603050405020304" pitchFamily="18" charset="0"/>
            </a:rPr>
            <a:t>Latency (cycles)</a:t>
          </a:r>
        </a:p>
      </cdr:txBody>
    </cdr:sp>
  </cdr:relSizeAnchor>
</c:userShapes>
</file>

<file path=ppt/drawings/drawing6.xml><?xml version="1.0" encoding="utf-8"?>
<c:userShapes xmlns:c="http://schemas.openxmlformats.org/drawingml/2006/chart">
  <cdr:relSizeAnchor xmlns:cdr="http://schemas.openxmlformats.org/drawingml/2006/chartDrawing">
    <cdr:from>
      <cdr:x>0.31667</cdr:x>
      <cdr:y>0.05128</cdr:y>
    </cdr:from>
    <cdr:to>
      <cdr:x>0.77348</cdr:x>
      <cdr:y>0.16269</cdr:y>
    </cdr:to>
    <cdr:sp macro="" textlink="">
      <cdr:nvSpPr>
        <cdr:cNvPr id="2" name="TextBox 1"/>
        <cdr:cNvSpPr txBox="1"/>
      </cdr:nvSpPr>
      <cdr:spPr>
        <a:xfrm xmlns:a="http://schemas.openxmlformats.org/drawingml/2006/main">
          <a:off x="1447800" y="152399"/>
          <a:ext cx="2088540" cy="331093"/>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800" b="1" dirty="0">
              <a:solidFill>
                <a:sysClr val="windowText" lastClr="000000"/>
              </a:solidFill>
              <a:latin typeface="+mj-lt"/>
              <a:cs typeface="Times New Roman" panose="02020603050405020304" pitchFamily="18" charset="0"/>
            </a:rPr>
            <a:t>Latency</a:t>
          </a:r>
          <a:r>
            <a:rPr lang="en-US" sz="1800" b="1" baseline="0" dirty="0">
              <a:solidFill>
                <a:sysClr val="windowText" lastClr="000000"/>
              </a:solidFill>
              <a:latin typeface="+mj-lt"/>
              <a:cs typeface="Times New Roman" panose="02020603050405020304" pitchFamily="18" charset="0"/>
            </a:rPr>
            <a:t> (cycles)</a:t>
          </a:r>
          <a:endParaRPr lang="en-US" sz="1800" b="1" dirty="0">
            <a:solidFill>
              <a:sysClr val="windowText" lastClr="000000"/>
            </a:solidFill>
            <a:latin typeface="+mj-lt"/>
            <a:cs typeface="Times New Roman" panose="02020603050405020304" pitchFamily="18"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0.23619</cdr:x>
      <cdr:y>0.04201</cdr:y>
    </cdr:from>
    <cdr:to>
      <cdr:x>0.71667</cdr:x>
      <cdr:y>0.1282</cdr:y>
    </cdr:to>
    <cdr:sp macro="" textlink="">
      <cdr:nvSpPr>
        <cdr:cNvPr id="2" name="TextBox 1"/>
        <cdr:cNvSpPr txBox="1"/>
      </cdr:nvSpPr>
      <cdr:spPr>
        <a:xfrm xmlns:a="http://schemas.openxmlformats.org/drawingml/2006/main">
          <a:off x="1079860" y="124845"/>
          <a:ext cx="2196739" cy="25615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800" b="1" dirty="0">
              <a:solidFill>
                <a:sysClr val="windowText" lastClr="000000"/>
              </a:solidFill>
              <a:latin typeface="+mj-lt"/>
              <a:cs typeface="Times New Roman" panose="02020603050405020304" pitchFamily="18" charset="0"/>
            </a:rPr>
            <a:t>Latency</a:t>
          </a:r>
          <a:r>
            <a:rPr lang="en-US" sz="1800" b="1" baseline="0" dirty="0">
              <a:solidFill>
                <a:sysClr val="windowText" lastClr="000000"/>
              </a:solidFill>
              <a:latin typeface="+mj-lt"/>
              <a:cs typeface="Times New Roman" panose="02020603050405020304" pitchFamily="18" charset="0"/>
            </a:rPr>
            <a:t> (cycles)</a:t>
          </a:r>
          <a:endParaRPr lang="en-US" sz="1800" b="1" dirty="0">
            <a:solidFill>
              <a:sysClr val="windowText" lastClr="000000"/>
            </a:solidFill>
            <a:latin typeface="+mj-lt"/>
            <a:cs typeface="Times New Roman" panose="02020603050405020304" pitchFamily="18"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0.23619</cdr:x>
      <cdr:y>0.04201</cdr:y>
    </cdr:from>
    <cdr:to>
      <cdr:x>0.63205</cdr:x>
      <cdr:y>0.1234</cdr:y>
    </cdr:to>
    <cdr:sp macro="" textlink="">
      <cdr:nvSpPr>
        <cdr:cNvPr id="2" name="TextBox 1"/>
        <cdr:cNvSpPr txBox="1"/>
      </cdr:nvSpPr>
      <cdr:spPr>
        <a:xfrm xmlns:a="http://schemas.openxmlformats.org/drawingml/2006/main">
          <a:off x="1252900" y="129706"/>
          <a:ext cx="2099900" cy="251294"/>
        </a:xfrm>
        <a:prstGeom xmlns:a="http://schemas.openxmlformats.org/drawingml/2006/main" prst="rect">
          <a:avLst/>
        </a:prstGeom>
      </cdr:spPr>
      <cdr:txBody>
        <a:bodyPr xmlns:a="http://schemas.openxmlformats.org/drawingml/2006/main" vertOverflow="clip" wrap="square" rtlCol="0" anchor="ctr"/>
        <a:lstStyle xmlns:a="http://schemas.openxmlformats.org/drawingml/2006/main"/>
        <a:p xmlns:a="http://schemas.openxmlformats.org/drawingml/2006/main">
          <a:r>
            <a:rPr lang="en-US" sz="1800" b="1" dirty="0">
              <a:solidFill>
                <a:schemeClr val="tx1"/>
              </a:solidFill>
              <a:latin typeface="+mj-lt"/>
              <a:cs typeface="Times New Roman" panose="02020603050405020304" pitchFamily="18" charset="0"/>
            </a:rPr>
            <a:t>Latency</a:t>
          </a:r>
          <a:r>
            <a:rPr lang="en-US" sz="1800" b="1" baseline="0" dirty="0">
              <a:solidFill>
                <a:schemeClr val="tx1"/>
              </a:solidFill>
              <a:latin typeface="+mj-lt"/>
              <a:cs typeface="Times New Roman" panose="02020603050405020304" pitchFamily="18" charset="0"/>
            </a:rPr>
            <a:t> (cycles)</a:t>
          </a:r>
          <a:endParaRPr lang="en-US" sz="1800" b="1" dirty="0">
            <a:solidFill>
              <a:schemeClr val="tx1"/>
            </a:solidFill>
            <a:latin typeface="+mj-lt"/>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9A0F387B-B280-42D8-B731-F7F7B90518D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pPr eaLnBrk="1" hangingPunct="1"/>
            <a:r>
              <a:rPr lang="en-US" altLang="en-US" dirty="0"/>
              <a:t>Hello everyone.</a:t>
            </a:r>
          </a:p>
          <a:p>
            <a:pPr eaLnBrk="1" hangingPunct="1"/>
            <a:r>
              <a:rPr lang="en-US" altLang="en-US" dirty="0"/>
              <a:t>My name is Hasan and today, I will talk about our work named </a:t>
            </a:r>
            <a:r>
              <a:rPr lang="en-US" altLang="en-US" dirty="0" err="1"/>
              <a:t>SoftMC</a:t>
            </a:r>
            <a:r>
              <a:rPr lang="en-US" altLang="en-US" dirty="0"/>
              <a:t>, which is an open-source  infrastructure for testing DRAM.</a:t>
            </a:r>
          </a:p>
          <a:p>
            <a:pPr eaLnBrk="1" hangingPunct="1"/>
            <a:r>
              <a:rPr lang="en-US" altLang="en-US" dirty="0"/>
              <a:t>This work is done in collaboration with co-authors from ETH Zurich, Carnegie Mellon University, and</a:t>
            </a:r>
          </a:p>
          <a:p>
            <a:pPr eaLnBrk="1" hangingPunct="1"/>
            <a:r>
              <a:rPr lang="en-US" altLang="en-US" dirty="0"/>
              <a:t>TOBB University of Economics and Technology</a:t>
            </a:r>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79F28B-820E-46A0-B3B5-7673D3F1E7D4}"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showing you the design of </a:t>
            </a:r>
            <a:r>
              <a:rPr lang="en-US" dirty="0" err="1"/>
              <a:t>SoftMC</a:t>
            </a:r>
            <a:r>
              <a:rPr lang="en-US" dirty="0"/>
              <a:t>, I would like to explain the two goals that we believe a memory characterization infrastructure should achieve.</a:t>
            </a:r>
          </a:p>
          <a:p>
            <a:endParaRPr lang="en-US" dirty="0"/>
          </a:p>
          <a:p>
            <a:r>
              <a:rPr lang="en-US" dirty="0"/>
              <a:t>First, a memory testing infrastructure should be flexible so that it can support testing any DRAM operation. A testing infrastructure should enable issuing the DRAM command in any order, with adjustable and precise timing between these commands.</a:t>
            </a:r>
          </a:p>
          <a:p>
            <a:endParaRPr lang="en-US" dirty="0"/>
          </a:p>
          <a:p>
            <a:r>
              <a:rPr lang="en-US" dirty="0"/>
              <a:t>[CLICK]</a:t>
            </a:r>
          </a:p>
          <a:p>
            <a:endParaRPr lang="en-US" dirty="0"/>
          </a:p>
          <a:p>
            <a:r>
              <a:rPr lang="en-US" dirty="0"/>
              <a:t>Second, the infrastructure should be easy to use. It should have simple and intuitive programming interface that minimizes programming effort and time. It also should be accessible to wide-range of users. Even users that lack experience of hardware design should be able to perform DRAM tests.</a:t>
            </a:r>
          </a:p>
          <a:p>
            <a:endParaRPr lang="en-US" dirty="0"/>
          </a:p>
          <a:p>
            <a:r>
              <a:rPr lang="en-US" dirty="0"/>
              <a:t>We designed our infrastructure to achieve these goals.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10</a:t>
            </a:fld>
            <a:endParaRPr lang="en-US" altLang="en-US"/>
          </a:p>
        </p:txBody>
      </p:sp>
    </p:spTree>
    <p:extLst>
      <p:ext uri="{BB962C8B-B14F-4D97-AF65-F5344CB8AC3E}">
        <p14:creationId xmlns:p14="http://schemas.microsoft.com/office/powerpoint/2010/main" val="1686772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SoftMC</a:t>
            </a:r>
            <a:r>
              <a:rPr lang="en-US" dirty="0"/>
              <a:t>, Soft Memory Controller is an FPGA-based memory characterization infrastructure and achieves both flexibility and ease of use goals. </a:t>
            </a:r>
          </a:p>
          <a:p>
            <a:r>
              <a:rPr lang="en-US" dirty="0"/>
              <a:t>On the right-hand side, you can see our entire platform. We have a host machine, where we define DRAM tests, an FPGA, which has a DDR3 module mounted on. The FPGA is connected to the Host machine via </a:t>
            </a:r>
            <a:r>
              <a:rPr lang="en-US" dirty="0" err="1"/>
              <a:t>PCIe</a:t>
            </a:r>
            <a:r>
              <a:rPr lang="en-US" dirty="0"/>
              <a:t> interface. </a:t>
            </a:r>
          </a:p>
          <a:p>
            <a:endParaRPr lang="en-US" dirty="0"/>
          </a:p>
          <a:p>
            <a:r>
              <a:rPr lang="en-US" dirty="0"/>
              <a:t>To adjust the temperature in controlled manner, we enclose the DRAM module with a Heat Chamber. Inside the heat chamber, we have a heater to increase the environmental temperature. The Temperature Controller helps us keep the temperature at fixed point.</a:t>
            </a:r>
          </a:p>
          <a:p>
            <a:endParaRPr lang="en-US" dirty="0"/>
          </a:p>
          <a:p>
            <a:r>
              <a:rPr lang="en-US" dirty="0"/>
              <a:t>We develop a prototype of </a:t>
            </a:r>
            <a:r>
              <a:rPr lang="en-US" dirty="0" err="1"/>
              <a:t>SoftMC</a:t>
            </a:r>
            <a:r>
              <a:rPr lang="en-US" dirty="0"/>
              <a:t> on Xilinx ML605 FPGA board.</a:t>
            </a:r>
          </a:p>
          <a:p>
            <a:r>
              <a:rPr lang="en-US" dirty="0"/>
              <a:t>We also provide an API implemented in C++ to make developing test routines easier.</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11</a:t>
            </a:fld>
            <a:endParaRPr lang="en-US" altLang="en-US"/>
          </a:p>
        </p:txBody>
      </p:sp>
    </p:spTree>
    <p:extLst>
      <p:ext uri="{BB962C8B-B14F-4D97-AF65-F5344CB8AC3E}">
        <p14:creationId xmlns:p14="http://schemas.microsoft.com/office/powerpoint/2010/main" val="2214687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3 key components of </a:t>
            </a:r>
            <a:r>
              <a:rPr lang="en-US" dirty="0" err="1"/>
              <a:t>SoftMC</a:t>
            </a:r>
            <a:r>
              <a:rPr lang="en-US" dirty="0"/>
              <a:t>. The API, the </a:t>
            </a:r>
            <a:r>
              <a:rPr lang="en-US" dirty="0" err="1"/>
              <a:t>PCIe</a:t>
            </a:r>
            <a:r>
              <a:rPr lang="en-US" dirty="0"/>
              <a:t> driver, and the hardware, which is implemented on FPGA.</a:t>
            </a:r>
          </a:p>
          <a:p>
            <a:r>
              <a:rPr lang="en-US" dirty="0"/>
              <a:t>I will explain these components in more detail.</a:t>
            </a:r>
          </a:p>
          <a:p>
            <a:r>
              <a:rPr lang="en-US" dirty="0"/>
              <a:t>Let’s first take a look on the </a:t>
            </a:r>
            <a:r>
              <a:rPr lang="en-US" dirty="0" err="1"/>
              <a:t>SoftMC</a:t>
            </a:r>
            <a:r>
              <a:rPr lang="en-US" dirty="0"/>
              <a:t> API.</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12</a:t>
            </a:fld>
            <a:endParaRPr lang="en-US" altLang="en-US"/>
          </a:p>
        </p:txBody>
      </p:sp>
    </p:spTree>
    <p:extLst>
      <p:ext uri="{BB962C8B-B14F-4D97-AF65-F5344CB8AC3E}">
        <p14:creationId xmlns:p14="http://schemas.microsoft.com/office/powerpoint/2010/main" val="1008057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a:t>
            </a:r>
            <a:r>
              <a:rPr lang="en-US" dirty="0" err="1"/>
              <a:t>SoftMC</a:t>
            </a:r>
            <a:r>
              <a:rPr lang="en-US" dirty="0"/>
              <a:t> API, we provide a set of C++ functions and structures that would minimize the programmer’s effort. In this presentation, I won’t go over the API in detail, instead I will demonstrate how the API is used by a simple code example. For more details, please refer to our paper or the source code.</a:t>
            </a:r>
          </a:p>
          <a:p>
            <a:endParaRPr lang="en-US" dirty="0"/>
          </a:p>
          <a:p>
            <a:r>
              <a:rPr lang="en-US" dirty="0"/>
              <a:t>The API provides a set of instruction generator functions. Programmers use these functions to generate instructions that tells the hardware to perform specific operations. For example, </a:t>
            </a:r>
            <a:r>
              <a:rPr lang="en-US" dirty="0" err="1"/>
              <a:t>genACT</a:t>
            </a:r>
            <a:r>
              <a:rPr lang="en-US" dirty="0"/>
              <a:t> generates an instruction to activate a given row from a given bank. </a:t>
            </a:r>
            <a:r>
              <a:rPr lang="en-US" dirty="0" err="1"/>
              <a:t>genWAIT</a:t>
            </a:r>
            <a:r>
              <a:rPr lang="en-US" dirty="0"/>
              <a:t> generates an instruction to tell the hardware to wait for the given number of cycles before executing the next instruction. We also provide functions for generating DRAM write and </a:t>
            </a:r>
            <a:r>
              <a:rPr lang="en-US" dirty="0" err="1"/>
              <a:t>precharge</a:t>
            </a:r>
            <a:r>
              <a:rPr lang="en-US" dirty="0"/>
              <a:t> commands. For more details, please see our paper or our source code documentation</a:t>
            </a:r>
          </a:p>
          <a:p>
            <a:endParaRPr lang="en-US" dirty="0"/>
          </a:p>
          <a:p>
            <a:r>
              <a:rPr lang="en-US" dirty="0"/>
              <a:t>We provide another abstraction, </a:t>
            </a:r>
            <a:r>
              <a:rPr lang="en-US" dirty="0" err="1"/>
              <a:t>InstructionSequence</a:t>
            </a:r>
            <a:r>
              <a:rPr lang="en-US" dirty="0"/>
              <a:t>, a data structure that’s keeps the generates instructions in order, and provides a function to easily send them to the </a:t>
            </a:r>
            <a:r>
              <a:rPr lang="en-US" dirty="0" err="1"/>
              <a:t>SoftMC</a:t>
            </a:r>
            <a:r>
              <a:rPr lang="en-US" dirty="0"/>
              <a:t> hardware. The programmer inserts the instructions to the </a:t>
            </a:r>
            <a:r>
              <a:rPr lang="en-US" dirty="0" err="1"/>
              <a:t>InstructionSequence</a:t>
            </a:r>
            <a:r>
              <a:rPr lang="en-US" dirty="0"/>
              <a:t>, and sends them to the hardware using the execute function.</a:t>
            </a:r>
          </a:p>
          <a:p>
            <a:endParaRPr lang="en-US" dirty="0"/>
          </a:p>
          <a:p>
            <a:r>
              <a:rPr lang="en-US" dirty="0"/>
              <a:t>So, these are the key parts of the API that we offer. Please see our paper for more details.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13</a:t>
            </a:fld>
            <a:endParaRPr lang="en-US" altLang="en-US"/>
          </a:p>
        </p:txBody>
      </p:sp>
    </p:spTree>
    <p:extLst>
      <p:ext uri="{BB962C8B-B14F-4D97-AF65-F5344CB8AC3E}">
        <p14:creationId xmlns:p14="http://schemas.microsoft.com/office/powerpoint/2010/main" val="388800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dirty="0" err="1"/>
              <a:t>PCIe</a:t>
            </a:r>
            <a:r>
              <a:rPr lang="en-US" dirty="0"/>
              <a:t> driver is only responsible of transferring raw data between the host machine and FPGA. The data can be the instructions generated in the host machine, or data read from DRAM which is sent back to the host machine.</a:t>
            </a:r>
          </a:p>
          <a:p>
            <a:endParaRPr lang="en-US" dirty="0"/>
          </a:p>
          <a:p>
            <a:r>
              <a:rPr lang="en-US" dirty="0"/>
              <a:t>Let me move to the details of </a:t>
            </a:r>
            <a:r>
              <a:rPr lang="en-US" dirty="0" err="1"/>
              <a:t>SoftMC</a:t>
            </a:r>
            <a:r>
              <a:rPr lang="en-US" dirty="0"/>
              <a:t> Hardware</a:t>
            </a:r>
          </a:p>
          <a:p>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14</a:t>
            </a:fld>
            <a:endParaRPr lang="en-US" altLang="en-US"/>
          </a:p>
        </p:txBody>
      </p:sp>
    </p:spTree>
    <p:extLst>
      <p:ext uri="{BB962C8B-B14F-4D97-AF65-F5344CB8AC3E}">
        <p14:creationId xmlns:p14="http://schemas.microsoft.com/office/powerpoint/2010/main" val="3769476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depicts the host machine, the DRAM module, and the FPGA that implements the </a:t>
            </a:r>
            <a:r>
              <a:rPr lang="en-US" dirty="0" err="1"/>
              <a:t>SoftMC</a:t>
            </a:r>
            <a:r>
              <a:rPr lang="en-US" dirty="0"/>
              <a:t> hardware.</a:t>
            </a:r>
          </a:p>
          <a:p>
            <a:endParaRPr lang="en-US" dirty="0"/>
          </a:p>
          <a:p>
            <a:r>
              <a:rPr lang="en-US" dirty="0"/>
              <a:t>I would like to show how the hardware operates by an example.</a:t>
            </a:r>
          </a:p>
          <a:p>
            <a:endParaRPr lang="en-US" dirty="0"/>
          </a:p>
          <a:p>
            <a:r>
              <a:rPr lang="en-US" dirty="0"/>
              <a:t>On the host machine, using the </a:t>
            </a:r>
            <a:r>
              <a:rPr lang="en-US" dirty="0" err="1"/>
              <a:t>SoftMC</a:t>
            </a:r>
            <a:r>
              <a:rPr lang="en-US" dirty="0"/>
              <a:t> API that I presented in the previous slide, the programmer generates a set of </a:t>
            </a:r>
            <a:r>
              <a:rPr lang="en-US" dirty="0" err="1"/>
              <a:t>SoftMC</a:t>
            </a:r>
            <a:r>
              <a:rPr lang="en-US" dirty="0"/>
              <a:t> instructions. Then the driver sends these instructions over the </a:t>
            </a:r>
            <a:r>
              <a:rPr lang="en-US" dirty="0" err="1"/>
              <a:t>PCIe</a:t>
            </a:r>
            <a:r>
              <a:rPr lang="en-US" dirty="0"/>
              <a:t> bus to the </a:t>
            </a:r>
            <a:r>
              <a:rPr lang="en-US" dirty="0" err="1"/>
              <a:t>SoftMC</a:t>
            </a:r>
            <a:r>
              <a:rPr lang="en-US" dirty="0"/>
              <a:t> hardware. In the </a:t>
            </a:r>
            <a:r>
              <a:rPr lang="en-US" dirty="0" err="1"/>
              <a:t>SoftMC</a:t>
            </a:r>
            <a:r>
              <a:rPr lang="en-US" dirty="0"/>
              <a:t> hardware, the instructions are buffered in the Instruction Queue. After receiving the entire Instruction Sequence, the Instruction Dispatcher fetches instructions from the queue and executes them. </a:t>
            </a:r>
          </a:p>
          <a:p>
            <a:endParaRPr lang="en-US" dirty="0"/>
          </a:p>
          <a:p>
            <a:r>
              <a:rPr lang="en-US" dirty="0"/>
              <a:t>Let’s assume the first one is an activate instructions, using which we will open a row from the DRAM. For that instruction, the dispatcher creates a corresponding DRAM command, which the DDR PHY unit sends to the DRAM module via the DDR bus. The dispatcher fetches the next instruction. It is a wait instructions that only tells the dispatcher to not fetch any instructions for the next couple of cycles. So this instruction doesn’t send anything to the DRAM. Last, the dispatcher executes a READ instruction, for which a DDR command is sent to the DRAM. In return, the DRAM module sends data back to the DDR PHY. DDR PHY forwards the data to the Read Capture module, which forwards the data further to the Host Machine. This was a demonstration of how the hardware operate in case of reading data from DRAM.</a:t>
            </a:r>
          </a:p>
          <a:p>
            <a:endParaRPr lang="en-US" dirty="0"/>
          </a:p>
          <a:p>
            <a:r>
              <a:rPr lang="en-US" dirty="0"/>
              <a:t>We also have Auto-refresh controller, which the user can set to automatically refresh the DRAM and Calibration Controller which performs task to ensure data integrity of the DDR bus. </a:t>
            </a:r>
          </a:p>
          <a:p>
            <a:endParaRPr lang="en-US" dirty="0"/>
          </a:p>
          <a:p>
            <a:r>
              <a:rPr lang="en-US" dirty="0"/>
              <a:t>That was in high-level a demonstration of our </a:t>
            </a:r>
            <a:r>
              <a:rPr lang="en-US" dirty="0" err="1"/>
              <a:t>SoftMM</a:t>
            </a:r>
            <a:r>
              <a:rPr lang="en-US" dirty="0"/>
              <a:t> design. For more details, please check our paper.</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15</a:t>
            </a:fld>
            <a:endParaRPr lang="en-US" altLang="en-US"/>
          </a:p>
        </p:txBody>
      </p:sp>
    </p:spTree>
    <p:extLst>
      <p:ext uri="{BB962C8B-B14F-4D97-AF65-F5344CB8AC3E}">
        <p14:creationId xmlns:p14="http://schemas.microsoft.com/office/powerpoint/2010/main" val="2471944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a:t>
            </a:r>
            <a:r>
              <a:rPr lang="en-US" dirty="0" err="1"/>
              <a:t>SoftMC</a:t>
            </a:r>
            <a:r>
              <a:rPr lang="en-US" dirty="0"/>
              <a:t>, we implement two use cases.</a:t>
            </a:r>
          </a:p>
          <a:p>
            <a:endParaRPr lang="en-US" dirty="0"/>
          </a:p>
          <a:p>
            <a:r>
              <a:rPr lang="en-US" dirty="0"/>
              <a:t>First, we perform a retention time distribution study, in order to validate the correctness of our infrastructure.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16</a:t>
            </a:fld>
            <a:endParaRPr lang="en-US" altLang="en-US"/>
          </a:p>
        </p:txBody>
      </p:sp>
    </p:spTree>
    <p:extLst>
      <p:ext uri="{BB962C8B-B14F-4D97-AF65-F5344CB8AC3E}">
        <p14:creationId xmlns:p14="http://schemas.microsoft.com/office/powerpoint/2010/main" val="2358626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Retention Time of a DRAM cell is defined as the interval during which the cell can correctly store the data.</a:t>
            </a:r>
          </a:p>
          <a:p>
            <a:endParaRPr lang="en-US" dirty="0"/>
          </a:p>
          <a:p>
            <a:r>
              <a:rPr lang="en-US" dirty="0"/>
              <a:t>In this test, we experimentally analyze the retention time distribution in three DRAM modules from three different vendors.</a:t>
            </a:r>
          </a:p>
          <a:p>
            <a:endParaRPr lang="en-US" dirty="0"/>
          </a:p>
          <a:p>
            <a:r>
              <a:rPr lang="en-US" dirty="0"/>
              <a:t>Now I will show you how we perform that test using </a:t>
            </a:r>
            <a:r>
              <a:rPr lang="en-US" dirty="0" err="1"/>
              <a:t>SoftMC</a:t>
            </a:r>
            <a:r>
              <a:rPr lang="en-US" dirty="0"/>
              <a:t>. First, we write data reference data pattern to a DRAM row. Then, we wait for some time, which in fact specifies the refresh interval. After that refresh interval, we read the data back from the row, and check it if it still stores the reference data that we previously wrote. Then we repeat the test by increasing the refresh interval. We perform the test on every row in the DRAM module. This entire test could be implemented with about 100 lines of code using </a:t>
            </a:r>
            <a:r>
              <a:rPr lang="en-US" dirty="0" err="1"/>
              <a:t>SoftMC</a:t>
            </a:r>
            <a:r>
              <a:rPr lang="en-US" dirty="0"/>
              <a:t> API.</a:t>
            </a:r>
          </a:p>
          <a:p>
            <a:endParaRPr lang="en-US" dirty="0"/>
          </a:p>
          <a:p>
            <a:r>
              <a:rPr lang="en-US" dirty="0"/>
              <a:t>Now let me show you the results that we obtained from that experiment.</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17</a:t>
            </a:fld>
            <a:endParaRPr lang="en-US" altLang="en-US"/>
          </a:p>
        </p:txBody>
      </p:sp>
    </p:spTree>
    <p:extLst>
      <p:ext uri="{BB962C8B-B14F-4D97-AF65-F5344CB8AC3E}">
        <p14:creationId xmlns:p14="http://schemas.microsoft.com/office/powerpoint/2010/main" val="10191598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results match the retention time results reported by prior work. This study validates the correctness of our testing infrastructure.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18</a:t>
            </a:fld>
            <a:endParaRPr lang="en-US" altLang="en-US"/>
          </a:p>
        </p:txBody>
      </p:sp>
    </p:spTree>
    <p:extLst>
      <p:ext uri="{BB962C8B-B14F-4D97-AF65-F5344CB8AC3E}">
        <p14:creationId xmlns:p14="http://schemas.microsoft.com/office/powerpoint/2010/main" val="29620157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move to our second use case.</a:t>
            </a:r>
          </a:p>
          <a:p>
            <a:r>
              <a:rPr lang="en-US" dirty="0"/>
              <a:t>In this use case, we evaluate two recently proposed latency reduction mechanisms and show the effectiveness of </a:t>
            </a:r>
            <a:r>
              <a:rPr lang="en-US" dirty="0" err="1"/>
              <a:t>SoftMC</a:t>
            </a:r>
            <a:r>
              <a:rPr lang="en-US" dirty="0"/>
              <a:t> in validating or refuting recently proposed ideas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19</a:t>
            </a:fld>
            <a:endParaRPr lang="en-US" altLang="en-US"/>
          </a:p>
        </p:txBody>
      </p:sp>
    </p:spTree>
    <p:extLst>
      <p:ext uri="{BB962C8B-B14F-4D97-AF65-F5344CB8AC3E}">
        <p14:creationId xmlns:p14="http://schemas.microsoft.com/office/powerpoint/2010/main" val="141545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eaLnBrk="1" hangingPunct="1"/>
            <a:r>
              <a:rPr lang="en-US" altLang="en-US" dirty="0"/>
              <a:t>I would like to start with a quick summary of our work.</a:t>
            </a:r>
          </a:p>
          <a:p>
            <a:pPr eaLnBrk="1" hangingPunct="1"/>
            <a:endParaRPr lang="en-US" altLang="en-US" dirty="0"/>
          </a:p>
          <a:p>
            <a:pPr eaLnBrk="1" hangingPunct="1"/>
            <a:r>
              <a:rPr lang="en-US" altLang="en-US" dirty="0"/>
              <a:t>[CLICK]</a:t>
            </a:r>
          </a:p>
          <a:p>
            <a:pPr eaLnBrk="1" hangingPunct="1"/>
            <a:endParaRPr lang="en-US" altLang="en-US" dirty="0"/>
          </a:p>
          <a:p>
            <a:pPr eaLnBrk="1" hangingPunct="1"/>
            <a:r>
              <a:rPr lang="en-US" altLang="en-US" dirty="0"/>
              <a:t>Reliability and Performance are two important problems of DRAM technology today.</a:t>
            </a:r>
            <a:r>
              <a:rPr lang="en-US" altLang="en-US" baseline="0" dirty="0"/>
              <a:t> T</a:t>
            </a:r>
            <a:r>
              <a:rPr lang="en-US" altLang="en-US" dirty="0"/>
              <a:t>hey may be even more important in the future, as it is becoming increasingly difficult to scale DRAM cells into smaller technology nodes. Manufacturers try hard to tackle these problems, but still</a:t>
            </a:r>
          </a:p>
          <a:p>
            <a:pPr eaLnBrk="1" hangingPunct="1"/>
            <a:r>
              <a:rPr lang="en-US" altLang="en-US" dirty="0"/>
              <a:t>a new reliability issue, </a:t>
            </a:r>
            <a:r>
              <a:rPr lang="en-US" altLang="en-US" dirty="0" err="1"/>
              <a:t>RowHammer</a:t>
            </a:r>
            <a:r>
              <a:rPr lang="en-US" altLang="en-US" dirty="0"/>
              <a:t>, has been recently discovered, which exists only on new generation DRAM chips that are manufactured at small technology nodes. </a:t>
            </a:r>
          </a:p>
          <a:p>
            <a:pPr eaLnBrk="1" hangingPunct="1"/>
            <a:endParaRPr lang="en-US" altLang="en-US" dirty="0"/>
          </a:p>
          <a:p>
            <a:pPr eaLnBrk="1" hangingPunct="1"/>
            <a:r>
              <a:rPr lang="en-US" altLang="en-US" dirty="0"/>
              <a:t>[CLICK]</a:t>
            </a:r>
          </a:p>
          <a:p>
            <a:pPr eaLnBrk="1" hangingPunct="1"/>
            <a:endParaRPr lang="en-US" altLang="en-US" dirty="0"/>
          </a:p>
          <a:p>
            <a:pPr eaLnBrk="1" hangingPunct="1"/>
            <a:r>
              <a:rPr lang="en-US" altLang="en-US" dirty="0"/>
              <a:t>So, there is a significant need for new mechanisms that could improve DRAM reliability and performance. To design, evaluate, and validate such mechanisms, it is important to accurately characterize, analyze and understand DRAM cell behavior.</a:t>
            </a:r>
          </a:p>
          <a:p>
            <a:pPr eaLnBrk="1" hangingPunct="1"/>
            <a:endParaRPr lang="en-US" altLang="en-US" dirty="0"/>
          </a:p>
          <a:p>
            <a:pPr eaLnBrk="1" hangingPunct="1"/>
            <a:r>
              <a:rPr lang="en-US" altLang="en-US" dirty="0"/>
              <a:t>[CLICK]</a:t>
            </a:r>
          </a:p>
          <a:p>
            <a:pPr eaLnBrk="1" hangingPunct="1"/>
            <a:endParaRPr lang="en-US" altLang="en-US" dirty="0"/>
          </a:p>
          <a:p>
            <a:pPr eaLnBrk="1" hangingPunct="1"/>
            <a:r>
              <a:rPr lang="en-US" altLang="en-US" dirty="0"/>
              <a:t>To this end, we design and implement </a:t>
            </a:r>
            <a:r>
              <a:rPr lang="en-US" altLang="en-US" dirty="0" err="1"/>
              <a:t>SoftMC</a:t>
            </a:r>
            <a:r>
              <a:rPr lang="en-US" altLang="en-US" dirty="0"/>
              <a:t>, an FPGA-based DRAM testing infrastructure that enables various studies on DRAM. Our infrastructure is flexible and easy to use. A prototype implementation of </a:t>
            </a:r>
            <a:r>
              <a:rPr lang="en-US" altLang="en-US" dirty="0" err="1"/>
              <a:t>SoftMC</a:t>
            </a:r>
            <a:r>
              <a:rPr lang="en-US" altLang="en-US" dirty="0"/>
              <a:t> is available as open-source code, which can be accessed from our </a:t>
            </a:r>
            <a:r>
              <a:rPr lang="en-US" altLang="en-US" dirty="0" err="1"/>
              <a:t>github</a:t>
            </a:r>
            <a:r>
              <a:rPr lang="en-US" altLang="en-US" dirty="0"/>
              <a:t> repository. </a:t>
            </a:r>
          </a:p>
          <a:p>
            <a:pPr eaLnBrk="1" hangingPunct="1"/>
            <a:endParaRPr lang="en-US" altLang="en-US" dirty="0"/>
          </a:p>
          <a:p>
            <a:pPr eaLnBrk="1" hangingPunct="1"/>
            <a:r>
              <a:rPr lang="en-US" altLang="en-US" dirty="0"/>
              <a:t>[CLICK]</a:t>
            </a:r>
          </a:p>
          <a:p>
            <a:pPr eaLnBrk="1" hangingPunct="1"/>
            <a:endParaRPr lang="en-US" altLang="en-US" dirty="0"/>
          </a:p>
          <a:p>
            <a:pPr eaLnBrk="1" hangingPunct="1"/>
            <a:r>
              <a:rPr lang="en-US" altLang="en-US" dirty="0"/>
              <a:t>We evaluate </a:t>
            </a:r>
            <a:r>
              <a:rPr lang="en-US" altLang="en-US" dirty="0" err="1"/>
              <a:t>SoftMC</a:t>
            </a:r>
            <a:r>
              <a:rPr lang="en-US" altLang="en-US" dirty="0"/>
              <a:t> and demonstrate its potential and ease of use by implementing two use cases. First, we show how simple is to implement a retention time distribution test, to characterize the retention time behavior of the DRAM cells.</a:t>
            </a:r>
          </a:p>
          <a:p>
            <a:pPr eaLnBrk="1" hangingPunct="1"/>
            <a:r>
              <a:rPr lang="en-US" altLang="en-US" dirty="0"/>
              <a:t>[CLICK]</a:t>
            </a:r>
          </a:p>
          <a:p>
            <a:pPr eaLnBrk="1" hangingPunct="1"/>
            <a:endParaRPr lang="en-US" altLang="en-US" dirty="0"/>
          </a:p>
          <a:p>
            <a:pPr eaLnBrk="1" hangingPunct="1"/>
            <a:r>
              <a:rPr lang="en-US" altLang="en-US" dirty="0"/>
              <a:t>Second, we demonstrate the flexibility and capability of </a:t>
            </a:r>
            <a:r>
              <a:rPr lang="en-US" altLang="en-US" dirty="0" err="1"/>
              <a:t>SoftMC</a:t>
            </a:r>
            <a:r>
              <a:rPr lang="en-US" altLang="en-US" dirty="0"/>
              <a:t> by validating two recently-proposed DRAM latency reduction mechanisms. This experiment demonstrates the importance of experimentally characterizing real DRAM chips to understand the behavior of DRAM cells, and the effectiveness of </a:t>
            </a:r>
            <a:r>
              <a:rPr lang="en-US" altLang="en-US" dirty="0" err="1"/>
              <a:t>SoftMC</a:t>
            </a:r>
            <a:r>
              <a:rPr lang="en-US" altLang="en-US" dirty="0"/>
              <a:t> in validating or refuting new ideas on existing memory modules.</a:t>
            </a:r>
          </a:p>
          <a:p>
            <a:pPr eaLnBrk="1" hangingPunct="1"/>
            <a:endParaRPr lang="en-US" altLang="en-US" dirty="0"/>
          </a:p>
          <a:p>
            <a:pPr eaLnBrk="1" hangingPunct="1"/>
            <a:r>
              <a:rPr lang="en-US" altLang="en-US" dirty="0"/>
              <a:t>We believe that </a:t>
            </a:r>
            <a:r>
              <a:rPr lang="en-US" altLang="en-US" dirty="0" err="1"/>
              <a:t>SoftMC</a:t>
            </a:r>
            <a:r>
              <a:rPr lang="en-US" altLang="en-US" dirty="0"/>
              <a:t> would enable a wide range of studies to improve DRAM reliability and performance.</a:t>
            </a:r>
          </a:p>
        </p:txBody>
      </p:sp>
      <p:sp>
        <p:nvSpPr>
          <p:cNvPr id="614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6714A56-E299-406A-8F70-0FE65D76F58B}"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mechanisms, </a:t>
            </a:r>
            <a:r>
              <a:rPr lang="en-US" dirty="0" err="1"/>
              <a:t>ChargeCache</a:t>
            </a:r>
            <a:r>
              <a:rPr lang="en-US" dirty="0"/>
              <a:t> and Non Uniform Access Time Memory Controller (NUAT) exploit the same key observation to reduce DRAM access latency.</a:t>
            </a:r>
          </a:p>
          <a:p>
            <a:endParaRPr lang="en-US" dirty="0"/>
          </a:p>
          <a:p>
            <a:r>
              <a:rPr lang="en-US" dirty="0"/>
              <a:t>A Highly-charged DRAM cell can be accessed faster, with lower latency. </a:t>
            </a:r>
            <a:r>
              <a:rPr lang="en-US" dirty="0" err="1"/>
              <a:t>ChargeCache</a:t>
            </a:r>
            <a:r>
              <a:rPr lang="en-US" dirty="0"/>
              <a:t> combines this observation with that recently-accessed DRAM cells are in highly-charged state. This is because, when we access a cell, it gets restored as I showed in the first slides. On the other hand, NUAT is based on the observation that recently-refreshed DRAM cells have high amount of charge.</a:t>
            </a:r>
          </a:p>
          <a:p>
            <a:endParaRPr lang="en-US" dirty="0"/>
          </a:p>
          <a:p>
            <a:r>
              <a:rPr lang="en-US" dirty="0"/>
              <a:t>Let me show in the next slide what I mean by highly-charged cell and why it can be accessed with low latency.</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20</a:t>
            </a:fld>
            <a:endParaRPr lang="en-US" altLang="en-US"/>
          </a:p>
        </p:txBody>
      </p:sp>
    </p:spTree>
    <p:extLst>
      <p:ext uri="{BB962C8B-B14F-4D97-AF65-F5344CB8AC3E}">
        <p14:creationId xmlns:p14="http://schemas.microsoft.com/office/powerpoint/2010/main" val="5109057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Recall that prior to activate, the DRAM cell is leaking its charge. The two studies we evaluate observe that if the activate is issued when the DRAM cell is highly-charged, which means it is accessed just after the refresh, the access latency can be reduced. </a:t>
            </a:r>
            <a:r>
              <a:rPr lang="en-US" dirty="0"/>
              <a:t>Specifically, their mechanisms can reduce Ready to access latency and Activation Latency.  Note that, c</a:t>
            </a:r>
            <a:r>
              <a:rPr lang="en-US" dirty="0"/>
              <a:t>urrent memory controllers do not have a notion of charge available in the cells and hence they cannot exploit this observation. Their mechanisms extend the memory controller with such ability. </a:t>
            </a:r>
          </a:p>
          <a:p>
            <a:endParaRPr lang="en-US" dirty="0"/>
          </a:p>
          <a:p>
            <a:r>
              <a:rPr lang="en-US" dirty="0"/>
              <a:t>Although we perform separate experiment using </a:t>
            </a:r>
            <a:r>
              <a:rPr lang="en-US" dirty="0" err="1"/>
              <a:t>SoftMC</a:t>
            </a:r>
            <a:r>
              <a:rPr lang="en-US" dirty="0"/>
              <a:t>, to measure the headroom for reduction on these latencies,</a:t>
            </a:r>
          </a:p>
          <a:p>
            <a:r>
              <a:rPr lang="en-US" dirty="0"/>
              <a:t>In this talk I will only explain the experiment we performed for ready to access latency. I would be happy to discuss our other experiment offline.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21</a:t>
            </a:fld>
            <a:endParaRPr lang="en-US" altLang="en-US"/>
          </a:p>
        </p:txBody>
      </p:sp>
    </p:spTree>
    <p:extLst>
      <p:ext uri="{BB962C8B-B14F-4D97-AF65-F5344CB8AC3E}">
        <p14:creationId xmlns:p14="http://schemas.microsoft.com/office/powerpoint/2010/main" val="25212270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methodology for the ready to access latency test.</a:t>
            </a:r>
          </a:p>
          <a:p>
            <a:endParaRPr lang="en-US" dirty="0"/>
          </a:p>
          <a:p>
            <a:r>
              <a:rPr lang="en-US" dirty="0"/>
              <a:t>We start the test similar to retention time distribution study, by writing a reference data. Next, we wait for some time interval. We use this interval to adjust the charge amount stored in the cell. If we wait longer, the cell will leak more charge, and at the end the cell will contain lower charge. If we wait shorter, the cell will contain higher charge. </a:t>
            </a:r>
          </a:p>
          <a:p>
            <a:endParaRPr lang="en-US" dirty="0"/>
          </a:p>
          <a:p>
            <a:r>
              <a:rPr lang="en-US" dirty="0"/>
              <a:t>Next, the read back data from the same location in DRAM that we wrote the reference data to. We perform this read with low ready-to-access latency. Which means, after issuing the activate command, we wait less prior to issuing the read command. Then we compare the data we read with the reference data, and we count the number of errors. We repeat the test through the entire DRAM with different wait intervals.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22</a:t>
            </a:fld>
            <a:endParaRPr lang="en-US" altLang="en-US"/>
          </a:p>
        </p:txBody>
      </p:sp>
    </p:spTree>
    <p:extLst>
      <p:ext uri="{BB962C8B-B14F-4D97-AF65-F5344CB8AC3E}">
        <p14:creationId xmlns:p14="http://schemas.microsoft.com/office/powerpoint/2010/main" val="323371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would like to show you what the results should look like based on the idea that highly-charged cells can be accessed faster.</a:t>
            </a:r>
          </a:p>
          <a:p>
            <a:r>
              <a:rPr lang="en-US" dirty="0"/>
              <a:t>In the x-axis of the figure, we have the wait interval, which you can think as the charge amount of the cell. Going to the left the cell has more charge, going to the right the cell has less charge. On the y-axis we have the number of bytes with at least one bit-flip. The lines represent the number of errors for different ready-to-access latencies, from 6 cycles to just 3 cycles. </a:t>
            </a:r>
          </a:p>
          <a:p>
            <a:endParaRPr lang="en-US" dirty="0"/>
          </a:p>
          <a:p>
            <a:r>
              <a:rPr lang="en-US" dirty="0"/>
              <a:t>If we look at this point, we can see that when a cell has leaked significant portion of its charge, the correct data can be read from the DRAM cell using default ready-to-access latency, which is 6. But, the data cannot be read correctly with low latency. On the other hand, when the cell contains higher amount of charge, it can be accessed correctly also with low latency without any errors.</a:t>
            </a:r>
          </a:p>
          <a:p>
            <a:endParaRPr lang="en-US" dirty="0"/>
          </a:p>
          <a:p>
            <a:r>
              <a:rPr lang="en-US" dirty="0"/>
              <a:t>OK, lets look at our results that we obtained by testing real DRAM chips.</a:t>
            </a:r>
          </a:p>
          <a:p>
            <a:endParaRPr lang="en-US" dirty="0"/>
          </a:p>
          <a:p>
            <a:r>
              <a:rPr lang="en-US" dirty="0"/>
              <a:t>As you see, there is not a considerable distinction among the curves for 6, 5, and 4 cycles of latency, which conflicts with our expectation.</a:t>
            </a:r>
          </a:p>
          <a:p>
            <a:r>
              <a:rPr lang="en-US" dirty="0"/>
              <a:t>With 3 cycles latency, we have error even when working with very small wait interval. We believe that is because with such a low latency, some of the cells cannot correctly operate regardless of their charge amount.</a:t>
            </a:r>
          </a:p>
          <a:p>
            <a:endParaRPr lang="en-US" dirty="0"/>
          </a:p>
          <a:p>
            <a:r>
              <a:rPr lang="en-US" dirty="0"/>
              <a:t>Based on our experiments using </a:t>
            </a:r>
            <a:r>
              <a:rPr lang="en-US" dirty="0" err="1"/>
              <a:t>SoftMC</a:t>
            </a:r>
            <a:r>
              <a:rPr lang="en-US" dirty="0"/>
              <a:t>, we do not observe the expected latency reduction effect in existing DRAM chips.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23</a:t>
            </a:fld>
            <a:endParaRPr lang="en-US" altLang="en-US"/>
          </a:p>
        </p:txBody>
      </p:sp>
    </p:spTree>
    <p:extLst>
      <p:ext uri="{BB962C8B-B14F-4D97-AF65-F5344CB8AC3E}">
        <p14:creationId xmlns:p14="http://schemas.microsoft.com/office/powerpoint/2010/main" val="1484284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what is the reason behind that? Why don’t we see the latency reduction effect?</a:t>
            </a:r>
          </a:p>
          <a:p>
            <a:endParaRPr lang="en-US" dirty="0"/>
          </a:p>
          <a:p>
            <a:r>
              <a:rPr lang="en-US" dirty="0"/>
              <a:t>Based on our discussion with DRAM manufacturers, we found out that there is a critical timing parameter which cannot be externally controlled my the memory controller. This is the interval between the Activate command, until the sense amplifier gets enabled. Let me explain that with the following example.</a:t>
            </a:r>
          </a:p>
          <a:p>
            <a:endParaRPr lang="en-US" dirty="0"/>
          </a:p>
          <a:p>
            <a:r>
              <a:rPr lang="en-US" dirty="0"/>
              <a:t>Initially, the cell has charge in region of Data 1. With the activate command, the cell shared a portion of its charge with the wire connected to the sense amplifier. This sharing continues until the sense amplifier gets enabled and starts charging the cell back to fully charged state. This time, from the issuing of activate command to the enabling of the sense amplifier is fixed in the DRAM circuit. When the sense amplifier is enabled it brings the cell to highly charged state. And at the time where the cell reaches ready to access charge level, the memory controller can issue the read or write command. And the entire latency from ACT to Read or Write is ready-to-access-latency as I explained in the start of my talk. </a:t>
            </a:r>
          </a:p>
          <a:p>
            <a:endParaRPr lang="en-US" dirty="0"/>
          </a:p>
          <a:p>
            <a:r>
              <a:rPr lang="en-US" dirty="0"/>
              <a:t>Let’s see what happens when we start with initially fully charged cell. Since, the latency to enable the sense amplifier is fixed, after charge sharing, the cell charge reaches almost the same point, and we do not get any room for reduction of ready-to-access latency. However, if we look at the point where the charge sharing gets to the point where the blue line reaches just before enabling the sense amplifier, we see that we have a significant potential for latency reduction. </a:t>
            </a:r>
          </a:p>
          <a:p>
            <a:endParaRPr lang="en-US" dirty="0"/>
          </a:p>
          <a:p>
            <a:r>
              <a:rPr lang="en-US" dirty="0"/>
              <a:t>Using </a:t>
            </a:r>
            <a:r>
              <a:rPr lang="en-US" dirty="0" err="1"/>
              <a:t>SoftMC</a:t>
            </a:r>
            <a:r>
              <a:rPr lang="en-US" dirty="0"/>
              <a:t>, we show that the expected latency reduction effect is not observable in existing DRAM chips.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24</a:t>
            </a:fld>
            <a:endParaRPr lang="en-US" altLang="en-US"/>
          </a:p>
        </p:txBody>
      </p:sp>
    </p:spTree>
    <p:extLst>
      <p:ext uri="{BB962C8B-B14F-4D97-AF65-F5344CB8AC3E}">
        <p14:creationId xmlns:p14="http://schemas.microsoft.com/office/powerpoint/2010/main" val="6736112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presented you two examples that </a:t>
            </a:r>
            <a:r>
              <a:rPr lang="en-US" dirty="0" err="1"/>
              <a:t>SoftMC</a:t>
            </a:r>
            <a:r>
              <a:rPr lang="en-US" dirty="0"/>
              <a:t> enables. Now, I will talk about more future research directions that </a:t>
            </a:r>
            <a:r>
              <a:rPr lang="en-US" dirty="0" err="1"/>
              <a:t>SoftMC</a:t>
            </a:r>
            <a:r>
              <a:rPr lang="en-US" dirty="0"/>
              <a:t> can enable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25</a:t>
            </a:fld>
            <a:endParaRPr lang="en-US" altLang="en-US"/>
          </a:p>
        </p:txBody>
      </p:sp>
    </p:spTree>
    <p:extLst>
      <p:ext uri="{BB962C8B-B14F-4D97-AF65-F5344CB8AC3E}">
        <p14:creationId xmlns:p14="http://schemas.microsoft.com/office/powerpoint/2010/main" val="41006021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of all, </a:t>
            </a:r>
            <a:r>
              <a:rPr lang="en-US" dirty="0" err="1"/>
              <a:t>SoftMC</a:t>
            </a:r>
            <a:r>
              <a:rPr lang="en-US" dirty="0"/>
              <a:t> will enable more DRAM characterization studies.  </a:t>
            </a:r>
            <a:r>
              <a:rPr lang="en-US" dirty="0" err="1"/>
              <a:t>SoftMC</a:t>
            </a:r>
            <a:r>
              <a:rPr lang="en-US" dirty="0"/>
              <a:t> can help to answer questions such as:</a:t>
            </a:r>
          </a:p>
          <a:p>
            <a:endParaRPr lang="en-US" dirty="0"/>
          </a:p>
          <a:p>
            <a:r>
              <a:rPr lang="en-US" dirty="0"/>
              <a:t>…</a:t>
            </a:r>
          </a:p>
          <a:p>
            <a:endParaRPr lang="en-US" dirty="0"/>
          </a:p>
          <a:p>
            <a:endParaRPr lang="en-US" dirty="0"/>
          </a:p>
          <a:p>
            <a:r>
              <a:rPr lang="en-US" dirty="0"/>
              <a:t>Second, by some minor changes, </a:t>
            </a:r>
            <a:r>
              <a:rPr lang="en-US" dirty="0" err="1"/>
              <a:t>SoftMC</a:t>
            </a:r>
            <a:r>
              <a:rPr lang="en-US" dirty="0"/>
              <a:t> can be used for characterization of emerging Non-volatile memories. When such chips become available, it will be critical to characterize and analyze them in order to understand, exploit, and correct their behavior.</a:t>
            </a:r>
          </a:p>
          <a:p>
            <a:endParaRPr lang="en-US" dirty="0"/>
          </a:p>
          <a:p>
            <a:r>
              <a:rPr lang="en-US" dirty="0"/>
              <a:t>Thirds, </a:t>
            </a:r>
            <a:r>
              <a:rPr lang="en-US" dirty="0" err="1"/>
              <a:t>SoftMC</a:t>
            </a:r>
            <a:r>
              <a:rPr lang="en-US" dirty="0"/>
              <a:t> could also be extended to enable studies on areas such as memory scheduling and power management. </a:t>
            </a:r>
            <a:r>
              <a:rPr lang="en-US" dirty="0" err="1"/>
              <a:t>SoftMC</a:t>
            </a:r>
            <a:r>
              <a:rPr lang="en-US" dirty="0"/>
              <a:t> could also be adapted to run real workloads on it.</a:t>
            </a:r>
          </a:p>
          <a:p>
            <a:endParaRPr lang="en-US" dirty="0"/>
          </a:p>
          <a:p>
            <a:r>
              <a:rPr lang="en-US" dirty="0"/>
              <a:t>We believe, </a:t>
            </a:r>
            <a:r>
              <a:rPr lang="en-US" dirty="0" err="1"/>
              <a:t>SoftMC</a:t>
            </a:r>
            <a:r>
              <a:rPr lang="en-US" dirty="0"/>
              <a:t> will help to develop mechanisms and architectures that improve reliability and performance of future memory systems.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26</a:t>
            </a:fld>
            <a:endParaRPr lang="en-US" altLang="en-US"/>
          </a:p>
        </p:txBody>
      </p:sp>
    </p:spTree>
    <p:extLst>
      <p:ext uri="{BB962C8B-B14F-4D97-AF65-F5344CB8AC3E}">
        <p14:creationId xmlns:p14="http://schemas.microsoft.com/office/powerpoint/2010/main" val="857991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me conclude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27</a:t>
            </a:fld>
            <a:endParaRPr lang="en-US" altLang="en-US"/>
          </a:p>
        </p:txBody>
      </p:sp>
    </p:spTree>
    <p:extLst>
      <p:ext uri="{BB962C8B-B14F-4D97-AF65-F5344CB8AC3E}">
        <p14:creationId xmlns:p14="http://schemas.microsoft.com/office/powerpoint/2010/main" val="39477479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let me quickly conclude.</a:t>
            </a:r>
          </a:p>
          <a:p>
            <a:endParaRPr lang="en-US" dirty="0"/>
          </a:p>
          <a:p>
            <a:r>
              <a:rPr lang="en-US" dirty="0"/>
              <a:t>We designed and implemented the first publicly-available FPGA-based DRAM testing infrastructure. </a:t>
            </a:r>
            <a:r>
              <a:rPr lang="en-US" dirty="0" err="1"/>
              <a:t>SoftMC</a:t>
            </a:r>
            <a:r>
              <a:rPr lang="en-US" dirty="0"/>
              <a:t> has two properties, Flexibility and Ease of Use, which enable wide-range of studies on DRAM to be performed by a wide-range of researchers.</a:t>
            </a:r>
          </a:p>
          <a:p>
            <a:r>
              <a:rPr lang="en-US" dirty="0"/>
              <a:t>We show the capabilities of </a:t>
            </a:r>
            <a:r>
              <a:rPr lang="en-US" dirty="0" err="1"/>
              <a:t>SoftMC</a:t>
            </a:r>
            <a:r>
              <a:rPr lang="en-US" dirty="0"/>
              <a:t> by implementing two use cases. The results of our Retention Time Distribution study match with previously reported results, validating the correctness of </a:t>
            </a:r>
            <a:r>
              <a:rPr lang="en-US" dirty="0" err="1"/>
              <a:t>SoftMC</a:t>
            </a:r>
            <a:r>
              <a:rPr lang="en-US" dirty="0"/>
              <a:t>.</a:t>
            </a:r>
          </a:p>
          <a:p>
            <a:r>
              <a:rPr lang="en-US" dirty="0"/>
              <a:t>In the second use case, using </a:t>
            </a:r>
            <a:r>
              <a:rPr lang="en-US" dirty="0" err="1"/>
              <a:t>SoftMC</a:t>
            </a:r>
            <a:r>
              <a:rPr lang="en-US" dirty="0"/>
              <a:t>, we show that the expected latency reduction effect of two recently-proposed mechanisms is not observable in existing DRAM chips. That study shows the capability of </a:t>
            </a:r>
            <a:r>
              <a:rPr lang="en-US" dirty="0" err="1"/>
              <a:t>SoftMC</a:t>
            </a:r>
            <a:r>
              <a:rPr lang="en-US" dirty="0"/>
              <a:t> in validating or refuting new mechanisms on DRAM.</a:t>
            </a:r>
          </a:p>
          <a:p>
            <a:endParaRPr lang="en-US" dirty="0"/>
          </a:p>
          <a:p>
            <a:r>
              <a:rPr lang="en-US" dirty="0"/>
              <a:t>We believe that </a:t>
            </a:r>
            <a:r>
              <a:rPr lang="en-US" dirty="0" err="1"/>
              <a:t>SoftMC</a:t>
            </a:r>
            <a:r>
              <a:rPr lang="en-US" dirty="0"/>
              <a:t> will be widely used to evaluate and validate studies, ideas, and methodologies in the design of future memory systems.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28</a:t>
            </a:fld>
            <a:endParaRPr lang="en-US" altLang="en-US"/>
          </a:p>
        </p:txBody>
      </p:sp>
    </p:spTree>
    <p:extLst>
      <p:ext uri="{BB962C8B-B14F-4D97-AF65-F5344CB8AC3E}">
        <p14:creationId xmlns:p14="http://schemas.microsoft.com/office/powerpoint/2010/main" val="34992390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p:spPr>
      </p:sp>
      <p:sp>
        <p:nvSpPr>
          <p:cNvPr id="4099" name="Notes Placeholder 2"/>
          <p:cNvSpPr>
            <a:spLocks noGrp="1"/>
          </p:cNvSpPr>
          <p:nvPr>
            <p:ph type="body" idx="1"/>
          </p:nvPr>
        </p:nvSpPr>
        <p:spPr>
          <a:noFill/>
        </p:spPr>
        <p:txBody>
          <a:bodyPr/>
          <a:lstStyle/>
          <a:p>
            <a:pPr eaLnBrk="1" hangingPunct="1"/>
            <a:endParaRPr lang="en-US" altLang="en-US" dirty="0"/>
          </a:p>
        </p:txBody>
      </p:sp>
      <p:sp>
        <p:nvSpPr>
          <p:cNvPr id="410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79F28B-820E-46A0-B3B5-7673D3F1E7D4}" type="slidenum">
              <a:rPr lang="en-US" altLang="en-US"/>
              <a:pPr/>
              <a:t>29</a:t>
            </a:fld>
            <a:endParaRPr lang="en-US" altLang="en-US"/>
          </a:p>
        </p:txBody>
      </p:sp>
    </p:spTree>
    <p:extLst>
      <p:ext uri="{BB962C8B-B14F-4D97-AF65-F5344CB8AC3E}">
        <p14:creationId xmlns:p14="http://schemas.microsoft.com/office/powerpoint/2010/main" val="9912536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is the outline of the rest of my talk.</a:t>
            </a:r>
          </a:p>
          <a:p>
            <a:endParaRPr lang="en-US" baseline="0" dirty="0"/>
          </a:p>
          <a:p>
            <a:r>
              <a:rPr lang="en-US" baseline="0" dirty="0"/>
              <a:t>First, I would like to start with explaining basic DRAM operations and building motivation for an infrastructure to characterize real DRAM chips.</a:t>
            </a:r>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3</a:t>
            </a:fld>
            <a:endParaRPr lang="en-US" altLang="en-US"/>
          </a:p>
        </p:txBody>
      </p:sp>
    </p:spTree>
    <p:extLst>
      <p:ext uri="{BB962C8B-B14F-4D97-AF65-F5344CB8AC3E}">
        <p14:creationId xmlns:p14="http://schemas.microsoft.com/office/powerpoint/2010/main" val="33903216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methodology for the ready to access latency test.</a:t>
            </a:r>
          </a:p>
          <a:p>
            <a:endParaRPr lang="en-US" dirty="0"/>
          </a:p>
          <a:p>
            <a:r>
              <a:rPr lang="en-US" dirty="0"/>
              <a:t>We start the test similar to retention time distribution study, by writing a reference data. Next, we wait for some time interval. We use this interval to adjust the charge amount stored in the cell. If we wait longer, the cell will leak more charge, and at the end the cell will contain lower charge. If we wait shorter, the cell will contain higher charge. </a:t>
            </a:r>
          </a:p>
          <a:p>
            <a:endParaRPr lang="en-US" dirty="0"/>
          </a:p>
          <a:p>
            <a:r>
              <a:rPr lang="en-US" dirty="0"/>
              <a:t>Next, the read back data from the same location in DRAM that we wrote the reference data to. We perform this read with low ready-to-access latency. Which means, after issuing the activate command, we wait less prior to issuing the read command. Then we compare the data we read with the reference data, and we count the number of errors. We repeat the test through the entire DRAM with different wait intervals.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34</a:t>
            </a:fld>
            <a:endParaRPr lang="en-US" altLang="en-US"/>
          </a:p>
        </p:txBody>
      </p:sp>
    </p:spTree>
    <p:extLst>
      <p:ext uri="{BB962C8B-B14F-4D97-AF65-F5344CB8AC3E}">
        <p14:creationId xmlns:p14="http://schemas.microsoft.com/office/powerpoint/2010/main" val="2472289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typical system consists of CPU, and a DRAM module, which is accessed by the Memory Controller. </a:t>
            </a:r>
          </a:p>
          <a:p>
            <a:r>
              <a:rPr lang="en-US" baseline="0" dirty="0"/>
              <a:t>The memory module is composed of several DRAM chips. Inside each chip, we have a 2D array of DRAM cells, each of them storing a single bit of information as electrical charge. The cells are vertically connected to sense amplifiers, which can read the data from the cells and update it if needed. Each of horizontally distributed lines of cells are organized as DRAM rows.</a:t>
            </a:r>
          </a:p>
          <a:p>
            <a:endParaRPr lang="en-US" baseline="0" dirty="0"/>
          </a:p>
          <a:p>
            <a:r>
              <a:rPr lang="en-US" baseline="0" dirty="0"/>
              <a:t>Lets look at DRAM commands that the memory controller issues to access a particular DRAM cell.</a:t>
            </a:r>
          </a:p>
          <a:p>
            <a:endParaRPr lang="en-US" baseline="0" dirty="0"/>
          </a:p>
          <a:p>
            <a:r>
              <a:rPr lang="en-US" baseline="0" dirty="0"/>
              <a:t>[CLICK] </a:t>
            </a:r>
          </a:p>
          <a:p>
            <a:r>
              <a:rPr lang="en-US" baseline="0" dirty="0"/>
              <a:t>When the memory controller sends an activate command to the DRAM, first, the row to be accessed is being selected. [CLICK] Then, the cells of the selected rows transfer their charge to the sense amplifiers. Based on the charge amount received, the sense amplifiers determines the value that each cell store and then [CLICK] they restore the charge of the cells back to its initial amount.</a:t>
            </a:r>
          </a:p>
          <a:p>
            <a:endParaRPr lang="en-US" baseline="0" dirty="0"/>
          </a:p>
          <a:p>
            <a:r>
              <a:rPr lang="en-US" baseline="0" dirty="0"/>
              <a:t>[CLICK]</a:t>
            </a:r>
          </a:p>
          <a:p>
            <a:endParaRPr lang="en-US" baseline="0" dirty="0"/>
          </a:p>
          <a:p>
            <a:r>
              <a:rPr lang="en-US" baseline="0" dirty="0"/>
              <a:t>Next, the memory controller issues a read or write command to the DRAM. I show the read command here. With that command, we access the sense amplifiers from which we want to read data from [CLICK], and transfer that data over the memory bus to the CPU.</a:t>
            </a:r>
          </a:p>
          <a:p>
            <a:endParaRPr lang="en-US" baseline="0" dirty="0"/>
          </a:p>
          <a:p>
            <a:r>
              <a:rPr lang="en-US" baseline="0" dirty="0"/>
              <a:t>[CLICK]</a:t>
            </a:r>
          </a:p>
          <a:p>
            <a:endParaRPr lang="en-US" baseline="0" dirty="0"/>
          </a:p>
          <a:p>
            <a:r>
              <a:rPr lang="en-US" baseline="0" dirty="0"/>
              <a:t>So, although we completed a particular access, we still need to perform one more operation to prepare the DRAM for the next access, if that targets a row different than the one we have activated. We prepare the DRAM for an access to a new row using the </a:t>
            </a:r>
            <a:r>
              <a:rPr lang="en-US" baseline="0" dirty="0" err="1"/>
              <a:t>precharge</a:t>
            </a:r>
            <a:r>
              <a:rPr lang="en-US" baseline="0" dirty="0"/>
              <a:t> operation. [CLICK] </a:t>
            </a:r>
            <a:r>
              <a:rPr lang="en-US" baseline="0" dirty="0" err="1"/>
              <a:t>Precharge</a:t>
            </a:r>
            <a:r>
              <a:rPr lang="en-US" baseline="0" dirty="0"/>
              <a:t>, turns both the row and the sense amplifiers back to their initial states.</a:t>
            </a:r>
          </a:p>
          <a:p>
            <a:endParaRPr lang="en-US" baseline="0" dirty="0"/>
          </a:p>
          <a:p>
            <a:r>
              <a:rPr lang="en-US" dirty="0"/>
              <a:t>These are the key DRAM operations that enable accesses. Something that I didn’t mention in this slide in the latency of each of these operations.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4</a:t>
            </a:fld>
            <a:endParaRPr lang="en-US" altLang="en-US"/>
          </a:p>
        </p:txBody>
      </p:sp>
    </p:spTree>
    <p:extLst>
      <p:ext uri="{BB962C8B-B14F-4D97-AF65-F5344CB8AC3E}">
        <p14:creationId xmlns:p14="http://schemas.microsoft.com/office/powerpoint/2010/main" val="1470200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In this slide, I would like to show the status of a DRAM cell and a sense amplifier prior to performing the key DRAM operations and on a completion of them.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When the cell is not yet activated, in other words when a row is closed, DRAM cells leak their charge gradually. The interval during which the data is retained correctly in a DRAM cell without accessing it is called Retention Time. DRAM cells are typically refreshed at 64 </a:t>
            </a:r>
            <a:r>
              <a:rPr lang="en-US" dirty="0" err="1"/>
              <a:t>ms</a:t>
            </a:r>
            <a:r>
              <a:rPr lang="en-US" dirty="0"/>
              <a:t> refresh period, to ensure DRAM stores the correct data continuously. Now, lets look at how DRAM commands change the status of the DRAM cell and the Sense Amplifier.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At the point where we just issue the Activate, the DRAM cell is fully charged, and the sense amplifier is idle. After a time interval, which we call ready-to-access latency, the memory controller could issue a read or write command. Later, when the cell is fully restored, after the activation latency, the memory controller is free to issue a </a:t>
            </a:r>
            <a:r>
              <a:rPr lang="en-US" dirty="0" err="1"/>
              <a:t>precharge</a:t>
            </a:r>
            <a:r>
              <a:rPr lang="en-US" dirty="0"/>
              <a:t> command to prepare the DRAM to an access to a new row. During the </a:t>
            </a:r>
            <a:r>
              <a:rPr lang="en-US" dirty="0" err="1"/>
              <a:t>precharge</a:t>
            </a:r>
            <a:r>
              <a:rPr lang="en-US" dirty="0"/>
              <a:t> operation, the sense amplifier gradually turns back into its idle state. We call the time associated with the </a:t>
            </a:r>
            <a:r>
              <a:rPr lang="en-US" dirty="0" err="1"/>
              <a:t>precharge</a:t>
            </a:r>
            <a:r>
              <a:rPr lang="en-US" dirty="0"/>
              <a:t> operation, </a:t>
            </a:r>
            <a:r>
              <a:rPr lang="en-US" dirty="0" err="1"/>
              <a:t>precharge</a:t>
            </a:r>
            <a:r>
              <a:rPr lang="en-US" dirty="0"/>
              <a:t> latency.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What if the memory controller does not obey these latencies?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Can we reduce DRAM access latency that way?</a:t>
            </a:r>
          </a:p>
          <a:p>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5</a:t>
            </a:fld>
            <a:endParaRPr lang="en-US" altLang="en-US"/>
          </a:p>
        </p:txBody>
      </p:sp>
    </p:spTree>
    <p:extLst>
      <p:ext uri="{BB962C8B-B14F-4D97-AF65-F5344CB8AC3E}">
        <p14:creationId xmlns:p14="http://schemas.microsoft.com/office/powerpoint/2010/main" val="71584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 memory controller issues the read command earlier in time, the DRAM will try to serve the data from a sense amplifier that may not have been properly sensed the data. That may lead to reading corrupted data.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Similarly, if the memory controller issues the </a:t>
            </a:r>
            <a:r>
              <a:rPr lang="en-US" dirty="0" err="1"/>
              <a:t>Precharge</a:t>
            </a:r>
            <a:r>
              <a:rPr lang="en-US" dirty="0"/>
              <a:t> command earlier, the DRAM will start </a:t>
            </a:r>
            <a:r>
              <a:rPr lang="en-US" dirty="0" err="1"/>
              <a:t>precharging</a:t>
            </a:r>
            <a:r>
              <a:rPr lang="en-US" dirty="0"/>
              <a:t> without fully restoring the cell. Which may result in read error during the next access to the cell.</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[CLICK]</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Last, if the memory controller does not wait for the </a:t>
            </a:r>
            <a:r>
              <a:rPr lang="en-US" dirty="0" err="1"/>
              <a:t>precharge</a:t>
            </a:r>
            <a:r>
              <a:rPr lang="en-US" dirty="0"/>
              <a:t> operation to complete, and issues an activate command to a new row, then the activate operation will begin when the sense amplifier has some amount of charge (which means it is not completely in idle state). That may again result in reading incorrect data.</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So, reducing the timing intervals between the commands to improve DRAM performance may negatively affect DRAM reliability. To develop such mechanisms, the exact characteristics of real DRAM cells need to be studied.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Reducing DRAM latency is just one factor that needs to be studied, but there are also other factors that affect DRAM reliability.</a:t>
            </a:r>
          </a:p>
          <a:p>
            <a:endParaRPr lang="en-US" dirty="0"/>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6</a:t>
            </a:fld>
            <a:endParaRPr lang="en-US" altLang="en-US"/>
          </a:p>
        </p:txBody>
      </p:sp>
    </p:spTree>
    <p:extLst>
      <p:ext uri="{BB962C8B-B14F-4D97-AF65-F5344CB8AC3E}">
        <p14:creationId xmlns:p14="http://schemas.microsoft.com/office/powerpoint/2010/main" val="1752302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also other factors affecting DRAM reliability and latency.</a:t>
            </a:r>
          </a:p>
          <a:p>
            <a:endParaRPr lang="en-US" dirty="0"/>
          </a:p>
          <a:p>
            <a:r>
              <a:rPr lang="en-US" dirty="0"/>
              <a:t>Such as, temperature, voltage, …</a:t>
            </a:r>
          </a:p>
          <a:p>
            <a:endParaRPr lang="en-US" dirty="0"/>
          </a:p>
          <a:p>
            <a:r>
              <a:rPr lang="en-US" dirty="0"/>
              <a:t>I would be happy to discuss these during the poster session.</a:t>
            </a:r>
          </a:p>
          <a:p>
            <a:endParaRPr lang="en-US" dirty="0"/>
          </a:p>
          <a:p>
            <a:r>
              <a:rPr lang="en-US" dirty="0"/>
              <a:t>To design more reliable and faster DRAM, we need to better understand the effects of such factors.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7</a:t>
            </a:fld>
            <a:endParaRPr lang="en-US" altLang="en-US"/>
          </a:p>
        </p:txBody>
      </p:sp>
    </p:spTree>
    <p:extLst>
      <p:ext uri="{BB962C8B-B14F-4D97-AF65-F5344CB8AC3E}">
        <p14:creationId xmlns:p14="http://schemas.microsoft.com/office/powerpoint/2010/main" val="1017530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Many of the factors affecting DRAM </a:t>
            </a:r>
            <a:r>
              <a:rPr lang="en-US" sz="1200" dirty="0">
                <a:solidFill>
                  <a:srgbClr val="C00000"/>
                </a:solidFill>
              </a:rPr>
              <a:t>reliability</a:t>
            </a:r>
            <a:r>
              <a:rPr lang="en-US" sz="1200" dirty="0"/>
              <a:t> and </a:t>
            </a:r>
            <a:r>
              <a:rPr lang="en-US" sz="1200" dirty="0">
                <a:solidFill>
                  <a:srgbClr val="336699"/>
                </a:solidFill>
              </a:rPr>
              <a:t>latency</a:t>
            </a:r>
            <a:r>
              <a:rPr lang="en-US" sz="1200" dirty="0"/>
              <a:t> </a:t>
            </a:r>
            <a:r>
              <a:rPr lang="en-US" sz="1200" dirty="0">
                <a:solidFill>
                  <a:srgbClr val="FF0000"/>
                </a:solidFill>
              </a:rPr>
              <a:t>cannot</a:t>
            </a:r>
            <a:r>
              <a:rPr lang="en-US" sz="1200" dirty="0"/>
              <a:t> be properly modeled in simulation or analytically</a:t>
            </a:r>
          </a:p>
          <a:p>
            <a:endParaRPr lang="en-US" dirty="0"/>
          </a:p>
          <a:p>
            <a:r>
              <a:rPr lang="en-US" dirty="0"/>
              <a:t>To design, evaluate, and validate mechanisms that could improve reliability and performance,</a:t>
            </a:r>
          </a:p>
          <a:p>
            <a:r>
              <a:rPr lang="en-US" dirty="0"/>
              <a:t>We need to characterize, analyze and understand the behavior of real DRAM chips in terms of reliability and performance</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8</a:t>
            </a:fld>
            <a:endParaRPr lang="en-US" altLang="en-US"/>
          </a:p>
        </p:txBody>
      </p:sp>
    </p:spTree>
    <p:extLst>
      <p:ext uri="{BB962C8B-B14F-4D97-AF65-F5344CB8AC3E}">
        <p14:creationId xmlns:p14="http://schemas.microsoft.com/office/powerpoint/2010/main" val="485468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tell about </a:t>
            </a:r>
            <a:r>
              <a:rPr lang="en-US" dirty="0" err="1"/>
              <a:t>SoftMC</a:t>
            </a:r>
            <a:r>
              <a:rPr lang="en-US" dirty="0"/>
              <a:t>, the infrastructure we designed to perform DRAM characterization studies</a:t>
            </a:r>
          </a:p>
        </p:txBody>
      </p:sp>
      <p:sp>
        <p:nvSpPr>
          <p:cNvPr id="4" name="Slide Number Placeholder 3"/>
          <p:cNvSpPr>
            <a:spLocks noGrp="1"/>
          </p:cNvSpPr>
          <p:nvPr>
            <p:ph type="sldNum" sz="quarter" idx="10"/>
          </p:nvPr>
        </p:nvSpPr>
        <p:spPr/>
        <p:txBody>
          <a:bodyPr/>
          <a:lstStyle/>
          <a:p>
            <a:pPr>
              <a:defRPr/>
            </a:pPr>
            <a:fld id="{9A0F387B-B280-42D8-B731-F7F7B90518D4}" type="slidenum">
              <a:rPr lang="en-US" altLang="en-US" smtClean="0"/>
              <a:pPr>
                <a:defRPr/>
              </a:pPr>
              <a:t>9</a:t>
            </a:fld>
            <a:endParaRPr lang="en-US" altLang="en-US"/>
          </a:p>
        </p:txBody>
      </p:sp>
    </p:spTree>
    <p:extLst>
      <p:ext uri="{BB962C8B-B14F-4D97-AF65-F5344CB8AC3E}">
        <p14:creationId xmlns:p14="http://schemas.microsoft.com/office/powerpoint/2010/main" val="2628833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baseline="0">
                <a:latin typeface="+mj-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fld id="{792AF45A-0522-4A18-8EE3-76F72132FDC4}" type="slidenum">
              <a:rPr lang="en-US" altLang="en-US"/>
              <a:pPr>
                <a:defRPr/>
              </a:pPr>
              <a:t>‹#›</a:t>
            </a:fld>
            <a:endParaRPr lang="en-US" altLang="en-US"/>
          </a:p>
        </p:txBody>
      </p:sp>
    </p:spTree>
    <p:extLst>
      <p:ext uri="{BB962C8B-B14F-4D97-AF65-F5344CB8AC3E}">
        <p14:creationId xmlns:p14="http://schemas.microsoft.com/office/powerpoint/2010/main" val="351777931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50216186-A5EE-4107-B05B-29C0291DE596}" type="slidenum">
              <a:rPr lang="en-US" altLang="en-US"/>
              <a:pPr>
                <a:defRPr/>
              </a:pPr>
              <a:t>‹#›</a:t>
            </a:fld>
            <a:endParaRPr lang="en-US" altLang="en-US"/>
          </a:p>
        </p:txBody>
      </p:sp>
    </p:spTree>
    <p:extLst>
      <p:ext uri="{BB962C8B-B14F-4D97-AF65-F5344CB8AC3E}">
        <p14:creationId xmlns:p14="http://schemas.microsoft.com/office/powerpoint/2010/main" val="833383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2484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61FD11E6-C68C-46EE-BA2D-5F652CEB9CF1}" type="slidenum">
              <a:rPr lang="en-US" altLang="en-US"/>
              <a:pPr>
                <a:defRPr/>
              </a:pPr>
              <a:t>‹#›</a:t>
            </a:fld>
            <a:endParaRPr lang="en-US" altLang="en-US"/>
          </a:p>
        </p:txBody>
      </p:sp>
    </p:spTree>
    <p:extLst>
      <p:ext uri="{BB962C8B-B14F-4D97-AF65-F5344CB8AC3E}">
        <p14:creationId xmlns:p14="http://schemas.microsoft.com/office/powerpoint/2010/main" val="3027763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baseline="0">
                <a:latin typeface="+mj-lt"/>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Rectangle 6"/>
          <p:cNvSpPr>
            <a:spLocks noGrp="1" noChangeArrowheads="1"/>
          </p:cNvSpPr>
          <p:nvPr>
            <p:ph type="sldNum" sz="quarter" idx="11"/>
          </p:nvPr>
        </p:nvSpPr>
        <p:spPr>
          <a:ln/>
        </p:spPr>
        <p:txBody>
          <a:bodyPr/>
          <a:lstStyle>
            <a:lvl1pPr>
              <a:defRPr/>
            </a:lvl1pPr>
          </a:lstStyle>
          <a:p>
            <a:pPr>
              <a:defRPr/>
            </a:pPr>
            <a:fld id="{792AF45A-0522-4A18-8EE3-76F72132FDC4}" type="slidenum">
              <a:rPr lang="en-US" altLang="en-US"/>
              <a:pPr>
                <a:defRPr/>
              </a:pPr>
              <a:t>‹#›</a:t>
            </a:fld>
            <a:endParaRPr lang="en-US" altLang="en-US"/>
          </a:p>
        </p:txBody>
      </p:sp>
    </p:spTree>
    <p:extLst>
      <p:ext uri="{BB962C8B-B14F-4D97-AF65-F5344CB8AC3E}">
        <p14:creationId xmlns:p14="http://schemas.microsoft.com/office/powerpoint/2010/main" val="241774579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9C6405EB-A0CD-489A-8152-61CB2DF54052}" type="slidenum">
              <a:rPr lang="en-US" altLang="en-US"/>
              <a:pPr>
                <a:defRPr/>
              </a:pPr>
              <a:t>‹#›</a:t>
            </a:fld>
            <a:endParaRPr lang="en-US" altLang="en-US"/>
          </a:p>
        </p:txBody>
      </p:sp>
    </p:spTree>
    <p:extLst>
      <p:ext uri="{BB962C8B-B14F-4D97-AF65-F5344CB8AC3E}">
        <p14:creationId xmlns:p14="http://schemas.microsoft.com/office/powerpoint/2010/main" val="14005944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AB68490E-7086-4618-AC70-6DEE6849E55B}" type="slidenum">
              <a:rPr lang="en-US" altLang="en-US"/>
              <a:pPr>
                <a:defRPr/>
              </a:pPr>
              <a:t>‹#›</a:t>
            </a:fld>
            <a:endParaRPr lang="en-US" altLang="en-US"/>
          </a:p>
        </p:txBody>
      </p:sp>
    </p:spTree>
    <p:extLst>
      <p:ext uri="{BB962C8B-B14F-4D97-AF65-F5344CB8AC3E}">
        <p14:creationId xmlns:p14="http://schemas.microsoft.com/office/powerpoint/2010/main" val="1159131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910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910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ln/>
        </p:spPr>
        <p:txBody>
          <a:bodyPr/>
          <a:lstStyle>
            <a:lvl1pPr>
              <a:defRPr/>
            </a:lvl1pPr>
          </a:lstStyle>
          <a:p>
            <a:pPr>
              <a:defRPr/>
            </a:pPr>
            <a:fld id="{4D12F09B-DB93-4AB8-86DB-46A83A0450A6}" type="slidenum">
              <a:rPr lang="en-US" altLang="en-US"/>
              <a:pPr>
                <a:defRPr/>
              </a:pPr>
              <a:t>‹#›</a:t>
            </a:fld>
            <a:endParaRPr lang="en-US" altLang="en-US"/>
          </a:p>
        </p:txBody>
      </p:sp>
    </p:spTree>
    <p:extLst>
      <p:ext uri="{BB962C8B-B14F-4D97-AF65-F5344CB8AC3E}">
        <p14:creationId xmlns:p14="http://schemas.microsoft.com/office/powerpoint/2010/main" val="1551196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FB133003-D8C7-4309-8819-91C37417670B}" type="slidenum">
              <a:rPr lang="en-US" altLang="en-US"/>
              <a:pPr>
                <a:defRPr/>
              </a:pPr>
              <a:t>‹#›</a:t>
            </a:fld>
            <a:endParaRPr lang="en-US" altLang="en-US"/>
          </a:p>
        </p:txBody>
      </p:sp>
    </p:spTree>
    <p:extLst>
      <p:ext uri="{BB962C8B-B14F-4D97-AF65-F5344CB8AC3E}">
        <p14:creationId xmlns:p14="http://schemas.microsoft.com/office/powerpoint/2010/main" val="2059867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7B9ECE85-C9AF-44B3-A3CF-8D47D40853DE}" type="slidenum">
              <a:rPr lang="en-US" altLang="en-US"/>
              <a:pPr>
                <a:defRPr/>
              </a:pPr>
              <a:t>‹#›</a:t>
            </a:fld>
            <a:endParaRPr lang="en-US" altLang="en-US"/>
          </a:p>
        </p:txBody>
      </p:sp>
    </p:spTree>
    <p:extLst>
      <p:ext uri="{BB962C8B-B14F-4D97-AF65-F5344CB8AC3E}">
        <p14:creationId xmlns:p14="http://schemas.microsoft.com/office/powerpoint/2010/main" val="1229843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CDB166BC-D5B7-4F99-B227-1868AA556423}" type="slidenum">
              <a:rPr lang="en-US" altLang="en-US"/>
              <a:pPr>
                <a:defRPr/>
              </a:pPr>
              <a:t>‹#›</a:t>
            </a:fld>
            <a:endParaRPr lang="en-US" altLang="en-US"/>
          </a:p>
        </p:txBody>
      </p:sp>
    </p:spTree>
    <p:extLst>
      <p:ext uri="{BB962C8B-B14F-4D97-AF65-F5344CB8AC3E}">
        <p14:creationId xmlns:p14="http://schemas.microsoft.com/office/powerpoint/2010/main" val="328525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11D8CD6D-A915-406B-845F-55FCB35676CB}" type="slidenum">
              <a:rPr lang="en-US" altLang="en-US"/>
              <a:pPr>
                <a:defRPr/>
              </a:pPr>
              <a:t>‹#›</a:t>
            </a:fld>
            <a:endParaRPr lang="en-US" altLang="en-US"/>
          </a:p>
        </p:txBody>
      </p:sp>
    </p:spTree>
    <p:extLst>
      <p:ext uri="{BB962C8B-B14F-4D97-AF65-F5344CB8AC3E}">
        <p14:creationId xmlns:p14="http://schemas.microsoft.com/office/powerpoint/2010/main" val="2931495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latin typeface="+mj-lt"/>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9C6405EB-A0CD-489A-8152-61CB2DF54052}" type="slidenum">
              <a:rPr lang="en-US" altLang="en-US"/>
              <a:pPr>
                <a:defRPr/>
              </a:pPr>
              <a:t>‹#›</a:t>
            </a:fld>
            <a:endParaRPr lang="en-US" altLang="en-US"/>
          </a:p>
        </p:txBody>
      </p:sp>
    </p:spTree>
    <p:extLst>
      <p:ext uri="{BB962C8B-B14F-4D97-AF65-F5344CB8AC3E}">
        <p14:creationId xmlns:p14="http://schemas.microsoft.com/office/powerpoint/2010/main" val="37067400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70231C61-4173-444E-8EC5-F9F0FBC09867}" type="slidenum">
              <a:rPr lang="en-US" altLang="en-US"/>
              <a:pPr>
                <a:defRPr/>
              </a:pPr>
              <a:t>‹#›</a:t>
            </a:fld>
            <a:endParaRPr lang="en-US" altLang="en-US"/>
          </a:p>
        </p:txBody>
      </p:sp>
    </p:spTree>
    <p:extLst>
      <p:ext uri="{BB962C8B-B14F-4D97-AF65-F5344CB8AC3E}">
        <p14:creationId xmlns:p14="http://schemas.microsoft.com/office/powerpoint/2010/main" val="27880487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50216186-A5EE-4107-B05B-29C0291DE596}" type="slidenum">
              <a:rPr lang="en-US" altLang="en-US"/>
              <a:pPr>
                <a:defRPr/>
              </a:pPr>
              <a:t>‹#›</a:t>
            </a:fld>
            <a:endParaRPr lang="en-US" altLang="en-US"/>
          </a:p>
        </p:txBody>
      </p:sp>
    </p:spTree>
    <p:extLst>
      <p:ext uri="{BB962C8B-B14F-4D97-AF65-F5344CB8AC3E}">
        <p14:creationId xmlns:p14="http://schemas.microsoft.com/office/powerpoint/2010/main" val="90400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0"/>
            <a:ext cx="21336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0"/>
            <a:ext cx="6248400" cy="61261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ln/>
        </p:spPr>
        <p:txBody>
          <a:bodyPr/>
          <a:lstStyle>
            <a:lvl1pPr>
              <a:defRPr/>
            </a:lvl1pPr>
          </a:lstStyle>
          <a:p>
            <a:pPr>
              <a:defRPr/>
            </a:pPr>
            <a:fld id="{61FD11E6-C68C-46EE-BA2D-5F652CEB9CF1}" type="slidenum">
              <a:rPr lang="en-US" altLang="en-US"/>
              <a:pPr>
                <a:defRPr/>
              </a:pPr>
              <a:t>‹#›</a:t>
            </a:fld>
            <a:endParaRPr lang="en-US" altLang="en-US"/>
          </a:p>
        </p:txBody>
      </p:sp>
    </p:spTree>
    <p:extLst>
      <p:ext uri="{BB962C8B-B14F-4D97-AF65-F5344CB8AC3E}">
        <p14:creationId xmlns:p14="http://schemas.microsoft.com/office/powerpoint/2010/main" val="3632791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5" name="Rectangle 6"/>
          <p:cNvSpPr>
            <a:spLocks noGrp="1" noChangeArrowheads="1"/>
          </p:cNvSpPr>
          <p:nvPr>
            <p:ph type="sldNum" sz="quarter" idx="11"/>
          </p:nvPr>
        </p:nvSpPr>
        <p:spPr>
          <a:ln/>
        </p:spPr>
        <p:txBody>
          <a:bodyPr/>
          <a:lstStyle>
            <a:lvl1pPr>
              <a:defRPr/>
            </a:lvl1pPr>
          </a:lstStyle>
          <a:p>
            <a:pPr>
              <a:defRPr/>
            </a:pPr>
            <a:fld id="{AB68490E-7086-4618-AC70-6DEE6849E55B}" type="slidenum">
              <a:rPr lang="en-US" altLang="en-US"/>
              <a:pPr>
                <a:defRPr/>
              </a:pPr>
              <a:t>‹#›</a:t>
            </a:fld>
            <a:endParaRPr lang="en-US" altLang="en-US"/>
          </a:p>
        </p:txBody>
      </p:sp>
    </p:spTree>
    <p:extLst>
      <p:ext uri="{BB962C8B-B14F-4D97-AF65-F5344CB8AC3E}">
        <p14:creationId xmlns:p14="http://schemas.microsoft.com/office/powerpoint/2010/main" val="350470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295400"/>
            <a:ext cx="41910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95400"/>
            <a:ext cx="4191000" cy="48307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6"/>
          <p:cNvSpPr>
            <a:spLocks noGrp="1" noChangeArrowheads="1"/>
          </p:cNvSpPr>
          <p:nvPr>
            <p:ph type="sldNum" sz="quarter" idx="11"/>
          </p:nvPr>
        </p:nvSpPr>
        <p:spPr>
          <a:ln/>
        </p:spPr>
        <p:txBody>
          <a:bodyPr/>
          <a:lstStyle>
            <a:lvl1pPr>
              <a:defRPr/>
            </a:lvl1pPr>
          </a:lstStyle>
          <a:p>
            <a:pPr>
              <a:defRPr/>
            </a:pPr>
            <a:fld id="{4D12F09B-DB93-4AB8-86DB-46A83A0450A6}" type="slidenum">
              <a:rPr lang="en-US" altLang="en-US"/>
              <a:pPr>
                <a:defRPr/>
              </a:pPr>
              <a:t>‹#›</a:t>
            </a:fld>
            <a:endParaRPr lang="en-US" altLang="en-US"/>
          </a:p>
        </p:txBody>
      </p:sp>
    </p:spTree>
    <p:extLst>
      <p:ext uri="{BB962C8B-B14F-4D97-AF65-F5344CB8AC3E}">
        <p14:creationId xmlns:p14="http://schemas.microsoft.com/office/powerpoint/2010/main" val="1464753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6"/>
          <p:cNvSpPr>
            <a:spLocks noGrp="1" noChangeArrowheads="1"/>
          </p:cNvSpPr>
          <p:nvPr>
            <p:ph type="sldNum" sz="quarter" idx="11"/>
          </p:nvPr>
        </p:nvSpPr>
        <p:spPr>
          <a:ln/>
        </p:spPr>
        <p:txBody>
          <a:bodyPr/>
          <a:lstStyle>
            <a:lvl1pPr>
              <a:defRPr/>
            </a:lvl1pPr>
          </a:lstStyle>
          <a:p>
            <a:pPr>
              <a:defRPr/>
            </a:pPr>
            <a:fld id="{FB133003-D8C7-4309-8819-91C37417670B}" type="slidenum">
              <a:rPr lang="en-US" altLang="en-US"/>
              <a:pPr>
                <a:defRPr/>
              </a:pPr>
              <a:t>‹#›</a:t>
            </a:fld>
            <a:endParaRPr lang="en-US" altLang="en-US"/>
          </a:p>
        </p:txBody>
      </p:sp>
    </p:spTree>
    <p:extLst>
      <p:ext uri="{BB962C8B-B14F-4D97-AF65-F5344CB8AC3E}">
        <p14:creationId xmlns:p14="http://schemas.microsoft.com/office/powerpoint/2010/main" val="2520808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Rectangle 6"/>
          <p:cNvSpPr>
            <a:spLocks noGrp="1" noChangeArrowheads="1"/>
          </p:cNvSpPr>
          <p:nvPr>
            <p:ph type="sldNum" sz="quarter" idx="11"/>
          </p:nvPr>
        </p:nvSpPr>
        <p:spPr>
          <a:ln/>
        </p:spPr>
        <p:txBody>
          <a:bodyPr/>
          <a:lstStyle>
            <a:lvl1pPr>
              <a:defRPr/>
            </a:lvl1pPr>
          </a:lstStyle>
          <a:p>
            <a:pPr>
              <a:defRPr/>
            </a:pPr>
            <a:fld id="{7B9ECE85-C9AF-44B3-A3CF-8D47D40853DE}" type="slidenum">
              <a:rPr lang="en-US" altLang="en-US"/>
              <a:pPr>
                <a:defRPr/>
              </a:pPr>
              <a:t>‹#›</a:t>
            </a:fld>
            <a:endParaRPr lang="en-US" altLang="en-US"/>
          </a:p>
        </p:txBody>
      </p:sp>
    </p:spTree>
    <p:extLst>
      <p:ext uri="{BB962C8B-B14F-4D97-AF65-F5344CB8AC3E}">
        <p14:creationId xmlns:p14="http://schemas.microsoft.com/office/powerpoint/2010/main" val="998326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6"/>
          <p:cNvSpPr>
            <a:spLocks noGrp="1" noChangeArrowheads="1"/>
          </p:cNvSpPr>
          <p:nvPr>
            <p:ph type="sldNum" sz="quarter" idx="11"/>
          </p:nvPr>
        </p:nvSpPr>
        <p:spPr>
          <a:ln/>
        </p:spPr>
        <p:txBody>
          <a:bodyPr/>
          <a:lstStyle>
            <a:lvl1pPr>
              <a:defRPr/>
            </a:lvl1pPr>
          </a:lstStyle>
          <a:p>
            <a:pPr>
              <a:defRPr/>
            </a:pPr>
            <a:fld id="{CDB166BC-D5B7-4F99-B227-1868AA556423}" type="slidenum">
              <a:rPr lang="en-US" altLang="en-US"/>
              <a:pPr>
                <a:defRPr/>
              </a:pPr>
              <a:t>‹#›</a:t>
            </a:fld>
            <a:endParaRPr lang="en-US" altLang="en-US"/>
          </a:p>
        </p:txBody>
      </p:sp>
    </p:spTree>
    <p:extLst>
      <p:ext uri="{BB962C8B-B14F-4D97-AF65-F5344CB8AC3E}">
        <p14:creationId xmlns:p14="http://schemas.microsoft.com/office/powerpoint/2010/main" val="2170425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11D8CD6D-A915-406B-845F-55FCB35676CB}" type="slidenum">
              <a:rPr lang="en-US" altLang="en-US"/>
              <a:pPr>
                <a:defRPr/>
              </a:pPr>
              <a:t>‹#›</a:t>
            </a:fld>
            <a:endParaRPr lang="en-US" altLang="en-US"/>
          </a:p>
        </p:txBody>
      </p:sp>
    </p:spTree>
    <p:extLst>
      <p:ext uri="{BB962C8B-B14F-4D97-AF65-F5344CB8AC3E}">
        <p14:creationId xmlns:p14="http://schemas.microsoft.com/office/powerpoint/2010/main" val="712369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Rectangle 6"/>
          <p:cNvSpPr>
            <a:spLocks noGrp="1" noChangeArrowheads="1"/>
          </p:cNvSpPr>
          <p:nvPr>
            <p:ph type="sldNum" sz="quarter" idx="11"/>
          </p:nvPr>
        </p:nvSpPr>
        <p:spPr>
          <a:ln/>
        </p:spPr>
        <p:txBody>
          <a:bodyPr/>
          <a:lstStyle>
            <a:lvl1pPr>
              <a:defRPr/>
            </a:lvl1pPr>
          </a:lstStyle>
          <a:p>
            <a:pPr>
              <a:defRPr/>
            </a:pPr>
            <a:fld id="{70231C61-4173-444E-8EC5-F9F0FBC09867}" type="slidenum">
              <a:rPr lang="en-US" altLang="en-US"/>
              <a:pPr>
                <a:defRPr/>
              </a:pPr>
              <a:t>‹#›</a:t>
            </a:fld>
            <a:endParaRPr lang="en-US" altLang="en-US"/>
          </a:p>
        </p:txBody>
      </p:sp>
    </p:spTree>
    <p:extLst>
      <p:ext uri="{BB962C8B-B14F-4D97-AF65-F5344CB8AC3E}">
        <p14:creationId xmlns:p14="http://schemas.microsoft.com/office/powerpoint/2010/main" val="15888777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295400"/>
            <a:ext cx="85344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8580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800" b="1" i="1" smtClean="0">
                <a:solidFill>
                  <a:srgbClr val="5F5F5F"/>
                </a:solidFill>
              </a:defRPr>
            </a:lvl1pPr>
          </a:lstStyle>
          <a:p>
            <a:pPr>
              <a:defRPr/>
            </a:pPr>
            <a:fld id="{215CD1CF-A33C-46A9-B951-310D7CB7607A}" type="slidenum">
              <a:rPr lang="en-US" altLang="en-US" smtClean="0"/>
              <a:pPr>
                <a:defRPr/>
              </a:pPr>
              <a:t>‹#›</a:t>
            </a:fld>
            <a:endParaRPr lang="en-US" altLang="en-US"/>
          </a:p>
        </p:txBody>
      </p:sp>
      <p:pic>
        <p:nvPicPr>
          <p:cNvPr id="8" name="Picture 1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483591"/>
            <a:ext cx="1295400" cy="37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89416" y="35077"/>
            <a:ext cx="766571" cy="65072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eaLnBrk="0" fontAlgn="base" hangingPunct="0">
        <a:spcBef>
          <a:spcPct val="0"/>
        </a:spcBef>
        <a:spcAft>
          <a:spcPct val="0"/>
        </a:spcAft>
        <a:defRPr sz="3200" b="1" kern="1200">
          <a:solidFill>
            <a:srgbClr val="336699"/>
          </a:solidFill>
          <a:latin typeface="+mj-lt"/>
          <a:ea typeface="+mj-ea"/>
          <a:cs typeface="+mj-cs"/>
        </a:defRPr>
      </a:lvl1pPr>
      <a:lvl2pPr algn="l" rtl="0" eaLnBrk="0" fontAlgn="base" hangingPunct="0">
        <a:spcBef>
          <a:spcPct val="0"/>
        </a:spcBef>
        <a:spcAft>
          <a:spcPct val="0"/>
        </a:spcAft>
        <a:defRPr sz="3200" b="1">
          <a:solidFill>
            <a:srgbClr val="336699"/>
          </a:solidFill>
          <a:latin typeface="Cambria" panose="02040503050406030204" pitchFamily="18" charset="0"/>
        </a:defRPr>
      </a:lvl2pPr>
      <a:lvl3pPr algn="l" rtl="0" eaLnBrk="0" fontAlgn="base" hangingPunct="0">
        <a:spcBef>
          <a:spcPct val="0"/>
        </a:spcBef>
        <a:spcAft>
          <a:spcPct val="0"/>
        </a:spcAft>
        <a:defRPr sz="3200" b="1">
          <a:solidFill>
            <a:srgbClr val="336699"/>
          </a:solidFill>
          <a:latin typeface="Cambria" panose="02040503050406030204" pitchFamily="18" charset="0"/>
        </a:defRPr>
      </a:lvl3pPr>
      <a:lvl4pPr algn="l" rtl="0" eaLnBrk="0" fontAlgn="base" hangingPunct="0">
        <a:spcBef>
          <a:spcPct val="0"/>
        </a:spcBef>
        <a:spcAft>
          <a:spcPct val="0"/>
        </a:spcAft>
        <a:defRPr sz="3200" b="1">
          <a:solidFill>
            <a:srgbClr val="336699"/>
          </a:solidFill>
          <a:latin typeface="Cambria" panose="02040503050406030204" pitchFamily="18" charset="0"/>
        </a:defRPr>
      </a:lvl4pPr>
      <a:lvl5pPr algn="l" rtl="0" eaLnBrk="0" fontAlgn="base" hangingPunct="0">
        <a:spcBef>
          <a:spcPct val="0"/>
        </a:spcBef>
        <a:spcAft>
          <a:spcPct val="0"/>
        </a:spcAft>
        <a:defRPr sz="3200" b="1">
          <a:solidFill>
            <a:srgbClr val="336699"/>
          </a:solidFill>
          <a:latin typeface="Cambria" panose="02040503050406030204" pitchFamily="18" charset="0"/>
        </a:defRPr>
      </a:lvl5pPr>
      <a:lvl6pPr marL="457200" algn="l" rtl="0" fontAlgn="base">
        <a:spcBef>
          <a:spcPct val="0"/>
        </a:spcBef>
        <a:spcAft>
          <a:spcPct val="0"/>
        </a:spcAft>
        <a:defRPr sz="3200" b="1">
          <a:solidFill>
            <a:srgbClr val="336699"/>
          </a:solidFill>
          <a:latin typeface="Arial" panose="020B0604020202020204" pitchFamily="34" charset="0"/>
        </a:defRPr>
      </a:lvl6pPr>
      <a:lvl7pPr marL="914400" algn="l" rtl="0" fontAlgn="base">
        <a:spcBef>
          <a:spcPct val="0"/>
        </a:spcBef>
        <a:spcAft>
          <a:spcPct val="0"/>
        </a:spcAft>
        <a:defRPr sz="3200" b="1">
          <a:solidFill>
            <a:srgbClr val="336699"/>
          </a:solidFill>
          <a:latin typeface="Arial" panose="020B0604020202020204" pitchFamily="34" charset="0"/>
        </a:defRPr>
      </a:lvl7pPr>
      <a:lvl8pPr marL="1371600" algn="l" rtl="0" fontAlgn="base">
        <a:spcBef>
          <a:spcPct val="0"/>
        </a:spcBef>
        <a:spcAft>
          <a:spcPct val="0"/>
        </a:spcAft>
        <a:defRPr sz="3200" b="1">
          <a:solidFill>
            <a:srgbClr val="336699"/>
          </a:solidFill>
          <a:latin typeface="Arial" panose="020B0604020202020204" pitchFamily="34" charset="0"/>
        </a:defRPr>
      </a:lvl8pPr>
      <a:lvl9pPr marL="1828800" algn="l" rtl="0" fontAlgn="base">
        <a:spcBef>
          <a:spcPct val="0"/>
        </a:spcBef>
        <a:spcAft>
          <a:spcPct val="0"/>
        </a:spcAft>
        <a:defRPr sz="3200" b="1">
          <a:solidFill>
            <a:srgbClr val="336699"/>
          </a:solidFill>
          <a:latin typeface="Arial" panose="020B0604020202020204" pitchFamily="34" charset="0"/>
        </a:defRPr>
      </a:lvl9pPr>
    </p:titleStyle>
    <p:bodyStyle>
      <a:lvl1pPr marL="342900" indent="-342900" algn="l" rtl="0" eaLnBrk="0" fontAlgn="base" hangingPunct="0">
        <a:lnSpc>
          <a:spcPct val="110000"/>
        </a:lnSpc>
        <a:spcBef>
          <a:spcPct val="20000"/>
        </a:spcBef>
        <a:spcAft>
          <a:spcPct val="0"/>
        </a:spcAft>
        <a:buClr>
          <a:schemeClr val="tx1"/>
        </a:buClr>
        <a:buSzPct val="120000"/>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Cambria" panose="02040503050406030204" pitchFamily="18" charset="0"/>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0"/>
            <a:ext cx="78486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04800" y="1295400"/>
            <a:ext cx="8534400"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Rectangle 6"/>
          <p:cNvSpPr>
            <a:spLocks noGrp="1" noChangeArrowheads="1"/>
          </p:cNvSpPr>
          <p:nvPr>
            <p:ph type="sldNum" sz="quarter" idx="4"/>
          </p:nvPr>
        </p:nvSpPr>
        <p:spPr bwMode="auto">
          <a:xfrm>
            <a:off x="68580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800" b="1" i="1" smtClean="0">
                <a:solidFill>
                  <a:srgbClr val="5F5F5F"/>
                </a:solidFill>
              </a:defRPr>
            </a:lvl1pPr>
          </a:lstStyle>
          <a:p>
            <a:pPr>
              <a:defRPr/>
            </a:pPr>
            <a:fld id="{215CD1CF-A33C-46A9-B951-310D7CB7607A}" type="slidenum">
              <a:rPr lang="en-US" altLang="en-US" smtClean="0"/>
              <a:pPr>
                <a:defRPr/>
              </a:pPr>
              <a:t>‹#›</a:t>
            </a:fld>
            <a:endParaRPr lang="en-US" altLang="en-US"/>
          </a:p>
        </p:txBody>
      </p:sp>
      <p:pic>
        <p:nvPicPr>
          <p:cNvPr id="7" name="Picture 11"/>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6200" y="6483591"/>
            <a:ext cx="1295400" cy="374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289416" y="35077"/>
            <a:ext cx="766571" cy="650723"/>
          </a:xfrm>
          <a:prstGeom prst="rect">
            <a:avLst/>
          </a:prstGeom>
        </p:spPr>
      </p:pic>
    </p:spTree>
    <p:extLst>
      <p:ext uri="{BB962C8B-B14F-4D97-AF65-F5344CB8AC3E}">
        <p14:creationId xmlns:p14="http://schemas.microsoft.com/office/powerpoint/2010/main" val="24289503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spcBef>
          <a:spcPct val="0"/>
        </a:spcBef>
        <a:spcAft>
          <a:spcPct val="0"/>
        </a:spcAft>
        <a:defRPr sz="3200" b="1" kern="1200">
          <a:solidFill>
            <a:srgbClr val="336699"/>
          </a:solidFill>
          <a:latin typeface="+mj-lt"/>
          <a:ea typeface="+mj-ea"/>
          <a:cs typeface="+mj-cs"/>
        </a:defRPr>
      </a:lvl1pPr>
      <a:lvl2pPr algn="l" rtl="0" eaLnBrk="0" fontAlgn="base" hangingPunct="0">
        <a:spcBef>
          <a:spcPct val="0"/>
        </a:spcBef>
        <a:spcAft>
          <a:spcPct val="0"/>
        </a:spcAft>
        <a:defRPr sz="3200" b="1">
          <a:solidFill>
            <a:srgbClr val="336699"/>
          </a:solidFill>
          <a:latin typeface="Cambria" panose="02040503050406030204" pitchFamily="18" charset="0"/>
        </a:defRPr>
      </a:lvl2pPr>
      <a:lvl3pPr algn="l" rtl="0" eaLnBrk="0" fontAlgn="base" hangingPunct="0">
        <a:spcBef>
          <a:spcPct val="0"/>
        </a:spcBef>
        <a:spcAft>
          <a:spcPct val="0"/>
        </a:spcAft>
        <a:defRPr sz="3200" b="1">
          <a:solidFill>
            <a:srgbClr val="336699"/>
          </a:solidFill>
          <a:latin typeface="Cambria" panose="02040503050406030204" pitchFamily="18" charset="0"/>
        </a:defRPr>
      </a:lvl3pPr>
      <a:lvl4pPr algn="l" rtl="0" eaLnBrk="0" fontAlgn="base" hangingPunct="0">
        <a:spcBef>
          <a:spcPct val="0"/>
        </a:spcBef>
        <a:spcAft>
          <a:spcPct val="0"/>
        </a:spcAft>
        <a:defRPr sz="3200" b="1">
          <a:solidFill>
            <a:srgbClr val="336699"/>
          </a:solidFill>
          <a:latin typeface="Cambria" panose="02040503050406030204" pitchFamily="18" charset="0"/>
        </a:defRPr>
      </a:lvl4pPr>
      <a:lvl5pPr algn="l" rtl="0" eaLnBrk="0" fontAlgn="base" hangingPunct="0">
        <a:spcBef>
          <a:spcPct val="0"/>
        </a:spcBef>
        <a:spcAft>
          <a:spcPct val="0"/>
        </a:spcAft>
        <a:defRPr sz="3200" b="1">
          <a:solidFill>
            <a:srgbClr val="336699"/>
          </a:solidFill>
          <a:latin typeface="Cambria" panose="02040503050406030204" pitchFamily="18" charset="0"/>
        </a:defRPr>
      </a:lvl5pPr>
      <a:lvl6pPr marL="457200" algn="l" rtl="0" fontAlgn="base">
        <a:spcBef>
          <a:spcPct val="0"/>
        </a:spcBef>
        <a:spcAft>
          <a:spcPct val="0"/>
        </a:spcAft>
        <a:defRPr sz="3200" b="1">
          <a:solidFill>
            <a:srgbClr val="336699"/>
          </a:solidFill>
          <a:latin typeface="Arial" panose="020B0604020202020204" pitchFamily="34" charset="0"/>
        </a:defRPr>
      </a:lvl6pPr>
      <a:lvl7pPr marL="914400" algn="l" rtl="0" fontAlgn="base">
        <a:spcBef>
          <a:spcPct val="0"/>
        </a:spcBef>
        <a:spcAft>
          <a:spcPct val="0"/>
        </a:spcAft>
        <a:defRPr sz="3200" b="1">
          <a:solidFill>
            <a:srgbClr val="336699"/>
          </a:solidFill>
          <a:latin typeface="Arial" panose="020B0604020202020204" pitchFamily="34" charset="0"/>
        </a:defRPr>
      </a:lvl7pPr>
      <a:lvl8pPr marL="1371600" algn="l" rtl="0" fontAlgn="base">
        <a:spcBef>
          <a:spcPct val="0"/>
        </a:spcBef>
        <a:spcAft>
          <a:spcPct val="0"/>
        </a:spcAft>
        <a:defRPr sz="3200" b="1">
          <a:solidFill>
            <a:srgbClr val="336699"/>
          </a:solidFill>
          <a:latin typeface="Arial" panose="020B0604020202020204" pitchFamily="34" charset="0"/>
        </a:defRPr>
      </a:lvl8pPr>
      <a:lvl9pPr marL="1828800" algn="l" rtl="0" fontAlgn="base">
        <a:spcBef>
          <a:spcPct val="0"/>
        </a:spcBef>
        <a:spcAft>
          <a:spcPct val="0"/>
        </a:spcAft>
        <a:defRPr sz="3200" b="1">
          <a:solidFill>
            <a:srgbClr val="336699"/>
          </a:solidFill>
          <a:latin typeface="Arial" panose="020B0604020202020204" pitchFamily="34" charset="0"/>
        </a:defRPr>
      </a:lvl9pPr>
    </p:titleStyle>
    <p:bodyStyle>
      <a:lvl1pPr marL="342900" indent="-342900" algn="l" rtl="0" eaLnBrk="0" fontAlgn="base" hangingPunct="0">
        <a:lnSpc>
          <a:spcPct val="110000"/>
        </a:lnSpc>
        <a:spcBef>
          <a:spcPct val="20000"/>
        </a:spcBef>
        <a:spcAft>
          <a:spcPct val="0"/>
        </a:spcAft>
        <a:buClr>
          <a:schemeClr val="tx1"/>
        </a:buClr>
        <a:buSzPct val="120000"/>
        <a:buFont typeface="Arial" panose="020B0604020202020204" pitchFamily="34" charset="0"/>
        <a:buChar char="•"/>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Cambria" panose="02040503050406030204" pitchFamily="18" charset="0"/>
        <a:buChar char="–"/>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1.svg"/><Relationship Id="rId5" Type="http://schemas.openxmlformats.org/officeDocument/2006/relationships/image" Target="../media/image10.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685800"/>
            <a:ext cx="9144000" cy="2387600"/>
          </a:xfrm>
        </p:spPr>
        <p:txBody>
          <a:bodyPr/>
          <a:lstStyle/>
          <a:p>
            <a:pPr eaLnBrk="1" hangingPunct="1"/>
            <a:r>
              <a:rPr lang="en-US" altLang="en-US" sz="4400" dirty="0" err="1">
                <a:solidFill>
                  <a:srgbClr val="C00000"/>
                </a:solidFill>
              </a:rPr>
              <a:t>SoftMC</a:t>
            </a:r>
            <a:r>
              <a:rPr lang="en-US" altLang="en-US" sz="3600" dirty="0"/>
              <a:t> </a:t>
            </a:r>
            <a:br>
              <a:rPr lang="en-US" altLang="en-US" sz="3600" dirty="0"/>
            </a:br>
            <a:r>
              <a:rPr lang="en-US" altLang="en-US" sz="3600" dirty="0"/>
              <a:t>A Flexible and Practical </a:t>
            </a:r>
            <a:br>
              <a:rPr lang="en-US" altLang="en-US" sz="3600" dirty="0"/>
            </a:br>
            <a:r>
              <a:rPr lang="en-US" altLang="en-US" sz="3600" dirty="0"/>
              <a:t>Open-Source Infrastructure </a:t>
            </a:r>
            <a:br>
              <a:rPr lang="en-US" altLang="en-US" sz="3600" dirty="0"/>
            </a:br>
            <a:r>
              <a:rPr lang="en-US" altLang="en-US" sz="3600" dirty="0"/>
              <a:t>for Enabling Experimental DRAM Studies</a:t>
            </a:r>
          </a:p>
        </p:txBody>
      </p:sp>
      <p:sp>
        <p:nvSpPr>
          <p:cNvPr id="3075" name="Subtitle 2"/>
          <p:cNvSpPr>
            <a:spLocks noGrp="1"/>
          </p:cNvSpPr>
          <p:nvPr>
            <p:ph type="subTitle" idx="1"/>
          </p:nvPr>
        </p:nvSpPr>
        <p:spPr>
          <a:xfrm>
            <a:off x="228600" y="3479632"/>
            <a:ext cx="6858000" cy="2654300"/>
          </a:xfrm>
        </p:spPr>
        <p:txBody>
          <a:bodyPr/>
          <a:lstStyle/>
          <a:p>
            <a:pPr algn="l" eaLnBrk="1" hangingPunct="1"/>
            <a:r>
              <a:rPr lang="en-US" altLang="en-US" sz="2800" u="sng" dirty="0"/>
              <a:t>Hasan Hassan</a:t>
            </a:r>
            <a:r>
              <a:rPr lang="en-US" altLang="en-US" sz="2800" dirty="0"/>
              <a:t>, </a:t>
            </a:r>
          </a:p>
          <a:p>
            <a:pPr algn="l" eaLnBrk="1" hangingPunct="1"/>
            <a:r>
              <a:rPr lang="en-US" altLang="en-US" sz="2800" dirty="0"/>
              <a:t>Nandita Vijaykumar, Samira Khan,</a:t>
            </a:r>
          </a:p>
          <a:p>
            <a:pPr algn="l" eaLnBrk="1" hangingPunct="1"/>
            <a:r>
              <a:rPr lang="en-US" altLang="en-US" sz="2800" dirty="0" err="1"/>
              <a:t>Saugata</a:t>
            </a:r>
            <a:r>
              <a:rPr lang="en-US" altLang="en-US" sz="2800" dirty="0"/>
              <a:t> </a:t>
            </a:r>
            <a:r>
              <a:rPr lang="en-US" altLang="en-US" sz="2800" dirty="0" err="1"/>
              <a:t>Ghose</a:t>
            </a:r>
            <a:r>
              <a:rPr lang="en-US" altLang="en-US" sz="2800" dirty="0"/>
              <a:t>, Kevin Chang, </a:t>
            </a:r>
          </a:p>
          <a:p>
            <a:pPr algn="l" eaLnBrk="1" hangingPunct="1"/>
            <a:r>
              <a:rPr lang="en-US" altLang="en-US" sz="2800" dirty="0"/>
              <a:t>Gennady </a:t>
            </a:r>
            <a:r>
              <a:rPr lang="en-US" altLang="en-US" sz="2800" dirty="0" err="1"/>
              <a:t>Pekhimenko</a:t>
            </a:r>
            <a:r>
              <a:rPr lang="en-US" altLang="en-US" sz="2800" dirty="0"/>
              <a:t>, </a:t>
            </a:r>
            <a:r>
              <a:rPr lang="en-US" altLang="en-US" sz="2800" dirty="0" err="1"/>
              <a:t>Donghyuk</a:t>
            </a:r>
            <a:r>
              <a:rPr lang="en-US" altLang="en-US" sz="2800" dirty="0"/>
              <a:t> Lee, </a:t>
            </a:r>
          </a:p>
          <a:p>
            <a:pPr algn="l" eaLnBrk="1" hangingPunct="1"/>
            <a:r>
              <a:rPr lang="en-US" altLang="en-US" sz="2800" dirty="0" err="1"/>
              <a:t>Oguz</a:t>
            </a:r>
            <a:r>
              <a:rPr lang="en-US" altLang="en-US" sz="2800" dirty="0"/>
              <a:t> </a:t>
            </a:r>
            <a:r>
              <a:rPr lang="en-US" altLang="en-US" sz="2800" dirty="0" err="1"/>
              <a:t>Ergin</a:t>
            </a:r>
            <a:r>
              <a:rPr lang="en-US" altLang="en-US" sz="2800" dirty="0"/>
              <a:t>, </a:t>
            </a:r>
            <a:r>
              <a:rPr lang="en-US" altLang="en-US" sz="2800" dirty="0" err="1"/>
              <a:t>Onur</a:t>
            </a:r>
            <a:r>
              <a:rPr lang="en-US" altLang="en-US" sz="2800" dirty="0"/>
              <a:t> </a:t>
            </a:r>
            <a:r>
              <a:rPr lang="en-US" altLang="en-US" sz="2800" dirty="0" err="1"/>
              <a:t>Mutlu</a:t>
            </a:r>
            <a:endParaRPr lang="en-US" altLang="en-US" sz="2800" dirty="0"/>
          </a:p>
        </p:txBody>
      </p:sp>
      <p:sp>
        <p:nvSpPr>
          <p:cNvPr id="3077"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B02D9C-F63E-40E1-9556-A577966A665D}" type="slidenum">
              <a:rPr lang="en-US" altLang="en-US">
                <a:solidFill>
                  <a:srgbClr val="5F5F5F"/>
                </a:solidFill>
              </a:rPr>
              <a:pPr/>
              <a:t>1</a:t>
            </a:fld>
            <a:endParaRPr lang="en-US" altLang="en-US">
              <a:solidFill>
                <a:srgbClr val="5F5F5F"/>
              </a:solidFill>
            </a:endParaRPr>
          </a:p>
        </p:txBody>
      </p:sp>
      <p:pic>
        <p:nvPicPr>
          <p:cNvPr id="30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2292" y="3309494"/>
            <a:ext cx="2956004" cy="10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389760"/>
            <a:ext cx="3360390" cy="56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5194" y="5053479"/>
            <a:ext cx="1623032" cy="13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7924800" cy="914400"/>
          </a:xfrm>
        </p:spPr>
        <p:txBody>
          <a:bodyPr/>
          <a:lstStyle/>
          <a:p>
            <a:r>
              <a:rPr lang="en-US" sz="3400" dirty="0"/>
              <a:t>Goals of a DRAM Testing Infrastructure</a:t>
            </a:r>
          </a:p>
        </p:txBody>
      </p:sp>
      <p:sp>
        <p:nvSpPr>
          <p:cNvPr id="3" name="Content Placeholder 2"/>
          <p:cNvSpPr>
            <a:spLocks noGrp="1"/>
          </p:cNvSpPr>
          <p:nvPr>
            <p:ph idx="1"/>
          </p:nvPr>
        </p:nvSpPr>
        <p:spPr>
          <a:xfrm>
            <a:off x="304800" y="990600"/>
            <a:ext cx="8534400" cy="5391150"/>
          </a:xfrm>
        </p:spPr>
        <p:txBody>
          <a:bodyPr/>
          <a:lstStyle/>
          <a:p>
            <a:r>
              <a:rPr lang="en-US" sz="3600" dirty="0">
                <a:solidFill>
                  <a:srgbClr val="336699"/>
                </a:solidFill>
              </a:rPr>
              <a:t>Flexibility</a:t>
            </a:r>
          </a:p>
          <a:p>
            <a:pPr lvl="1"/>
            <a:r>
              <a:rPr lang="en-US" sz="3000" dirty="0"/>
              <a:t>Ability to test </a:t>
            </a:r>
            <a:r>
              <a:rPr lang="en-US" sz="3000" i="1" dirty="0">
                <a:solidFill>
                  <a:srgbClr val="00B050"/>
                </a:solidFill>
              </a:rPr>
              <a:t>any </a:t>
            </a:r>
            <a:r>
              <a:rPr lang="en-US" sz="3000" dirty="0">
                <a:solidFill>
                  <a:srgbClr val="00B050"/>
                </a:solidFill>
              </a:rPr>
              <a:t>DRAM operation</a:t>
            </a:r>
          </a:p>
          <a:p>
            <a:pPr lvl="1">
              <a:spcAft>
                <a:spcPts val="1800"/>
              </a:spcAft>
            </a:pPr>
            <a:r>
              <a:rPr lang="en-US" sz="3000" dirty="0"/>
              <a:t>Ability to test </a:t>
            </a:r>
            <a:r>
              <a:rPr lang="en-US" sz="3000" i="1" dirty="0">
                <a:solidFill>
                  <a:srgbClr val="00B050"/>
                </a:solidFill>
              </a:rPr>
              <a:t>any</a:t>
            </a:r>
            <a:r>
              <a:rPr lang="en-US" sz="3000" dirty="0">
                <a:solidFill>
                  <a:srgbClr val="00B050"/>
                </a:solidFill>
              </a:rPr>
              <a:t> combination </a:t>
            </a:r>
            <a:r>
              <a:rPr lang="en-US" sz="3000" dirty="0"/>
              <a:t>of DRAM operations and </a:t>
            </a:r>
            <a:r>
              <a:rPr lang="en-US" sz="3000" i="1" dirty="0">
                <a:solidFill>
                  <a:srgbClr val="00B050"/>
                </a:solidFill>
              </a:rPr>
              <a:t>custom</a:t>
            </a:r>
            <a:r>
              <a:rPr lang="en-US" sz="3000" dirty="0">
                <a:solidFill>
                  <a:srgbClr val="00B050"/>
                </a:solidFill>
              </a:rPr>
              <a:t> timing parameters</a:t>
            </a:r>
          </a:p>
          <a:p>
            <a:r>
              <a:rPr lang="en-US" sz="3600" dirty="0">
                <a:solidFill>
                  <a:srgbClr val="336699"/>
                </a:solidFill>
              </a:rPr>
              <a:t>Ease of use</a:t>
            </a:r>
          </a:p>
          <a:p>
            <a:pPr lvl="1">
              <a:buClr>
                <a:schemeClr val="tx1"/>
              </a:buClr>
            </a:pPr>
            <a:r>
              <a:rPr lang="en-US" sz="3000" dirty="0">
                <a:solidFill>
                  <a:srgbClr val="00B050"/>
                </a:solidFill>
              </a:rPr>
              <a:t>Simple</a:t>
            </a:r>
            <a:r>
              <a:rPr lang="en-US" sz="3000" dirty="0"/>
              <a:t> programming interface (C++)</a:t>
            </a:r>
          </a:p>
          <a:p>
            <a:pPr lvl="1">
              <a:buClr>
                <a:schemeClr val="tx1"/>
              </a:buClr>
            </a:pPr>
            <a:r>
              <a:rPr lang="en-US" sz="3000" dirty="0">
                <a:solidFill>
                  <a:srgbClr val="00B050"/>
                </a:solidFill>
              </a:rPr>
              <a:t>Minimal</a:t>
            </a:r>
            <a:r>
              <a:rPr lang="en-US" sz="3000" dirty="0"/>
              <a:t> programming effort and time</a:t>
            </a:r>
          </a:p>
          <a:p>
            <a:pPr lvl="1">
              <a:buClr>
                <a:schemeClr val="tx1"/>
              </a:buClr>
            </a:pPr>
            <a:r>
              <a:rPr lang="en-US" sz="3000" dirty="0">
                <a:solidFill>
                  <a:srgbClr val="00B050"/>
                </a:solidFill>
              </a:rPr>
              <a:t>Accessible</a:t>
            </a:r>
            <a:r>
              <a:rPr lang="en-US" sz="3000" dirty="0"/>
              <a:t> to a wide range of users</a:t>
            </a:r>
          </a:p>
          <a:p>
            <a:pPr lvl="2"/>
            <a:r>
              <a:rPr lang="en-US" sz="2800" i="1" dirty="0"/>
              <a:t>who may lack experience in hardware design</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10</a:t>
            </a:fld>
            <a:endParaRPr lang="en-US" altLang="en-US"/>
          </a:p>
        </p:txBody>
      </p:sp>
    </p:spTree>
    <p:extLst>
      <p:ext uri="{BB962C8B-B14F-4D97-AF65-F5344CB8AC3E}">
        <p14:creationId xmlns:p14="http://schemas.microsoft.com/office/powerpoint/2010/main" val="8443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6823" y="1232693"/>
            <a:ext cx="4004777" cy="4830993"/>
          </a:xfrm>
          <a:prstGeom prst="rect">
            <a:avLst/>
          </a:prstGeom>
        </p:spPr>
      </p:pic>
      <p:sp>
        <p:nvSpPr>
          <p:cNvPr id="2" name="Title 1"/>
          <p:cNvSpPr>
            <a:spLocks noGrp="1"/>
          </p:cNvSpPr>
          <p:nvPr>
            <p:ph type="title"/>
          </p:nvPr>
        </p:nvSpPr>
        <p:spPr/>
        <p:txBody>
          <a:bodyPr/>
          <a:lstStyle/>
          <a:p>
            <a:r>
              <a:rPr lang="en-US" sz="4000" dirty="0" err="1"/>
              <a:t>SoftMC</a:t>
            </a:r>
            <a:r>
              <a:rPr lang="en-US" sz="4000" dirty="0"/>
              <a:t>: High-level View</a:t>
            </a:r>
          </a:p>
        </p:txBody>
      </p:sp>
      <p:pic>
        <p:nvPicPr>
          <p:cNvPr id="8" name="Content Placeholder 7"/>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4986823" y="1234193"/>
            <a:ext cx="4004777" cy="4830763"/>
          </a:xfrm>
        </p:spPr>
      </p:pic>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11</a:t>
            </a:fld>
            <a:endParaRPr lang="en-US" altLang="en-US"/>
          </a:p>
        </p:txBody>
      </p:sp>
      <p:sp>
        <p:nvSpPr>
          <p:cNvPr id="10" name="Content Placeholder 2"/>
          <p:cNvSpPr txBox="1">
            <a:spLocks/>
          </p:cNvSpPr>
          <p:nvPr/>
        </p:nvSpPr>
        <p:spPr bwMode="auto">
          <a:xfrm>
            <a:off x="304800" y="1648016"/>
            <a:ext cx="4692633" cy="4000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10000"/>
              </a:lnSpc>
              <a:spcBef>
                <a:spcPct val="20000"/>
              </a:spcBef>
              <a:spcAft>
                <a:spcPct val="0"/>
              </a:spcAft>
              <a:buClr>
                <a:srgbClr val="FF0000"/>
              </a:buClr>
              <a:buSzPct val="80000"/>
              <a:buFont typeface="Wingdings" panose="05000000000000000000" pitchFamily="2" charset="2"/>
              <a:buBlip>
                <a:blip r:embed="rId5"/>
              </a:buBlip>
              <a:defRPr sz="2200" kern="1200">
                <a:solidFill>
                  <a:schemeClr val="tx1"/>
                </a:solidFill>
                <a:latin typeface="+mn-lt"/>
                <a:ea typeface="+mn-ea"/>
                <a:cs typeface="+mn-cs"/>
              </a:defRPr>
            </a:lvl1pPr>
            <a:lvl2pPr marL="742950" indent="-285750" algn="l" rtl="0" eaLnBrk="0" fontAlgn="base" hangingPunct="0">
              <a:spcBef>
                <a:spcPct val="20000"/>
              </a:spcBef>
              <a:spcAft>
                <a:spcPct val="0"/>
              </a:spcAft>
              <a:buSzPct val="80000"/>
              <a:buFont typeface="Wingdings" panose="05000000000000000000" pitchFamily="2" charset="2"/>
              <a:buChar char="Ø"/>
              <a:defRPr sz="22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800" dirty="0"/>
              <a:t>FPGA-based </a:t>
            </a:r>
          </a:p>
          <a:p>
            <a:pPr marL="0" indent="0">
              <a:lnSpc>
                <a:spcPct val="100000"/>
              </a:lnSpc>
              <a:spcBef>
                <a:spcPts val="0"/>
              </a:spcBef>
              <a:buNone/>
            </a:pPr>
            <a:r>
              <a:rPr lang="en-US" sz="2800" dirty="0"/>
              <a:t>memory characterization infrastructure</a:t>
            </a:r>
          </a:p>
          <a:p>
            <a:pPr marL="0" indent="0">
              <a:buNone/>
            </a:pPr>
            <a:endParaRPr lang="en-US" sz="2800" dirty="0"/>
          </a:p>
          <a:p>
            <a:pPr marL="0" indent="0">
              <a:buNone/>
            </a:pPr>
            <a:r>
              <a:rPr lang="en-US" sz="2800" dirty="0">
                <a:solidFill>
                  <a:srgbClr val="C00000"/>
                </a:solidFill>
              </a:rPr>
              <a:t>Prototype using </a:t>
            </a:r>
            <a:r>
              <a:rPr lang="en-US" sz="2800" i="1" dirty="0">
                <a:solidFill>
                  <a:srgbClr val="C00000"/>
                </a:solidFill>
              </a:rPr>
              <a:t>Xilinx ML605</a:t>
            </a:r>
          </a:p>
          <a:p>
            <a:pPr marL="0" indent="0">
              <a:buNone/>
            </a:pPr>
            <a:endParaRPr lang="en-US" sz="2800" i="1" dirty="0"/>
          </a:p>
          <a:p>
            <a:pPr marL="0" indent="0">
              <a:buNone/>
            </a:pPr>
            <a:r>
              <a:rPr lang="en-US" sz="2800" dirty="0">
                <a:solidFill>
                  <a:srgbClr val="C00000"/>
                </a:solidFill>
              </a:rPr>
              <a:t>Easily programmable using the C++ API</a:t>
            </a:r>
          </a:p>
        </p:txBody>
      </p:sp>
    </p:spTree>
    <p:extLst>
      <p:ext uri="{BB962C8B-B14F-4D97-AF65-F5344CB8AC3E}">
        <p14:creationId xmlns:p14="http://schemas.microsoft.com/office/powerpoint/2010/main" val="750903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3" end="3"/>
                                            </p:txEl>
                                          </p:spTgt>
                                        </p:tgtEl>
                                        <p:attrNameLst>
                                          <p:attrName>style.visibility</p:attrName>
                                        </p:attrNameLst>
                                      </p:cBhvr>
                                      <p:to>
                                        <p:strVal val="visible"/>
                                      </p:to>
                                    </p:set>
                                    <p:animEffect transition="in" filter="fade">
                                      <p:cBhvr>
                                        <p:cTn id="20" dur="500"/>
                                        <p:tgtEl>
                                          <p:spTgt spid="10">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5" end="5"/>
                                            </p:txEl>
                                          </p:spTgt>
                                        </p:tgtEl>
                                        <p:attrNameLst>
                                          <p:attrName>style.visibility</p:attrName>
                                        </p:attrNameLst>
                                      </p:cBhvr>
                                      <p:to>
                                        <p:strVal val="visible"/>
                                      </p:to>
                                    </p:set>
                                    <p:animEffect transition="in" filter="fade">
                                      <p:cBhvr>
                                        <p:cTn id="25" dur="5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SoftMC</a:t>
            </a:r>
            <a:r>
              <a:rPr lang="en-US" sz="4000" dirty="0"/>
              <a:t>: Key Components</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12</a:t>
            </a:fld>
            <a:endParaRPr lang="en-US" altLang="en-US"/>
          </a:p>
        </p:txBody>
      </p:sp>
      <p:sp>
        <p:nvSpPr>
          <p:cNvPr id="6" name="Rounded Rectangle 5"/>
          <p:cNvSpPr/>
          <p:nvPr/>
        </p:nvSpPr>
        <p:spPr bwMode="auto">
          <a:xfrm>
            <a:off x="323850" y="1676400"/>
            <a:ext cx="6381750" cy="635002"/>
          </a:xfrm>
          <a:prstGeom prst="round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mn-lt"/>
              </a:rPr>
              <a:t>1. </a:t>
            </a:r>
            <a:r>
              <a:rPr kumimoji="0" lang="en-US" sz="3600" b="1" i="0" u="none" strike="noStrike" cap="none" normalizeH="0" baseline="0" dirty="0" err="1">
                <a:ln>
                  <a:noFill/>
                </a:ln>
                <a:solidFill>
                  <a:schemeClr val="bg1"/>
                </a:solidFill>
                <a:effectLst/>
                <a:latin typeface="+mn-lt"/>
              </a:rPr>
              <a:t>SoftMC</a:t>
            </a:r>
            <a:r>
              <a:rPr kumimoji="0" lang="en-US" sz="3600" b="1" i="0" u="none" strike="noStrike" cap="none" normalizeH="0" baseline="0" dirty="0">
                <a:ln>
                  <a:noFill/>
                </a:ln>
                <a:solidFill>
                  <a:schemeClr val="bg1"/>
                </a:solidFill>
                <a:effectLst/>
                <a:latin typeface="+mn-lt"/>
              </a:rPr>
              <a:t> API</a:t>
            </a:r>
          </a:p>
        </p:txBody>
      </p:sp>
      <p:sp>
        <p:nvSpPr>
          <p:cNvPr id="7" name="Rounded Rectangle 6"/>
          <p:cNvSpPr/>
          <p:nvPr/>
        </p:nvSpPr>
        <p:spPr bwMode="auto">
          <a:xfrm>
            <a:off x="323850" y="2578099"/>
            <a:ext cx="6381750" cy="635002"/>
          </a:xfrm>
          <a:prstGeom prst="roundRect">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2. </a:t>
            </a:r>
            <a:r>
              <a:rPr kumimoji="0" lang="en-US" sz="3600" i="0" u="none" strike="noStrike" cap="none" normalizeH="0" baseline="0" dirty="0" err="1">
                <a:ln>
                  <a:noFill/>
                </a:ln>
                <a:effectLst/>
                <a:latin typeface="+mn-lt"/>
              </a:rPr>
              <a:t>PCIe</a:t>
            </a:r>
            <a:r>
              <a:rPr kumimoji="0" lang="en-US" sz="3600" i="0" u="none" strike="noStrike" cap="none" normalizeH="0" baseline="0" dirty="0">
                <a:ln>
                  <a:noFill/>
                </a:ln>
                <a:effectLst/>
                <a:latin typeface="+mn-lt"/>
              </a:rPr>
              <a:t> Driver</a:t>
            </a:r>
          </a:p>
        </p:txBody>
      </p:sp>
      <p:sp>
        <p:nvSpPr>
          <p:cNvPr id="8" name="Rounded Rectangle 7"/>
          <p:cNvSpPr/>
          <p:nvPr/>
        </p:nvSpPr>
        <p:spPr bwMode="auto">
          <a:xfrm>
            <a:off x="323850" y="3479798"/>
            <a:ext cx="6381750" cy="635002"/>
          </a:xfrm>
          <a:prstGeom prst="roundRect">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3. </a:t>
            </a:r>
            <a:r>
              <a:rPr kumimoji="0" lang="en-US" sz="3600" i="0" u="none" strike="noStrike" cap="none" normalizeH="0" baseline="0" dirty="0" err="1">
                <a:ln>
                  <a:noFill/>
                </a:ln>
                <a:effectLst/>
                <a:latin typeface="+mn-lt"/>
              </a:rPr>
              <a:t>SoftMC</a:t>
            </a:r>
            <a:r>
              <a:rPr kumimoji="0" lang="en-US" sz="3600" i="0" u="none" strike="noStrike" cap="none" normalizeH="0" baseline="0" dirty="0">
                <a:ln>
                  <a:noFill/>
                </a:ln>
                <a:effectLst/>
                <a:latin typeface="+mn-lt"/>
              </a:rPr>
              <a:t> Hardware</a:t>
            </a:r>
          </a:p>
        </p:txBody>
      </p:sp>
    </p:spTree>
    <p:extLst>
      <p:ext uri="{BB962C8B-B14F-4D97-AF65-F5344CB8AC3E}">
        <p14:creationId xmlns:p14="http://schemas.microsoft.com/office/powerpoint/2010/main" val="2766802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Rounded Corners 40"/>
          <p:cNvSpPr/>
          <p:nvPr/>
        </p:nvSpPr>
        <p:spPr bwMode="auto">
          <a:xfrm>
            <a:off x="304800" y="1981200"/>
            <a:ext cx="3048000" cy="483057"/>
          </a:xfrm>
          <a:prstGeom prst="round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2" name="Rectangle: Rounded Corners 41"/>
          <p:cNvSpPr/>
          <p:nvPr/>
        </p:nvSpPr>
        <p:spPr bwMode="auto">
          <a:xfrm>
            <a:off x="304800" y="5450226"/>
            <a:ext cx="2223739" cy="483057"/>
          </a:xfrm>
          <a:prstGeom prst="roundRect">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3" name="Oval 42"/>
          <p:cNvSpPr/>
          <p:nvPr/>
        </p:nvSpPr>
        <p:spPr bwMode="auto">
          <a:xfrm>
            <a:off x="838200" y="2464257"/>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4" name="Oval 43"/>
          <p:cNvSpPr/>
          <p:nvPr/>
        </p:nvSpPr>
        <p:spPr bwMode="auto">
          <a:xfrm>
            <a:off x="848236" y="2860226"/>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5" name="Oval 44"/>
          <p:cNvSpPr/>
          <p:nvPr/>
        </p:nvSpPr>
        <p:spPr bwMode="auto">
          <a:xfrm>
            <a:off x="855856" y="3307522"/>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6" name="Oval 45"/>
          <p:cNvSpPr/>
          <p:nvPr/>
        </p:nvSpPr>
        <p:spPr bwMode="auto">
          <a:xfrm>
            <a:off x="838200" y="3744874"/>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7" name="Oval 46"/>
          <p:cNvSpPr/>
          <p:nvPr/>
        </p:nvSpPr>
        <p:spPr bwMode="auto">
          <a:xfrm>
            <a:off x="838200" y="4191869"/>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8" name="Oval 47"/>
          <p:cNvSpPr/>
          <p:nvPr/>
        </p:nvSpPr>
        <p:spPr bwMode="auto">
          <a:xfrm>
            <a:off x="838200" y="4628092"/>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9" name="Oval 48"/>
          <p:cNvSpPr/>
          <p:nvPr/>
        </p:nvSpPr>
        <p:spPr bwMode="auto">
          <a:xfrm>
            <a:off x="838200" y="5085292"/>
            <a:ext cx="762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8" name="Oval 7"/>
          <p:cNvSpPr/>
          <p:nvPr/>
        </p:nvSpPr>
        <p:spPr bwMode="auto">
          <a:xfrm>
            <a:off x="1528646" y="2873953"/>
            <a:ext cx="1290754" cy="454603"/>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 name="Oval 6"/>
          <p:cNvSpPr/>
          <p:nvPr/>
        </p:nvSpPr>
        <p:spPr bwMode="auto">
          <a:xfrm>
            <a:off x="1528646" y="2464378"/>
            <a:ext cx="1143000" cy="381000"/>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 name="Oval 35"/>
          <p:cNvSpPr/>
          <p:nvPr/>
        </p:nvSpPr>
        <p:spPr bwMode="auto">
          <a:xfrm>
            <a:off x="1528646" y="2464257"/>
            <a:ext cx="1143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Oval 9"/>
          <p:cNvSpPr/>
          <p:nvPr/>
        </p:nvSpPr>
        <p:spPr bwMode="auto">
          <a:xfrm>
            <a:off x="1513778" y="3357131"/>
            <a:ext cx="1000822" cy="381000"/>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8" name="Oval 37"/>
          <p:cNvSpPr/>
          <p:nvPr/>
        </p:nvSpPr>
        <p:spPr bwMode="auto">
          <a:xfrm>
            <a:off x="1527717" y="3356513"/>
            <a:ext cx="1000822"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1" name="Oval 10"/>
          <p:cNvSpPr/>
          <p:nvPr/>
        </p:nvSpPr>
        <p:spPr bwMode="auto">
          <a:xfrm>
            <a:off x="1513778" y="3729905"/>
            <a:ext cx="1290754" cy="454603"/>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2" name="Oval 11"/>
          <p:cNvSpPr/>
          <p:nvPr/>
        </p:nvSpPr>
        <p:spPr bwMode="auto">
          <a:xfrm>
            <a:off x="1502627" y="4213083"/>
            <a:ext cx="1143000" cy="381000"/>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3" name="Oval 12"/>
          <p:cNvSpPr/>
          <p:nvPr/>
        </p:nvSpPr>
        <p:spPr bwMode="auto">
          <a:xfrm>
            <a:off x="1528646" y="4596037"/>
            <a:ext cx="1290754" cy="454603"/>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4" name="Oval 13"/>
          <p:cNvSpPr/>
          <p:nvPr/>
        </p:nvSpPr>
        <p:spPr bwMode="auto">
          <a:xfrm>
            <a:off x="1502627" y="5069226"/>
            <a:ext cx="1143000" cy="381000"/>
          </a:xfrm>
          <a:prstGeom prst="ellipse">
            <a:avLst/>
          </a:prstGeom>
          <a:solidFill>
            <a:srgbClr val="FFFF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cxnSp>
        <p:nvCxnSpPr>
          <p:cNvPr id="16" name="Straight Arrow Connector 15"/>
          <p:cNvCxnSpPr/>
          <p:nvPr/>
        </p:nvCxnSpPr>
        <p:spPr bwMode="auto">
          <a:xfrm>
            <a:off x="2743200" y="2682476"/>
            <a:ext cx="2895600" cy="855952"/>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Arrow Connector 16"/>
          <p:cNvCxnSpPr>
            <a:cxnSpLocks/>
          </p:cNvCxnSpPr>
          <p:nvPr/>
        </p:nvCxnSpPr>
        <p:spPr bwMode="auto">
          <a:xfrm>
            <a:off x="2819400" y="3206191"/>
            <a:ext cx="2819400" cy="373589"/>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a:cxnSpLocks/>
          </p:cNvCxnSpPr>
          <p:nvPr/>
        </p:nvCxnSpPr>
        <p:spPr bwMode="auto">
          <a:xfrm>
            <a:off x="2514600" y="3570708"/>
            <a:ext cx="3124200" cy="77484"/>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Straight Arrow Connector 22"/>
          <p:cNvCxnSpPr>
            <a:cxnSpLocks/>
          </p:cNvCxnSpPr>
          <p:nvPr/>
        </p:nvCxnSpPr>
        <p:spPr bwMode="auto">
          <a:xfrm flipV="1">
            <a:off x="2804532" y="3699316"/>
            <a:ext cx="2834268" cy="191028"/>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Arrow Connector 25"/>
          <p:cNvCxnSpPr>
            <a:cxnSpLocks/>
          </p:cNvCxnSpPr>
          <p:nvPr/>
        </p:nvCxnSpPr>
        <p:spPr bwMode="auto">
          <a:xfrm flipV="1">
            <a:off x="2645627" y="3755619"/>
            <a:ext cx="2993173" cy="572875"/>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Arrow Connector 28"/>
          <p:cNvCxnSpPr>
            <a:cxnSpLocks/>
          </p:cNvCxnSpPr>
          <p:nvPr/>
        </p:nvCxnSpPr>
        <p:spPr bwMode="auto">
          <a:xfrm flipV="1">
            <a:off x="2804532" y="3821932"/>
            <a:ext cx="2834268" cy="883692"/>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31"/>
          <p:cNvCxnSpPr>
            <a:cxnSpLocks/>
          </p:cNvCxnSpPr>
          <p:nvPr/>
        </p:nvCxnSpPr>
        <p:spPr bwMode="auto">
          <a:xfrm flipV="1">
            <a:off x="2583366" y="3901534"/>
            <a:ext cx="3055434" cy="1242240"/>
          </a:xfrm>
          <a:prstGeom prst="straightConnector1">
            <a:avLst/>
          </a:prstGeom>
          <a:solidFill>
            <a:schemeClr val="accent1"/>
          </a:solidFill>
          <a:ln w="19050" cap="flat" cmpd="sng" algn="ctr">
            <a:solidFill>
              <a:schemeClr val="tx1">
                <a:lumMod val="50000"/>
                <a:lumOff val="50000"/>
              </a:schemeClr>
            </a:solidFill>
            <a:prstDash val="sysDash"/>
            <a:round/>
            <a:headEnd type="none" w="med" len="med"/>
            <a:tailEnd type="triangle"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sz="4000" dirty="0" err="1"/>
              <a:t>SoftMC</a:t>
            </a:r>
            <a:r>
              <a:rPr lang="en-US" sz="4000" dirty="0"/>
              <a:t> API</a:t>
            </a:r>
          </a:p>
        </p:txBody>
      </p:sp>
      <p:sp>
        <p:nvSpPr>
          <p:cNvPr id="37" name="Oval 36"/>
          <p:cNvSpPr/>
          <p:nvPr/>
        </p:nvSpPr>
        <p:spPr bwMode="auto">
          <a:xfrm>
            <a:off x="1528646" y="2873456"/>
            <a:ext cx="1290754" cy="454603"/>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9" name="Oval 38"/>
          <p:cNvSpPr/>
          <p:nvPr/>
        </p:nvSpPr>
        <p:spPr bwMode="auto">
          <a:xfrm>
            <a:off x="1513778" y="4213083"/>
            <a:ext cx="1143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0" name="Oval 39"/>
          <p:cNvSpPr/>
          <p:nvPr/>
        </p:nvSpPr>
        <p:spPr bwMode="auto">
          <a:xfrm>
            <a:off x="1502627" y="5069370"/>
            <a:ext cx="1143000" cy="381000"/>
          </a:xfrm>
          <a:prstGeom prst="ellipse">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p:cNvSpPr>
            <a:spLocks noGrp="1"/>
          </p:cNvSpPr>
          <p:nvPr>
            <p:ph idx="1"/>
          </p:nvPr>
        </p:nvSpPr>
        <p:spPr>
          <a:xfrm>
            <a:off x="304800" y="1981200"/>
            <a:ext cx="4876800" cy="3962400"/>
          </a:xfrm>
          <a:ln>
            <a:solidFill>
              <a:schemeClr val="tx1"/>
            </a:solidFill>
          </a:ln>
        </p:spPr>
        <p:txBody>
          <a:bodyPr/>
          <a:lstStyle/>
          <a:p>
            <a:pPr marL="0" indent="0">
              <a:buNone/>
            </a:pPr>
            <a:r>
              <a:rPr lang="en-US" dirty="0" err="1">
                <a:latin typeface="Times New Roman" panose="02020603050405020304" pitchFamily="18" charset="0"/>
                <a:cs typeface="Times New Roman" panose="02020603050405020304" pitchFamily="18" charset="0"/>
              </a:rPr>
              <a:t>InstructionSequence</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iseq</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genACT</a:t>
            </a:r>
            <a:r>
              <a:rPr lang="en-US" dirty="0">
                <a:latin typeface="Times New Roman" panose="02020603050405020304" pitchFamily="18" charset="0"/>
                <a:cs typeface="Times New Roman" panose="02020603050405020304" pitchFamily="18" charset="0"/>
              </a:rPr>
              <a:t>(bank, row));</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genWAIT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tRCD</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genWR</a:t>
            </a:r>
            <a:r>
              <a:rPr lang="en-US" dirty="0">
                <a:latin typeface="Times New Roman" panose="02020603050405020304" pitchFamily="18" charset="0"/>
                <a:cs typeface="Times New Roman" panose="02020603050405020304" pitchFamily="18" charset="0"/>
              </a:rPr>
              <a:t>(bank, col, data));</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genWAIT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tCL</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tBL</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tWR</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genPRE</a:t>
            </a:r>
            <a:r>
              <a:rPr lang="en-US" dirty="0">
                <a:latin typeface="Times New Roman" panose="02020603050405020304" pitchFamily="18" charset="0"/>
                <a:cs typeface="Times New Roman" panose="02020603050405020304" pitchFamily="18" charset="0"/>
              </a:rPr>
              <a:t>(bank));</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genWAIT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tRP</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iseq.insert</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genEND</a:t>
            </a:r>
            <a:r>
              <a:rPr lang="en-US" dirty="0">
                <a:latin typeface="Times New Roman" panose="02020603050405020304" pitchFamily="18" charset="0"/>
                <a:cs typeface="Times New Roman" panose="02020603050405020304" pitchFamily="18" charset="0"/>
              </a:rPr>
              <a:t>());</a:t>
            </a:r>
          </a:p>
          <a:p>
            <a:pPr marL="0" indent="0">
              <a:buNone/>
            </a:pPr>
            <a:r>
              <a:rPr lang="en-US" dirty="0" err="1">
                <a:latin typeface="Times New Roman" panose="02020603050405020304" pitchFamily="18" charset="0"/>
                <a:cs typeface="Times New Roman" panose="02020603050405020304" pitchFamily="18" charset="0"/>
              </a:rPr>
              <a:t>iseq.execute</a:t>
            </a:r>
            <a:r>
              <a:rPr lang="en-US" dirty="0">
                <a:latin typeface="Times New Roman" panose="02020603050405020304" pitchFamily="18" charset="0"/>
                <a:cs typeface="Times New Roman" panose="02020603050405020304" pitchFamily="18" charset="0"/>
              </a:rPr>
              <a:t>(</a:t>
            </a:r>
            <a:r>
              <a:rPr lang="en-US" dirty="0" err="1">
                <a:latin typeface="Times New Roman" panose="02020603050405020304" pitchFamily="18" charset="0"/>
                <a:cs typeface="Times New Roman" panose="02020603050405020304" pitchFamily="18" charset="0"/>
              </a:rPr>
              <a:t>fpga</a:t>
            </a:r>
            <a:r>
              <a:rPr lang="en-US" dirty="0">
                <a:latin typeface="Times New Roman" panose="02020603050405020304" pitchFamily="18" charset="0"/>
                <a:cs typeface="Times New Roman" panose="02020603050405020304" pitchFamily="18" charset="0"/>
              </a:rPr>
              <a:t>);</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13</a:t>
            </a:fld>
            <a:endParaRPr lang="en-US" altLang="en-US"/>
          </a:p>
        </p:txBody>
      </p:sp>
      <p:sp>
        <p:nvSpPr>
          <p:cNvPr id="6" name="TextBox 5"/>
          <p:cNvSpPr txBox="1"/>
          <p:nvPr/>
        </p:nvSpPr>
        <p:spPr>
          <a:xfrm>
            <a:off x="228600" y="1416628"/>
            <a:ext cx="4953000" cy="523220"/>
          </a:xfrm>
          <a:prstGeom prst="rect">
            <a:avLst/>
          </a:prstGeom>
          <a:noFill/>
        </p:spPr>
        <p:txBody>
          <a:bodyPr wrap="square" rtlCol="0">
            <a:spAutoFit/>
          </a:bodyPr>
          <a:lstStyle/>
          <a:p>
            <a:r>
              <a:rPr lang="en-US" sz="2800" b="1" dirty="0">
                <a:latin typeface="+mn-lt"/>
              </a:rPr>
              <a:t>Writing data to DRAM:</a:t>
            </a:r>
          </a:p>
        </p:txBody>
      </p:sp>
      <p:sp>
        <p:nvSpPr>
          <p:cNvPr id="35" name="TextBox 34"/>
          <p:cNvSpPr txBox="1"/>
          <p:nvPr/>
        </p:nvSpPr>
        <p:spPr>
          <a:xfrm>
            <a:off x="5562600" y="3233003"/>
            <a:ext cx="3519139" cy="954107"/>
          </a:xfrm>
          <a:prstGeom prst="rect">
            <a:avLst/>
          </a:prstGeom>
          <a:noFill/>
        </p:spPr>
        <p:txBody>
          <a:bodyPr wrap="square" rtlCol="0">
            <a:spAutoFit/>
          </a:bodyPr>
          <a:lstStyle/>
          <a:p>
            <a:pPr algn="ctr"/>
            <a:r>
              <a:rPr lang="en-US" sz="2800" i="1" dirty="0">
                <a:solidFill>
                  <a:schemeClr val="tx1">
                    <a:lumMod val="65000"/>
                    <a:lumOff val="35000"/>
                  </a:schemeClr>
                </a:solidFill>
                <a:latin typeface="+mn-lt"/>
              </a:rPr>
              <a:t>Instruction generator functions</a:t>
            </a:r>
          </a:p>
        </p:txBody>
      </p:sp>
    </p:spTree>
    <p:extLst>
      <p:ext uri="{BB962C8B-B14F-4D97-AF65-F5344CB8AC3E}">
        <p14:creationId xmlns:p14="http://schemas.microsoft.com/office/powerpoint/2010/main" val="3453755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fade">
                                      <p:cBhvr>
                                        <p:cTn id="39" dur="500"/>
                                        <p:tgtEl>
                                          <p:spTgt spid="36"/>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xit" presetSubtype="0" fill="hold" grpId="1" nodeType="clickEffect">
                                  <p:stCondLst>
                                    <p:cond delay="0"/>
                                  </p:stCondLst>
                                  <p:childTnLst>
                                    <p:animEffect transition="out" filter="fade">
                                      <p:cBhvr>
                                        <p:cTn id="43" dur="500"/>
                                        <p:tgtEl>
                                          <p:spTgt spid="36"/>
                                        </p:tgtEl>
                                      </p:cBhvr>
                                    </p:animEffect>
                                    <p:set>
                                      <p:cBhvr>
                                        <p:cTn id="44" dur="1" fill="hold">
                                          <p:stCondLst>
                                            <p:cond delay="499"/>
                                          </p:stCondLst>
                                        </p:cTn>
                                        <p:tgtEl>
                                          <p:spTgt spid="36"/>
                                        </p:tgtEl>
                                        <p:attrNameLst>
                                          <p:attrName>style.visibility</p:attrName>
                                        </p:attrNameLst>
                                      </p:cBhvr>
                                      <p:to>
                                        <p:strVal val="hidden"/>
                                      </p:to>
                                    </p:se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1" nodeType="clickEffect">
                                  <p:stCondLst>
                                    <p:cond delay="0"/>
                                  </p:stCondLst>
                                  <p:childTnLst>
                                    <p:animEffect transition="out" filter="fade">
                                      <p:cBhvr>
                                        <p:cTn id="51" dur="500"/>
                                        <p:tgtEl>
                                          <p:spTgt spid="37"/>
                                        </p:tgtEl>
                                      </p:cBhvr>
                                    </p:animEffect>
                                    <p:set>
                                      <p:cBhvr>
                                        <p:cTn id="52" dur="1" fill="hold">
                                          <p:stCondLst>
                                            <p:cond delay="499"/>
                                          </p:stCondLst>
                                        </p:cTn>
                                        <p:tgtEl>
                                          <p:spTgt spid="37"/>
                                        </p:tgtEl>
                                        <p:attrNameLst>
                                          <p:attrName>style.visibility</p:attrName>
                                        </p:attrNameLst>
                                      </p:cBhvr>
                                      <p:to>
                                        <p:strVal val="hidden"/>
                                      </p:to>
                                    </p:set>
                                  </p:childTnLst>
                                </p:cTn>
                              </p:par>
                              <p:par>
                                <p:cTn id="53" presetID="10"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500"/>
                                        <p:tgtEl>
                                          <p:spTgt spid="38"/>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38"/>
                                        </p:tgtEl>
                                      </p:cBhvr>
                                    </p:animEffect>
                                    <p:set>
                                      <p:cBhvr>
                                        <p:cTn id="60" dur="1" fill="hold">
                                          <p:stCondLst>
                                            <p:cond delay="499"/>
                                          </p:stCondLst>
                                        </p:cTn>
                                        <p:tgtEl>
                                          <p:spTgt spid="38"/>
                                        </p:tgtEl>
                                        <p:attrNameLst>
                                          <p:attrName>style.visibility</p:attrName>
                                        </p:attrNameLst>
                                      </p:cBhvr>
                                      <p:to>
                                        <p:strVal val="hidden"/>
                                      </p:to>
                                    </p:set>
                                  </p:childTnLst>
                                </p:cTn>
                              </p:par>
                              <p:par>
                                <p:cTn id="61" presetID="10" presetClass="entr" presetSubtype="0" fill="hold" grpId="0" nodeType="with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fade">
                                      <p:cBhvr>
                                        <p:cTn id="63" dur="500"/>
                                        <p:tgtEl>
                                          <p:spTgt spid="39"/>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xit" presetSubtype="0" fill="hold" grpId="1" nodeType="clickEffect">
                                  <p:stCondLst>
                                    <p:cond delay="0"/>
                                  </p:stCondLst>
                                  <p:childTnLst>
                                    <p:animEffect transition="out" filter="fade">
                                      <p:cBhvr>
                                        <p:cTn id="67" dur="500"/>
                                        <p:tgtEl>
                                          <p:spTgt spid="39"/>
                                        </p:tgtEl>
                                      </p:cBhvr>
                                    </p:animEffect>
                                    <p:set>
                                      <p:cBhvr>
                                        <p:cTn id="68" dur="1" fill="hold">
                                          <p:stCondLst>
                                            <p:cond delay="499"/>
                                          </p:stCondLst>
                                        </p:cTn>
                                        <p:tgtEl>
                                          <p:spTgt spid="39"/>
                                        </p:tgtEl>
                                        <p:attrNameLst>
                                          <p:attrName>style.visibility</p:attrName>
                                        </p:attrNameLst>
                                      </p:cBhvr>
                                      <p:to>
                                        <p:strVal val="hidden"/>
                                      </p:to>
                                    </p:set>
                                  </p:childTnLst>
                                </p:cTn>
                              </p:par>
                              <p:par>
                                <p:cTn id="69" presetID="10" presetClass="entr" presetSubtype="0" fill="hold" grpId="0" nodeType="withEffect">
                                  <p:stCondLst>
                                    <p:cond delay="0"/>
                                  </p:stCondLst>
                                  <p:childTnLst>
                                    <p:set>
                                      <p:cBhvr>
                                        <p:cTn id="70" dur="1" fill="hold">
                                          <p:stCondLst>
                                            <p:cond delay="0"/>
                                          </p:stCondLst>
                                        </p:cTn>
                                        <p:tgtEl>
                                          <p:spTgt spid="40"/>
                                        </p:tgtEl>
                                        <p:attrNameLst>
                                          <p:attrName>style.visibility</p:attrName>
                                        </p:attrNameLst>
                                      </p:cBhvr>
                                      <p:to>
                                        <p:strVal val="visible"/>
                                      </p:to>
                                    </p:set>
                                    <p:animEffect transition="in" filter="fade">
                                      <p:cBhvr>
                                        <p:cTn id="71" dur="500"/>
                                        <p:tgtEl>
                                          <p:spTgt spid="4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xit" presetSubtype="0" fill="hold" grpId="1" nodeType="clickEffect">
                                  <p:stCondLst>
                                    <p:cond delay="0"/>
                                  </p:stCondLst>
                                  <p:childTnLst>
                                    <p:animEffect transition="out" filter="fade">
                                      <p:cBhvr>
                                        <p:cTn id="75" dur="500"/>
                                        <p:tgtEl>
                                          <p:spTgt spid="40"/>
                                        </p:tgtEl>
                                      </p:cBhvr>
                                    </p:animEffect>
                                    <p:set>
                                      <p:cBhvr>
                                        <p:cTn id="76" dur="1" fill="hold">
                                          <p:stCondLst>
                                            <p:cond delay="499"/>
                                          </p:stCondLst>
                                        </p:cTn>
                                        <p:tgtEl>
                                          <p:spTgt spid="40"/>
                                        </p:tgtEl>
                                        <p:attrNameLst>
                                          <p:attrName>style.visibility</p:attrName>
                                        </p:attrNameLst>
                                      </p:cBhvr>
                                      <p:to>
                                        <p:strVal val="hidden"/>
                                      </p:to>
                                    </p:set>
                                  </p:childTnLst>
                                </p:cTn>
                              </p:par>
                              <p:par>
                                <p:cTn id="77" presetID="10" presetClass="exit" presetSubtype="0" fill="hold" grpId="1" nodeType="withEffect">
                                  <p:stCondLst>
                                    <p:cond delay="0"/>
                                  </p:stCondLst>
                                  <p:childTnLst>
                                    <p:animEffect transition="out" filter="fade">
                                      <p:cBhvr>
                                        <p:cTn id="78" dur="500"/>
                                        <p:tgtEl>
                                          <p:spTgt spid="8"/>
                                        </p:tgtEl>
                                      </p:cBhvr>
                                    </p:animEffect>
                                    <p:set>
                                      <p:cBhvr>
                                        <p:cTn id="79" dur="1" fill="hold">
                                          <p:stCondLst>
                                            <p:cond delay="499"/>
                                          </p:stCondLst>
                                        </p:cTn>
                                        <p:tgtEl>
                                          <p:spTgt spid="8"/>
                                        </p:tgtEl>
                                        <p:attrNameLst>
                                          <p:attrName>style.visibility</p:attrName>
                                        </p:attrNameLst>
                                      </p:cBhvr>
                                      <p:to>
                                        <p:strVal val="hidden"/>
                                      </p:to>
                                    </p:set>
                                  </p:childTnLst>
                                </p:cTn>
                              </p:par>
                              <p:par>
                                <p:cTn id="80" presetID="10" presetClass="exit" presetSubtype="0" fill="hold" grpId="1" nodeType="with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10"/>
                                        </p:tgtEl>
                                      </p:cBhvr>
                                    </p:animEffect>
                                    <p:set>
                                      <p:cBhvr>
                                        <p:cTn id="85" dur="1" fill="hold">
                                          <p:stCondLst>
                                            <p:cond delay="499"/>
                                          </p:stCondLst>
                                        </p:cTn>
                                        <p:tgtEl>
                                          <p:spTgt spid="10"/>
                                        </p:tgtEl>
                                        <p:attrNameLst>
                                          <p:attrName>style.visibility</p:attrName>
                                        </p:attrNameLst>
                                      </p:cBhvr>
                                      <p:to>
                                        <p:strVal val="hidden"/>
                                      </p:to>
                                    </p:set>
                                  </p:childTnLst>
                                </p:cTn>
                              </p:par>
                              <p:par>
                                <p:cTn id="86" presetID="10" presetClass="exit" presetSubtype="0" fill="hold" grpId="1" nodeType="withEffect">
                                  <p:stCondLst>
                                    <p:cond delay="0"/>
                                  </p:stCondLst>
                                  <p:childTnLst>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10" presetClass="exit" presetSubtype="0" fill="hold" grpId="1" nodeType="withEffect">
                                  <p:stCondLst>
                                    <p:cond delay="0"/>
                                  </p:stCondLst>
                                  <p:childTnLst>
                                    <p:animEffect transition="out" filter="fade">
                                      <p:cBhvr>
                                        <p:cTn id="90" dur="500"/>
                                        <p:tgtEl>
                                          <p:spTgt spid="12"/>
                                        </p:tgtEl>
                                      </p:cBhvr>
                                    </p:animEffect>
                                    <p:set>
                                      <p:cBhvr>
                                        <p:cTn id="91" dur="1" fill="hold">
                                          <p:stCondLst>
                                            <p:cond delay="499"/>
                                          </p:stCondLst>
                                        </p:cTn>
                                        <p:tgtEl>
                                          <p:spTgt spid="12"/>
                                        </p:tgtEl>
                                        <p:attrNameLst>
                                          <p:attrName>style.visibility</p:attrName>
                                        </p:attrNameLst>
                                      </p:cBhvr>
                                      <p:to>
                                        <p:strVal val="hidden"/>
                                      </p:to>
                                    </p:set>
                                  </p:childTnLst>
                                </p:cTn>
                              </p:par>
                              <p:par>
                                <p:cTn id="92" presetID="10" presetClass="exit" presetSubtype="0" fill="hold" grpId="1" nodeType="withEffect">
                                  <p:stCondLst>
                                    <p:cond delay="0"/>
                                  </p:stCondLst>
                                  <p:childTnLst>
                                    <p:animEffect transition="out" filter="fade">
                                      <p:cBhvr>
                                        <p:cTn id="93" dur="500"/>
                                        <p:tgtEl>
                                          <p:spTgt spid="13"/>
                                        </p:tgtEl>
                                      </p:cBhvr>
                                    </p:animEffect>
                                    <p:set>
                                      <p:cBhvr>
                                        <p:cTn id="94" dur="1" fill="hold">
                                          <p:stCondLst>
                                            <p:cond delay="499"/>
                                          </p:stCondLst>
                                        </p:cTn>
                                        <p:tgtEl>
                                          <p:spTgt spid="1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500"/>
                                        <p:tgtEl>
                                          <p:spTgt spid="14"/>
                                        </p:tgtEl>
                                      </p:cBhvr>
                                    </p:animEffect>
                                    <p:set>
                                      <p:cBhvr>
                                        <p:cTn id="97" dur="1" fill="hold">
                                          <p:stCondLst>
                                            <p:cond delay="499"/>
                                          </p:stCondLst>
                                        </p:cTn>
                                        <p:tgtEl>
                                          <p:spTgt spid="14"/>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16"/>
                                        </p:tgtEl>
                                      </p:cBhvr>
                                    </p:animEffect>
                                    <p:set>
                                      <p:cBhvr>
                                        <p:cTn id="100" dur="1" fill="hold">
                                          <p:stCondLst>
                                            <p:cond delay="499"/>
                                          </p:stCondLst>
                                        </p:cTn>
                                        <p:tgtEl>
                                          <p:spTgt spid="1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17"/>
                                        </p:tgtEl>
                                      </p:cBhvr>
                                    </p:animEffect>
                                    <p:set>
                                      <p:cBhvr>
                                        <p:cTn id="103" dur="1" fill="hold">
                                          <p:stCondLst>
                                            <p:cond delay="499"/>
                                          </p:stCondLst>
                                        </p:cTn>
                                        <p:tgtEl>
                                          <p:spTgt spid="1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20"/>
                                        </p:tgtEl>
                                      </p:cBhvr>
                                    </p:animEffect>
                                    <p:set>
                                      <p:cBhvr>
                                        <p:cTn id="106" dur="1" fill="hold">
                                          <p:stCondLst>
                                            <p:cond delay="499"/>
                                          </p:stCondLst>
                                        </p:cTn>
                                        <p:tgtEl>
                                          <p:spTgt spid="20"/>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23"/>
                                        </p:tgtEl>
                                      </p:cBhvr>
                                    </p:animEffect>
                                    <p:set>
                                      <p:cBhvr>
                                        <p:cTn id="109" dur="1" fill="hold">
                                          <p:stCondLst>
                                            <p:cond delay="499"/>
                                          </p:stCondLst>
                                        </p:cTn>
                                        <p:tgtEl>
                                          <p:spTgt spid="23"/>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26"/>
                                        </p:tgtEl>
                                      </p:cBhvr>
                                    </p:animEffect>
                                    <p:set>
                                      <p:cBhvr>
                                        <p:cTn id="112" dur="1" fill="hold">
                                          <p:stCondLst>
                                            <p:cond delay="499"/>
                                          </p:stCondLst>
                                        </p:cTn>
                                        <p:tgtEl>
                                          <p:spTgt spid="26"/>
                                        </p:tgtEl>
                                        <p:attrNameLst>
                                          <p:attrName>style.visibility</p:attrName>
                                        </p:attrNameLst>
                                      </p:cBhvr>
                                      <p:to>
                                        <p:strVal val="hidden"/>
                                      </p:to>
                                    </p:set>
                                  </p:childTnLst>
                                </p:cTn>
                              </p:par>
                              <p:par>
                                <p:cTn id="113" presetID="10" presetClass="exit" presetSubtype="0" fill="hold" nodeType="withEffect">
                                  <p:stCondLst>
                                    <p:cond delay="0"/>
                                  </p:stCondLst>
                                  <p:childTnLst>
                                    <p:animEffect transition="out" filter="fade">
                                      <p:cBhvr>
                                        <p:cTn id="114" dur="500"/>
                                        <p:tgtEl>
                                          <p:spTgt spid="29"/>
                                        </p:tgtEl>
                                      </p:cBhvr>
                                    </p:animEffect>
                                    <p:set>
                                      <p:cBhvr>
                                        <p:cTn id="115" dur="1" fill="hold">
                                          <p:stCondLst>
                                            <p:cond delay="499"/>
                                          </p:stCondLst>
                                        </p:cTn>
                                        <p:tgtEl>
                                          <p:spTgt spid="29"/>
                                        </p:tgtEl>
                                        <p:attrNameLst>
                                          <p:attrName>style.visibility</p:attrName>
                                        </p:attrNameLst>
                                      </p:cBhvr>
                                      <p:to>
                                        <p:strVal val="hidden"/>
                                      </p:to>
                                    </p:set>
                                  </p:childTnLst>
                                </p:cTn>
                              </p:par>
                              <p:par>
                                <p:cTn id="116" presetID="10" presetClass="exit" presetSubtype="0" fill="hold" nodeType="withEffect">
                                  <p:stCondLst>
                                    <p:cond delay="0"/>
                                  </p:stCondLst>
                                  <p:childTnLst>
                                    <p:animEffect transition="out" filter="fade">
                                      <p:cBhvr>
                                        <p:cTn id="117" dur="500"/>
                                        <p:tgtEl>
                                          <p:spTgt spid="32"/>
                                        </p:tgtEl>
                                      </p:cBhvr>
                                    </p:animEffect>
                                    <p:set>
                                      <p:cBhvr>
                                        <p:cTn id="118" dur="1" fill="hold">
                                          <p:stCondLst>
                                            <p:cond delay="499"/>
                                          </p:stCondLst>
                                        </p:cTn>
                                        <p:tgtEl>
                                          <p:spTgt spid="32"/>
                                        </p:tgtEl>
                                        <p:attrNameLst>
                                          <p:attrName>style.visibility</p:attrName>
                                        </p:attrNameLst>
                                      </p:cBhvr>
                                      <p:to>
                                        <p:strVal val="hidden"/>
                                      </p:to>
                                    </p:set>
                                  </p:childTnLst>
                                </p:cTn>
                              </p:par>
                              <p:par>
                                <p:cTn id="119" presetID="10" presetClass="exit" presetSubtype="0" fill="hold" grpId="1" nodeType="withEffect">
                                  <p:stCondLst>
                                    <p:cond delay="0"/>
                                  </p:stCondLst>
                                  <p:childTnLst>
                                    <p:animEffect transition="out" filter="fade">
                                      <p:cBhvr>
                                        <p:cTn id="120" dur="500"/>
                                        <p:tgtEl>
                                          <p:spTgt spid="35"/>
                                        </p:tgtEl>
                                      </p:cBhvr>
                                    </p:animEffect>
                                    <p:set>
                                      <p:cBhvr>
                                        <p:cTn id="121" dur="1" fill="hold">
                                          <p:stCondLst>
                                            <p:cond delay="499"/>
                                          </p:stCondLst>
                                        </p:cTn>
                                        <p:tgtEl>
                                          <p:spTgt spid="35"/>
                                        </p:tgtEl>
                                        <p:attrNameLst>
                                          <p:attrName>style.visibility</p:attrName>
                                        </p:attrNameLst>
                                      </p:cBhvr>
                                      <p:to>
                                        <p:strVal val="hidden"/>
                                      </p:to>
                                    </p:set>
                                  </p:childTnLst>
                                </p:cTn>
                              </p:par>
                              <p:par>
                                <p:cTn id="122" presetID="10" presetClass="exit" presetSubtype="0" fill="hold" grpId="2" nodeType="withEffect">
                                  <p:stCondLst>
                                    <p:cond delay="0"/>
                                  </p:stCondLst>
                                  <p:childTnLst>
                                    <p:animEffect transition="out" filter="fade">
                                      <p:cBhvr>
                                        <p:cTn id="123" dur="500"/>
                                        <p:tgtEl>
                                          <p:spTgt spid="36"/>
                                        </p:tgtEl>
                                      </p:cBhvr>
                                    </p:animEffect>
                                    <p:set>
                                      <p:cBhvr>
                                        <p:cTn id="124" dur="1" fill="hold">
                                          <p:stCondLst>
                                            <p:cond delay="499"/>
                                          </p:stCondLst>
                                        </p:cTn>
                                        <p:tgtEl>
                                          <p:spTgt spid="36"/>
                                        </p:tgtEl>
                                        <p:attrNameLst>
                                          <p:attrName>style.visibility</p:attrName>
                                        </p:attrNameLst>
                                      </p:cBhvr>
                                      <p:to>
                                        <p:strVal val="hidden"/>
                                      </p:to>
                                    </p:set>
                                  </p:childTnLst>
                                </p:cTn>
                              </p:par>
                              <p:par>
                                <p:cTn id="125" presetID="10" presetClass="exit" presetSubtype="0" fill="hold" grpId="2" nodeType="withEffect">
                                  <p:stCondLst>
                                    <p:cond delay="0"/>
                                  </p:stCondLst>
                                  <p:childTnLst>
                                    <p:animEffect transition="out" filter="fade">
                                      <p:cBhvr>
                                        <p:cTn id="126" dur="500"/>
                                        <p:tgtEl>
                                          <p:spTgt spid="37"/>
                                        </p:tgtEl>
                                      </p:cBhvr>
                                    </p:animEffect>
                                    <p:set>
                                      <p:cBhvr>
                                        <p:cTn id="127" dur="1" fill="hold">
                                          <p:stCondLst>
                                            <p:cond delay="499"/>
                                          </p:stCondLst>
                                        </p:cTn>
                                        <p:tgtEl>
                                          <p:spTgt spid="37"/>
                                        </p:tgtEl>
                                        <p:attrNameLst>
                                          <p:attrName>style.visibility</p:attrName>
                                        </p:attrNameLst>
                                      </p:cBhvr>
                                      <p:to>
                                        <p:strVal val="hidden"/>
                                      </p:to>
                                    </p:set>
                                  </p:childTnLst>
                                </p:cTn>
                              </p:par>
                              <p:par>
                                <p:cTn id="128" presetID="10" presetClass="exit" presetSubtype="0" fill="hold" grpId="2" nodeType="withEffect">
                                  <p:stCondLst>
                                    <p:cond delay="0"/>
                                  </p:stCondLst>
                                  <p:childTnLst>
                                    <p:animEffect transition="out" filter="fade">
                                      <p:cBhvr>
                                        <p:cTn id="129" dur="500"/>
                                        <p:tgtEl>
                                          <p:spTgt spid="38"/>
                                        </p:tgtEl>
                                      </p:cBhvr>
                                    </p:animEffect>
                                    <p:set>
                                      <p:cBhvr>
                                        <p:cTn id="130" dur="1" fill="hold">
                                          <p:stCondLst>
                                            <p:cond delay="499"/>
                                          </p:stCondLst>
                                        </p:cTn>
                                        <p:tgtEl>
                                          <p:spTgt spid="38"/>
                                        </p:tgtEl>
                                        <p:attrNameLst>
                                          <p:attrName>style.visibility</p:attrName>
                                        </p:attrNameLst>
                                      </p:cBhvr>
                                      <p:to>
                                        <p:strVal val="hidden"/>
                                      </p:to>
                                    </p:set>
                                  </p:childTnLst>
                                </p:cTn>
                              </p:par>
                              <p:par>
                                <p:cTn id="131" presetID="10" presetClass="exit" presetSubtype="0" fill="hold" grpId="2" nodeType="withEffect">
                                  <p:stCondLst>
                                    <p:cond delay="0"/>
                                  </p:stCondLst>
                                  <p:childTnLst>
                                    <p:animEffect transition="out" filter="fade">
                                      <p:cBhvr>
                                        <p:cTn id="132" dur="500"/>
                                        <p:tgtEl>
                                          <p:spTgt spid="39"/>
                                        </p:tgtEl>
                                      </p:cBhvr>
                                    </p:animEffect>
                                    <p:set>
                                      <p:cBhvr>
                                        <p:cTn id="133" dur="1" fill="hold">
                                          <p:stCondLst>
                                            <p:cond delay="499"/>
                                          </p:stCondLst>
                                        </p:cTn>
                                        <p:tgtEl>
                                          <p:spTgt spid="39"/>
                                        </p:tgtEl>
                                        <p:attrNameLst>
                                          <p:attrName>style.visibility</p:attrName>
                                        </p:attrNameLst>
                                      </p:cBhvr>
                                      <p:to>
                                        <p:strVal val="hidden"/>
                                      </p:to>
                                    </p:set>
                                  </p:childTnLst>
                                </p:cTn>
                              </p:par>
                              <p:par>
                                <p:cTn id="134" presetID="10" presetClass="exit" presetSubtype="0" fill="hold" grpId="2" nodeType="withEffect">
                                  <p:stCondLst>
                                    <p:cond delay="0"/>
                                  </p:stCondLst>
                                  <p:childTnLst>
                                    <p:animEffect transition="out" filter="fade">
                                      <p:cBhvr>
                                        <p:cTn id="135" dur="500"/>
                                        <p:tgtEl>
                                          <p:spTgt spid="40"/>
                                        </p:tgtEl>
                                      </p:cBhvr>
                                    </p:animEffect>
                                    <p:set>
                                      <p:cBhvr>
                                        <p:cTn id="136" dur="1" fill="hold">
                                          <p:stCondLst>
                                            <p:cond delay="499"/>
                                          </p:stCondLst>
                                        </p:cTn>
                                        <p:tgtEl>
                                          <p:spTgt spid="40"/>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42"/>
                                        </p:tgtEl>
                                        <p:attrNameLst>
                                          <p:attrName>style.visibility</p:attrName>
                                        </p:attrNameLst>
                                      </p:cBhvr>
                                      <p:to>
                                        <p:strVal val="visible"/>
                                      </p:to>
                                    </p:set>
                                    <p:animEffect transition="in" filter="fade">
                                      <p:cBhvr>
                                        <p:cTn id="141" dur="500"/>
                                        <p:tgtEl>
                                          <p:spTgt spid="42"/>
                                        </p:tgtEl>
                                      </p:cBhvr>
                                    </p:animEffect>
                                  </p:childTnLst>
                                </p:cTn>
                              </p:par>
                              <p:par>
                                <p:cTn id="142" presetID="10" presetClass="entr" presetSubtype="0"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500"/>
                                        <p:tgtEl>
                                          <p:spTgt spid="4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animEffect transition="in" filter="fade">
                                      <p:cBhvr>
                                        <p:cTn id="147" dur="500"/>
                                        <p:tgtEl>
                                          <p:spTgt spid="43"/>
                                        </p:tgtEl>
                                      </p:cBhvr>
                                    </p:animEffect>
                                  </p:childTnLst>
                                </p:cTn>
                              </p:par>
                              <p:par>
                                <p:cTn id="148" presetID="10" presetClass="entr" presetSubtype="0" fill="hold" grpId="0" nodeType="withEffect">
                                  <p:stCondLst>
                                    <p:cond delay="0"/>
                                  </p:stCondLst>
                                  <p:childTnLst>
                                    <p:set>
                                      <p:cBhvr>
                                        <p:cTn id="149" dur="1" fill="hold">
                                          <p:stCondLst>
                                            <p:cond delay="0"/>
                                          </p:stCondLst>
                                        </p:cTn>
                                        <p:tgtEl>
                                          <p:spTgt spid="44"/>
                                        </p:tgtEl>
                                        <p:attrNameLst>
                                          <p:attrName>style.visibility</p:attrName>
                                        </p:attrNameLst>
                                      </p:cBhvr>
                                      <p:to>
                                        <p:strVal val="visible"/>
                                      </p:to>
                                    </p:set>
                                    <p:animEffect transition="in" filter="fade">
                                      <p:cBhvr>
                                        <p:cTn id="150" dur="500"/>
                                        <p:tgtEl>
                                          <p:spTgt spid="44"/>
                                        </p:tgtEl>
                                      </p:cBhvr>
                                    </p:animEffect>
                                  </p:childTnLst>
                                </p:cTn>
                              </p:par>
                              <p:par>
                                <p:cTn id="151" presetID="10" presetClass="entr" presetSubtype="0" fill="hold" grpId="0" nodeType="withEffect">
                                  <p:stCondLst>
                                    <p:cond delay="0"/>
                                  </p:stCondLst>
                                  <p:childTnLst>
                                    <p:set>
                                      <p:cBhvr>
                                        <p:cTn id="152" dur="1" fill="hold">
                                          <p:stCondLst>
                                            <p:cond delay="0"/>
                                          </p:stCondLst>
                                        </p:cTn>
                                        <p:tgtEl>
                                          <p:spTgt spid="45"/>
                                        </p:tgtEl>
                                        <p:attrNameLst>
                                          <p:attrName>style.visibility</p:attrName>
                                        </p:attrNameLst>
                                      </p:cBhvr>
                                      <p:to>
                                        <p:strVal val="visible"/>
                                      </p:to>
                                    </p:set>
                                    <p:animEffect transition="in" filter="fade">
                                      <p:cBhvr>
                                        <p:cTn id="153" dur="500"/>
                                        <p:tgtEl>
                                          <p:spTgt spid="45"/>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46"/>
                                        </p:tgtEl>
                                        <p:attrNameLst>
                                          <p:attrName>style.visibility</p:attrName>
                                        </p:attrNameLst>
                                      </p:cBhvr>
                                      <p:to>
                                        <p:strVal val="visible"/>
                                      </p:to>
                                    </p:set>
                                    <p:animEffect transition="in" filter="fade">
                                      <p:cBhvr>
                                        <p:cTn id="156" dur="500"/>
                                        <p:tgtEl>
                                          <p:spTgt spid="46"/>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500"/>
                                        <p:tgtEl>
                                          <p:spTgt spid="47"/>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48"/>
                                        </p:tgtEl>
                                        <p:attrNameLst>
                                          <p:attrName>style.visibility</p:attrName>
                                        </p:attrNameLst>
                                      </p:cBhvr>
                                      <p:to>
                                        <p:strVal val="visible"/>
                                      </p:to>
                                    </p:set>
                                    <p:animEffect transition="in" filter="fade">
                                      <p:cBhvr>
                                        <p:cTn id="162" dur="500"/>
                                        <p:tgtEl>
                                          <p:spTgt spid="48"/>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9"/>
                                        </p:tgtEl>
                                        <p:attrNameLst>
                                          <p:attrName>style.visibility</p:attrName>
                                        </p:attrNameLst>
                                      </p:cBhvr>
                                      <p:to>
                                        <p:strVal val="visible"/>
                                      </p:to>
                                    </p:set>
                                    <p:animEffect transition="in" filter="fade">
                                      <p:cBhvr>
                                        <p:cTn id="16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animBg="1"/>
      <p:bldP spid="43" grpId="0" animBg="1"/>
      <p:bldP spid="44" grpId="0" animBg="1"/>
      <p:bldP spid="45" grpId="0" animBg="1"/>
      <p:bldP spid="46" grpId="0" animBg="1"/>
      <p:bldP spid="47" grpId="0" animBg="1"/>
      <p:bldP spid="48" grpId="0" animBg="1"/>
      <p:bldP spid="49" grpId="0" animBg="1"/>
      <p:bldP spid="8" grpId="0" animBg="1"/>
      <p:bldP spid="8" grpId="1" animBg="1"/>
      <p:bldP spid="7" grpId="0" animBg="1"/>
      <p:bldP spid="7" grpId="1" animBg="1"/>
      <p:bldP spid="36" grpId="0" animBg="1"/>
      <p:bldP spid="36" grpId="1" animBg="1"/>
      <p:bldP spid="36" grpId="2" animBg="1"/>
      <p:bldP spid="10" grpId="0" animBg="1"/>
      <p:bldP spid="10" grpId="1" animBg="1"/>
      <p:bldP spid="38" grpId="0" animBg="1"/>
      <p:bldP spid="38" grpId="1" animBg="1"/>
      <p:bldP spid="38" grpId="2" animBg="1"/>
      <p:bldP spid="11" grpId="0" animBg="1"/>
      <p:bldP spid="11" grpId="1" animBg="1"/>
      <p:bldP spid="12" grpId="0" animBg="1"/>
      <p:bldP spid="12" grpId="1" animBg="1"/>
      <p:bldP spid="13" grpId="0" animBg="1"/>
      <p:bldP spid="13" grpId="1" animBg="1"/>
      <p:bldP spid="14" grpId="0" animBg="1"/>
      <p:bldP spid="14" grpId="1" animBg="1"/>
      <p:bldP spid="37" grpId="0" animBg="1"/>
      <p:bldP spid="37" grpId="1" animBg="1"/>
      <p:bldP spid="37" grpId="2" animBg="1"/>
      <p:bldP spid="39" grpId="0" animBg="1"/>
      <p:bldP spid="39" grpId="1" animBg="1"/>
      <p:bldP spid="39" grpId="2" animBg="1"/>
      <p:bldP spid="40" grpId="0" animBg="1"/>
      <p:bldP spid="40" grpId="1" animBg="1"/>
      <p:bldP spid="40" grpId="2" animBg="1"/>
      <p:bldP spid="35" grpId="0"/>
      <p:bldP spid="35"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a:t>SoftMC</a:t>
            </a:r>
            <a:r>
              <a:rPr lang="en-US" sz="4000" dirty="0"/>
              <a:t>: Key Components</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14</a:t>
            </a:fld>
            <a:endParaRPr lang="en-US" altLang="en-US"/>
          </a:p>
        </p:txBody>
      </p:sp>
      <p:sp>
        <p:nvSpPr>
          <p:cNvPr id="6" name="Rounded Rectangle 5"/>
          <p:cNvSpPr/>
          <p:nvPr/>
        </p:nvSpPr>
        <p:spPr bwMode="auto">
          <a:xfrm>
            <a:off x="323850" y="1676400"/>
            <a:ext cx="6381750" cy="631825"/>
          </a:xfrm>
          <a:prstGeom prst="roundRect">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1. </a:t>
            </a:r>
            <a:r>
              <a:rPr kumimoji="0" lang="en-US" sz="3600" i="0" u="none" strike="noStrike" cap="none" normalizeH="0" baseline="0" dirty="0" err="1">
                <a:ln>
                  <a:noFill/>
                </a:ln>
                <a:effectLst/>
                <a:latin typeface="+mn-lt"/>
              </a:rPr>
              <a:t>SoftMC</a:t>
            </a:r>
            <a:r>
              <a:rPr kumimoji="0" lang="en-US" sz="3600" i="0" u="none" strike="noStrike" cap="none" normalizeH="0" baseline="0" dirty="0">
                <a:ln>
                  <a:noFill/>
                </a:ln>
                <a:effectLst/>
                <a:latin typeface="+mn-lt"/>
              </a:rPr>
              <a:t> API</a:t>
            </a:r>
          </a:p>
        </p:txBody>
      </p:sp>
      <p:sp>
        <p:nvSpPr>
          <p:cNvPr id="7" name="Rounded Rectangle 6"/>
          <p:cNvSpPr/>
          <p:nvPr/>
        </p:nvSpPr>
        <p:spPr bwMode="auto">
          <a:xfrm>
            <a:off x="323850" y="2578099"/>
            <a:ext cx="6381750" cy="631825"/>
          </a:xfrm>
          <a:prstGeom prst="roundRect">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b="1" i="0" u="none" strike="noStrike" cap="none" normalizeH="0" baseline="0" dirty="0">
                <a:ln>
                  <a:noFill/>
                </a:ln>
                <a:solidFill>
                  <a:schemeClr val="bg1"/>
                </a:solidFill>
                <a:effectLst/>
                <a:latin typeface="+mn-lt"/>
              </a:rPr>
              <a:t>2. </a:t>
            </a:r>
            <a:r>
              <a:rPr kumimoji="0" lang="en-US" sz="3600" b="1" i="0" u="none" strike="noStrike" cap="none" normalizeH="0" baseline="0" dirty="0" err="1">
                <a:ln>
                  <a:noFill/>
                </a:ln>
                <a:solidFill>
                  <a:schemeClr val="bg1"/>
                </a:solidFill>
                <a:effectLst/>
                <a:latin typeface="+mn-lt"/>
              </a:rPr>
              <a:t>PCIe</a:t>
            </a:r>
            <a:r>
              <a:rPr kumimoji="0" lang="en-US" sz="3600" b="1" i="0" u="none" strike="noStrike" cap="none" normalizeH="0" baseline="0" dirty="0">
                <a:ln>
                  <a:noFill/>
                </a:ln>
                <a:solidFill>
                  <a:schemeClr val="bg1"/>
                </a:solidFill>
                <a:effectLst/>
                <a:latin typeface="+mn-lt"/>
              </a:rPr>
              <a:t> Driver*</a:t>
            </a:r>
          </a:p>
        </p:txBody>
      </p:sp>
      <p:sp>
        <p:nvSpPr>
          <p:cNvPr id="8" name="Rounded Rectangle 7"/>
          <p:cNvSpPr/>
          <p:nvPr/>
        </p:nvSpPr>
        <p:spPr bwMode="auto">
          <a:xfrm>
            <a:off x="323850" y="3787775"/>
            <a:ext cx="6381750" cy="631825"/>
          </a:xfrm>
          <a:prstGeom prst="roundRect">
            <a:avLst/>
          </a:prstGeom>
          <a:solidFill>
            <a:srgbClr val="FFC9C9"/>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3600" i="0" u="none" strike="noStrike" cap="none" normalizeH="0" baseline="0" dirty="0">
                <a:ln>
                  <a:noFill/>
                </a:ln>
                <a:effectLst/>
                <a:latin typeface="+mn-lt"/>
              </a:rPr>
              <a:t>3. </a:t>
            </a:r>
            <a:r>
              <a:rPr kumimoji="0" lang="en-US" sz="3600" i="0" u="none" strike="noStrike" cap="none" normalizeH="0" baseline="0" dirty="0" err="1">
                <a:ln>
                  <a:noFill/>
                </a:ln>
                <a:effectLst/>
                <a:latin typeface="+mn-lt"/>
              </a:rPr>
              <a:t>SoftMC</a:t>
            </a:r>
            <a:r>
              <a:rPr kumimoji="0" lang="en-US" sz="3600" i="0" u="none" strike="noStrike" cap="none" normalizeH="0" baseline="0" dirty="0">
                <a:ln>
                  <a:noFill/>
                </a:ln>
                <a:effectLst/>
                <a:latin typeface="+mn-lt"/>
              </a:rPr>
              <a:t> Hardware</a:t>
            </a:r>
          </a:p>
        </p:txBody>
      </p:sp>
      <p:sp>
        <p:nvSpPr>
          <p:cNvPr id="3" name="Bent-Up Arrow 2"/>
          <p:cNvSpPr/>
          <p:nvPr/>
        </p:nvSpPr>
        <p:spPr bwMode="auto">
          <a:xfrm rot="5400000">
            <a:off x="698500" y="3187700"/>
            <a:ext cx="355599" cy="381000"/>
          </a:xfrm>
          <a:prstGeom prst="bentUpArrow">
            <a:avLst/>
          </a:prstGeom>
          <a:solidFill>
            <a:srgbClr val="C0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TextBox 8"/>
          <p:cNvSpPr txBox="1"/>
          <p:nvPr/>
        </p:nvSpPr>
        <p:spPr>
          <a:xfrm>
            <a:off x="1066800" y="3257031"/>
            <a:ext cx="5622944" cy="461665"/>
          </a:xfrm>
          <a:prstGeom prst="rect">
            <a:avLst/>
          </a:prstGeom>
          <a:noFill/>
        </p:spPr>
        <p:txBody>
          <a:bodyPr wrap="square" rtlCol="0">
            <a:spAutoFit/>
          </a:bodyPr>
          <a:lstStyle/>
          <a:p>
            <a:r>
              <a:rPr lang="en-US" sz="2400" dirty="0">
                <a:latin typeface="+mn-lt"/>
              </a:rPr>
              <a:t>Communicates raw data with the FPGA</a:t>
            </a:r>
          </a:p>
        </p:txBody>
      </p:sp>
      <p:sp>
        <p:nvSpPr>
          <p:cNvPr id="10" name="TextBox 9"/>
          <p:cNvSpPr txBox="1"/>
          <p:nvPr/>
        </p:nvSpPr>
        <p:spPr>
          <a:xfrm>
            <a:off x="323850" y="5685967"/>
            <a:ext cx="7829550" cy="646331"/>
          </a:xfrm>
          <a:prstGeom prst="rect">
            <a:avLst/>
          </a:prstGeom>
          <a:noFill/>
        </p:spPr>
        <p:txBody>
          <a:bodyPr wrap="square" rtlCol="0">
            <a:spAutoFit/>
          </a:bodyPr>
          <a:lstStyle/>
          <a:p>
            <a:r>
              <a:rPr lang="en-US" i="1" dirty="0">
                <a:latin typeface="+mn-lt"/>
              </a:rPr>
              <a:t>* Jacobsen, Matthew, et al. "RIFFA 2.1: A reusable integration framework for FPGA accelerators." TRETS, 2015</a:t>
            </a:r>
          </a:p>
        </p:txBody>
      </p:sp>
    </p:spTree>
    <p:extLst>
      <p:ext uri="{BB962C8B-B14F-4D97-AF65-F5344CB8AC3E}">
        <p14:creationId xmlns:p14="http://schemas.microsoft.com/office/powerpoint/2010/main" val="325765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1000" fill="hold"/>
                                        <p:tgtEl>
                                          <p:spTgt spid="7"/>
                                        </p:tgtEl>
                                        <p:attrNameLst>
                                          <p:attrName>fillcolor</p:attrName>
                                        </p:attrNameLst>
                                      </p:cBhvr>
                                      <p:to>
                                        <a:srgbClr val="FFC9C9"/>
                                      </p:to>
                                    </p:animClr>
                                    <p:set>
                                      <p:cBhvr>
                                        <p:cTn id="7" dur="1000" fill="hold"/>
                                        <p:tgtEl>
                                          <p:spTgt spid="7"/>
                                        </p:tgtEl>
                                        <p:attrNameLst>
                                          <p:attrName>fill.type</p:attrName>
                                        </p:attrNameLst>
                                      </p:cBhvr>
                                      <p:to>
                                        <p:strVal val="solid"/>
                                      </p:to>
                                    </p:set>
                                    <p:set>
                                      <p:cBhvr>
                                        <p:cTn id="8" dur="1000" fill="hold"/>
                                        <p:tgtEl>
                                          <p:spTgt spid="7"/>
                                        </p:tgtEl>
                                        <p:attrNameLst>
                                          <p:attrName>fill.on</p:attrName>
                                        </p:attrNameLst>
                                      </p:cBhvr>
                                      <p:to>
                                        <p:strVal val="true"/>
                                      </p:to>
                                    </p:set>
                                  </p:childTnLst>
                                </p:cTn>
                              </p:par>
                              <p:par>
                                <p:cTn id="9" presetID="1" presetClass="emph" presetSubtype="2" fill="hold" nodeType="withEffect">
                                  <p:stCondLst>
                                    <p:cond delay="200"/>
                                  </p:stCondLst>
                                  <p:iterate type="lt">
                                    <p:tmPct val="0"/>
                                  </p:iterate>
                                  <p:childTnLst>
                                    <p:animClr clrSpc="rgb" dir="cw">
                                      <p:cBhvr>
                                        <p:cTn id="10" dur="1000" fill="hold"/>
                                        <p:tgtEl>
                                          <p:spTgt spid="8"/>
                                        </p:tgtEl>
                                        <p:attrNameLst>
                                          <p:attrName>fillcolor</p:attrName>
                                        </p:attrNameLst>
                                      </p:cBhvr>
                                      <p:to>
                                        <a:srgbClr val="C00000"/>
                                      </p:to>
                                    </p:animClr>
                                    <p:set>
                                      <p:cBhvr>
                                        <p:cTn id="11" dur="1000" fill="hold"/>
                                        <p:tgtEl>
                                          <p:spTgt spid="8"/>
                                        </p:tgtEl>
                                        <p:attrNameLst>
                                          <p:attrName>fill.type</p:attrName>
                                        </p:attrNameLst>
                                      </p:cBhvr>
                                      <p:to>
                                        <p:strVal val="solid"/>
                                      </p:to>
                                    </p:set>
                                    <p:set>
                                      <p:cBhvr>
                                        <p:cTn id="12" dur="1000" fill="hold"/>
                                        <p:tgtEl>
                                          <p:spTgt spid="8"/>
                                        </p:tgtEl>
                                        <p:attrNameLst>
                                          <p:attrName>fill.on</p:attrName>
                                        </p:attrNameLst>
                                      </p:cBhvr>
                                      <p:to>
                                        <p:strVal val="true"/>
                                      </p:to>
                                    </p:set>
                                  </p:childTnLst>
                                </p:cTn>
                              </p:par>
                              <p:par>
                                <p:cTn id="13" presetID="3" presetClass="emph" presetSubtype="2" fill="hold" grpId="0" nodeType="withEffect">
                                  <p:stCondLst>
                                    <p:cond delay="200"/>
                                  </p:stCondLst>
                                  <p:childTnLst>
                                    <p:animClr clrSpc="rgb" dir="cw">
                                      <p:cBhvr override="childStyle">
                                        <p:cTn id="14" dur="1000" fill="hold"/>
                                        <p:tgtEl>
                                          <p:spTgt spid="8"/>
                                        </p:tgtEl>
                                        <p:attrNameLst>
                                          <p:attrName>style.color</p:attrName>
                                        </p:attrNameLst>
                                      </p:cBhvr>
                                      <p:to>
                                        <a:srgbClr val="FFFFFF"/>
                                      </p:to>
                                    </p:animClr>
                                  </p:childTnLst>
                                </p:cTn>
                              </p:par>
                              <p:par>
                                <p:cTn id="15" presetID="15" presetClass="emph" presetSubtype="0" grpId="1" nodeType="withEffect">
                                  <p:stCondLst>
                                    <p:cond delay="1100"/>
                                  </p:stCondLst>
                                  <p:childTnLst>
                                    <p:set>
                                      <p:cBhvr override="childStyle">
                                        <p:cTn id="16" dur="indefinite"/>
                                        <p:tgtEl>
                                          <p:spTgt spid="8"/>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600200" y="1371600"/>
            <a:ext cx="6172200" cy="4724400"/>
          </a:xfrm>
          <a:prstGeom prst="rect">
            <a:avLst/>
          </a:prstGeom>
          <a:solidFill>
            <a:schemeClr val="bg1">
              <a:lumMod val="95000"/>
            </a:schemeClr>
          </a:solidFill>
          <a:ln w="19050" cap="flat" cmpd="sng" algn="ctr">
            <a:solidFill>
              <a:schemeClr val="tx1"/>
            </a:solidFill>
            <a:prstDash val="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p:txBody>
          <a:bodyPr/>
          <a:lstStyle/>
          <a:p>
            <a:r>
              <a:rPr lang="en-US" sz="4000" dirty="0" err="1"/>
              <a:t>SoftMC</a:t>
            </a:r>
            <a:r>
              <a:rPr lang="en-US" sz="4000" dirty="0"/>
              <a:t> Hardware</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15</a:t>
            </a:fld>
            <a:endParaRPr lang="en-US" altLang="en-US"/>
          </a:p>
        </p:txBody>
      </p:sp>
      <p:sp>
        <p:nvSpPr>
          <p:cNvPr id="6" name="Rectangle: Rounded Corners 5"/>
          <p:cNvSpPr/>
          <p:nvPr/>
        </p:nvSpPr>
        <p:spPr bwMode="auto">
          <a:xfrm rot="16200000">
            <a:off x="181916" y="3325831"/>
            <a:ext cx="3855971" cy="568960"/>
          </a:xfrm>
          <a:prstGeom prst="roundRect">
            <a:avLst/>
          </a:prstGeom>
          <a:solidFill>
            <a:srgbClr val="83C3FD"/>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600" b="0" i="0" u="none" strike="noStrike" cap="none" normalizeH="0" baseline="0" dirty="0" err="1">
                <a:ln>
                  <a:noFill/>
                </a:ln>
                <a:solidFill>
                  <a:schemeClr val="tx1"/>
                </a:solidFill>
                <a:effectLst/>
                <a:latin typeface="+mn-lt"/>
              </a:rPr>
              <a:t>PCIe</a:t>
            </a:r>
            <a:r>
              <a:rPr kumimoji="0" lang="en-US" sz="2600" b="0" i="0" u="none" strike="noStrike" cap="none" normalizeH="0" baseline="0" dirty="0">
                <a:ln>
                  <a:noFill/>
                </a:ln>
                <a:solidFill>
                  <a:schemeClr val="tx1"/>
                </a:solidFill>
                <a:effectLst/>
                <a:latin typeface="+mn-lt"/>
              </a:rPr>
              <a:t> Controller</a:t>
            </a:r>
          </a:p>
        </p:txBody>
      </p:sp>
      <p:grpSp>
        <p:nvGrpSpPr>
          <p:cNvPr id="9" name="Group 8"/>
          <p:cNvGrpSpPr/>
          <p:nvPr/>
        </p:nvGrpSpPr>
        <p:grpSpPr>
          <a:xfrm>
            <a:off x="2791478" y="1672337"/>
            <a:ext cx="2665268" cy="1881505"/>
            <a:chOff x="3581400" y="1652270"/>
            <a:chExt cx="3657600" cy="1981200"/>
          </a:xfrm>
          <a:solidFill>
            <a:srgbClr val="FFC000"/>
          </a:solidFill>
        </p:grpSpPr>
        <p:sp>
          <p:nvSpPr>
            <p:cNvPr id="7" name="Rectangle: Rounded Corners 6"/>
            <p:cNvSpPr/>
            <p:nvPr/>
          </p:nvSpPr>
          <p:spPr bwMode="auto">
            <a:xfrm>
              <a:off x="3581400" y="1652270"/>
              <a:ext cx="3657600" cy="1981200"/>
            </a:xfrm>
            <a:prstGeom prst="roundRect">
              <a:avLst/>
            </a:prstGeom>
            <a:grp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ts val="24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mn-lt"/>
                </a:rPr>
                <a:t>Instruction Receiver</a:t>
              </a:r>
            </a:p>
          </p:txBody>
        </p:sp>
        <p:sp>
          <p:nvSpPr>
            <p:cNvPr id="8" name="Rectangle: Rounded Corners 7"/>
            <p:cNvSpPr/>
            <p:nvPr/>
          </p:nvSpPr>
          <p:spPr bwMode="auto">
            <a:xfrm>
              <a:off x="4381500" y="2439670"/>
              <a:ext cx="2209800" cy="819150"/>
            </a:xfrm>
            <a:prstGeom prst="roundRect">
              <a:avLst/>
            </a:prstGeom>
            <a:solidFill>
              <a:srgbClr val="FFC9C9"/>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Instruction Queue</a:t>
              </a:r>
            </a:p>
          </p:txBody>
        </p:sp>
      </p:grpSp>
      <p:sp>
        <p:nvSpPr>
          <p:cNvPr id="10" name="Rectangle: Rounded Corners 9"/>
          <p:cNvSpPr/>
          <p:nvPr/>
        </p:nvSpPr>
        <p:spPr bwMode="auto">
          <a:xfrm rot="16200000">
            <a:off x="5286530" y="2258327"/>
            <a:ext cx="1579418" cy="709523"/>
          </a:xfrm>
          <a:prstGeom prst="roundRect">
            <a:avLst/>
          </a:prstGeom>
          <a:solidFill>
            <a:srgbClr val="FFC0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100" b="0" i="0" u="none" strike="noStrike" cap="none" normalizeH="0" baseline="0" dirty="0">
                <a:ln>
                  <a:noFill/>
                </a:ln>
                <a:solidFill>
                  <a:schemeClr val="tx1"/>
                </a:solidFill>
                <a:effectLst/>
                <a:latin typeface="+mn-lt"/>
              </a:rPr>
              <a:t>Instruction Dispatcher</a:t>
            </a:r>
          </a:p>
        </p:txBody>
      </p:sp>
      <p:sp>
        <p:nvSpPr>
          <p:cNvPr id="11" name="Rectangle: Rounded Corners 10"/>
          <p:cNvSpPr/>
          <p:nvPr/>
        </p:nvSpPr>
        <p:spPr bwMode="auto">
          <a:xfrm>
            <a:off x="6819900" y="1672337"/>
            <a:ext cx="723900" cy="3763010"/>
          </a:xfrm>
          <a:prstGeom prst="roundRect">
            <a:avLst/>
          </a:prstGeom>
          <a:solidFill>
            <a:srgbClr val="83C3FD"/>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900" b="0" i="0" u="none" strike="noStrike" cap="none" normalizeH="0" baseline="0" dirty="0">
                <a:ln>
                  <a:noFill/>
                </a:ln>
                <a:solidFill>
                  <a:schemeClr val="tx1"/>
                </a:solidFill>
                <a:effectLst/>
                <a:latin typeface="+mn-lt"/>
              </a:rPr>
              <a:t>DDR PHY</a:t>
            </a:r>
          </a:p>
        </p:txBody>
      </p:sp>
      <p:sp>
        <p:nvSpPr>
          <p:cNvPr id="12" name="Rectangle: Rounded Corners 11"/>
          <p:cNvSpPr/>
          <p:nvPr/>
        </p:nvSpPr>
        <p:spPr bwMode="auto">
          <a:xfrm>
            <a:off x="2734324" y="3694742"/>
            <a:ext cx="1381432" cy="939546"/>
          </a:xfrm>
          <a:prstGeom prst="round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mn-lt"/>
              </a:rPr>
              <a:t>Auto-refresh Controller</a:t>
            </a:r>
          </a:p>
        </p:txBody>
      </p:sp>
      <p:sp>
        <p:nvSpPr>
          <p:cNvPr id="13" name="Rectangle: Rounded Corners 12"/>
          <p:cNvSpPr/>
          <p:nvPr/>
        </p:nvSpPr>
        <p:spPr bwMode="auto">
          <a:xfrm>
            <a:off x="4179638" y="3694742"/>
            <a:ext cx="1397879" cy="939546"/>
          </a:xfrm>
          <a:prstGeom prst="roundRect">
            <a:avLst/>
          </a:prstGeom>
          <a:solidFill>
            <a:schemeClr val="accent2">
              <a:lumMod val="20000"/>
              <a:lumOff val="80000"/>
            </a:schemeClr>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mn-lt"/>
              </a:rPr>
              <a:t>Calibration Controller</a:t>
            </a:r>
          </a:p>
        </p:txBody>
      </p:sp>
      <p:sp>
        <p:nvSpPr>
          <p:cNvPr id="14" name="Rectangle: Rounded Corners 13"/>
          <p:cNvSpPr/>
          <p:nvPr/>
        </p:nvSpPr>
        <p:spPr bwMode="auto">
          <a:xfrm>
            <a:off x="3998099" y="4881880"/>
            <a:ext cx="1579418" cy="656417"/>
          </a:xfrm>
          <a:prstGeom prst="roundRect">
            <a:avLst/>
          </a:prstGeom>
          <a:solidFill>
            <a:srgbClr val="FFC000"/>
          </a:solidFill>
          <a:ln w="2857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200" b="0" i="0" u="none" strike="noStrike" cap="none" normalizeH="0" baseline="0" dirty="0">
                <a:ln>
                  <a:noFill/>
                </a:ln>
                <a:solidFill>
                  <a:schemeClr val="tx1"/>
                </a:solidFill>
                <a:effectLst/>
                <a:latin typeface="+mn-lt"/>
              </a:rPr>
              <a:t>Read Capture</a:t>
            </a:r>
          </a:p>
        </p:txBody>
      </p:sp>
      <p:pic>
        <p:nvPicPr>
          <p:cNvPr id="15" name="Content Placeholder 5"/>
          <p:cNvPicPr>
            <a:picLocks noGrp="1" noChangeAspect="1"/>
          </p:cNvPicPr>
          <p:nvPr>
            <p:ph idx="1"/>
          </p:nvPr>
        </p:nvPicPr>
        <p:blipFill rotWithShape="1">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rcRect t="26948" b="26786"/>
          <a:stretch/>
        </p:blipFill>
        <p:spPr>
          <a:xfrm rot="5400000">
            <a:off x="7574438" y="3136170"/>
            <a:ext cx="1891831" cy="855828"/>
          </a:xfrm>
        </p:spPr>
      </p:pic>
      <p:pic>
        <p:nvPicPr>
          <p:cNvPr id="16" name="Graphic 15" descr="Compute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16766" y="2956522"/>
            <a:ext cx="1386878" cy="1386878"/>
          </a:xfrm>
          <a:prstGeom prst="rect">
            <a:avLst/>
          </a:prstGeom>
        </p:spPr>
      </p:pic>
      <p:sp>
        <p:nvSpPr>
          <p:cNvPr id="18" name="TextBox 17"/>
          <p:cNvSpPr txBox="1"/>
          <p:nvPr/>
        </p:nvSpPr>
        <p:spPr>
          <a:xfrm>
            <a:off x="2511398" y="5435347"/>
            <a:ext cx="4605402" cy="584775"/>
          </a:xfrm>
          <a:prstGeom prst="rect">
            <a:avLst/>
          </a:prstGeom>
          <a:noFill/>
        </p:spPr>
        <p:txBody>
          <a:bodyPr wrap="square" rtlCol="0">
            <a:spAutoFit/>
          </a:bodyPr>
          <a:lstStyle/>
          <a:p>
            <a:r>
              <a:rPr lang="en-US" sz="3200" dirty="0" err="1">
                <a:latin typeface="+mn-lt"/>
              </a:rPr>
              <a:t>SoftMC</a:t>
            </a:r>
            <a:r>
              <a:rPr lang="en-US" sz="3200" dirty="0">
                <a:latin typeface="+mn-lt"/>
              </a:rPr>
              <a:t> Hardware (FPGA)</a:t>
            </a:r>
          </a:p>
        </p:txBody>
      </p:sp>
      <p:sp>
        <p:nvSpPr>
          <p:cNvPr id="20" name="Rectangle: Rounded Corners 19"/>
          <p:cNvSpPr/>
          <p:nvPr/>
        </p:nvSpPr>
        <p:spPr bwMode="auto">
          <a:xfrm>
            <a:off x="178512" y="2633370"/>
            <a:ext cx="283755" cy="432435"/>
          </a:xfrm>
          <a:prstGeom prst="roundRect">
            <a:avLst/>
          </a:prstGeom>
          <a:solidFill>
            <a:srgbClr val="C000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1" name="Rectangle: Rounded Corners 20"/>
          <p:cNvSpPr/>
          <p:nvPr/>
        </p:nvSpPr>
        <p:spPr bwMode="auto">
          <a:xfrm>
            <a:off x="514839" y="2633370"/>
            <a:ext cx="283755" cy="432435"/>
          </a:xfrm>
          <a:prstGeom prst="roundRect">
            <a:avLst/>
          </a:prstGeom>
          <a:solidFill>
            <a:srgbClr val="C000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2" name="Rectangle: Rounded Corners 21"/>
          <p:cNvSpPr/>
          <p:nvPr/>
        </p:nvSpPr>
        <p:spPr bwMode="auto">
          <a:xfrm>
            <a:off x="851167" y="2633370"/>
            <a:ext cx="283755" cy="432435"/>
          </a:xfrm>
          <a:prstGeom prst="roundRect">
            <a:avLst/>
          </a:prstGeom>
          <a:solidFill>
            <a:srgbClr val="C0000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3" name="TextBox 22"/>
          <p:cNvSpPr txBox="1"/>
          <p:nvPr/>
        </p:nvSpPr>
        <p:spPr>
          <a:xfrm>
            <a:off x="-1" y="1823379"/>
            <a:ext cx="1371601" cy="369332"/>
          </a:xfrm>
          <a:prstGeom prst="rect">
            <a:avLst/>
          </a:prstGeom>
          <a:noFill/>
        </p:spPr>
        <p:txBody>
          <a:bodyPr wrap="square" rtlCol="0">
            <a:spAutoFit/>
          </a:bodyPr>
          <a:lstStyle/>
          <a:p>
            <a:r>
              <a:rPr lang="en-US" i="1" dirty="0">
                <a:solidFill>
                  <a:schemeClr val="tx1">
                    <a:lumMod val="65000"/>
                    <a:lumOff val="35000"/>
                  </a:schemeClr>
                </a:solidFill>
                <a:latin typeface="+mn-lt"/>
              </a:rPr>
              <a:t>Instructions</a:t>
            </a:r>
          </a:p>
        </p:txBody>
      </p:sp>
      <p:cxnSp>
        <p:nvCxnSpPr>
          <p:cNvPr id="25" name="Straight Arrow Connector 24"/>
          <p:cNvCxnSpPr/>
          <p:nvPr/>
        </p:nvCxnSpPr>
        <p:spPr bwMode="auto">
          <a:xfrm flipV="1">
            <a:off x="304800" y="2133600"/>
            <a:ext cx="210039" cy="484568"/>
          </a:xfrm>
          <a:prstGeom prst="straightConnector1">
            <a:avLst/>
          </a:prstGeom>
          <a:solidFill>
            <a:schemeClr val="accent1"/>
          </a:solidFill>
          <a:ln w="12700" cap="flat" cmpd="sng" algn="ctr">
            <a:solidFill>
              <a:schemeClr val="tx1">
                <a:lumMod val="50000"/>
                <a:lumOff val="50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Arrow Connector 26"/>
          <p:cNvCxnSpPr>
            <a:cxnSpLocks/>
          </p:cNvCxnSpPr>
          <p:nvPr/>
        </p:nvCxnSpPr>
        <p:spPr bwMode="auto">
          <a:xfrm flipV="1">
            <a:off x="656716" y="2133900"/>
            <a:ext cx="29084" cy="479188"/>
          </a:xfrm>
          <a:prstGeom prst="straightConnector1">
            <a:avLst/>
          </a:prstGeom>
          <a:solidFill>
            <a:schemeClr val="accent1"/>
          </a:solidFill>
          <a:ln w="12700" cap="flat" cmpd="sng" algn="ctr">
            <a:solidFill>
              <a:schemeClr val="tx1">
                <a:lumMod val="50000"/>
                <a:lumOff val="50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Arrow Connector 30"/>
          <p:cNvCxnSpPr>
            <a:cxnSpLocks/>
          </p:cNvCxnSpPr>
          <p:nvPr/>
        </p:nvCxnSpPr>
        <p:spPr bwMode="auto">
          <a:xfrm flipH="1" flipV="1">
            <a:off x="859363" y="2133600"/>
            <a:ext cx="114466" cy="499771"/>
          </a:xfrm>
          <a:prstGeom prst="straightConnector1">
            <a:avLst/>
          </a:prstGeom>
          <a:solidFill>
            <a:schemeClr val="accent1"/>
          </a:solidFill>
          <a:ln w="12700" cap="flat" cmpd="sng" algn="ctr">
            <a:solidFill>
              <a:schemeClr val="tx1">
                <a:lumMod val="50000"/>
                <a:lumOff val="50000"/>
              </a:schemeClr>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Rounded Corners 34"/>
          <p:cNvSpPr/>
          <p:nvPr/>
        </p:nvSpPr>
        <p:spPr bwMode="auto">
          <a:xfrm>
            <a:off x="6119668" y="2470772"/>
            <a:ext cx="283755" cy="432435"/>
          </a:xfrm>
          <a:prstGeom prst="roundRect">
            <a:avLst/>
          </a:prstGeom>
          <a:solidFill>
            <a:srgbClr val="00B05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6" name="Rectangle: Rounded Corners 35"/>
          <p:cNvSpPr/>
          <p:nvPr/>
        </p:nvSpPr>
        <p:spPr bwMode="auto">
          <a:xfrm>
            <a:off x="6127008" y="2470772"/>
            <a:ext cx="283755" cy="432435"/>
          </a:xfrm>
          <a:prstGeom prst="roundRect">
            <a:avLst/>
          </a:prstGeom>
          <a:solidFill>
            <a:srgbClr val="00B050"/>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7" name="Rectangle: Rounded Corners 36"/>
          <p:cNvSpPr/>
          <p:nvPr/>
        </p:nvSpPr>
        <p:spPr bwMode="auto">
          <a:xfrm>
            <a:off x="8432381" y="3337624"/>
            <a:ext cx="283755" cy="432435"/>
          </a:xfrm>
          <a:prstGeom prst="roundRect">
            <a:avLst/>
          </a:prstGeom>
          <a:solidFill>
            <a:srgbClr val="2B0BB5"/>
          </a:solid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40" name="Group 39"/>
          <p:cNvGrpSpPr/>
          <p:nvPr/>
        </p:nvGrpSpPr>
        <p:grpSpPr>
          <a:xfrm>
            <a:off x="5745286" y="924276"/>
            <a:ext cx="1371601" cy="1516097"/>
            <a:chOff x="55223" y="4996477"/>
            <a:chExt cx="1371601" cy="1516097"/>
          </a:xfrm>
        </p:grpSpPr>
        <p:sp>
          <p:nvSpPr>
            <p:cNvPr id="38" name="TextBox 37"/>
            <p:cNvSpPr txBox="1"/>
            <p:nvPr/>
          </p:nvSpPr>
          <p:spPr>
            <a:xfrm>
              <a:off x="55223" y="4996477"/>
              <a:ext cx="1371601" cy="461665"/>
            </a:xfrm>
            <a:prstGeom prst="rect">
              <a:avLst/>
            </a:prstGeom>
            <a:noFill/>
          </p:spPr>
          <p:txBody>
            <a:bodyPr wrap="square" rtlCol="0">
              <a:spAutoFit/>
            </a:bodyPr>
            <a:lstStyle/>
            <a:p>
              <a:r>
                <a:rPr lang="en-US" sz="2400" b="1" i="1" dirty="0">
                  <a:solidFill>
                    <a:srgbClr val="FF0000"/>
                  </a:solidFill>
                  <a:latin typeface="+mn-lt"/>
                </a:rPr>
                <a:t>Activate</a:t>
              </a:r>
            </a:p>
          </p:txBody>
        </p:sp>
        <p:cxnSp>
          <p:nvCxnSpPr>
            <p:cNvPr id="39" name="Straight Arrow Connector 38"/>
            <p:cNvCxnSpPr>
              <a:cxnSpLocks/>
            </p:cNvCxnSpPr>
            <p:nvPr/>
          </p:nvCxnSpPr>
          <p:spPr bwMode="auto">
            <a:xfrm flipV="1">
              <a:off x="397311" y="5417434"/>
              <a:ext cx="247656" cy="109514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0" name="Group 49"/>
          <p:cNvGrpSpPr/>
          <p:nvPr/>
        </p:nvGrpSpPr>
        <p:grpSpPr>
          <a:xfrm>
            <a:off x="5745199" y="924276"/>
            <a:ext cx="1371601" cy="1516097"/>
            <a:chOff x="55223" y="4996477"/>
            <a:chExt cx="1371601" cy="1516097"/>
          </a:xfrm>
        </p:grpSpPr>
        <p:sp>
          <p:nvSpPr>
            <p:cNvPr id="51" name="TextBox 50"/>
            <p:cNvSpPr txBox="1"/>
            <p:nvPr/>
          </p:nvSpPr>
          <p:spPr>
            <a:xfrm>
              <a:off x="55223" y="4996477"/>
              <a:ext cx="1371601" cy="461665"/>
            </a:xfrm>
            <a:prstGeom prst="rect">
              <a:avLst/>
            </a:prstGeom>
            <a:noFill/>
          </p:spPr>
          <p:txBody>
            <a:bodyPr wrap="square" rtlCol="0">
              <a:spAutoFit/>
            </a:bodyPr>
            <a:lstStyle/>
            <a:p>
              <a:pPr algn="ctr"/>
              <a:r>
                <a:rPr lang="en-US" sz="2400" b="1" i="1" dirty="0">
                  <a:solidFill>
                    <a:srgbClr val="FF0000"/>
                  </a:solidFill>
                  <a:latin typeface="+mn-lt"/>
                </a:rPr>
                <a:t>Read</a:t>
              </a:r>
            </a:p>
          </p:txBody>
        </p:sp>
        <p:cxnSp>
          <p:nvCxnSpPr>
            <p:cNvPr id="52" name="Straight Arrow Connector 51"/>
            <p:cNvCxnSpPr>
              <a:cxnSpLocks/>
            </p:cNvCxnSpPr>
            <p:nvPr/>
          </p:nvCxnSpPr>
          <p:spPr bwMode="auto">
            <a:xfrm flipV="1">
              <a:off x="397311" y="5417434"/>
              <a:ext cx="247656" cy="109514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3" name="Group 52"/>
          <p:cNvGrpSpPr/>
          <p:nvPr/>
        </p:nvGrpSpPr>
        <p:grpSpPr>
          <a:xfrm>
            <a:off x="4343400" y="926650"/>
            <a:ext cx="4541801" cy="1516097"/>
            <a:chOff x="-1346576" y="4996477"/>
            <a:chExt cx="4541801" cy="1516097"/>
          </a:xfrm>
        </p:grpSpPr>
        <p:sp>
          <p:nvSpPr>
            <p:cNvPr id="54" name="TextBox 53"/>
            <p:cNvSpPr txBox="1"/>
            <p:nvPr/>
          </p:nvSpPr>
          <p:spPr>
            <a:xfrm>
              <a:off x="-1346576" y="4996477"/>
              <a:ext cx="4541801" cy="461665"/>
            </a:xfrm>
            <a:prstGeom prst="rect">
              <a:avLst/>
            </a:prstGeom>
            <a:noFill/>
          </p:spPr>
          <p:txBody>
            <a:bodyPr wrap="square" rtlCol="0">
              <a:spAutoFit/>
            </a:bodyPr>
            <a:lstStyle/>
            <a:p>
              <a:pPr algn="ctr"/>
              <a:r>
                <a:rPr lang="en-US" sz="2400" b="1" i="1" dirty="0">
                  <a:solidFill>
                    <a:srgbClr val="FF0000"/>
                  </a:solidFill>
                  <a:latin typeface="+mn-lt"/>
                </a:rPr>
                <a:t>Wait (Ready-to-access Latency)</a:t>
              </a:r>
            </a:p>
          </p:txBody>
        </p:sp>
        <p:cxnSp>
          <p:nvCxnSpPr>
            <p:cNvPr id="55" name="Straight Arrow Connector 54"/>
            <p:cNvCxnSpPr>
              <a:cxnSpLocks/>
            </p:cNvCxnSpPr>
            <p:nvPr/>
          </p:nvCxnSpPr>
          <p:spPr bwMode="auto">
            <a:xfrm flipV="1">
              <a:off x="397311" y="5417434"/>
              <a:ext cx="247656" cy="1095140"/>
            </a:xfrm>
            <a:prstGeom prst="straightConnector1">
              <a:avLst/>
            </a:prstGeom>
            <a:solidFill>
              <a:schemeClr val="accent1"/>
            </a:solidFill>
            <a:ln w="38100" cap="flat" cmpd="sng" algn="ctr">
              <a:solidFill>
                <a:srgbClr val="FF0000"/>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56" name="Group 55"/>
          <p:cNvGrpSpPr/>
          <p:nvPr/>
        </p:nvGrpSpPr>
        <p:grpSpPr>
          <a:xfrm>
            <a:off x="7746580" y="3822396"/>
            <a:ext cx="1371601" cy="1521149"/>
            <a:chOff x="225136" y="3932201"/>
            <a:chExt cx="1371601" cy="1521149"/>
          </a:xfrm>
        </p:grpSpPr>
        <p:sp>
          <p:nvSpPr>
            <p:cNvPr id="57" name="TextBox 56"/>
            <p:cNvSpPr txBox="1"/>
            <p:nvPr/>
          </p:nvSpPr>
          <p:spPr>
            <a:xfrm>
              <a:off x="225136" y="4991685"/>
              <a:ext cx="1371601" cy="461665"/>
            </a:xfrm>
            <a:prstGeom prst="rect">
              <a:avLst/>
            </a:prstGeom>
            <a:noFill/>
            <a:ln>
              <a:noFill/>
            </a:ln>
          </p:spPr>
          <p:txBody>
            <a:bodyPr wrap="square" rtlCol="0">
              <a:spAutoFit/>
            </a:bodyPr>
            <a:lstStyle/>
            <a:p>
              <a:pPr algn="ctr"/>
              <a:r>
                <a:rPr lang="en-US" sz="2400" b="1" i="1" dirty="0">
                  <a:solidFill>
                    <a:srgbClr val="2B0BB5"/>
                  </a:solidFill>
                  <a:latin typeface="+mn-lt"/>
                </a:rPr>
                <a:t>Data</a:t>
              </a:r>
            </a:p>
          </p:txBody>
        </p:sp>
        <p:cxnSp>
          <p:nvCxnSpPr>
            <p:cNvPr id="58" name="Straight Arrow Connector 57"/>
            <p:cNvCxnSpPr>
              <a:cxnSpLocks/>
            </p:cNvCxnSpPr>
            <p:nvPr/>
          </p:nvCxnSpPr>
          <p:spPr bwMode="auto">
            <a:xfrm flipH="1">
              <a:off x="910937" y="3932201"/>
              <a:ext cx="108820" cy="1157156"/>
            </a:xfrm>
            <a:prstGeom prst="straightConnector1">
              <a:avLst/>
            </a:prstGeom>
            <a:solidFill>
              <a:schemeClr val="accent1"/>
            </a:solidFill>
            <a:ln w="38100" cap="flat" cmpd="sng" algn="ctr">
              <a:solidFill>
                <a:srgbClr val="2B0BB5"/>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2" name="TextBox 41"/>
          <p:cNvSpPr txBox="1"/>
          <p:nvPr/>
        </p:nvSpPr>
        <p:spPr>
          <a:xfrm>
            <a:off x="-138653" y="4173994"/>
            <a:ext cx="1619822" cy="830997"/>
          </a:xfrm>
          <a:prstGeom prst="rect">
            <a:avLst/>
          </a:prstGeom>
          <a:noFill/>
        </p:spPr>
        <p:txBody>
          <a:bodyPr wrap="square" rtlCol="0">
            <a:spAutoFit/>
          </a:bodyPr>
          <a:lstStyle/>
          <a:p>
            <a:pPr algn="ctr"/>
            <a:r>
              <a:rPr lang="en-US" sz="2400" dirty="0">
                <a:latin typeface="+mn-lt"/>
              </a:rPr>
              <a:t>Host </a:t>
            </a:r>
          </a:p>
          <a:p>
            <a:pPr algn="ctr"/>
            <a:r>
              <a:rPr lang="en-US" sz="2400" dirty="0">
                <a:latin typeface="+mn-lt"/>
              </a:rPr>
              <a:t>Machine</a:t>
            </a:r>
          </a:p>
        </p:txBody>
      </p:sp>
      <p:sp>
        <p:nvSpPr>
          <p:cNvPr id="43" name="TextBox 42"/>
          <p:cNvSpPr txBox="1"/>
          <p:nvPr/>
        </p:nvSpPr>
        <p:spPr>
          <a:xfrm>
            <a:off x="7766766" y="2074394"/>
            <a:ext cx="1619822" cy="523220"/>
          </a:xfrm>
          <a:prstGeom prst="rect">
            <a:avLst/>
          </a:prstGeom>
          <a:noFill/>
        </p:spPr>
        <p:txBody>
          <a:bodyPr wrap="square" rtlCol="0">
            <a:spAutoFit/>
          </a:bodyPr>
          <a:lstStyle/>
          <a:p>
            <a:pPr algn="ctr"/>
            <a:r>
              <a:rPr lang="en-US" sz="2800" dirty="0">
                <a:latin typeface="+mn-lt"/>
              </a:rPr>
              <a:t>DRAM</a:t>
            </a:r>
          </a:p>
        </p:txBody>
      </p:sp>
    </p:spTree>
    <p:extLst>
      <p:ext uri="{BB962C8B-B14F-4D97-AF65-F5344CB8AC3E}">
        <p14:creationId xmlns:p14="http://schemas.microsoft.com/office/powerpoint/2010/main" val="152852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23"/>
                                        </p:tgtEl>
                                      </p:cBhvr>
                                    </p:animEffect>
                                    <p:set>
                                      <p:cBhvr>
                                        <p:cTn id="30" dur="1" fill="hold">
                                          <p:stCondLst>
                                            <p:cond delay="499"/>
                                          </p:stCondLst>
                                        </p:cTn>
                                        <p:tgtEl>
                                          <p:spTgt spid="23"/>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500"/>
                                        <p:tgtEl>
                                          <p:spTgt spid="25"/>
                                        </p:tgtEl>
                                      </p:cBhvr>
                                    </p:animEffect>
                                    <p:set>
                                      <p:cBhvr>
                                        <p:cTn id="33" dur="1" fill="hold">
                                          <p:stCondLst>
                                            <p:cond delay="499"/>
                                          </p:stCondLst>
                                        </p:cTn>
                                        <p:tgtEl>
                                          <p:spTgt spid="25"/>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27"/>
                                        </p:tgtEl>
                                      </p:cBhvr>
                                    </p:animEffect>
                                    <p:set>
                                      <p:cBhvr>
                                        <p:cTn id="36" dur="1" fill="hold">
                                          <p:stCondLst>
                                            <p:cond delay="499"/>
                                          </p:stCondLst>
                                        </p:cTn>
                                        <p:tgtEl>
                                          <p:spTgt spid="27"/>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31"/>
                                        </p:tgtEl>
                                      </p:cBhvr>
                                    </p:animEffect>
                                    <p:set>
                                      <p:cBhvr>
                                        <p:cTn id="39" dur="1" fill="hold">
                                          <p:stCondLst>
                                            <p:cond delay="499"/>
                                          </p:stCondLst>
                                        </p:cTn>
                                        <p:tgtEl>
                                          <p:spTgt spid="31"/>
                                        </p:tgtEl>
                                        <p:attrNameLst>
                                          <p:attrName>style.visibility</p:attrName>
                                        </p:attrNameLst>
                                      </p:cBhvr>
                                      <p:to>
                                        <p:strVal val="hidden"/>
                                      </p:to>
                                    </p:set>
                                  </p:childTnLst>
                                </p:cTn>
                              </p:par>
                              <p:par>
                                <p:cTn id="40" presetID="42" presetClass="path" presetSubtype="0" accel="50000" decel="50000" fill="hold" grpId="1" nodeType="withEffect">
                                  <p:stCondLst>
                                    <p:cond delay="0"/>
                                  </p:stCondLst>
                                  <p:childTnLst>
                                    <p:animMotion origin="layout" path="M 4.16667E-6 7.40741E-7 L 0.3901 0.00463 " pathEditMode="relative" rAng="0" ptsTypes="AA">
                                      <p:cBhvr>
                                        <p:cTn id="41" dur="2000" fill="hold"/>
                                        <p:tgtEl>
                                          <p:spTgt spid="20"/>
                                        </p:tgtEl>
                                        <p:attrNameLst>
                                          <p:attrName>ppt_x</p:attrName>
                                          <p:attrName>ppt_y</p:attrName>
                                        </p:attrNameLst>
                                      </p:cBhvr>
                                      <p:rCtr x="19497" y="231"/>
                                    </p:animMotion>
                                  </p:childTnLst>
                                </p:cTn>
                              </p:par>
                              <p:par>
                                <p:cTn id="42" presetID="42" presetClass="path" presetSubtype="0" accel="50000" decel="50000" fill="hold" grpId="1" nodeType="withEffect">
                                  <p:stCondLst>
                                    <p:cond delay="0"/>
                                  </p:stCondLst>
                                  <p:childTnLst>
                                    <p:animMotion origin="layout" path="M -1.38889E-6 7.40741E-7 L 0.39462 0.00463 " pathEditMode="relative" rAng="0" ptsTypes="AA">
                                      <p:cBhvr>
                                        <p:cTn id="43" dur="2000" fill="hold"/>
                                        <p:tgtEl>
                                          <p:spTgt spid="21"/>
                                        </p:tgtEl>
                                        <p:attrNameLst>
                                          <p:attrName>ppt_x</p:attrName>
                                          <p:attrName>ppt_y</p:attrName>
                                        </p:attrNameLst>
                                      </p:cBhvr>
                                      <p:rCtr x="19722" y="231"/>
                                    </p:animMotion>
                                  </p:childTnLst>
                                </p:cTn>
                              </p:par>
                              <p:par>
                                <p:cTn id="44" presetID="42" presetClass="path" presetSubtype="0" accel="50000" decel="50000" fill="hold" grpId="1" nodeType="withEffect">
                                  <p:stCondLst>
                                    <p:cond delay="0"/>
                                  </p:stCondLst>
                                  <p:childTnLst>
                                    <p:animMotion origin="layout" path="M 3.05556E-6 7.40741E-7 L 0.39982 0.00463 " pathEditMode="relative" rAng="0" ptsTypes="AA">
                                      <p:cBhvr>
                                        <p:cTn id="45" dur="2000" fill="hold"/>
                                        <p:tgtEl>
                                          <p:spTgt spid="22"/>
                                        </p:tgtEl>
                                        <p:attrNameLst>
                                          <p:attrName>ppt_x</p:attrName>
                                          <p:attrName>ppt_y</p:attrName>
                                        </p:attrNameLst>
                                      </p:cBhvr>
                                      <p:rCtr x="19983" y="231"/>
                                    </p:animMotion>
                                  </p:childTnLst>
                                </p:cTn>
                              </p:par>
                            </p:childTnLst>
                          </p:cTn>
                        </p:par>
                      </p:childTnLst>
                    </p:cTn>
                  </p:par>
                  <p:par>
                    <p:cTn id="46" fill="hold">
                      <p:stCondLst>
                        <p:cond delay="indefinite"/>
                      </p:stCondLst>
                      <p:childTnLst>
                        <p:par>
                          <p:cTn id="47" fill="hold">
                            <p:stCondLst>
                              <p:cond delay="0"/>
                            </p:stCondLst>
                            <p:childTnLst>
                              <p:par>
                                <p:cTn id="48" presetID="42" presetClass="path" presetSubtype="0" accel="50000" decel="50000" fill="hold" grpId="2" nodeType="clickEffect">
                                  <p:stCondLst>
                                    <p:cond delay="0"/>
                                  </p:stCondLst>
                                  <p:childTnLst>
                                    <p:animMotion origin="layout" path="M 0.39982 0.00463 L 0.55816 -0.03148 " pathEditMode="relative" rAng="0" ptsTypes="AA">
                                      <p:cBhvr>
                                        <p:cTn id="49" dur="2000" fill="hold"/>
                                        <p:tgtEl>
                                          <p:spTgt spid="22"/>
                                        </p:tgtEl>
                                        <p:attrNameLst>
                                          <p:attrName>ppt_x</p:attrName>
                                          <p:attrName>ppt_y</p:attrName>
                                        </p:attrNameLst>
                                      </p:cBhvr>
                                      <p:rCtr x="7917" y="-1921"/>
                                    </p:animMotion>
                                  </p:childTnLst>
                                </p:cTn>
                              </p:par>
                            </p:childTnLst>
                          </p:cTn>
                        </p:par>
                        <p:par>
                          <p:cTn id="50" fill="hold">
                            <p:stCondLst>
                              <p:cond delay="2000"/>
                            </p:stCondLst>
                            <p:childTnLst>
                              <p:par>
                                <p:cTn id="51" presetID="10" presetClass="entr" presetSubtype="0"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40"/>
                                        </p:tgtEl>
                                      </p:cBhvr>
                                    </p:animEffect>
                                    <p:set>
                                      <p:cBhvr>
                                        <p:cTn id="58" dur="1" fill="hold">
                                          <p:stCondLst>
                                            <p:cond delay="499"/>
                                          </p:stCondLst>
                                        </p:cTn>
                                        <p:tgtEl>
                                          <p:spTgt spid="40"/>
                                        </p:tgtEl>
                                        <p:attrNameLst>
                                          <p:attrName>style.visibility</p:attrName>
                                        </p:attrNameLst>
                                      </p:cBhvr>
                                      <p:to>
                                        <p:strVal val="hidden"/>
                                      </p:to>
                                    </p:set>
                                  </p:childTnLst>
                                </p:cTn>
                              </p:par>
                              <p:par>
                                <p:cTn id="59" presetID="6" presetClass="exit" presetSubtype="32" fill="hold" grpId="3" nodeType="withEffect">
                                  <p:stCondLst>
                                    <p:cond delay="0"/>
                                  </p:stCondLst>
                                  <p:childTnLst>
                                    <p:animEffect transition="out" filter="circle(out)">
                                      <p:cBhvr>
                                        <p:cTn id="60" dur="2000"/>
                                        <p:tgtEl>
                                          <p:spTgt spid="22"/>
                                        </p:tgtEl>
                                      </p:cBhvr>
                                    </p:animEffect>
                                    <p:set>
                                      <p:cBhvr>
                                        <p:cTn id="61" dur="1" fill="hold">
                                          <p:stCondLst>
                                            <p:cond delay="1999"/>
                                          </p:stCondLst>
                                        </p:cTn>
                                        <p:tgtEl>
                                          <p:spTgt spid="22"/>
                                        </p:tgtEl>
                                        <p:attrNameLst>
                                          <p:attrName>style.visibility</p:attrName>
                                        </p:attrNameLst>
                                      </p:cBhvr>
                                      <p:to>
                                        <p:strVal val="hidden"/>
                                      </p:to>
                                    </p:set>
                                  </p:childTnLst>
                                </p:cTn>
                              </p:par>
                            </p:childTnLst>
                          </p:cTn>
                        </p:par>
                        <p:par>
                          <p:cTn id="62" fill="hold">
                            <p:stCondLst>
                              <p:cond delay="2000"/>
                            </p:stCondLst>
                            <p:childTnLst>
                              <p:par>
                                <p:cTn id="63" presetID="10" presetClass="entr" presetSubtype="0"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fade">
                                      <p:cBhvr>
                                        <p:cTn id="65" dur="500"/>
                                        <p:tgtEl>
                                          <p:spTgt spid="35"/>
                                        </p:tgtEl>
                                      </p:cBhvr>
                                    </p:animEffect>
                                  </p:childTnLst>
                                </p:cTn>
                              </p:par>
                            </p:childTnLst>
                          </p:cTn>
                        </p:par>
                        <p:par>
                          <p:cTn id="66" fill="hold">
                            <p:stCondLst>
                              <p:cond delay="2500"/>
                            </p:stCondLst>
                            <p:childTnLst>
                              <p:par>
                                <p:cTn id="67" presetID="50" presetClass="path" presetSubtype="0" accel="50000" decel="50000" fill="hold" grpId="1" nodeType="afterEffect">
                                  <p:stCondLst>
                                    <p:cond delay="0"/>
                                  </p:stCondLst>
                                  <p:childTnLst>
                                    <p:animMotion origin="layout" path="M -2.22222E-6 3.33333E-6 L 0.04931 3.33333E-6 C 0.07101 3.33333E-6 0.09861 0.03449 0.09861 0.06296 L 0.09861 0.12615 " pathEditMode="relative" rAng="0" ptsTypes="AAAA">
                                      <p:cBhvr>
                                        <p:cTn id="68" dur="2000" fill="hold"/>
                                        <p:tgtEl>
                                          <p:spTgt spid="35"/>
                                        </p:tgtEl>
                                        <p:attrNameLst>
                                          <p:attrName>ppt_x</p:attrName>
                                          <p:attrName>ppt_y</p:attrName>
                                        </p:attrNameLst>
                                      </p:cBhvr>
                                      <p:rCtr x="4931" y="6296"/>
                                    </p:animMotion>
                                  </p:childTnLst>
                                </p:cTn>
                              </p:par>
                            </p:childTnLst>
                          </p:cTn>
                        </p:par>
                        <p:par>
                          <p:cTn id="69" fill="hold">
                            <p:stCondLst>
                              <p:cond delay="4500"/>
                            </p:stCondLst>
                            <p:childTnLst>
                              <p:par>
                                <p:cTn id="70" presetID="42" presetClass="path" presetSubtype="0" accel="50000" decel="50000" fill="hold" grpId="2" nodeType="afterEffect">
                                  <p:stCondLst>
                                    <p:cond delay="0"/>
                                  </p:stCondLst>
                                  <p:childTnLst>
                                    <p:animMotion origin="layout" path="M 0.09861 0.12615 L 0.23195 0.12662 " pathEditMode="relative" rAng="0" ptsTypes="AA">
                                      <p:cBhvr>
                                        <p:cTn id="71" dur="2000" fill="hold"/>
                                        <p:tgtEl>
                                          <p:spTgt spid="35"/>
                                        </p:tgtEl>
                                        <p:attrNameLst>
                                          <p:attrName>ppt_x</p:attrName>
                                          <p:attrName>ppt_y</p:attrName>
                                        </p:attrNameLst>
                                      </p:cBhvr>
                                      <p:rCtr x="6667" y="23"/>
                                    </p:animMotion>
                                  </p:childTnLst>
                                </p:cTn>
                              </p:par>
                            </p:childTnLst>
                          </p:cTn>
                        </p:par>
                        <p:par>
                          <p:cTn id="72" fill="hold">
                            <p:stCondLst>
                              <p:cond delay="6500"/>
                            </p:stCondLst>
                            <p:childTnLst>
                              <p:par>
                                <p:cTn id="73" presetID="6" presetClass="exit" presetSubtype="32" fill="hold" grpId="3" nodeType="afterEffect">
                                  <p:stCondLst>
                                    <p:cond delay="0"/>
                                  </p:stCondLst>
                                  <p:childTnLst>
                                    <p:animEffect transition="out" filter="circle(out)">
                                      <p:cBhvr>
                                        <p:cTn id="74" dur="2000"/>
                                        <p:tgtEl>
                                          <p:spTgt spid="35"/>
                                        </p:tgtEl>
                                      </p:cBhvr>
                                    </p:animEffect>
                                    <p:set>
                                      <p:cBhvr>
                                        <p:cTn id="75" dur="1" fill="hold">
                                          <p:stCondLst>
                                            <p:cond delay="1999"/>
                                          </p:stCondLst>
                                        </p:cTn>
                                        <p:tgtEl>
                                          <p:spTgt spid="35"/>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ID="42" presetClass="path" presetSubtype="0" accel="50000" decel="50000" fill="hold" grpId="2" nodeType="clickEffect">
                                  <p:stCondLst>
                                    <p:cond delay="0"/>
                                  </p:stCondLst>
                                  <p:childTnLst>
                                    <p:animMotion origin="layout" path="M 0.39288 0.00486 L 0.59358 -0.03148 " pathEditMode="relative" rAng="0" ptsTypes="AA">
                                      <p:cBhvr>
                                        <p:cTn id="79" dur="2000" fill="hold"/>
                                        <p:tgtEl>
                                          <p:spTgt spid="21"/>
                                        </p:tgtEl>
                                        <p:attrNameLst>
                                          <p:attrName>ppt_x</p:attrName>
                                          <p:attrName>ppt_y</p:attrName>
                                        </p:attrNameLst>
                                      </p:cBhvr>
                                      <p:rCtr x="10035" y="-1829"/>
                                    </p:animMotion>
                                  </p:childTnLst>
                                </p:cTn>
                              </p:par>
                            </p:childTnLst>
                          </p:cTn>
                        </p:par>
                        <p:par>
                          <p:cTn id="80" fill="hold">
                            <p:stCondLst>
                              <p:cond delay="2000"/>
                            </p:stCondLst>
                            <p:childTnLst>
                              <p:par>
                                <p:cTn id="81" presetID="10" presetClass="entr" presetSubtype="0"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Effect transition="in" filter="fade">
                                      <p:cBhvr>
                                        <p:cTn id="83" dur="500"/>
                                        <p:tgtEl>
                                          <p:spTgt spid="53"/>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xit" presetSubtype="0" fill="hold" nodeType="clickEffect">
                                  <p:stCondLst>
                                    <p:cond delay="0"/>
                                  </p:stCondLst>
                                  <p:childTnLst>
                                    <p:animEffect transition="out" filter="fade">
                                      <p:cBhvr>
                                        <p:cTn id="87" dur="500"/>
                                        <p:tgtEl>
                                          <p:spTgt spid="53"/>
                                        </p:tgtEl>
                                      </p:cBhvr>
                                    </p:animEffect>
                                    <p:set>
                                      <p:cBhvr>
                                        <p:cTn id="88" dur="1" fill="hold">
                                          <p:stCondLst>
                                            <p:cond delay="499"/>
                                          </p:stCondLst>
                                        </p:cTn>
                                        <p:tgtEl>
                                          <p:spTgt spid="53"/>
                                        </p:tgtEl>
                                        <p:attrNameLst>
                                          <p:attrName>style.visibility</p:attrName>
                                        </p:attrNameLst>
                                      </p:cBhvr>
                                      <p:to>
                                        <p:strVal val="hidden"/>
                                      </p:to>
                                    </p:set>
                                  </p:childTnLst>
                                </p:cTn>
                              </p:par>
                              <p:par>
                                <p:cTn id="89" presetID="6" presetClass="exit" presetSubtype="32" fill="hold" grpId="3" nodeType="withEffect">
                                  <p:stCondLst>
                                    <p:cond delay="0"/>
                                  </p:stCondLst>
                                  <p:childTnLst>
                                    <p:animEffect transition="out" filter="circle(out)">
                                      <p:cBhvr>
                                        <p:cTn id="90" dur="2000"/>
                                        <p:tgtEl>
                                          <p:spTgt spid="21"/>
                                        </p:tgtEl>
                                      </p:cBhvr>
                                    </p:animEffect>
                                    <p:set>
                                      <p:cBhvr>
                                        <p:cTn id="91" dur="1" fill="hold">
                                          <p:stCondLst>
                                            <p:cond delay="1999"/>
                                          </p:stCondLst>
                                        </p:cTn>
                                        <p:tgtEl>
                                          <p:spTgt spid="21"/>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2" presetClass="path" presetSubtype="0" accel="50000" decel="50000" fill="hold" grpId="2" nodeType="clickEffect">
                                  <p:stCondLst>
                                    <p:cond delay="0"/>
                                  </p:stCondLst>
                                  <p:childTnLst>
                                    <p:animMotion origin="layout" path="M 0.38593 0.00555 L 0.63038 -0.03148 " pathEditMode="relative" rAng="0" ptsTypes="AA">
                                      <p:cBhvr>
                                        <p:cTn id="95" dur="2000" fill="hold"/>
                                        <p:tgtEl>
                                          <p:spTgt spid="20"/>
                                        </p:tgtEl>
                                        <p:attrNameLst>
                                          <p:attrName>ppt_x</p:attrName>
                                          <p:attrName>ppt_y</p:attrName>
                                        </p:attrNameLst>
                                      </p:cBhvr>
                                      <p:rCtr x="12222" y="-1852"/>
                                    </p:animMotion>
                                  </p:childTnLst>
                                </p:cTn>
                              </p:par>
                            </p:childTnLst>
                          </p:cTn>
                        </p:par>
                        <p:par>
                          <p:cTn id="96" fill="hold">
                            <p:stCondLst>
                              <p:cond delay="2000"/>
                            </p:stCondLst>
                            <p:childTnLst>
                              <p:par>
                                <p:cTn id="97" presetID="10" presetClass="entr" presetSubtype="0"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500"/>
                                        <p:tgtEl>
                                          <p:spTgt spid="50"/>
                                        </p:tgtEl>
                                      </p:cBhvr>
                                    </p:animEffect>
                                    <p:set>
                                      <p:cBhvr>
                                        <p:cTn id="104" dur="1" fill="hold">
                                          <p:stCondLst>
                                            <p:cond delay="499"/>
                                          </p:stCondLst>
                                        </p:cTn>
                                        <p:tgtEl>
                                          <p:spTgt spid="50"/>
                                        </p:tgtEl>
                                        <p:attrNameLst>
                                          <p:attrName>style.visibility</p:attrName>
                                        </p:attrNameLst>
                                      </p:cBhvr>
                                      <p:to>
                                        <p:strVal val="hidden"/>
                                      </p:to>
                                    </p:set>
                                  </p:childTnLst>
                                </p:cTn>
                              </p:par>
                              <p:par>
                                <p:cTn id="105" presetID="6" presetClass="exit" presetSubtype="32" fill="hold" grpId="3" nodeType="withEffect">
                                  <p:stCondLst>
                                    <p:cond delay="0"/>
                                  </p:stCondLst>
                                  <p:childTnLst>
                                    <p:animEffect transition="out" filter="circle(out)">
                                      <p:cBhvr>
                                        <p:cTn id="106" dur="2000"/>
                                        <p:tgtEl>
                                          <p:spTgt spid="20"/>
                                        </p:tgtEl>
                                      </p:cBhvr>
                                    </p:animEffect>
                                    <p:set>
                                      <p:cBhvr>
                                        <p:cTn id="107" dur="1" fill="hold">
                                          <p:stCondLst>
                                            <p:cond delay="1999"/>
                                          </p:stCondLst>
                                        </p:cTn>
                                        <p:tgtEl>
                                          <p:spTgt spid="20"/>
                                        </p:tgtEl>
                                        <p:attrNameLst>
                                          <p:attrName>style.visibility</p:attrName>
                                        </p:attrNameLst>
                                      </p:cBhvr>
                                      <p:to>
                                        <p:strVal val="hidden"/>
                                      </p:to>
                                    </p:set>
                                  </p:childTnLst>
                                </p:cTn>
                              </p:par>
                            </p:childTnLst>
                          </p:cTn>
                        </p:par>
                        <p:par>
                          <p:cTn id="108" fill="hold">
                            <p:stCondLst>
                              <p:cond delay="2000"/>
                            </p:stCondLst>
                            <p:childTnLst>
                              <p:par>
                                <p:cTn id="109" presetID="10" presetClass="entr" presetSubtype="0" fill="hold" grpId="0" nodeType="afterEffect">
                                  <p:stCondLst>
                                    <p:cond delay="0"/>
                                  </p:stCondLst>
                                  <p:childTnLst>
                                    <p:set>
                                      <p:cBhvr>
                                        <p:cTn id="110" dur="1" fill="hold">
                                          <p:stCondLst>
                                            <p:cond delay="0"/>
                                          </p:stCondLst>
                                        </p:cTn>
                                        <p:tgtEl>
                                          <p:spTgt spid="36"/>
                                        </p:tgtEl>
                                        <p:attrNameLst>
                                          <p:attrName>style.visibility</p:attrName>
                                        </p:attrNameLst>
                                      </p:cBhvr>
                                      <p:to>
                                        <p:strVal val="visible"/>
                                      </p:to>
                                    </p:set>
                                    <p:animEffect transition="in" filter="fade">
                                      <p:cBhvr>
                                        <p:cTn id="111" dur="500"/>
                                        <p:tgtEl>
                                          <p:spTgt spid="36"/>
                                        </p:tgtEl>
                                      </p:cBhvr>
                                    </p:animEffect>
                                  </p:childTnLst>
                                </p:cTn>
                              </p:par>
                            </p:childTnLst>
                          </p:cTn>
                        </p:par>
                        <p:par>
                          <p:cTn id="112" fill="hold">
                            <p:stCondLst>
                              <p:cond delay="2500"/>
                            </p:stCondLst>
                            <p:childTnLst>
                              <p:par>
                                <p:cTn id="113" presetID="50" presetClass="path" presetSubtype="0" accel="50000" decel="50000" fill="hold" grpId="1" nodeType="afterEffect">
                                  <p:stCondLst>
                                    <p:cond delay="0"/>
                                  </p:stCondLst>
                                  <p:childTnLst>
                                    <p:animMotion origin="layout" path="M -2.77778E-7 3.33333E-6 L 0.04931 3.33333E-6 C 0.07101 3.33333E-6 0.09861 0.03449 0.09861 0.06296 L 0.09861 0.12615 " pathEditMode="relative" rAng="0" ptsTypes="AAAA">
                                      <p:cBhvr>
                                        <p:cTn id="114" dur="2000" fill="hold"/>
                                        <p:tgtEl>
                                          <p:spTgt spid="36"/>
                                        </p:tgtEl>
                                        <p:attrNameLst>
                                          <p:attrName>ppt_x</p:attrName>
                                          <p:attrName>ppt_y</p:attrName>
                                        </p:attrNameLst>
                                      </p:cBhvr>
                                      <p:rCtr x="4931" y="6296"/>
                                    </p:animMotion>
                                  </p:childTnLst>
                                </p:cTn>
                              </p:par>
                            </p:childTnLst>
                          </p:cTn>
                        </p:par>
                        <p:par>
                          <p:cTn id="115" fill="hold">
                            <p:stCondLst>
                              <p:cond delay="4500"/>
                            </p:stCondLst>
                            <p:childTnLst>
                              <p:par>
                                <p:cTn id="116" presetID="42" presetClass="path" presetSubtype="0" accel="50000" decel="50000" fill="hold" grpId="2" nodeType="afterEffect">
                                  <p:stCondLst>
                                    <p:cond delay="0"/>
                                  </p:stCondLst>
                                  <p:childTnLst>
                                    <p:animMotion origin="layout" path="M 0.09861 0.12615 L 0.23194 0.12662 " pathEditMode="relative" rAng="0" ptsTypes="AA">
                                      <p:cBhvr>
                                        <p:cTn id="117" dur="2000" fill="hold"/>
                                        <p:tgtEl>
                                          <p:spTgt spid="36"/>
                                        </p:tgtEl>
                                        <p:attrNameLst>
                                          <p:attrName>ppt_x</p:attrName>
                                          <p:attrName>ppt_y</p:attrName>
                                        </p:attrNameLst>
                                      </p:cBhvr>
                                      <p:rCtr x="6667" y="23"/>
                                    </p:animMotion>
                                  </p:childTnLst>
                                </p:cTn>
                              </p:par>
                            </p:childTnLst>
                          </p:cTn>
                        </p:par>
                        <p:par>
                          <p:cTn id="118" fill="hold">
                            <p:stCondLst>
                              <p:cond delay="6500"/>
                            </p:stCondLst>
                            <p:childTnLst>
                              <p:par>
                                <p:cTn id="119" presetID="6" presetClass="exit" presetSubtype="32" fill="hold" grpId="3" nodeType="afterEffect">
                                  <p:stCondLst>
                                    <p:cond delay="0"/>
                                  </p:stCondLst>
                                  <p:childTnLst>
                                    <p:animEffect transition="out" filter="circle(out)">
                                      <p:cBhvr>
                                        <p:cTn id="120" dur="2000"/>
                                        <p:tgtEl>
                                          <p:spTgt spid="36"/>
                                        </p:tgtEl>
                                      </p:cBhvr>
                                    </p:animEffect>
                                    <p:set>
                                      <p:cBhvr>
                                        <p:cTn id="121" dur="1" fill="hold">
                                          <p:stCondLst>
                                            <p:cond delay="1999"/>
                                          </p:stCondLst>
                                        </p:cTn>
                                        <p:tgtEl>
                                          <p:spTgt spid="36"/>
                                        </p:tgtEl>
                                        <p:attrNameLst>
                                          <p:attrName>style.visibility</p:attrName>
                                        </p:attrNameLst>
                                      </p:cBhvr>
                                      <p:to>
                                        <p:strVal val="hidden"/>
                                      </p:to>
                                    </p:set>
                                  </p:childTnLst>
                                </p:cTn>
                              </p:par>
                            </p:childTnLst>
                          </p:cTn>
                        </p:par>
                        <p:par>
                          <p:cTn id="122" fill="hold">
                            <p:stCondLst>
                              <p:cond delay="8500"/>
                            </p:stCondLst>
                            <p:childTnLst>
                              <p:par>
                                <p:cTn id="123" presetID="10" presetClass="entr" presetSubtype="0" fill="hold" grpId="0"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fade">
                                      <p:cBhvr>
                                        <p:cTn id="125" dur="500"/>
                                        <p:tgtEl>
                                          <p:spTgt spid="37"/>
                                        </p:tgtEl>
                                      </p:cBhvr>
                                    </p:animEffect>
                                  </p:childTnLst>
                                </p:cTn>
                              </p:par>
                            </p:childTnLst>
                          </p:cTn>
                        </p:par>
                        <p:par>
                          <p:cTn id="126" fill="hold">
                            <p:stCondLst>
                              <p:cond delay="9000"/>
                            </p:stCondLst>
                            <p:childTnLst>
                              <p:par>
                                <p:cTn id="127" presetID="10" presetClass="entr" presetSubtype="0" fill="hold" nodeType="afterEffect">
                                  <p:stCondLst>
                                    <p:cond delay="0"/>
                                  </p:stCondLst>
                                  <p:childTnLst>
                                    <p:set>
                                      <p:cBhvr>
                                        <p:cTn id="128" dur="1" fill="hold">
                                          <p:stCondLst>
                                            <p:cond delay="0"/>
                                          </p:stCondLst>
                                        </p:cTn>
                                        <p:tgtEl>
                                          <p:spTgt spid="56"/>
                                        </p:tgtEl>
                                        <p:attrNameLst>
                                          <p:attrName>style.visibility</p:attrName>
                                        </p:attrNameLst>
                                      </p:cBhvr>
                                      <p:to>
                                        <p:strVal val="visible"/>
                                      </p:to>
                                    </p:set>
                                    <p:animEffect transition="in" filter="fade">
                                      <p:cBhvr>
                                        <p:cTn id="129" dur="500"/>
                                        <p:tgtEl>
                                          <p:spTgt spid="56"/>
                                        </p:tgtEl>
                                      </p:cBhvr>
                                    </p:animEffect>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nodeType="clickEffect">
                                  <p:stCondLst>
                                    <p:cond delay="0"/>
                                  </p:stCondLst>
                                  <p:childTnLst>
                                    <p:animEffect transition="out" filter="fade">
                                      <p:cBhvr>
                                        <p:cTn id="133" dur="500"/>
                                        <p:tgtEl>
                                          <p:spTgt spid="56"/>
                                        </p:tgtEl>
                                      </p:cBhvr>
                                    </p:animEffect>
                                    <p:set>
                                      <p:cBhvr>
                                        <p:cTn id="134" dur="1" fill="hold">
                                          <p:stCondLst>
                                            <p:cond delay="499"/>
                                          </p:stCondLst>
                                        </p:cTn>
                                        <p:tgtEl>
                                          <p:spTgt spid="56"/>
                                        </p:tgtEl>
                                        <p:attrNameLst>
                                          <p:attrName>style.visibility</p:attrName>
                                        </p:attrNameLst>
                                      </p:cBhvr>
                                      <p:to>
                                        <p:strVal val="hidden"/>
                                      </p:to>
                                    </p:set>
                                  </p:childTnLst>
                                </p:cTn>
                              </p:par>
                            </p:childTnLst>
                          </p:cTn>
                        </p:par>
                        <p:par>
                          <p:cTn id="135" fill="hold">
                            <p:stCondLst>
                              <p:cond delay="500"/>
                            </p:stCondLst>
                            <p:childTnLst>
                              <p:par>
                                <p:cTn id="136" presetID="50" presetClass="path" presetSubtype="0" accel="50000" decel="50000" fill="hold" grpId="1" nodeType="afterEffect">
                                  <p:stCondLst>
                                    <p:cond delay="0"/>
                                  </p:stCondLst>
                                  <p:childTnLst>
                                    <p:animMotion origin="layout" path="M -3.61111E-6 4.44444E-6 L -0.07882 4.44444E-6 C -0.11389 4.44444E-6 -0.15625 0.06527 -0.15625 0.11851 L -0.15625 0.23726 " pathEditMode="relative" rAng="0" ptsTypes="AAAA">
                                      <p:cBhvr>
                                        <p:cTn id="137" dur="1000" fill="hold"/>
                                        <p:tgtEl>
                                          <p:spTgt spid="37"/>
                                        </p:tgtEl>
                                        <p:attrNameLst>
                                          <p:attrName>ppt_x</p:attrName>
                                          <p:attrName>ppt_y</p:attrName>
                                        </p:attrNameLst>
                                      </p:cBhvr>
                                      <p:rCtr x="-7813" y="11852"/>
                                    </p:animMotion>
                                  </p:childTnLst>
                                </p:cTn>
                              </p:par>
                            </p:childTnLst>
                          </p:cTn>
                        </p:par>
                        <p:par>
                          <p:cTn id="138" fill="hold">
                            <p:stCondLst>
                              <p:cond delay="1500"/>
                            </p:stCondLst>
                            <p:childTnLst>
                              <p:par>
                                <p:cTn id="139" presetID="42" presetClass="path" presetSubtype="0" accel="50000" decel="50000" fill="hold" grpId="2" nodeType="afterEffect">
                                  <p:stCondLst>
                                    <p:cond delay="0"/>
                                  </p:stCondLst>
                                  <p:childTnLst>
                                    <p:animMotion origin="layout" path="M -0.15434 0.23194 L -0.41267 0.24398 " pathEditMode="relative" rAng="0" ptsTypes="AA">
                                      <p:cBhvr>
                                        <p:cTn id="140" dur="800" fill="hold"/>
                                        <p:tgtEl>
                                          <p:spTgt spid="37"/>
                                        </p:tgtEl>
                                        <p:attrNameLst>
                                          <p:attrName>ppt_x</p:attrName>
                                          <p:attrName>ppt_y</p:attrName>
                                        </p:attrNameLst>
                                      </p:cBhvr>
                                      <p:rCtr x="-12917" y="602"/>
                                    </p:animMotion>
                                  </p:childTnLst>
                                </p:cTn>
                              </p:par>
                            </p:childTnLst>
                          </p:cTn>
                        </p:par>
                      </p:childTnLst>
                    </p:cTn>
                  </p:par>
                  <p:par>
                    <p:cTn id="141" fill="hold">
                      <p:stCondLst>
                        <p:cond delay="indefinite"/>
                      </p:stCondLst>
                      <p:childTnLst>
                        <p:par>
                          <p:cTn id="142" fill="hold">
                            <p:stCondLst>
                              <p:cond delay="0"/>
                            </p:stCondLst>
                            <p:childTnLst>
                              <p:par>
                                <p:cTn id="143" presetID="42" presetClass="path" presetSubtype="0" accel="50000" decel="50000" fill="hold" grpId="5" nodeType="clickEffect">
                                  <p:stCondLst>
                                    <p:cond delay="0"/>
                                  </p:stCondLst>
                                  <p:childTnLst>
                                    <p:animMotion origin="layout" path="M -0.41267 0.24398 L -0.70417 0.23079 " pathEditMode="relative" rAng="0" ptsTypes="AA">
                                      <p:cBhvr>
                                        <p:cTn id="144" dur="1100" fill="hold"/>
                                        <p:tgtEl>
                                          <p:spTgt spid="37"/>
                                        </p:tgtEl>
                                        <p:attrNameLst>
                                          <p:attrName>ppt_x</p:attrName>
                                          <p:attrName>ppt_y</p:attrName>
                                        </p:attrNameLst>
                                      </p:cBhvr>
                                      <p:rCtr x="-14583" y="-556"/>
                                    </p:animMotion>
                                  </p:childTnLst>
                                </p:cTn>
                              </p:par>
                            </p:childTnLst>
                          </p:cTn>
                        </p:par>
                        <p:par>
                          <p:cTn id="145" fill="hold">
                            <p:stCondLst>
                              <p:cond delay="1100"/>
                            </p:stCondLst>
                            <p:childTnLst>
                              <p:par>
                                <p:cTn id="146" presetID="50" presetClass="path" presetSubtype="0" accel="50000" decel="50000" fill="hold" grpId="3" nodeType="afterEffect">
                                  <p:stCondLst>
                                    <p:cond delay="0"/>
                                  </p:stCondLst>
                                  <p:childTnLst>
                                    <p:animMotion origin="layout" path="M -0.70416 0.23125 L -0.70416 0.12222 C -0.70416 0.07338 -0.74236 0.01388 -0.77448 0.01388 L -0.84392 0.01388 " pathEditMode="relative" rAng="5400000" ptsTypes="AAAA">
                                      <p:cBhvr>
                                        <p:cTn id="147" dur="1000" fill="hold"/>
                                        <p:tgtEl>
                                          <p:spTgt spid="37"/>
                                        </p:tgtEl>
                                        <p:attrNameLst>
                                          <p:attrName>ppt_x</p:attrName>
                                          <p:attrName>ppt_y</p:attrName>
                                        </p:attrNameLst>
                                      </p:cBhvr>
                                      <p:rCtr x="-6979" y="-10880"/>
                                    </p:animMotion>
                                  </p:childTnLst>
                                </p:cTn>
                              </p:par>
                            </p:childTnLst>
                          </p:cTn>
                        </p:par>
                        <p:par>
                          <p:cTn id="148" fill="hold">
                            <p:stCondLst>
                              <p:cond delay="2100"/>
                            </p:stCondLst>
                            <p:childTnLst>
                              <p:par>
                                <p:cTn id="149" presetID="6" presetClass="exit" presetSubtype="32" fill="hold" grpId="4" nodeType="afterEffect">
                                  <p:stCondLst>
                                    <p:cond delay="0"/>
                                  </p:stCondLst>
                                  <p:childTnLst>
                                    <p:animEffect transition="out" filter="circle(out)">
                                      <p:cBhvr>
                                        <p:cTn id="150" dur="2000"/>
                                        <p:tgtEl>
                                          <p:spTgt spid="37"/>
                                        </p:tgtEl>
                                      </p:cBhvr>
                                    </p:animEffect>
                                    <p:set>
                                      <p:cBhvr>
                                        <p:cTn id="151" dur="1" fill="hold">
                                          <p:stCondLst>
                                            <p:cond delay="1999"/>
                                          </p:stCondLst>
                                        </p:cTn>
                                        <p:tgtEl>
                                          <p:spTgt spid="37"/>
                                        </p:tgtEl>
                                        <p:attrNameLst>
                                          <p:attrName>style.visibility</p:attrName>
                                        </p:attrNameLst>
                                      </p:cBhvr>
                                      <p:to>
                                        <p:strVal val="hidden"/>
                                      </p:to>
                                    </p:se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grpId="0" nodeType="clickEffect">
                                  <p:stCondLst>
                                    <p:cond delay="0"/>
                                  </p:stCondLst>
                                  <p:childTnLst>
                                    <p:set>
                                      <p:cBhvr>
                                        <p:cTn id="155" dur="1" fill="hold">
                                          <p:stCondLst>
                                            <p:cond delay="0"/>
                                          </p:stCondLst>
                                        </p:cTn>
                                        <p:tgtEl>
                                          <p:spTgt spid="12"/>
                                        </p:tgtEl>
                                        <p:attrNameLst>
                                          <p:attrName>style.visibility</p:attrName>
                                        </p:attrNameLst>
                                      </p:cBhvr>
                                      <p:to>
                                        <p:strVal val="visible"/>
                                      </p:to>
                                    </p:set>
                                    <p:animEffect transition="in" filter="fade">
                                      <p:cBhvr>
                                        <p:cTn id="156" dur="500"/>
                                        <p:tgtEl>
                                          <p:spTgt spid="12"/>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13"/>
                                        </p:tgtEl>
                                        <p:attrNameLst>
                                          <p:attrName>style.visibility</p:attrName>
                                        </p:attrNameLst>
                                      </p:cBhvr>
                                      <p:to>
                                        <p:strVal val="visible"/>
                                      </p:to>
                                    </p:set>
                                    <p:animEffect transition="in" filter="fade">
                                      <p:cBhvr>
                                        <p:cTn id="15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20" grpId="0" animBg="1"/>
      <p:bldP spid="20" grpId="1" animBg="1"/>
      <p:bldP spid="20" grpId="2" animBg="1"/>
      <p:bldP spid="20" grpId="3" animBg="1"/>
      <p:bldP spid="21" grpId="0" animBg="1"/>
      <p:bldP spid="21" grpId="1" animBg="1"/>
      <p:bldP spid="21" grpId="2" animBg="1"/>
      <p:bldP spid="21" grpId="3" animBg="1"/>
      <p:bldP spid="22" grpId="0" animBg="1"/>
      <p:bldP spid="22" grpId="1" animBg="1"/>
      <p:bldP spid="22" grpId="2" animBg="1"/>
      <p:bldP spid="22" grpId="3" animBg="1"/>
      <p:bldP spid="23" grpId="0"/>
      <p:bldP spid="23" grpId="1"/>
      <p:bldP spid="35" grpId="0" animBg="1"/>
      <p:bldP spid="35" grpId="1" animBg="1"/>
      <p:bldP spid="35" grpId="2" animBg="1"/>
      <p:bldP spid="35" grpId="3" animBg="1"/>
      <p:bldP spid="36" grpId="0" animBg="1"/>
      <p:bldP spid="36" grpId="1" animBg="1"/>
      <p:bldP spid="36" grpId="2" animBg="1"/>
      <p:bldP spid="36" grpId="3" animBg="1"/>
      <p:bldP spid="37" grpId="0" animBg="1"/>
      <p:bldP spid="37" grpId="1" animBg="1"/>
      <p:bldP spid="37" grpId="2" animBg="1"/>
      <p:bldP spid="37" grpId="3" animBg="1"/>
      <p:bldP spid="37" grpId="4" animBg="1"/>
      <p:bldP spid="37" grpId="5"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dirty="0"/>
              <a:t>Outline</a:t>
            </a:r>
          </a:p>
        </p:txBody>
      </p:sp>
      <p:sp>
        <p:nvSpPr>
          <p:cNvPr id="7173"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2F892-648D-43CC-8C29-2FF410E22ECF}" type="slidenum">
              <a:rPr lang="en-US" altLang="en-US">
                <a:solidFill>
                  <a:srgbClr val="5F5F5F"/>
                </a:solidFill>
              </a:rPr>
              <a:pPr/>
              <a:t>16</a:t>
            </a:fld>
            <a:endParaRPr lang="en-US" altLang="en-US">
              <a:solidFill>
                <a:srgbClr val="5F5F5F"/>
              </a:solidFill>
            </a:endParaRPr>
          </a:p>
        </p:txBody>
      </p:sp>
      <p:sp>
        <p:nvSpPr>
          <p:cNvPr id="2" name="TextBox 1"/>
          <p:cNvSpPr txBox="1"/>
          <p:nvPr/>
        </p:nvSpPr>
        <p:spPr>
          <a:xfrm>
            <a:off x="304800" y="914400"/>
            <a:ext cx="8458200" cy="5139869"/>
          </a:xfrm>
          <a:prstGeom prst="rect">
            <a:avLst/>
          </a:prstGeom>
          <a:noFill/>
        </p:spPr>
        <p:txBody>
          <a:bodyPr wrap="square" rtlCol="0">
            <a:spAutoFit/>
          </a:bodyPr>
          <a:lstStyle/>
          <a:p>
            <a:pPr marL="342900" indent="-342900">
              <a:spcBef>
                <a:spcPts val="800"/>
              </a:spcBef>
              <a:spcAft>
                <a:spcPts val="800"/>
              </a:spcAft>
              <a:buFont typeface="+mj-lt"/>
              <a:buAutoNum type="arabicPeriod"/>
            </a:pPr>
            <a:r>
              <a:rPr lang="en-US" sz="3600" dirty="0">
                <a:solidFill>
                  <a:schemeClr val="bg1">
                    <a:lumMod val="50000"/>
                  </a:schemeClr>
                </a:solidFill>
                <a:latin typeface="+mn-lt"/>
              </a:rPr>
              <a:t> DRAM Basics &amp; Motivation</a:t>
            </a: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a:t>
            </a:r>
            <a:r>
              <a:rPr lang="en-US" sz="3600" dirty="0" err="1">
                <a:solidFill>
                  <a:schemeClr val="bg1">
                    <a:lumMod val="50000"/>
                  </a:schemeClr>
                </a:solidFill>
                <a:latin typeface="+mn-lt"/>
              </a:rPr>
              <a:t>SoftMC</a:t>
            </a:r>
            <a:endParaRPr lang="en-US" sz="3600" dirty="0">
              <a:solidFill>
                <a:schemeClr val="bg1">
                  <a:lumMod val="50000"/>
                </a:schemeClr>
              </a:solidFill>
              <a:latin typeface="+mn-lt"/>
            </a:endParaRPr>
          </a:p>
          <a:p>
            <a:pPr marL="342900" indent="-342900">
              <a:spcBef>
                <a:spcPts val="800"/>
              </a:spcBef>
              <a:spcAft>
                <a:spcPts val="800"/>
              </a:spcAft>
              <a:buFont typeface="+mj-lt"/>
              <a:buAutoNum type="arabicPeriod"/>
            </a:pPr>
            <a:r>
              <a:rPr lang="en-US" sz="3600" dirty="0">
                <a:solidFill>
                  <a:srgbClr val="C00000"/>
                </a:solidFill>
                <a:latin typeface="+mn-lt"/>
              </a:rPr>
              <a:t> Use Cases</a:t>
            </a:r>
          </a:p>
          <a:p>
            <a:pPr marL="1028700" lvl="1" indent="-571500">
              <a:spcBef>
                <a:spcPts val="800"/>
              </a:spcBef>
              <a:spcAft>
                <a:spcPts val="800"/>
              </a:spcAft>
              <a:buFont typeface="Cambria" panose="02040503050406030204" pitchFamily="18" charset="0"/>
              <a:buChar char="–"/>
            </a:pPr>
            <a:r>
              <a:rPr lang="en-US" sz="3600" dirty="0">
                <a:solidFill>
                  <a:srgbClr val="C00000"/>
                </a:solidFill>
                <a:latin typeface="+mn-lt"/>
              </a:rPr>
              <a:t> </a:t>
            </a:r>
            <a:r>
              <a:rPr lang="en-US" sz="3200" dirty="0">
                <a:solidFill>
                  <a:srgbClr val="C00000"/>
                </a:solidFill>
                <a:latin typeface="+mn-lt"/>
              </a:rPr>
              <a:t>Retention Time Distribution Study</a:t>
            </a:r>
          </a:p>
          <a:p>
            <a:pPr marL="1028700" lvl="1" indent="-571500">
              <a:spcBef>
                <a:spcPts val="800"/>
              </a:spcBef>
              <a:spcAft>
                <a:spcPts val="800"/>
              </a:spcAft>
              <a:buFont typeface="Cambria" panose="02040503050406030204" pitchFamily="18" charset="0"/>
              <a:buChar char="–"/>
            </a:pPr>
            <a:r>
              <a:rPr lang="en-US" sz="3200" dirty="0">
                <a:solidFill>
                  <a:schemeClr val="tx1">
                    <a:lumMod val="50000"/>
                    <a:lumOff val="50000"/>
                  </a:schemeClr>
                </a:solidFill>
                <a:latin typeface="+mn-lt"/>
              </a:rPr>
              <a:t> Evaluating Recently-Proposed Ideas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Future Research Directions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Conclusion</a:t>
            </a:r>
          </a:p>
        </p:txBody>
      </p:sp>
    </p:spTree>
    <p:extLst>
      <p:ext uri="{BB962C8B-B14F-4D97-AF65-F5344CB8AC3E}">
        <p14:creationId xmlns:p14="http://schemas.microsoft.com/office/powerpoint/2010/main" val="3099948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Retention Time Distribution Study</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17</a:t>
            </a:fld>
            <a:endParaRPr lang="en-US" altLang="en-US"/>
          </a:p>
        </p:txBody>
      </p:sp>
      <p:sp>
        <p:nvSpPr>
          <p:cNvPr id="11" name="Rectangle: Rounded Corners 10"/>
          <p:cNvSpPr/>
          <p:nvPr/>
        </p:nvSpPr>
        <p:spPr bwMode="auto">
          <a:xfrm>
            <a:off x="6934200" y="3207769"/>
            <a:ext cx="1828800" cy="762000"/>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6699"/>
                </a:solidFill>
                <a:effectLst/>
                <a:latin typeface="+mn-lt"/>
              </a:rPr>
              <a:t>Increase the refresh interval</a:t>
            </a:r>
          </a:p>
        </p:txBody>
      </p:sp>
      <p:sp>
        <p:nvSpPr>
          <p:cNvPr id="12" name="Rectangle: Rounded Corners 11"/>
          <p:cNvSpPr/>
          <p:nvPr/>
        </p:nvSpPr>
        <p:spPr bwMode="auto">
          <a:xfrm>
            <a:off x="5712909" y="3202629"/>
            <a:ext cx="1090032" cy="762000"/>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6699"/>
                </a:solidFill>
                <a:effectLst/>
                <a:latin typeface="+mn-lt"/>
              </a:rPr>
              <a:t>Observe Errors</a:t>
            </a:r>
          </a:p>
        </p:txBody>
      </p:sp>
      <p:sp>
        <p:nvSpPr>
          <p:cNvPr id="13" name="Rectangle: Rounded Corners 12"/>
          <p:cNvSpPr/>
          <p:nvPr/>
        </p:nvSpPr>
        <p:spPr bwMode="auto">
          <a:xfrm>
            <a:off x="4491618" y="3205199"/>
            <a:ext cx="1090032" cy="762000"/>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6699"/>
                </a:solidFill>
                <a:effectLst/>
                <a:latin typeface="+mn-lt"/>
              </a:rPr>
              <a:t>Read Back</a:t>
            </a:r>
          </a:p>
        </p:txBody>
      </p:sp>
      <p:sp>
        <p:nvSpPr>
          <p:cNvPr id="14" name="Rectangle: Rounded Corners 13"/>
          <p:cNvSpPr/>
          <p:nvPr/>
        </p:nvSpPr>
        <p:spPr bwMode="auto">
          <a:xfrm>
            <a:off x="2302959" y="3212908"/>
            <a:ext cx="2057400" cy="762000"/>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6699"/>
                </a:solidFill>
                <a:effectLst/>
                <a:latin typeface="+mn-lt"/>
              </a:rPr>
              <a:t>Wait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6699"/>
                </a:solidFill>
                <a:effectLst/>
                <a:latin typeface="+mn-lt"/>
              </a:rPr>
              <a:t>(Refresh Interval)</a:t>
            </a:r>
          </a:p>
        </p:txBody>
      </p:sp>
      <p:sp>
        <p:nvSpPr>
          <p:cNvPr id="15" name="Rectangle: Rounded Corners 14"/>
          <p:cNvSpPr/>
          <p:nvPr/>
        </p:nvSpPr>
        <p:spPr bwMode="auto">
          <a:xfrm>
            <a:off x="304800" y="3210339"/>
            <a:ext cx="1866900" cy="762000"/>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336699"/>
                </a:solidFill>
                <a:effectLst/>
                <a:latin typeface="+mn-lt"/>
              </a:rPr>
              <a:t>Write Reference Data to a Row</a:t>
            </a:r>
          </a:p>
        </p:txBody>
      </p:sp>
      <p:cxnSp>
        <p:nvCxnSpPr>
          <p:cNvPr id="18" name="Connector: Curved 17"/>
          <p:cNvCxnSpPr>
            <a:cxnSpLocks/>
            <a:stCxn id="15" idx="0"/>
            <a:endCxn id="14" idx="0"/>
          </p:cNvCxnSpPr>
          <p:nvPr/>
        </p:nvCxnSpPr>
        <p:spPr bwMode="auto">
          <a:xfrm rot="16200000" flipH="1">
            <a:off x="2283669" y="2164919"/>
            <a:ext cx="2569" cy="2093409"/>
          </a:xfrm>
          <a:prstGeom prst="curvedConnector3">
            <a:avLst>
              <a:gd name="adj1" fmla="val -24958933"/>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or: Curved 20"/>
          <p:cNvCxnSpPr>
            <a:cxnSpLocks/>
            <a:stCxn id="14" idx="0"/>
            <a:endCxn id="13" idx="0"/>
          </p:cNvCxnSpPr>
          <p:nvPr/>
        </p:nvCxnSpPr>
        <p:spPr bwMode="auto">
          <a:xfrm rot="5400000" flipH="1" flipV="1">
            <a:off x="4180292" y="2356567"/>
            <a:ext cx="7709" cy="1704975"/>
          </a:xfrm>
          <a:prstGeom prst="curvedConnector3">
            <a:avLst>
              <a:gd name="adj1" fmla="val 8562135"/>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Connector: Curved 24"/>
          <p:cNvCxnSpPr>
            <a:cxnSpLocks/>
            <a:stCxn id="13" idx="0"/>
            <a:endCxn id="12" idx="0"/>
          </p:cNvCxnSpPr>
          <p:nvPr/>
        </p:nvCxnSpPr>
        <p:spPr bwMode="auto">
          <a:xfrm rot="5400000" flipH="1" flipV="1">
            <a:off x="5645994" y="2593269"/>
            <a:ext cx="2570" cy="1221291"/>
          </a:xfrm>
          <a:prstGeom prst="curvedConnector3">
            <a:avLst>
              <a:gd name="adj1" fmla="val 26784825"/>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Connector: Curved 28"/>
          <p:cNvCxnSpPr>
            <a:cxnSpLocks/>
            <a:stCxn id="12" idx="0"/>
            <a:endCxn id="11" idx="0"/>
          </p:cNvCxnSpPr>
          <p:nvPr/>
        </p:nvCxnSpPr>
        <p:spPr bwMode="auto">
          <a:xfrm rot="16200000" flipH="1">
            <a:off x="7050692" y="2409862"/>
            <a:ext cx="5140" cy="1590675"/>
          </a:xfrm>
          <a:prstGeom prst="curvedConnector3">
            <a:avLst>
              <a:gd name="adj1" fmla="val -12691576"/>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Connector: Curved 32"/>
          <p:cNvCxnSpPr>
            <a:cxnSpLocks/>
            <a:stCxn id="11" idx="2"/>
            <a:endCxn id="15" idx="2"/>
          </p:cNvCxnSpPr>
          <p:nvPr/>
        </p:nvCxnSpPr>
        <p:spPr bwMode="auto">
          <a:xfrm rot="5400000">
            <a:off x="4542140" y="665879"/>
            <a:ext cx="2570" cy="6610350"/>
          </a:xfrm>
          <a:prstGeom prst="curvedConnector3">
            <a:avLst>
              <a:gd name="adj1" fmla="val 22445837"/>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7" name="Picture 3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2291" y="2057400"/>
            <a:ext cx="5761236" cy="2706328"/>
          </a:xfrm>
          <a:prstGeom prst="rect">
            <a:avLst/>
          </a:prstGeom>
          <a:ln>
            <a:solidFill>
              <a:schemeClr val="bg1">
                <a:lumMod val="50000"/>
              </a:schemeClr>
            </a:solidFill>
          </a:ln>
        </p:spPr>
      </p:pic>
      <p:cxnSp>
        <p:nvCxnSpPr>
          <p:cNvPr id="39" name="Straight Connector 38"/>
          <p:cNvCxnSpPr/>
          <p:nvPr/>
        </p:nvCxnSpPr>
        <p:spPr bwMode="auto">
          <a:xfrm flipV="1">
            <a:off x="2156016" y="2115779"/>
            <a:ext cx="610646" cy="1086850"/>
          </a:xfrm>
          <a:prstGeom prst="line">
            <a:avLst/>
          </a:prstGeom>
          <a:solidFill>
            <a:schemeClr val="accent1"/>
          </a:solidFill>
          <a:ln w="285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cxnSpLocks/>
          </p:cNvCxnSpPr>
          <p:nvPr/>
        </p:nvCxnSpPr>
        <p:spPr bwMode="auto">
          <a:xfrm>
            <a:off x="2152036" y="3954797"/>
            <a:ext cx="660591" cy="764569"/>
          </a:xfrm>
          <a:prstGeom prst="line">
            <a:avLst/>
          </a:prstGeom>
          <a:solidFill>
            <a:schemeClr val="accent1"/>
          </a:solidFill>
          <a:ln w="28575" cap="flat" cmpd="sng" algn="ctr">
            <a:solidFill>
              <a:schemeClr val="bg1">
                <a:lumMod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TextBox 2"/>
          <p:cNvSpPr txBox="1"/>
          <p:nvPr/>
        </p:nvSpPr>
        <p:spPr>
          <a:xfrm>
            <a:off x="609600" y="5181600"/>
            <a:ext cx="8001000" cy="523220"/>
          </a:xfrm>
          <a:prstGeom prst="rect">
            <a:avLst/>
          </a:prstGeom>
          <a:noFill/>
        </p:spPr>
        <p:txBody>
          <a:bodyPr wrap="square" rtlCol="0">
            <a:spAutoFit/>
          </a:bodyPr>
          <a:lstStyle/>
          <a:p>
            <a:pPr algn="ctr"/>
            <a:r>
              <a:rPr lang="en-US" sz="2800" i="1" u="sng" dirty="0">
                <a:latin typeface="+mn-lt"/>
              </a:rPr>
              <a:t>Can be implemented with just ~100 lines of code</a:t>
            </a:r>
          </a:p>
        </p:txBody>
      </p:sp>
    </p:spTree>
    <p:extLst>
      <p:ext uri="{BB962C8B-B14F-4D97-AF65-F5344CB8AC3E}">
        <p14:creationId xmlns:p14="http://schemas.microsoft.com/office/powerpoint/2010/main" val="3249021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500"/>
                                        <p:tgtEl>
                                          <p:spTgt spid="40"/>
                                        </p:tgtEl>
                                      </p:cBhvr>
                                    </p:animEffect>
                                  </p:childTnLst>
                                </p:cTn>
                              </p:par>
                              <p:par>
                                <p:cTn id="13" presetID="10"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fade">
                                      <p:cBhvr>
                                        <p:cTn id="15" dur="500"/>
                                        <p:tgtEl>
                                          <p:spTgt spid="39"/>
                                        </p:tgtEl>
                                      </p:cBhvr>
                                    </p:animEffect>
                                  </p:childTnLst>
                                </p:cTn>
                              </p:par>
                              <p:par>
                                <p:cTn id="16" presetID="10"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40"/>
                                        </p:tgtEl>
                                      </p:cBhvr>
                                    </p:animEffect>
                                    <p:set>
                                      <p:cBhvr>
                                        <p:cTn id="23" dur="1" fill="hold">
                                          <p:stCondLst>
                                            <p:cond delay="499"/>
                                          </p:stCondLst>
                                        </p:cTn>
                                        <p:tgtEl>
                                          <p:spTgt spid="40"/>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39"/>
                                        </p:tgtEl>
                                      </p:cBhvr>
                                    </p:animEffect>
                                    <p:set>
                                      <p:cBhvr>
                                        <p:cTn id="26" dur="1" fill="hold">
                                          <p:stCondLst>
                                            <p:cond delay="499"/>
                                          </p:stCondLst>
                                        </p:cTn>
                                        <p:tgtEl>
                                          <p:spTgt spid="39"/>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37"/>
                                        </p:tgtEl>
                                      </p:cBhvr>
                                    </p:animEffect>
                                    <p:set>
                                      <p:cBhvr>
                                        <p:cTn id="29" dur="1" fill="hold">
                                          <p:stCondLst>
                                            <p:cond delay="499"/>
                                          </p:stCondLst>
                                        </p:cTn>
                                        <p:tgtEl>
                                          <p:spTgt spid="37"/>
                                        </p:tgtEl>
                                        <p:attrNameLst>
                                          <p:attrName>style.visibility</p:attrName>
                                        </p:attrNameLst>
                                      </p:cBhvr>
                                      <p:to>
                                        <p:strVal val="hidden"/>
                                      </p:to>
                                    </p:se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500"/>
                                        <p:tgtEl>
                                          <p:spTgt spid="14"/>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500"/>
                                        <p:tgtEl>
                                          <p:spTgt spid="29"/>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500"/>
                                        <p:tgtEl>
                                          <p:spTgt spid="11"/>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fade">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fade">
                                      <p:cBhvr>
                                        <p:cTn id="7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Retention Time Test: Results</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18</a:t>
            </a:fld>
            <a:endParaRPr lang="en-US" altLang="en-US"/>
          </a:p>
        </p:txBody>
      </p:sp>
      <p:graphicFrame>
        <p:nvGraphicFramePr>
          <p:cNvPr id="7" name="Chart 6">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3025217501"/>
              </p:ext>
            </p:extLst>
          </p:nvPr>
        </p:nvGraphicFramePr>
        <p:xfrm>
          <a:off x="304800" y="1247775"/>
          <a:ext cx="8153400" cy="454342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3200400" y="1447800"/>
            <a:ext cx="3886200" cy="461665"/>
          </a:xfrm>
          <a:prstGeom prst="rect">
            <a:avLst/>
          </a:prstGeom>
          <a:noFill/>
        </p:spPr>
        <p:txBody>
          <a:bodyPr wrap="square" rtlCol="0">
            <a:spAutoFit/>
          </a:bodyPr>
          <a:lstStyle/>
          <a:p>
            <a:r>
              <a:rPr lang="en-US" sz="2400" i="1" dirty="0">
                <a:solidFill>
                  <a:schemeClr val="tx1">
                    <a:lumMod val="50000"/>
                    <a:lumOff val="50000"/>
                  </a:schemeClr>
                </a:solidFill>
                <a:latin typeface="+mn-lt"/>
              </a:rPr>
              <a:t>@ ~20</a:t>
            </a:r>
            <a:r>
              <a:rPr lang="en-US" sz="2400" i="1" baseline="30000" dirty="0">
                <a:solidFill>
                  <a:schemeClr val="tx1">
                    <a:lumMod val="50000"/>
                    <a:lumOff val="50000"/>
                  </a:schemeClr>
                </a:solidFill>
                <a:latin typeface="+mn-lt"/>
              </a:rPr>
              <a:t>⁰</a:t>
            </a:r>
            <a:r>
              <a:rPr lang="en-US" sz="2400" i="1" dirty="0">
                <a:solidFill>
                  <a:schemeClr val="tx1">
                    <a:lumMod val="50000"/>
                    <a:lumOff val="50000"/>
                  </a:schemeClr>
                </a:solidFill>
                <a:latin typeface="+mn-lt"/>
              </a:rPr>
              <a:t>C (room temperature)</a:t>
            </a:r>
          </a:p>
        </p:txBody>
      </p:sp>
      <p:cxnSp>
        <p:nvCxnSpPr>
          <p:cNvPr id="4" name="Straight Arrow Connector 3"/>
          <p:cNvCxnSpPr/>
          <p:nvPr/>
        </p:nvCxnSpPr>
        <p:spPr bwMode="auto">
          <a:xfrm flipH="1" flipV="1">
            <a:off x="6172200" y="2743200"/>
            <a:ext cx="609600" cy="228600"/>
          </a:xfrm>
          <a:prstGeom prst="straightConnector1">
            <a:avLst/>
          </a:prstGeom>
          <a:solidFill>
            <a:schemeClr val="accent1"/>
          </a:solidFill>
          <a:ln w="38100" cap="flat" cmpd="sng" algn="ctr">
            <a:solidFill>
              <a:srgbClr val="C00000"/>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 name="TextBox 5"/>
          <p:cNvSpPr txBox="1"/>
          <p:nvPr/>
        </p:nvSpPr>
        <p:spPr>
          <a:xfrm>
            <a:off x="4724400" y="2493202"/>
            <a:ext cx="1600200" cy="461665"/>
          </a:xfrm>
          <a:prstGeom prst="rect">
            <a:avLst/>
          </a:prstGeom>
          <a:noFill/>
        </p:spPr>
        <p:txBody>
          <a:bodyPr wrap="square" rtlCol="0" anchor="ctr">
            <a:spAutoFit/>
          </a:bodyPr>
          <a:lstStyle/>
          <a:p>
            <a:pPr algn="ctr"/>
            <a:r>
              <a:rPr lang="en-US" sz="2400" dirty="0">
                <a:solidFill>
                  <a:srgbClr val="C00000"/>
                </a:solidFill>
                <a:latin typeface="+mn-lt"/>
              </a:rPr>
              <a:t>Module A</a:t>
            </a:r>
          </a:p>
        </p:txBody>
      </p:sp>
      <p:cxnSp>
        <p:nvCxnSpPr>
          <p:cNvPr id="10" name="Straight Arrow Connector 9"/>
          <p:cNvCxnSpPr/>
          <p:nvPr/>
        </p:nvCxnSpPr>
        <p:spPr bwMode="auto">
          <a:xfrm flipH="1" flipV="1">
            <a:off x="6019800" y="3190875"/>
            <a:ext cx="609600" cy="228600"/>
          </a:xfrm>
          <a:prstGeom prst="straightConnector1">
            <a:avLst/>
          </a:prstGeom>
          <a:solidFill>
            <a:schemeClr val="accent1"/>
          </a:solidFill>
          <a:ln w="38100" cap="flat" cmpd="sng" algn="ctr">
            <a:solidFill>
              <a:srgbClr val="008A3E"/>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Box 10"/>
          <p:cNvSpPr txBox="1"/>
          <p:nvPr/>
        </p:nvSpPr>
        <p:spPr>
          <a:xfrm>
            <a:off x="4572000" y="2940877"/>
            <a:ext cx="1600200" cy="461665"/>
          </a:xfrm>
          <a:prstGeom prst="rect">
            <a:avLst/>
          </a:prstGeom>
          <a:noFill/>
        </p:spPr>
        <p:txBody>
          <a:bodyPr wrap="square" rtlCol="0" anchor="ctr">
            <a:spAutoFit/>
          </a:bodyPr>
          <a:lstStyle/>
          <a:p>
            <a:pPr algn="ctr"/>
            <a:r>
              <a:rPr lang="en-US" sz="2400" dirty="0">
                <a:solidFill>
                  <a:srgbClr val="008A3E"/>
                </a:solidFill>
                <a:latin typeface="+mn-lt"/>
              </a:rPr>
              <a:t>Module B</a:t>
            </a:r>
          </a:p>
        </p:txBody>
      </p:sp>
      <p:cxnSp>
        <p:nvCxnSpPr>
          <p:cNvPr id="12" name="Straight Arrow Connector 11"/>
          <p:cNvCxnSpPr/>
          <p:nvPr/>
        </p:nvCxnSpPr>
        <p:spPr bwMode="auto">
          <a:xfrm flipH="1" flipV="1">
            <a:off x="5715000" y="3652540"/>
            <a:ext cx="609600" cy="228600"/>
          </a:xfrm>
          <a:prstGeom prst="straightConnector1">
            <a:avLst/>
          </a:prstGeom>
          <a:solidFill>
            <a:schemeClr val="accent1"/>
          </a:solidFill>
          <a:ln w="38100" cap="flat" cmpd="sng" algn="ctr">
            <a:solidFill>
              <a:srgbClr val="2B0BB5"/>
            </a:solidFill>
            <a:prstDash val="sysDot"/>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4255911" y="3402542"/>
            <a:ext cx="1600200" cy="461665"/>
          </a:xfrm>
          <a:prstGeom prst="rect">
            <a:avLst/>
          </a:prstGeom>
          <a:noFill/>
        </p:spPr>
        <p:txBody>
          <a:bodyPr wrap="square" rtlCol="0" anchor="ctr">
            <a:spAutoFit/>
          </a:bodyPr>
          <a:lstStyle/>
          <a:p>
            <a:pPr algn="ctr"/>
            <a:r>
              <a:rPr lang="en-US" sz="2400" b="1" dirty="0">
                <a:solidFill>
                  <a:srgbClr val="2B0BB5"/>
                </a:solidFill>
                <a:latin typeface="+mn-lt"/>
              </a:rPr>
              <a:t>Module C</a:t>
            </a:r>
          </a:p>
        </p:txBody>
      </p:sp>
      <p:sp>
        <p:nvSpPr>
          <p:cNvPr id="8" name="Rectangle: Diagonal Corners Snipped 7"/>
          <p:cNvSpPr/>
          <p:nvPr/>
        </p:nvSpPr>
        <p:spPr bwMode="auto">
          <a:xfrm>
            <a:off x="342900" y="3072695"/>
            <a:ext cx="8458200" cy="3124200"/>
          </a:xfrm>
          <a:prstGeom prst="snip2DiagRect">
            <a:avLst/>
          </a:prstGeom>
          <a:solidFill>
            <a:srgbClr val="FFC9C9"/>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effectLst/>
                <a:latin typeface="+mn-lt"/>
              </a:rPr>
              <a:t>Validates the correctness of the </a:t>
            </a:r>
            <a:r>
              <a:rPr kumimoji="0" lang="en-US" sz="4400" b="1" i="0" u="none" strike="noStrike" cap="none" normalizeH="0" baseline="0" dirty="0" err="1">
                <a:ln>
                  <a:noFill/>
                </a:ln>
                <a:effectLst/>
                <a:latin typeface="+mn-lt"/>
              </a:rPr>
              <a:t>SoftMC</a:t>
            </a:r>
            <a:r>
              <a:rPr kumimoji="0" lang="en-US" sz="4400" b="1" i="0" u="none" strike="noStrike" cap="none" normalizeH="0" baseline="0" dirty="0">
                <a:ln>
                  <a:noFill/>
                </a:ln>
                <a:effectLst/>
                <a:latin typeface="+mn-lt"/>
              </a:rPr>
              <a:t> Infrastructure</a:t>
            </a:r>
          </a:p>
        </p:txBody>
      </p:sp>
    </p:spTree>
    <p:extLst>
      <p:ext uri="{BB962C8B-B14F-4D97-AF65-F5344CB8AC3E}">
        <p14:creationId xmlns:p14="http://schemas.microsoft.com/office/powerpoint/2010/main" val="322482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dirty="0"/>
              <a:t>Outline</a:t>
            </a:r>
          </a:p>
        </p:txBody>
      </p:sp>
      <p:sp>
        <p:nvSpPr>
          <p:cNvPr id="7173"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2F892-648D-43CC-8C29-2FF410E22ECF}" type="slidenum">
              <a:rPr lang="en-US" altLang="en-US">
                <a:solidFill>
                  <a:srgbClr val="5F5F5F"/>
                </a:solidFill>
              </a:rPr>
              <a:pPr/>
              <a:t>19</a:t>
            </a:fld>
            <a:endParaRPr lang="en-US" altLang="en-US">
              <a:solidFill>
                <a:srgbClr val="5F5F5F"/>
              </a:solidFill>
            </a:endParaRPr>
          </a:p>
        </p:txBody>
      </p:sp>
      <p:sp>
        <p:nvSpPr>
          <p:cNvPr id="2" name="TextBox 1"/>
          <p:cNvSpPr txBox="1"/>
          <p:nvPr/>
        </p:nvSpPr>
        <p:spPr>
          <a:xfrm>
            <a:off x="304800" y="914400"/>
            <a:ext cx="8458200" cy="5139869"/>
          </a:xfrm>
          <a:prstGeom prst="rect">
            <a:avLst/>
          </a:prstGeom>
          <a:noFill/>
        </p:spPr>
        <p:txBody>
          <a:bodyPr wrap="square" rtlCol="0">
            <a:spAutoFit/>
          </a:bodyPr>
          <a:lstStyle/>
          <a:p>
            <a:pPr marL="342900" indent="-342900">
              <a:spcBef>
                <a:spcPts val="800"/>
              </a:spcBef>
              <a:spcAft>
                <a:spcPts val="800"/>
              </a:spcAft>
              <a:buFont typeface="+mj-lt"/>
              <a:buAutoNum type="arabicPeriod"/>
            </a:pPr>
            <a:r>
              <a:rPr lang="en-US" sz="3600" dirty="0">
                <a:solidFill>
                  <a:schemeClr val="bg1">
                    <a:lumMod val="50000"/>
                  </a:schemeClr>
                </a:solidFill>
                <a:latin typeface="+mn-lt"/>
              </a:rPr>
              <a:t> DRAM Basics &amp; Motivation</a:t>
            </a: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a:t>
            </a:r>
            <a:r>
              <a:rPr lang="en-US" sz="3600" dirty="0" err="1">
                <a:solidFill>
                  <a:schemeClr val="bg1">
                    <a:lumMod val="50000"/>
                  </a:schemeClr>
                </a:solidFill>
                <a:latin typeface="+mn-lt"/>
              </a:rPr>
              <a:t>SoftMC</a:t>
            </a:r>
            <a:endParaRPr lang="en-US" sz="3600" dirty="0">
              <a:solidFill>
                <a:schemeClr val="bg1">
                  <a:lumMod val="50000"/>
                </a:schemeClr>
              </a:solidFill>
              <a:latin typeface="+mn-lt"/>
            </a:endParaRPr>
          </a:p>
          <a:p>
            <a:pPr marL="342900" indent="-342900">
              <a:spcBef>
                <a:spcPts val="800"/>
              </a:spcBef>
              <a:spcAft>
                <a:spcPts val="800"/>
              </a:spcAft>
              <a:buFont typeface="+mj-lt"/>
              <a:buAutoNum type="arabicPeriod"/>
            </a:pPr>
            <a:r>
              <a:rPr lang="en-US" sz="3600" dirty="0">
                <a:solidFill>
                  <a:srgbClr val="C00000"/>
                </a:solidFill>
                <a:latin typeface="+mn-lt"/>
              </a:rPr>
              <a:t> Use Cases</a:t>
            </a:r>
          </a:p>
          <a:p>
            <a:pPr marL="1028700" lvl="1" indent="-571500">
              <a:spcBef>
                <a:spcPts val="800"/>
              </a:spcBef>
              <a:spcAft>
                <a:spcPts val="800"/>
              </a:spcAft>
              <a:buFont typeface="Cambria" panose="02040503050406030204" pitchFamily="18" charset="0"/>
              <a:buChar char="–"/>
            </a:pPr>
            <a:r>
              <a:rPr lang="en-US" sz="3600" dirty="0">
                <a:solidFill>
                  <a:schemeClr val="bg1">
                    <a:lumMod val="50000"/>
                  </a:schemeClr>
                </a:solidFill>
                <a:latin typeface="+mn-lt"/>
              </a:rPr>
              <a:t> </a:t>
            </a:r>
            <a:r>
              <a:rPr lang="en-US" sz="3200" dirty="0">
                <a:solidFill>
                  <a:schemeClr val="bg1">
                    <a:lumMod val="50000"/>
                  </a:schemeClr>
                </a:solidFill>
                <a:latin typeface="+mn-lt"/>
              </a:rPr>
              <a:t>Retention Time Distribution Study</a:t>
            </a:r>
          </a:p>
          <a:p>
            <a:pPr marL="1028700" lvl="1" indent="-571500">
              <a:spcBef>
                <a:spcPts val="800"/>
              </a:spcBef>
              <a:spcAft>
                <a:spcPts val="800"/>
              </a:spcAft>
              <a:buFont typeface="Cambria" panose="02040503050406030204" pitchFamily="18" charset="0"/>
              <a:buChar char="–"/>
            </a:pPr>
            <a:r>
              <a:rPr lang="en-US" sz="3200" dirty="0">
                <a:solidFill>
                  <a:srgbClr val="C00000"/>
                </a:solidFill>
                <a:latin typeface="+mn-lt"/>
              </a:rPr>
              <a:t> Evaluating Recently-Proposed Ideas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Future Research Directions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Conclusion</a:t>
            </a:r>
          </a:p>
        </p:txBody>
      </p:sp>
    </p:spTree>
    <p:extLst>
      <p:ext uri="{BB962C8B-B14F-4D97-AF65-F5344CB8AC3E}">
        <p14:creationId xmlns:p14="http://schemas.microsoft.com/office/powerpoint/2010/main" val="555373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z="4400" dirty="0"/>
              <a:t>Executive Summary</a:t>
            </a:r>
          </a:p>
        </p:txBody>
      </p:sp>
      <p:sp>
        <p:nvSpPr>
          <p:cNvPr id="3" name="Content Placeholder 2"/>
          <p:cNvSpPr>
            <a:spLocks noGrp="1"/>
          </p:cNvSpPr>
          <p:nvPr>
            <p:ph idx="1"/>
          </p:nvPr>
        </p:nvSpPr>
        <p:spPr>
          <a:xfrm>
            <a:off x="304800" y="1009650"/>
            <a:ext cx="8839200" cy="5638800"/>
          </a:xfrm>
        </p:spPr>
        <p:txBody>
          <a:bodyPr/>
          <a:lstStyle/>
          <a:p>
            <a:pPr eaLnBrk="1" hangingPunct="1"/>
            <a:r>
              <a:rPr lang="en-US" altLang="en-US" sz="2400" dirty="0"/>
              <a:t>Two critical </a:t>
            </a:r>
            <a:r>
              <a:rPr lang="en-US" altLang="en-US" sz="2400" dirty="0">
                <a:solidFill>
                  <a:srgbClr val="FF0000"/>
                </a:solidFill>
              </a:rPr>
              <a:t>problems</a:t>
            </a:r>
            <a:r>
              <a:rPr lang="en-US" altLang="en-US" sz="2400" dirty="0"/>
              <a:t> of DRAM: </a:t>
            </a:r>
            <a:r>
              <a:rPr lang="en-US" altLang="en-US" sz="2400" b="1" dirty="0">
                <a:solidFill>
                  <a:srgbClr val="0070C0"/>
                </a:solidFill>
              </a:rPr>
              <a:t>Reliability</a:t>
            </a:r>
            <a:r>
              <a:rPr lang="en-US" altLang="en-US" sz="2400" dirty="0"/>
              <a:t> and </a:t>
            </a:r>
            <a:r>
              <a:rPr lang="en-US" altLang="en-US" sz="2400" b="1" dirty="0">
                <a:solidFill>
                  <a:srgbClr val="0070C0"/>
                </a:solidFill>
              </a:rPr>
              <a:t>Performance</a:t>
            </a:r>
          </a:p>
          <a:p>
            <a:pPr lvl="1" eaLnBrk="1" hangingPunct="1"/>
            <a:r>
              <a:rPr lang="en-US" altLang="en-US" sz="2400" dirty="0"/>
              <a:t>Recently-discovered </a:t>
            </a:r>
            <a:r>
              <a:rPr lang="en-US" altLang="en-US" sz="2400" dirty="0">
                <a:solidFill>
                  <a:srgbClr val="FF0000"/>
                </a:solidFill>
              </a:rPr>
              <a:t>bug</a:t>
            </a:r>
            <a:r>
              <a:rPr lang="en-US" altLang="en-US" sz="2400" dirty="0"/>
              <a:t>: </a:t>
            </a:r>
            <a:r>
              <a:rPr lang="en-US" altLang="en-US" sz="2400" i="1" dirty="0" err="1"/>
              <a:t>RowHammer</a:t>
            </a:r>
            <a:endParaRPr lang="en-US" altLang="en-US" sz="2400" i="1" dirty="0"/>
          </a:p>
          <a:p>
            <a:pPr eaLnBrk="1" hangingPunct="1"/>
            <a:r>
              <a:rPr lang="en-US" altLang="en-US" sz="2400" b="1" i="1" dirty="0"/>
              <a:t>Characterize</a:t>
            </a:r>
            <a:r>
              <a:rPr lang="en-US" altLang="en-US" sz="2400" dirty="0"/>
              <a:t>, </a:t>
            </a:r>
            <a:r>
              <a:rPr lang="en-US" altLang="en-US" sz="2400" b="1" i="1" dirty="0"/>
              <a:t>analyze</a:t>
            </a:r>
            <a:r>
              <a:rPr lang="en-US" altLang="en-US" sz="2400" dirty="0"/>
              <a:t>, and </a:t>
            </a:r>
            <a:r>
              <a:rPr lang="en-US" altLang="en-US" sz="2400" b="1" i="1" dirty="0"/>
              <a:t>understand</a:t>
            </a:r>
            <a:r>
              <a:rPr lang="en-US" altLang="en-US" sz="2400" dirty="0"/>
              <a:t> DRAM cell behavior</a:t>
            </a:r>
          </a:p>
          <a:p>
            <a:pPr eaLnBrk="1" hangingPunct="1"/>
            <a:r>
              <a:rPr lang="en-US" altLang="en-US" sz="2400" dirty="0"/>
              <a:t>We design and implement </a:t>
            </a:r>
            <a:r>
              <a:rPr lang="en-US" altLang="en-US" sz="2400" b="1" dirty="0" err="1">
                <a:solidFill>
                  <a:srgbClr val="336699"/>
                </a:solidFill>
              </a:rPr>
              <a:t>SoftMC</a:t>
            </a:r>
            <a:r>
              <a:rPr lang="en-US" altLang="en-US" sz="2400" dirty="0"/>
              <a:t>, an FPGA-based DRAM testing infrastructure</a:t>
            </a:r>
          </a:p>
          <a:p>
            <a:pPr lvl="1" eaLnBrk="1" hangingPunct="1"/>
            <a:r>
              <a:rPr lang="en-US" altLang="en-US" sz="2400" dirty="0">
                <a:solidFill>
                  <a:srgbClr val="008A3E"/>
                </a:solidFill>
              </a:rPr>
              <a:t>Flexible</a:t>
            </a:r>
            <a:r>
              <a:rPr lang="en-US" altLang="en-US" sz="2400" dirty="0"/>
              <a:t> and </a:t>
            </a:r>
            <a:r>
              <a:rPr lang="en-US" altLang="en-US" sz="2400" dirty="0">
                <a:solidFill>
                  <a:srgbClr val="008A3E"/>
                </a:solidFill>
              </a:rPr>
              <a:t>Easy to Use </a:t>
            </a:r>
            <a:r>
              <a:rPr lang="en-US" altLang="en-US" sz="2400" dirty="0"/>
              <a:t>(C++ API)</a:t>
            </a:r>
          </a:p>
          <a:p>
            <a:pPr lvl="1" eaLnBrk="1" hangingPunct="1"/>
            <a:r>
              <a:rPr lang="en-US" altLang="en-US" sz="2400" dirty="0"/>
              <a:t>Open-source (</a:t>
            </a:r>
            <a:r>
              <a:rPr lang="en-US" altLang="en-US" sz="2400" i="1" u="sng" dirty="0">
                <a:solidFill>
                  <a:srgbClr val="0070C0"/>
                </a:solidFill>
              </a:rPr>
              <a:t>github.com/CMU-SAFARI/</a:t>
            </a:r>
            <a:r>
              <a:rPr lang="en-US" altLang="en-US" sz="2400" i="1" u="sng" dirty="0" err="1">
                <a:solidFill>
                  <a:srgbClr val="0070C0"/>
                </a:solidFill>
              </a:rPr>
              <a:t>SoftMC</a:t>
            </a:r>
            <a:r>
              <a:rPr lang="en-US" altLang="en-US" sz="2400" dirty="0"/>
              <a:t>)</a:t>
            </a:r>
          </a:p>
          <a:p>
            <a:pPr eaLnBrk="1" hangingPunct="1"/>
            <a:r>
              <a:rPr lang="en-US" altLang="en-US" sz="2400" dirty="0"/>
              <a:t>We implement two use cases</a:t>
            </a:r>
          </a:p>
          <a:p>
            <a:pPr lvl="1" eaLnBrk="1" hangingPunct="1"/>
            <a:r>
              <a:rPr lang="en-US" altLang="en-US" sz="2400" dirty="0"/>
              <a:t>A retention time distribution test</a:t>
            </a:r>
          </a:p>
          <a:p>
            <a:pPr lvl="1" eaLnBrk="1" hangingPunct="1"/>
            <a:r>
              <a:rPr lang="en-US" altLang="en-US" sz="2400" dirty="0"/>
              <a:t>An experiment to validate two </a:t>
            </a:r>
            <a:r>
              <a:rPr lang="en-US" altLang="en-US" sz="2400" b="1" dirty="0"/>
              <a:t>latency reduction </a:t>
            </a:r>
            <a:r>
              <a:rPr lang="en-US" altLang="en-US" sz="2400" dirty="0"/>
              <a:t>mechanisms</a:t>
            </a:r>
          </a:p>
          <a:p>
            <a:pPr eaLnBrk="1" hangingPunct="1"/>
            <a:r>
              <a:rPr lang="en-US" altLang="en-US" sz="2400" b="1" dirty="0" err="1">
                <a:solidFill>
                  <a:srgbClr val="008A3E"/>
                </a:solidFill>
              </a:rPr>
              <a:t>SoftMC</a:t>
            </a:r>
            <a:r>
              <a:rPr lang="en-US" altLang="en-US" sz="2400" b="1" dirty="0">
                <a:solidFill>
                  <a:srgbClr val="008A3E"/>
                </a:solidFill>
              </a:rPr>
              <a:t> enables a wide range of studies</a:t>
            </a:r>
          </a:p>
        </p:txBody>
      </p:sp>
      <p:sp>
        <p:nvSpPr>
          <p:cNvPr id="5125"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8079D25-D292-4D1E-8D66-BE854D165CAB}" type="slidenum">
              <a:rPr lang="en-US" altLang="en-US">
                <a:solidFill>
                  <a:srgbClr val="5F5F5F"/>
                </a:solidFill>
              </a:rPr>
              <a:pPr/>
              <a:t>2</a:t>
            </a:fld>
            <a:endParaRPr lang="en-US" altLang="en-US">
              <a:solidFill>
                <a:srgbClr val="5F5F5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Accessing Highly-charged Cells Faster</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20</a:t>
            </a:fld>
            <a:endParaRPr lang="en-US" altLang="en-US"/>
          </a:p>
        </p:txBody>
      </p:sp>
      <p:sp>
        <p:nvSpPr>
          <p:cNvPr id="6" name="TextBox 5"/>
          <p:cNvSpPr txBox="1"/>
          <p:nvPr/>
        </p:nvSpPr>
        <p:spPr>
          <a:xfrm>
            <a:off x="1626731" y="1752600"/>
            <a:ext cx="2559205" cy="913070"/>
          </a:xfrm>
          <a:prstGeom prst="rect">
            <a:avLst/>
          </a:prstGeom>
          <a:noFill/>
        </p:spPr>
        <p:txBody>
          <a:bodyPr wrap="square" rtlCol="0">
            <a:spAutoFit/>
          </a:bodyPr>
          <a:lstStyle/>
          <a:p>
            <a:pPr algn="ctr"/>
            <a:r>
              <a:rPr lang="en-US" sz="3200" b="1" dirty="0">
                <a:latin typeface="+mn-lt"/>
              </a:rPr>
              <a:t>NUAT</a:t>
            </a:r>
          </a:p>
          <a:p>
            <a:pPr algn="ctr"/>
            <a:r>
              <a:rPr lang="en-US" sz="3200" i="1" baseline="30000" dirty="0">
                <a:latin typeface="+mn-lt"/>
              </a:rPr>
              <a:t>(Shin+, HPCA 2014)</a:t>
            </a:r>
          </a:p>
        </p:txBody>
      </p:sp>
      <p:sp>
        <p:nvSpPr>
          <p:cNvPr id="7" name="TextBox 6"/>
          <p:cNvSpPr txBox="1"/>
          <p:nvPr/>
        </p:nvSpPr>
        <p:spPr>
          <a:xfrm>
            <a:off x="4388005" y="1752600"/>
            <a:ext cx="2850995" cy="913070"/>
          </a:xfrm>
          <a:prstGeom prst="rect">
            <a:avLst/>
          </a:prstGeom>
          <a:noFill/>
        </p:spPr>
        <p:txBody>
          <a:bodyPr wrap="square" rtlCol="0">
            <a:spAutoFit/>
          </a:bodyPr>
          <a:lstStyle/>
          <a:p>
            <a:pPr algn="ctr"/>
            <a:r>
              <a:rPr lang="en-US" sz="3200" b="1" dirty="0" err="1">
                <a:latin typeface="+mn-lt"/>
              </a:rPr>
              <a:t>ChargeCache</a:t>
            </a:r>
            <a:endParaRPr lang="en-US" sz="3200" b="1" dirty="0">
              <a:latin typeface="+mn-lt"/>
            </a:endParaRPr>
          </a:p>
          <a:p>
            <a:pPr algn="ctr"/>
            <a:r>
              <a:rPr lang="en-US" sz="3200" i="1" baseline="30000" dirty="0">
                <a:latin typeface="+mn-lt"/>
              </a:rPr>
              <a:t>(Hassan+, HPCA 2016)</a:t>
            </a:r>
          </a:p>
        </p:txBody>
      </p:sp>
      <p:sp>
        <p:nvSpPr>
          <p:cNvPr id="14" name="TextBox 13"/>
          <p:cNvSpPr txBox="1"/>
          <p:nvPr/>
        </p:nvSpPr>
        <p:spPr>
          <a:xfrm>
            <a:off x="1650845" y="2859844"/>
            <a:ext cx="5766110" cy="1200329"/>
          </a:xfrm>
          <a:prstGeom prst="rect">
            <a:avLst/>
          </a:prstGeom>
          <a:noFill/>
        </p:spPr>
        <p:txBody>
          <a:bodyPr wrap="square" rtlCol="0">
            <a:spAutoFit/>
          </a:bodyPr>
          <a:lstStyle/>
          <a:p>
            <a:pPr algn="ctr"/>
            <a:r>
              <a:rPr lang="en-US" sz="3600" dirty="0">
                <a:latin typeface="+mn-lt"/>
              </a:rPr>
              <a:t>A </a:t>
            </a:r>
            <a:r>
              <a:rPr lang="en-US" sz="3600" dirty="0">
                <a:solidFill>
                  <a:srgbClr val="0070C0"/>
                </a:solidFill>
                <a:latin typeface="+mn-lt"/>
              </a:rPr>
              <a:t>highly-charged</a:t>
            </a:r>
            <a:r>
              <a:rPr lang="en-US" sz="3600" dirty="0">
                <a:latin typeface="+mn-lt"/>
              </a:rPr>
              <a:t> cell can be accessed with </a:t>
            </a:r>
            <a:r>
              <a:rPr lang="en-US" sz="3600" dirty="0">
                <a:solidFill>
                  <a:srgbClr val="008A3E"/>
                </a:solidFill>
                <a:latin typeface="+mn-lt"/>
              </a:rPr>
              <a:t>low latency</a:t>
            </a:r>
          </a:p>
        </p:txBody>
      </p:sp>
      <p:cxnSp>
        <p:nvCxnSpPr>
          <p:cNvPr id="16" name="Straight Connector 15"/>
          <p:cNvCxnSpPr>
            <a:cxnSpLocks/>
          </p:cNvCxnSpPr>
          <p:nvPr/>
        </p:nvCxnSpPr>
        <p:spPr bwMode="auto">
          <a:xfrm>
            <a:off x="1828800" y="2806651"/>
            <a:ext cx="5410200" cy="1"/>
          </a:xfrm>
          <a:prstGeom prst="line">
            <a:avLst/>
          </a:prstGeom>
          <a:solidFill>
            <a:schemeClr val="accent1"/>
          </a:solidFill>
          <a:ln w="28575" cap="flat" cmpd="sng" algn="ctr">
            <a:solidFill>
              <a:schemeClr val="tx1">
                <a:lumMod val="50000"/>
                <a:lumOff val="50000"/>
              </a:schemeClr>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46014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122"/>
          <p:cNvCxnSpPr/>
          <p:nvPr/>
        </p:nvCxnSpPr>
        <p:spPr bwMode="auto">
          <a:xfrm flipV="1">
            <a:off x="3619119" y="3487230"/>
            <a:ext cx="0" cy="981304"/>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a:cxnSpLocks/>
          </p:cNvCxnSpPr>
          <p:nvPr/>
        </p:nvCxnSpPr>
        <p:spPr bwMode="auto">
          <a:xfrm flipV="1">
            <a:off x="5960443" y="3487231"/>
            <a:ext cx="252" cy="2062190"/>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a:cxnSpLocks/>
          </p:cNvCxnSpPr>
          <p:nvPr/>
        </p:nvCxnSpPr>
        <p:spPr bwMode="auto">
          <a:xfrm flipH="1" flipV="1">
            <a:off x="1522043" y="3479062"/>
            <a:ext cx="1957" cy="2070359"/>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a:xfrm>
            <a:off x="141012" y="48601"/>
            <a:ext cx="8534400" cy="914400"/>
          </a:xfrm>
        </p:spPr>
        <p:txBody>
          <a:bodyPr/>
          <a:lstStyle/>
          <a:p>
            <a:r>
              <a:rPr lang="en-US" sz="3000" dirty="0"/>
              <a:t>How a Highly-Charged Cell Is Accessed Faster?</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21</a:t>
            </a:fld>
            <a:endParaRPr lang="en-US" altLang="en-US"/>
          </a:p>
        </p:txBody>
      </p:sp>
      <p:sp>
        <p:nvSpPr>
          <p:cNvPr id="6" name="Round Diagonal Corner Rectangle 5"/>
          <p:cNvSpPr/>
          <p:nvPr/>
        </p:nvSpPr>
        <p:spPr bwMode="auto">
          <a:xfrm>
            <a:off x="472440" y="3953574"/>
            <a:ext cx="128016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p>
        </p:txBody>
      </p:sp>
      <p:cxnSp>
        <p:nvCxnSpPr>
          <p:cNvPr id="8" name="Straight Arrow Connector 7"/>
          <p:cNvCxnSpPr/>
          <p:nvPr/>
        </p:nvCxnSpPr>
        <p:spPr bwMode="auto">
          <a:xfrm>
            <a:off x="1524000" y="3365634"/>
            <a:ext cx="685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1524000" y="3289434"/>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619119" y="3289434"/>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960443" y="3271783"/>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a:xfrm flipH="1" flipV="1">
            <a:off x="1524000" y="224345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295400" y="2023307"/>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29" name="DRAM"/>
          <p:cNvSpPr/>
          <p:nvPr/>
        </p:nvSpPr>
        <p:spPr>
          <a:xfrm>
            <a:off x="1295400" y="262779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4" name="67Text"/>
          <p:cNvSpPr txBox="1"/>
          <p:nvPr/>
        </p:nvSpPr>
        <p:spPr>
          <a:xfrm>
            <a:off x="0" y="1980691"/>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DRAM</a:t>
            </a:r>
          </a:p>
          <a:p>
            <a:pPr algn="ctr"/>
            <a:r>
              <a:rPr lang="en-US" sz="2000" i="1" dirty="0">
                <a:solidFill>
                  <a:srgbClr val="000000"/>
                </a:solidFill>
                <a:latin typeface="Cambria" panose="02040503050406030204" pitchFamily="18" charset="0"/>
              </a:rPr>
              <a:t> Cell</a:t>
            </a:r>
          </a:p>
        </p:txBody>
      </p:sp>
      <p:sp>
        <p:nvSpPr>
          <p:cNvPr id="36" name="67Text"/>
          <p:cNvSpPr txBox="1"/>
          <p:nvPr/>
        </p:nvSpPr>
        <p:spPr>
          <a:xfrm>
            <a:off x="-46093" y="2692775"/>
            <a:ext cx="1554650"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Sense Amplifier</a:t>
            </a:r>
          </a:p>
        </p:txBody>
      </p:sp>
      <p:grpSp>
        <p:nvGrpSpPr>
          <p:cNvPr id="82" name="Group 81"/>
          <p:cNvGrpSpPr/>
          <p:nvPr/>
        </p:nvGrpSpPr>
        <p:grpSpPr>
          <a:xfrm>
            <a:off x="3260597" y="1882145"/>
            <a:ext cx="701803" cy="1305070"/>
            <a:chOff x="3984878" y="1403285"/>
            <a:chExt cx="701803" cy="1305070"/>
          </a:xfrm>
        </p:grpSpPr>
        <p:cxnSp>
          <p:nvCxnSpPr>
            <p:cNvPr id="39" name="Straight Connector 38"/>
            <p:cNvCxnSpPr/>
            <p:nvPr/>
          </p:nvCxnSpPr>
          <p:spPr>
            <a:xfrm flipH="1" flipV="1">
              <a:off x="433578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0718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DRAM"/>
            <p:cNvSpPr/>
            <p:nvPr/>
          </p:nvSpPr>
          <p:spPr>
            <a:xfrm>
              <a:off x="410718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DRAM"/>
            <p:cNvSpPr/>
            <p:nvPr/>
          </p:nvSpPr>
          <p:spPr>
            <a:xfrm>
              <a:off x="4107180" y="2391720"/>
              <a:ext cx="457200" cy="307808"/>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DRAM"/>
            <p:cNvSpPr/>
            <p:nvPr/>
          </p:nvSpPr>
          <p:spPr>
            <a:xfrm>
              <a:off x="410718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6" name="Oval 45"/>
            <p:cNvSpPr/>
            <p:nvPr/>
          </p:nvSpPr>
          <p:spPr>
            <a:xfrm>
              <a:off x="410718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Rectangle 46"/>
            <p:cNvSpPr/>
            <p:nvPr/>
          </p:nvSpPr>
          <p:spPr bwMode="auto">
            <a:xfrm>
              <a:off x="3984878" y="1403285"/>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5" name="Oval 44"/>
            <p:cNvSpPr/>
            <p:nvPr/>
          </p:nvSpPr>
          <p:spPr>
            <a:xfrm>
              <a:off x="410718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53" name="67Text"/>
          <p:cNvSpPr txBox="1"/>
          <p:nvPr/>
        </p:nvSpPr>
        <p:spPr>
          <a:xfrm>
            <a:off x="7859986" y="3384983"/>
            <a:ext cx="815426"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time</a:t>
            </a:r>
          </a:p>
        </p:txBody>
      </p:sp>
      <p:sp>
        <p:nvSpPr>
          <p:cNvPr id="55" name="Curved Up Arrow 54"/>
          <p:cNvSpPr/>
          <p:nvPr/>
        </p:nvSpPr>
        <p:spPr bwMode="auto">
          <a:xfrm>
            <a:off x="680107" y="348886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71" name="Group 70"/>
          <p:cNvGrpSpPr/>
          <p:nvPr/>
        </p:nvGrpSpPr>
        <p:grpSpPr>
          <a:xfrm>
            <a:off x="2597076" y="3488864"/>
            <a:ext cx="1219200" cy="854536"/>
            <a:chOff x="3321357" y="3010004"/>
            <a:chExt cx="1219200" cy="854536"/>
          </a:xfrm>
        </p:grpSpPr>
        <p:sp>
          <p:nvSpPr>
            <p:cNvPr id="56" name="Round Diagonal Corner Rectangle 55"/>
            <p:cNvSpPr/>
            <p:nvPr/>
          </p:nvSpPr>
          <p:spPr bwMode="auto">
            <a:xfrm>
              <a:off x="3321357" y="3474714"/>
              <a:ext cx="121920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Read</a:t>
              </a:r>
            </a:p>
          </p:txBody>
        </p:sp>
        <p:sp>
          <p:nvSpPr>
            <p:cNvPr id="57" name="Curved Up Arrow 56"/>
            <p:cNvSpPr/>
            <p:nvPr/>
          </p:nvSpPr>
          <p:spPr bwMode="auto">
            <a:xfrm>
              <a:off x="3483304"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72" name="Group 71"/>
          <p:cNvGrpSpPr/>
          <p:nvPr/>
        </p:nvGrpSpPr>
        <p:grpSpPr>
          <a:xfrm>
            <a:off x="4752572" y="3488864"/>
            <a:ext cx="1572028" cy="854536"/>
            <a:chOff x="5726329" y="3010004"/>
            <a:chExt cx="1572028" cy="854536"/>
          </a:xfrm>
        </p:grpSpPr>
        <p:sp>
          <p:nvSpPr>
            <p:cNvPr id="58" name="Round Diagonal Corner Rectangle 57"/>
            <p:cNvSpPr/>
            <p:nvPr/>
          </p:nvSpPr>
          <p:spPr bwMode="auto">
            <a:xfrm>
              <a:off x="5726329" y="3474714"/>
              <a:ext cx="1572028"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rPr>
                <a:t>Precharge</a:t>
              </a:r>
              <a:endParaRPr kumimoji="0" lang="en-US" sz="2400" b="0" i="0" u="none" strike="noStrike" cap="none" normalizeH="0" baseline="0" dirty="0">
                <a:ln>
                  <a:noFill/>
                </a:ln>
                <a:solidFill>
                  <a:schemeClr val="tx1"/>
                </a:solidFill>
                <a:effectLst/>
                <a:latin typeface="+mn-lt"/>
              </a:endParaRPr>
            </a:p>
          </p:txBody>
        </p:sp>
        <p:sp>
          <p:nvSpPr>
            <p:cNvPr id="59" name="Curved Up Arrow 58"/>
            <p:cNvSpPr/>
            <p:nvPr/>
          </p:nvSpPr>
          <p:spPr bwMode="auto">
            <a:xfrm>
              <a:off x="6082687"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84" name="Group 83"/>
          <p:cNvGrpSpPr/>
          <p:nvPr/>
        </p:nvGrpSpPr>
        <p:grpSpPr>
          <a:xfrm>
            <a:off x="5715000" y="2022609"/>
            <a:ext cx="457200" cy="1137888"/>
            <a:chOff x="6688757" y="1543749"/>
            <a:chExt cx="457200" cy="1137888"/>
          </a:xfrm>
        </p:grpSpPr>
        <p:cxnSp>
          <p:nvCxnSpPr>
            <p:cNvPr id="60" name="Straight Connector 59"/>
            <p:cNvCxnSpPr/>
            <p:nvPr/>
          </p:nvCxnSpPr>
          <p:spPr>
            <a:xfrm flipH="1" flipV="1">
              <a:off x="6917357" y="176389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688757" y="154374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DRAM"/>
            <p:cNvSpPr/>
            <p:nvPr/>
          </p:nvSpPr>
          <p:spPr>
            <a:xfrm>
              <a:off x="6688757" y="2148237"/>
              <a:ext cx="457200" cy="533400"/>
            </a:xfrm>
            <a:prstGeom prst="roundRect">
              <a:avLst>
                <a:gd name="adj" fmla="val 11319"/>
              </a:avLst>
            </a:prstGeom>
            <a:solidFill>
              <a:srgbClr val="83C3FD"/>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91" name="Right Brace 90"/>
          <p:cNvSpPr/>
          <p:nvPr/>
        </p:nvSpPr>
        <p:spPr bwMode="auto">
          <a:xfrm rot="5400000">
            <a:off x="3513622" y="3646496"/>
            <a:ext cx="457200" cy="4436443"/>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3" name="67Text"/>
          <p:cNvSpPr txBox="1"/>
          <p:nvPr/>
        </p:nvSpPr>
        <p:spPr>
          <a:xfrm>
            <a:off x="2034342" y="5984711"/>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Activation Latency</a:t>
            </a:r>
          </a:p>
        </p:txBody>
      </p:sp>
      <p:sp>
        <p:nvSpPr>
          <p:cNvPr id="97" name="Right Brace 96"/>
          <p:cNvSpPr/>
          <p:nvPr/>
        </p:nvSpPr>
        <p:spPr bwMode="auto">
          <a:xfrm rot="5400000">
            <a:off x="2355246" y="3669481"/>
            <a:ext cx="457200" cy="2055306"/>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8" name="67Text"/>
          <p:cNvSpPr txBox="1"/>
          <p:nvPr/>
        </p:nvSpPr>
        <p:spPr>
          <a:xfrm>
            <a:off x="879671" y="5056709"/>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Ready-to-access </a:t>
            </a:r>
          </a:p>
          <a:p>
            <a:pPr algn="ctr"/>
            <a:r>
              <a:rPr lang="en-US" sz="2400" i="1" dirty="0">
                <a:solidFill>
                  <a:srgbClr val="000000"/>
                </a:solidFill>
                <a:latin typeface="Cambria" panose="02040503050406030204" pitchFamily="18" charset="0"/>
              </a:rPr>
              <a:t>Latency</a:t>
            </a:r>
          </a:p>
        </p:txBody>
      </p:sp>
      <p:cxnSp>
        <p:nvCxnSpPr>
          <p:cNvPr id="101" name="Straight Connector 100"/>
          <p:cNvCxnSpPr/>
          <p:nvPr/>
        </p:nvCxnSpPr>
        <p:spPr bwMode="auto">
          <a:xfrm>
            <a:off x="7696200" y="3284617"/>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V="1">
            <a:off x="7692057" y="3476426"/>
            <a:ext cx="0" cy="12304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Right Brace 102"/>
          <p:cNvSpPr/>
          <p:nvPr/>
        </p:nvSpPr>
        <p:spPr bwMode="auto">
          <a:xfrm rot="5400000">
            <a:off x="6613899" y="4157319"/>
            <a:ext cx="457200" cy="1699115"/>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05" name="67Text"/>
          <p:cNvSpPr txBox="1"/>
          <p:nvPr/>
        </p:nvSpPr>
        <p:spPr>
          <a:xfrm>
            <a:off x="5137690" y="5374688"/>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err="1">
                <a:solidFill>
                  <a:srgbClr val="000000"/>
                </a:solidFill>
                <a:latin typeface="Cambria" panose="02040503050406030204" pitchFamily="18" charset="0"/>
              </a:rPr>
              <a:t>Precharge</a:t>
            </a:r>
            <a:r>
              <a:rPr lang="en-US" sz="2800" i="1" dirty="0">
                <a:solidFill>
                  <a:srgbClr val="000000"/>
                </a:solidFill>
                <a:latin typeface="Cambria" panose="02040503050406030204" pitchFamily="18" charset="0"/>
              </a:rPr>
              <a:t> </a:t>
            </a:r>
          </a:p>
          <a:p>
            <a:pPr algn="ctr"/>
            <a:r>
              <a:rPr lang="en-US" sz="2800" i="1" dirty="0">
                <a:solidFill>
                  <a:srgbClr val="000000"/>
                </a:solidFill>
                <a:latin typeface="Cambria" panose="02040503050406030204" pitchFamily="18" charset="0"/>
              </a:rPr>
              <a:t>Latency</a:t>
            </a:r>
          </a:p>
        </p:txBody>
      </p:sp>
      <p:grpSp>
        <p:nvGrpSpPr>
          <p:cNvPr id="122" name="Group 121"/>
          <p:cNvGrpSpPr/>
          <p:nvPr/>
        </p:nvGrpSpPr>
        <p:grpSpPr>
          <a:xfrm>
            <a:off x="7467600" y="2022609"/>
            <a:ext cx="457200" cy="1137888"/>
            <a:chOff x="7467600" y="2022609"/>
            <a:chExt cx="457200" cy="1137888"/>
          </a:xfrm>
        </p:grpSpPr>
        <p:cxnSp>
          <p:nvCxnSpPr>
            <p:cNvPr id="107" name="Straight Connector 106"/>
            <p:cNvCxnSpPr/>
            <p:nvPr/>
          </p:nvCxnSpPr>
          <p:spPr>
            <a:xfrm flipH="1" flipV="1">
              <a:off x="7696200" y="224275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467600" y="202260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9" name="DRAM"/>
            <p:cNvSpPr/>
            <p:nvPr/>
          </p:nvSpPr>
          <p:spPr>
            <a:xfrm>
              <a:off x="7467600" y="2627097"/>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127" name="Group 126"/>
          <p:cNvGrpSpPr/>
          <p:nvPr/>
        </p:nvGrpSpPr>
        <p:grpSpPr>
          <a:xfrm>
            <a:off x="6698428" y="3488864"/>
            <a:ext cx="1302572" cy="854536"/>
            <a:chOff x="6698428" y="3488864"/>
            <a:chExt cx="1302572" cy="854536"/>
          </a:xfrm>
        </p:grpSpPr>
        <p:sp>
          <p:nvSpPr>
            <p:cNvPr id="125" name="Round Diagonal Corner Rectangle 124"/>
            <p:cNvSpPr/>
            <p:nvPr/>
          </p:nvSpPr>
          <p:spPr bwMode="auto">
            <a:xfrm>
              <a:off x="6698428" y="3953574"/>
              <a:ext cx="1302572"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p>
          </p:txBody>
        </p:sp>
        <p:sp>
          <p:nvSpPr>
            <p:cNvPr id="126" name="Curved Up Arrow 125"/>
            <p:cNvSpPr/>
            <p:nvPr/>
          </p:nvSpPr>
          <p:spPr bwMode="auto">
            <a:xfrm>
              <a:off x="6849237" y="348886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sp>
        <p:nvSpPr>
          <p:cNvPr id="90" name="Rectangle 89"/>
          <p:cNvSpPr/>
          <p:nvPr/>
        </p:nvSpPr>
        <p:spPr bwMode="auto">
          <a:xfrm>
            <a:off x="1205291" y="1732989"/>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9" name="Oval 98"/>
          <p:cNvSpPr/>
          <p:nvPr/>
        </p:nvSpPr>
        <p:spPr>
          <a:xfrm>
            <a:off x="1293443" y="2014482"/>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 name="Oval 2"/>
          <p:cNvSpPr/>
          <p:nvPr/>
        </p:nvSpPr>
        <p:spPr bwMode="auto">
          <a:xfrm>
            <a:off x="1379478" y="4655719"/>
            <a:ext cx="2316805" cy="1135481"/>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0" name="Oval 99"/>
          <p:cNvSpPr/>
          <p:nvPr/>
        </p:nvSpPr>
        <p:spPr bwMode="auto">
          <a:xfrm>
            <a:off x="2209800" y="5791623"/>
            <a:ext cx="3048000" cy="913977"/>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4" name="Oval 103"/>
          <p:cNvSpPr/>
          <p:nvPr/>
        </p:nvSpPr>
        <p:spPr bwMode="auto">
          <a:xfrm>
            <a:off x="1097725" y="1875242"/>
            <a:ext cx="840990" cy="726477"/>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cxnSp>
        <p:nvCxnSpPr>
          <p:cNvPr id="12" name="Straight Connector 11"/>
          <p:cNvCxnSpPr/>
          <p:nvPr/>
        </p:nvCxnSpPr>
        <p:spPr bwMode="auto">
          <a:xfrm>
            <a:off x="1938715" y="1447800"/>
            <a:ext cx="1680404" cy="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 name="TextBox 12"/>
          <p:cNvSpPr txBox="1"/>
          <p:nvPr/>
        </p:nvSpPr>
        <p:spPr>
          <a:xfrm>
            <a:off x="1752600" y="1465751"/>
            <a:ext cx="1662981" cy="461665"/>
          </a:xfrm>
          <a:prstGeom prst="rect">
            <a:avLst/>
          </a:prstGeom>
          <a:noFill/>
        </p:spPr>
        <p:txBody>
          <a:bodyPr wrap="square" rtlCol="0">
            <a:spAutoFit/>
          </a:bodyPr>
          <a:lstStyle/>
          <a:p>
            <a:r>
              <a:rPr lang="en-US" sz="2400" i="1" dirty="0">
                <a:latin typeface="+mn-lt"/>
              </a:rPr>
              <a:t>0 (refresh)</a:t>
            </a:r>
          </a:p>
        </p:txBody>
      </p:sp>
      <p:sp>
        <p:nvSpPr>
          <p:cNvPr id="106" name="TextBox 105"/>
          <p:cNvSpPr txBox="1"/>
          <p:nvPr/>
        </p:nvSpPr>
        <p:spPr>
          <a:xfrm>
            <a:off x="3376386" y="1473206"/>
            <a:ext cx="1119413" cy="461665"/>
          </a:xfrm>
          <a:prstGeom prst="rect">
            <a:avLst/>
          </a:prstGeom>
          <a:noFill/>
        </p:spPr>
        <p:txBody>
          <a:bodyPr wrap="square" rtlCol="0">
            <a:spAutoFit/>
          </a:bodyPr>
          <a:lstStyle/>
          <a:p>
            <a:r>
              <a:rPr lang="en-US" sz="2400" i="1" dirty="0">
                <a:latin typeface="+mn-lt"/>
              </a:rPr>
              <a:t>64 </a:t>
            </a:r>
            <a:r>
              <a:rPr lang="en-US" sz="2400" i="1" dirty="0" err="1">
                <a:latin typeface="+mn-lt"/>
              </a:rPr>
              <a:t>ms</a:t>
            </a:r>
            <a:endParaRPr lang="en-US" sz="2400" i="1" dirty="0">
              <a:latin typeface="+mn-lt"/>
            </a:endParaRPr>
          </a:p>
        </p:txBody>
      </p:sp>
      <p:cxnSp>
        <p:nvCxnSpPr>
          <p:cNvPr id="15" name="Straight Arrow Connector 14"/>
          <p:cNvCxnSpPr/>
          <p:nvPr/>
        </p:nvCxnSpPr>
        <p:spPr bwMode="auto">
          <a:xfrm>
            <a:off x="1938715" y="990600"/>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Arrow Connector 62"/>
          <p:cNvCxnSpPr/>
          <p:nvPr/>
        </p:nvCxnSpPr>
        <p:spPr bwMode="auto">
          <a:xfrm>
            <a:off x="1943100" y="990600"/>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5203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104"/>
                                        </p:tgtEl>
                                        <p:attrNameLst>
                                          <p:attrName>style.visibility</p:attrName>
                                        </p:attrNameLst>
                                      </p:cBhvr>
                                      <p:to>
                                        <p:strVal val="hidden"/>
                                      </p:to>
                                    </p:set>
                                  </p:childTnLst>
                                </p:cTn>
                              </p:par>
                              <p:par>
                                <p:cTn id="12" presetID="10" presetClass="entr" presetSubtype="0"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6"/>
                                        </p:tgtEl>
                                        <p:attrNameLst>
                                          <p:attrName>style.visibility</p:attrName>
                                        </p:attrNameLst>
                                      </p:cBhvr>
                                      <p:to>
                                        <p:strVal val="visible"/>
                                      </p:to>
                                    </p:set>
                                    <p:animEffect transition="in" filter="fade">
                                      <p:cBhvr>
                                        <p:cTn id="23" dur="500"/>
                                        <p:tgtEl>
                                          <p:spTgt spid="106"/>
                                        </p:tgtEl>
                                      </p:cBhvr>
                                    </p:animEffect>
                                  </p:childTnLst>
                                </p:cTn>
                              </p:par>
                              <p:par>
                                <p:cTn id="24" presetID="1" presetClass="entr" presetSubtype="0" fill="hold" grpId="1" nodeType="withEffect">
                                  <p:stCondLst>
                                    <p:cond delay="0"/>
                                  </p:stCondLst>
                                  <p:childTnLst>
                                    <p:set>
                                      <p:cBhvr>
                                        <p:cTn id="25" dur="1" fill="hold">
                                          <p:stCondLst>
                                            <p:cond delay="0"/>
                                          </p:stCondLst>
                                        </p:cTn>
                                        <p:tgtEl>
                                          <p:spTgt spid="90"/>
                                        </p:tgtEl>
                                        <p:attrNameLst>
                                          <p:attrName>style.visibility</p:attrName>
                                        </p:attrNameLst>
                                      </p:cBhvr>
                                      <p:to>
                                        <p:strVal val="visible"/>
                                      </p:to>
                                    </p:set>
                                  </p:childTnLst>
                                </p:cTn>
                              </p:par>
                              <p:par>
                                <p:cTn id="26" presetID="42" presetClass="path" presetSubtype="0" repeatCount="indefinite" accel="50000" decel="50000" fill="hold" grpId="0" nodeType="withEffect">
                                  <p:stCondLst>
                                    <p:cond delay="0"/>
                                  </p:stCondLst>
                                  <p:endCondLst>
                                    <p:cond evt="onNext" delay="0">
                                      <p:tgtEl>
                                        <p:sldTgt/>
                                      </p:tgtEl>
                                    </p:cond>
                                  </p:endCondLst>
                                  <p:childTnLst>
                                    <p:animMotion origin="layout" path="M 1.11111E-6 -0.02616 L 1.11111E-6 0.01157 " pathEditMode="relative" rAng="0" ptsTypes="AA">
                                      <p:cBhvr>
                                        <p:cTn id="27" dur="3000" fill="hold"/>
                                        <p:tgtEl>
                                          <p:spTgt spid="90"/>
                                        </p:tgtEl>
                                        <p:attrNameLst>
                                          <p:attrName>ppt_x</p:attrName>
                                          <p:attrName>ppt_y</p:attrName>
                                        </p:attrNameLst>
                                      </p:cBhvr>
                                      <p:rCtr x="0" y="1875"/>
                                    </p:animMotion>
                                  </p:childTnLst>
                                </p:cTn>
                              </p:par>
                              <p:par>
                                <p:cTn id="28" presetID="42" presetClass="path" presetSubtype="0" repeatCount="indefinite" accel="50000" decel="50000" fill="hold" nodeType="withEffect">
                                  <p:stCondLst>
                                    <p:cond delay="0"/>
                                  </p:stCondLst>
                                  <p:endCondLst>
                                    <p:cond evt="onNext" delay="0">
                                      <p:tgtEl>
                                        <p:sldTgt/>
                                      </p:tgtEl>
                                    </p:cond>
                                  </p:endCondLst>
                                  <p:childTnLst>
                                    <p:animMotion origin="layout" path="M 8.33333E-7 -2.22222E-6 L 0.18385 -0.00023 " pathEditMode="relative" rAng="0" ptsTypes="AA">
                                      <p:cBhvr>
                                        <p:cTn id="29" dur="3000" fill="hold"/>
                                        <p:tgtEl>
                                          <p:spTgt spid="15"/>
                                        </p:tgtEl>
                                        <p:attrNameLst>
                                          <p:attrName>ppt_x</p:attrName>
                                          <p:attrName>ppt_y</p:attrName>
                                        </p:attrNameLst>
                                      </p:cBhvr>
                                      <p:rCtr x="9184" y="-2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 presetClass="exit" presetSubtype="0" fill="hold" grpId="2" nodeType="withEffect">
                                  <p:stCondLst>
                                    <p:cond delay="0"/>
                                  </p:stCondLst>
                                  <p:childTnLst>
                                    <p:set>
                                      <p:cBhvr>
                                        <p:cTn id="36" dur="1" fill="hold">
                                          <p:stCondLst>
                                            <p:cond delay="0"/>
                                          </p:stCondLst>
                                        </p:cTn>
                                        <p:tgtEl>
                                          <p:spTgt spid="90"/>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5"/>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0" grpId="1" animBg="1"/>
      <p:bldP spid="90" grpId="2" animBg="1"/>
      <p:bldP spid="3" grpId="0" animBg="1"/>
      <p:bldP spid="100" grpId="0" animBg="1"/>
      <p:bldP spid="104" grpId="0" animBg="1"/>
      <p:bldP spid="104" grpId="1" animBg="1"/>
      <p:bldP spid="13" grpId="0"/>
      <p:bldP spid="1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Ready-to-access Latency Test</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22</a:t>
            </a:fld>
            <a:endParaRPr lang="en-US" altLang="en-US"/>
          </a:p>
        </p:txBody>
      </p:sp>
      <p:sp>
        <p:nvSpPr>
          <p:cNvPr id="10" name="Rectangle: Rounded Corners 9"/>
          <p:cNvSpPr/>
          <p:nvPr/>
        </p:nvSpPr>
        <p:spPr bwMode="auto">
          <a:xfrm>
            <a:off x="7162800" y="3148210"/>
            <a:ext cx="1828800" cy="1025671"/>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Change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the </a:t>
            </a:r>
            <a:r>
              <a:rPr kumimoji="0" lang="en-US" sz="2400" b="0" i="1" u="none" strike="noStrike" cap="none" normalizeH="0" baseline="0" dirty="0">
                <a:ln>
                  <a:noFill/>
                </a:ln>
                <a:solidFill>
                  <a:srgbClr val="336699"/>
                </a:solidFill>
                <a:effectLst/>
                <a:latin typeface="+mn-lt"/>
              </a:rPr>
              <a:t>Wait </a:t>
            </a:r>
            <a:r>
              <a:rPr lang="en-US" sz="2400" i="1" dirty="0">
                <a:solidFill>
                  <a:srgbClr val="336699"/>
                </a:solidFill>
                <a:latin typeface="+mn-lt"/>
              </a:rPr>
              <a:t>I</a:t>
            </a:r>
            <a:r>
              <a:rPr kumimoji="0" lang="en-US" sz="2400" b="0" i="1" u="none" strike="noStrike" cap="none" normalizeH="0" baseline="0" dirty="0">
                <a:ln>
                  <a:noFill/>
                </a:ln>
                <a:solidFill>
                  <a:srgbClr val="336699"/>
                </a:solidFill>
                <a:effectLst/>
                <a:latin typeface="+mn-lt"/>
              </a:rPr>
              <a:t>nterval</a:t>
            </a:r>
          </a:p>
        </p:txBody>
      </p:sp>
      <p:sp>
        <p:nvSpPr>
          <p:cNvPr id="11" name="Rectangle: Rounded Corners 10"/>
          <p:cNvSpPr/>
          <p:nvPr/>
        </p:nvSpPr>
        <p:spPr bwMode="auto">
          <a:xfrm>
            <a:off x="5712908" y="3133742"/>
            <a:ext cx="1373691" cy="1040139"/>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Observe Errors</a:t>
            </a:r>
          </a:p>
        </p:txBody>
      </p:sp>
      <p:sp>
        <p:nvSpPr>
          <p:cNvPr id="12" name="Rectangle: Rounded Corners 11"/>
          <p:cNvSpPr/>
          <p:nvPr/>
        </p:nvSpPr>
        <p:spPr bwMode="auto">
          <a:xfrm>
            <a:off x="4491618" y="3140092"/>
            <a:ext cx="1090032" cy="1036359"/>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Read Back</a:t>
            </a:r>
          </a:p>
        </p:txBody>
      </p:sp>
      <p:sp>
        <p:nvSpPr>
          <p:cNvPr id="13" name="Rectangle: Rounded Corners 12"/>
          <p:cNvSpPr/>
          <p:nvPr/>
        </p:nvSpPr>
        <p:spPr bwMode="auto">
          <a:xfrm>
            <a:off x="2302959" y="3140092"/>
            <a:ext cx="2057400" cy="1044068"/>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Wait for the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336699"/>
                </a:solidFill>
                <a:effectLst/>
                <a:latin typeface="+mn-lt"/>
              </a:rPr>
              <a:t>Wait Interval</a:t>
            </a:r>
          </a:p>
        </p:txBody>
      </p:sp>
      <p:sp>
        <p:nvSpPr>
          <p:cNvPr id="14" name="Rectangle: Rounded Corners 13"/>
          <p:cNvSpPr/>
          <p:nvPr/>
        </p:nvSpPr>
        <p:spPr bwMode="auto">
          <a:xfrm>
            <a:off x="304800" y="3141217"/>
            <a:ext cx="1866900" cy="1040374"/>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Write Reference Data</a:t>
            </a:r>
          </a:p>
        </p:txBody>
      </p:sp>
      <p:cxnSp>
        <p:nvCxnSpPr>
          <p:cNvPr id="15" name="Connector: Curved 14"/>
          <p:cNvCxnSpPr>
            <a:cxnSpLocks/>
            <a:stCxn id="14" idx="0"/>
            <a:endCxn id="13" idx="0"/>
          </p:cNvCxnSpPr>
          <p:nvPr/>
        </p:nvCxnSpPr>
        <p:spPr bwMode="auto">
          <a:xfrm rot="5400000" flipH="1" flipV="1">
            <a:off x="2284392" y="2093951"/>
            <a:ext cx="1125" cy="2093409"/>
          </a:xfrm>
          <a:prstGeom prst="curvedConnector3">
            <a:avLst>
              <a:gd name="adj1" fmla="val 2042000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Curved 15"/>
          <p:cNvCxnSpPr>
            <a:cxnSpLocks/>
            <a:stCxn id="13" idx="0"/>
            <a:endCxn id="12" idx="0"/>
          </p:cNvCxnSpPr>
          <p:nvPr/>
        </p:nvCxnSpPr>
        <p:spPr bwMode="auto">
          <a:xfrm rot="5400000" flipH="1" flipV="1">
            <a:off x="4184146" y="2287605"/>
            <a:ext cx="12700" cy="1704975"/>
          </a:xfrm>
          <a:prstGeom prst="curvedConnector3">
            <a:avLst>
              <a:gd name="adj1" fmla="val 180000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Connector: Curved 16"/>
          <p:cNvCxnSpPr>
            <a:cxnSpLocks/>
            <a:stCxn id="12" idx="0"/>
            <a:endCxn id="11" idx="0"/>
          </p:cNvCxnSpPr>
          <p:nvPr/>
        </p:nvCxnSpPr>
        <p:spPr bwMode="auto">
          <a:xfrm rot="5400000" flipH="1" flipV="1">
            <a:off x="5715019" y="2455357"/>
            <a:ext cx="6350" cy="1363120"/>
          </a:xfrm>
          <a:prstGeom prst="curvedConnector3">
            <a:avLst>
              <a:gd name="adj1" fmla="val 370000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Curved 17"/>
          <p:cNvCxnSpPr>
            <a:cxnSpLocks/>
            <a:stCxn id="11" idx="0"/>
            <a:endCxn id="10" idx="0"/>
          </p:cNvCxnSpPr>
          <p:nvPr/>
        </p:nvCxnSpPr>
        <p:spPr bwMode="auto">
          <a:xfrm rot="16200000" flipH="1">
            <a:off x="7231243" y="2302253"/>
            <a:ext cx="14468" cy="1677446"/>
          </a:xfrm>
          <a:prstGeom prst="curvedConnector3">
            <a:avLst>
              <a:gd name="adj1" fmla="val -1580039"/>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or: Curved 18"/>
          <p:cNvCxnSpPr>
            <a:cxnSpLocks/>
            <a:stCxn id="10" idx="2"/>
            <a:endCxn id="14" idx="2"/>
          </p:cNvCxnSpPr>
          <p:nvPr/>
        </p:nvCxnSpPr>
        <p:spPr bwMode="auto">
          <a:xfrm rot="5400000">
            <a:off x="4653870" y="758261"/>
            <a:ext cx="7710" cy="6838950"/>
          </a:xfrm>
          <a:prstGeom prst="curvedConnector3">
            <a:avLst>
              <a:gd name="adj1" fmla="val 3064981"/>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cxnSpLocks/>
            <a:stCxn id="12" idx="2"/>
          </p:cNvCxnSpPr>
          <p:nvPr/>
        </p:nvCxnSpPr>
        <p:spPr bwMode="auto">
          <a:xfrm flipH="1">
            <a:off x="4648200" y="4176451"/>
            <a:ext cx="388434" cy="547949"/>
          </a:xfrm>
          <a:prstGeom prst="straightConnector1">
            <a:avLst/>
          </a:prstGeom>
          <a:solidFill>
            <a:schemeClr val="accent1"/>
          </a:solidFill>
          <a:ln w="28575" cap="flat" cmpd="sng" algn="ctr">
            <a:solidFill>
              <a:schemeClr val="tx1">
                <a:lumMod val="50000"/>
                <a:lumOff val="5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p:cNvGrpSpPr/>
          <p:nvPr/>
        </p:nvGrpSpPr>
        <p:grpSpPr>
          <a:xfrm>
            <a:off x="1359983" y="1130702"/>
            <a:ext cx="4897941" cy="1334058"/>
            <a:chOff x="1936595" y="1290236"/>
            <a:chExt cx="3776314" cy="1334058"/>
          </a:xfrm>
        </p:grpSpPr>
        <p:sp>
          <p:nvSpPr>
            <p:cNvPr id="23" name="TextBox 22"/>
            <p:cNvSpPr txBox="1"/>
            <p:nvPr/>
          </p:nvSpPr>
          <p:spPr>
            <a:xfrm>
              <a:off x="1981200" y="1295400"/>
              <a:ext cx="1350459" cy="830997"/>
            </a:xfrm>
            <a:prstGeom prst="rect">
              <a:avLst/>
            </a:prstGeom>
            <a:noFill/>
          </p:spPr>
          <p:txBody>
            <a:bodyPr wrap="square" rtlCol="0">
              <a:spAutoFit/>
            </a:bodyPr>
            <a:lstStyle/>
            <a:p>
              <a:r>
                <a:rPr lang="en-US" sz="2400" dirty="0">
                  <a:latin typeface="+mn-lt"/>
                </a:rPr>
                <a:t>Longer wait</a:t>
              </a:r>
            </a:p>
          </p:txBody>
        </p:sp>
        <p:sp>
          <p:nvSpPr>
            <p:cNvPr id="24" name="TextBox 23"/>
            <p:cNvSpPr txBox="1"/>
            <p:nvPr/>
          </p:nvSpPr>
          <p:spPr>
            <a:xfrm>
              <a:off x="1936595" y="1771844"/>
              <a:ext cx="1524001" cy="830997"/>
            </a:xfrm>
            <a:prstGeom prst="rect">
              <a:avLst/>
            </a:prstGeom>
            <a:noFill/>
          </p:spPr>
          <p:txBody>
            <a:bodyPr wrap="square" rtlCol="0">
              <a:spAutoFit/>
            </a:bodyPr>
            <a:lstStyle/>
            <a:p>
              <a:r>
                <a:rPr lang="en-US" sz="2400" dirty="0">
                  <a:latin typeface="+mn-lt"/>
                </a:rPr>
                <a:t>Shorter wait</a:t>
              </a:r>
            </a:p>
          </p:txBody>
        </p:sp>
        <p:sp>
          <p:nvSpPr>
            <p:cNvPr id="26" name="Arrow: Right 25"/>
            <p:cNvSpPr/>
            <p:nvPr/>
          </p:nvSpPr>
          <p:spPr bwMode="auto">
            <a:xfrm>
              <a:off x="3366475" y="1389945"/>
              <a:ext cx="325941" cy="293132"/>
            </a:xfrm>
            <a:prstGeom prst="rightArrow">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27" name="Arrow: Right 26"/>
            <p:cNvSpPr/>
            <p:nvPr/>
          </p:nvSpPr>
          <p:spPr bwMode="auto">
            <a:xfrm>
              <a:off x="3366475" y="1887497"/>
              <a:ext cx="325941" cy="293132"/>
            </a:xfrm>
            <a:prstGeom prst="rightArrow">
              <a:avLst/>
            </a:prstGeom>
            <a:solidFill>
              <a:schemeClr val="bg1">
                <a:lumMod val="65000"/>
              </a:schemeClr>
            </a:solidFill>
            <a:ln w="9525" cap="flat" cmpd="sng" algn="ctr">
              <a:solidFill>
                <a:schemeClr val="tx1">
                  <a:lumMod val="50000"/>
                  <a:lumOff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sp>
          <p:nvSpPr>
            <p:cNvPr id="28" name="TextBox 27"/>
            <p:cNvSpPr txBox="1"/>
            <p:nvPr/>
          </p:nvSpPr>
          <p:spPr>
            <a:xfrm>
              <a:off x="3729617" y="1793297"/>
              <a:ext cx="1983292" cy="830997"/>
            </a:xfrm>
            <a:prstGeom prst="rect">
              <a:avLst/>
            </a:prstGeom>
            <a:noFill/>
          </p:spPr>
          <p:txBody>
            <a:bodyPr wrap="square" rtlCol="0">
              <a:spAutoFit/>
            </a:bodyPr>
            <a:lstStyle/>
            <a:p>
              <a:r>
                <a:rPr lang="en-US" sz="2400" dirty="0">
                  <a:solidFill>
                    <a:srgbClr val="00B050"/>
                  </a:solidFill>
                  <a:latin typeface="+mn-lt"/>
                </a:rPr>
                <a:t>Higher</a:t>
              </a:r>
              <a:r>
                <a:rPr lang="en-US" sz="2400" dirty="0">
                  <a:latin typeface="+mn-lt"/>
                </a:rPr>
                <a:t> cell charge</a:t>
              </a:r>
            </a:p>
          </p:txBody>
        </p:sp>
        <p:sp>
          <p:nvSpPr>
            <p:cNvPr id="29" name="TextBox 28"/>
            <p:cNvSpPr txBox="1"/>
            <p:nvPr/>
          </p:nvSpPr>
          <p:spPr>
            <a:xfrm>
              <a:off x="3729617" y="1290236"/>
              <a:ext cx="1983292" cy="830997"/>
            </a:xfrm>
            <a:prstGeom prst="rect">
              <a:avLst/>
            </a:prstGeom>
            <a:noFill/>
          </p:spPr>
          <p:txBody>
            <a:bodyPr wrap="square" rtlCol="0">
              <a:spAutoFit/>
            </a:bodyPr>
            <a:lstStyle/>
            <a:p>
              <a:r>
                <a:rPr lang="en-US" sz="2400" dirty="0">
                  <a:solidFill>
                    <a:srgbClr val="FF0000"/>
                  </a:solidFill>
                  <a:latin typeface="+mn-lt"/>
                </a:rPr>
                <a:t>Lower</a:t>
              </a:r>
              <a:r>
                <a:rPr lang="en-US" sz="2400" dirty="0">
                  <a:latin typeface="+mn-lt"/>
                </a:rPr>
                <a:t> cell charge</a:t>
              </a:r>
            </a:p>
          </p:txBody>
        </p:sp>
      </p:grpSp>
      <p:sp>
        <p:nvSpPr>
          <p:cNvPr id="35" name="TextBox 34"/>
          <p:cNvSpPr txBox="1"/>
          <p:nvPr/>
        </p:nvSpPr>
        <p:spPr>
          <a:xfrm>
            <a:off x="2786875" y="4724400"/>
            <a:ext cx="4071125" cy="830997"/>
          </a:xfrm>
          <a:prstGeom prst="rect">
            <a:avLst/>
          </a:prstGeom>
          <a:noFill/>
        </p:spPr>
        <p:txBody>
          <a:bodyPr wrap="square" rtlCol="0">
            <a:spAutoFit/>
          </a:bodyPr>
          <a:lstStyle/>
          <a:p>
            <a:pPr algn="ctr"/>
            <a:r>
              <a:rPr lang="en-US" sz="2400" dirty="0">
                <a:latin typeface="+mn-lt"/>
              </a:rPr>
              <a:t>With </a:t>
            </a:r>
            <a:r>
              <a:rPr lang="en-US" sz="2400" b="1" dirty="0">
                <a:solidFill>
                  <a:srgbClr val="FF0000"/>
                </a:solidFill>
                <a:latin typeface="+mn-lt"/>
              </a:rPr>
              <a:t>custom</a:t>
            </a:r>
            <a:r>
              <a:rPr lang="en-US" sz="2400" dirty="0">
                <a:latin typeface="+mn-lt"/>
              </a:rPr>
              <a:t> ready-to-access latency parameter</a:t>
            </a:r>
          </a:p>
        </p:txBody>
      </p:sp>
      <p:cxnSp>
        <p:nvCxnSpPr>
          <p:cNvPr id="36" name="Straight Arrow Connector 35"/>
          <p:cNvCxnSpPr>
            <a:cxnSpLocks/>
          </p:cNvCxnSpPr>
          <p:nvPr/>
        </p:nvCxnSpPr>
        <p:spPr bwMode="auto">
          <a:xfrm flipV="1">
            <a:off x="3429000" y="2187677"/>
            <a:ext cx="340808" cy="1088923"/>
          </a:xfrm>
          <a:prstGeom prst="straightConnector1">
            <a:avLst/>
          </a:prstGeom>
          <a:solidFill>
            <a:schemeClr val="accent1"/>
          </a:solidFill>
          <a:ln w="28575" cap="flat" cmpd="sng" algn="ctr">
            <a:solidFill>
              <a:schemeClr val="tx1">
                <a:lumMod val="50000"/>
                <a:lumOff val="5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5" name="TextBox 24"/>
          <p:cNvSpPr txBox="1"/>
          <p:nvPr/>
        </p:nvSpPr>
        <p:spPr>
          <a:xfrm>
            <a:off x="609600" y="5801380"/>
            <a:ext cx="8001000" cy="523220"/>
          </a:xfrm>
          <a:prstGeom prst="rect">
            <a:avLst/>
          </a:prstGeom>
          <a:noFill/>
        </p:spPr>
        <p:txBody>
          <a:bodyPr wrap="square" rtlCol="0">
            <a:spAutoFit/>
          </a:bodyPr>
          <a:lstStyle/>
          <a:p>
            <a:pPr algn="ctr"/>
            <a:r>
              <a:rPr lang="en-US" sz="2800" i="1" u="sng" dirty="0">
                <a:latin typeface="+mn-lt"/>
              </a:rPr>
              <a:t>Can be implemented with just ~150 lines of code</a:t>
            </a:r>
          </a:p>
        </p:txBody>
      </p:sp>
    </p:spTree>
    <p:extLst>
      <p:ext uri="{BB962C8B-B14F-4D97-AF65-F5344CB8AC3E}">
        <p14:creationId xmlns:p14="http://schemas.microsoft.com/office/powerpoint/2010/main" val="98521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fade">
                                      <p:cBhvr>
                                        <p:cTn id="20" dur="500"/>
                                        <p:tgtEl>
                                          <p:spTgt spid="30"/>
                                        </p:tgtEl>
                                      </p:cBhvr>
                                    </p:animEffect>
                                  </p:childTnLst>
                                </p:cTn>
                              </p:par>
                              <p:par>
                                <p:cTn id="21" presetID="10" presetClass="entr" presetSubtype="0" fill="hold"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fade">
                                      <p:cBhvr>
                                        <p:cTn id="55" dur="500"/>
                                        <p:tgtEl>
                                          <p:spTgt spid="1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35" grpId="0"/>
      <p:bldP spid="2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Ready-to-access Latency: Results</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23</a:t>
            </a:fld>
            <a:endParaRPr lang="en-US" altLang="en-US"/>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3578964852"/>
              </p:ext>
            </p:extLst>
          </p:nvPr>
        </p:nvGraphicFramePr>
        <p:xfrm>
          <a:off x="304800" y="1560879"/>
          <a:ext cx="7543800" cy="4916121"/>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1586455" y="2967335"/>
            <a:ext cx="3124200" cy="461665"/>
          </a:xfrm>
          <a:prstGeom prst="rect">
            <a:avLst/>
          </a:prstGeom>
          <a:noFill/>
        </p:spPr>
        <p:txBody>
          <a:bodyPr wrap="square" rtlCol="0">
            <a:spAutoFit/>
          </a:bodyPr>
          <a:lstStyle/>
          <a:p>
            <a:r>
              <a:rPr lang="en-US" sz="2400" i="1" dirty="0">
                <a:solidFill>
                  <a:schemeClr val="tx1">
                    <a:lumMod val="50000"/>
                    <a:lumOff val="50000"/>
                  </a:schemeClr>
                </a:solidFill>
                <a:latin typeface="+mn-lt"/>
              </a:rPr>
              <a:t>@ 80</a:t>
            </a:r>
            <a:r>
              <a:rPr lang="en-US" sz="2400" i="1" baseline="30000" dirty="0">
                <a:solidFill>
                  <a:schemeClr val="tx1">
                    <a:lumMod val="50000"/>
                    <a:lumOff val="50000"/>
                  </a:schemeClr>
                </a:solidFill>
                <a:latin typeface="+mn-lt"/>
              </a:rPr>
              <a:t>⁰</a:t>
            </a:r>
            <a:r>
              <a:rPr lang="en-US" sz="2400" i="1" dirty="0">
                <a:solidFill>
                  <a:schemeClr val="tx1">
                    <a:lumMod val="50000"/>
                    <a:lumOff val="50000"/>
                  </a:schemeClr>
                </a:solidFill>
                <a:latin typeface="+mn-lt"/>
              </a:rPr>
              <a:t>C temperature</a:t>
            </a:r>
          </a:p>
        </p:txBody>
      </p:sp>
      <p:sp>
        <p:nvSpPr>
          <p:cNvPr id="12" name="TextBox 11"/>
          <p:cNvSpPr txBox="1"/>
          <p:nvPr/>
        </p:nvSpPr>
        <p:spPr>
          <a:xfrm>
            <a:off x="2286000" y="1179879"/>
            <a:ext cx="4419600" cy="646331"/>
          </a:xfrm>
          <a:prstGeom prst="rect">
            <a:avLst/>
          </a:prstGeom>
          <a:noFill/>
        </p:spPr>
        <p:txBody>
          <a:bodyPr wrap="square" rtlCol="0">
            <a:spAutoFit/>
          </a:bodyPr>
          <a:lstStyle/>
          <a:p>
            <a:pPr algn="ctr"/>
            <a:r>
              <a:rPr lang="en-US" sz="3600" b="1" dirty="0">
                <a:latin typeface="+mn-lt"/>
              </a:rPr>
              <a:t>Real Curves</a:t>
            </a:r>
          </a:p>
        </p:txBody>
      </p:sp>
      <p:sp>
        <p:nvSpPr>
          <p:cNvPr id="14" name="Oval 13"/>
          <p:cNvSpPr/>
          <p:nvPr/>
        </p:nvSpPr>
        <p:spPr bwMode="auto">
          <a:xfrm>
            <a:off x="5506197" y="3886200"/>
            <a:ext cx="2046718" cy="190500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5" name="Oval 14"/>
          <p:cNvSpPr/>
          <p:nvPr/>
        </p:nvSpPr>
        <p:spPr bwMode="auto">
          <a:xfrm>
            <a:off x="1295400" y="3505755"/>
            <a:ext cx="818403" cy="699930"/>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Rectangle: Diagonal Corners Snipped 9"/>
          <p:cNvSpPr/>
          <p:nvPr/>
        </p:nvSpPr>
        <p:spPr bwMode="auto">
          <a:xfrm>
            <a:off x="342900" y="3048000"/>
            <a:ext cx="8458200" cy="3124200"/>
          </a:xfrm>
          <a:prstGeom prst="snip2DiagRect">
            <a:avLst/>
          </a:prstGeom>
          <a:solidFill>
            <a:srgbClr val="FFC9C9"/>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4400" b="1" dirty="0">
                <a:latin typeface="+mn-lt"/>
              </a:rPr>
              <a:t>We d</a:t>
            </a:r>
            <a:r>
              <a:rPr kumimoji="0" lang="en-US" sz="4400" b="1" i="0" u="none" strike="noStrike" cap="none" normalizeH="0" baseline="0" dirty="0">
                <a:ln>
                  <a:noFill/>
                </a:ln>
                <a:effectLst/>
                <a:latin typeface="+mn-lt"/>
              </a:rPr>
              <a:t>o not observe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effectLst/>
                <a:latin typeface="+mn-lt"/>
              </a:rPr>
              <a:t>the expected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effectLst/>
                <a:latin typeface="+mn-lt"/>
              </a:rPr>
              <a:t>latency reduction effect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effectLst/>
                <a:latin typeface="+mn-lt"/>
              </a:rPr>
              <a:t>in </a:t>
            </a:r>
            <a:r>
              <a:rPr kumimoji="0" lang="en-US" sz="4400" b="1" i="0" u="none" strike="noStrike" cap="none" normalizeH="0" baseline="0" dirty="0">
                <a:ln>
                  <a:noFill/>
                </a:ln>
                <a:solidFill>
                  <a:srgbClr val="0070C0"/>
                </a:solidFill>
                <a:effectLst/>
                <a:latin typeface="+mn-lt"/>
              </a:rPr>
              <a:t>existing</a:t>
            </a:r>
            <a:r>
              <a:rPr kumimoji="0" lang="en-US" sz="4400" b="1" i="0" u="none" strike="noStrike" cap="none" normalizeH="0" baseline="0" dirty="0">
                <a:ln>
                  <a:noFill/>
                </a:ln>
                <a:effectLst/>
                <a:latin typeface="+mn-lt"/>
              </a:rPr>
              <a:t> DRAM chips</a:t>
            </a:r>
          </a:p>
        </p:txBody>
      </p:sp>
      <p:graphicFrame>
        <p:nvGraphicFramePr>
          <p:cNvPr id="13" name="Chart 12">
            <a:extLst>
              <a:ext uri="{FF2B5EF4-FFF2-40B4-BE49-F238E27FC236}">
                <a16:creationId xmlns:a16="http://schemas.microsoft.com/office/drawing/2014/main" id="{1EE9E225-EC42-429F-BC60-F981486D537C}"/>
              </a:ext>
            </a:extLst>
          </p:cNvPr>
          <p:cNvGraphicFramePr>
            <a:graphicFrameLocks/>
          </p:cNvGraphicFramePr>
          <p:nvPr>
            <p:extLst>
              <p:ext uri="{D42A27DB-BD31-4B8C-83A1-F6EECF244321}">
                <p14:modId xmlns:p14="http://schemas.microsoft.com/office/powerpoint/2010/main" val="217763916"/>
              </p:ext>
            </p:extLst>
          </p:nvPr>
        </p:nvGraphicFramePr>
        <p:xfrm>
          <a:off x="533400" y="762000"/>
          <a:ext cx="8001000" cy="5715000"/>
        </p:xfrm>
        <a:graphic>
          <a:graphicData uri="http://schemas.openxmlformats.org/drawingml/2006/chart">
            <c:chart xmlns:c="http://schemas.openxmlformats.org/drawingml/2006/chart" xmlns:r="http://schemas.openxmlformats.org/officeDocument/2006/relationships" r:id="rId4"/>
          </a:graphicData>
        </a:graphic>
      </p:graphicFrame>
      <p:sp>
        <p:nvSpPr>
          <p:cNvPr id="8" name="Oval 7"/>
          <p:cNvSpPr/>
          <p:nvPr/>
        </p:nvSpPr>
        <p:spPr bwMode="auto">
          <a:xfrm>
            <a:off x="6934200" y="3048000"/>
            <a:ext cx="609600" cy="2133600"/>
          </a:xfrm>
          <a:prstGeom prst="ellipse">
            <a:avLst/>
          </a:prstGeom>
          <a:noFill/>
          <a:ln w="57150" cap="flat" cmpd="sng" algn="ctr">
            <a:solidFill>
              <a:srgbClr val="0070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Oval 8"/>
          <p:cNvSpPr/>
          <p:nvPr/>
        </p:nvSpPr>
        <p:spPr bwMode="auto">
          <a:xfrm>
            <a:off x="3505200" y="4153382"/>
            <a:ext cx="609600" cy="1028218"/>
          </a:xfrm>
          <a:prstGeom prst="ellipse">
            <a:avLst/>
          </a:prstGeom>
          <a:noFill/>
          <a:ln w="57150" cap="flat" cmpd="sng" algn="ctr">
            <a:solidFill>
              <a:srgbClr val="007033"/>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3" name="TextBox 2"/>
          <p:cNvSpPr txBox="1"/>
          <p:nvPr/>
        </p:nvSpPr>
        <p:spPr>
          <a:xfrm>
            <a:off x="3047253" y="894279"/>
            <a:ext cx="4419600" cy="646331"/>
          </a:xfrm>
          <a:prstGeom prst="rect">
            <a:avLst/>
          </a:prstGeom>
          <a:noFill/>
        </p:spPr>
        <p:txBody>
          <a:bodyPr wrap="square" rtlCol="0">
            <a:spAutoFit/>
          </a:bodyPr>
          <a:lstStyle/>
          <a:p>
            <a:r>
              <a:rPr lang="en-US" sz="3600" b="1" dirty="0">
                <a:latin typeface="+mn-lt"/>
              </a:rPr>
              <a:t>Expected Curves</a:t>
            </a:r>
          </a:p>
        </p:txBody>
      </p:sp>
    </p:spTree>
    <p:extLst>
      <p:ext uri="{BB962C8B-B14F-4D97-AF65-F5344CB8AC3E}">
        <p14:creationId xmlns:p14="http://schemas.microsoft.com/office/powerpoint/2010/main" val="3716202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grpId="0" nodeType="clickEffect">
                                  <p:stCondLst>
                                    <p:cond delay="0"/>
                                  </p:stCondLst>
                                  <p:childTnLst>
                                    <p:animScale>
                                      <p:cBhvr>
                                        <p:cTn id="16" dur="2000" fill="hold"/>
                                        <p:tgtEl>
                                          <p:spTgt spid="13"/>
                                        </p:tgtEl>
                                      </p:cBhvr>
                                      <p:by x="35000" y="35000"/>
                                    </p:animScale>
                                  </p:childTnLst>
                                </p:cTn>
                              </p:par>
                              <p:par>
                                <p:cTn id="17" presetID="6" presetClass="emph" presetSubtype="0" fill="hold" grpId="2" nodeType="withEffect">
                                  <p:stCondLst>
                                    <p:cond delay="0"/>
                                  </p:stCondLst>
                                  <p:childTnLst>
                                    <p:animScale>
                                      <p:cBhvr>
                                        <p:cTn id="18" dur="2000" fill="hold"/>
                                        <p:tgtEl>
                                          <p:spTgt spid="8"/>
                                        </p:tgtEl>
                                      </p:cBhvr>
                                      <p:by x="35000" y="35000"/>
                                    </p:animScale>
                                  </p:childTnLst>
                                </p:cTn>
                              </p:par>
                              <p:par>
                                <p:cTn id="19" presetID="6" presetClass="emph" presetSubtype="0" fill="hold" grpId="2" nodeType="withEffect">
                                  <p:stCondLst>
                                    <p:cond delay="0"/>
                                  </p:stCondLst>
                                  <p:childTnLst>
                                    <p:animScale>
                                      <p:cBhvr>
                                        <p:cTn id="20" dur="2000" fill="hold"/>
                                        <p:tgtEl>
                                          <p:spTgt spid="9"/>
                                        </p:tgtEl>
                                      </p:cBhvr>
                                      <p:by x="35000" y="35000"/>
                                    </p:animScale>
                                  </p:childTnLst>
                                </p:cTn>
                              </p:par>
                              <p:par>
                                <p:cTn id="21" presetID="6" presetClass="emph" presetSubtype="0" fill="hold" grpId="1" nodeType="withEffect">
                                  <p:stCondLst>
                                    <p:cond delay="0"/>
                                  </p:stCondLst>
                                  <p:childTnLst>
                                    <p:animScale>
                                      <p:cBhvr>
                                        <p:cTn id="22" dur="2000" fill="hold"/>
                                        <p:tgtEl>
                                          <p:spTgt spid="3"/>
                                        </p:tgtEl>
                                      </p:cBhvr>
                                      <p:by x="35000" y="35000"/>
                                    </p:animScale>
                                  </p:childTnLst>
                                </p:cTn>
                              </p:par>
                              <p:par>
                                <p:cTn id="23" presetID="42" presetClass="path" presetSubtype="0" accel="50000" decel="50000" fill="hold" grpId="1" nodeType="withEffect">
                                  <p:stCondLst>
                                    <p:cond delay="300"/>
                                  </p:stCondLst>
                                  <p:childTnLst>
                                    <p:animMotion origin="layout" path="M -3.33333E-6 2.22222E-6 L 0.32917 -0.2838 " pathEditMode="relative" rAng="0" ptsTypes="AA">
                                      <p:cBhvr>
                                        <p:cTn id="24" dur="2000" fill="hold"/>
                                        <p:tgtEl>
                                          <p:spTgt spid="13"/>
                                        </p:tgtEl>
                                        <p:attrNameLst>
                                          <p:attrName>ppt_x</p:attrName>
                                          <p:attrName>ppt_y</p:attrName>
                                        </p:attrNameLst>
                                      </p:cBhvr>
                                      <p:rCtr x="16458" y="-14190"/>
                                    </p:animMotion>
                                  </p:childTnLst>
                                </p:cTn>
                              </p:par>
                              <p:par>
                                <p:cTn id="25" presetID="42" presetClass="path" presetSubtype="0" accel="50000" decel="50000" fill="hold" grpId="3" nodeType="withEffect">
                                  <p:stCondLst>
                                    <p:cond delay="300"/>
                                  </p:stCondLst>
                                  <p:childTnLst>
                                    <p:animMotion origin="layout" path="M 3.33333E-6 1.11022E-16 L 0.14166 -0.31991 " pathEditMode="relative" rAng="0" ptsTypes="AA">
                                      <p:cBhvr>
                                        <p:cTn id="26" dur="2000" fill="hold"/>
                                        <p:tgtEl>
                                          <p:spTgt spid="8"/>
                                        </p:tgtEl>
                                        <p:attrNameLst>
                                          <p:attrName>ppt_x</p:attrName>
                                          <p:attrName>ppt_y</p:attrName>
                                        </p:attrNameLst>
                                      </p:cBhvr>
                                      <p:rCtr x="7083" y="-15995"/>
                                    </p:animMotion>
                                  </p:childTnLst>
                                </p:cTn>
                              </p:par>
                              <p:par>
                                <p:cTn id="27" presetID="42" presetClass="path" presetSubtype="0" accel="50000" decel="50000" fill="hold" grpId="3" nodeType="withEffect">
                                  <p:stCondLst>
                                    <p:cond delay="300"/>
                                  </p:stCondLst>
                                  <p:childTnLst>
                                    <p:animMotion origin="layout" path="M 3.33333E-6 4.44444E-6 L 0.38541 -0.37547 " pathEditMode="relative" rAng="0" ptsTypes="AA">
                                      <p:cBhvr>
                                        <p:cTn id="28" dur="2000" fill="hold"/>
                                        <p:tgtEl>
                                          <p:spTgt spid="9"/>
                                        </p:tgtEl>
                                        <p:attrNameLst>
                                          <p:attrName>ppt_x</p:attrName>
                                          <p:attrName>ppt_y</p:attrName>
                                        </p:attrNameLst>
                                      </p:cBhvr>
                                      <p:rCtr x="19271" y="-18773"/>
                                    </p:animMotion>
                                  </p:childTnLst>
                                </p:cTn>
                              </p:par>
                              <p:par>
                                <p:cTn id="29" presetID="42" presetClass="path" presetSubtype="0" accel="50000" decel="50000" fill="hold" grpId="2" nodeType="withEffect">
                                  <p:stCondLst>
                                    <p:cond delay="300"/>
                                  </p:stCondLst>
                                  <p:childTnLst>
                                    <p:animMotion origin="layout" path="M 0 -4.81481E-6 L 0.31667 -0.06087 " pathEditMode="relative" rAng="0" ptsTypes="AA">
                                      <p:cBhvr>
                                        <p:cTn id="30" dur="2000" fill="hold"/>
                                        <p:tgtEl>
                                          <p:spTgt spid="3"/>
                                        </p:tgtEl>
                                        <p:attrNameLst>
                                          <p:attrName>ppt_x</p:attrName>
                                          <p:attrName>ppt_y</p:attrName>
                                        </p:attrNameLst>
                                      </p:cBhvr>
                                      <p:rCtr x="15833" y="-3056"/>
                                    </p:animMotion>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animBg="1"/>
      <p:bldGraphic spid="13" grpId="0">
        <p:bldAsOne/>
      </p:bldGraphic>
      <p:bldGraphic spid="13" grpId="1">
        <p:bldAsOne/>
      </p:bldGraphic>
      <p:bldP spid="8" grpId="0" animBg="1"/>
      <p:bldP spid="8" grpId="2" animBg="1"/>
      <p:bldP spid="8" grpId="3" animBg="1"/>
      <p:bldP spid="9" grpId="0" animBg="1"/>
      <p:bldP spid="9" grpId="2" animBg="1"/>
      <p:bldP spid="9" grpId="3" animBg="1"/>
      <p:bldP spid="3" grpId="1"/>
      <p:bldP spid="3" grpId="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001000" cy="914400"/>
          </a:xfrm>
        </p:spPr>
        <p:txBody>
          <a:bodyPr/>
          <a:lstStyle/>
          <a:p>
            <a:r>
              <a:rPr lang="en-US" sz="2800" dirty="0"/>
              <a:t>Why Don’t We See the Latency Reduction Effect?</a:t>
            </a:r>
          </a:p>
        </p:txBody>
      </p:sp>
      <p:sp>
        <p:nvSpPr>
          <p:cNvPr id="3" name="Content Placeholder 2"/>
          <p:cNvSpPr>
            <a:spLocks noGrp="1"/>
          </p:cNvSpPr>
          <p:nvPr>
            <p:ph idx="1"/>
          </p:nvPr>
        </p:nvSpPr>
        <p:spPr>
          <a:xfrm>
            <a:off x="304800" y="983674"/>
            <a:ext cx="8534400" cy="4830763"/>
          </a:xfrm>
        </p:spPr>
        <p:txBody>
          <a:bodyPr/>
          <a:lstStyle/>
          <a:p>
            <a:r>
              <a:rPr lang="en-US" sz="2600" dirty="0"/>
              <a:t>The memory controller </a:t>
            </a:r>
            <a:r>
              <a:rPr lang="en-US" sz="2600" dirty="0">
                <a:solidFill>
                  <a:srgbClr val="FF0000"/>
                </a:solidFill>
              </a:rPr>
              <a:t>cannot externally control </a:t>
            </a:r>
            <a:r>
              <a:rPr lang="en-US" sz="2600" dirty="0"/>
              <a:t>when a sense amplifier gets enabled in </a:t>
            </a:r>
            <a:r>
              <a:rPr lang="en-US" sz="2600" dirty="0">
                <a:solidFill>
                  <a:srgbClr val="0070C0"/>
                </a:solidFill>
              </a:rPr>
              <a:t>existing DRAM chips</a:t>
            </a:r>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24</a:t>
            </a:fld>
            <a:endParaRPr lang="en-US" altLang="en-US"/>
          </a:p>
        </p:txBody>
      </p:sp>
      <p:grpSp>
        <p:nvGrpSpPr>
          <p:cNvPr id="5" name="Group 4"/>
          <p:cNvGrpSpPr/>
          <p:nvPr/>
        </p:nvGrpSpPr>
        <p:grpSpPr>
          <a:xfrm>
            <a:off x="1182624" y="4827604"/>
            <a:ext cx="6966129" cy="921266"/>
            <a:chOff x="2743849" y="3427979"/>
            <a:chExt cx="6243104" cy="921266"/>
          </a:xfrm>
        </p:grpSpPr>
        <p:sp>
          <p:nvSpPr>
            <p:cNvPr id="6" name="Rectangle 5"/>
            <p:cNvSpPr/>
            <p:nvPr/>
          </p:nvSpPr>
          <p:spPr>
            <a:xfrm>
              <a:off x="2743849" y="3427979"/>
              <a:ext cx="6189223"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sp>
          <p:nvSpPr>
            <p:cNvPr id="7" name="67Text"/>
            <p:cNvSpPr txBox="1"/>
            <p:nvPr/>
          </p:nvSpPr>
          <p:spPr>
            <a:xfrm>
              <a:off x="7634774" y="3434845"/>
              <a:ext cx="1352179"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Data 0</a:t>
              </a:r>
            </a:p>
          </p:txBody>
        </p:sp>
      </p:grpSp>
      <p:grpSp>
        <p:nvGrpSpPr>
          <p:cNvPr id="8" name="Group 7"/>
          <p:cNvGrpSpPr/>
          <p:nvPr/>
        </p:nvGrpSpPr>
        <p:grpSpPr>
          <a:xfrm>
            <a:off x="1182624" y="2932518"/>
            <a:ext cx="6905919" cy="981707"/>
            <a:chOff x="2751424" y="1532893"/>
            <a:chExt cx="6181648" cy="981707"/>
          </a:xfrm>
        </p:grpSpPr>
        <p:sp>
          <p:nvSpPr>
            <p:cNvPr id="9" name="Rectangle 8"/>
            <p:cNvSpPr/>
            <p:nvPr/>
          </p:nvSpPr>
          <p:spPr>
            <a:xfrm>
              <a:off x="2751424" y="1600198"/>
              <a:ext cx="6181648" cy="9144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sp>
          <p:nvSpPr>
            <p:cNvPr id="10" name="67Text"/>
            <p:cNvSpPr txBox="1"/>
            <p:nvPr/>
          </p:nvSpPr>
          <p:spPr>
            <a:xfrm>
              <a:off x="7558751" y="1532893"/>
              <a:ext cx="1367086" cy="9144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i="1" dirty="0">
                  <a:solidFill>
                    <a:srgbClr val="000000"/>
                  </a:solidFill>
                  <a:latin typeface="Cambria" panose="02040503050406030204" pitchFamily="18" charset="0"/>
                </a:rPr>
                <a:t>Data 1</a:t>
              </a:r>
            </a:p>
          </p:txBody>
        </p:sp>
      </p:grpSp>
      <p:sp>
        <p:nvSpPr>
          <p:cNvPr id="11" name="TextBox 44"/>
          <p:cNvSpPr txBox="1"/>
          <p:nvPr/>
        </p:nvSpPr>
        <p:spPr>
          <a:xfrm>
            <a:off x="1219200" y="2588931"/>
            <a:ext cx="821027"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FF"/>
                </a:solidFill>
                <a:latin typeface="Cambria" panose="02040503050406030204" pitchFamily="18" charset="0"/>
              </a:rPr>
              <a:t>Cell</a:t>
            </a:r>
          </a:p>
        </p:txBody>
      </p:sp>
      <p:cxnSp>
        <p:nvCxnSpPr>
          <p:cNvPr id="12" name="Straight Arrow Connector 11"/>
          <p:cNvCxnSpPr/>
          <p:nvPr/>
        </p:nvCxnSpPr>
        <p:spPr>
          <a:xfrm>
            <a:off x="1182623" y="5738859"/>
            <a:ext cx="6912250" cy="3148"/>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3" name="67Text"/>
          <p:cNvSpPr txBox="1"/>
          <p:nvPr/>
        </p:nvSpPr>
        <p:spPr>
          <a:xfrm>
            <a:off x="7010400" y="5748870"/>
            <a:ext cx="1295400" cy="457200"/>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800" b="1" i="1" dirty="0">
                <a:solidFill>
                  <a:srgbClr val="000000"/>
                </a:solidFill>
                <a:latin typeface="Cambria" panose="02040503050406030204" pitchFamily="18" charset="0"/>
              </a:rPr>
              <a:t>time</a:t>
            </a:r>
          </a:p>
        </p:txBody>
      </p:sp>
      <p:sp>
        <p:nvSpPr>
          <p:cNvPr id="14" name="67Text"/>
          <p:cNvSpPr txBox="1"/>
          <p:nvPr/>
        </p:nvSpPr>
        <p:spPr>
          <a:xfrm rot="16200000">
            <a:off x="-459589" y="3223613"/>
            <a:ext cx="2742182" cy="451403"/>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i="1" dirty="0">
                <a:solidFill>
                  <a:srgbClr val="000000"/>
                </a:solidFill>
                <a:latin typeface="Cambria" panose="02040503050406030204" pitchFamily="18" charset="0"/>
              </a:rPr>
              <a:t>charge</a:t>
            </a:r>
            <a:endParaRPr lang="en-US" sz="3200" b="1" i="1" dirty="0">
              <a:solidFill>
                <a:srgbClr val="000000"/>
              </a:solidFill>
              <a:latin typeface="Cambria" panose="02040503050406030204" pitchFamily="18" charset="0"/>
            </a:endParaRPr>
          </a:p>
        </p:txBody>
      </p:sp>
      <p:cxnSp>
        <p:nvCxnSpPr>
          <p:cNvPr id="15" name="Straight Arrow Connector 14"/>
          <p:cNvCxnSpPr/>
          <p:nvPr/>
        </p:nvCxnSpPr>
        <p:spPr>
          <a:xfrm flipH="1" flipV="1">
            <a:off x="1182623" y="2695025"/>
            <a:ext cx="1" cy="3046982"/>
          </a:xfrm>
          <a:prstGeom prst="straightConnector1">
            <a:avLst/>
          </a:prstGeom>
          <a:ln w="38100" cap="rnd">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16" name="TextBox 44"/>
          <p:cNvSpPr txBox="1"/>
          <p:nvPr/>
        </p:nvSpPr>
        <p:spPr>
          <a:xfrm>
            <a:off x="1189657" y="4357266"/>
            <a:ext cx="2848943" cy="430985"/>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0000FF"/>
                </a:solidFill>
                <a:latin typeface="Cambria" panose="02040503050406030204" pitchFamily="18" charset="0"/>
              </a:rPr>
              <a:t>Sense Amp</a:t>
            </a:r>
          </a:p>
        </p:txBody>
      </p:sp>
      <p:grpSp>
        <p:nvGrpSpPr>
          <p:cNvPr id="20" name="Group 19"/>
          <p:cNvGrpSpPr/>
          <p:nvPr/>
        </p:nvGrpSpPr>
        <p:grpSpPr>
          <a:xfrm>
            <a:off x="1189679" y="3462870"/>
            <a:ext cx="925633" cy="903652"/>
            <a:chOff x="2733751" y="1688418"/>
            <a:chExt cx="925633" cy="903652"/>
          </a:xfrm>
        </p:grpSpPr>
        <p:cxnSp>
          <p:nvCxnSpPr>
            <p:cNvPr id="21" name="Straight Arrow Connector 20"/>
            <p:cNvCxnSpPr/>
            <p:nvPr/>
          </p:nvCxnSpPr>
          <p:spPr>
            <a:xfrm>
              <a:off x="2744984" y="1688418"/>
              <a:ext cx="914400" cy="0"/>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733751" y="2592070"/>
              <a:ext cx="911353" cy="0"/>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3780318" y="3015111"/>
            <a:ext cx="2888706" cy="768858"/>
            <a:chOff x="4565094" y="1579885"/>
            <a:chExt cx="1867094" cy="1116969"/>
          </a:xfrm>
        </p:grpSpPr>
        <p:cxnSp>
          <p:nvCxnSpPr>
            <p:cNvPr id="24" name="Straight Arrow Connector 23"/>
            <p:cNvCxnSpPr/>
            <p:nvPr/>
          </p:nvCxnSpPr>
          <p:spPr>
            <a:xfrm flipV="1">
              <a:off x="4565094" y="1579885"/>
              <a:ext cx="1867094" cy="1116969"/>
            </a:xfrm>
            <a:prstGeom prst="straightConnector1">
              <a:avLst/>
            </a:prstGeom>
            <a:ln w="38100" cap="rnd">
              <a:solidFill>
                <a:srgbClr val="0000FF"/>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4565095" y="1582172"/>
              <a:ext cx="1856932" cy="971424"/>
            </a:xfrm>
            <a:prstGeom prst="straightConnector1">
              <a:avLst/>
            </a:prstGeom>
            <a:ln w="38100" cap="rnd">
              <a:solidFill>
                <a:srgbClr val="0000FF"/>
              </a:solidFill>
              <a:tailEnd type="none" w="lg" len="med"/>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flipH="1">
            <a:off x="3733800" y="5668400"/>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4038600" y="6057923"/>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R/W</a:t>
            </a:r>
            <a:endParaRPr lang="en-US" sz="2400" b="1" dirty="0">
              <a:latin typeface="Cambria" panose="02040503050406030204" pitchFamily="18" charset="0"/>
            </a:endParaRPr>
          </a:p>
        </p:txBody>
      </p:sp>
      <p:sp>
        <p:nvSpPr>
          <p:cNvPr id="35" name="Rectangle 34"/>
          <p:cNvSpPr/>
          <p:nvPr/>
        </p:nvSpPr>
        <p:spPr>
          <a:xfrm>
            <a:off x="1712976" y="6057923"/>
            <a:ext cx="846081" cy="381000"/>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b="1" dirty="0">
                <a:latin typeface="Cambria" panose="02040503050406030204" pitchFamily="18" charset="0"/>
              </a:rPr>
              <a:t>ACT</a:t>
            </a:r>
            <a:endParaRPr lang="en-US" sz="2400" b="1" dirty="0">
              <a:latin typeface="Cambria" panose="02040503050406030204" pitchFamily="18" charset="0"/>
            </a:endParaRPr>
          </a:p>
        </p:txBody>
      </p:sp>
      <p:cxnSp>
        <p:nvCxnSpPr>
          <p:cNvPr id="37" name="Straight Arrow Connector 36"/>
          <p:cNvCxnSpPr/>
          <p:nvPr/>
        </p:nvCxnSpPr>
        <p:spPr>
          <a:xfrm>
            <a:off x="1219200" y="3576495"/>
            <a:ext cx="6438900" cy="0"/>
          </a:xfrm>
          <a:prstGeom prst="straightConnector1">
            <a:avLst/>
          </a:prstGeom>
          <a:ln w="38100" cap="rnd">
            <a:solidFill>
              <a:srgbClr val="FF0066"/>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cxnSpLocks/>
            <a:endCxn id="39" idx="2"/>
          </p:cNvCxnSpPr>
          <p:nvPr/>
        </p:nvCxnSpPr>
        <p:spPr>
          <a:xfrm flipV="1">
            <a:off x="6731744" y="2726893"/>
            <a:ext cx="464785" cy="849604"/>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sp>
        <p:nvSpPr>
          <p:cNvPr id="39" name="67Text"/>
          <p:cNvSpPr txBox="1"/>
          <p:nvPr/>
        </p:nvSpPr>
        <p:spPr>
          <a:xfrm>
            <a:off x="6104612" y="1996728"/>
            <a:ext cx="2183833" cy="730165"/>
          </a:xfrm>
          <a:prstGeom prst="rect">
            <a:avLst/>
          </a:prstGeom>
          <a:noFill/>
          <a:ln w="19050">
            <a:solidFill>
              <a:srgbClr val="FF0066"/>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Access</a:t>
            </a:r>
          </a:p>
          <a:p>
            <a:pPr algn="ctr"/>
            <a:r>
              <a:rPr lang="tr-TR" sz="2400" i="1" dirty="0">
                <a:solidFill>
                  <a:srgbClr val="000000"/>
                </a:solidFill>
                <a:latin typeface="Cambria" panose="02040503050406030204" pitchFamily="18" charset="0"/>
              </a:rPr>
              <a:t>Charge Level</a:t>
            </a:r>
            <a:endParaRPr lang="en-US" sz="2400" i="1" dirty="0">
              <a:solidFill>
                <a:srgbClr val="000000"/>
              </a:solidFill>
              <a:latin typeface="Cambria" panose="02040503050406030204" pitchFamily="18" charset="0"/>
            </a:endParaRPr>
          </a:p>
        </p:txBody>
      </p:sp>
      <p:cxnSp>
        <p:nvCxnSpPr>
          <p:cNvPr id="40" name="Straight Arrow Connector 39"/>
          <p:cNvCxnSpPr>
            <a:stCxn id="35" idx="3"/>
          </p:cNvCxnSpPr>
          <p:nvPr/>
        </p:nvCxnSpPr>
        <p:spPr>
          <a:xfrm>
            <a:off x="2559057" y="6248423"/>
            <a:ext cx="1479543" cy="0"/>
          </a:xfrm>
          <a:prstGeom prst="straightConnector1">
            <a:avLst/>
          </a:prstGeom>
          <a:ln w="38100">
            <a:solidFill>
              <a:srgbClr val="FF0066"/>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2133600" y="5665999"/>
            <a:ext cx="3407" cy="148438"/>
          </a:xfrm>
          <a:prstGeom prst="straightConnector1">
            <a:avLst/>
          </a:prstGeom>
          <a:ln w="34925" cap="rnd">
            <a:solidFill>
              <a:schemeClr val="tx1"/>
            </a:solidFill>
            <a:prstDash val="solid"/>
            <a:tailEnd type="none" w="lg" len="med"/>
          </a:ln>
        </p:spPr>
        <p:style>
          <a:lnRef idx="1">
            <a:schemeClr val="accent1"/>
          </a:lnRef>
          <a:fillRef idx="0">
            <a:schemeClr val="accent1"/>
          </a:fillRef>
          <a:effectRef idx="0">
            <a:schemeClr val="accent1"/>
          </a:effectRef>
          <a:fontRef idx="minor">
            <a:schemeClr val="tx1"/>
          </a:fontRef>
        </p:style>
      </p:cxnSp>
      <p:sp>
        <p:nvSpPr>
          <p:cNvPr id="45" name="Oval 44"/>
          <p:cNvSpPr/>
          <p:nvPr/>
        </p:nvSpPr>
        <p:spPr>
          <a:xfrm>
            <a:off x="4383024" y="3492656"/>
            <a:ext cx="196078" cy="215492"/>
          </a:xfrm>
          <a:prstGeom prst="ellipse">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a:cxnSpLocks/>
            <a:stCxn id="45" idx="1"/>
          </p:cNvCxnSpPr>
          <p:nvPr/>
        </p:nvCxnSpPr>
        <p:spPr>
          <a:xfrm flipH="1" flipV="1">
            <a:off x="3813260" y="2734734"/>
            <a:ext cx="598479" cy="78948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67Text"/>
          <p:cNvSpPr txBox="1"/>
          <p:nvPr/>
        </p:nvSpPr>
        <p:spPr>
          <a:xfrm>
            <a:off x="2560718" y="1998889"/>
            <a:ext cx="2183833" cy="730165"/>
          </a:xfrm>
          <a:prstGeom prst="rect">
            <a:avLst/>
          </a:prstGeom>
          <a:noFill/>
          <a:ln w="28575">
            <a:solidFill>
              <a:schemeClr val="tx1"/>
            </a:solidFill>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tr-TR" sz="2400" i="1" dirty="0">
                <a:solidFill>
                  <a:srgbClr val="000000"/>
                </a:solidFill>
                <a:latin typeface="Cambria" panose="02040503050406030204" pitchFamily="18" charset="0"/>
              </a:rPr>
              <a:t>Ready to Access</a:t>
            </a:r>
          </a:p>
        </p:txBody>
      </p:sp>
      <p:grpSp>
        <p:nvGrpSpPr>
          <p:cNvPr id="63" name="Group 62"/>
          <p:cNvGrpSpPr/>
          <p:nvPr/>
        </p:nvGrpSpPr>
        <p:grpSpPr>
          <a:xfrm>
            <a:off x="2102394" y="5029200"/>
            <a:ext cx="1677924" cy="152400"/>
            <a:chOff x="2322576" y="5181600"/>
            <a:chExt cx="1677924" cy="152400"/>
          </a:xfrm>
        </p:grpSpPr>
        <p:cxnSp>
          <p:nvCxnSpPr>
            <p:cNvPr id="54" name="Straight Connector 53"/>
            <p:cNvCxnSpPr/>
            <p:nvPr/>
          </p:nvCxnSpPr>
          <p:spPr bwMode="auto">
            <a:xfrm>
              <a:off x="2322576" y="5257800"/>
              <a:ext cx="1667076" cy="0"/>
            </a:xfrm>
            <a:prstGeom prst="line">
              <a:avLst/>
            </a:prstGeom>
            <a:solidFill>
              <a:schemeClr val="accent1"/>
            </a:solidFill>
            <a:ln w="571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1" name="Straight Connector 60"/>
            <p:cNvCxnSpPr/>
            <p:nvPr/>
          </p:nvCxnSpPr>
          <p:spPr bwMode="auto">
            <a:xfrm>
              <a:off x="2322576" y="5181600"/>
              <a:ext cx="0" cy="1524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4000500" y="5181600"/>
              <a:ext cx="0" cy="152400"/>
            </a:xfrm>
            <a:prstGeom prst="line">
              <a:avLst/>
            </a:prstGeom>
            <a:solidFill>
              <a:schemeClr val="accent1"/>
            </a:solidFill>
            <a:ln w="2857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65" name="Straight Arrow Connector 64"/>
          <p:cNvCxnSpPr>
            <a:cxnSpLocks/>
            <a:endCxn id="66" idx="1"/>
          </p:cNvCxnSpPr>
          <p:nvPr/>
        </p:nvCxnSpPr>
        <p:spPr bwMode="auto">
          <a:xfrm>
            <a:off x="3298828" y="5212895"/>
            <a:ext cx="1142209" cy="164316"/>
          </a:xfrm>
          <a:prstGeom prst="straightConnector1">
            <a:avLst/>
          </a:prstGeom>
          <a:solidFill>
            <a:schemeClr val="accent1"/>
          </a:solidFill>
          <a:ln w="28575" cap="flat" cmpd="sng" algn="ctr">
            <a:solidFill>
              <a:srgbClr val="FF0000"/>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6" name="TextBox 65"/>
          <p:cNvSpPr txBox="1"/>
          <p:nvPr/>
        </p:nvSpPr>
        <p:spPr>
          <a:xfrm>
            <a:off x="4441037" y="5115601"/>
            <a:ext cx="2637447" cy="523220"/>
          </a:xfrm>
          <a:prstGeom prst="rect">
            <a:avLst/>
          </a:prstGeom>
          <a:noFill/>
        </p:spPr>
        <p:txBody>
          <a:bodyPr wrap="square" rtlCol="0">
            <a:spAutoFit/>
          </a:bodyPr>
          <a:lstStyle/>
          <a:p>
            <a:r>
              <a:rPr lang="en-US" sz="2800" b="1" dirty="0">
                <a:solidFill>
                  <a:srgbClr val="FF0000"/>
                </a:solidFill>
                <a:latin typeface="+mn-lt"/>
              </a:rPr>
              <a:t>Fixed Latency!</a:t>
            </a:r>
          </a:p>
        </p:txBody>
      </p:sp>
      <p:sp>
        <p:nvSpPr>
          <p:cNvPr id="67" name="Oval 66"/>
          <p:cNvSpPr/>
          <p:nvPr/>
        </p:nvSpPr>
        <p:spPr bwMode="auto">
          <a:xfrm>
            <a:off x="3438403" y="3534788"/>
            <a:ext cx="569976" cy="452297"/>
          </a:xfrm>
          <a:prstGeom prst="ellipse">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8" name="TextBox 67"/>
          <p:cNvSpPr txBox="1"/>
          <p:nvPr/>
        </p:nvSpPr>
        <p:spPr>
          <a:xfrm>
            <a:off x="3001353" y="4003982"/>
            <a:ext cx="2637447" cy="830997"/>
          </a:xfrm>
          <a:prstGeom prst="rect">
            <a:avLst/>
          </a:prstGeom>
          <a:noFill/>
        </p:spPr>
        <p:txBody>
          <a:bodyPr wrap="square" rtlCol="0">
            <a:spAutoFit/>
          </a:bodyPr>
          <a:lstStyle/>
          <a:p>
            <a:r>
              <a:rPr lang="en-US" sz="2400" b="1" i="1" dirty="0">
                <a:solidFill>
                  <a:srgbClr val="FF0000"/>
                </a:solidFill>
                <a:latin typeface="+mn-lt"/>
              </a:rPr>
              <a:t>Enabling the Sense Amplifier</a:t>
            </a:r>
          </a:p>
        </p:txBody>
      </p:sp>
      <p:sp>
        <p:nvSpPr>
          <p:cNvPr id="78" name="Freeform: Shape 77"/>
          <p:cNvSpPr/>
          <p:nvPr/>
        </p:nvSpPr>
        <p:spPr bwMode="auto">
          <a:xfrm>
            <a:off x="2118853" y="3803600"/>
            <a:ext cx="1614527" cy="542622"/>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00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79" name="Freeform: Shape 78"/>
          <p:cNvSpPr/>
          <p:nvPr/>
        </p:nvSpPr>
        <p:spPr bwMode="auto">
          <a:xfrm>
            <a:off x="2110458" y="3678143"/>
            <a:ext cx="1659012" cy="685145"/>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B050"/>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81" name="Freeform: Shape 80"/>
          <p:cNvSpPr/>
          <p:nvPr/>
        </p:nvSpPr>
        <p:spPr bwMode="auto">
          <a:xfrm flipV="1">
            <a:off x="2125991" y="3450646"/>
            <a:ext cx="1617751" cy="257643"/>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00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82" name="Group 81"/>
          <p:cNvGrpSpPr/>
          <p:nvPr/>
        </p:nvGrpSpPr>
        <p:grpSpPr>
          <a:xfrm>
            <a:off x="1196316" y="3030960"/>
            <a:ext cx="925633" cy="1343459"/>
            <a:chOff x="2733751" y="1688418"/>
            <a:chExt cx="925633" cy="903652"/>
          </a:xfrm>
        </p:grpSpPr>
        <p:cxnSp>
          <p:nvCxnSpPr>
            <p:cNvPr id="83" name="Straight Arrow Connector 82"/>
            <p:cNvCxnSpPr/>
            <p:nvPr/>
          </p:nvCxnSpPr>
          <p:spPr>
            <a:xfrm>
              <a:off x="2744984" y="1688418"/>
              <a:ext cx="914400" cy="0"/>
            </a:xfrm>
            <a:prstGeom prst="straightConnector1">
              <a:avLst/>
            </a:prstGeom>
            <a:ln w="38100" cap="rnd">
              <a:solidFill>
                <a:srgbClr val="00B050"/>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733751" y="2592070"/>
              <a:ext cx="911353" cy="0"/>
            </a:xfrm>
            <a:prstGeom prst="straightConnector1">
              <a:avLst/>
            </a:prstGeom>
            <a:ln w="38100" cap="rnd">
              <a:solidFill>
                <a:srgbClr val="00B050"/>
              </a:solidFill>
              <a:prstDash val="dash"/>
              <a:tailEnd type="none" w="lg" len="med"/>
            </a:ln>
          </p:spPr>
          <p:style>
            <a:lnRef idx="1">
              <a:schemeClr val="accent1"/>
            </a:lnRef>
            <a:fillRef idx="0">
              <a:schemeClr val="accent1"/>
            </a:fillRef>
            <a:effectRef idx="0">
              <a:schemeClr val="accent1"/>
            </a:effectRef>
            <a:fontRef idx="minor">
              <a:schemeClr val="tx1"/>
            </a:fontRef>
          </p:style>
        </p:cxnSp>
      </p:grpSp>
      <p:sp>
        <p:nvSpPr>
          <p:cNvPr id="85" name="Freeform: Shape 84"/>
          <p:cNvSpPr/>
          <p:nvPr/>
        </p:nvSpPr>
        <p:spPr bwMode="auto">
          <a:xfrm flipV="1">
            <a:off x="2099666" y="3015110"/>
            <a:ext cx="1617751" cy="623679"/>
          </a:xfrm>
          <a:custGeom>
            <a:avLst/>
            <a:gdLst>
              <a:gd name="connsiteX0" fmla="*/ 0 w 1806222"/>
              <a:gd name="connsiteY0" fmla="*/ 555701 h 555701"/>
              <a:gd name="connsiteX1" fmla="*/ 146756 w 1806222"/>
              <a:gd name="connsiteY1" fmla="*/ 239612 h 555701"/>
              <a:gd name="connsiteX2" fmla="*/ 451556 w 1806222"/>
              <a:gd name="connsiteY2" fmla="*/ 126723 h 555701"/>
              <a:gd name="connsiteX3" fmla="*/ 1027289 w 1806222"/>
              <a:gd name="connsiteY3" fmla="*/ 25123 h 555701"/>
              <a:gd name="connsiteX4" fmla="*/ 1806222 w 1806222"/>
              <a:gd name="connsiteY4" fmla="*/ 13835 h 555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6222" h="555701">
                <a:moveTo>
                  <a:pt x="0" y="555701"/>
                </a:moveTo>
                <a:cubicBezTo>
                  <a:pt x="35748" y="433404"/>
                  <a:pt x="71497" y="311108"/>
                  <a:pt x="146756" y="239612"/>
                </a:cubicBezTo>
                <a:cubicBezTo>
                  <a:pt x="222015" y="168116"/>
                  <a:pt x="304801" y="162471"/>
                  <a:pt x="451556" y="126723"/>
                </a:cubicBezTo>
                <a:cubicBezTo>
                  <a:pt x="598312" y="90975"/>
                  <a:pt x="801511" y="43938"/>
                  <a:pt x="1027289" y="25123"/>
                </a:cubicBezTo>
                <a:cubicBezTo>
                  <a:pt x="1253067" y="6308"/>
                  <a:pt x="1672637" y="-14387"/>
                  <a:pt x="1806222" y="13835"/>
                </a:cubicBezTo>
              </a:path>
            </a:pathLst>
          </a:custGeom>
          <a:noFill/>
          <a:ln w="38100" cap="flat" cmpd="sng" algn="ctr">
            <a:solidFill>
              <a:srgbClr val="00B05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88" name="Group 87"/>
          <p:cNvGrpSpPr/>
          <p:nvPr/>
        </p:nvGrpSpPr>
        <p:grpSpPr>
          <a:xfrm>
            <a:off x="3726180" y="2997422"/>
            <a:ext cx="2888706" cy="712756"/>
            <a:chOff x="4565094" y="1579885"/>
            <a:chExt cx="1867094" cy="1116969"/>
          </a:xfrm>
        </p:grpSpPr>
        <p:cxnSp>
          <p:nvCxnSpPr>
            <p:cNvPr id="89" name="Straight Arrow Connector 88"/>
            <p:cNvCxnSpPr/>
            <p:nvPr/>
          </p:nvCxnSpPr>
          <p:spPr>
            <a:xfrm flipV="1">
              <a:off x="4565094" y="1579885"/>
              <a:ext cx="1867094" cy="1116969"/>
            </a:xfrm>
            <a:prstGeom prst="straightConnector1">
              <a:avLst/>
            </a:prstGeom>
            <a:ln w="38100" cap="rnd">
              <a:solidFill>
                <a:srgbClr val="00B050"/>
              </a:solidFill>
              <a:prstDash val="dash"/>
              <a:tailEnd type="none" w="lg"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4565095" y="1582172"/>
              <a:ext cx="1856932" cy="971424"/>
            </a:xfrm>
            <a:prstGeom prst="straightConnector1">
              <a:avLst/>
            </a:prstGeom>
            <a:ln w="38100" cap="rnd">
              <a:solidFill>
                <a:srgbClr val="00B050"/>
              </a:solidFill>
              <a:tailEnd type="none" w="lg" len="med"/>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2666999" y="3810000"/>
            <a:ext cx="1044197" cy="152400"/>
            <a:chOff x="2322576" y="5181600"/>
            <a:chExt cx="1677924" cy="152400"/>
          </a:xfrm>
        </p:grpSpPr>
        <p:cxnSp>
          <p:nvCxnSpPr>
            <p:cNvPr id="92" name="Straight Connector 91"/>
            <p:cNvCxnSpPr/>
            <p:nvPr/>
          </p:nvCxnSpPr>
          <p:spPr bwMode="auto">
            <a:xfrm>
              <a:off x="2322576" y="5257800"/>
              <a:ext cx="1667076" cy="0"/>
            </a:xfrm>
            <a:prstGeom prst="line">
              <a:avLst/>
            </a:prstGeom>
            <a:solidFill>
              <a:schemeClr val="accent1"/>
            </a:solidFill>
            <a:ln w="57150"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2322576" y="5181600"/>
              <a:ext cx="0" cy="152400"/>
            </a:xfrm>
            <a:prstGeom prst="line">
              <a:avLst/>
            </a:prstGeom>
            <a:solidFill>
              <a:schemeClr val="accent1"/>
            </a:solidFill>
            <a:ln w="28575"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4" name="Straight Connector 93"/>
            <p:cNvCxnSpPr/>
            <p:nvPr/>
          </p:nvCxnSpPr>
          <p:spPr bwMode="auto">
            <a:xfrm>
              <a:off x="4000500" y="5181600"/>
              <a:ext cx="0" cy="152400"/>
            </a:xfrm>
            <a:prstGeom prst="line">
              <a:avLst/>
            </a:prstGeom>
            <a:solidFill>
              <a:schemeClr val="accent1"/>
            </a:solidFill>
            <a:ln w="28575" cap="flat" cmpd="sng" algn="ctr">
              <a:solidFill>
                <a:srgbClr val="008A3E"/>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5" name="Straight Arrow Connector 94"/>
          <p:cNvCxnSpPr>
            <a:cxnSpLocks/>
          </p:cNvCxnSpPr>
          <p:nvPr/>
        </p:nvCxnSpPr>
        <p:spPr bwMode="auto">
          <a:xfrm>
            <a:off x="3785003" y="3886200"/>
            <a:ext cx="726758" cy="70035"/>
          </a:xfrm>
          <a:prstGeom prst="straightConnector1">
            <a:avLst/>
          </a:prstGeom>
          <a:solidFill>
            <a:schemeClr val="accent1"/>
          </a:solidFill>
          <a:ln w="28575" cap="flat" cmpd="sng" algn="ctr">
            <a:solidFill>
              <a:srgbClr val="008A3E"/>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6" name="TextBox 95"/>
          <p:cNvSpPr txBox="1"/>
          <p:nvPr/>
        </p:nvSpPr>
        <p:spPr>
          <a:xfrm>
            <a:off x="4508081" y="3655352"/>
            <a:ext cx="3492919" cy="523220"/>
          </a:xfrm>
          <a:prstGeom prst="rect">
            <a:avLst/>
          </a:prstGeom>
          <a:noFill/>
        </p:spPr>
        <p:txBody>
          <a:bodyPr wrap="square" rtlCol="0">
            <a:spAutoFit/>
          </a:bodyPr>
          <a:lstStyle/>
          <a:p>
            <a:r>
              <a:rPr lang="en-US" sz="2800" b="1" dirty="0">
                <a:solidFill>
                  <a:srgbClr val="008A3E"/>
                </a:solidFill>
                <a:latin typeface="+mn-lt"/>
              </a:rPr>
              <a:t>Potential Reduction</a:t>
            </a:r>
          </a:p>
        </p:txBody>
      </p:sp>
    </p:spTree>
    <p:extLst>
      <p:ext uri="{BB962C8B-B14F-4D97-AF65-F5344CB8AC3E}">
        <p14:creationId xmlns:p14="http://schemas.microsoft.com/office/powerpoint/2010/main" val="3502976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par>
                                <p:cTn id="16" presetID="22" presetClass="entr" presetSubtype="8"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left)">
                                      <p:cBhvr>
                                        <p:cTn id="18" dur="500"/>
                                        <p:tgtEl>
                                          <p:spTgt spid="38"/>
                                        </p:tgtEl>
                                      </p:cBhvr>
                                    </p:animEffect>
                                  </p:childTnLst>
                                </p:cTn>
                              </p:par>
                              <p:par>
                                <p:cTn id="19" presetID="22" presetClass="entr" presetSubtype="8"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left)">
                                      <p:cBhvr>
                                        <p:cTn id="21" dur="500"/>
                                        <p:tgtEl>
                                          <p:spTgt spid="37"/>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wipe(left)">
                                      <p:cBhvr>
                                        <p:cTn id="24" dur="500"/>
                                        <p:tgtEl>
                                          <p:spTgt spid="35"/>
                                        </p:tgtEl>
                                      </p:cBhvr>
                                    </p:animEffect>
                                  </p:childTnLst>
                                </p:cTn>
                              </p:par>
                            </p:childTnLst>
                          </p:cTn>
                        </p:par>
                        <p:par>
                          <p:cTn id="25" fill="hold">
                            <p:stCondLst>
                              <p:cond delay="500"/>
                            </p:stCondLst>
                            <p:childTnLst>
                              <p:par>
                                <p:cTn id="26" presetID="1" presetClass="entr" presetSubtype="0" fill="hold" nodeType="afterEffect">
                                  <p:stCondLst>
                                    <p:cond delay="0"/>
                                  </p:stCondLst>
                                  <p:childTnLst>
                                    <p:set>
                                      <p:cBhvr>
                                        <p:cTn id="27" dur="1" fill="hold">
                                          <p:stCondLst>
                                            <p:cond delay="0"/>
                                          </p:stCondLst>
                                        </p:cTn>
                                        <p:tgtEl>
                                          <p:spTgt spid="27"/>
                                        </p:tgtEl>
                                        <p:attrNameLst>
                                          <p:attrName>style.visibility</p:attrName>
                                        </p:attrNameLst>
                                      </p:cBhvr>
                                      <p:to>
                                        <p:strVal val="visible"/>
                                      </p:to>
                                    </p:set>
                                  </p:childTnLst>
                                </p:cTn>
                              </p:par>
                            </p:childTnLst>
                          </p:cTn>
                        </p:par>
                        <p:par>
                          <p:cTn id="28" fill="hold">
                            <p:stCondLst>
                              <p:cond delay="500"/>
                            </p:stCondLst>
                            <p:childTnLst>
                              <p:par>
                                <p:cTn id="29" presetID="1"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1"/>
                                        </p:tgtEl>
                                        <p:attrNameLst>
                                          <p:attrName>style.visibility</p:attrName>
                                        </p:attrNameLst>
                                      </p:cBhvr>
                                      <p:to>
                                        <p:strVal val="visible"/>
                                      </p:to>
                                    </p:set>
                                    <p:animEffect transition="in" filter="wipe(left)">
                                      <p:cBhvr>
                                        <p:cTn id="35" dur="500"/>
                                        <p:tgtEl>
                                          <p:spTgt spid="81"/>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8"/>
                                        </p:tgtEl>
                                        <p:attrNameLst>
                                          <p:attrName>style.visibility</p:attrName>
                                        </p:attrNameLst>
                                      </p:cBhvr>
                                      <p:to>
                                        <p:strVal val="visible"/>
                                      </p:to>
                                    </p:set>
                                    <p:animEffect transition="in" filter="wipe(left)">
                                      <p:cBhvr>
                                        <p:cTn id="38" dur="500"/>
                                        <p:tgtEl>
                                          <p:spTgt spid="7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7"/>
                                        </p:tgtEl>
                                        <p:attrNameLst>
                                          <p:attrName>style.visibility</p:attrName>
                                        </p:attrNameLst>
                                      </p:cBhvr>
                                      <p:to>
                                        <p:strVal val="visible"/>
                                      </p:to>
                                    </p:set>
                                    <p:animEffect transition="in" filter="fade">
                                      <p:cBhvr>
                                        <p:cTn id="46" dur="500"/>
                                        <p:tgtEl>
                                          <p:spTgt spid="6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fade">
                                      <p:cBhvr>
                                        <p:cTn id="51" dur="500"/>
                                        <p:tgtEl>
                                          <p:spTgt spid="66"/>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xit" presetSubtype="0" fill="hold" grpId="1" nodeType="clickEffect">
                                  <p:stCondLst>
                                    <p:cond delay="0"/>
                                  </p:stCondLst>
                                  <p:childTnLst>
                                    <p:animEffect transition="out" filter="fade">
                                      <p:cBhvr>
                                        <p:cTn id="61" dur="500"/>
                                        <p:tgtEl>
                                          <p:spTgt spid="68"/>
                                        </p:tgtEl>
                                      </p:cBhvr>
                                    </p:animEffect>
                                    <p:set>
                                      <p:cBhvr>
                                        <p:cTn id="62" dur="1" fill="hold">
                                          <p:stCondLst>
                                            <p:cond delay="499"/>
                                          </p:stCondLst>
                                        </p:cTn>
                                        <p:tgtEl>
                                          <p:spTgt spid="68"/>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67"/>
                                        </p:tgtEl>
                                      </p:cBhvr>
                                    </p:animEffect>
                                    <p:set>
                                      <p:cBhvr>
                                        <p:cTn id="65" dur="1" fill="hold">
                                          <p:stCondLst>
                                            <p:cond delay="499"/>
                                          </p:stCondLst>
                                        </p:cTn>
                                        <p:tgtEl>
                                          <p:spTgt spid="67"/>
                                        </p:tgtEl>
                                        <p:attrNameLst>
                                          <p:attrName>style.visibility</p:attrName>
                                        </p:attrNameLst>
                                      </p:cBhvr>
                                      <p:to>
                                        <p:strVal val="hidden"/>
                                      </p:to>
                                    </p:set>
                                  </p:childTnLst>
                                </p:cTn>
                              </p:par>
                              <p:par>
                                <p:cTn id="66" presetID="22" presetClass="entr" presetSubtype="8" fill="hold" nodeType="with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1500"/>
                                        <p:tgtEl>
                                          <p:spTgt spid="23"/>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grpId="0" nodeType="click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500"/>
                                        <p:tgtEl>
                                          <p:spTgt spid="45"/>
                                        </p:tgtEl>
                                      </p:cBhvr>
                                    </p:animEffect>
                                  </p:childTnLst>
                                </p:cTn>
                              </p:par>
                              <p:par>
                                <p:cTn id="74" presetID="10" presetClass="entr" presetSubtype="0" fill="hold"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fade">
                                      <p:cBhvr>
                                        <p:cTn id="79" dur="500"/>
                                        <p:tgtEl>
                                          <p:spTgt spid="49"/>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left)">
                                      <p:cBhvr>
                                        <p:cTn id="83" dur="500"/>
                                        <p:tgtEl>
                                          <p:spTgt spid="34"/>
                                        </p:tgtEl>
                                      </p:cBhvr>
                                    </p:animEffect>
                                  </p:childTnLst>
                                </p:cTn>
                              </p:par>
                              <p:par>
                                <p:cTn id="84" presetID="22" presetClass="entr" presetSubtype="8" fill="hold" nodeType="withEffect">
                                  <p:stCondLst>
                                    <p:cond delay="0"/>
                                  </p:stCondLst>
                                  <p:childTnLst>
                                    <p:set>
                                      <p:cBhvr>
                                        <p:cTn id="85" dur="1" fill="hold">
                                          <p:stCondLst>
                                            <p:cond delay="0"/>
                                          </p:stCondLst>
                                        </p:cTn>
                                        <p:tgtEl>
                                          <p:spTgt spid="40"/>
                                        </p:tgtEl>
                                        <p:attrNameLst>
                                          <p:attrName>style.visibility</p:attrName>
                                        </p:attrNameLst>
                                      </p:cBhvr>
                                      <p:to>
                                        <p:strVal val="visible"/>
                                      </p:to>
                                    </p:set>
                                    <p:animEffect transition="in" filter="wipe(left)">
                                      <p:cBhvr>
                                        <p:cTn id="86" dur="500"/>
                                        <p:tgtEl>
                                          <p:spTgt spid="40"/>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mph" presetSubtype="0" nodeType="clickEffect">
                                  <p:stCondLst>
                                    <p:cond delay="0"/>
                                  </p:stCondLst>
                                  <p:childTnLst>
                                    <p:set>
                                      <p:cBhvr>
                                        <p:cTn id="90" dur="indefinite"/>
                                        <p:tgtEl>
                                          <p:spTgt spid="20"/>
                                        </p:tgtEl>
                                        <p:attrNameLst>
                                          <p:attrName>style.opacity</p:attrName>
                                        </p:attrNameLst>
                                      </p:cBhvr>
                                      <p:to>
                                        <p:strVal val="0.25"/>
                                      </p:to>
                                    </p:set>
                                    <p:animEffect filter="image" prLst="opacity: 0.25">
                                      <p:cBhvr rctx="IE">
                                        <p:cTn id="91" dur="indefinite"/>
                                        <p:tgtEl>
                                          <p:spTgt spid="20"/>
                                        </p:tgtEl>
                                      </p:cBhvr>
                                    </p:animEffect>
                                  </p:childTnLst>
                                </p:cTn>
                              </p:par>
                              <p:par>
                                <p:cTn id="92" presetID="9" presetClass="emph" presetSubtype="0" grpId="1" nodeType="withEffect">
                                  <p:stCondLst>
                                    <p:cond delay="0"/>
                                  </p:stCondLst>
                                  <p:childTnLst>
                                    <p:set>
                                      <p:cBhvr>
                                        <p:cTn id="93" dur="indefinite"/>
                                        <p:tgtEl>
                                          <p:spTgt spid="81"/>
                                        </p:tgtEl>
                                        <p:attrNameLst>
                                          <p:attrName>style.opacity</p:attrName>
                                        </p:attrNameLst>
                                      </p:cBhvr>
                                      <p:to>
                                        <p:strVal val="0.25"/>
                                      </p:to>
                                    </p:set>
                                    <p:animEffect filter="image" prLst="opacity: 0.25">
                                      <p:cBhvr rctx="IE">
                                        <p:cTn id="94" dur="indefinite"/>
                                        <p:tgtEl>
                                          <p:spTgt spid="81"/>
                                        </p:tgtEl>
                                      </p:cBhvr>
                                    </p:animEffect>
                                  </p:childTnLst>
                                </p:cTn>
                              </p:par>
                              <p:par>
                                <p:cTn id="95" presetID="9" presetClass="emph" presetSubtype="0" grpId="1" nodeType="withEffect">
                                  <p:stCondLst>
                                    <p:cond delay="0"/>
                                  </p:stCondLst>
                                  <p:childTnLst>
                                    <p:set>
                                      <p:cBhvr>
                                        <p:cTn id="96" dur="indefinite"/>
                                        <p:tgtEl>
                                          <p:spTgt spid="78"/>
                                        </p:tgtEl>
                                        <p:attrNameLst>
                                          <p:attrName>style.opacity</p:attrName>
                                        </p:attrNameLst>
                                      </p:cBhvr>
                                      <p:to>
                                        <p:strVal val="0.25"/>
                                      </p:to>
                                    </p:set>
                                    <p:animEffect filter="image" prLst="opacity: 0.25">
                                      <p:cBhvr rctx="IE">
                                        <p:cTn id="97" dur="indefinite"/>
                                        <p:tgtEl>
                                          <p:spTgt spid="78"/>
                                        </p:tgtEl>
                                      </p:cBhvr>
                                    </p:animEffect>
                                  </p:childTnLst>
                                </p:cTn>
                              </p:par>
                              <p:par>
                                <p:cTn id="98" presetID="9" presetClass="emph" presetSubtype="0" nodeType="withEffect">
                                  <p:stCondLst>
                                    <p:cond delay="0"/>
                                  </p:stCondLst>
                                  <p:childTnLst>
                                    <p:set>
                                      <p:cBhvr>
                                        <p:cTn id="99" dur="indefinite"/>
                                        <p:tgtEl>
                                          <p:spTgt spid="23"/>
                                        </p:tgtEl>
                                        <p:attrNameLst>
                                          <p:attrName>style.opacity</p:attrName>
                                        </p:attrNameLst>
                                      </p:cBhvr>
                                      <p:to>
                                        <p:strVal val="0.25"/>
                                      </p:to>
                                    </p:set>
                                    <p:animEffect filter="image" prLst="opacity: 0.25">
                                      <p:cBhvr rctx="IE">
                                        <p:cTn id="100" dur="indefinite"/>
                                        <p:tgtEl>
                                          <p:spTgt spid="23"/>
                                        </p:tgtEl>
                                      </p:cBhvr>
                                    </p:animEffect>
                                  </p:childTnLst>
                                </p:cTn>
                              </p:par>
                              <p:par>
                                <p:cTn id="101" presetID="22" presetClass="entr" presetSubtype="8" fill="hold" nodeType="withEffect">
                                  <p:stCondLst>
                                    <p:cond delay="0"/>
                                  </p:stCondLst>
                                  <p:childTnLst>
                                    <p:set>
                                      <p:cBhvr>
                                        <p:cTn id="102" dur="1" fill="hold">
                                          <p:stCondLst>
                                            <p:cond delay="0"/>
                                          </p:stCondLst>
                                        </p:cTn>
                                        <p:tgtEl>
                                          <p:spTgt spid="82"/>
                                        </p:tgtEl>
                                        <p:attrNameLst>
                                          <p:attrName>style.visibility</p:attrName>
                                        </p:attrNameLst>
                                      </p:cBhvr>
                                      <p:to>
                                        <p:strVal val="visible"/>
                                      </p:to>
                                    </p:set>
                                    <p:animEffect transition="in" filter="wipe(left)">
                                      <p:cBhvr>
                                        <p:cTn id="103" dur="500"/>
                                        <p:tgtEl>
                                          <p:spTgt spid="82"/>
                                        </p:tgtEl>
                                      </p:cBhvr>
                                    </p:animEffect>
                                  </p:childTnLst>
                                </p:cTn>
                              </p:par>
                            </p:childTnLst>
                          </p:cTn>
                        </p:par>
                        <p:par>
                          <p:cTn id="104" fill="hold">
                            <p:stCondLst>
                              <p:cond delay="500"/>
                            </p:stCondLst>
                            <p:childTnLst>
                              <p:par>
                                <p:cTn id="105" presetID="22" presetClass="entr" presetSubtype="8" fill="hold" grpId="0" nodeType="afterEffect">
                                  <p:stCondLst>
                                    <p:cond delay="0"/>
                                  </p:stCondLst>
                                  <p:childTnLst>
                                    <p:set>
                                      <p:cBhvr>
                                        <p:cTn id="106" dur="1" fill="hold">
                                          <p:stCondLst>
                                            <p:cond delay="0"/>
                                          </p:stCondLst>
                                        </p:cTn>
                                        <p:tgtEl>
                                          <p:spTgt spid="85"/>
                                        </p:tgtEl>
                                        <p:attrNameLst>
                                          <p:attrName>style.visibility</p:attrName>
                                        </p:attrNameLst>
                                      </p:cBhvr>
                                      <p:to>
                                        <p:strVal val="visible"/>
                                      </p:to>
                                    </p:set>
                                    <p:animEffect transition="in" filter="wipe(left)">
                                      <p:cBhvr>
                                        <p:cTn id="107" dur="1000"/>
                                        <p:tgtEl>
                                          <p:spTgt spid="85"/>
                                        </p:tgtEl>
                                      </p:cBhvr>
                                    </p:animEffect>
                                  </p:childTnLst>
                                </p:cTn>
                              </p:par>
                              <p:par>
                                <p:cTn id="108" presetID="22" presetClass="entr" presetSubtype="8" fill="hold" grpId="0" nodeType="withEffect">
                                  <p:stCondLst>
                                    <p:cond delay="0"/>
                                  </p:stCondLst>
                                  <p:childTnLst>
                                    <p:set>
                                      <p:cBhvr>
                                        <p:cTn id="109" dur="1" fill="hold">
                                          <p:stCondLst>
                                            <p:cond delay="0"/>
                                          </p:stCondLst>
                                        </p:cTn>
                                        <p:tgtEl>
                                          <p:spTgt spid="79"/>
                                        </p:tgtEl>
                                        <p:attrNameLst>
                                          <p:attrName>style.visibility</p:attrName>
                                        </p:attrNameLst>
                                      </p:cBhvr>
                                      <p:to>
                                        <p:strVal val="visible"/>
                                      </p:to>
                                    </p:set>
                                    <p:animEffect transition="in" filter="wipe(left)">
                                      <p:cBhvr>
                                        <p:cTn id="110" dur="1000"/>
                                        <p:tgtEl>
                                          <p:spTgt spid="79"/>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nodeType="clickEffect">
                                  <p:stCondLst>
                                    <p:cond delay="0"/>
                                  </p:stCondLst>
                                  <p:childTnLst>
                                    <p:set>
                                      <p:cBhvr>
                                        <p:cTn id="114" dur="1" fill="hold">
                                          <p:stCondLst>
                                            <p:cond delay="0"/>
                                          </p:stCondLst>
                                        </p:cTn>
                                        <p:tgtEl>
                                          <p:spTgt spid="88"/>
                                        </p:tgtEl>
                                        <p:attrNameLst>
                                          <p:attrName>style.visibility</p:attrName>
                                        </p:attrNameLst>
                                      </p:cBhvr>
                                      <p:to>
                                        <p:strVal val="visible"/>
                                      </p:to>
                                    </p:set>
                                    <p:animEffect transition="in" filter="wipe(left)">
                                      <p:cBhvr>
                                        <p:cTn id="115" dur="1500"/>
                                        <p:tgtEl>
                                          <p:spTgt spid="88"/>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fade">
                                      <p:cBhvr>
                                        <p:cTn id="120" dur="500"/>
                                        <p:tgtEl>
                                          <p:spTgt spid="96"/>
                                        </p:tgtEl>
                                      </p:cBhvr>
                                    </p:animEffect>
                                  </p:childTnLst>
                                </p:cTn>
                              </p:par>
                              <p:par>
                                <p:cTn id="121" presetID="10" presetClass="entr" presetSubtype="0" fill="hold" nodeType="withEffect">
                                  <p:stCondLst>
                                    <p:cond delay="0"/>
                                  </p:stCondLst>
                                  <p:childTnLst>
                                    <p:set>
                                      <p:cBhvr>
                                        <p:cTn id="122" dur="1" fill="hold">
                                          <p:stCondLst>
                                            <p:cond delay="0"/>
                                          </p:stCondLst>
                                        </p:cTn>
                                        <p:tgtEl>
                                          <p:spTgt spid="91"/>
                                        </p:tgtEl>
                                        <p:attrNameLst>
                                          <p:attrName>style.visibility</p:attrName>
                                        </p:attrNameLst>
                                      </p:cBhvr>
                                      <p:to>
                                        <p:strVal val="visible"/>
                                      </p:to>
                                    </p:set>
                                    <p:animEffect transition="in" filter="fade">
                                      <p:cBhvr>
                                        <p:cTn id="123" dur="500"/>
                                        <p:tgtEl>
                                          <p:spTgt spid="91"/>
                                        </p:tgtEl>
                                      </p:cBhvr>
                                    </p:animEffect>
                                  </p:childTnLst>
                                </p:cTn>
                              </p:par>
                              <p:par>
                                <p:cTn id="124" presetID="10" presetClass="entr" presetSubtype="0" fill="hold" nodeType="with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34" grpId="0" animBg="1"/>
      <p:bldP spid="35" grpId="0" animBg="1"/>
      <p:bldP spid="39" grpId="0" animBg="1"/>
      <p:bldP spid="45" grpId="0" animBg="1"/>
      <p:bldP spid="49" grpId="0" animBg="1"/>
      <p:bldP spid="66" grpId="0"/>
      <p:bldP spid="67" grpId="0" animBg="1"/>
      <p:bldP spid="67" grpId="1" animBg="1"/>
      <p:bldP spid="68" grpId="0"/>
      <p:bldP spid="68" grpId="1"/>
      <p:bldP spid="78" grpId="0" animBg="1"/>
      <p:bldP spid="78" grpId="1" animBg="1"/>
      <p:bldP spid="79" grpId="0" animBg="1"/>
      <p:bldP spid="81" grpId="0" animBg="1"/>
      <p:bldP spid="81" grpId="1" animBg="1"/>
      <p:bldP spid="85" grpId="0" animBg="1"/>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dirty="0"/>
              <a:t>Outline</a:t>
            </a:r>
          </a:p>
        </p:txBody>
      </p:sp>
      <p:sp>
        <p:nvSpPr>
          <p:cNvPr id="7173"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2F892-648D-43CC-8C29-2FF410E22ECF}" type="slidenum">
              <a:rPr lang="en-US" altLang="en-US">
                <a:solidFill>
                  <a:srgbClr val="5F5F5F"/>
                </a:solidFill>
              </a:rPr>
              <a:pPr/>
              <a:t>25</a:t>
            </a:fld>
            <a:endParaRPr lang="en-US" altLang="en-US">
              <a:solidFill>
                <a:srgbClr val="5F5F5F"/>
              </a:solidFill>
            </a:endParaRPr>
          </a:p>
        </p:txBody>
      </p:sp>
      <p:sp>
        <p:nvSpPr>
          <p:cNvPr id="2" name="TextBox 1"/>
          <p:cNvSpPr txBox="1"/>
          <p:nvPr/>
        </p:nvSpPr>
        <p:spPr>
          <a:xfrm>
            <a:off x="304800" y="914400"/>
            <a:ext cx="8458200" cy="5139869"/>
          </a:xfrm>
          <a:prstGeom prst="rect">
            <a:avLst/>
          </a:prstGeom>
          <a:noFill/>
        </p:spPr>
        <p:txBody>
          <a:bodyPr wrap="square" rtlCol="0">
            <a:spAutoFit/>
          </a:bodyPr>
          <a:lstStyle/>
          <a:p>
            <a:pPr marL="342900" indent="-342900">
              <a:spcBef>
                <a:spcPts val="800"/>
              </a:spcBef>
              <a:spcAft>
                <a:spcPts val="800"/>
              </a:spcAft>
              <a:buFont typeface="+mj-lt"/>
              <a:buAutoNum type="arabicPeriod"/>
            </a:pPr>
            <a:r>
              <a:rPr lang="en-US" sz="3600" dirty="0">
                <a:solidFill>
                  <a:schemeClr val="bg1">
                    <a:lumMod val="50000"/>
                  </a:schemeClr>
                </a:solidFill>
                <a:latin typeface="+mn-lt"/>
              </a:rPr>
              <a:t> DRAM Basics &amp; Motivation</a:t>
            </a: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a:t>
            </a:r>
            <a:r>
              <a:rPr lang="en-US" sz="3600" dirty="0" err="1">
                <a:solidFill>
                  <a:schemeClr val="bg1">
                    <a:lumMod val="50000"/>
                  </a:schemeClr>
                </a:solidFill>
                <a:latin typeface="+mn-lt"/>
              </a:rPr>
              <a:t>SoftMC</a:t>
            </a:r>
            <a:endParaRPr lang="en-US" sz="3600" dirty="0">
              <a:solidFill>
                <a:schemeClr val="bg1">
                  <a:lumMod val="50000"/>
                </a:schemeClr>
              </a:solidFill>
              <a:latin typeface="+mn-lt"/>
            </a:endParaRP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Use Cases</a:t>
            </a:r>
          </a:p>
          <a:p>
            <a:pPr marL="1028700" lvl="1" indent="-571500">
              <a:spcBef>
                <a:spcPts val="800"/>
              </a:spcBef>
              <a:spcAft>
                <a:spcPts val="800"/>
              </a:spcAft>
              <a:buFont typeface="Cambria" panose="02040503050406030204" pitchFamily="18" charset="0"/>
              <a:buChar char="–"/>
            </a:pPr>
            <a:r>
              <a:rPr lang="en-US" sz="3600" dirty="0">
                <a:solidFill>
                  <a:schemeClr val="bg1">
                    <a:lumMod val="50000"/>
                  </a:schemeClr>
                </a:solidFill>
                <a:latin typeface="+mn-lt"/>
              </a:rPr>
              <a:t> </a:t>
            </a:r>
            <a:r>
              <a:rPr lang="en-US" sz="3200" dirty="0">
                <a:solidFill>
                  <a:schemeClr val="bg1">
                    <a:lumMod val="50000"/>
                  </a:schemeClr>
                </a:solidFill>
                <a:latin typeface="+mn-lt"/>
              </a:rPr>
              <a:t>Retention Time Distribution Study</a:t>
            </a:r>
          </a:p>
          <a:p>
            <a:pPr marL="1028700" lvl="1" indent="-571500">
              <a:spcBef>
                <a:spcPts val="800"/>
              </a:spcBef>
              <a:spcAft>
                <a:spcPts val="800"/>
              </a:spcAft>
              <a:buFont typeface="Cambria" panose="02040503050406030204" pitchFamily="18" charset="0"/>
              <a:buChar char="–"/>
            </a:pPr>
            <a:r>
              <a:rPr lang="en-US" sz="3200" dirty="0">
                <a:solidFill>
                  <a:schemeClr val="bg1">
                    <a:lumMod val="50000"/>
                  </a:schemeClr>
                </a:solidFill>
                <a:latin typeface="+mn-lt"/>
              </a:rPr>
              <a:t> Evaluating Recently-Proposed Ideas</a:t>
            </a:r>
          </a:p>
          <a:p>
            <a:pPr marL="342900" indent="-342900">
              <a:spcBef>
                <a:spcPts val="800"/>
              </a:spcBef>
              <a:spcAft>
                <a:spcPts val="800"/>
              </a:spcAft>
              <a:buFont typeface="+mj-lt"/>
              <a:buAutoNum type="arabicPeriod"/>
            </a:pPr>
            <a:r>
              <a:rPr lang="en-US" sz="3600" dirty="0">
                <a:solidFill>
                  <a:srgbClr val="C00000"/>
                </a:solidFill>
                <a:latin typeface="+mn-lt"/>
              </a:rPr>
              <a:t> Future Research Directions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Conclusion</a:t>
            </a:r>
          </a:p>
        </p:txBody>
      </p:sp>
    </p:spTree>
    <p:extLst>
      <p:ext uri="{BB962C8B-B14F-4D97-AF65-F5344CB8AC3E}">
        <p14:creationId xmlns:p14="http://schemas.microsoft.com/office/powerpoint/2010/main" val="29807748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Future Research Directions</a:t>
            </a:r>
          </a:p>
        </p:txBody>
      </p:sp>
      <p:sp>
        <p:nvSpPr>
          <p:cNvPr id="3" name="Content Placeholder 2"/>
          <p:cNvSpPr>
            <a:spLocks noGrp="1"/>
          </p:cNvSpPr>
          <p:nvPr>
            <p:ph idx="1"/>
          </p:nvPr>
        </p:nvSpPr>
        <p:spPr>
          <a:xfrm>
            <a:off x="304800" y="1028700"/>
            <a:ext cx="8534400" cy="5238750"/>
          </a:xfrm>
        </p:spPr>
        <p:txBody>
          <a:bodyPr/>
          <a:lstStyle/>
          <a:p>
            <a:pPr>
              <a:lnSpc>
                <a:spcPct val="100000"/>
              </a:lnSpc>
            </a:pPr>
            <a:r>
              <a:rPr lang="en-US" sz="3000" dirty="0"/>
              <a:t>More Characterization of DRAM</a:t>
            </a:r>
          </a:p>
          <a:p>
            <a:pPr lvl="1"/>
            <a:r>
              <a:rPr lang="en-US" sz="3000" dirty="0"/>
              <a:t>How are the cell characteristics changing with different generations of </a:t>
            </a:r>
            <a:r>
              <a:rPr lang="en-US" sz="3000" dirty="0">
                <a:solidFill>
                  <a:srgbClr val="336699"/>
                </a:solidFill>
              </a:rPr>
              <a:t>technology nodes</a:t>
            </a:r>
            <a:r>
              <a:rPr lang="en-US" sz="3000" dirty="0"/>
              <a:t>?</a:t>
            </a:r>
          </a:p>
          <a:p>
            <a:pPr lvl="1"/>
            <a:r>
              <a:rPr lang="en-US" sz="3000" dirty="0"/>
              <a:t>What </a:t>
            </a:r>
            <a:r>
              <a:rPr lang="en-US" sz="3000" dirty="0">
                <a:solidFill>
                  <a:srgbClr val="336699"/>
                </a:solidFill>
              </a:rPr>
              <a:t>types of usage </a:t>
            </a:r>
            <a:r>
              <a:rPr lang="en-US" sz="3000" dirty="0"/>
              <a:t>accelerate </a:t>
            </a:r>
            <a:r>
              <a:rPr lang="en-US" sz="3000" dirty="0">
                <a:solidFill>
                  <a:srgbClr val="C00000"/>
                </a:solidFill>
              </a:rPr>
              <a:t>aging</a:t>
            </a:r>
            <a:r>
              <a:rPr lang="en-US" sz="3000" dirty="0"/>
              <a:t>?</a:t>
            </a:r>
          </a:p>
          <a:p>
            <a:pPr>
              <a:lnSpc>
                <a:spcPct val="150000"/>
              </a:lnSpc>
            </a:pPr>
            <a:r>
              <a:rPr lang="en-US" sz="3000" dirty="0"/>
              <a:t>Characterization of </a:t>
            </a:r>
            <a:r>
              <a:rPr lang="en-US" sz="3000" dirty="0">
                <a:solidFill>
                  <a:srgbClr val="336699"/>
                </a:solidFill>
              </a:rPr>
              <a:t>Non-volatile Memory</a:t>
            </a:r>
          </a:p>
          <a:p>
            <a:pPr>
              <a:lnSpc>
                <a:spcPct val="150000"/>
              </a:lnSpc>
            </a:pPr>
            <a:r>
              <a:rPr lang="en-US" sz="3000" dirty="0"/>
              <a:t>Extensions</a:t>
            </a:r>
          </a:p>
          <a:p>
            <a:pPr lvl="1"/>
            <a:r>
              <a:rPr lang="en-US" sz="3000" dirty="0"/>
              <a:t>Memory Scheduling</a:t>
            </a:r>
          </a:p>
          <a:p>
            <a:pPr lvl="1"/>
            <a:r>
              <a:rPr lang="en-US" sz="3000" dirty="0"/>
              <a:t>Workload Analysis</a:t>
            </a:r>
          </a:p>
          <a:p>
            <a:pPr lvl="1"/>
            <a:r>
              <a:rPr lang="en-US" sz="3000" dirty="0"/>
              <a:t>Testbed for in-memory Computation</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26</a:t>
            </a:fld>
            <a:endParaRPr lang="en-US" altLang="en-US"/>
          </a:p>
        </p:txBody>
      </p:sp>
    </p:spTree>
    <p:extLst>
      <p:ext uri="{BB962C8B-B14F-4D97-AF65-F5344CB8AC3E}">
        <p14:creationId xmlns:p14="http://schemas.microsoft.com/office/powerpoint/2010/main" val="2664980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dirty="0"/>
              <a:t>Outline</a:t>
            </a:r>
          </a:p>
        </p:txBody>
      </p:sp>
      <p:sp>
        <p:nvSpPr>
          <p:cNvPr id="7173"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2F892-648D-43CC-8C29-2FF410E22ECF}" type="slidenum">
              <a:rPr lang="en-US" altLang="en-US">
                <a:solidFill>
                  <a:srgbClr val="5F5F5F"/>
                </a:solidFill>
              </a:rPr>
              <a:pPr/>
              <a:t>27</a:t>
            </a:fld>
            <a:endParaRPr lang="en-US" altLang="en-US">
              <a:solidFill>
                <a:srgbClr val="5F5F5F"/>
              </a:solidFill>
            </a:endParaRPr>
          </a:p>
        </p:txBody>
      </p:sp>
      <p:sp>
        <p:nvSpPr>
          <p:cNvPr id="2" name="TextBox 1"/>
          <p:cNvSpPr txBox="1"/>
          <p:nvPr/>
        </p:nvSpPr>
        <p:spPr>
          <a:xfrm>
            <a:off x="304800" y="914400"/>
            <a:ext cx="8458200" cy="5139869"/>
          </a:xfrm>
          <a:prstGeom prst="rect">
            <a:avLst/>
          </a:prstGeom>
          <a:noFill/>
        </p:spPr>
        <p:txBody>
          <a:bodyPr wrap="square" rtlCol="0">
            <a:spAutoFit/>
          </a:bodyPr>
          <a:lstStyle/>
          <a:p>
            <a:pPr marL="342900" indent="-342900">
              <a:spcBef>
                <a:spcPts val="800"/>
              </a:spcBef>
              <a:spcAft>
                <a:spcPts val="800"/>
              </a:spcAft>
              <a:buFont typeface="+mj-lt"/>
              <a:buAutoNum type="arabicPeriod"/>
            </a:pPr>
            <a:r>
              <a:rPr lang="en-US" sz="3600" dirty="0">
                <a:solidFill>
                  <a:schemeClr val="bg1">
                    <a:lumMod val="50000"/>
                  </a:schemeClr>
                </a:solidFill>
                <a:latin typeface="+mn-lt"/>
              </a:rPr>
              <a:t> DRAM Basics &amp; Motivation</a:t>
            </a: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a:t>
            </a:r>
            <a:r>
              <a:rPr lang="en-US" sz="3600" dirty="0" err="1">
                <a:solidFill>
                  <a:schemeClr val="bg1">
                    <a:lumMod val="50000"/>
                  </a:schemeClr>
                </a:solidFill>
                <a:latin typeface="+mn-lt"/>
              </a:rPr>
              <a:t>SoftMC</a:t>
            </a:r>
            <a:endParaRPr lang="en-US" sz="3600" dirty="0">
              <a:solidFill>
                <a:schemeClr val="bg1">
                  <a:lumMod val="50000"/>
                </a:schemeClr>
              </a:solidFill>
              <a:latin typeface="+mn-lt"/>
            </a:endParaRP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Use Cases</a:t>
            </a:r>
          </a:p>
          <a:p>
            <a:pPr marL="1028700" lvl="1" indent="-571500">
              <a:spcBef>
                <a:spcPts val="800"/>
              </a:spcBef>
              <a:spcAft>
                <a:spcPts val="800"/>
              </a:spcAft>
              <a:buFont typeface="Cambria" panose="02040503050406030204" pitchFamily="18" charset="0"/>
              <a:buChar char="–"/>
            </a:pPr>
            <a:r>
              <a:rPr lang="en-US" sz="3600" dirty="0">
                <a:solidFill>
                  <a:schemeClr val="bg1">
                    <a:lumMod val="50000"/>
                  </a:schemeClr>
                </a:solidFill>
                <a:latin typeface="+mn-lt"/>
              </a:rPr>
              <a:t> </a:t>
            </a:r>
            <a:r>
              <a:rPr lang="en-US" sz="3200" dirty="0">
                <a:solidFill>
                  <a:schemeClr val="bg1">
                    <a:lumMod val="50000"/>
                  </a:schemeClr>
                </a:solidFill>
                <a:latin typeface="+mn-lt"/>
              </a:rPr>
              <a:t>Retention Time Distribution Study</a:t>
            </a:r>
          </a:p>
          <a:p>
            <a:pPr marL="1028700" lvl="1" indent="-571500">
              <a:spcBef>
                <a:spcPts val="800"/>
              </a:spcBef>
              <a:spcAft>
                <a:spcPts val="800"/>
              </a:spcAft>
              <a:buFont typeface="Cambria" panose="02040503050406030204" pitchFamily="18" charset="0"/>
              <a:buChar char="–"/>
            </a:pPr>
            <a:r>
              <a:rPr lang="en-US" sz="3200" dirty="0">
                <a:solidFill>
                  <a:schemeClr val="bg1">
                    <a:lumMod val="50000"/>
                  </a:schemeClr>
                </a:solidFill>
                <a:latin typeface="+mn-lt"/>
              </a:rPr>
              <a:t> Evaluating Recently-Proposed Ideas</a:t>
            </a:r>
          </a:p>
          <a:p>
            <a:pPr marL="342900" indent="-342900">
              <a:spcBef>
                <a:spcPts val="800"/>
              </a:spcBef>
              <a:spcAft>
                <a:spcPts val="800"/>
              </a:spcAft>
              <a:buFont typeface="+mj-lt"/>
              <a:buAutoNum type="arabicPeriod"/>
            </a:pPr>
            <a:r>
              <a:rPr lang="en-US" sz="3600" dirty="0">
                <a:solidFill>
                  <a:schemeClr val="bg1">
                    <a:lumMod val="50000"/>
                  </a:schemeClr>
                </a:solidFill>
                <a:latin typeface="+mn-lt"/>
              </a:rPr>
              <a:t> Future Research Directions</a:t>
            </a:r>
          </a:p>
          <a:p>
            <a:pPr marL="342900" indent="-342900">
              <a:spcBef>
                <a:spcPts val="800"/>
              </a:spcBef>
              <a:spcAft>
                <a:spcPts val="800"/>
              </a:spcAft>
              <a:buFont typeface="+mj-lt"/>
              <a:buAutoNum type="arabicPeriod"/>
            </a:pPr>
            <a:r>
              <a:rPr lang="en-US" sz="3600" dirty="0">
                <a:solidFill>
                  <a:srgbClr val="C00000"/>
                </a:solidFill>
                <a:latin typeface="+mn-lt"/>
              </a:rPr>
              <a:t> Conclusion</a:t>
            </a:r>
          </a:p>
        </p:txBody>
      </p:sp>
    </p:spTree>
    <p:extLst>
      <p:ext uri="{BB962C8B-B14F-4D97-AF65-F5344CB8AC3E}">
        <p14:creationId xmlns:p14="http://schemas.microsoft.com/office/powerpoint/2010/main" val="846753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t>Conclusion</a:t>
            </a:r>
          </a:p>
        </p:txBody>
      </p:sp>
      <p:sp>
        <p:nvSpPr>
          <p:cNvPr id="3" name="Content Placeholder 2"/>
          <p:cNvSpPr>
            <a:spLocks noGrp="1"/>
          </p:cNvSpPr>
          <p:nvPr>
            <p:ph idx="1"/>
          </p:nvPr>
        </p:nvSpPr>
        <p:spPr>
          <a:xfrm>
            <a:off x="152400" y="914400"/>
            <a:ext cx="8991600" cy="5059363"/>
          </a:xfrm>
        </p:spPr>
        <p:txBody>
          <a:bodyPr/>
          <a:lstStyle/>
          <a:p>
            <a:r>
              <a:rPr lang="en-US" sz="2800" b="1" dirty="0" err="1">
                <a:solidFill>
                  <a:srgbClr val="0070C0"/>
                </a:solidFill>
              </a:rPr>
              <a:t>SoftMC</a:t>
            </a:r>
            <a:r>
              <a:rPr lang="en-US" sz="2800" dirty="0"/>
              <a:t>: First </a:t>
            </a:r>
            <a:r>
              <a:rPr lang="en-US" sz="2800" dirty="0">
                <a:solidFill>
                  <a:srgbClr val="008A3E"/>
                </a:solidFill>
              </a:rPr>
              <a:t>publicly-available</a:t>
            </a:r>
            <a:r>
              <a:rPr lang="en-US" sz="2800" dirty="0"/>
              <a:t> FPGA-based DRAM testing infrastructure</a:t>
            </a:r>
          </a:p>
          <a:p>
            <a:r>
              <a:rPr lang="en-US" sz="2800" dirty="0">
                <a:solidFill>
                  <a:srgbClr val="008A3E"/>
                </a:solidFill>
              </a:rPr>
              <a:t>Flexible</a:t>
            </a:r>
            <a:r>
              <a:rPr lang="en-US" sz="2800" dirty="0"/>
              <a:t> and </a:t>
            </a:r>
            <a:r>
              <a:rPr lang="en-US" sz="2800" dirty="0">
                <a:solidFill>
                  <a:srgbClr val="008A3E"/>
                </a:solidFill>
              </a:rPr>
              <a:t>Easy to Use</a:t>
            </a:r>
          </a:p>
          <a:p>
            <a:r>
              <a:rPr lang="en-US" sz="2800" dirty="0"/>
              <a:t>Implemented two use cases</a:t>
            </a:r>
          </a:p>
          <a:p>
            <a:pPr lvl="1"/>
            <a:r>
              <a:rPr lang="en-US" sz="2800" dirty="0"/>
              <a:t>Retention Time Distribution Study</a:t>
            </a:r>
          </a:p>
          <a:p>
            <a:pPr lvl="1"/>
            <a:r>
              <a:rPr lang="en-US" sz="2800" dirty="0"/>
              <a:t>Evaluation of two recently-proposed latency reduction mechanisms</a:t>
            </a:r>
          </a:p>
          <a:p>
            <a:r>
              <a:rPr lang="en-US" sz="2800" dirty="0" err="1"/>
              <a:t>SoftMC</a:t>
            </a:r>
            <a:r>
              <a:rPr lang="en-US" sz="2800" dirty="0"/>
              <a:t> can enable many other </a:t>
            </a:r>
            <a:r>
              <a:rPr lang="en-US" sz="2800" dirty="0">
                <a:solidFill>
                  <a:srgbClr val="0070C0"/>
                </a:solidFill>
              </a:rPr>
              <a:t>studies</a:t>
            </a:r>
            <a:r>
              <a:rPr lang="en-US" sz="2800" dirty="0"/>
              <a:t>, </a:t>
            </a:r>
            <a:r>
              <a:rPr lang="en-US" sz="2800" dirty="0">
                <a:solidFill>
                  <a:srgbClr val="0070C0"/>
                </a:solidFill>
              </a:rPr>
              <a:t>ideas</a:t>
            </a:r>
            <a:r>
              <a:rPr lang="en-US" sz="2800" dirty="0"/>
              <a:t>, and </a:t>
            </a:r>
            <a:r>
              <a:rPr lang="en-US" sz="2800" dirty="0">
                <a:solidFill>
                  <a:srgbClr val="0070C0"/>
                </a:solidFill>
              </a:rPr>
              <a:t>methodologies</a:t>
            </a:r>
            <a:r>
              <a:rPr lang="en-US" sz="2800" dirty="0"/>
              <a:t> in the design of future memory systems</a:t>
            </a:r>
          </a:p>
          <a:p>
            <a:r>
              <a:rPr lang="en-US" sz="2800" b="1" dirty="0">
                <a:solidFill>
                  <a:srgbClr val="008A3E"/>
                </a:solidFill>
              </a:rPr>
              <a:t>Download</a:t>
            </a:r>
            <a:r>
              <a:rPr lang="en-US" sz="2800" dirty="0"/>
              <a:t> our first prototype</a:t>
            </a:r>
          </a:p>
          <a:p>
            <a:pPr lvl="1"/>
            <a:endParaRPr lang="en-US" sz="2800" dirty="0"/>
          </a:p>
          <a:p>
            <a:endParaRPr lang="en-US" sz="2800" dirty="0"/>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28</a:t>
            </a:fld>
            <a:endParaRPr lang="en-US" altLang="en-US"/>
          </a:p>
        </p:txBody>
      </p:sp>
      <p:sp>
        <p:nvSpPr>
          <p:cNvPr id="6" name="TextBox 5"/>
          <p:cNvSpPr txBox="1"/>
          <p:nvPr/>
        </p:nvSpPr>
        <p:spPr>
          <a:xfrm>
            <a:off x="2819400" y="5918816"/>
            <a:ext cx="5486400" cy="954107"/>
          </a:xfrm>
          <a:prstGeom prst="rect">
            <a:avLst/>
          </a:prstGeom>
          <a:noFill/>
        </p:spPr>
        <p:txBody>
          <a:bodyPr wrap="square" rtlCol="0" anchor="ctr">
            <a:spAutoFit/>
          </a:bodyPr>
          <a:lstStyle/>
          <a:p>
            <a:pPr algn="ctr"/>
            <a:r>
              <a:rPr lang="en-US" altLang="en-US" sz="2800" b="1" i="1" u="sng" dirty="0">
                <a:solidFill>
                  <a:srgbClr val="0070C0"/>
                </a:solidFill>
                <a:latin typeface="+mn-lt"/>
              </a:rPr>
              <a:t>github.com/CMU-SAFARI/</a:t>
            </a:r>
            <a:r>
              <a:rPr lang="en-US" altLang="en-US" sz="2800" b="1" i="1" u="sng" dirty="0" err="1">
                <a:solidFill>
                  <a:srgbClr val="0070C0"/>
                </a:solidFill>
                <a:latin typeface="+mn-lt"/>
              </a:rPr>
              <a:t>SoftMC</a:t>
            </a:r>
            <a:endParaRPr lang="en-US" sz="2800" dirty="0">
              <a:latin typeface="+mn-lt"/>
            </a:endParaRPr>
          </a:p>
          <a:p>
            <a:pPr algn="ctr"/>
            <a:endParaRPr lang="en-US" sz="2800" dirty="0">
              <a:latin typeface="+mn-lt"/>
            </a:endParaRPr>
          </a:p>
        </p:txBody>
      </p:sp>
    </p:spTree>
    <p:extLst>
      <p:ext uri="{BB962C8B-B14F-4D97-AF65-F5344CB8AC3E}">
        <p14:creationId xmlns:p14="http://schemas.microsoft.com/office/powerpoint/2010/main" val="3214061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fade">
                                      <p:cBhvr>
                                        <p:cTn id="33" dur="500"/>
                                        <p:tgtEl>
                                          <p:spTgt spid="3">
                                            <p:txEl>
                                              <p:pRg st="6" end="6"/>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0" y="685800"/>
            <a:ext cx="9144000" cy="2387600"/>
          </a:xfrm>
        </p:spPr>
        <p:txBody>
          <a:bodyPr/>
          <a:lstStyle/>
          <a:p>
            <a:pPr eaLnBrk="1" hangingPunct="1"/>
            <a:r>
              <a:rPr lang="en-US" altLang="en-US" sz="4400" dirty="0" err="1">
                <a:solidFill>
                  <a:srgbClr val="C00000"/>
                </a:solidFill>
              </a:rPr>
              <a:t>SoftMC</a:t>
            </a:r>
            <a:r>
              <a:rPr lang="en-US" altLang="en-US" sz="3600" dirty="0"/>
              <a:t> </a:t>
            </a:r>
            <a:br>
              <a:rPr lang="en-US" altLang="en-US" sz="3600" dirty="0"/>
            </a:br>
            <a:r>
              <a:rPr lang="en-US" altLang="en-US" sz="3600" dirty="0"/>
              <a:t>A Flexible and Practical </a:t>
            </a:r>
            <a:br>
              <a:rPr lang="en-US" altLang="en-US" sz="3600" dirty="0"/>
            </a:br>
            <a:r>
              <a:rPr lang="en-US" altLang="en-US" sz="3600" dirty="0"/>
              <a:t>Open-Source Infrastructure </a:t>
            </a:r>
            <a:br>
              <a:rPr lang="en-US" altLang="en-US" sz="3600" dirty="0"/>
            </a:br>
            <a:r>
              <a:rPr lang="en-US" altLang="en-US" sz="3600" dirty="0"/>
              <a:t>for Enabling Experimental DRAM Studies</a:t>
            </a:r>
          </a:p>
        </p:txBody>
      </p:sp>
      <p:sp>
        <p:nvSpPr>
          <p:cNvPr id="3075" name="Subtitle 2"/>
          <p:cNvSpPr>
            <a:spLocks noGrp="1"/>
          </p:cNvSpPr>
          <p:nvPr>
            <p:ph type="subTitle" idx="1"/>
          </p:nvPr>
        </p:nvSpPr>
        <p:spPr>
          <a:xfrm>
            <a:off x="228600" y="3479632"/>
            <a:ext cx="6858000" cy="2654300"/>
          </a:xfrm>
        </p:spPr>
        <p:txBody>
          <a:bodyPr/>
          <a:lstStyle/>
          <a:p>
            <a:pPr algn="l" eaLnBrk="1" hangingPunct="1"/>
            <a:r>
              <a:rPr lang="en-US" altLang="en-US" sz="2800" u="sng" dirty="0"/>
              <a:t>Hasan Hassan</a:t>
            </a:r>
            <a:r>
              <a:rPr lang="en-US" altLang="en-US" sz="2800" dirty="0"/>
              <a:t>, </a:t>
            </a:r>
          </a:p>
          <a:p>
            <a:pPr algn="l" eaLnBrk="1" hangingPunct="1"/>
            <a:r>
              <a:rPr lang="en-US" altLang="en-US" sz="2800" dirty="0"/>
              <a:t>Nandita Vijaykumar, Samira Khan,</a:t>
            </a:r>
          </a:p>
          <a:p>
            <a:pPr algn="l" eaLnBrk="1" hangingPunct="1"/>
            <a:r>
              <a:rPr lang="en-US" altLang="en-US" sz="2800" dirty="0" err="1"/>
              <a:t>Saugata</a:t>
            </a:r>
            <a:r>
              <a:rPr lang="en-US" altLang="en-US" sz="2800" dirty="0"/>
              <a:t> </a:t>
            </a:r>
            <a:r>
              <a:rPr lang="en-US" altLang="en-US" sz="2800" dirty="0" err="1"/>
              <a:t>Ghose</a:t>
            </a:r>
            <a:r>
              <a:rPr lang="en-US" altLang="en-US" sz="2800" dirty="0"/>
              <a:t>, Kevin Chang, </a:t>
            </a:r>
          </a:p>
          <a:p>
            <a:pPr algn="l" eaLnBrk="1" hangingPunct="1"/>
            <a:r>
              <a:rPr lang="en-US" altLang="en-US" sz="2800" dirty="0"/>
              <a:t>Gennady </a:t>
            </a:r>
            <a:r>
              <a:rPr lang="en-US" altLang="en-US" sz="2800" dirty="0" err="1"/>
              <a:t>Pekhimenko</a:t>
            </a:r>
            <a:r>
              <a:rPr lang="en-US" altLang="en-US" sz="2800" dirty="0"/>
              <a:t>, </a:t>
            </a:r>
            <a:r>
              <a:rPr lang="en-US" altLang="en-US" sz="2800" dirty="0" err="1"/>
              <a:t>Donghyuk</a:t>
            </a:r>
            <a:r>
              <a:rPr lang="en-US" altLang="en-US" sz="2800" dirty="0"/>
              <a:t> Lee, </a:t>
            </a:r>
          </a:p>
          <a:p>
            <a:pPr algn="l" eaLnBrk="1" hangingPunct="1"/>
            <a:r>
              <a:rPr lang="en-US" altLang="en-US" sz="2800" dirty="0" err="1"/>
              <a:t>Oguz</a:t>
            </a:r>
            <a:r>
              <a:rPr lang="en-US" altLang="en-US" sz="2800" dirty="0"/>
              <a:t> </a:t>
            </a:r>
            <a:r>
              <a:rPr lang="en-US" altLang="en-US" sz="2800" dirty="0" err="1"/>
              <a:t>Ergin</a:t>
            </a:r>
            <a:r>
              <a:rPr lang="en-US" altLang="en-US" sz="2800" dirty="0"/>
              <a:t>, </a:t>
            </a:r>
            <a:r>
              <a:rPr lang="en-US" altLang="en-US" sz="2800" dirty="0" err="1"/>
              <a:t>Onur</a:t>
            </a:r>
            <a:r>
              <a:rPr lang="en-US" altLang="en-US" sz="2800" dirty="0"/>
              <a:t> </a:t>
            </a:r>
            <a:r>
              <a:rPr lang="en-US" altLang="en-US" sz="2800" dirty="0" err="1"/>
              <a:t>Mutlu</a:t>
            </a:r>
            <a:endParaRPr lang="en-US" altLang="en-US" sz="2800" dirty="0"/>
          </a:p>
        </p:txBody>
      </p:sp>
      <p:sp>
        <p:nvSpPr>
          <p:cNvPr id="3077"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0B02D9C-F63E-40E1-9556-A577966A665D}" type="slidenum">
              <a:rPr lang="en-US" altLang="en-US">
                <a:solidFill>
                  <a:srgbClr val="5F5F5F"/>
                </a:solidFill>
              </a:rPr>
              <a:pPr/>
              <a:t>29</a:t>
            </a:fld>
            <a:endParaRPr lang="en-US" altLang="en-US">
              <a:solidFill>
                <a:srgbClr val="5F5F5F"/>
              </a:solidFill>
            </a:endParaRPr>
          </a:p>
        </p:txBody>
      </p:sp>
      <p:pic>
        <p:nvPicPr>
          <p:cNvPr id="307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2292" y="3309494"/>
            <a:ext cx="2956004" cy="1092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4389760"/>
            <a:ext cx="3360390" cy="569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75194" y="5053479"/>
            <a:ext cx="1623032" cy="1300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2874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dirty="0"/>
              <a:t>Outline</a:t>
            </a:r>
          </a:p>
        </p:txBody>
      </p:sp>
      <p:sp>
        <p:nvSpPr>
          <p:cNvPr id="7173"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2F892-648D-43CC-8C29-2FF410E22ECF}" type="slidenum">
              <a:rPr lang="en-US" altLang="en-US">
                <a:solidFill>
                  <a:srgbClr val="5F5F5F"/>
                </a:solidFill>
              </a:rPr>
              <a:pPr/>
              <a:t>3</a:t>
            </a:fld>
            <a:endParaRPr lang="en-US" altLang="en-US">
              <a:solidFill>
                <a:srgbClr val="5F5F5F"/>
              </a:solidFill>
            </a:endParaRPr>
          </a:p>
        </p:txBody>
      </p:sp>
      <p:sp>
        <p:nvSpPr>
          <p:cNvPr id="2" name="TextBox 1"/>
          <p:cNvSpPr txBox="1"/>
          <p:nvPr/>
        </p:nvSpPr>
        <p:spPr>
          <a:xfrm>
            <a:off x="304800" y="914400"/>
            <a:ext cx="8458200" cy="5139869"/>
          </a:xfrm>
          <a:prstGeom prst="rect">
            <a:avLst/>
          </a:prstGeom>
          <a:noFill/>
        </p:spPr>
        <p:txBody>
          <a:bodyPr wrap="square" rtlCol="0">
            <a:spAutoFit/>
          </a:bodyPr>
          <a:lstStyle/>
          <a:p>
            <a:pPr marL="342900" indent="-342900">
              <a:spcBef>
                <a:spcPts val="800"/>
              </a:spcBef>
              <a:spcAft>
                <a:spcPts val="800"/>
              </a:spcAft>
              <a:buFont typeface="+mj-lt"/>
              <a:buAutoNum type="arabicPeriod"/>
            </a:pPr>
            <a:r>
              <a:rPr lang="en-US" sz="3600" dirty="0">
                <a:solidFill>
                  <a:srgbClr val="C00000"/>
                </a:solidFill>
                <a:latin typeface="+mn-lt"/>
              </a:rPr>
              <a:t> DRAM Basics &amp; Motivation</a:t>
            </a:r>
          </a:p>
          <a:p>
            <a:pPr marL="342900" indent="-342900">
              <a:spcBef>
                <a:spcPts val="800"/>
              </a:spcBef>
              <a:spcAft>
                <a:spcPts val="800"/>
              </a:spcAft>
              <a:buFont typeface="+mj-lt"/>
              <a:buAutoNum type="arabicPeriod"/>
            </a:pPr>
            <a:r>
              <a:rPr lang="en-US" sz="3600" dirty="0">
                <a:solidFill>
                  <a:srgbClr val="808080"/>
                </a:solidFill>
                <a:latin typeface="+mn-lt"/>
              </a:rPr>
              <a:t> </a:t>
            </a:r>
            <a:r>
              <a:rPr lang="en-US" sz="3600" dirty="0" err="1">
                <a:solidFill>
                  <a:srgbClr val="808080"/>
                </a:solidFill>
                <a:latin typeface="+mn-lt"/>
              </a:rPr>
              <a:t>SoftMC</a:t>
            </a:r>
            <a:endParaRPr lang="en-US" sz="3600" dirty="0">
              <a:solidFill>
                <a:srgbClr val="808080"/>
              </a:solidFill>
              <a:latin typeface="+mn-lt"/>
            </a:endParaRPr>
          </a:p>
          <a:p>
            <a:pPr marL="342900" indent="-342900">
              <a:spcBef>
                <a:spcPts val="800"/>
              </a:spcBef>
              <a:spcAft>
                <a:spcPts val="800"/>
              </a:spcAft>
              <a:buFont typeface="+mj-lt"/>
              <a:buAutoNum type="arabicPeriod"/>
            </a:pPr>
            <a:r>
              <a:rPr lang="en-US" sz="3600" dirty="0">
                <a:solidFill>
                  <a:srgbClr val="808080"/>
                </a:solidFill>
                <a:latin typeface="+mn-lt"/>
              </a:rPr>
              <a:t> Use Cases</a:t>
            </a:r>
          </a:p>
          <a:p>
            <a:pPr marL="1028700" lvl="1" indent="-571500">
              <a:spcBef>
                <a:spcPts val="800"/>
              </a:spcBef>
              <a:spcAft>
                <a:spcPts val="800"/>
              </a:spcAft>
              <a:buFont typeface="Cambria" panose="02040503050406030204" pitchFamily="18" charset="0"/>
              <a:buChar char="–"/>
            </a:pPr>
            <a:r>
              <a:rPr lang="en-US" sz="3600" dirty="0">
                <a:solidFill>
                  <a:srgbClr val="808080"/>
                </a:solidFill>
                <a:latin typeface="+mn-lt"/>
              </a:rPr>
              <a:t> </a:t>
            </a:r>
            <a:r>
              <a:rPr lang="en-US" sz="3200" dirty="0">
                <a:solidFill>
                  <a:srgbClr val="808080"/>
                </a:solidFill>
                <a:latin typeface="+mn-lt"/>
              </a:rPr>
              <a:t>Retention Time Distribution Study</a:t>
            </a:r>
          </a:p>
          <a:p>
            <a:pPr marL="1028700" lvl="1" indent="-571500">
              <a:spcBef>
                <a:spcPts val="800"/>
              </a:spcBef>
              <a:spcAft>
                <a:spcPts val="800"/>
              </a:spcAft>
              <a:buFont typeface="Cambria" panose="02040503050406030204" pitchFamily="18" charset="0"/>
              <a:buChar char="–"/>
            </a:pPr>
            <a:r>
              <a:rPr lang="en-US" sz="3200" dirty="0">
                <a:solidFill>
                  <a:schemeClr val="tx1">
                    <a:lumMod val="50000"/>
                    <a:lumOff val="50000"/>
                  </a:schemeClr>
                </a:solidFill>
                <a:latin typeface="+mn-lt"/>
              </a:rPr>
              <a:t> Evaluating Recently-Proposed Ideas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Future Research Directions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Conclusion</a:t>
            </a:r>
          </a:p>
        </p:txBody>
      </p:sp>
    </p:spTree>
    <p:extLst>
      <p:ext uri="{BB962C8B-B14F-4D97-AF65-F5344CB8AC3E}">
        <p14:creationId xmlns:p14="http://schemas.microsoft.com/office/powerpoint/2010/main" val="28038018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Backup Slides</a:t>
            </a:r>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30</a:t>
            </a:fld>
            <a:endParaRPr lang="en-US" altLang="en-US"/>
          </a:p>
        </p:txBody>
      </p:sp>
    </p:spTree>
    <p:extLst>
      <p:ext uri="{BB962C8B-B14F-4D97-AF65-F5344CB8AC3E}">
        <p14:creationId xmlns:p14="http://schemas.microsoft.com/office/powerpoint/2010/main" val="2690416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a:t>
            </a:r>
            <a:r>
              <a:rPr lang="en-US" dirty="0" err="1"/>
              <a:t>SoftMC</a:t>
            </a:r>
            <a:r>
              <a:rPr lang="en-US" dirty="0"/>
              <a:t> Instructions</a:t>
            </a:r>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31</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28812"/>
            <a:ext cx="9144000" cy="1600376"/>
          </a:xfrm>
          <a:prstGeom prst="rect">
            <a:avLst/>
          </a:prstGeom>
        </p:spPr>
      </p:pic>
    </p:spTree>
    <p:extLst>
      <p:ext uri="{BB962C8B-B14F-4D97-AF65-F5344CB8AC3E}">
        <p14:creationId xmlns:p14="http://schemas.microsoft.com/office/powerpoint/2010/main" val="2934392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SoftMC</a:t>
            </a:r>
            <a:r>
              <a:rPr lang="en-US" dirty="0"/>
              <a:t> @ </a:t>
            </a:r>
            <a:r>
              <a:rPr lang="en-US" dirty="0" err="1"/>
              <a:t>Github</a:t>
            </a:r>
            <a:endParaRPr lang="en-US" dirty="0"/>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32</a:t>
            </a:fld>
            <a:endParaRPr lang="en-US" alt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1" y="838200"/>
            <a:ext cx="7010399" cy="5502384"/>
          </a:xfrm>
          <a:prstGeom prst="rect">
            <a:avLst/>
          </a:prstGeom>
        </p:spPr>
      </p:pic>
    </p:spTree>
    <p:extLst>
      <p:ext uri="{BB962C8B-B14F-4D97-AF65-F5344CB8AC3E}">
        <p14:creationId xmlns:p14="http://schemas.microsoft.com/office/powerpoint/2010/main" val="37052385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Ready-to-Access Latency Test Results</a:t>
            </a:r>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33</a:t>
            </a:fld>
            <a:endParaRPr lang="en-US" altLang="en-US"/>
          </a:p>
        </p:txBody>
      </p:sp>
      <p:graphicFrame>
        <p:nvGraphicFramePr>
          <p:cNvPr id="5" name="Chart 4">
            <a:extLst>
              <a:ext uri="{FF2B5EF4-FFF2-40B4-BE49-F238E27FC236}">
                <a16:creationId xmlns:a16="http://schemas.microsoft.com/office/drawing/2014/main" id="{00000000-0008-0000-0700-000002000000}"/>
              </a:ext>
            </a:extLst>
          </p:cNvPr>
          <p:cNvGraphicFramePr>
            <a:graphicFrameLocks/>
          </p:cNvGraphicFramePr>
          <p:nvPr>
            <p:extLst>
              <p:ext uri="{D42A27DB-BD31-4B8C-83A1-F6EECF244321}">
                <p14:modId xmlns:p14="http://schemas.microsoft.com/office/powerpoint/2010/main" val="2593005371"/>
              </p:ext>
            </p:extLst>
          </p:nvPr>
        </p:nvGraphicFramePr>
        <p:xfrm>
          <a:off x="4297390" y="762000"/>
          <a:ext cx="4694210" cy="327660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Chart 5">
            <a:extLst/>
          </p:cNvPr>
          <p:cNvGraphicFramePr>
            <a:graphicFrameLocks/>
          </p:cNvGraphicFramePr>
          <p:nvPr>
            <p:extLst>
              <p:ext uri="{D42A27DB-BD31-4B8C-83A1-F6EECF244321}">
                <p14:modId xmlns:p14="http://schemas.microsoft.com/office/powerpoint/2010/main" val="3722069911"/>
              </p:ext>
            </p:extLst>
          </p:nvPr>
        </p:nvGraphicFramePr>
        <p:xfrm>
          <a:off x="0" y="739423"/>
          <a:ext cx="4229100" cy="329917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0000000-0008-0000-0800-000002000000}"/>
              </a:ext>
            </a:extLst>
          </p:cNvPr>
          <p:cNvGraphicFramePr>
            <a:graphicFrameLocks/>
          </p:cNvGraphicFramePr>
          <p:nvPr>
            <p:extLst>
              <p:ext uri="{D42A27DB-BD31-4B8C-83A1-F6EECF244321}">
                <p14:modId xmlns:p14="http://schemas.microsoft.com/office/powerpoint/2010/main" val="1477248234"/>
              </p:ext>
            </p:extLst>
          </p:nvPr>
        </p:nvGraphicFramePr>
        <p:xfrm>
          <a:off x="2362200" y="4038601"/>
          <a:ext cx="5081174" cy="2819399"/>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1530937" y="2324099"/>
            <a:ext cx="1662526" cy="461665"/>
          </a:xfrm>
          <a:prstGeom prst="rect">
            <a:avLst/>
          </a:prstGeom>
          <a:noFill/>
        </p:spPr>
        <p:txBody>
          <a:bodyPr wrap="square" rtlCol="0" anchor="ctr">
            <a:spAutoFit/>
          </a:bodyPr>
          <a:lstStyle/>
          <a:p>
            <a:pPr algn="ctr"/>
            <a:r>
              <a:rPr lang="en-US" sz="2400" b="1" dirty="0">
                <a:latin typeface="+mj-lt"/>
              </a:rPr>
              <a:t>Module A</a:t>
            </a:r>
          </a:p>
        </p:txBody>
      </p:sp>
      <p:sp>
        <p:nvSpPr>
          <p:cNvPr id="13" name="TextBox 12"/>
          <p:cNvSpPr txBox="1"/>
          <p:nvPr/>
        </p:nvSpPr>
        <p:spPr>
          <a:xfrm>
            <a:off x="5943600" y="4942422"/>
            <a:ext cx="1662526" cy="461665"/>
          </a:xfrm>
          <a:prstGeom prst="rect">
            <a:avLst/>
          </a:prstGeom>
          <a:noFill/>
        </p:spPr>
        <p:txBody>
          <a:bodyPr wrap="square" rtlCol="0" anchor="ctr">
            <a:spAutoFit/>
          </a:bodyPr>
          <a:lstStyle/>
          <a:p>
            <a:pPr algn="ctr"/>
            <a:r>
              <a:rPr lang="en-US" sz="2400" b="1" dirty="0">
                <a:latin typeface="+mj-lt"/>
              </a:rPr>
              <a:t>Module C</a:t>
            </a:r>
          </a:p>
        </p:txBody>
      </p:sp>
      <p:sp>
        <p:nvSpPr>
          <p:cNvPr id="16" name="TextBox 15"/>
          <p:cNvSpPr txBox="1"/>
          <p:nvPr/>
        </p:nvSpPr>
        <p:spPr>
          <a:xfrm>
            <a:off x="6026737" y="2014835"/>
            <a:ext cx="1662526" cy="461665"/>
          </a:xfrm>
          <a:prstGeom prst="rect">
            <a:avLst/>
          </a:prstGeom>
          <a:noFill/>
        </p:spPr>
        <p:txBody>
          <a:bodyPr wrap="square" rtlCol="0" anchor="ctr">
            <a:spAutoFit/>
          </a:bodyPr>
          <a:lstStyle/>
          <a:p>
            <a:pPr algn="ctr"/>
            <a:r>
              <a:rPr lang="en-US" sz="2400" b="1" dirty="0">
                <a:latin typeface="+mj-lt"/>
              </a:rPr>
              <a:t>Module B</a:t>
            </a:r>
          </a:p>
        </p:txBody>
      </p:sp>
    </p:spTree>
    <p:extLst>
      <p:ext uri="{BB962C8B-B14F-4D97-AF65-F5344CB8AC3E}">
        <p14:creationId xmlns:p14="http://schemas.microsoft.com/office/powerpoint/2010/main" val="58204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Activation Latency Test</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34</a:t>
            </a:fld>
            <a:endParaRPr lang="en-US" altLang="en-US"/>
          </a:p>
        </p:txBody>
      </p:sp>
      <p:sp>
        <p:nvSpPr>
          <p:cNvPr id="10" name="Rectangle: Rounded Corners 9"/>
          <p:cNvSpPr/>
          <p:nvPr/>
        </p:nvSpPr>
        <p:spPr bwMode="auto">
          <a:xfrm>
            <a:off x="1066802" y="4209434"/>
            <a:ext cx="1828800" cy="1025671"/>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Change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the wait interval</a:t>
            </a:r>
          </a:p>
        </p:txBody>
      </p:sp>
      <p:sp>
        <p:nvSpPr>
          <p:cNvPr id="11" name="Rectangle: Rounded Corners 10"/>
          <p:cNvSpPr/>
          <p:nvPr/>
        </p:nvSpPr>
        <p:spPr bwMode="auto">
          <a:xfrm>
            <a:off x="3237699" y="4187162"/>
            <a:ext cx="1373691" cy="1040139"/>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Observe Errors</a:t>
            </a:r>
          </a:p>
        </p:txBody>
      </p:sp>
      <p:sp>
        <p:nvSpPr>
          <p:cNvPr id="12" name="Rectangle: Rounded Corners 11"/>
          <p:cNvSpPr/>
          <p:nvPr/>
        </p:nvSpPr>
        <p:spPr bwMode="auto">
          <a:xfrm>
            <a:off x="6578883" y="2488722"/>
            <a:ext cx="1090032" cy="1036359"/>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ACT-PRE</a:t>
            </a:r>
          </a:p>
        </p:txBody>
      </p:sp>
      <p:sp>
        <p:nvSpPr>
          <p:cNvPr id="13" name="Rectangle: Rounded Corners 12"/>
          <p:cNvSpPr/>
          <p:nvPr/>
        </p:nvSpPr>
        <p:spPr bwMode="auto">
          <a:xfrm>
            <a:off x="3924545" y="2497088"/>
            <a:ext cx="2057400" cy="1044068"/>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Wait for the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336699"/>
                </a:solidFill>
                <a:effectLst/>
                <a:latin typeface="+mn-lt"/>
              </a:rPr>
              <a:t>Wait Interval</a:t>
            </a:r>
          </a:p>
        </p:txBody>
      </p:sp>
      <p:sp>
        <p:nvSpPr>
          <p:cNvPr id="14" name="Rectangle: Rounded Corners 13"/>
          <p:cNvSpPr/>
          <p:nvPr/>
        </p:nvSpPr>
        <p:spPr bwMode="auto">
          <a:xfrm>
            <a:off x="1562345" y="2488723"/>
            <a:ext cx="1866900" cy="1040374"/>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Write Reference Data</a:t>
            </a:r>
          </a:p>
        </p:txBody>
      </p:sp>
      <p:cxnSp>
        <p:nvCxnSpPr>
          <p:cNvPr id="15" name="Connector: Curved 14"/>
          <p:cNvCxnSpPr>
            <a:cxnSpLocks/>
          </p:cNvCxnSpPr>
          <p:nvPr/>
        </p:nvCxnSpPr>
        <p:spPr bwMode="auto">
          <a:xfrm rot="16200000" flipH="1">
            <a:off x="3720338" y="1264181"/>
            <a:ext cx="8365" cy="2457450"/>
          </a:xfrm>
          <a:prstGeom prst="curvedConnector3">
            <a:avLst>
              <a:gd name="adj1" fmla="val -2732815"/>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or: Curved 15"/>
          <p:cNvCxnSpPr>
            <a:cxnSpLocks/>
            <a:stCxn id="13" idx="0"/>
            <a:endCxn id="12" idx="0"/>
          </p:cNvCxnSpPr>
          <p:nvPr/>
        </p:nvCxnSpPr>
        <p:spPr bwMode="auto">
          <a:xfrm rot="5400000" flipH="1" flipV="1">
            <a:off x="6034389" y="1407578"/>
            <a:ext cx="8366" cy="2170654"/>
          </a:xfrm>
          <a:prstGeom prst="curvedConnector3">
            <a:avLst>
              <a:gd name="adj1" fmla="val 2832489"/>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or: Curved 17"/>
          <p:cNvCxnSpPr>
            <a:cxnSpLocks/>
            <a:stCxn id="11" idx="2"/>
            <a:endCxn id="10" idx="2"/>
          </p:cNvCxnSpPr>
          <p:nvPr/>
        </p:nvCxnSpPr>
        <p:spPr bwMode="auto">
          <a:xfrm rot="5400000">
            <a:off x="2948972" y="4259532"/>
            <a:ext cx="7804" cy="1943343"/>
          </a:xfrm>
          <a:prstGeom prst="curvedConnector3">
            <a:avLst>
              <a:gd name="adj1" fmla="val 3029267"/>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or: Curved 18"/>
          <p:cNvCxnSpPr>
            <a:cxnSpLocks/>
            <a:stCxn id="10" idx="1"/>
            <a:endCxn id="14" idx="1"/>
          </p:cNvCxnSpPr>
          <p:nvPr/>
        </p:nvCxnSpPr>
        <p:spPr bwMode="auto">
          <a:xfrm rot="10800000" flipH="1">
            <a:off x="1066801" y="3008910"/>
            <a:ext cx="495543" cy="1713360"/>
          </a:xfrm>
          <a:prstGeom prst="curvedConnector3">
            <a:avLst>
              <a:gd name="adj1" fmla="val -46131"/>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Arrow Connector 20"/>
          <p:cNvCxnSpPr>
            <a:cxnSpLocks/>
          </p:cNvCxnSpPr>
          <p:nvPr/>
        </p:nvCxnSpPr>
        <p:spPr bwMode="auto">
          <a:xfrm flipH="1" flipV="1">
            <a:off x="7229780" y="1975888"/>
            <a:ext cx="224880" cy="576555"/>
          </a:xfrm>
          <a:prstGeom prst="straightConnector1">
            <a:avLst/>
          </a:prstGeom>
          <a:solidFill>
            <a:schemeClr val="accent1"/>
          </a:solidFill>
          <a:ln w="28575" cap="flat" cmpd="sng" algn="ctr">
            <a:solidFill>
              <a:schemeClr val="tx1">
                <a:lumMod val="50000"/>
                <a:lumOff val="50000"/>
              </a:schemeClr>
            </a:solidFill>
            <a:prstDash val="sys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TextBox 34"/>
          <p:cNvSpPr txBox="1"/>
          <p:nvPr/>
        </p:nvSpPr>
        <p:spPr>
          <a:xfrm>
            <a:off x="5023527" y="1143000"/>
            <a:ext cx="3916520" cy="830997"/>
          </a:xfrm>
          <a:prstGeom prst="rect">
            <a:avLst/>
          </a:prstGeom>
          <a:noFill/>
        </p:spPr>
        <p:txBody>
          <a:bodyPr wrap="square" rtlCol="0">
            <a:spAutoFit/>
          </a:bodyPr>
          <a:lstStyle/>
          <a:p>
            <a:pPr algn="ctr"/>
            <a:r>
              <a:rPr lang="en-US" sz="2400" dirty="0">
                <a:latin typeface="+mn-lt"/>
              </a:rPr>
              <a:t>With </a:t>
            </a:r>
            <a:r>
              <a:rPr lang="en-US" sz="2400" b="1" dirty="0">
                <a:solidFill>
                  <a:srgbClr val="FF0000"/>
                </a:solidFill>
                <a:latin typeface="+mn-lt"/>
              </a:rPr>
              <a:t>low</a:t>
            </a:r>
            <a:r>
              <a:rPr lang="en-US" sz="2400" dirty="0">
                <a:latin typeface="+mn-lt"/>
              </a:rPr>
              <a:t> activation latency parameter</a:t>
            </a:r>
          </a:p>
        </p:txBody>
      </p:sp>
      <p:sp>
        <p:nvSpPr>
          <p:cNvPr id="34" name="Rectangle: Rounded Corners 33"/>
          <p:cNvSpPr/>
          <p:nvPr/>
        </p:nvSpPr>
        <p:spPr bwMode="auto">
          <a:xfrm>
            <a:off x="6201080" y="4178402"/>
            <a:ext cx="2057400" cy="1044068"/>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Wait for the</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1" u="none" strike="noStrike" cap="none" normalizeH="0" baseline="0" dirty="0">
                <a:ln>
                  <a:noFill/>
                </a:ln>
                <a:solidFill>
                  <a:srgbClr val="336699"/>
                </a:solidFill>
                <a:effectLst/>
                <a:latin typeface="+mn-lt"/>
              </a:rPr>
              <a:t>Wait Interval</a:t>
            </a:r>
          </a:p>
        </p:txBody>
      </p:sp>
      <p:cxnSp>
        <p:nvCxnSpPr>
          <p:cNvPr id="37" name="Connector: Curved 36"/>
          <p:cNvCxnSpPr>
            <a:cxnSpLocks/>
            <a:stCxn id="12" idx="3"/>
            <a:endCxn id="34" idx="3"/>
          </p:cNvCxnSpPr>
          <p:nvPr/>
        </p:nvCxnSpPr>
        <p:spPr bwMode="auto">
          <a:xfrm>
            <a:off x="7668915" y="3006902"/>
            <a:ext cx="589565" cy="1693534"/>
          </a:xfrm>
          <a:prstGeom prst="curvedConnector3">
            <a:avLst>
              <a:gd name="adj1" fmla="val 138774"/>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Connector: Curved 37"/>
          <p:cNvCxnSpPr>
            <a:cxnSpLocks/>
            <a:stCxn id="34" idx="2"/>
            <a:endCxn id="43" idx="2"/>
          </p:cNvCxnSpPr>
          <p:nvPr/>
        </p:nvCxnSpPr>
        <p:spPr bwMode="auto">
          <a:xfrm rot="5400000">
            <a:off x="6315331" y="4310961"/>
            <a:ext cx="2940" cy="1825958"/>
          </a:xfrm>
          <a:prstGeom prst="curvedConnector3">
            <a:avLst>
              <a:gd name="adj1" fmla="val 7875510"/>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Rectangle: Rounded Corners 42"/>
          <p:cNvSpPr/>
          <p:nvPr/>
        </p:nvSpPr>
        <p:spPr bwMode="auto">
          <a:xfrm>
            <a:off x="4858806" y="4189051"/>
            <a:ext cx="1090032" cy="1036359"/>
          </a:xfrm>
          <a:prstGeom prst="round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336699"/>
                </a:solidFill>
                <a:effectLst/>
                <a:latin typeface="+mn-lt"/>
              </a:rPr>
              <a:t>Read Back</a:t>
            </a:r>
          </a:p>
        </p:txBody>
      </p:sp>
      <p:cxnSp>
        <p:nvCxnSpPr>
          <p:cNvPr id="59" name="Connector: Curved 58"/>
          <p:cNvCxnSpPr>
            <a:cxnSpLocks/>
            <a:stCxn id="43" idx="2"/>
            <a:endCxn id="11" idx="2"/>
          </p:cNvCxnSpPr>
          <p:nvPr/>
        </p:nvCxnSpPr>
        <p:spPr bwMode="auto">
          <a:xfrm rot="5400000">
            <a:off x="4663239" y="4486717"/>
            <a:ext cx="1891" cy="1479277"/>
          </a:xfrm>
          <a:prstGeom prst="curvedConnector3">
            <a:avLst>
              <a:gd name="adj1" fmla="val 12188842"/>
            </a:avLst>
          </a:prstGeom>
          <a:solidFill>
            <a:schemeClr val="accent1"/>
          </a:solidFill>
          <a:ln w="28575" cap="flat" cmpd="sng" algn="ctr">
            <a:solidFill>
              <a:srgbClr val="C00000"/>
            </a:solidFill>
            <a:prstDash val="sysDash"/>
            <a:round/>
            <a:headEnd type="none" w="med" len="med"/>
            <a:tailEnd type="triangle"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16309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fade">
                                      <p:cBhvr>
                                        <p:cTn id="37" dur="500"/>
                                        <p:tgtEl>
                                          <p:spTgt spid="43"/>
                                        </p:tgtEl>
                                      </p:cBhvr>
                                    </p:animEffect>
                                  </p:childTnLst>
                                </p:cTn>
                              </p:par>
                              <p:par>
                                <p:cTn id="38" presetID="10" presetClass="entr" presetSubtype="0" fill="hold"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fade">
                                      <p:cBhvr>
                                        <p:cTn id="45" dur="500"/>
                                        <p:tgtEl>
                                          <p:spTgt spid="5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35" grpId="0"/>
      <p:bldP spid="34" grpId="0" animBg="1"/>
      <p:bldP spid="4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Activation Latency Test Results</a:t>
            </a:r>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35</a:t>
            </a:fld>
            <a:endParaRPr lang="en-US" altLang="en-US"/>
          </a:p>
        </p:txBody>
      </p:sp>
      <p:graphicFrame>
        <p:nvGraphicFramePr>
          <p:cNvPr id="10" name="Chart 9">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3799941527"/>
              </p:ext>
            </p:extLst>
          </p:nvPr>
        </p:nvGraphicFramePr>
        <p:xfrm>
          <a:off x="0" y="762001"/>
          <a:ext cx="4572000" cy="29717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0000000-0008-0000-0900-000002000000}"/>
              </a:ext>
            </a:extLst>
          </p:cNvPr>
          <p:cNvGraphicFramePr>
            <a:graphicFrameLocks/>
          </p:cNvGraphicFramePr>
          <p:nvPr>
            <p:extLst>
              <p:ext uri="{D42A27DB-BD31-4B8C-83A1-F6EECF244321}">
                <p14:modId xmlns:p14="http://schemas.microsoft.com/office/powerpoint/2010/main" val="3059809562"/>
              </p:ext>
            </p:extLst>
          </p:nvPr>
        </p:nvGraphicFramePr>
        <p:xfrm>
          <a:off x="4572000" y="762001"/>
          <a:ext cx="4572000" cy="2971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3745840446"/>
              </p:ext>
            </p:extLst>
          </p:nvPr>
        </p:nvGraphicFramePr>
        <p:xfrm>
          <a:off x="2057400" y="3733800"/>
          <a:ext cx="5304629" cy="3087511"/>
        </p:xfrm>
        <a:graphic>
          <a:graphicData uri="http://schemas.openxmlformats.org/drawingml/2006/chart">
            <c:chart xmlns:c="http://schemas.openxmlformats.org/drawingml/2006/chart" xmlns:r="http://schemas.openxmlformats.org/officeDocument/2006/relationships" r:id="rId4"/>
          </a:graphicData>
        </a:graphic>
      </p:graphicFrame>
      <p:sp>
        <p:nvSpPr>
          <p:cNvPr id="15" name="TextBox 14"/>
          <p:cNvSpPr txBox="1"/>
          <p:nvPr/>
        </p:nvSpPr>
        <p:spPr>
          <a:xfrm>
            <a:off x="1524000" y="1948976"/>
            <a:ext cx="1662526" cy="461665"/>
          </a:xfrm>
          <a:prstGeom prst="rect">
            <a:avLst/>
          </a:prstGeom>
          <a:noFill/>
        </p:spPr>
        <p:txBody>
          <a:bodyPr wrap="square" rtlCol="0" anchor="ctr">
            <a:spAutoFit/>
          </a:bodyPr>
          <a:lstStyle/>
          <a:p>
            <a:pPr algn="ctr"/>
            <a:r>
              <a:rPr lang="en-US" sz="2400" b="1" dirty="0">
                <a:latin typeface="+mj-lt"/>
              </a:rPr>
              <a:t>Module A</a:t>
            </a:r>
          </a:p>
        </p:txBody>
      </p:sp>
      <p:sp>
        <p:nvSpPr>
          <p:cNvPr id="17" name="TextBox 16"/>
          <p:cNvSpPr txBox="1"/>
          <p:nvPr/>
        </p:nvSpPr>
        <p:spPr>
          <a:xfrm>
            <a:off x="3657600" y="4953000"/>
            <a:ext cx="1662526" cy="461665"/>
          </a:xfrm>
          <a:prstGeom prst="rect">
            <a:avLst/>
          </a:prstGeom>
          <a:noFill/>
        </p:spPr>
        <p:txBody>
          <a:bodyPr wrap="square" rtlCol="0" anchor="ctr">
            <a:spAutoFit/>
          </a:bodyPr>
          <a:lstStyle/>
          <a:p>
            <a:pPr algn="ctr"/>
            <a:r>
              <a:rPr lang="en-US" sz="2400" b="1" dirty="0">
                <a:latin typeface="+mj-lt"/>
              </a:rPr>
              <a:t>Module C</a:t>
            </a:r>
          </a:p>
        </p:txBody>
      </p:sp>
      <p:sp>
        <p:nvSpPr>
          <p:cNvPr id="18" name="TextBox 17"/>
          <p:cNvSpPr txBox="1"/>
          <p:nvPr/>
        </p:nvSpPr>
        <p:spPr>
          <a:xfrm>
            <a:off x="5760156" y="1805521"/>
            <a:ext cx="1662526" cy="461665"/>
          </a:xfrm>
          <a:prstGeom prst="rect">
            <a:avLst/>
          </a:prstGeom>
          <a:noFill/>
        </p:spPr>
        <p:txBody>
          <a:bodyPr wrap="square" rtlCol="0" anchor="ctr">
            <a:spAutoFit/>
          </a:bodyPr>
          <a:lstStyle/>
          <a:p>
            <a:pPr algn="ctr"/>
            <a:r>
              <a:rPr lang="en-US" sz="2400" b="1" dirty="0">
                <a:latin typeface="+mj-lt"/>
              </a:rPr>
              <a:t>Module B</a:t>
            </a:r>
          </a:p>
        </p:txBody>
      </p:sp>
    </p:spTree>
    <p:extLst>
      <p:ext uri="{BB962C8B-B14F-4D97-AF65-F5344CB8AC3E}">
        <p14:creationId xmlns:p14="http://schemas.microsoft.com/office/powerpoint/2010/main" val="464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bwMode="auto">
          <a:xfrm>
            <a:off x="4516593" y="2130489"/>
            <a:ext cx="2932176" cy="463897"/>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2" name="Title 1"/>
          <p:cNvSpPr>
            <a:spLocks noGrp="1"/>
          </p:cNvSpPr>
          <p:nvPr>
            <p:ph type="title"/>
          </p:nvPr>
        </p:nvSpPr>
        <p:spPr/>
        <p:txBody>
          <a:bodyPr/>
          <a:lstStyle/>
          <a:p>
            <a:r>
              <a:rPr lang="en-US" sz="4000" dirty="0"/>
              <a:t>DRAM Operations</a:t>
            </a:r>
          </a:p>
        </p:txBody>
      </p:sp>
      <p:pic>
        <p:nvPicPr>
          <p:cNvPr id="6" name="Content Placeholder 5"/>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10000" b="90000" l="0" r="100000"/>
                    </a14:imgEffect>
                  </a14:imgLayer>
                </a14:imgProps>
              </a:ext>
              <a:ext uri="{28A0092B-C50C-407E-A947-70E740481C1C}">
                <a14:useLocalDpi xmlns:a14="http://schemas.microsoft.com/office/drawing/2010/main" val="0"/>
              </a:ext>
            </a:extLst>
          </a:blip>
          <a:stretch>
            <a:fillRect/>
          </a:stretch>
        </p:blipFill>
        <p:spPr>
          <a:xfrm>
            <a:off x="571313" y="381000"/>
            <a:ext cx="3200400" cy="3200400"/>
          </a:xfrm>
        </p:spPr>
      </p:pic>
      <p:sp>
        <p:nvSpPr>
          <p:cNvPr id="5" name="Slide Number Placeholder 4"/>
          <p:cNvSpPr>
            <a:spLocks noGrp="1"/>
          </p:cNvSpPr>
          <p:nvPr>
            <p:ph type="sldNum" sz="quarter" idx="11"/>
          </p:nvPr>
        </p:nvSpPr>
        <p:spPr>
          <a:xfrm>
            <a:off x="6858000" y="6381750"/>
            <a:ext cx="2133600" cy="476250"/>
          </a:xfrm>
        </p:spPr>
        <p:txBody>
          <a:bodyPr/>
          <a:lstStyle/>
          <a:p>
            <a:pPr>
              <a:defRPr/>
            </a:pPr>
            <a:fld id="{9C6405EB-A0CD-489A-8152-61CB2DF54052}" type="slidenum">
              <a:rPr lang="en-US" altLang="en-US" smtClean="0"/>
              <a:pPr>
                <a:defRPr/>
              </a:pPr>
              <a:t>4</a:t>
            </a:fld>
            <a:endParaRPr lang="en-US" altLang="en-US"/>
          </a:p>
        </p:txBody>
      </p:sp>
      <p:sp>
        <p:nvSpPr>
          <p:cNvPr id="7" name="Rounded Rectangle 6"/>
          <p:cNvSpPr/>
          <p:nvPr/>
        </p:nvSpPr>
        <p:spPr bwMode="auto">
          <a:xfrm>
            <a:off x="1180913" y="4321175"/>
            <a:ext cx="1981200" cy="1752600"/>
          </a:xfrm>
          <a:prstGeom prst="roundRect">
            <a:avLst/>
          </a:prstGeom>
          <a:solidFill>
            <a:schemeClr val="accent3">
              <a:lumMod val="85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a:ln>
                  <a:noFill/>
                </a:ln>
                <a:effectLst/>
                <a:latin typeface="+mn-lt"/>
              </a:rPr>
              <a:t>CPU</a:t>
            </a:r>
          </a:p>
        </p:txBody>
      </p:sp>
      <p:sp>
        <p:nvSpPr>
          <p:cNvPr id="8" name="Rounded Rectangle 7"/>
          <p:cNvSpPr/>
          <p:nvPr/>
        </p:nvSpPr>
        <p:spPr bwMode="auto">
          <a:xfrm>
            <a:off x="1485713" y="4343400"/>
            <a:ext cx="1371600" cy="609600"/>
          </a:xfrm>
          <a:prstGeom prst="roundRect">
            <a:avLst/>
          </a:prstGeom>
          <a:solidFill>
            <a:srgbClr val="EEA0A2"/>
          </a:solidFill>
          <a:ln w="9525" cap="flat" cmpd="sng" algn="ctr">
            <a:no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a:ln>
                  <a:noFill/>
                </a:ln>
                <a:effectLst/>
                <a:latin typeface="+mn-lt"/>
              </a:rPr>
              <a:t>Memory Controller</a:t>
            </a:r>
          </a:p>
        </p:txBody>
      </p:sp>
      <p:sp>
        <p:nvSpPr>
          <p:cNvPr id="9" name="Up-Down Arrow 8"/>
          <p:cNvSpPr/>
          <p:nvPr/>
        </p:nvSpPr>
        <p:spPr bwMode="auto">
          <a:xfrm>
            <a:off x="1790513" y="2819399"/>
            <a:ext cx="762000" cy="1371601"/>
          </a:xfrm>
          <a:prstGeom prst="upDownArrow">
            <a:avLst/>
          </a:prstGeom>
          <a:noFill/>
          <a:ln w="381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13" name="Group 12"/>
          <p:cNvGrpSpPr/>
          <p:nvPr/>
        </p:nvGrpSpPr>
        <p:grpSpPr>
          <a:xfrm>
            <a:off x="4609913" y="2578354"/>
            <a:ext cx="2743200" cy="459105"/>
            <a:chOff x="4724400" y="2590800"/>
            <a:chExt cx="2743200" cy="459105"/>
          </a:xfrm>
          <a:noFill/>
        </p:grpSpPr>
        <p:sp>
          <p:nvSpPr>
            <p:cNvPr id="14" name="Oval 13"/>
            <p:cNvSpPr/>
            <p:nvPr/>
          </p:nvSpPr>
          <p:spPr>
            <a:xfrm>
              <a:off x="56388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5" name="Oval 14"/>
            <p:cNvSpPr/>
            <p:nvPr/>
          </p:nvSpPr>
          <p:spPr>
            <a:xfrm>
              <a:off x="60960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6" name="Oval 15"/>
            <p:cNvSpPr/>
            <p:nvPr/>
          </p:nvSpPr>
          <p:spPr>
            <a:xfrm>
              <a:off x="6553200" y="2592705"/>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7" name="Oval 16"/>
            <p:cNvSpPr/>
            <p:nvPr/>
          </p:nvSpPr>
          <p:spPr>
            <a:xfrm>
              <a:off x="7010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8" name="Oval 17"/>
            <p:cNvSpPr/>
            <p:nvPr/>
          </p:nvSpPr>
          <p:spPr>
            <a:xfrm>
              <a:off x="47244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9" name="Oval 18"/>
            <p:cNvSpPr/>
            <p:nvPr/>
          </p:nvSpPr>
          <p:spPr>
            <a:xfrm>
              <a:off x="5181600" y="2590800"/>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cxnSp>
        <p:nvCxnSpPr>
          <p:cNvPr id="20" name="Straight Connector 19"/>
          <p:cNvCxnSpPr/>
          <p:nvPr/>
        </p:nvCxnSpPr>
        <p:spPr>
          <a:xfrm flipV="1">
            <a:off x="4841560" y="1587403"/>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1" name="DRAM"/>
          <p:cNvSpPr/>
          <p:nvPr/>
        </p:nvSpPr>
        <p:spPr>
          <a:xfrm>
            <a:off x="4612960" y="45303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2" name="Straight Connector 21"/>
          <p:cNvCxnSpPr/>
          <p:nvPr/>
        </p:nvCxnSpPr>
        <p:spPr>
          <a:xfrm flipV="1">
            <a:off x="5298760" y="1587403"/>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3" name="DRAM"/>
          <p:cNvSpPr/>
          <p:nvPr/>
        </p:nvSpPr>
        <p:spPr>
          <a:xfrm>
            <a:off x="5070160" y="45303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4" name="Straight Connector 23"/>
          <p:cNvCxnSpPr/>
          <p:nvPr/>
        </p:nvCxnSpPr>
        <p:spPr>
          <a:xfrm flipV="1">
            <a:off x="5759006" y="1587403"/>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5" name="DRAM"/>
          <p:cNvSpPr/>
          <p:nvPr/>
        </p:nvSpPr>
        <p:spPr>
          <a:xfrm>
            <a:off x="5530406" y="45303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6" name="Straight Connector 25"/>
          <p:cNvCxnSpPr/>
          <p:nvPr/>
        </p:nvCxnSpPr>
        <p:spPr>
          <a:xfrm flipV="1">
            <a:off x="6216206" y="1587403"/>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7" name="DRAM"/>
          <p:cNvSpPr/>
          <p:nvPr/>
        </p:nvSpPr>
        <p:spPr>
          <a:xfrm>
            <a:off x="5987606" y="45303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28" name="Straight Connector 27"/>
          <p:cNvCxnSpPr/>
          <p:nvPr/>
        </p:nvCxnSpPr>
        <p:spPr>
          <a:xfrm flipV="1">
            <a:off x="6670360" y="1587403"/>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29" name="DRAM"/>
          <p:cNvSpPr/>
          <p:nvPr/>
        </p:nvSpPr>
        <p:spPr>
          <a:xfrm>
            <a:off x="6441760" y="45303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cxnSp>
        <p:nvCxnSpPr>
          <p:cNvPr id="30" name="Straight Connector 29"/>
          <p:cNvCxnSpPr/>
          <p:nvPr/>
        </p:nvCxnSpPr>
        <p:spPr>
          <a:xfrm flipV="1">
            <a:off x="7124513" y="1587403"/>
            <a:ext cx="0" cy="2942957"/>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31" name="DRAM"/>
          <p:cNvSpPr/>
          <p:nvPr/>
        </p:nvSpPr>
        <p:spPr>
          <a:xfrm>
            <a:off x="6895913" y="4530360"/>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nvGrpSpPr>
          <p:cNvPr id="32" name="Group 31"/>
          <p:cNvGrpSpPr/>
          <p:nvPr/>
        </p:nvGrpSpPr>
        <p:grpSpPr>
          <a:xfrm>
            <a:off x="4612960" y="1673289"/>
            <a:ext cx="2743200" cy="916305"/>
            <a:chOff x="4572000" y="1609886"/>
            <a:chExt cx="2743200" cy="916305"/>
          </a:xfrm>
          <a:solidFill>
            <a:srgbClr val="83C3FD"/>
          </a:solidFill>
        </p:grpSpPr>
        <p:sp>
          <p:nvSpPr>
            <p:cNvPr id="33" name="Oval 32"/>
            <p:cNvSpPr/>
            <p:nvPr/>
          </p:nvSpPr>
          <p:spPr>
            <a:xfrm>
              <a:off x="54864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4" name="Oval 33"/>
            <p:cNvSpPr/>
            <p:nvPr/>
          </p:nvSpPr>
          <p:spPr>
            <a:xfrm>
              <a:off x="54864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5" name="Oval 34"/>
            <p:cNvSpPr/>
            <p:nvPr/>
          </p:nvSpPr>
          <p:spPr>
            <a:xfrm>
              <a:off x="59436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6" name="Oval 35"/>
            <p:cNvSpPr/>
            <p:nvPr/>
          </p:nvSpPr>
          <p:spPr>
            <a:xfrm>
              <a:off x="64008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7" name="Oval 36"/>
            <p:cNvSpPr/>
            <p:nvPr/>
          </p:nvSpPr>
          <p:spPr>
            <a:xfrm>
              <a:off x="6400800" y="20689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8" name="Oval 37"/>
            <p:cNvSpPr/>
            <p:nvPr/>
          </p:nvSpPr>
          <p:spPr>
            <a:xfrm>
              <a:off x="6858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39" name="Oval 38"/>
            <p:cNvSpPr/>
            <p:nvPr/>
          </p:nvSpPr>
          <p:spPr>
            <a:xfrm>
              <a:off x="5943600" y="161179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0" name="Oval 39"/>
            <p:cNvSpPr/>
            <p:nvPr/>
          </p:nvSpPr>
          <p:spPr>
            <a:xfrm>
              <a:off x="6858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Oval 40"/>
            <p:cNvSpPr/>
            <p:nvPr/>
          </p:nvSpPr>
          <p:spPr>
            <a:xfrm>
              <a:off x="45720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Oval 41"/>
            <p:cNvSpPr/>
            <p:nvPr/>
          </p:nvSpPr>
          <p:spPr>
            <a:xfrm>
              <a:off x="45720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Oval 42"/>
            <p:cNvSpPr/>
            <p:nvPr/>
          </p:nvSpPr>
          <p:spPr>
            <a:xfrm>
              <a:off x="5029200" y="20670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4" name="Oval 43"/>
            <p:cNvSpPr/>
            <p:nvPr/>
          </p:nvSpPr>
          <p:spPr>
            <a:xfrm>
              <a:off x="5029200" y="160988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45" name="Group 44"/>
          <p:cNvGrpSpPr/>
          <p:nvPr/>
        </p:nvGrpSpPr>
        <p:grpSpPr>
          <a:xfrm>
            <a:off x="4612960" y="3041079"/>
            <a:ext cx="2743200" cy="1367790"/>
            <a:chOff x="4572000" y="2977676"/>
            <a:chExt cx="2743200" cy="1367790"/>
          </a:xfrm>
          <a:solidFill>
            <a:srgbClr val="83C3FD"/>
          </a:solidFill>
        </p:grpSpPr>
        <p:sp>
          <p:nvSpPr>
            <p:cNvPr id="46" name="Oval 45"/>
            <p:cNvSpPr/>
            <p:nvPr/>
          </p:nvSpPr>
          <p:spPr>
            <a:xfrm>
              <a:off x="54864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Oval 46"/>
            <p:cNvSpPr/>
            <p:nvPr/>
          </p:nvSpPr>
          <p:spPr>
            <a:xfrm>
              <a:off x="59436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8" name="Oval 47"/>
            <p:cNvSpPr/>
            <p:nvPr/>
          </p:nvSpPr>
          <p:spPr>
            <a:xfrm>
              <a:off x="6400800" y="297958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9" name="Oval 48"/>
            <p:cNvSpPr/>
            <p:nvPr/>
          </p:nvSpPr>
          <p:spPr>
            <a:xfrm>
              <a:off x="6858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0" name="Oval 49"/>
            <p:cNvSpPr/>
            <p:nvPr/>
          </p:nvSpPr>
          <p:spPr>
            <a:xfrm>
              <a:off x="45720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1" name="Oval 50"/>
            <p:cNvSpPr/>
            <p:nvPr/>
          </p:nvSpPr>
          <p:spPr>
            <a:xfrm>
              <a:off x="5029200" y="29776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2" name="Oval 51"/>
            <p:cNvSpPr/>
            <p:nvPr/>
          </p:nvSpPr>
          <p:spPr>
            <a:xfrm>
              <a:off x="54864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3" name="Oval 52"/>
            <p:cNvSpPr/>
            <p:nvPr/>
          </p:nvSpPr>
          <p:spPr>
            <a:xfrm>
              <a:off x="59436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4" name="Oval 53"/>
            <p:cNvSpPr/>
            <p:nvPr/>
          </p:nvSpPr>
          <p:spPr>
            <a:xfrm>
              <a:off x="6400800" y="343487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5" name="Oval 54"/>
            <p:cNvSpPr/>
            <p:nvPr/>
          </p:nvSpPr>
          <p:spPr>
            <a:xfrm>
              <a:off x="6858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6" name="Oval 55"/>
            <p:cNvSpPr/>
            <p:nvPr/>
          </p:nvSpPr>
          <p:spPr>
            <a:xfrm>
              <a:off x="54864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7" name="Oval 56"/>
            <p:cNvSpPr/>
            <p:nvPr/>
          </p:nvSpPr>
          <p:spPr>
            <a:xfrm>
              <a:off x="59436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8" name="Oval 57"/>
            <p:cNvSpPr/>
            <p:nvPr/>
          </p:nvSpPr>
          <p:spPr>
            <a:xfrm>
              <a:off x="6400800" y="3888266"/>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59" name="Oval 58"/>
            <p:cNvSpPr/>
            <p:nvPr/>
          </p:nvSpPr>
          <p:spPr>
            <a:xfrm>
              <a:off x="6858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0" name="Oval 59"/>
            <p:cNvSpPr/>
            <p:nvPr/>
          </p:nvSpPr>
          <p:spPr>
            <a:xfrm>
              <a:off x="45720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1" name="Oval 60"/>
            <p:cNvSpPr/>
            <p:nvPr/>
          </p:nvSpPr>
          <p:spPr>
            <a:xfrm>
              <a:off x="5029200" y="343297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Oval 61"/>
            <p:cNvSpPr/>
            <p:nvPr/>
          </p:nvSpPr>
          <p:spPr>
            <a:xfrm>
              <a:off x="45720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3" name="Oval 62"/>
            <p:cNvSpPr/>
            <p:nvPr/>
          </p:nvSpPr>
          <p:spPr>
            <a:xfrm>
              <a:off x="5029200" y="3886361"/>
              <a:ext cx="457200" cy="457200"/>
            </a:xfrm>
            <a:prstGeom prst="ellipse">
              <a:avLst/>
            </a:prstGeom>
            <a:grp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64" name="Group 63"/>
          <p:cNvGrpSpPr/>
          <p:nvPr/>
        </p:nvGrpSpPr>
        <p:grpSpPr>
          <a:xfrm>
            <a:off x="4621343" y="2589784"/>
            <a:ext cx="2724912" cy="440817"/>
            <a:chOff x="4583430" y="2539526"/>
            <a:chExt cx="2724912" cy="440817"/>
          </a:xfrm>
          <a:solidFill>
            <a:srgbClr val="83C3FD"/>
          </a:solidFill>
        </p:grpSpPr>
        <p:sp>
          <p:nvSpPr>
            <p:cNvPr id="65" name="Oval 64"/>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6" name="Oval 65"/>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7" name="Oval 66"/>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8" name="Oval 67"/>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9" name="Oval 68"/>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Oval 69"/>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71" name="Group 70"/>
          <p:cNvGrpSpPr/>
          <p:nvPr/>
        </p:nvGrpSpPr>
        <p:grpSpPr>
          <a:xfrm>
            <a:off x="4689160" y="3033298"/>
            <a:ext cx="2592325" cy="1455581"/>
            <a:chOff x="4648200" y="2969895"/>
            <a:chExt cx="2592325" cy="1455581"/>
          </a:xfrm>
          <a:solidFill>
            <a:srgbClr val="C00000"/>
          </a:solidFill>
        </p:grpSpPr>
        <p:sp>
          <p:nvSpPr>
            <p:cNvPr id="72" name="Down Arrow 71"/>
            <p:cNvSpPr/>
            <p:nvPr/>
          </p:nvSpPr>
          <p:spPr>
            <a:xfrm>
              <a:off x="4648200" y="2971800"/>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3" name="Down Arrow 72"/>
            <p:cNvSpPr/>
            <p:nvPr/>
          </p:nvSpPr>
          <p:spPr>
            <a:xfrm>
              <a:off x="5108450" y="2969895"/>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4" name="Down Arrow 73"/>
            <p:cNvSpPr/>
            <p:nvPr/>
          </p:nvSpPr>
          <p:spPr>
            <a:xfrm>
              <a:off x="5562602" y="2977676"/>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5" name="Down Arrow 74"/>
            <p:cNvSpPr/>
            <p:nvPr/>
          </p:nvSpPr>
          <p:spPr>
            <a:xfrm>
              <a:off x="6022852" y="2975771"/>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6" name="Down Arrow 75"/>
            <p:cNvSpPr/>
            <p:nvPr/>
          </p:nvSpPr>
          <p:spPr>
            <a:xfrm>
              <a:off x="6478523" y="2977676"/>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7" name="Down Arrow 76"/>
            <p:cNvSpPr/>
            <p:nvPr/>
          </p:nvSpPr>
          <p:spPr>
            <a:xfrm>
              <a:off x="6938773" y="2975771"/>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78" name="Group 77"/>
          <p:cNvGrpSpPr/>
          <p:nvPr/>
        </p:nvGrpSpPr>
        <p:grpSpPr>
          <a:xfrm rot="10800000">
            <a:off x="4689160" y="3035203"/>
            <a:ext cx="2592325" cy="1455581"/>
            <a:chOff x="4648200" y="2969895"/>
            <a:chExt cx="2592325" cy="1455581"/>
          </a:xfrm>
          <a:solidFill>
            <a:srgbClr val="C00000"/>
          </a:solidFill>
        </p:grpSpPr>
        <p:sp>
          <p:nvSpPr>
            <p:cNvPr id="79" name="Down Arrow 78"/>
            <p:cNvSpPr/>
            <p:nvPr/>
          </p:nvSpPr>
          <p:spPr>
            <a:xfrm>
              <a:off x="4648200" y="2971800"/>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0" name="Down Arrow 79"/>
            <p:cNvSpPr/>
            <p:nvPr/>
          </p:nvSpPr>
          <p:spPr>
            <a:xfrm>
              <a:off x="5108450" y="2969895"/>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1" name="Down Arrow 80"/>
            <p:cNvSpPr/>
            <p:nvPr/>
          </p:nvSpPr>
          <p:spPr>
            <a:xfrm>
              <a:off x="5562602" y="2977676"/>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2" name="Down Arrow 81"/>
            <p:cNvSpPr/>
            <p:nvPr/>
          </p:nvSpPr>
          <p:spPr>
            <a:xfrm>
              <a:off x="6022852" y="2975771"/>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3" name="Down Arrow 82"/>
            <p:cNvSpPr/>
            <p:nvPr/>
          </p:nvSpPr>
          <p:spPr>
            <a:xfrm>
              <a:off x="6478523" y="2977676"/>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84" name="Down Arrow 83"/>
            <p:cNvSpPr/>
            <p:nvPr/>
          </p:nvSpPr>
          <p:spPr>
            <a:xfrm>
              <a:off x="6938773" y="2975771"/>
              <a:ext cx="301752" cy="1447800"/>
            </a:xfrm>
            <a:prstGeom prst="downArrow">
              <a:avLst>
                <a:gd name="adj1" fmla="val 50000"/>
                <a:gd name="adj2" fmla="val 125000"/>
              </a:avLst>
            </a:prstGeom>
            <a:grp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85" name="Group 84"/>
          <p:cNvGrpSpPr/>
          <p:nvPr/>
        </p:nvGrpSpPr>
        <p:grpSpPr>
          <a:xfrm>
            <a:off x="7291213" y="2569331"/>
            <a:ext cx="1710115" cy="659947"/>
            <a:chOff x="7392078" y="2030714"/>
            <a:chExt cx="1710115" cy="659947"/>
          </a:xfrm>
        </p:grpSpPr>
        <p:sp>
          <p:nvSpPr>
            <p:cNvPr id="86" name="67Text"/>
            <p:cNvSpPr txBox="1"/>
            <p:nvPr/>
          </p:nvSpPr>
          <p:spPr>
            <a:xfrm>
              <a:off x="7392078" y="2197949"/>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DRAM Row</a:t>
              </a:r>
            </a:p>
          </p:txBody>
        </p:sp>
        <p:sp>
          <p:nvSpPr>
            <p:cNvPr id="87" name="Freeform 86"/>
            <p:cNvSpPr/>
            <p:nvPr/>
          </p:nvSpPr>
          <p:spPr>
            <a:xfrm flipV="1">
              <a:off x="7469123" y="2030714"/>
              <a:ext cx="367379" cy="480350"/>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grpSp>
        <p:nvGrpSpPr>
          <p:cNvPr id="88" name="Group 87"/>
          <p:cNvGrpSpPr/>
          <p:nvPr/>
        </p:nvGrpSpPr>
        <p:grpSpPr>
          <a:xfrm>
            <a:off x="5255861" y="4875100"/>
            <a:ext cx="3089755" cy="839900"/>
            <a:chOff x="5859262" y="4811697"/>
            <a:chExt cx="3089755" cy="839900"/>
          </a:xfrm>
        </p:grpSpPr>
        <p:sp>
          <p:nvSpPr>
            <p:cNvPr id="89" name="67Text"/>
            <p:cNvSpPr txBox="1"/>
            <p:nvPr/>
          </p:nvSpPr>
          <p:spPr>
            <a:xfrm>
              <a:off x="6217248" y="5158885"/>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Sense Amplifier</a:t>
              </a:r>
            </a:p>
          </p:txBody>
        </p:sp>
        <p:sp>
          <p:nvSpPr>
            <p:cNvPr id="90" name="Freeform 89"/>
            <p:cNvSpPr/>
            <p:nvPr/>
          </p:nvSpPr>
          <p:spPr>
            <a:xfrm>
              <a:off x="5859262" y="4811697"/>
              <a:ext cx="532660" cy="612559"/>
            </a:xfrm>
            <a:custGeom>
              <a:avLst/>
              <a:gdLst>
                <a:gd name="connsiteX0" fmla="*/ 532660 w 532660"/>
                <a:gd name="connsiteY0" fmla="*/ 612559 h 612559"/>
                <a:gd name="connsiteX1" fmla="*/ 106532 w 532660"/>
                <a:gd name="connsiteY1" fmla="*/ 390618 h 612559"/>
                <a:gd name="connsiteX2" fmla="*/ 0 w 532660"/>
                <a:gd name="connsiteY2" fmla="*/ 0 h 612559"/>
              </a:gdLst>
              <a:ahLst/>
              <a:cxnLst>
                <a:cxn ang="0">
                  <a:pos x="connsiteX0" y="connsiteY0"/>
                </a:cxn>
                <a:cxn ang="0">
                  <a:pos x="connsiteX1" y="connsiteY1"/>
                </a:cxn>
                <a:cxn ang="0">
                  <a:pos x="connsiteX2" y="connsiteY2"/>
                </a:cxn>
              </a:cxnLst>
              <a:rect l="l" t="t" r="r" b="b"/>
              <a:pathLst>
                <a:path w="532660" h="612559">
                  <a:moveTo>
                    <a:pt x="532660" y="612559"/>
                  </a:moveTo>
                  <a:cubicBezTo>
                    <a:pt x="363984" y="552635"/>
                    <a:pt x="195309" y="492711"/>
                    <a:pt x="106532" y="390618"/>
                  </a:cubicBezTo>
                  <a:cubicBezTo>
                    <a:pt x="17755" y="288525"/>
                    <a:pt x="8877" y="144262"/>
                    <a:pt x="0" y="0"/>
                  </a:cubicBezTo>
                </a:path>
              </a:pathLst>
            </a:custGeom>
            <a:noFill/>
            <a:ln w="254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grpSp>
        <p:nvGrpSpPr>
          <p:cNvPr id="91" name="Group 90"/>
          <p:cNvGrpSpPr/>
          <p:nvPr/>
        </p:nvGrpSpPr>
        <p:grpSpPr>
          <a:xfrm>
            <a:off x="4631248" y="2594386"/>
            <a:ext cx="2724912" cy="440817"/>
            <a:chOff x="4583430" y="2539526"/>
            <a:chExt cx="2724912" cy="440817"/>
          </a:xfrm>
          <a:solidFill>
            <a:srgbClr val="C00000"/>
          </a:solidFill>
        </p:grpSpPr>
        <p:sp>
          <p:nvSpPr>
            <p:cNvPr id="92" name="Oval 91"/>
            <p:cNvSpPr/>
            <p:nvPr/>
          </p:nvSpPr>
          <p:spPr>
            <a:xfrm>
              <a:off x="54978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3" name="Oval 92"/>
            <p:cNvSpPr/>
            <p:nvPr/>
          </p:nvSpPr>
          <p:spPr>
            <a:xfrm>
              <a:off x="59550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4" name="Oval 93"/>
            <p:cNvSpPr/>
            <p:nvPr/>
          </p:nvSpPr>
          <p:spPr>
            <a:xfrm>
              <a:off x="6412230" y="2541431"/>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5" name="Oval 94"/>
            <p:cNvSpPr/>
            <p:nvPr/>
          </p:nvSpPr>
          <p:spPr>
            <a:xfrm>
              <a:off x="6869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6" name="Oval 95"/>
            <p:cNvSpPr/>
            <p:nvPr/>
          </p:nvSpPr>
          <p:spPr>
            <a:xfrm>
              <a:off x="45834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7" name="Oval 96"/>
            <p:cNvSpPr/>
            <p:nvPr/>
          </p:nvSpPr>
          <p:spPr>
            <a:xfrm>
              <a:off x="5040630" y="2539526"/>
              <a:ext cx="438912" cy="438912"/>
            </a:xfrm>
            <a:prstGeom prst="ellipse">
              <a:avLst/>
            </a:prstGeom>
            <a:grp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98" name="Round Diagonal Corner Rectangle 97"/>
          <p:cNvSpPr/>
          <p:nvPr/>
        </p:nvSpPr>
        <p:spPr bwMode="auto">
          <a:xfrm>
            <a:off x="1502641" y="4445744"/>
            <a:ext cx="1331978" cy="404912"/>
          </a:xfrm>
          <a:prstGeom prst="round2DiagRect">
            <a:avLst/>
          </a:prstGeom>
          <a:solidFill>
            <a:srgbClr val="FF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p>
        </p:txBody>
      </p:sp>
      <p:cxnSp>
        <p:nvCxnSpPr>
          <p:cNvPr id="102" name="Straight Connector 101"/>
          <p:cNvCxnSpPr/>
          <p:nvPr/>
        </p:nvCxnSpPr>
        <p:spPr bwMode="auto">
          <a:xfrm>
            <a:off x="3466913" y="1489846"/>
            <a:ext cx="1143000" cy="97557"/>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a:off x="3427289" y="1702965"/>
            <a:ext cx="1069848" cy="3301343"/>
          </a:xfrm>
          <a:prstGeom prst="line">
            <a:avLst/>
          </a:prstGeom>
          <a:solidFill>
            <a:schemeClr val="accent1"/>
          </a:solidFill>
          <a:ln w="19050"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5" name="Round Diagonal Corner Rectangle 104"/>
          <p:cNvSpPr/>
          <p:nvPr/>
        </p:nvSpPr>
        <p:spPr bwMode="auto">
          <a:xfrm>
            <a:off x="1621703" y="4432428"/>
            <a:ext cx="1133496" cy="435751"/>
          </a:xfrm>
          <a:prstGeom prst="round2DiagRect">
            <a:avLst/>
          </a:prstGeom>
          <a:solidFill>
            <a:srgbClr val="FF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Read</a:t>
            </a:r>
          </a:p>
        </p:txBody>
      </p:sp>
      <p:sp>
        <p:nvSpPr>
          <p:cNvPr id="106" name="Round Diagonal Corner Rectangle 105"/>
          <p:cNvSpPr/>
          <p:nvPr/>
        </p:nvSpPr>
        <p:spPr bwMode="auto">
          <a:xfrm>
            <a:off x="1365134" y="4430324"/>
            <a:ext cx="1600200" cy="435751"/>
          </a:xfrm>
          <a:prstGeom prst="round2DiagRect">
            <a:avLst/>
          </a:prstGeom>
          <a:solidFill>
            <a:srgbClr val="FFFFCC"/>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rPr>
              <a:t>Precharge</a:t>
            </a:r>
            <a:endParaRPr kumimoji="0" lang="en-US" sz="2400" b="0" i="0" u="none" strike="noStrike" cap="none" normalizeH="0" baseline="0" dirty="0">
              <a:ln>
                <a:noFill/>
              </a:ln>
              <a:solidFill>
                <a:schemeClr val="tx1"/>
              </a:solidFill>
              <a:effectLst/>
              <a:latin typeface="+mn-lt"/>
            </a:endParaRPr>
          </a:p>
        </p:txBody>
      </p:sp>
      <p:sp>
        <p:nvSpPr>
          <p:cNvPr id="108" name="67Text"/>
          <p:cNvSpPr txBox="1"/>
          <p:nvPr/>
        </p:nvSpPr>
        <p:spPr>
          <a:xfrm>
            <a:off x="-125788" y="3230413"/>
            <a:ext cx="2731769"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Memory </a:t>
            </a:r>
          </a:p>
          <a:p>
            <a:pPr algn="ctr"/>
            <a:r>
              <a:rPr lang="en-US" sz="2400" i="1" dirty="0">
                <a:solidFill>
                  <a:srgbClr val="000000"/>
                </a:solidFill>
                <a:latin typeface="Cambria" panose="02040503050406030204" pitchFamily="18" charset="0"/>
              </a:rPr>
              <a:t>Bus</a:t>
            </a:r>
          </a:p>
        </p:txBody>
      </p:sp>
      <p:grpSp>
        <p:nvGrpSpPr>
          <p:cNvPr id="107" name="Group 106"/>
          <p:cNvGrpSpPr/>
          <p:nvPr/>
        </p:nvGrpSpPr>
        <p:grpSpPr>
          <a:xfrm>
            <a:off x="7162800" y="1524000"/>
            <a:ext cx="1789364" cy="492712"/>
            <a:chOff x="7469123" y="1642246"/>
            <a:chExt cx="1789364" cy="492712"/>
          </a:xfrm>
        </p:grpSpPr>
        <p:sp>
          <p:nvSpPr>
            <p:cNvPr id="109" name="67Text"/>
            <p:cNvSpPr txBox="1"/>
            <p:nvPr/>
          </p:nvSpPr>
          <p:spPr>
            <a:xfrm>
              <a:off x="7548372" y="1642246"/>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i="1" dirty="0">
                  <a:solidFill>
                    <a:srgbClr val="000000"/>
                  </a:solidFill>
                  <a:latin typeface="Cambria" panose="02040503050406030204" pitchFamily="18" charset="0"/>
                </a:rPr>
                <a:t>DRAM Cell</a:t>
              </a:r>
            </a:p>
          </p:txBody>
        </p:sp>
        <p:sp>
          <p:nvSpPr>
            <p:cNvPr id="110" name="Freeform 109"/>
            <p:cNvSpPr/>
            <p:nvPr/>
          </p:nvSpPr>
          <p:spPr>
            <a:xfrm>
              <a:off x="7469123" y="1926860"/>
              <a:ext cx="608075" cy="103854"/>
            </a:xfrm>
            <a:custGeom>
              <a:avLst/>
              <a:gdLst>
                <a:gd name="connsiteX0" fmla="*/ 443884 w 443884"/>
                <a:gd name="connsiteY0" fmla="*/ 0 h 719091"/>
                <a:gd name="connsiteX1" fmla="*/ 168676 w 443884"/>
                <a:gd name="connsiteY1" fmla="*/ 186431 h 719091"/>
                <a:gd name="connsiteX2" fmla="*/ 0 w 443884"/>
                <a:gd name="connsiteY2" fmla="*/ 719091 h 719091"/>
              </a:gdLst>
              <a:ahLst/>
              <a:cxnLst>
                <a:cxn ang="0">
                  <a:pos x="connsiteX0" y="connsiteY0"/>
                </a:cxn>
                <a:cxn ang="0">
                  <a:pos x="connsiteX1" y="connsiteY1"/>
                </a:cxn>
                <a:cxn ang="0">
                  <a:pos x="connsiteX2" y="connsiteY2"/>
                </a:cxn>
              </a:cxnLst>
              <a:rect l="l" t="t" r="r" b="b"/>
              <a:pathLst>
                <a:path w="443884" h="719091">
                  <a:moveTo>
                    <a:pt x="443884" y="0"/>
                  </a:moveTo>
                  <a:cubicBezTo>
                    <a:pt x="343270" y="33291"/>
                    <a:pt x="242657" y="66583"/>
                    <a:pt x="168676" y="186431"/>
                  </a:cubicBezTo>
                  <a:cubicBezTo>
                    <a:pt x="94695" y="306279"/>
                    <a:pt x="47347" y="512685"/>
                    <a:pt x="0" y="719091"/>
                  </a:cubicBezTo>
                </a:path>
              </a:pathLst>
            </a:custGeom>
            <a:noFill/>
            <a:ln w="25400">
              <a:solidFill>
                <a:schemeClr val="tx1"/>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0000"/>
                </a:solidFill>
                <a:latin typeface="Cambria" panose="02040503050406030204" pitchFamily="18" charset="0"/>
              </a:endParaRPr>
            </a:p>
          </p:txBody>
        </p:sp>
      </p:grpSp>
      <p:sp>
        <p:nvSpPr>
          <p:cNvPr id="4" name="Rectangle: Rounded Corners 3"/>
          <p:cNvSpPr/>
          <p:nvPr/>
        </p:nvSpPr>
        <p:spPr bwMode="auto">
          <a:xfrm>
            <a:off x="3105343" y="1950919"/>
            <a:ext cx="378716" cy="359140"/>
          </a:xfrm>
          <a:prstGeom prst="roundRect">
            <a:avLst/>
          </a:prstGeom>
          <a:solidFill>
            <a:srgbClr val="2B0BB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0" name="Oval 9"/>
          <p:cNvSpPr/>
          <p:nvPr/>
        </p:nvSpPr>
        <p:spPr bwMode="auto">
          <a:xfrm>
            <a:off x="4419600" y="2438400"/>
            <a:ext cx="836261" cy="790878"/>
          </a:xfrm>
          <a:prstGeom prst="ellipse">
            <a:avLst/>
          </a:prstGeom>
          <a:noFill/>
          <a:ln w="5715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30616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45"/>
                                        </p:tgtEl>
                                        <p:attrNameLst>
                                          <p:attrName>style.opacity</p:attrName>
                                        </p:attrNameLst>
                                      </p:cBhvr>
                                      <p:to>
                                        <p:strVal val="0.5"/>
                                      </p:to>
                                    </p:set>
                                    <p:animEffect filter="image" prLst="opacity: 0.5">
                                      <p:cBhvr rctx="IE">
                                        <p:cTn id="7" dur="indefinite"/>
                                        <p:tgtEl>
                                          <p:spTgt spid="45"/>
                                        </p:tgtEl>
                                      </p:cBhvr>
                                    </p:animEffect>
                                  </p:childTnLst>
                                </p:cTn>
                              </p:par>
                              <p:par>
                                <p:cTn id="8" presetID="9" presetClass="emph" presetSubtype="0" nodeType="withEffect">
                                  <p:stCondLst>
                                    <p:cond delay="0"/>
                                  </p:stCondLst>
                                  <p:childTnLst>
                                    <p:set>
                                      <p:cBhvr rctx="PPT">
                                        <p:cTn id="9" dur="indefinite"/>
                                        <p:tgtEl>
                                          <p:spTgt spid="32"/>
                                        </p:tgtEl>
                                        <p:attrNameLst>
                                          <p:attrName>style.opacity</p:attrName>
                                        </p:attrNameLst>
                                      </p:cBhvr>
                                      <p:to>
                                        <p:strVal val="0.5"/>
                                      </p:to>
                                    </p:set>
                                    <p:animEffect filter="image" prLst="opacity: 0.5">
                                      <p:cBhvr rctx="IE">
                                        <p:cTn id="10" dur="indefinite"/>
                                        <p:tgtEl>
                                          <p:spTgt spid="32"/>
                                        </p:tgtEl>
                                      </p:cBhvr>
                                    </p:animEffect>
                                  </p:childTnLst>
                                </p:cTn>
                              </p:par>
                              <p:par>
                                <p:cTn id="11" presetID="9" presetClass="emph" presetSubtype="0" nodeType="withEffect">
                                  <p:stCondLst>
                                    <p:cond delay="0"/>
                                  </p:stCondLst>
                                  <p:childTnLst>
                                    <p:set>
                                      <p:cBhvr rctx="PPT">
                                        <p:cTn id="12" dur="indefinite"/>
                                        <p:tgtEl>
                                          <p:spTgt spid="13"/>
                                        </p:tgtEl>
                                        <p:attrNameLst>
                                          <p:attrName>style.opacity</p:attrName>
                                        </p:attrNameLst>
                                      </p:cBhvr>
                                      <p:to>
                                        <p:strVal val="0.5"/>
                                      </p:to>
                                    </p:set>
                                    <p:animEffect filter="image" prLst="opacity: 0.5">
                                      <p:cBhvr rctx="IE">
                                        <p:cTn id="13" dur="indefinite"/>
                                        <p:tgtEl>
                                          <p:spTgt spid="13"/>
                                        </p:tgtEl>
                                      </p:cBhvr>
                                    </p:animEffect>
                                  </p:childTnLst>
                                </p:cTn>
                              </p:par>
                              <p:par>
                                <p:cTn id="14" presetID="9" presetClass="emph" presetSubtype="0" nodeType="withEffect">
                                  <p:stCondLst>
                                    <p:cond delay="0"/>
                                  </p:stCondLst>
                                  <p:childTnLst>
                                    <p:set>
                                      <p:cBhvr rctx="PPT">
                                        <p:cTn id="15" dur="indefinite"/>
                                        <p:tgtEl>
                                          <p:spTgt spid="64"/>
                                        </p:tgtEl>
                                        <p:attrNameLst>
                                          <p:attrName>style.opacity</p:attrName>
                                        </p:attrNameLst>
                                      </p:cBhvr>
                                      <p:to>
                                        <p:strVal val="0.5"/>
                                      </p:to>
                                    </p:set>
                                    <p:animEffect filter="image" prLst="opacity: 0.5">
                                      <p:cBhvr rctx="IE">
                                        <p:cTn id="16" dur="indefinite"/>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98"/>
                                        </p:tgtEl>
                                        <p:attrNameLst>
                                          <p:attrName>style.visibility</p:attrName>
                                        </p:attrNameLst>
                                      </p:cBhvr>
                                      <p:to>
                                        <p:strVal val="visible"/>
                                      </p:to>
                                    </p:set>
                                    <p:animEffect transition="in" filter="barn(outVertical)">
                                      <p:cBhvr>
                                        <p:cTn id="26" dur="500"/>
                                        <p:tgtEl>
                                          <p:spTgt spid="9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decel="50000" fill="hold" grpId="1" nodeType="clickEffect">
                                  <p:stCondLst>
                                    <p:cond delay="0"/>
                                  </p:stCondLst>
                                  <p:childTnLst>
                                    <p:animMotion origin="layout" path="M -2.77778E-6 2.22222E-6 L 0.00417 -0.32014 " pathEditMode="relative" rAng="0" ptsTypes="AA">
                                      <p:cBhvr>
                                        <p:cTn id="30" dur="2000" fill="hold"/>
                                        <p:tgtEl>
                                          <p:spTgt spid="98"/>
                                        </p:tgtEl>
                                        <p:attrNameLst>
                                          <p:attrName>ppt_x</p:attrName>
                                          <p:attrName>ppt_y</p:attrName>
                                        </p:attrNameLst>
                                      </p:cBhvr>
                                      <p:rCtr x="208" y="-16019"/>
                                    </p:animMotion>
                                  </p:childTnLst>
                                </p:cTn>
                              </p:par>
                            </p:childTnLst>
                          </p:cTn>
                        </p:par>
                        <p:par>
                          <p:cTn id="31" fill="hold">
                            <p:stCondLst>
                              <p:cond delay="2000"/>
                            </p:stCondLst>
                            <p:childTnLst>
                              <p:par>
                                <p:cTn id="32" presetID="6" presetClass="exit" presetSubtype="32" fill="hold" grpId="2" nodeType="afterEffect">
                                  <p:stCondLst>
                                    <p:cond delay="0"/>
                                  </p:stCondLst>
                                  <p:childTnLst>
                                    <p:animEffect transition="out" filter="circle(out)">
                                      <p:cBhvr>
                                        <p:cTn id="33" dur="2000"/>
                                        <p:tgtEl>
                                          <p:spTgt spid="98"/>
                                        </p:tgtEl>
                                      </p:cBhvr>
                                    </p:animEffect>
                                    <p:set>
                                      <p:cBhvr>
                                        <p:cTn id="34" dur="1" fill="hold">
                                          <p:stCondLst>
                                            <p:cond delay="1999"/>
                                          </p:stCondLst>
                                        </p:cTn>
                                        <p:tgtEl>
                                          <p:spTgt spid="98"/>
                                        </p:tgtEl>
                                        <p:attrNameLst>
                                          <p:attrName>style.visibility</p:attrName>
                                        </p:attrNameLst>
                                      </p:cBhvr>
                                      <p:to>
                                        <p:strVal val="hidden"/>
                                      </p:to>
                                    </p:set>
                                  </p:childTnLst>
                                </p:cTn>
                              </p:par>
                            </p:childTnLst>
                          </p:cTn>
                        </p:par>
                        <p:par>
                          <p:cTn id="35" fill="hold">
                            <p:stCondLst>
                              <p:cond delay="4000"/>
                            </p:stCondLst>
                            <p:childTnLst>
                              <p:par>
                                <p:cTn id="36" presetID="9" presetClass="emph" presetSubtype="0" nodeType="afterEffect">
                                  <p:stCondLst>
                                    <p:cond delay="0"/>
                                  </p:stCondLst>
                                  <p:childTnLst>
                                    <p:set>
                                      <p:cBhvr rctx="PPT">
                                        <p:cTn id="37" dur="indefinite"/>
                                        <p:tgtEl>
                                          <p:spTgt spid="13"/>
                                        </p:tgtEl>
                                        <p:attrNameLst>
                                          <p:attrName>style.opacity</p:attrName>
                                        </p:attrNameLst>
                                      </p:cBhvr>
                                      <p:to>
                                        <p:strVal val="1"/>
                                      </p:to>
                                    </p:set>
                                    <p:animEffect filter="image" prLst="opacity: 1">
                                      <p:cBhvr rctx="IE">
                                        <p:cTn id="38" dur="indefinite"/>
                                        <p:tgtEl>
                                          <p:spTgt spid="13"/>
                                        </p:tgtEl>
                                      </p:cBhvr>
                                    </p:animEffect>
                                  </p:childTnLst>
                                </p:cTn>
                              </p:par>
                              <p:par>
                                <p:cTn id="39" presetID="9" presetClass="emph" presetSubtype="0" nodeType="withEffect">
                                  <p:stCondLst>
                                    <p:cond delay="0"/>
                                  </p:stCondLst>
                                  <p:childTnLst>
                                    <p:set>
                                      <p:cBhvr rctx="PPT">
                                        <p:cTn id="40" dur="indefinite"/>
                                        <p:tgtEl>
                                          <p:spTgt spid="64"/>
                                        </p:tgtEl>
                                        <p:attrNameLst>
                                          <p:attrName>style.opacity</p:attrName>
                                        </p:attrNameLst>
                                      </p:cBhvr>
                                      <p:to>
                                        <p:strVal val="1"/>
                                      </p:to>
                                    </p:set>
                                    <p:animEffect filter="image" prLst="opacity: 1">
                                      <p:cBhvr rctx="IE">
                                        <p:cTn id="41" dur="indefinite"/>
                                        <p:tgtEl>
                                          <p:spTgt spid="64"/>
                                        </p:tgtEl>
                                      </p:cBhvr>
                                    </p:animEffect>
                                  </p:childTnLst>
                                </p:cTn>
                              </p:par>
                              <p:par>
                                <p:cTn id="42" presetID="1" presetClass="exit" presetSubtype="0" fill="hold" nodeType="withEffect">
                                  <p:stCondLst>
                                    <p:cond delay="0"/>
                                  </p:stCondLst>
                                  <p:childTnLst>
                                    <p:set>
                                      <p:cBhvr>
                                        <p:cTn id="43" dur="1" fill="hold">
                                          <p:stCondLst>
                                            <p:cond delay="0"/>
                                          </p:stCondLst>
                                        </p:cTn>
                                        <p:tgtEl>
                                          <p:spTgt spid="64"/>
                                        </p:tgtEl>
                                        <p:attrNameLst>
                                          <p:attrName>style.visibility</p:attrName>
                                        </p:attrNameLst>
                                      </p:cBhvr>
                                      <p:to>
                                        <p:strVal val="hidden"/>
                                      </p:to>
                                    </p:set>
                                  </p:childTnLst>
                                </p:cTn>
                              </p:par>
                              <p:par>
                                <p:cTn id="44" presetID="10" presetClass="entr" presetSubtype="0" fill="hold" nodeType="with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
                                        <p:tgtEl>
                                          <p:spTgt spid="91"/>
                                        </p:tgtEl>
                                      </p:cBhvr>
                                    </p:animEffect>
                                  </p:childTnLst>
                                </p:cTn>
                              </p:par>
                              <p:par>
                                <p:cTn id="47" presetID="10" presetClass="exit" presetSubtype="0" fill="hold" grpId="1" nodeType="withEffect">
                                  <p:stCondLst>
                                    <p:cond delay="0"/>
                                  </p:stCondLst>
                                  <p:childTnLst>
                                    <p:animEffect transition="out" filter="fade">
                                      <p:cBhvr>
                                        <p:cTn id="48" dur="500"/>
                                        <p:tgtEl>
                                          <p:spTgt spid="10"/>
                                        </p:tgtEl>
                                      </p:cBhvr>
                                    </p:animEffect>
                                    <p:set>
                                      <p:cBhvr>
                                        <p:cTn id="49" dur="1" fill="hold">
                                          <p:stCondLst>
                                            <p:cond delay="499"/>
                                          </p:stCondLst>
                                        </p:cTn>
                                        <p:tgtEl>
                                          <p:spTgt spid="1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22" presetClass="exit" presetSubtype="1" fill="hold" nodeType="clickEffect">
                                  <p:stCondLst>
                                    <p:cond delay="0"/>
                                  </p:stCondLst>
                                  <p:childTnLst>
                                    <p:animEffect transition="out" filter="wipe(up)">
                                      <p:cBhvr>
                                        <p:cTn id="53" dur="1000"/>
                                        <p:tgtEl>
                                          <p:spTgt spid="64"/>
                                        </p:tgtEl>
                                      </p:cBhvr>
                                    </p:animEffect>
                                    <p:set>
                                      <p:cBhvr>
                                        <p:cTn id="54" dur="1" fill="hold">
                                          <p:stCondLst>
                                            <p:cond delay="999"/>
                                          </p:stCondLst>
                                        </p:cTn>
                                        <p:tgtEl>
                                          <p:spTgt spid="64"/>
                                        </p:tgtEl>
                                        <p:attrNameLst>
                                          <p:attrName>style.visibility</p:attrName>
                                        </p:attrNameLst>
                                      </p:cBhvr>
                                      <p:to>
                                        <p:strVal val="hidden"/>
                                      </p:to>
                                    </p:set>
                                  </p:childTnLst>
                                </p:cTn>
                              </p:par>
                              <p:par>
                                <p:cTn id="55" presetID="2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wipe(up)">
                                      <p:cBhvr>
                                        <p:cTn id="57" dur="1000"/>
                                        <p:tgtEl>
                                          <p:spTgt spid="71"/>
                                        </p:tgtEl>
                                      </p:cBhvr>
                                    </p:animEffect>
                                  </p:childTnLst>
                                </p:cTn>
                              </p:par>
                            </p:childTnLst>
                          </p:cTn>
                        </p:par>
                        <p:par>
                          <p:cTn id="58" fill="hold">
                            <p:stCondLst>
                              <p:cond delay="1000"/>
                            </p:stCondLst>
                            <p:childTnLst>
                              <p:par>
                                <p:cTn id="59" presetID="22" presetClass="exit" presetSubtype="1" fill="hold" nodeType="afterEffect">
                                  <p:stCondLst>
                                    <p:cond delay="0"/>
                                  </p:stCondLst>
                                  <p:childTnLst>
                                    <p:animEffect transition="out" filter="wipe(up)">
                                      <p:cBhvr>
                                        <p:cTn id="60" dur="1000"/>
                                        <p:tgtEl>
                                          <p:spTgt spid="71"/>
                                        </p:tgtEl>
                                      </p:cBhvr>
                                    </p:animEffect>
                                    <p:set>
                                      <p:cBhvr>
                                        <p:cTn id="61" dur="1" fill="hold">
                                          <p:stCondLst>
                                            <p:cond delay="999"/>
                                          </p:stCondLst>
                                        </p:cTn>
                                        <p:tgtEl>
                                          <p:spTgt spid="71"/>
                                        </p:tgtEl>
                                        <p:attrNameLst>
                                          <p:attrName>style.visibility</p:attrName>
                                        </p:attrNameLst>
                                      </p:cBhvr>
                                      <p:to>
                                        <p:strVal val="hidden"/>
                                      </p:to>
                                    </p:set>
                                  </p:childTnLst>
                                </p:cTn>
                              </p:par>
                              <p:par>
                                <p:cTn id="62" presetID="22" presetClass="exit" presetSubtype="1" fill="hold" nodeType="withEffect">
                                  <p:stCondLst>
                                    <p:cond delay="0"/>
                                  </p:stCondLst>
                                  <p:childTnLst>
                                    <p:animEffect transition="out" filter="wipe(up)">
                                      <p:cBhvr>
                                        <p:cTn id="63" dur="500"/>
                                        <p:tgtEl>
                                          <p:spTgt spid="91"/>
                                        </p:tgtEl>
                                      </p:cBhvr>
                                    </p:animEffect>
                                    <p:set>
                                      <p:cBhvr>
                                        <p:cTn id="64" dur="1" fill="hold">
                                          <p:stCondLst>
                                            <p:cond delay="499"/>
                                          </p:stCondLst>
                                        </p:cTn>
                                        <p:tgtEl>
                                          <p:spTgt spid="91"/>
                                        </p:tgtEl>
                                        <p:attrNameLst>
                                          <p:attrName>style.visibility</p:attrName>
                                        </p:attrNameLst>
                                      </p:cBhvr>
                                      <p:to>
                                        <p:strVal val="hidden"/>
                                      </p:to>
                                    </p:set>
                                  </p:childTnLst>
                                </p:cTn>
                              </p:par>
                            </p:childTnLst>
                          </p:cTn>
                        </p:par>
                        <p:par>
                          <p:cTn id="65" fill="hold">
                            <p:stCondLst>
                              <p:cond delay="2000"/>
                            </p:stCondLst>
                            <p:childTnLst>
                              <p:par>
                                <p:cTn id="66" presetID="19" presetClass="emph" presetSubtype="0" fill="hold" grpId="0" nodeType="afterEffect">
                                  <p:stCondLst>
                                    <p:cond delay="0"/>
                                  </p:stCondLst>
                                  <p:childTnLst>
                                    <p:animClr clrSpc="rgb" dir="cw">
                                      <p:cBhvr override="childStyle">
                                        <p:cTn id="67" dur="500" fill="hold"/>
                                        <p:tgtEl>
                                          <p:spTgt spid="31"/>
                                        </p:tgtEl>
                                        <p:attrNameLst>
                                          <p:attrName>style.color</p:attrName>
                                        </p:attrNameLst>
                                      </p:cBhvr>
                                      <p:to>
                                        <a:srgbClr val="C00000"/>
                                      </p:to>
                                    </p:animClr>
                                    <p:animClr clrSpc="rgb" dir="cw">
                                      <p:cBhvr>
                                        <p:cTn id="68" dur="500" fill="hold"/>
                                        <p:tgtEl>
                                          <p:spTgt spid="31"/>
                                        </p:tgtEl>
                                        <p:attrNameLst>
                                          <p:attrName>fillcolor</p:attrName>
                                        </p:attrNameLst>
                                      </p:cBhvr>
                                      <p:to>
                                        <a:srgbClr val="C00000"/>
                                      </p:to>
                                    </p:animClr>
                                    <p:set>
                                      <p:cBhvr>
                                        <p:cTn id="69" dur="500" fill="hold"/>
                                        <p:tgtEl>
                                          <p:spTgt spid="31"/>
                                        </p:tgtEl>
                                        <p:attrNameLst>
                                          <p:attrName>fill.type</p:attrName>
                                        </p:attrNameLst>
                                      </p:cBhvr>
                                      <p:to>
                                        <p:strVal val="solid"/>
                                      </p:to>
                                    </p:set>
                                    <p:set>
                                      <p:cBhvr>
                                        <p:cTn id="70" dur="500" fill="hold"/>
                                        <p:tgtEl>
                                          <p:spTgt spid="31"/>
                                        </p:tgtEl>
                                        <p:attrNameLst>
                                          <p:attrName>fill.on</p:attrName>
                                        </p:attrNameLst>
                                      </p:cBhvr>
                                      <p:to>
                                        <p:strVal val="true"/>
                                      </p:to>
                                    </p:set>
                                  </p:childTnLst>
                                </p:cTn>
                              </p:par>
                              <p:par>
                                <p:cTn id="71" presetID="19" presetClass="emph" presetSubtype="0" fill="hold" grpId="0" nodeType="withEffect">
                                  <p:stCondLst>
                                    <p:cond delay="0"/>
                                  </p:stCondLst>
                                  <p:childTnLst>
                                    <p:animClr clrSpc="rgb" dir="cw">
                                      <p:cBhvr override="childStyle">
                                        <p:cTn id="72" dur="500" fill="hold"/>
                                        <p:tgtEl>
                                          <p:spTgt spid="29"/>
                                        </p:tgtEl>
                                        <p:attrNameLst>
                                          <p:attrName>style.color</p:attrName>
                                        </p:attrNameLst>
                                      </p:cBhvr>
                                      <p:to>
                                        <a:srgbClr val="C00000"/>
                                      </p:to>
                                    </p:animClr>
                                    <p:animClr clrSpc="rgb" dir="cw">
                                      <p:cBhvr>
                                        <p:cTn id="73" dur="500" fill="hold"/>
                                        <p:tgtEl>
                                          <p:spTgt spid="29"/>
                                        </p:tgtEl>
                                        <p:attrNameLst>
                                          <p:attrName>fillcolor</p:attrName>
                                        </p:attrNameLst>
                                      </p:cBhvr>
                                      <p:to>
                                        <a:srgbClr val="C00000"/>
                                      </p:to>
                                    </p:animClr>
                                    <p:set>
                                      <p:cBhvr>
                                        <p:cTn id="74" dur="500" fill="hold"/>
                                        <p:tgtEl>
                                          <p:spTgt spid="29"/>
                                        </p:tgtEl>
                                        <p:attrNameLst>
                                          <p:attrName>fill.type</p:attrName>
                                        </p:attrNameLst>
                                      </p:cBhvr>
                                      <p:to>
                                        <p:strVal val="solid"/>
                                      </p:to>
                                    </p:set>
                                    <p:set>
                                      <p:cBhvr>
                                        <p:cTn id="75" dur="500" fill="hold"/>
                                        <p:tgtEl>
                                          <p:spTgt spid="29"/>
                                        </p:tgtEl>
                                        <p:attrNameLst>
                                          <p:attrName>fill.on</p:attrName>
                                        </p:attrNameLst>
                                      </p:cBhvr>
                                      <p:to>
                                        <p:strVal val="true"/>
                                      </p:to>
                                    </p:set>
                                  </p:childTnLst>
                                </p:cTn>
                              </p:par>
                              <p:par>
                                <p:cTn id="76" presetID="19" presetClass="emph" presetSubtype="0" fill="hold" grpId="0" nodeType="withEffect">
                                  <p:stCondLst>
                                    <p:cond delay="0"/>
                                  </p:stCondLst>
                                  <p:childTnLst>
                                    <p:animClr clrSpc="rgb" dir="cw">
                                      <p:cBhvr override="childStyle">
                                        <p:cTn id="77" dur="500" fill="hold"/>
                                        <p:tgtEl>
                                          <p:spTgt spid="27"/>
                                        </p:tgtEl>
                                        <p:attrNameLst>
                                          <p:attrName>style.color</p:attrName>
                                        </p:attrNameLst>
                                      </p:cBhvr>
                                      <p:to>
                                        <a:srgbClr val="C00000"/>
                                      </p:to>
                                    </p:animClr>
                                    <p:animClr clrSpc="rgb" dir="cw">
                                      <p:cBhvr>
                                        <p:cTn id="78" dur="500" fill="hold"/>
                                        <p:tgtEl>
                                          <p:spTgt spid="27"/>
                                        </p:tgtEl>
                                        <p:attrNameLst>
                                          <p:attrName>fillcolor</p:attrName>
                                        </p:attrNameLst>
                                      </p:cBhvr>
                                      <p:to>
                                        <a:srgbClr val="C00000"/>
                                      </p:to>
                                    </p:animClr>
                                    <p:set>
                                      <p:cBhvr>
                                        <p:cTn id="79" dur="500" fill="hold"/>
                                        <p:tgtEl>
                                          <p:spTgt spid="27"/>
                                        </p:tgtEl>
                                        <p:attrNameLst>
                                          <p:attrName>fill.type</p:attrName>
                                        </p:attrNameLst>
                                      </p:cBhvr>
                                      <p:to>
                                        <p:strVal val="solid"/>
                                      </p:to>
                                    </p:set>
                                    <p:set>
                                      <p:cBhvr>
                                        <p:cTn id="80" dur="500" fill="hold"/>
                                        <p:tgtEl>
                                          <p:spTgt spid="27"/>
                                        </p:tgtEl>
                                        <p:attrNameLst>
                                          <p:attrName>fill.on</p:attrName>
                                        </p:attrNameLst>
                                      </p:cBhvr>
                                      <p:to>
                                        <p:strVal val="true"/>
                                      </p:to>
                                    </p:set>
                                  </p:childTnLst>
                                </p:cTn>
                              </p:par>
                              <p:par>
                                <p:cTn id="81" presetID="19" presetClass="emph" presetSubtype="0" fill="hold" grpId="0" nodeType="withEffect">
                                  <p:stCondLst>
                                    <p:cond delay="0"/>
                                  </p:stCondLst>
                                  <p:childTnLst>
                                    <p:animClr clrSpc="rgb" dir="cw">
                                      <p:cBhvr override="childStyle">
                                        <p:cTn id="82" dur="500" fill="hold"/>
                                        <p:tgtEl>
                                          <p:spTgt spid="25"/>
                                        </p:tgtEl>
                                        <p:attrNameLst>
                                          <p:attrName>style.color</p:attrName>
                                        </p:attrNameLst>
                                      </p:cBhvr>
                                      <p:to>
                                        <a:srgbClr val="C00000"/>
                                      </p:to>
                                    </p:animClr>
                                    <p:animClr clrSpc="rgb" dir="cw">
                                      <p:cBhvr>
                                        <p:cTn id="83" dur="500" fill="hold"/>
                                        <p:tgtEl>
                                          <p:spTgt spid="25"/>
                                        </p:tgtEl>
                                        <p:attrNameLst>
                                          <p:attrName>fillcolor</p:attrName>
                                        </p:attrNameLst>
                                      </p:cBhvr>
                                      <p:to>
                                        <a:srgbClr val="C00000"/>
                                      </p:to>
                                    </p:animClr>
                                    <p:set>
                                      <p:cBhvr>
                                        <p:cTn id="84" dur="500" fill="hold"/>
                                        <p:tgtEl>
                                          <p:spTgt spid="25"/>
                                        </p:tgtEl>
                                        <p:attrNameLst>
                                          <p:attrName>fill.type</p:attrName>
                                        </p:attrNameLst>
                                      </p:cBhvr>
                                      <p:to>
                                        <p:strVal val="solid"/>
                                      </p:to>
                                    </p:set>
                                    <p:set>
                                      <p:cBhvr>
                                        <p:cTn id="85" dur="500" fill="hold"/>
                                        <p:tgtEl>
                                          <p:spTgt spid="25"/>
                                        </p:tgtEl>
                                        <p:attrNameLst>
                                          <p:attrName>fill.on</p:attrName>
                                        </p:attrNameLst>
                                      </p:cBhvr>
                                      <p:to>
                                        <p:strVal val="true"/>
                                      </p:to>
                                    </p:set>
                                  </p:childTnLst>
                                </p:cTn>
                              </p:par>
                              <p:par>
                                <p:cTn id="86" presetID="19" presetClass="emph" presetSubtype="0" fill="hold" grpId="0" nodeType="withEffect">
                                  <p:stCondLst>
                                    <p:cond delay="0"/>
                                  </p:stCondLst>
                                  <p:childTnLst>
                                    <p:animClr clrSpc="rgb" dir="cw">
                                      <p:cBhvr override="childStyle">
                                        <p:cTn id="87" dur="500" fill="hold"/>
                                        <p:tgtEl>
                                          <p:spTgt spid="23"/>
                                        </p:tgtEl>
                                        <p:attrNameLst>
                                          <p:attrName>style.color</p:attrName>
                                        </p:attrNameLst>
                                      </p:cBhvr>
                                      <p:to>
                                        <a:srgbClr val="C00000"/>
                                      </p:to>
                                    </p:animClr>
                                    <p:animClr clrSpc="rgb" dir="cw">
                                      <p:cBhvr>
                                        <p:cTn id="88" dur="500" fill="hold"/>
                                        <p:tgtEl>
                                          <p:spTgt spid="23"/>
                                        </p:tgtEl>
                                        <p:attrNameLst>
                                          <p:attrName>fillcolor</p:attrName>
                                        </p:attrNameLst>
                                      </p:cBhvr>
                                      <p:to>
                                        <a:srgbClr val="C00000"/>
                                      </p:to>
                                    </p:animClr>
                                    <p:set>
                                      <p:cBhvr>
                                        <p:cTn id="89" dur="500" fill="hold"/>
                                        <p:tgtEl>
                                          <p:spTgt spid="23"/>
                                        </p:tgtEl>
                                        <p:attrNameLst>
                                          <p:attrName>fill.type</p:attrName>
                                        </p:attrNameLst>
                                      </p:cBhvr>
                                      <p:to>
                                        <p:strVal val="solid"/>
                                      </p:to>
                                    </p:set>
                                    <p:set>
                                      <p:cBhvr>
                                        <p:cTn id="90" dur="500" fill="hold"/>
                                        <p:tgtEl>
                                          <p:spTgt spid="23"/>
                                        </p:tgtEl>
                                        <p:attrNameLst>
                                          <p:attrName>fill.on</p:attrName>
                                        </p:attrNameLst>
                                      </p:cBhvr>
                                      <p:to>
                                        <p:strVal val="true"/>
                                      </p:to>
                                    </p:set>
                                  </p:childTnLst>
                                </p:cTn>
                              </p:par>
                              <p:par>
                                <p:cTn id="91" presetID="19" presetClass="emph" presetSubtype="0" fill="hold" grpId="0" nodeType="withEffect">
                                  <p:stCondLst>
                                    <p:cond delay="0"/>
                                  </p:stCondLst>
                                  <p:childTnLst>
                                    <p:animClr clrSpc="rgb" dir="cw">
                                      <p:cBhvr override="childStyle">
                                        <p:cTn id="92" dur="500" fill="hold"/>
                                        <p:tgtEl>
                                          <p:spTgt spid="21"/>
                                        </p:tgtEl>
                                        <p:attrNameLst>
                                          <p:attrName>style.color</p:attrName>
                                        </p:attrNameLst>
                                      </p:cBhvr>
                                      <p:to>
                                        <a:srgbClr val="C00000"/>
                                      </p:to>
                                    </p:animClr>
                                    <p:animClr clrSpc="rgb" dir="cw">
                                      <p:cBhvr>
                                        <p:cTn id="93" dur="500" fill="hold"/>
                                        <p:tgtEl>
                                          <p:spTgt spid="21"/>
                                        </p:tgtEl>
                                        <p:attrNameLst>
                                          <p:attrName>fillcolor</p:attrName>
                                        </p:attrNameLst>
                                      </p:cBhvr>
                                      <p:to>
                                        <a:srgbClr val="C00000"/>
                                      </p:to>
                                    </p:animClr>
                                    <p:set>
                                      <p:cBhvr>
                                        <p:cTn id="94" dur="500" fill="hold"/>
                                        <p:tgtEl>
                                          <p:spTgt spid="21"/>
                                        </p:tgtEl>
                                        <p:attrNameLst>
                                          <p:attrName>fill.type</p:attrName>
                                        </p:attrNameLst>
                                      </p:cBhvr>
                                      <p:to>
                                        <p:strVal val="solid"/>
                                      </p:to>
                                    </p:set>
                                    <p:set>
                                      <p:cBhvr>
                                        <p:cTn id="95" dur="500" fill="hold"/>
                                        <p:tgtEl>
                                          <p:spTgt spid="21"/>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2" nodeType="clickEffect">
                                  <p:stCondLst>
                                    <p:cond delay="0"/>
                                  </p:stCondLst>
                                  <p:childTnLst>
                                    <p:animEffect transition="out" filter="fade">
                                      <p:cBhvr>
                                        <p:cTn id="99" dur="1500" tmFilter="0, 0; .2, .5; .8, .5; 1, 0"/>
                                        <p:tgtEl>
                                          <p:spTgt spid="31"/>
                                        </p:tgtEl>
                                      </p:cBhvr>
                                    </p:animEffect>
                                    <p:animScale>
                                      <p:cBhvr>
                                        <p:cTn id="100" dur="750" autoRev="1" fill="hold"/>
                                        <p:tgtEl>
                                          <p:spTgt spid="31"/>
                                        </p:tgtEl>
                                      </p:cBhvr>
                                      <p:by x="105000" y="105000"/>
                                    </p:animScale>
                                  </p:childTnLst>
                                </p:cTn>
                              </p:par>
                              <p:par>
                                <p:cTn id="101" presetID="26" presetClass="emph" presetSubtype="0" fill="hold" grpId="2" nodeType="withEffect">
                                  <p:stCondLst>
                                    <p:cond delay="0"/>
                                  </p:stCondLst>
                                  <p:childTnLst>
                                    <p:animEffect transition="out" filter="fade">
                                      <p:cBhvr>
                                        <p:cTn id="102" dur="1500" tmFilter="0, 0; .2, .5; .8, .5; 1, 0"/>
                                        <p:tgtEl>
                                          <p:spTgt spid="29"/>
                                        </p:tgtEl>
                                      </p:cBhvr>
                                    </p:animEffect>
                                    <p:animScale>
                                      <p:cBhvr>
                                        <p:cTn id="103" dur="750" autoRev="1" fill="hold"/>
                                        <p:tgtEl>
                                          <p:spTgt spid="29"/>
                                        </p:tgtEl>
                                      </p:cBhvr>
                                      <p:by x="105000" y="105000"/>
                                    </p:animScale>
                                  </p:childTnLst>
                                </p:cTn>
                              </p:par>
                              <p:par>
                                <p:cTn id="104" presetID="26" presetClass="emph" presetSubtype="0" fill="hold" grpId="2" nodeType="withEffect">
                                  <p:stCondLst>
                                    <p:cond delay="0"/>
                                  </p:stCondLst>
                                  <p:childTnLst>
                                    <p:animEffect transition="out" filter="fade">
                                      <p:cBhvr>
                                        <p:cTn id="105" dur="1500" tmFilter="0, 0; .2, .5; .8, .5; 1, 0"/>
                                        <p:tgtEl>
                                          <p:spTgt spid="27"/>
                                        </p:tgtEl>
                                      </p:cBhvr>
                                    </p:animEffect>
                                    <p:animScale>
                                      <p:cBhvr>
                                        <p:cTn id="106" dur="750" autoRev="1" fill="hold"/>
                                        <p:tgtEl>
                                          <p:spTgt spid="27"/>
                                        </p:tgtEl>
                                      </p:cBhvr>
                                      <p:by x="105000" y="105000"/>
                                    </p:animScale>
                                  </p:childTnLst>
                                </p:cTn>
                              </p:par>
                              <p:par>
                                <p:cTn id="107" presetID="26" presetClass="emph" presetSubtype="0" fill="hold" grpId="2" nodeType="withEffect">
                                  <p:stCondLst>
                                    <p:cond delay="0"/>
                                  </p:stCondLst>
                                  <p:childTnLst>
                                    <p:animEffect transition="out" filter="fade">
                                      <p:cBhvr>
                                        <p:cTn id="108" dur="1500" tmFilter="0, 0; .2, .5; .8, .5; 1, 0"/>
                                        <p:tgtEl>
                                          <p:spTgt spid="25"/>
                                        </p:tgtEl>
                                      </p:cBhvr>
                                    </p:animEffect>
                                    <p:animScale>
                                      <p:cBhvr>
                                        <p:cTn id="109" dur="750" autoRev="1" fill="hold"/>
                                        <p:tgtEl>
                                          <p:spTgt spid="25"/>
                                        </p:tgtEl>
                                      </p:cBhvr>
                                      <p:by x="105000" y="105000"/>
                                    </p:animScale>
                                  </p:childTnLst>
                                </p:cTn>
                              </p:par>
                              <p:par>
                                <p:cTn id="110" presetID="26" presetClass="emph" presetSubtype="0" fill="hold" grpId="2" nodeType="withEffect">
                                  <p:stCondLst>
                                    <p:cond delay="0"/>
                                  </p:stCondLst>
                                  <p:childTnLst>
                                    <p:animEffect transition="out" filter="fade">
                                      <p:cBhvr>
                                        <p:cTn id="111" dur="1500" tmFilter="0, 0; .2, .5; .8, .5; 1, 0"/>
                                        <p:tgtEl>
                                          <p:spTgt spid="23"/>
                                        </p:tgtEl>
                                      </p:cBhvr>
                                    </p:animEffect>
                                    <p:animScale>
                                      <p:cBhvr>
                                        <p:cTn id="112" dur="750" autoRev="1" fill="hold"/>
                                        <p:tgtEl>
                                          <p:spTgt spid="23"/>
                                        </p:tgtEl>
                                      </p:cBhvr>
                                      <p:by x="105000" y="105000"/>
                                    </p:animScale>
                                  </p:childTnLst>
                                </p:cTn>
                              </p:par>
                              <p:par>
                                <p:cTn id="113" presetID="26" presetClass="emph" presetSubtype="0" fill="hold" grpId="2" nodeType="withEffect">
                                  <p:stCondLst>
                                    <p:cond delay="0"/>
                                  </p:stCondLst>
                                  <p:childTnLst>
                                    <p:animEffect transition="out" filter="fade">
                                      <p:cBhvr>
                                        <p:cTn id="114" dur="1500" tmFilter="0, 0; .2, .5; .8, .5; 1, 0"/>
                                        <p:tgtEl>
                                          <p:spTgt spid="21"/>
                                        </p:tgtEl>
                                      </p:cBhvr>
                                    </p:animEffect>
                                    <p:animScale>
                                      <p:cBhvr>
                                        <p:cTn id="115" dur="750" autoRev="1" fill="hold"/>
                                        <p:tgtEl>
                                          <p:spTgt spid="21"/>
                                        </p:tgtEl>
                                      </p:cBhvr>
                                      <p:by x="105000" y="105000"/>
                                    </p:animScale>
                                  </p:childTnLst>
                                </p:cTn>
                              </p:par>
                            </p:childTnLst>
                          </p:cTn>
                        </p:par>
                        <p:par>
                          <p:cTn id="116" fill="hold">
                            <p:stCondLst>
                              <p:cond delay="1500"/>
                            </p:stCondLst>
                            <p:childTnLst>
                              <p:par>
                                <p:cTn id="117" presetID="22" presetClass="entr" presetSubtype="4" fill="hold"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1000"/>
                                        <p:tgtEl>
                                          <p:spTgt spid="78"/>
                                        </p:tgtEl>
                                      </p:cBhvr>
                                    </p:animEffect>
                                  </p:childTnLst>
                                </p:cTn>
                              </p:par>
                            </p:childTnLst>
                          </p:cTn>
                        </p:par>
                        <p:par>
                          <p:cTn id="120" fill="hold">
                            <p:stCondLst>
                              <p:cond delay="2500"/>
                            </p:stCondLst>
                            <p:childTnLst>
                              <p:par>
                                <p:cTn id="121" presetID="22" presetClass="exit" presetSubtype="4" fill="hold" nodeType="afterEffect">
                                  <p:stCondLst>
                                    <p:cond delay="0"/>
                                  </p:stCondLst>
                                  <p:childTnLst>
                                    <p:animEffect transition="out" filter="wipe(down)">
                                      <p:cBhvr>
                                        <p:cTn id="122" dur="1000"/>
                                        <p:tgtEl>
                                          <p:spTgt spid="78"/>
                                        </p:tgtEl>
                                      </p:cBhvr>
                                    </p:animEffect>
                                    <p:set>
                                      <p:cBhvr>
                                        <p:cTn id="123" dur="1" fill="hold">
                                          <p:stCondLst>
                                            <p:cond delay="999"/>
                                          </p:stCondLst>
                                        </p:cTn>
                                        <p:tgtEl>
                                          <p:spTgt spid="78"/>
                                        </p:tgtEl>
                                        <p:attrNameLst>
                                          <p:attrName>style.visibility</p:attrName>
                                        </p:attrNameLst>
                                      </p:cBhvr>
                                      <p:to>
                                        <p:strVal val="hidden"/>
                                      </p:to>
                                    </p:set>
                                  </p:childTnLst>
                                </p:cTn>
                              </p:par>
                            </p:childTnLst>
                          </p:cTn>
                        </p:par>
                        <p:par>
                          <p:cTn id="124" fill="hold">
                            <p:stCondLst>
                              <p:cond delay="3500"/>
                            </p:stCondLst>
                            <p:childTnLst>
                              <p:par>
                                <p:cTn id="125" presetID="22" presetClass="entr" presetSubtype="4" fill="hold" nodeType="afterEffect">
                                  <p:stCondLst>
                                    <p:cond delay="0"/>
                                  </p:stCondLst>
                                  <p:childTnLst>
                                    <p:set>
                                      <p:cBhvr>
                                        <p:cTn id="126" dur="1" fill="hold">
                                          <p:stCondLst>
                                            <p:cond delay="0"/>
                                          </p:stCondLst>
                                        </p:cTn>
                                        <p:tgtEl>
                                          <p:spTgt spid="91"/>
                                        </p:tgtEl>
                                        <p:attrNameLst>
                                          <p:attrName>style.visibility</p:attrName>
                                        </p:attrNameLst>
                                      </p:cBhvr>
                                      <p:to>
                                        <p:strVal val="visible"/>
                                      </p:to>
                                    </p:set>
                                    <p:animEffect transition="in" filter="wipe(down)">
                                      <p:cBhvr>
                                        <p:cTn id="127" dur="1000"/>
                                        <p:tgtEl>
                                          <p:spTgt spid="91"/>
                                        </p:tgtEl>
                                      </p:cBhvr>
                                    </p:animEffect>
                                  </p:childTnLst>
                                </p:cTn>
                              </p:par>
                            </p:childTnLst>
                          </p:cTn>
                        </p:par>
                      </p:childTnLst>
                    </p:cTn>
                  </p:par>
                  <p:par>
                    <p:cTn id="128" fill="hold">
                      <p:stCondLst>
                        <p:cond delay="indefinite"/>
                      </p:stCondLst>
                      <p:childTnLst>
                        <p:par>
                          <p:cTn id="129" fill="hold">
                            <p:stCondLst>
                              <p:cond delay="0"/>
                            </p:stCondLst>
                            <p:childTnLst>
                              <p:par>
                                <p:cTn id="130" presetID="16" presetClass="entr" presetSubtype="37" fill="hold" grpId="0" nodeType="click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barn(outVertical)">
                                      <p:cBhvr>
                                        <p:cTn id="132" dur="500"/>
                                        <p:tgtEl>
                                          <p:spTgt spid="105"/>
                                        </p:tgtEl>
                                      </p:cBhvr>
                                    </p:animEffect>
                                  </p:childTnLst>
                                </p:cTn>
                              </p:par>
                            </p:childTnLst>
                          </p:cTn>
                        </p:par>
                      </p:childTnLst>
                    </p:cTn>
                  </p:par>
                  <p:par>
                    <p:cTn id="133" fill="hold">
                      <p:stCondLst>
                        <p:cond delay="indefinite"/>
                      </p:stCondLst>
                      <p:childTnLst>
                        <p:par>
                          <p:cTn id="134" fill="hold">
                            <p:stCondLst>
                              <p:cond delay="0"/>
                            </p:stCondLst>
                            <p:childTnLst>
                              <p:par>
                                <p:cTn id="135" presetID="42" presetClass="path" presetSubtype="0" accel="50000" decel="50000" fill="hold" grpId="1" nodeType="clickEffect">
                                  <p:stCondLst>
                                    <p:cond delay="0"/>
                                  </p:stCondLst>
                                  <p:childTnLst>
                                    <p:animMotion origin="layout" path="M 2.77778E-7 7.40741E-7 L 0.00417 -0.32014 " pathEditMode="relative" rAng="0" ptsTypes="AA">
                                      <p:cBhvr>
                                        <p:cTn id="136" dur="2000" fill="hold"/>
                                        <p:tgtEl>
                                          <p:spTgt spid="105"/>
                                        </p:tgtEl>
                                        <p:attrNameLst>
                                          <p:attrName>ppt_x</p:attrName>
                                          <p:attrName>ppt_y</p:attrName>
                                        </p:attrNameLst>
                                      </p:cBhvr>
                                      <p:rCtr x="208" y="-16019"/>
                                    </p:animMotion>
                                  </p:childTnLst>
                                </p:cTn>
                              </p:par>
                            </p:childTnLst>
                          </p:cTn>
                        </p:par>
                        <p:par>
                          <p:cTn id="137" fill="hold">
                            <p:stCondLst>
                              <p:cond delay="2000"/>
                            </p:stCondLst>
                            <p:childTnLst>
                              <p:par>
                                <p:cTn id="138" presetID="6" presetClass="exit" presetSubtype="32" fill="hold" grpId="2" nodeType="afterEffect">
                                  <p:stCondLst>
                                    <p:cond delay="0"/>
                                  </p:stCondLst>
                                  <p:childTnLst>
                                    <p:animEffect transition="out" filter="circle(out)">
                                      <p:cBhvr>
                                        <p:cTn id="139" dur="2000"/>
                                        <p:tgtEl>
                                          <p:spTgt spid="105"/>
                                        </p:tgtEl>
                                      </p:cBhvr>
                                    </p:animEffect>
                                    <p:set>
                                      <p:cBhvr>
                                        <p:cTn id="140" dur="1" fill="hold">
                                          <p:stCondLst>
                                            <p:cond delay="1999"/>
                                          </p:stCondLst>
                                        </p:cTn>
                                        <p:tgtEl>
                                          <p:spTgt spid="105"/>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32" presetClass="emph" presetSubtype="0" fill="hold" grpId="3" nodeType="clickEffect">
                                  <p:stCondLst>
                                    <p:cond delay="0"/>
                                  </p:stCondLst>
                                  <p:childTnLst>
                                    <p:animRot by="120000">
                                      <p:cBhvr>
                                        <p:cTn id="144" dur="100" fill="hold">
                                          <p:stCondLst>
                                            <p:cond delay="0"/>
                                          </p:stCondLst>
                                        </p:cTn>
                                        <p:tgtEl>
                                          <p:spTgt spid="21"/>
                                        </p:tgtEl>
                                        <p:attrNameLst>
                                          <p:attrName>r</p:attrName>
                                        </p:attrNameLst>
                                      </p:cBhvr>
                                    </p:animRot>
                                    <p:animRot by="-240000">
                                      <p:cBhvr>
                                        <p:cTn id="145" dur="200" fill="hold">
                                          <p:stCondLst>
                                            <p:cond delay="200"/>
                                          </p:stCondLst>
                                        </p:cTn>
                                        <p:tgtEl>
                                          <p:spTgt spid="21"/>
                                        </p:tgtEl>
                                        <p:attrNameLst>
                                          <p:attrName>r</p:attrName>
                                        </p:attrNameLst>
                                      </p:cBhvr>
                                    </p:animRot>
                                    <p:animRot by="240000">
                                      <p:cBhvr>
                                        <p:cTn id="146" dur="200" fill="hold">
                                          <p:stCondLst>
                                            <p:cond delay="400"/>
                                          </p:stCondLst>
                                        </p:cTn>
                                        <p:tgtEl>
                                          <p:spTgt spid="21"/>
                                        </p:tgtEl>
                                        <p:attrNameLst>
                                          <p:attrName>r</p:attrName>
                                        </p:attrNameLst>
                                      </p:cBhvr>
                                    </p:animRot>
                                    <p:animRot by="-240000">
                                      <p:cBhvr>
                                        <p:cTn id="147" dur="200" fill="hold">
                                          <p:stCondLst>
                                            <p:cond delay="600"/>
                                          </p:stCondLst>
                                        </p:cTn>
                                        <p:tgtEl>
                                          <p:spTgt spid="21"/>
                                        </p:tgtEl>
                                        <p:attrNameLst>
                                          <p:attrName>r</p:attrName>
                                        </p:attrNameLst>
                                      </p:cBhvr>
                                    </p:animRot>
                                    <p:animRot by="120000">
                                      <p:cBhvr>
                                        <p:cTn id="148" dur="200" fill="hold">
                                          <p:stCondLst>
                                            <p:cond delay="800"/>
                                          </p:stCondLst>
                                        </p:cTn>
                                        <p:tgtEl>
                                          <p:spTgt spid="21"/>
                                        </p:tgtEl>
                                        <p:attrNameLst>
                                          <p:attrName>r</p:attrName>
                                        </p:attrNameLst>
                                      </p:cBhvr>
                                    </p:animRot>
                                  </p:childTnLst>
                                </p:cTn>
                              </p:par>
                              <p:par>
                                <p:cTn id="149" presetID="19" presetClass="emph" presetSubtype="0" fill="hold" grpId="4" nodeType="withEffect">
                                  <p:stCondLst>
                                    <p:cond delay="0"/>
                                  </p:stCondLst>
                                  <p:childTnLst>
                                    <p:animClr clrSpc="rgb" dir="cw">
                                      <p:cBhvr override="childStyle">
                                        <p:cTn id="150" dur="800" fill="hold"/>
                                        <p:tgtEl>
                                          <p:spTgt spid="21"/>
                                        </p:tgtEl>
                                        <p:attrNameLst>
                                          <p:attrName>style.color</p:attrName>
                                        </p:attrNameLst>
                                      </p:cBhvr>
                                      <p:to>
                                        <a:schemeClr val="accent2"/>
                                      </p:to>
                                    </p:animClr>
                                    <p:animClr clrSpc="rgb" dir="cw">
                                      <p:cBhvr>
                                        <p:cTn id="151" dur="800" fill="hold"/>
                                        <p:tgtEl>
                                          <p:spTgt spid="21"/>
                                        </p:tgtEl>
                                        <p:attrNameLst>
                                          <p:attrName>fillcolor</p:attrName>
                                        </p:attrNameLst>
                                      </p:cBhvr>
                                      <p:to>
                                        <a:schemeClr val="accent2"/>
                                      </p:to>
                                    </p:animClr>
                                    <p:set>
                                      <p:cBhvr>
                                        <p:cTn id="152" dur="800" fill="hold"/>
                                        <p:tgtEl>
                                          <p:spTgt spid="21"/>
                                        </p:tgtEl>
                                        <p:attrNameLst>
                                          <p:attrName>fill.type</p:attrName>
                                        </p:attrNameLst>
                                      </p:cBhvr>
                                      <p:to>
                                        <p:strVal val="solid"/>
                                      </p:to>
                                    </p:set>
                                    <p:set>
                                      <p:cBhvr>
                                        <p:cTn id="153" dur="800" fill="hold"/>
                                        <p:tgtEl>
                                          <p:spTgt spid="21"/>
                                        </p:tgtEl>
                                        <p:attrNameLst>
                                          <p:attrName>fill.on</p:attrName>
                                        </p:attrNameLst>
                                      </p:cBhvr>
                                      <p:to>
                                        <p:strVal val="true"/>
                                      </p:to>
                                    </p:set>
                                  </p:childTnLst>
                                </p:cTn>
                              </p:par>
                            </p:childTnLst>
                          </p:cTn>
                        </p:par>
                        <p:par>
                          <p:cTn id="154" fill="hold">
                            <p:stCondLst>
                              <p:cond delay="1000"/>
                            </p:stCondLst>
                            <p:childTnLst>
                              <p:par>
                                <p:cTn id="155" presetID="10" presetClass="entr" presetSubtype="0" fill="hold" grpId="1" nodeType="afterEffect">
                                  <p:stCondLst>
                                    <p:cond delay="0"/>
                                  </p:stCondLst>
                                  <p:childTnLst>
                                    <p:set>
                                      <p:cBhvr>
                                        <p:cTn id="156" dur="1" fill="hold">
                                          <p:stCondLst>
                                            <p:cond delay="0"/>
                                          </p:stCondLst>
                                        </p:cTn>
                                        <p:tgtEl>
                                          <p:spTgt spid="4"/>
                                        </p:tgtEl>
                                        <p:attrNameLst>
                                          <p:attrName>style.visibility</p:attrName>
                                        </p:attrNameLst>
                                      </p:cBhvr>
                                      <p:to>
                                        <p:strVal val="visible"/>
                                      </p:to>
                                    </p:set>
                                    <p:animEffect transition="in" filter="fade">
                                      <p:cBhvr>
                                        <p:cTn id="157" dur="1500"/>
                                        <p:tgtEl>
                                          <p:spTgt spid="4"/>
                                        </p:tgtEl>
                                      </p:cBhvr>
                                    </p:animEffect>
                                  </p:childTnLst>
                                </p:cTn>
                              </p:par>
                              <p:par>
                                <p:cTn id="158" presetID="42" presetClass="path" presetSubtype="0" accel="50000" decel="50000" fill="hold" grpId="0" nodeType="withEffect">
                                  <p:stCondLst>
                                    <p:cond delay="0"/>
                                  </p:stCondLst>
                                  <p:childTnLst>
                                    <p:animMotion origin="layout" path="M 0.16979 0.38889 L -4.72222E-6 1.85185E-6 " pathEditMode="relative" rAng="0" ptsTypes="AA">
                                      <p:cBhvr>
                                        <p:cTn id="159" dur="2500" fill="hold"/>
                                        <p:tgtEl>
                                          <p:spTgt spid="4"/>
                                        </p:tgtEl>
                                        <p:attrNameLst>
                                          <p:attrName>ppt_x</p:attrName>
                                          <p:attrName>ppt_y</p:attrName>
                                        </p:attrNameLst>
                                      </p:cBhvr>
                                      <p:rCtr x="-8438" y="-19444"/>
                                    </p:animMotion>
                                  </p:childTnLst>
                                </p:cTn>
                              </p:par>
                            </p:childTnLst>
                          </p:cTn>
                        </p:par>
                        <p:par>
                          <p:cTn id="160" fill="hold">
                            <p:stCondLst>
                              <p:cond delay="3500"/>
                            </p:stCondLst>
                            <p:childTnLst>
                              <p:par>
                                <p:cTn id="161" presetID="50" presetClass="path" presetSubtype="0" accel="50000" decel="50000" fill="hold" grpId="2" nodeType="afterEffect">
                                  <p:stCondLst>
                                    <p:cond delay="0"/>
                                  </p:stCondLst>
                                  <p:childTnLst>
                                    <p:animMotion origin="layout" path="M -3.05556E-6 1.85185E-6 L -0.06198 1.85185E-6 C -0.08975 1.85185E-6 -0.12378 0.12569 -0.12378 0.22801 L -0.12378 0.45602 " pathEditMode="relative" rAng="0" ptsTypes="AAAA">
                                      <p:cBhvr>
                                        <p:cTn id="162" dur="3000" fill="hold"/>
                                        <p:tgtEl>
                                          <p:spTgt spid="4"/>
                                        </p:tgtEl>
                                        <p:attrNameLst>
                                          <p:attrName>ppt_x</p:attrName>
                                          <p:attrName>ppt_y</p:attrName>
                                        </p:attrNameLst>
                                      </p:cBhvr>
                                      <p:rCtr x="-6198" y="22801"/>
                                    </p:animMotion>
                                  </p:childTnLst>
                                </p:cTn>
                              </p:par>
                            </p:childTnLst>
                          </p:cTn>
                        </p:par>
                        <p:par>
                          <p:cTn id="163" fill="hold">
                            <p:stCondLst>
                              <p:cond delay="6500"/>
                            </p:stCondLst>
                            <p:childTnLst>
                              <p:par>
                                <p:cTn id="164" presetID="6" presetClass="exit" presetSubtype="32" fill="hold" grpId="3" nodeType="afterEffect">
                                  <p:stCondLst>
                                    <p:cond delay="0"/>
                                  </p:stCondLst>
                                  <p:childTnLst>
                                    <p:animEffect transition="out" filter="circle(out)">
                                      <p:cBhvr>
                                        <p:cTn id="165" dur="1500"/>
                                        <p:tgtEl>
                                          <p:spTgt spid="4"/>
                                        </p:tgtEl>
                                      </p:cBhvr>
                                    </p:animEffect>
                                    <p:set>
                                      <p:cBhvr>
                                        <p:cTn id="166" dur="1" fill="hold">
                                          <p:stCondLst>
                                            <p:cond delay="1499"/>
                                          </p:stCondLst>
                                        </p:cTn>
                                        <p:tgtEl>
                                          <p:spTgt spid="4"/>
                                        </p:tgtEl>
                                        <p:attrNameLst>
                                          <p:attrName>style.visibility</p:attrName>
                                        </p:attrNameLst>
                                      </p:cBhvr>
                                      <p:to>
                                        <p:strVal val="hidden"/>
                                      </p:to>
                                    </p:set>
                                  </p:childTnLst>
                                </p:cTn>
                              </p:par>
                              <p:par>
                                <p:cTn id="167" presetID="19" presetClass="emph" presetSubtype="0" fill="hold" grpId="5" nodeType="withEffect">
                                  <p:stCondLst>
                                    <p:cond delay="0"/>
                                  </p:stCondLst>
                                  <p:childTnLst>
                                    <p:animClr clrSpc="rgb" dir="cw">
                                      <p:cBhvr override="childStyle">
                                        <p:cTn id="168" dur="900" fill="hold"/>
                                        <p:tgtEl>
                                          <p:spTgt spid="21"/>
                                        </p:tgtEl>
                                        <p:attrNameLst>
                                          <p:attrName>style.color</p:attrName>
                                        </p:attrNameLst>
                                      </p:cBhvr>
                                      <p:to>
                                        <a:srgbClr val="C00000"/>
                                      </p:to>
                                    </p:animClr>
                                    <p:animClr clrSpc="rgb" dir="cw">
                                      <p:cBhvr>
                                        <p:cTn id="169" dur="900" fill="hold"/>
                                        <p:tgtEl>
                                          <p:spTgt spid="21"/>
                                        </p:tgtEl>
                                        <p:attrNameLst>
                                          <p:attrName>fillcolor</p:attrName>
                                        </p:attrNameLst>
                                      </p:cBhvr>
                                      <p:to>
                                        <a:srgbClr val="C00000"/>
                                      </p:to>
                                    </p:animClr>
                                    <p:set>
                                      <p:cBhvr>
                                        <p:cTn id="170" dur="900" fill="hold"/>
                                        <p:tgtEl>
                                          <p:spTgt spid="21"/>
                                        </p:tgtEl>
                                        <p:attrNameLst>
                                          <p:attrName>fill.type</p:attrName>
                                        </p:attrNameLst>
                                      </p:cBhvr>
                                      <p:to>
                                        <p:strVal val="solid"/>
                                      </p:to>
                                    </p:set>
                                    <p:set>
                                      <p:cBhvr>
                                        <p:cTn id="171" dur="900" fill="hold"/>
                                        <p:tgtEl>
                                          <p:spTgt spid="21"/>
                                        </p:tgtEl>
                                        <p:attrNameLst>
                                          <p:attrName>fill.on</p:attrName>
                                        </p:attrNameLst>
                                      </p:cBhvr>
                                      <p:to>
                                        <p:strVal val="true"/>
                                      </p:to>
                                    </p:set>
                                  </p:childTnLst>
                                </p:cTn>
                              </p:par>
                            </p:childTnLst>
                          </p:cTn>
                        </p:par>
                      </p:childTnLst>
                    </p:cTn>
                  </p:par>
                  <p:par>
                    <p:cTn id="172" fill="hold">
                      <p:stCondLst>
                        <p:cond delay="indefinite"/>
                      </p:stCondLst>
                      <p:childTnLst>
                        <p:par>
                          <p:cTn id="173" fill="hold">
                            <p:stCondLst>
                              <p:cond delay="0"/>
                            </p:stCondLst>
                            <p:childTnLst>
                              <p:par>
                                <p:cTn id="174" presetID="16" presetClass="entr" presetSubtype="37" fill="hold" grpId="0" nodeType="click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barn(outVertical)">
                                      <p:cBhvr>
                                        <p:cTn id="176" dur="500"/>
                                        <p:tgtEl>
                                          <p:spTgt spid="106"/>
                                        </p:tgtEl>
                                      </p:cBhvr>
                                    </p:animEffect>
                                  </p:childTnLst>
                                </p:cTn>
                              </p:par>
                            </p:childTnLst>
                          </p:cTn>
                        </p:par>
                      </p:childTnLst>
                    </p:cTn>
                  </p:par>
                  <p:par>
                    <p:cTn id="177" fill="hold">
                      <p:stCondLst>
                        <p:cond delay="indefinite"/>
                      </p:stCondLst>
                      <p:childTnLst>
                        <p:par>
                          <p:cTn id="178" fill="hold">
                            <p:stCondLst>
                              <p:cond delay="0"/>
                            </p:stCondLst>
                            <p:childTnLst>
                              <p:par>
                                <p:cTn id="179" presetID="42" presetClass="path" presetSubtype="0" accel="50000" decel="50000" fill="hold" grpId="1" nodeType="clickEffect">
                                  <p:stCondLst>
                                    <p:cond delay="0"/>
                                  </p:stCondLst>
                                  <p:childTnLst>
                                    <p:animMotion origin="layout" path="M 4.44444E-6 2.22222E-6 L 0.00416 -0.32014 " pathEditMode="relative" rAng="0" ptsTypes="AA">
                                      <p:cBhvr>
                                        <p:cTn id="180" dur="2000" fill="hold"/>
                                        <p:tgtEl>
                                          <p:spTgt spid="106"/>
                                        </p:tgtEl>
                                        <p:attrNameLst>
                                          <p:attrName>ppt_x</p:attrName>
                                          <p:attrName>ppt_y</p:attrName>
                                        </p:attrNameLst>
                                      </p:cBhvr>
                                      <p:rCtr x="208" y="-16019"/>
                                    </p:animMotion>
                                  </p:childTnLst>
                                </p:cTn>
                              </p:par>
                            </p:childTnLst>
                          </p:cTn>
                        </p:par>
                        <p:par>
                          <p:cTn id="181" fill="hold">
                            <p:stCondLst>
                              <p:cond delay="2000"/>
                            </p:stCondLst>
                            <p:childTnLst>
                              <p:par>
                                <p:cTn id="182" presetID="6" presetClass="exit" presetSubtype="32" fill="hold" grpId="2" nodeType="afterEffect">
                                  <p:stCondLst>
                                    <p:cond delay="0"/>
                                  </p:stCondLst>
                                  <p:childTnLst>
                                    <p:animEffect transition="out" filter="circle(out)">
                                      <p:cBhvr>
                                        <p:cTn id="183" dur="2000"/>
                                        <p:tgtEl>
                                          <p:spTgt spid="106"/>
                                        </p:tgtEl>
                                      </p:cBhvr>
                                    </p:animEffect>
                                    <p:set>
                                      <p:cBhvr>
                                        <p:cTn id="184" dur="1" fill="hold">
                                          <p:stCondLst>
                                            <p:cond delay="1999"/>
                                          </p:stCondLst>
                                        </p:cTn>
                                        <p:tgtEl>
                                          <p:spTgt spid="106"/>
                                        </p:tgtEl>
                                        <p:attrNameLst>
                                          <p:attrName>style.visibility</p:attrName>
                                        </p:attrNameLst>
                                      </p:cBhvr>
                                      <p:to>
                                        <p:strVal val="hidden"/>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64"/>
                                        </p:tgtEl>
                                        <p:attrNameLst>
                                          <p:attrName>style.visibility</p:attrName>
                                        </p:attrNameLst>
                                      </p:cBhvr>
                                      <p:to>
                                        <p:strVal val="visible"/>
                                      </p:to>
                                    </p:set>
                                  </p:childTnLst>
                                </p:cTn>
                              </p:par>
                              <p:par>
                                <p:cTn id="189" presetID="9" presetClass="emph" presetSubtype="0" nodeType="withEffect">
                                  <p:stCondLst>
                                    <p:cond delay="0"/>
                                  </p:stCondLst>
                                  <p:childTnLst>
                                    <p:set>
                                      <p:cBhvr rctx="PPT">
                                        <p:cTn id="190" dur="indefinite"/>
                                        <p:tgtEl>
                                          <p:spTgt spid="64"/>
                                        </p:tgtEl>
                                        <p:attrNameLst>
                                          <p:attrName>style.opacity</p:attrName>
                                        </p:attrNameLst>
                                      </p:cBhvr>
                                      <p:to>
                                        <p:strVal val="0.5"/>
                                      </p:to>
                                    </p:set>
                                    <p:animEffect filter="image" prLst="opacity: 0.5">
                                      <p:cBhvr rctx="IE">
                                        <p:cTn id="191" dur="indefinite"/>
                                        <p:tgtEl>
                                          <p:spTgt spid="64"/>
                                        </p:tgtEl>
                                      </p:cBhvr>
                                    </p:animEffect>
                                  </p:childTnLst>
                                </p:cTn>
                              </p:par>
                              <p:par>
                                <p:cTn id="192" presetID="9" presetClass="emph" presetSubtype="0" nodeType="withEffect">
                                  <p:stCondLst>
                                    <p:cond delay="0"/>
                                  </p:stCondLst>
                                  <p:childTnLst>
                                    <p:set>
                                      <p:cBhvr rctx="PPT">
                                        <p:cTn id="193" dur="indefinite"/>
                                        <p:tgtEl>
                                          <p:spTgt spid="13"/>
                                        </p:tgtEl>
                                        <p:attrNameLst>
                                          <p:attrName>style.opacity</p:attrName>
                                        </p:attrNameLst>
                                      </p:cBhvr>
                                      <p:to>
                                        <p:strVal val="0.5"/>
                                      </p:to>
                                    </p:set>
                                    <p:animEffect filter="image" prLst="opacity: 0.5">
                                      <p:cBhvr rctx="IE">
                                        <p:cTn id="194" dur="indefinite"/>
                                        <p:tgtEl>
                                          <p:spTgt spid="13"/>
                                        </p:tgtEl>
                                      </p:cBhvr>
                                    </p:animEffect>
                                  </p:childTnLst>
                                </p:cTn>
                              </p:par>
                              <p:par>
                                <p:cTn id="195" presetID="19" presetClass="emph" presetSubtype="0" fill="hold" grpId="1" nodeType="withEffect">
                                  <p:stCondLst>
                                    <p:cond delay="0"/>
                                  </p:stCondLst>
                                  <p:childTnLst>
                                    <p:animClr clrSpc="rgb" dir="cw">
                                      <p:cBhvr override="childStyle">
                                        <p:cTn id="196" dur="500" fill="hold"/>
                                        <p:tgtEl>
                                          <p:spTgt spid="31"/>
                                        </p:tgtEl>
                                        <p:attrNameLst>
                                          <p:attrName>style.color</p:attrName>
                                        </p:attrNameLst>
                                      </p:cBhvr>
                                      <p:to>
                                        <a:srgbClr val="FFFFFF"/>
                                      </p:to>
                                    </p:animClr>
                                    <p:animClr clrSpc="rgb" dir="cw">
                                      <p:cBhvr>
                                        <p:cTn id="197" dur="500" fill="hold"/>
                                        <p:tgtEl>
                                          <p:spTgt spid="31"/>
                                        </p:tgtEl>
                                        <p:attrNameLst>
                                          <p:attrName>fillcolor</p:attrName>
                                        </p:attrNameLst>
                                      </p:cBhvr>
                                      <p:to>
                                        <a:srgbClr val="FFFFFF"/>
                                      </p:to>
                                    </p:animClr>
                                    <p:set>
                                      <p:cBhvr>
                                        <p:cTn id="198" dur="500" fill="hold"/>
                                        <p:tgtEl>
                                          <p:spTgt spid="31"/>
                                        </p:tgtEl>
                                        <p:attrNameLst>
                                          <p:attrName>fill.type</p:attrName>
                                        </p:attrNameLst>
                                      </p:cBhvr>
                                      <p:to>
                                        <p:strVal val="solid"/>
                                      </p:to>
                                    </p:set>
                                    <p:set>
                                      <p:cBhvr>
                                        <p:cTn id="199" dur="500" fill="hold"/>
                                        <p:tgtEl>
                                          <p:spTgt spid="31"/>
                                        </p:tgtEl>
                                        <p:attrNameLst>
                                          <p:attrName>fill.on</p:attrName>
                                        </p:attrNameLst>
                                      </p:cBhvr>
                                      <p:to>
                                        <p:strVal val="true"/>
                                      </p:to>
                                    </p:set>
                                  </p:childTnLst>
                                </p:cTn>
                              </p:par>
                              <p:par>
                                <p:cTn id="200" presetID="19" presetClass="emph" presetSubtype="0" fill="hold" grpId="1" nodeType="withEffect">
                                  <p:stCondLst>
                                    <p:cond delay="0"/>
                                  </p:stCondLst>
                                  <p:childTnLst>
                                    <p:animClr clrSpc="rgb" dir="cw">
                                      <p:cBhvr override="childStyle">
                                        <p:cTn id="201" dur="500" fill="hold"/>
                                        <p:tgtEl>
                                          <p:spTgt spid="29"/>
                                        </p:tgtEl>
                                        <p:attrNameLst>
                                          <p:attrName>style.color</p:attrName>
                                        </p:attrNameLst>
                                      </p:cBhvr>
                                      <p:to>
                                        <a:srgbClr val="FFFFFF"/>
                                      </p:to>
                                    </p:animClr>
                                    <p:animClr clrSpc="rgb" dir="cw">
                                      <p:cBhvr>
                                        <p:cTn id="202" dur="500" fill="hold"/>
                                        <p:tgtEl>
                                          <p:spTgt spid="29"/>
                                        </p:tgtEl>
                                        <p:attrNameLst>
                                          <p:attrName>fillcolor</p:attrName>
                                        </p:attrNameLst>
                                      </p:cBhvr>
                                      <p:to>
                                        <a:srgbClr val="FFFFFF"/>
                                      </p:to>
                                    </p:animClr>
                                    <p:set>
                                      <p:cBhvr>
                                        <p:cTn id="203" dur="500" fill="hold"/>
                                        <p:tgtEl>
                                          <p:spTgt spid="29"/>
                                        </p:tgtEl>
                                        <p:attrNameLst>
                                          <p:attrName>fill.type</p:attrName>
                                        </p:attrNameLst>
                                      </p:cBhvr>
                                      <p:to>
                                        <p:strVal val="solid"/>
                                      </p:to>
                                    </p:set>
                                    <p:set>
                                      <p:cBhvr>
                                        <p:cTn id="204" dur="500" fill="hold"/>
                                        <p:tgtEl>
                                          <p:spTgt spid="29"/>
                                        </p:tgtEl>
                                        <p:attrNameLst>
                                          <p:attrName>fill.on</p:attrName>
                                        </p:attrNameLst>
                                      </p:cBhvr>
                                      <p:to>
                                        <p:strVal val="true"/>
                                      </p:to>
                                    </p:set>
                                  </p:childTnLst>
                                </p:cTn>
                              </p:par>
                              <p:par>
                                <p:cTn id="205" presetID="19" presetClass="emph" presetSubtype="0" fill="hold" grpId="1" nodeType="withEffect">
                                  <p:stCondLst>
                                    <p:cond delay="0"/>
                                  </p:stCondLst>
                                  <p:childTnLst>
                                    <p:animClr clrSpc="rgb" dir="cw">
                                      <p:cBhvr override="childStyle">
                                        <p:cTn id="206" dur="500" fill="hold"/>
                                        <p:tgtEl>
                                          <p:spTgt spid="27"/>
                                        </p:tgtEl>
                                        <p:attrNameLst>
                                          <p:attrName>style.color</p:attrName>
                                        </p:attrNameLst>
                                      </p:cBhvr>
                                      <p:to>
                                        <a:srgbClr val="FFFFFF"/>
                                      </p:to>
                                    </p:animClr>
                                    <p:animClr clrSpc="rgb" dir="cw">
                                      <p:cBhvr>
                                        <p:cTn id="207" dur="500" fill="hold"/>
                                        <p:tgtEl>
                                          <p:spTgt spid="27"/>
                                        </p:tgtEl>
                                        <p:attrNameLst>
                                          <p:attrName>fillcolor</p:attrName>
                                        </p:attrNameLst>
                                      </p:cBhvr>
                                      <p:to>
                                        <a:srgbClr val="FFFFFF"/>
                                      </p:to>
                                    </p:animClr>
                                    <p:set>
                                      <p:cBhvr>
                                        <p:cTn id="208" dur="500" fill="hold"/>
                                        <p:tgtEl>
                                          <p:spTgt spid="27"/>
                                        </p:tgtEl>
                                        <p:attrNameLst>
                                          <p:attrName>fill.type</p:attrName>
                                        </p:attrNameLst>
                                      </p:cBhvr>
                                      <p:to>
                                        <p:strVal val="solid"/>
                                      </p:to>
                                    </p:set>
                                    <p:set>
                                      <p:cBhvr>
                                        <p:cTn id="209" dur="500" fill="hold"/>
                                        <p:tgtEl>
                                          <p:spTgt spid="27"/>
                                        </p:tgtEl>
                                        <p:attrNameLst>
                                          <p:attrName>fill.on</p:attrName>
                                        </p:attrNameLst>
                                      </p:cBhvr>
                                      <p:to>
                                        <p:strVal val="true"/>
                                      </p:to>
                                    </p:set>
                                  </p:childTnLst>
                                </p:cTn>
                              </p:par>
                              <p:par>
                                <p:cTn id="210" presetID="19" presetClass="emph" presetSubtype="0" fill="hold" grpId="1" nodeType="withEffect">
                                  <p:stCondLst>
                                    <p:cond delay="0"/>
                                  </p:stCondLst>
                                  <p:childTnLst>
                                    <p:animClr clrSpc="rgb" dir="cw">
                                      <p:cBhvr override="childStyle">
                                        <p:cTn id="211" dur="500" fill="hold"/>
                                        <p:tgtEl>
                                          <p:spTgt spid="25"/>
                                        </p:tgtEl>
                                        <p:attrNameLst>
                                          <p:attrName>style.color</p:attrName>
                                        </p:attrNameLst>
                                      </p:cBhvr>
                                      <p:to>
                                        <a:srgbClr val="FFFFFF"/>
                                      </p:to>
                                    </p:animClr>
                                    <p:animClr clrSpc="rgb" dir="cw">
                                      <p:cBhvr>
                                        <p:cTn id="212" dur="500" fill="hold"/>
                                        <p:tgtEl>
                                          <p:spTgt spid="25"/>
                                        </p:tgtEl>
                                        <p:attrNameLst>
                                          <p:attrName>fillcolor</p:attrName>
                                        </p:attrNameLst>
                                      </p:cBhvr>
                                      <p:to>
                                        <a:srgbClr val="FFFFFF"/>
                                      </p:to>
                                    </p:animClr>
                                    <p:set>
                                      <p:cBhvr>
                                        <p:cTn id="213" dur="500" fill="hold"/>
                                        <p:tgtEl>
                                          <p:spTgt spid="25"/>
                                        </p:tgtEl>
                                        <p:attrNameLst>
                                          <p:attrName>fill.type</p:attrName>
                                        </p:attrNameLst>
                                      </p:cBhvr>
                                      <p:to>
                                        <p:strVal val="solid"/>
                                      </p:to>
                                    </p:set>
                                    <p:set>
                                      <p:cBhvr>
                                        <p:cTn id="214" dur="500" fill="hold"/>
                                        <p:tgtEl>
                                          <p:spTgt spid="25"/>
                                        </p:tgtEl>
                                        <p:attrNameLst>
                                          <p:attrName>fill.on</p:attrName>
                                        </p:attrNameLst>
                                      </p:cBhvr>
                                      <p:to>
                                        <p:strVal val="true"/>
                                      </p:to>
                                    </p:set>
                                  </p:childTnLst>
                                </p:cTn>
                              </p:par>
                              <p:par>
                                <p:cTn id="215" presetID="19" presetClass="emph" presetSubtype="0" fill="hold" grpId="1" nodeType="withEffect">
                                  <p:stCondLst>
                                    <p:cond delay="0"/>
                                  </p:stCondLst>
                                  <p:childTnLst>
                                    <p:animClr clrSpc="rgb" dir="cw">
                                      <p:cBhvr override="childStyle">
                                        <p:cTn id="216" dur="500" fill="hold"/>
                                        <p:tgtEl>
                                          <p:spTgt spid="23"/>
                                        </p:tgtEl>
                                        <p:attrNameLst>
                                          <p:attrName>style.color</p:attrName>
                                        </p:attrNameLst>
                                      </p:cBhvr>
                                      <p:to>
                                        <a:srgbClr val="FFFFFF"/>
                                      </p:to>
                                    </p:animClr>
                                    <p:animClr clrSpc="rgb" dir="cw">
                                      <p:cBhvr>
                                        <p:cTn id="217" dur="500" fill="hold"/>
                                        <p:tgtEl>
                                          <p:spTgt spid="23"/>
                                        </p:tgtEl>
                                        <p:attrNameLst>
                                          <p:attrName>fillcolor</p:attrName>
                                        </p:attrNameLst>
                                      </p:cBhvr>
                                      <p:to>
                                        <a:srgbClr val="FFFFFF"/>
                                      </p:to>
                                    </p:animClr>
                                    <p:set>
                                      <p:cBhvr>
                                        <p:cTn id="218" dur="500" fill="hold"/>
                                        <p:tgtEl>
                                          <p:spTgt spid="23"/>
                                        </p:tgtEl>
                                        <p:attrNameLst>
                                          <p:attrName>fill.type</p:attrName>
                                        </p:attrNameLst>
                                      </p:cBhvr>
                                      <p:to>
                                        <p:strVal val="solid"/>
                                      </p:to>
                                    </p:set>
                                    <p:set>
                                      <p:cBhvr>
                                        <p:cTn id="219" dur="500" fill="hold"/>
                                        <p:tgtEl>
                                          <p:spTgt spid="23"/>
                                        </p:tgtEl>
                                        <p:attrNameLst>
                                          <p:attrName>fill.on</p:attrName>
                                        </p:attrNameLst>
                                      </p:cBhvr>
                                      <p:to>
                                        <p:strVal val="true"/>
                                      </p:to>
                                    </p:set>
                                  </p:childTnLst>
                                </p:cTn>
                              </p:par>
                              <p:par>
                                <p:cTn id="220" presetID="19" presetClass="emph" presetSubtype="0" fill="hold" grpId="1" nodeType="withEffect">
                                  <p:stCondLst>
                                    <p:cond delay="0"/>
                                  </p:stCondLst>
                                  <p:childTnLst>
                                    <p:animClr clrSpc="rgb" dir="cw">
                                      <p:cBhvr override="childStyle">
                                        <p:cTn id="221" dur="500" fill="hold"/>
                                        <p:tgtEl>
                                          <p:spTgt spid="21"/>
                                        </p:tgtEl>
                                        <p:attrNameLst>
                                          <p:attrName>style.color</p:attrName>
                                        </p:attrNameLst>
                                      </p:cBhvr>
                                      <p:to>
                                        <a:srgbClr val="FFFFFF"/>
                                      </p:to>
                                    </p:animClr>
                                    <p:animClr clrSpc="rgb" dir="cw">
                                      <p:cBhvr>
                                        <p:cTn id="222" dur="500" fill="hold"/>
                                        <p:tgtEl>
                                          <p:spTgt spid="21"/>
                                        </p:tgtEl>
                                        <p:attrNameLst>
                                          <p:attrName>fillcolor</p:attrName>
                                        </p:attrNameLst>
                                      </p:cBhvr>
                                      <p:to>
                                        <a:srgbClr val="FFFFFF"/>
                                      </p:to>
                                    </p:animClr>
                                    <p:set>
                                      <p:cBhvr>
                                        <p:cTn id="223" dur="500" fill="hold"/>
                                        <p:tgtEl>
                                          <p:spTgt spid="21"/>
                                        </p:tgtEl>
                                        <p:attrNameLst>
                                          <p:attrName>fill.type</p:attrName>
                                        </p:attrNameLst>
                                      </p:cBhvr>
                                      <p:to>
                                        <p:strVal val="solid"/>
                                      </p:to>
                                    </p:set>
                                    <p:set>
                                      <p:cBhvr>
                                        <p:cTn id="224" dur="500" fill="hold"/>
                                        <p:tgtEl>
                                          <p:spTgt spid="21"/>
                                        </p:tgtEl>
                                        <p:attrNameLst>
                                          <p:attrName>fill.on</p:attrName>
                                        </p:attrNameLst>
                                      </p:cBhvr>
                                      <p:to>
                                        <p:strVal val="true"/>
                                      </p:to>
                                    </p:set>
                                  </p:childTnLst>
                                </p:cTn>
                              </p:par>
                              <p:par>
                                <p:cTn id="225" presetID="10" presetClass="exit" presetSubtype="0" fill="hold" nodeType="withEffect">
                                  <p:stCondLst>
                                    <p:cond delay="0"/>
                                  </p:stCondLst>
                                  <p:childTnLst>
                                    <p:animEffect transition="out" filter="fade">
                                      <p:cBhvr>
                                        <p:cTn id="226" dur="500"/>
                                        <p:tgtEl>
                                          <p:spTgt spid="91"/>
                                        </p:tgtEl>
                                      </p:cBhvr>
                                    </p:animEffect>
                                    <p:set>
                                      <p:cBhvr>
                                        <p:cTn id="227" dur="1" fill="hold">
                                          <p:stCondLst>
                                            <p:cond delay="499"/>
                                          </p:stCondLst>
                                        </p:cTn>
                                        <p:tgtEl>
                                          <p:spTgt spid="9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1" grpId="2" animBg="1"/>
      <p:bldP spid="21" grpId="3" animBg="1"/>
      <p:bldP spid="21" grpId="4" animBg="1"/>
      <p:bldP spid="21" grpId="5" animBg="1"/>
      <p:bldP spid="23" grpId="0" animBg="1"/>
      <p:bldP spid="23" grpId="1" animBg="1"/>
      <p:bldP spid="23" grpId="2" animBg="1"/>
      <p:bldP spid="25" grpId="0" animBg="1"/>
      <p:bldP spid="25" grpId="1" animBg="1"/>
      <p:bldP spid="25" grpId="2" animBg="1"/>
      <p:bldP spid="27" grpId="0" animBg="1"/>
      <p:bldP spid="27" grpId="1" animBg="1"/>
      <p:bldP spid="27" grpId="2" animBg="1"/>
      <p:bldP spid="29" grpId="0" animBg="1"/>
      <p:bldP spid="29" grpId="1" animBg="1"/>
      <p:bldP spid="29" grpId="2" animBg="1"/>
      <p:bldP spid="31" grpId="0" animBg="1"/>
      <p:bldP spid="31" grpId="1" animBg="1"/>
      <p:bldP spid="31" grpId="2" animBg="1"/>
      <p:bldP spid="98" grpId="0" animBg="1"/>
      <p:bldP spid="98" grpId="1" animBg="1"/>
      <p:bldP spid="98" grpId="2" animBg="1"/>
      <p:bldP spid="105" grpId="0" animBg="1"/>
      <p:bldP spid="105" grpId="1" animBg="1"/>
      <p:bldP spid="105" grpId="2" animBg="1"/>
      <p:bldP spid="106" grpId="0" animBg="1"/>
      <p:bldP spid="106" grpId="1" animBg="1"/>
      <p:bldP spid="106" grpId="2" animBg="1"/>
      <p:bldP spid="4" grpId="0" animBg="1"/>
      <p:bldP spid="4" grpId="1" animBg="1"/>
      <p:bldP spid="4" grpId="2" animBg="1"/>
      <p:bldP spid="4" grpId="3" animBg="1"/>
      <p:bldP spid="10" grpId="0" animBg="1"/>
      <p:bldP spid="1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122"/>
          <p:cNvCxnSpPr/>
          <p:nvPr/>
        </p:nvCxnSpPr>
        <p:spPr bwMode="auto">
          <a:xfrm flipV="1">
            <a:off x="3619119" y="3160770"/>
            <a:ext cx="0" cy="981304"/>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a:cxnSpLocks/>
          </p:cNvCxnSpPr>
          <p:nvPr/>
        </p:nvCxnSpPr>
        <p:spPr bwMode="auto">
          <a:xfrm flipV="1">
            <a:off x="5960443" y="3160770"/>
            <a:ext cx="251" cy="18859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a:cxnSpLocks/>
          </p:cNvCxnSpPr>
          <p:nvPr/>
        </p:nvCxnSpPr>
        <p:spPr bwMode="auto">
          <a:xfrm flipH="1" flipV="1">
            <a:off x="1522043" y="3152602"/>
            <a:ext cx="1903" cy="1894136"/>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sz="4000" dirty="0"/>
              <a:t>DRAM Latency</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5</a:t>
            </a:fld>
            <a:endParaRPr lang="en-US" altLang="en-US"/>
          </a:p>
        </p:txBody>
      </p:sp>
      <p:sp>
        <p:nvSpPr>
          <p:cNvPr id="6" name="Round Diagonal Corner Rectangle 5"/>
          <p:cNvSpPr/>
          <p:nvPr/>
        </p:nvSpPr>
        <p:spPr bwMode="auto">
          <a:xfrm>
            <a:off x="457200" y="3627114"/>
            <a:ext cx="1371552"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endParaRPr kumimoji="0" lang="en-US" b="0" i="0" u="none" strike="noStrike" cap="none" normalizeH="0" baseline="0" dirty="0">
              <a:ln>
                <a:noFill/>
              </a:ln>
              <a:solidFill>
                <a:schemeClr val="tx1"/>
              </a:solidFill>
              <a:effectLst/>
              <a:latin typeface="+mn-lt"/>
            </a:endParaRPr>
          </a:p>
        </p:txBody>
      </p:sp>
      <p:cxnSp>
        <p:nvCxnSpPr>
          <p:cNvPr id="8" name="Straight Arrow Connector 7"/>
          <p:cNvCxnSpPr/>
          <p:nvPr/>
        </p:nvCxnSpPr>
        <p:spPr bwMode="auto">
          <a:xfrm>
            <a:off x="1524000" y="3039174"/>
            <a:ext cx="685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1524000" y="2966462"/>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619119" y="2962974"/>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960443" y="2945323"/>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 81"/>
          <p:cNvGrpSpPr/>
          <p:nvPr/>
        </p:nvGrpSpPr>
        <p:grpSpPr>
          <a:xfrm>
            <a:off x="3260597" y="1555685"/>
            <a:ext cx="701803" cy="1305070"/>
            <a:chOff x="3984878" y="1403285"/>
            <a:chExt cx="701803" cy="1305070"/>
          </a:xfrm>
        </p:grpSpPr>
        <p:cxnSp>
          <p:nvCxnSpPr>
            <p:cNvPr id="39" name="Straight Connector 38"/>
            <p:cNvCxnSpPr/>
            <p:nvPr/>
          </p:nvCxnSpPr>
          <p:spPr>
            <a:xfrm flipH="1" flipV="1">
              <a:off x="433578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0718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DRAM"/>
            <p:cNvSpPr/>
            <p:nvPr/>
          </p:nvSpPr>
          <p:spPr>
            <a:xfrm>
              <a:off x="410718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DRAM"/>
            <p:cNvSpPr/>
            <p:nvPr/>
          </p:nvSpPr>
          <p:spPr>
            <a:xfrm>
              <a:off x="4107180" y="2391720"/>
              <a:ext cx="457200" cy="307808"/>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DRAM"/>
            <p:cNvSpPr/>
            <p:nvPr/>
          </p:nvSpPr>
          <p:spPr>
            <a:xfrm>
              <a:off x="410718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6" name="Oval 45"/>
            <p:cNvSpPr/>
            <p:nvPr/>
          </p:nvSpPr>
          <p:spPr>
            <a:xfrm>
              <a:off x="410718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Rectangle 46"/>
            <p:cNvSpPr/>
            <p:nvPr/>
          </p:nvSpPr>
          <p:spPr bwMode="auto">
            <a:xfrm>
              <a:off x="3984878" y="1403285"/>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5" name="Oval 44"/>
            <p:cNvSpPr/>
            <p:nvPr/>
          </p:nvSpPr>
          <p:spPr>
            <a:xfrm>
              <a:off x="410718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53" name="67Text"/>
          <p:cNvSpPr txBox="1"/>
          <p:nvPr/>
        </p:nvSpPr>
        <p:spPr>
          <a:xfrm>
            <a:off x="7859986" y="3058523"/>
            <a:ext cx="815426"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time</a:t>
            </a:r>
          </a:p>
        </p:txBody>
      </p:sp>
      <p:sp>
        <p:nvSpPr>
          <p:cNvPr id="55" name="Curved Up Arrow 54"/>
          <p:cNvSpPr/>
          <p:nvPr/>
        </p:nvSpPr>
        <p:spPr bwMode="auto">
          <a:xfrm>
            <a:off x="680107" y="31624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71" name="Group 70"/>
          <p:cNvGrpSpPr/>
          <p:nvPr/>
        </p:nvGrpSpPr>
        <p:grpSpPr>
          <a:xfrm>
            <a:off x="2597076" y="3162404"/>
            <a:ext cx="1219200" cy="854536"/>
            <a:chOff x="3321357" y="3010004"/>
            <a:chExt cx="1219200" cy="854536"/>
          </a:xfrm>
        </p:grpSpPr>
        <p:sp>
          <p:nvSpPr>
            <p:cNvPr id="56" name="Round Diagonal Corner Rectangle 55"/>
            <p:cNvSpPr/>
            <p:nvPr/>
          </p:nvSpPr>
          <p:spPr bwMode="auto">
            <a:xfrm>
              <a:off x="3321357" y="3474714"/>
              <a:ext cx="121920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Read</a:t>
              </a:r>
            </a:p>
          </p:txBody>
        </p:sp>
        <p:sp>
          <p:nvSpPr>
            <p:cNvPr id="57" name="Curved Up Arrow 56"/>
            <p:cNvSpPr/>
            <p:nvPr/>
          </p:nvSpPr>
          <p:spPr bwMode="auto">
            <a:xfrm>
              <a:off x="3483304"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grpSp>
        <p:nvGrpSpPr>
          <p:cNvPr id="72" name="Group 71"/>
          <p:cNvGrpSpPr/>
          <p:nvPr/>
        </p:nvGrpSpPr>
        <p:grpSpPr>
          <a:xfrm>
            <a:off x="4775567" y="3162404"/>
            <a:ext cx="1549033" cy="854536"/>
            <a:chOff x="5749324" y="3010004"/>
            <a:chExt cx="1549033" cy="854536"/>
          </a:xfrm>
        </p:grpSpPr>
        <p:sp>
          <p:nvSpPr>
            <p:cNvPr id="58" name="Round Diagonal Corner Rectangle 57"/>
            <p:cNvSpPr/>
            <p:nvPr/>
          </p:nvSpPr>
          <p:spPr bwMode="auto">
            <a:xfrm>
              <a:off x="5749324" y="3474714"/>
              <a:ext cx="1549033"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rPr>
                <a:t>Precharge</a:t>
              </a:r>
              <a:endParaRPr kumimoji="0" lang="en-US" b="0" i="0" u="none" strike="noStrike" cap="none" normalizeH="0" baseline="0" dirty="0">
                <a:ln>
                  <a:noFill/>
                </a:ln>
                <a:solidFill>
                  <a:schemeClr val="tx1"/>
                </a:solidFill>
                <a:effectLst/>
                <a:latin typeface="+mn-lt"/>
              </a:endParaRPr>
            </a:p>
          </p:txBody>
        </p:sp>
        <p:sp>
          <p:nvSpPr>
            <p:cNvPr id="59" name="Curved Up Arrow 58"/>
            <p:cNvSpPr/>
            <p:nvPr/>
          </p:nvSpPr>
          <p:spPr bwMode="auto">
            <a:xfrm>
              <a:off x="6082687"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84" name="Group 83"/>
          <p:cNvGrpSpPr/>
          <p:nvPr/>
        </p:nvGrpSpPr>
        <p:grpSpPr>
          <a:xfrm>
            <a:off x="5715000" y="1696149"/>
            <a:ext cx="457200" cy="1137888"/>
            <a:chOff x="6688757" y="1543749"/>
            <a:chExt cx="457200" cy="1137888"/>
          </a:xfrm>
        </p:grpSpPr>
        <p:cxnSp>
          <p:nvCxnSpPr>
            <p:cNvPr id="60" name="Straight Connector 59"/>
            <p:cNvCxnSpPr/>
            <p:nvPr/>
          </p:nvCxnSpPr>
          <p:spPr>
            <a:xfrm flipH="1" flipV="1">
              <a:off x="6917357" y="176389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688757" y="154374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DRAM"/>
            <p:cNvSpPr/>
            <p:nvPr/>
          </p:nvSpPr>
          <p:spPr>
            <a:xfrm>
              <a:off x="6688757" y="2148237"/>
              <a:ext cx="457200" cy="533400"/>
            </a:xfrm>
            <a:prstGeom prst="roundRect">
              <a:avLst>
                <a:gd name="adj" fmla="val 11319"/>
              </a:avLst>
            </a:prstGeom>
            <a:solidFill>
              <a:srgbClr val="83C3FD"/>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91" name="Right Brace 90"/>
          <p:cNvSpPr/>
          <p:nvPr/>
        </p:nvSpPr>
        <p:spPr bwMode="auto">
          <a:xfrm rot="5400000">
            <a:off x="3513622" y="3112673"/>
            <a:ext cx="457200" cy="4436443"/>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3" name="67Text"/>
          <p:cNvSpPr txBox="1"/>
          <p:nvPr/>
        </p:nvSpPr>
        <p:spPr>
          <a:xfrm>
            <a:off x="2034342" y="5450888"/>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Activation Latency</a:t>
            </a:r>
          </a:p>
        </p:txBody>
      </p:sp>
      <p:sp>
        <p:nvSpPr>
          <p:cNvPr id="97" name="Right Brace 96"/>
          <p:cNvSpPr/>
          <p:nvPr/>
        </p:nvSpPr>
        <p:spPr bwMode="auto">
          <a:xfrm rot="5400000">
            <a:off x="2355246" y="3343021"/>
            <a:ext cx="457200" cy="2055306"/>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8" name="67Text"/>
          <p:cNvSpPr txBox="1"/>
          <p:nvPr/>
        </p:nvSpPr>
        <p:spPr>
          <a:xfrm>
            <a:off x="879671" y="4670600"/>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Ready-to-access </a:t>
            </a:r>
          </a:p>
          <a:p>
            <a:pPr algn="ctr"/>
            <a:r>
              <a:rPr lang="en-US" sz="2400" i="1" dirty="0">
                <a:solidFill>
                  <a:srgbClr val="000000"/>
                </a:solidFill>
                <a:latin typeface="Cambria" panose="02040503050406030204" pitchFamily="18" charset="0"/>
              </a:rPr>
              <a:t>Latency</a:t>
            </a:r>
          </a:p>
        </p:txBody>
      </p:sp>
      <p:cxnSp>
        <p:nvCxnSpPr>
          <p:cNvPr id="101" name="Straight Connector 100"/>
          <p:cNvCxnSpPr/>
          <p:nvPr/>
        </p:nvCxnSpPr>
        <p:spPr bwMode="auto">
          <a:xfrm>
            <a:off x="7696200" y="2958157"/>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V="1">
            <a:off x="7692057" y="3149966"/>
            <a:ext cx="0" cy="12304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Right Brace 102"/>
          <p:cNvSpPr/>
          <p:nvPr/>
        </p:nvSpPr>
        <p:spPr bwMode="auto">
          <a:xfrm rot="5400000">
            <a:off x="6613899" y="3830859"/>
            <a:ext cx="457200" cy="1699115"/>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05" name="67Text"/>
          <p:cNvSpPr txBox="1"/>
          <p:nvPr/>
        </p:nvSpPr>
        <p:spPr>
          <a:xfrm>
            <a:off x="5137690" y="5046738"/>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err="1">
                <a:solidFill>
                  <a:srgbClr val="000000"/>
                </a:solidFill>
                <a:latin typeface="Cambria" panose="02040503050406030204" pitchFamily="18" charset="0"/>
              </a:rPr>
              <a:t>Precharge</a:t>
            </a:r>
            <a:r>
              <a:rPr lang="en-US" sz="2400" i="1" dirty="0">
                <a:solidFill>
                  <a:srgbClr val="000000"/>
                </a:solidFill>
                <a:latin typeface="Cambria" panose="02040503050406030204" pitchFamily="18" charset="0"/>
              </a:rPr>
              <a:t> </a:t>
            </a:r>
          </a:p>
          <a:p>
            <a:pPr algn="ctr"/>
            <a:r>
              <a:rPr lang="en-US" sz="2400" i="1" dirty="0">
                <a:solidFill>
                  <a:srgbClr val="000000"/>
                </a:solidFill>
                <a:latin typeface="Cambria" panose="02040503050406030204" pitchFamily="18" charset="0"/>
              </a:rPr>
              <a:t>Latency</a:t>
            </a:r>
          </a:p>
        </p:txBody>
      </p:sp>
      <p:grpSp>
        <p:nvGrpSpPr>
          <p:cNvPr id="122" name="Group 121"/>
          <p:cNvGrpSpPr/>
          <p:nvPr/>
        </p:nvGrpSpPr>
        <p:grpSpPr>
          <a:xfrm>
            <a:off x="7467600" y="1696149"/>
            <a:ext cx="457200" cy="1137888"/>
            <a:chOff x="7467600" y="2022609"/>
            <a:chExt cx="457200" cy="1137888"/>
          </a:xfrm>
        </p:grpSpPr>
        <p:cxnSp>
          <p:nvCxnSpPr>
            <p:cNvPr id="107" name="Straight Connector 106"/>
            <p:cNvCxnSpPr/>
            <p:nvPr/>
          </p:nvCxnSpPr>
          <p:spPr>
            <a:xfrm flipH="1" flipV="1">
              <a:off x="7696200" y="224275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467600" y="202260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9" name="DRAM"/>
            <p:cNvSpPr/>
            <p:nvPr/>
          </p:nvSpPr>
          <p:spPr>
            <a:xfrm>
              <a:off x="7467600" y="2627097"/>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127" name="Group 126"/>
          <p:cNvGrpSpPr/>
          <p:nvPr/>
        </p:nvGrpSpPr>
        <p:grpSpPr>
          <a:xfrm>
            <a:off x="6629400" y="3162404"/>
            <a:ext cx="1419777" cy="854536"/>
            <a:chOff x="6629400" y="3488864"/>
            <a:chExt cx="1419777" cy="854536"/>
          </a:xfrm>
        </p:grpSpPr>
        <p:sp>
          <p:nvSpPr>
            <p:cNvPr id="125" name="Round Diagonal Corner Rectangle 124"/>
            <p:cNvSpPr/>
            <p:nvPr/>
          </p:nvSpPr>
          <p:spPr bwMode="auto">
            <a:xfrm>
              <a:off x="6629400" y="3953574"/>
              <a:ext cx="1419777"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p>
          </p:txBody>
        </p:sp>
        <p:sp>
          <p:nvSpPr>
            <p:cNvPr id="126" name="Curved Up Arrow 125"/>
            <p:cNvSpPr/>
            <p:nvPr/>
          </p:nvSpPr>
          <p:spPr bwMode="auto">
            <a:xfrm>
              <a:off x="6849237" y="348886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cxnSp>
        <p:nvCxnSpPr>
          <p:cNvPr id="106" name="Straight Connector 105"/>
          <p:cNvCxnSpPr/>
          <p:nvPr/>
        </p:nvCxnSpPr>
        <p:spPr bwMode="auto">
          <a:xfrm>
            <a:off x="2062884" y="1203501"/>
            <a:ext cx="1680404" cy="0"/>
          </a:xfrm>
          <a:prstGeom prst="line">
            <a:avLst/>
          </a:prstGeom>
          <a:solidFill>
            <a:schemeClr val="accent1"/>
          </a:solidFill>
          <a:ln w="28575" cap="flat" cmpd="sng" algn="ctr">
            <a:solidFill>
              <a:schemeClr val="tx1"/>
            </a:solidFill>
            <a:prstDash val="solid"/>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TextBox 109"/>
          <p:cNvSpPr txBox="1"/>
          <p:nvPr/>
        </p:nvSpPr>
        <p:spPr>
          <a:xfrm>
            <a:off x="1828800" y="1221452"/>
            <a:ext cx="1587007" cy="461665"/>
          </a:xfrm>
          <a:prstGeom prst="rect">
            <a:avLst/>
          </a:prstGeom>
          <a:noFill/>
        </p:spPr>
        <p:txBody>
          <a:bodyPr wrap="square" rtlCol="0">
            <a:spAutoFit/>
          </a:bodyPr>
          <a:lstStyle/>
          <a:p>
            <a:r>
              <a:rPr lang="en-US" sz="2400" i="1" dirty="0">
                <a:latin typeface="+mn-lt"/>
              </a:rPr>
              <a:t>0 (refresh)</a:t>
            </a:r>
          </a:p>
        </p:txBody>
      </p:sp>
      <p:sp>
        <p:nvSpPr>
          <p:cNvPr id="111" name="TextBox 110"/>
          <p:cNvSpPr txBox="1"/>
          <p:nvPr/>
        </p:nvSpPr>
        <p:spPr>
          <a:xfrm>
            <a:off x="3500556" y="1228907"/>
            <a:ext cx="1147644" cy="461665"/>
          </a:xfrm>
          <a:prstGeom prst="rect">
            <a:avLst/>
          </a:prstGeom>
          <a:noFill/>
        </p:spPr>
        <p:txBody>
          <a:bodyPr wrap="square" rtlCol="0">
            <a:spAutoFit/>
          </a:bodyPr>
          <a:lstStyle/>
          <a:p>
            <a:r>
              <a:rPr lang="en-US" sz="2400" i="1" dirty="0">
                <a:latin typeface="+mn-lt"/>
              </a:rPr>
              <a:t>64 </a:t>
            </a:r>
            <a:r>
              <a:rPr lang="en-US" sz="2400" i="1" dirty="0" err="1">
                <a:latin typeface="+mn-lt"/>
              </a:rPr>
              <a:t>ms</a:t>
            </a:r>
            <a:endParaRPr lang="en-US" sz="2400" i="1" dirty="0">
              <a:latin typeface="+mn-lt"/>
            </a:endParaRPr>
          </a:p>
        </p:txBody>
      </p:sp>
      <p:cxnSp>
        <p:nvCxnSpPr>
          <p:cNvPr id="112" name="Straight Arrow Connector 111"/>
          <p:cNvCxnSpPr/>
          <p:nvPr/>
        </p:nvCxnSpPr>
        <p:spPr bwMode="auto">
          <a:xfrm>
            <a:off x="2062884" y="746301"/>
            <a:ext cx="0" cy="38100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p:cNvCxnSpPr/>
          <p:nvPr/>
        </p:nvCxnSpPr>
        <p:spPr>
          <a:xfrm flipH="1" flipV="1">
            <a:off x="1521636" y="1918429"/>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293036" y="1698283"/>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29" name="DRAM"/>
          <p:cNvSpPr/>
          <p:nvPr/>
        </p:nvSpPr>
        <p:spPr>
          <a:xfrm>
            <a:off x="1293036" y="2302771"/>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30" name="67Text"/>
          <p:cNvSpPr txBox="1"/>
          <p:nvPr/>
        </p:nvSpPr>
        <p:spPr>
          <a:xfrm>
            <a:off x="-2364" y="1655667"/>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DRAM</a:t>
            </a:r>
          </a:p>
          <a:p>
            <a:pPr algn="ctr"/>
            <a:r>
              <a:rPr lang="en-US" sz="2000" i="1" dirty="0">
                <a:solidFill>
                  <a:srgbClr val="000000"/>
                </a:solidFill>
                <a:latin typeface="Cambria" panose="02040503050406030204" pitchFamily="18" charset="0"/>
              </a:rPr>
              <a:t> Cell</a:t>
            </a:r>
          </a:p>
        </p:txBody>
      </p:sp>
      <p:sp>
        <p:nvSpPr>
          <p:cNvPr id="131" name="67Text"/>
          <p:cNvSpPr txBox="1"/>
          <p:nvPr/>
        </p:nvSpPr>
        <p:spPr>
          <a:xfrm>
            <a:off x="-48457" y="2367751"/>
            <a:ext cx="1554650"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Sense Amplifier</a:t>
            </a:r>
          </a:p>
        </p:txBody>
      </p:sp>
      <p:sp>
        <p:nvSpPr>
          <p:cNvPr id="132" name="Rectangle 131"/>
          <p:cNvSpPr/>
          <p:nvPr/>
        </p:nvSpPr>
        <p:spPr bwMode="auto">
          <a:xfrm>
            <a:off x="1202927" y="1407965"/>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133" name="Oval 132"/>
          <p:cNvSpPr/>
          <p:nvPr/>
        </p:nvSpPr>
        <p:spPr>
          <a:xfrm>
            <a:off x="1291079" y="1689458"/>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35" name="Content Placeholder 2"/>
          <p:cNvSpPr>
            <a:spLocks noGrp="1"/>
          </p:cNvSpPr>
          <p:nvPr>
            <p:ph idx="1"/>
          </p:nvPr>
        </p:nvSpPr>
        <p:spPr>
          <a:xfrm>
            <a:off x="28230" y="4872682"/>
            <a:ext cx="8963370" cy="914400"/>
          </a:xfrm>
        </p:spPr>
        <p:txBody>
          <a:bodyPr/>
          <a:lstStyle/>
          <a:p>
            <a:pPr marL="0" indent="0">
              <a:buNone/>
            </a:pPr>
            <a:r>
              <a:rPr lang="en-US" sz="2800" b="1" u="sng" dirty="0"/>
              <a:t>Retention Time:</a:t>
            </a:r>
            <a:r>
              <a:rPr lang="en-US" sz="2800" b="1" dirty="0"/>
              <a:t> </a:t>
            </a:r>
            <a:r>
              <a:rPr lang="en-US" sz="2800" dirty="0"/>
              <a:t>The interval during which the data </a:t>
            </a:r>
          </a:p>
          <a:p>
            <a:pPr marL="0" indent="0">
              <a:buNone/>
            </a:pPr>
            <a:r>
              <a:rPr lang="en-US" sz="2800" dirty="0"/>
              <a:t>is retained correctly in the DRAM cell without accessing it</a:t>
            </a:r>
          </a:p>
        </p:txBody>
      </p:sp>
    </p:spTree>
    <p:extLst>
      <p:ext uri="{BB962C8B-B14F-4D97-AF65-F5344CB8AC3E}">
        <p14:creationId xmlns:p14="http://schemas.microsoft.com/office/powerpoint/2010/main" val="197801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0"/>
                                        </p:tgtEl>
                                        <p:attrNameLst>
                                          <p:attrName>style.visibility</p:attrName>
                                        </p:attrNameLst>
                                      </p:cBhvr>
                                      <p:to>
                                        <p:strVal val="visible"/>
                                      </p:to>
                                    </p:set>
                                    <p:animEffect transition="in" filter="fade">
                                      <p:cBhvr>
                                        <p:cTn id="10" dur="500"/>
                                        <p:tgtEl>
                                          <p:spTgt spid="110"/>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500"/>
                                        <p:tgtEl>
                                          <p:spTgt spid="10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1"/>
                                        </p:tgtEl>
                                        <p:attrNameLst>
                                          <p:attrName>style.visibility</p:attrName>
                                        </p:attrNameLst>
                                      </p:cBhvr>
                                      <p:to>
                                        <p:strVal val="visible"/>
                                      </p:to>
                                    </p:set>
                                    <p:animEffect transition="in" filter="fade">
                                      <p:cBhvr>
                                        <p:cTn id="16" dur="500"/>
                                        <p:tgtEl>
                                          <p:spTgt spid="111"/>
                                        </p:tgtEl>
                                      </p:cBhvr>
                                    </p:animEffect>
                                  </p:childTnLst>
                                </p:cTn>
                              </p:par>
                              <p:par>
                                <p:cTn id="17" presetID="42" presetClass="path" presetSubtype="0" repeatCount="indefinite" accel="50000" decel="50000" fill="hold" nodeType="withEffect">
                                  <p:stCondLst>
                                    <p:cond delay="0"/>
                                  </p:stCondLst>
                                  <p:childTnLst>
                                    <p:animMotion origin="layout" path="M -8.33333E-7 -4.07407E-6 L 0.18386 -0.00023 " pathEditMode="relative" rAng="0" ptsTypes="AA">
                                      <p:cBhvr>
                                        <p:cTn id="18" dur="3000" fill="hold"/>
                                        <p:tgtEl>
                                          <p:spTgt spid="112"/>
                                        </p:tgtEl>
                                        <p:attrNameLst>
                                          <p:attrName>ppt_x</p:attrName>
                                          <p:attrName>ppt_y</p:attrName>
                                        </p:attrNameLst>
                                      </p:cBhvr>
                                      <p:rCtr x="9184" y="-23"/>
                                    </p:animMotion>
                                  </p:childTnLst>
                                </p:cTn>
                              </p:par>
                              <p:par>
                                <p:cTn id="19" presetID="1" presetClass="entr" presetSubtype="0" fill="hold" grpId="1" nodeType="withEffect">
                                  <p:stCondLst>
                                    <p:cond delay="0"/>
                                  </p:stCondLst>
                                  <p:childTnLst>
                                    <p:set>
                                      <p:cBhvr>
                                        <p:cTn id="20" dur="1" fill="hold">
                                          <p:stCondLst>
                                            <p:cond delay="0"/>
                                          </p:stCondLst>
                                        </p:cTn>
                                        <p:tgtEl>
                                          <p:spTgt spid="132"/>
                                        </p:tgtEl>
                                        <p:attrNameLst>
                                          <p:attrName>style.visibility</p:attrName>
                                        </p:attrNameLst>
                                      </p:cBhvr>
                                      <p:to>
                                        <p:strVal val="visible"/>
                                      </p:to>
                                    </p:set>
                                  </p:childTnLst>
                                </p:cTn>
                              </p:par>
                              <p:par>
                                <p:cTn id="21" presetID="42" presetClass="path" presetSubtype="0" repeatCount="indefinite" accel="50000" decel="50000" fill="hold" grpId="0" nodeType="withEffect">
                                  <p:stCondLst>
                                    <p:cond delay="0"/>
                                  </p:stCondLst>
                                  <p:childTnLst>
                                    <p:animMotion origin="layout" path="M 4.72222E-6 -0.02615 L 4.72222E-6 0.01158 " pathEditMode="relative" rAng="0" ptsTypes="AA">
                                      <p:cBhvr>
                                        <p:cTn id="22" dur="3000" fill="hold"/>
                                        <p:tgtEl>
                                          <p:spTgt spid="132"/>
                                        </p:tgtEl>
                                        <p:attrNameLst>
                                          <p:attrName>ppt_x</p:attrName>
                                          <p:attrName>ppt_y</p:attrName>
                                        </p:attrNameLst>
                                      </p:cBhvr>
                                      <p:rCtr x="0" y="1875"/>
                                    </p:animMotion>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5"/>
                                        </p:tgtEl>
                                      </p:cBhvr>
                                    </p:animEffect>
                                    <p:set>
                                      <p:cBhvr>
                                        <p:cTn id="27" dur="1" fill="hold">
                                          <p:stCondLst>
                                            <p:cond delay="499"/>
                                          </p:stCondLst>
                                        </p:cTn>
                                        <p:tgtEl>
                                          <p:spTgt spid="135"/>
                                        </p:tgtEl>
                                        <p:attrNameLst>
                                          <p:attrName>style.visibility</p:attrName>
                                        </p:attrNameLst>
                                      </p:cBhvr>
                                      <p:to>
                                        <p:strVal val="hidden"/>
                                      </p:to>
                                    </p:set>
                                  </p:childTnLst>
                                </p:cTn>
                              </p:par>
                              <p:par>
                                <p:cTn id="28" presetID="10" presetClass="exit" presetSubtype="0" fill="hold" nodeType="withEffect">
                                  <p:stCondLst>
                                    <p:cond delay="0"/>
                                  </p:stCondLst>
                                  <p:childTnLst>
                                    <p:animEffect transition="out" filter="fade">
                                      <p:cBhvr>
                                        <p:cTn id="29" dur="500"/>
                                        <p:tgtEl>
                                          <p:spTgt spid="112"/>
                                        </p:tgtEl>
                                      </p:cBhvr>
                                    </p:animEffect>
                                    <p:set>
                                      <p:cBhvr>
                                        <p:cTn id="30" dur="1" fill="hold">
                                          <p:stCondLst>
                                            <p:cond delay="499"/>
                                          </p:stCondLst>
                                        </p:cTn>
                                        <p:tgtEl>
                                          <p:spTgt spid="112"/>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10"/>
                                        </p:tgtEl>
                                      </p:cBhvr>
                                    </p:animEffect>
                                    <p:set>
                                      <p:cBhvr>
                                        <p:cTn id="33" dur="1" fill="hold">
                                          <p:stCondLst>
                                            <p:cond delay="499"/>
                                          </p:stCondLst>
                                        </p:cTn>
                                        <p:tgtEl>
                                          <p:spTgt spid="110"/>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500"/>
                                        <p:tgtEl>
                                          <p:spTgt spid="106"/>
                                        </p:tgtEl>
                                      </p:cBhvr>
                                    </p:animEffect>
                                    <p:set>
                                      <p:cBhvr>
                                        <p:cTn id="36" dur="1" fill="hold">
                                          <p:stCondLst>
                                            <p:cond delay="499"/>
                                          </p:stCondLst>
                                        </p:cTn>
                                        <p:tgtEl>
                                          <p:spTgt spid="10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11"/>
                                        </p:tgtEl>
                                      </p:cBhvr>
                                    </p:animEffect>
                                    <p:set>
                                      <p:cBhvr>
                                        <p:cTn id="39" dur="1" fill="hold">
                                          <p:stCondLst>
                                            <p:cond delay="499"/>
                                          </p:stCondLst>
                                        </p:cTn>
                                        <p:tgtEl>
                                          <p:spTgt spid="111"/>
                                        </p:tgtEl>
                                        <p:attrNameLst>
                                          <p:attrName>style.visibility</p:attrName>
                                        </p:attrNameLst>
                                      </p:cBhvr>
                                      <p:to>
                                        <p:strVal val="hidden"/>
                                      </p:to>
                                    </p:set>
                                  </p:childTnLst>
                                </p:cTn>
                              </p:par>
                              <p:par>
                                <p:cTn id="40" presetID="10" presetClass="exit" presetSubtype="0" fill="hold" grpId="2" nodeType="withEffect">
                                  <p:stCondLst>
                                    <p:cond delay="0"/>
                                  </p:stCondLst>
                                  <p:childTnLst>
                                    <p:animEffect transition="out" filter="fade">
                                      <p:cBhvr>
                                        <p:cTn id="41" dur="500"/>
                                        <p:tgtEl>
                                          <p:spTgt spid="132"/>
                                        </p:tgtEl>
                                      </p:cBhvr>
                                    </p:animEffect>
                                    <p:set>
                                      <p:cBhvr>
                                        <p:cTn id="42" dur="1" fill="hold">
                                          <p:stCondLst>
                                            <p:cond delay="499"/>
                                          </p:stCondLst>
                                        </p:cTn>
                                        <p:tgtEl>
                                          <p:spTgt spid="132"/>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7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8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8"/>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7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8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9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1"/>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2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22"/>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0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animBg="1"/>
      <p:bldP spid="91" grpId="0" animBg="1"/>
      <p:bldP spid="93" grpId="0"/>
      <p:bldP spid="97" grpId="0" animBg="1"/>
      <p:bldP spid="98" grpId="0"/>
      <p:bldP spid="103" grpId="0" animBg="1"/>
      <p:bldP spid="105" grpId="0"/>
      <p:bldP spid="110" grpId="0"/>
      <p:bldP spid="110" grpId="1"/>
      <p:bldP spid="111" grpId="0"/>
      <p:bldP spid="111" grpId="1"/>
      <p:bldP spid="132" grpId="0" animBg="1"/>
      <p:bldP spid="132" grpId="1" animBg="1"/>
      <p:bldP spid="132" grpId="2" animBg="1"/>
      <p:bldP spid="1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3" name="Straight Connector 122"/>
          <p:cNvCxnSpPr/>
          <p:nvPr/>
        </p:nvCxnSpPr>
        <p:spPr bwMode="auto">
          <a:xfrm flipV="1">
            <a:off x="3619119" y="3160770"/>
            <a:ext cx="0" cy="981304"/>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p:cNvCxnSpPr>
            <a:cxnSpLocks/>
          </p:cNvCxnSpPr>
          <p:nvPr/>
        </p:nvCxnSpPr>
        <p:spPr bwMode="auto">
          <a:xfrm flipV="1">
            <a:off x="5960443" y="3160770"/>
            <a:ext cx="251" cy="18859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a:cxnSpLocks/>
          </p:cNvCxnSpPr>
          <p:nvPr/>
        </p:nvCxnSpPr>
        <p:spPr bwMode="auto">
          <a:xfrm flipH="1" flipV="1">
            <a:off x="1522043" y="3152602"/>
            <a:ext cx="1903" cy="1894136"/>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itle 1"/>
          <p:cNvSpPr>
            <a:spLocks noGrp="1"/>
          </p:cNvSpPr>
          <p:nvPr>
            <p:ph type="title"/>
          </p:nvPr>
        </p:nvSpPr>
        <p:spPr/>
        <p:txBody>
          <a:bodyPr/>
          <a:lstStyle/>
          <a:p>
            <a:r>
              <a:rPr lang="en-US" sz="4000" dirty="0"/>
              <a:t>Latency vs. Reliability</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6</a:t>
            </a:fld>
            <a:endParaRPr lang="en-US" altLang="en-US"/>
          </a:p>
        </p:txBody>
      </p:sp>
      <p:sp>
        <p:nvSpPr>
          <p:cNvPr id="6" name="Round Diagonal Corner Rectangle 5"/>
          <p:cNvSpPr/>
          <p:nvPr/>
        </p:nvSpPr>
        <p:spPr bwMode="auto">
          <a:xfrm>
            <a:off x="457200" y="3627114"/>
            <a:ext cx="1371552"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endParaRPr kumimoji="0" lang="en-US" b="0" i="0" u="none" strike="noStrike" cap="none" normalizeH="0" baseline="0" dirty="0">
              <a:ln>
                <a:noFill/>
              </a:ln>
              <a:solidFill>
                <a:schemeClr val="tx1"/>
              </a:solidFill>
              <a:effectLst/>
              <a:latin typeface="+mn-lt"/>
            </a:endParaRPr>
          </a:p>
        </p:txBody>
      </p:sp>
      <p:cxnSp>
        <p:nvCxnSpPr>
          <p:cNvPr id="8" name="Straight Arrow Connector 7"/>
          <p:cNvCxnSpPr/>
          <p:nvPr/>
        </p:nvCxnSpPr>
        <p:spPr bwMode="auto">
          <a:xfrm>
            <a:off x="1524000" y="3039174"/>
            <a:ext cx="6858000"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1524000" y="2962974"/>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a:off x="3619119" y="2962974"/>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a:off x="5960443" y="2945323"/>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2" name="Group 81"/>
          <p:cNvGrpSpPr/>
          <p:nvPr/>
        </p:nvGrpSpPr>
        <p:grpSpPr>
          <a:xfrm>
            <a:off x="3260597" y="1555685"/>
            <a:ext cx="701803" cy="1305070"/>
            <a:chOff x="3984878" y="1403285"/>
            <a:chExt cx="701803" cy="1305070"/>
          </a:xfrm>
        </p:grpSpPr>
        <p:cxnSp>
          <p:nvCxnSpPr>
            <p:cNvPr id="39" name="Straight Connector 38"/>
            <p:cNvCxnSpPr/>
            <p:nvPr/>
          </p:nvCxnSpPr>
          <p:spPr>
            <a:xfrm flipH="1" flipV="1">
              <a:off x="433578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410718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1" name="DRAM"/>
            <p:cNvSpPr/>
            <p:nvPr/>
          </p:nvSpPr>
          <p:spPr>
            <a:xfrm>
              <a:off x="410718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2" name="DRAM"/>
            <p:cNvSpPr/>
            <p:nvPr/>
          </p:nvSpPr>
          <p:spPr>
            <a:xfrm>
              <a:off x="4107180" y="2391720"/>
              <a:ext cx="457200" cy="307808"/>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3" name="DRAM"/>
            <p:cNvSpPr/>
            <p:nvPr/>
          </p:nvSpPr>
          <p:spPr>
            <a:xfrm>
              <a:off x="410718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6" name="Oval 45"/>
            <p:cNvSpPr/>
            <p:nvPr/>
          </p:nvSpPr>
          <p:spPr>
            <a:xfrm>
              <a:off x="410718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47" name="Rectangle 46"/>
            <p:cNvSpPr/>
            <p:nvPr/>
          </p:nvSpPr>
          <p:spPr bwMode="auto">
            <a:xfrm>
              <a:off x="3984878" y="1403285"/>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45" name="Oval 44"/>
            <p:cNvSpPr/>
            <p:nvPr/>
          </p:nvSpPr>
          <p:spPr>
            <a:xfrm>
              <a:off x="410718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53" name="67Text"/>
          <p:cNvSpPr txBox="1"/>
          <p:nvPr/>
        </p:nvSpPr>
        <p:spPr>
          <a:xfrm>
            <a:off x="7859986" y="3058523"/>
            <a:ext cx="815426"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time</a:t>
            </a:r>
          </a:p>
        </p:txBody>
      </p:sp>
      <p:sp>
        <p:nvSpPr>
          <p:cNvPr id="55" name="Curved Up Arrow 54"/>
          <p:cNvSpPr/>
          <p:nvPr/>
        </p:nvSpPr>
        <p:spPr bwMode="auto">
          <a:xfrm>
            <a:off x="680107" y="31624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nvGrpSpPr>
          <p:cNvPr id="71" name="Group 70"/>
          <p:cNvGrpSpPr/>
          <p:nvPr/>
        </p:nvGrpSpPr>
        <p:grpSpPr>
          <a:xfrm>
            <a:off x="2597076" y="3162404"/>
            <a:ext cx="1219200" cy="854536"/>
            <a:chOff x="3321357" y="3010004"/>
            <a:chExt cx="1219200" cy="854536"/>
          </a:xfrm>
        </p:grpSpPr>
        <p:sp>
          <p:nvSpPr>
            <p:cNvPr id="56" name="Round Diagonal Corner Rectangle 55"/>
            <p:cNvSpPr/>
            <p:nvPr/>
          </p:nvSpPr>
          <p:spPr bwMode="auto">
            <a:xfrm>
              <a:off x="3321357" y="3474714"/>
              <a:ext cx="1219200"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Read</a:t>
              </a:r>
            </a:p>
          </p:txBody>
        </p:sp>
        <p:sp>
          <p:nvSpPr>
            <p:cNvPr id="57" name="Curved Up Arrow 56"/>
            <p:cNvSpPr/>
            <p:nvPr/>
          </p:nvSpPr>
          <p:spPr bwMode="auto">
            <a:xfrm>
              <a:off x="3483304"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anose="020B0604020202020204" pitchFamily="34" charset="0"/>
              </a:endParaRPr>
            </a:p>
          </p:txBody>
        </p:sp>
      </p:grpSp>
      <p:grpSp>
        <p:nvGrpSpPr>
          <p:cNvPr id="72" name="Group 71"/>
          <p:cNvGrpSpPr/>
          <p:nvPr/>
        </p:nvGrpSpPr>
        <p:grpSpPr>
          <a:xfrm>
            <a:off x="4775567" y="3162404"/>
            <a:ext cx="1549033" cy="854536"/>
            <a:chOff x="5749324" y="3010004"/>
            <a:chExt cx="1549033" cy="854536"/>
          </a:xfrm>
        </p:grpSpPr>
        <p:sp>
          <p:nvSpPr>
            <p:cNvPr id="58" name="Round Diagonal Corner Rectangle 57"/>
            <p:cNvSpPr/>
            <p:nvPr/>
          </p:nvSpPr>
          <p:spPr bwMode="auto">
            <a:xfrm>
              <a:off x="5749324" y="3474714"/>
              <a:ext cx="1549033"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err="1">
                  <a:ln>
                    <a:noFill/>
                  </a:ln>
                  <a:solidFill>
                    <a:schemeClr val="tx1"/>
                  </a:solidFill>
                  <a:effectLst/>
                  <a:latin typeface="+mn-lt"/>
                </a:rPr>
                <a:t>Precharge</a:t>
              </a:r>
              <a:endParaRPr kumimoji="0" lang="en-US" b="0" i="0" u="none" strike="noStrike" cap="none" normalizeH="0" baseline="0" dirty="0">
                <a:ln>
                  <a:noFill/>
                </a:ln>
                <a:solidFill>
                  <a:schemeClr val="tx1"/>
                </a:solidFill>
                <a:effectLst/>
                <a:latin typeface="+mn-lt"/>
              </a:endParaRPr>
            </a:p>
          </p:txBody>
        </p:sp>
        <p:sp>
          <p:nvSpPr>
            <p:cNvPr id="59" name="Curved Up Arrow 58"/>
            <p:cNvSpPr/>
            <p:nvPr/>
          </p:nvSpPr>
          <p:spPr bwMode="auto">
            <a:xfrm>
              <a:off x="6082687" y="301000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grpSp>
        <p:nvGrpSpPr>
          <p:cNvPr id="84" name="Group 83"/>
          <p:cNvGrpSpPr/>
          <p:nvPr/>
        </p:nvGrpSpPr>
        <p:grpSpPr>
          <a:xfrm>
            <a:off x="5715000" y="1696149"/>
            <a:ext cx="457200" cy="1137888"/>
            <a:chOff x="6688757" y="1543749"/>
            <a:chExt cx="457200" cy="1137888"/>
          </a:xfrm>
        </p:grpSpPr>
        <p:cxnSp>
          <p:nvCxnSpPr>
            <p:cNvPr id="60" name="Straight Connector 59"/>
            <p:cNvCxnSpPr/>
            <p:nvPr/>
          </p:nvCxnSpPr>
          <p:spPr>
            <a:xfrm flipH="1" flipV="1">
              <a:off x="6917357" y="176389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a:off x="6688757" y="154374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2" name="DRAM"/>
            <p:cNvSpPr/>
            <p:nvPr/>
          </p:nvSpPr>
          <p:spPr>
            <a:xfrm>
              <a:off x="6688757" y="2148237"/>
              <a:ext cx="457200" cy="533400"/>
            </a:xfrm>
            <a:prstGeom prst="roundRect">
              <a:avLst>
                <a:gd name="adj" fmla="val 11319"/>
              </a:avLst>
            </a:prstGeom>
            <a:solidFill>
              <a:srgbClr val="83C3FD"/>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87" name="Group 86"/>
          <p:cNvGrpSpPr/>
          <p:nvPr/>
        </p:nvGrpSpPr>
        <p:grpSpPr>
          <a:xfrm>
            <a:off x="4870020" y="1371600"/>
            <a:ext cx="701803" cy="1489155"/>
            <a:chOff x="5843777" y="1219200"/>
            <a:chExt cx="701803" cy="1489155"/>
          </a:xfrm>
        </p:grpSpPr>
        <p:cxnSp>
          <p:nvCxnSpPr>
            <p:cNvPr id="63" name="Straight Connector 62"/>
            <p:cNvCxnSpPr/>
            <p:nvPr/>
          </p:nvCxnSpPr>
          <p:spPr>
            <a:xfrm flipH="1" flipV="1">
              <a:off x="617220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594360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5" name="DRAM"/>
            <p:cNvSpPr/>
            <p:nvPr/>
          </p:nvSpPr>
          <p:spPr>
            <a:xfrm>
              <a:off x="594360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6" name="DRAM"/>
            <p:cNvSpPr/>
            <p:nvPr/>
          </p:nvSpPr>
          <p:spPr>
            <a:xfrm>
              <a:off x="5943600" y="2256719"/>
              <a:ext cx="457200" cy="442809"/>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7" name="DRAM"/>
            <p:cNvSpPr/>
            <p:nvPr/>
          </p:nvSpPr>
          <p:spPr>
            <a:xfrm>
              <a:off x="594360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68" name="Oval 67"/>
            <p:cNvSpPr/>
            <p:nvPr/>
          </p:nvSpPr>
          <p:spPr>
            <a:xfrm>
              <a:off x="594360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0" name="Rectangle 69"/>
            <p:cNvSpPr/>
            <p:nvPr/>
          </p:nvSpPr>
          <p:spPr bwMode="auto">
            <a:xfrm>
              <a:off x="5843777" y="1219200"/>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69" name="Oval 68"/>
            <p:cNvSpPr/>
            <p:nvPr/>
          </p:nvSpPr>
          <p:spPr>
            <a:xfrm>
              <a:off x="594360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81" name="Group 80"/>
          <p:cNvGrpSpPr/>
          <p:nvPr/>
        </p:nvGrpSpPr>
        <p:grpSpPr>
          <a:xfrm>
            <a:off x="2431237" y="1676400"/>
            <a:ext cx="701803" cy="1193598"/>
            <a:chOff x="3155518" y="1524000"/>
            <a:chExt cx="701803" cy="1193598"/>
          </a:xfrm>
        </p:grpSpPr>
        <p:cxnSp>
          <p:nvCxnSpPr>
            <p:cNvPr id="73" name="Straight Connector 72"/>
            <p:cNvCxnSpPr/>
            <p:nvPr/>
          </p:nvCxnSpPr>
          <p:spPr>
            <a:xfrm flipH="1" flipV="1">
              <a:off x="3506420" y="1799856"/>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277820" y="1579710"/>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5" name="DRAM"/>
            <p:cNvSpPr/>
            <p:nvPr/>
          </p:nvSpPr>
          <p:spPr>
            <a:xfrm>
              <a:off x="3277820" y="2184198"/>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6" name="DRAM"/>
            <p:cNvSpPr/>
            <p:nvPr/>
          </p:nvSpPr>
          <p:spPr>
            <a:xfrm>
              <a:off x="3277820" y="2520217"/>
              <a:ext cx="457200" cy="188554"/>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7" name="DRAM"/>
            <p:cNvSpPr/>
            <p:nvPr/>
          </p:nvSpPr>
          <p:spPr>
            <a:xfrm>
              <a:off x="3277820" y="2184198"/>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8" name="Oval 77"/>
            <p:cNvSpPr/>
            <p:nvPr/>
          </p:nvSpPr>
          <p:spPr>
            <a:xfrm>
              <a:off x="3277820" y="1579710"/>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79" name="Rectangle 78"/>
            <p:cNvSpPr/>
            <p:nvPr/>
          </p:nvSpPr>
          <p:spPr bwMode="auto">
            <a:xfrm>
              <a:off x="3155518" y="1524000"/>
              <a:ext cx="701803" cy="4483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80" name="Oval 79"/>
            <p:cNvSpPr/>
            <p:nvPr/>
          </p:nvSpPr>
          <p:spPr>
            <a:xfrm>
              <a:off x="3277820" y="1571342"/>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sp>
        <p:nvSpPr>
          <p:cNvPr id="85" name="Down Arrow 84"/>
          <p:cNvSpPr/>
          <p:nvPr/>
        </p:nvSpPr>
        <p:spPr bwMode="auto">
          <a:xfrm>
            <a:off x="2253159" y="1813559"/>
            <a:ext cx="228600" cy="303595"/>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86" name="Down Arrow 85"/>
          <p:cNvSpPr/>
          <p:nvPr/>
        </p:nvSpPr>
        <p:spPr bwMode="auto">
          <a:xfrm>
            <a:off x="2247019" y="2460188"/>
            <a:ext cx="228600" cy="303595"/>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88" name="Down Arrow 87"/>
          <p:cNvSpPr/>
          <p:nvPr/>
        </p:nvSpPr>
        <p:spPr bwMode="auto">
          <a:xfrm>
            <a:off x="4623290" y="1859684"/>
            <a:ext cx="228600" cy="303595"/>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89" name="Down Arrow 88"/>
          <p:cNvSpPr/>
          <p:nvPr/>
        </p:nvSpPr>
        <p:spPr bwMode="auto">
          <a:xfrm>
            <a:off x="4617150" y="2506313"/>
            <a:ext cx="228600" cy="303595"/>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1" name="Right Brace 90"/>
          <p:cNvSpPr/>
          <p:nvPr/>
        </p:nvSpPr>
        <p:spPr bwMode="auto">
          <a:xfrm rot="5400000">
            <a:off x="3513622" y="3112673"/>
            <a:ext cx="457200" cy="4436443"/>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3" name="67Text"/>
          <p:cNvSpPr txBox="1"/>
          <p:nvPr/>
        </p:nvSpPr>
        <p:spPr>
          <a:xfrm>
            <a:off x="2034342" y="5450888"/>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Activation Latency</a:t>
            </a:r>
          </a:p>
        </p:txBody>
      </p:sp>
      <p:sp>
        <p:nvSpPr>
          <p:cNvPr id="97" name="Right Brace 96"/>
          <p:cNvSpPr/>
          <p:nvPr/>
        </p:nvSpPr>
        <p:spPr bwMode="auto">
          <a:xfrm rot="5400000">
            <a:off x="2355246" y="3343021"/>
            <a:ext cx="457200" cy="2055306"/>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98" name="67Text"/>
          <p:cNvSpPr txBox="1"/>
          <p:nvPr/>
        </p:nvSpPr>
        <p:spPr>
          <a:xfrm>
            <a:off x="879671" y="4670600"/>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a:solidFill>
                  <a:srgbClr val="000000"/>
                </a:solidFill>
                <a:latin typeface="Cambria" panose="02040503050406030204" pitchFamily="18" charset="0"/>
              </a:rPr>
              <a:t>Ready-to-access </a:t>
            </a:r>
          </a:p>
          <a:p>
            <a:pPr algn="ctr"/>
            <a:r>
              <a:rPr lang="en-US" sz="2400" i="1" dirty="0">
                <a:solidFill>
                  <a:srgbClr val="000000"/>
                </a:solidFill>
                <a:latin typeface="Cambria" panose="02040503050406030204" pitchFamily="18" charset="0"/>
              </a:rPr>
              <a:t>Latency</a:t>
            </a:r>
          </a:p>
        </p:txBody>
      </p:sp>
      <p:cxnSp>
        <p:nvCxnSpPr>
          <p:cNvPr id="101" name="Straight Connector 100"/>
          <p:cNvCxnSpPr/>
          <p:nvPr/>
        </p:nvCxnSpPr>
        <p:spPr bwMode="auto">
          <a:xfrm>
            <a:off x="7696200" y="2958157"/>
            <a:ext cx="0" cy="152400"/>
          </a:xfrm>
          <a:prstGeom prst="line">
            <a:avLst/>
          </a:prstGeom>
          <a:solidFill>
            <a:schemeClr val="accent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p:cNvCxnSpPr/>
          <p:nvPr/>
        </p:nvCxnSpPr>
        <p:spPr bwMode="auto">
          <a:xfrm flipV="1">
            <a:off x="7692057" y="3149966"/>
            <a:ext cx="0" cy="1230468"/>
          </a:xfrm>
          <a:prstGeom prst="line">
            <a:avLst/>
          </a:prstGeom>
          <a:solidFill>
            <a:schemeClr val="accent1"/>
          </a:solidFill>
          <a:ln w="9525" cap="flat" cmpd="sng" algn="ctr">
            <a:solidFill>
              <a:schemeClr val="tx1">
                <a:lumMod val="65000"/>
                <a:lumOff val="35000"/>
              </a:schemeClr>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3" name="Right Brace 102"/>
          <p:cNvSpPr/>
          <p:nvPr/>
        </p:nvSpPr>
        <p:spPr bwMode="auto">
          <a:xfrm rot="5400000">
            <a:off x="6613899" y="3830859"/>
            <a:ext cx="457200" cy="1699115"/>
          </a:xfrm>
          <a:prstGeom prst="rightBrace">
            <a:avLst/>
          </a:prstGeom>
          <a:noFill/>
          <a:ln w="1905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anose="020B0604020202020204" pitchFamily="34" charset="0"/>
            </a:endParaRPr>
          </a:p>
        </p:txBody>
      </p:sp>
      <p:sp>
        <p:nvSpPr>
          <p:cNvPr id="105" name="67Text"/>
          <p:cNvSpPr txBox="1"/>
          <p:nvPr/>
        </p:nvSpPr>
        <p:spPr>
          <a:xfrm>
            <a:off x="5137690" y="5046738"/>
            <a:ext cx="3415760"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i="1" dirty="0" err="1">
                <a:solidFill>
                  <a:srgbClr val="000000"/>
                </a:solidFill>
                <a:latin typeface="Cambria" panose="02040503050406030204" pitchFamily="18" charset="0"/>
              </a:rPr>
              <a:t>Precharge</a:t>
            </a:r>
            <a:r>
              <a:rPr lang="en-US" sz="2400" i="1" dirty="0">
                <a:solidFill>
                  <a:srgbClr val="000000"/>
                </a:solidFill>
                <a:latin typeface="Cambria" panose="02040503050406030204" pitchFamily="18" charset="0"/>
              </a:rPr>
              <a:t> </a:t>
            </a:r>
          </a:p>
          <a:p>
            <a:pPr algn="ctr"/>
            <a:r>
              <a:rPr lang="en-US" sz="2400" i="1" dirty="0">
                <a:solidFill>
                  <a:srgbClr val="000000"/>
                </a:solidFill>
                <a:latin typeface="Cambria" panose="02040503050406030204" pitchFamily="18" charset="0"/>
              </a:rPr>
              <a:t>Latency</a:t>
            </a:r>
          </a:p>
        </p:txBody>
      </p:sp>
      <p:grpSp>
        <p:nvGrpSpPr>
          <p:cNvPr id="122" name="Group 121"/>
          <p:cNvGrpSpPr/>
          <p:nvPr/>
        </p:nvGrpSpPr>
        <p:grpSpPr>
          <a:xfrm>
            <a:off x="7467600" y="1696149"/>
            <a:ext cx="457200" cy="1137888"/>
            <a:chOff x="7467600" y="2022609"/>
            <a:chExt cx="457200" cy="1137888"/>
          </a:xfrm>
        </p:grpSpPr>
        <p:cxnSp>
          <p:nvCxnSpPr>
            <p:cNvPr id="107" name="Straight Connector 106"/>
            <p:cNvCxnSpPr/>
            <p:nvPr/>
          </p:nvCxnSpPr>
          <p:spPr>
            <a:xfrm flipH="1" flipV="1">
              <a:off x="7696200" y="2242755"/>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08" name="Oval 107"/>
            <p:cNvSpPr/>
            <p:nvPr/>
          </p:nvSpPr>
          <p:spPr>
            <a:xfrm>
              <a:off x="7467600" y="2022609"/>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09" name="DRAM"/>
            <p:cNvSpPr/>
            <p:nvPr/>
          </p:nvSpPr>
          <p:spPr>
            <a:xfrm>
              <a:off x="7467600" y="2627097"/>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113" name="Group 112"/>
          <p:cNvGrpSpPr/>
          <p:nvPr/>
        </p:nvGrpSpPr>
        <p:grpSpPr>
          <a:xfrm>
            <a:off x="6751320" y="1702577"/>
            <a:ext cx="457200" cy="1146256"/>
            <a:chOff x="5943600" y="1562099"/>
            <a:chExt cx="457200" cy="1146256"/>
          </a:xfrm>
        </p:grpSpPr>
        <p:cxnSp>
          <p:nvCxnSpPr>
            <p:cNvPr id="114" name="Straight Connector 113"/>
            <p:cNvCxnSpPr/>
            <p:nvPr/>
          </p:nvCxnSpPr>
          <p:spPr>
            <a:xfrm flipH="1" flipV="1">
              <a:off x="6172200" y="1790613"/>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943600" y="1570467"/>
              <a:ext cx="457200" cy="457200"/>
            </a:xfrm>
            <a:prstGeom prst="ellipse">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6" name="DRAM"/>
            <p:cNvSpPr/>
            <p:nvPr/>
          </p:nvSpPr>
          <p:spPr>
            <a:xfrm>
              <a:off x="5943600" y="2174955"/>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7" name="DRAM"/>
            <p:cNvSpPr/>
            <p:nvPr/>
          </p:nvSpPr>
          <p:spPr>
            <a:xfrm>
              <a:off x="5943600" y="2600855"/>
              <a:ext cx="457200" cy="98673"/>
            </a:xfrm>
            <a:prstGeom prst="roundRect">
              <a:avLst>
                <a:gd name="adj" fmla="val 11319"/>
              </a:avLst>
            </a:prstGeom>
            <a:solidFill>
              <a:srgbClr val="83C3FD"/>
            </a:solidFill>
            <a:ln w="254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8" name="DRAM"/>
            <p:cNvSpPr/>
            <p:nvPr/>
          </p:nvSpPr>
          <p:spPr>
            <a:xfrm>
              <a:off x="5943600" y="2174955"/>
              <a:ext cx="457200" cy="533400"/>
            </a:xfrm>
            <a:prstGeom prst="roundRect">
              <a:avLst>
                <a:gd name="adj" fmla="val 11319"/>
              </a:avLst>
            </a:prstGeom>
            <a:no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19" name="Oval 118"/>
            <p:cNvSpPr/>
            <p:nvPr/>
          </p:nvSpPr>
          <p:spPr>
            <a:xfrm>
              <a:off x="5943600" y="1570467"/>
              <a:ext cx="457200" cy="457200"/>
            </a:xfrm>
            <a:prstGeom prst="ellipse">
              <a:avLst/>
            </a:prstGeom>
            <a:solidFill>
              <a:srgbClr val="83C3FD"/>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21" name="Oval 120"/>
            <p:cNvSpPr/>
            <p:nvPr/>
          </p:nvSpPr>
          <p:spPr>
            <a:xfrm>
              <a:off x="5943600" y="1562099"/>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grpSp>
      <p:grpSp>
        <p:nvGrpSpPr>
          <p:cNvPr id="127" name="Group 126"/>
          <p:cNvGrpSpPr/>
          <p:nvPr/>
        </p:nvGrpSpPr>
        <p:grpSpPr>
          <a:xfrm>
            <a:off x="6629400" y="3162404"/>
            <a:ext cx="1419777" cy="854536"/>
            <a:chOff x="6629400" y="3488864"/>
            <a:chExt cx="1419777" cy="854536"/>
          </a:xfrm>
        </p:grpSpPr>
        <p:sp>
          <p:nvSpPr>
            <p:cNvPr id="125" name="Round Diagonal Corner Rectangle 124"/>
            <p:cNvSpPr/>
            <p:nvPr/>
          </p:nvSpPr>
          <p:spPr bwMode="auto">
            <a:xfrm>
              <a:off x="6629400" y="3953574"/>
              <a:ext cx="1419777" cy="389826"/>
            </a:xfrm>
            <a:prstGeom prst="round2DiagRect">
              <a:avLst/>
            </a:prstGeom>
            <a:solidFill>
              <a:srgbClr val="FFFFCC">
                <a:alpha val="69020"/>
              </a:srgb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chemeClr val="tx1"/>
                  </a:solidFill>
                  <a:effectLst/>
                  <a:latin typeface="+mn-lt"/>
                </a:rPr>
                <a:t>Activate</a:t>
              </a:r>
            </a:p>
          </p:txBody>
        </p:sp>
        <p:sp>
          <p:nvSpPr>
            <p:cNvPr id="126" name="Curved Up Arrow 125"/>
            <p:cNvSpPr/>
            <p:nvPr/>
          </p:nvSpPr>
          <p:spPr bwMode="auto">
            <a:xfrm>
              <a:off x="6849237" y="3488864"/>
              <a:ext cx="937260" cy="381295"/>
            </a:xfrm>
            <a:prstGeom prst="curvedUpArrow">
              <a:avLst/>
            </a:prstGeom>
            <a:solidFill>
              <a:schemeClr val="bg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grpSp>
      <p:sp>
        <p:nvSpPr>
          <p:cNvPr id="128" name="Down Arrow 127"/>
          <p:cNvSpPr/>
          <p:nvPr/>
        </p:nvSpPr>
        <p:spPr bwMode="auto">
          <a:xfrm rot="10800000">
            <a:off x="6463665" y="2506313"/>
            <a:ext cx="228600" cy="303595"/>
          </a:xfrm>
          <a:prstGeom prst="downArrow">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 name="Explosion: 8 Points 8"/>
          <p:cNvSpPr/>
          <p:nvPr/>
        </p:nvSpPr>
        <p:spPr bwMode="auto">
          <a:xfrm>
            <a:off x="2440894" y="1219200"/>
            <a:ext cx="731057" cy="435031"/>
          </a:xfrm>
          <a:prstGeom prst="irregularSeal1">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2" name="Explosion: 8 Points 91"/>
          <p:cNvSpPr/>
          <p:nvPr/>
        </p:nvSpPr>
        <p:spPr bwMode="auto">
          <a:xfrm>
            <a:off x="4874818" y="1199119"/>
            <a:ext cx="731057" cy="435031"/>
          </a:xfrm>
          <a:prstGeom prst="irregularSeal1">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sp>
        <p:nvSpPr>
          <p:cNvPr id="94" name="Explosion: 8 Points 93"/>
          <p:cNvSpPr/>
          <p:nvPr/>
        </p:nvSpPr>
        <p:spPr bwMode="auto">
          <a:xfrm>
            <a:off x="6614391" y="1189641"/>
            <a:ext cx="731057" cy="435031"/>
          </a:xfrm>
          <a:prstGeom prst="irregularSeal1">
            <a:avLst/>
          </a:prstGeom>
          <a:solidFill>
            <a:srgbClr val="FF0000"/>
          </a:solid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anose="020B0604020202020204" pitchFamily="34" charset="0"/>
            </a:endParaRPr>
          </a:p>
        </p:txBody>
      </p:sp>
      <p:cxnSp>
        <p:nvCxnSpPr>
          <p:cNvPr id="112" name="Straight Connector 111"/>
          <p:cNvCxnSpPr/>
          <p:nvPr/>
        </p:nvCxnSpPr>
        <p:spPr>
          <a:xfrm flipH="1" flipV="1">
            <a:off x="1521636" y="1918429"/>
            <a:ext cx="6093" cy="720361"/>
          </a:xfrm>
          <a:prstGeom prst="line">
            <a:avLst/>
          </a:prstGeom>
          <a:solidFill>
            <a:schemeClr val="tx1">
              <a:lumMod val="65000"/>
              <a:lumOff val="35000"/>
            </a:schemeClr>
          </a:solidFill>
          <a:ln w="25400" cap="rnd">
            <a:solidFill>
              <a:schemeClr val="tx1">
                <a:lumMod val="85000"/>
                <a:lumOff val="15000"/>
              </a:schemeClr>
            </a:solidFill>
            <a:round/>
          </a:ln>
        </p:spPr>
        <p:style>
          <a:lnRef idx="1">
            <a:schemeClr val="accent1"/>
          </a:lnRef>
          <a:fillRef idx="0">
            <a:schemeClr val="accent1"/>
          </a:fillRef>
          <a:effectRef idx="0">
            <a:schemeClr val="accent1"/>
          </a:effectRef>
          <a:fontRef idx="minor">
            <a:schemeClr val="tx1"/>
          </a:fontRef>
        </p:style>
      </p:cxnSp>
      <p:sp>
        <p:nvSpPr>
          <p:cNvPr id="120" name="Oval 119"/>
          <p:cNvSpPr/>
          <p:nvPr/>
        </p:nvSpPr>
        <p:spPr>
          <a:xfrm>
            <a:off x="1293036" y="1698283"/>
            <a:ext cx="457200" cy="457200"/>
          </a:xfrm>
          <a:prstGeom prst="ellipse">
            <a:avLst/>
          </a:prstGeom>
          <a:solidFill>
            <a:srgbClr val="83C3FD"/>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24" name="DRAM"/>
          <p:cNvSpPr/>
          <p:nvPr/>
        </p:nvSpPr>
        <p:spPr>
          <a:xfrm>
            <a:off x="1293036" y="2302771"/>
            <a:ext cx="457200" cy="533400"/>
          </a:xfrm>
          <a:prstGeom prst="roundRect">
            <a:avLst>
              <a:gd name="adj" fmla="val 11319"/>
            </a:avLst>
          </a:prstGeom>
          <a:solidFill>
            <a:schemeClr val="bg1"/>
          </a:solidFill>
          <a:ln w="25400">
            <a:solidFill>
              <a:schemeClr val="tx1">
                <a:lumMod val="85000"/>
                <a:lumOff val="1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129" name="67Text"/>
          <p:cNvSpPr txBox="1"/>
          <p:nvPr/>
        </p:nvSpPr>
        <p:spPr>
          <a:xfrm>
            <a:off x="-2364" y="1655667"/>
            <a:ext cx="1710115" cy="49271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DRAM</a:t>
            </a:r>
          </a:p>
          <a:p>
            <a:pPr algn="ctr"/>
            <a:r>
              <a:rPr lang="en-US" sz="2000" i="1" dirty="0">
                <a:solidFill>
                  <a:srgbClr val="000000"/>
                </a:solidFill>
                <a:latin typeface="Cambria" panose="02040503050406030204" pitchFamily="18" charset="0"/>
              </a:rPr>
              <a:t> Cell</a:t>
            </a:r>
          </a:p>
        </p:txBody>
      </p:sp>
      <p:sp>
        <p:nvSpPr>
          <p:cNvPr id="130" name="67Text"/>
          <p:cNvSpPr txBox="1"/>
          <p:nvPr/>
        </p:nvSpPr>
        <p:spPr>
          <a:xfrm>
            <a:off x="-48457" y="2367751"/>
            <a:ext cx="1554650" cy="370182"/>
          </a:xfrm>
          <a:prstGeom prst="rect">
            <a:avLst/>
          </a:prstGeom>
          <a:noFill/>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000" i="1" dirty="0">
                <a:solidFill>
                  <a:srgbClr val="000000"/>
                </a:solidFill>
                <a:latin typeface="Cambria" panose="02040503050406030204" pitchFamily="18" charset="0"/>
              </a:rPr>
              <a:t>Sense Amplifier</a:t>
            </a:r>
          </a:p>
        </p:txBody>
      </p:sp>
      <p:sp>
        <p:nvSpPr>
          <p:cNvPr id="132" name="Oval 131"/>
          <p:cNvSpPr/>
          <p:nvPr/>
        </p:nvSpPr>
        <p:spPr>
          <a:xfrm>
            <a:off x="1291079" y="1689458"/>
            <a:ext cx="457200" cy="457200"/>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ndParaRPr>
          </a:p>
        </p:txBody>
      </p:sp>
      <p:sp>
        <p:nvSpPr>
          <p:cNvPr id="90" name="Rectangle: Diagonal Corners Snipped 89"/>
          <p:cNvSpPr/>
          <p:nvPr/>
        </p:nvSpPr>
        <p:spPr bwMode="auto">
          <a:xfrm>
            <a:off x="228600" y="4495800"/>
            <a:ext cx="8686800" cy="1780093"/>
          </a:xfrm>
          <a:prstGeom prst="snip2DiagRect">
            <a:avLst/>
          </a:prstGeom>
          <a:solidFill>
            <a:srgbClr val="FFC9C9"/>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100" b="1" i="0" u="none" strike="noStrike" cap="none" normalizeH="0" baseline="0" dirty="0">
                <a:ln>
                  <a:noFill/>
                </a:ln>
                <a:effectLst/>
                <a:latin typeface="+mn-lt"/>
              </a:rPr>
              <a:t>Violating latencies negatively affects DRAM reliability</a:t>
            </a:r>
          </a:p>
        </p:txBody>
      </p:sp>
    </p:spTree>
    <p:extLst>
      <p:ext uri="{BB962C8B-B14F-4D97-AF65-F5344CB8AC3E}">
        <p14:creationId xmlns:p14="http://schemas.microsoft.com/office/powerpoint/2010/main" val="302069104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44444E-6 -4.81481E-6 L -0.08819 -0.00023 " pathEditMode="relative" rAng="0" ptsTypes="AA">
                                      <p:cBhvr>
                                        <p:cTn id="6" dur="2000" fill="hold"/>
                                        <p:tgtEl>
                                          <p:spTgt spid="71"/>
                                        </p:tgtEl>
                                        <p:attrNameLst>
                                          <p:attrName>ppt_x</p:attrName>
                                          <p:attrName>ppt_y</p:attrName>
                                        </p:attrNameLst>
                                      </p:cBhvr>
                                      <p:rCtr x="-4410" y="-23"/>
                                    </p:animMotion>
                                  </p:childTnLst>
                                </p:cTn>
                              </p:par>
                              <p:par>
                                <p:cTn id="7" presetID="22" presetClass="exit" presetSubtype="2" fill="hold" nodeType="withEffect">
                                  <p:stCondLst>
                                    <p:cond delay="500"/>
                                  </p:stCondLst>
                                  <p:childTnLst>
                                    <p:animEffect transition="out" filter="wipe(right)">
                                      <p:cBhvr>
                                        <p:cTn id="8" dur="500"/>
                                        <p:tgtEl>
                                          <p:spTgt spid="82"/>
                                        </p:tgtEl>
                                      </p:cBhvr>
                                    </p:animEffect>
                                    <p:set>
                                      <p:cBhvr>
                                        <p:cTn id="9" dur="1" fill="hold">
                                          <p:stCondLst>
                                            <p:cond delay="499"/>
                                          </p:stCondLst>
                                        </p:cTn>
                                        <p:tgtEl>
                                          <p:spTgt spid="82"/>
                                        </p:tgtEl>
                                        <p:attrNameLst>
                                          <p:attrName>style.visibility</p:attrName>
                                        </p:attrNameLst>
                                      </p:cBhvr>
                                      <p:to>
                                        <p:strVal val="hidden"/>
                                      </p:to>
                                    </p:set>
                                  </p:childTnLst>
                                </p:cTn>
                              </p:par>
                              <p:par>
                                <p:cTn id="10" presetID="22" presetClass="entr" presetSubtype="2" fill="hold" nodeType="withEffect">
                                  <p:stCondLst>
                                    <p:cond delay="1000"/>
                                  </p:stCondLst>
                                  <p:childTnLst>
                                    <p:set>
                                      <p:cBhvr>
                                        <p:cTn id="11" dur="1" fill="hold">
                                          <p:stCondLst>
                                            <p:cond delay="0"/>
                                          </p:stCondLst>
                                        </p:cTn>
                                        <p:tgtEl>
                                          <p:spTgt spid="81"/>
                                        </p:tgtEl>
                                        <p:attrNameLst>
                                          <p:attrName>style.visibility</p:attrName>
                                        </p:attrNameLst>
                                      </p:cBhvr>
                                      <p:to>
                                        <p:strVal val="visible"/>
                                      </p:to>
                                    </p:set>
                                    <p:animEffect transition="in" filter="wipe(right)">
                                      <p:cBhvr>
                                        <p:cTn id="12" dur="500"/>
                                        <p:tgtEl>
                                          <p:spTgt spid="81"/>
                                        </p:tgtEl>
                                      </p:cBhvr>
                                    </p:animEffect>
                                  </p:childTnLst>
                                </p:cTn>
                              </p:par>
                            </p:childTnLst>
                          </p:cTn>
                        </p:par>
                        <p:par>
                          <p:cTn id="13" fill="hold">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6"/>
                                        </p:tgtEl>
                                        <p:attrNameLst>
                                          <p:attrName>style.visibility</p:attrName>
                                        </p:attrNameLst>
                                      </p:cBhvr>
                                      <p:to>
                                        <p:strVal val="visible"/>
                                      </p:to>
                                    </p:set>
                                    <p:animEffect transition="in" filter="fade">
                                      <p:cBhvr>
                                        <p:cTn id="19" dur="500"/>
                                        <p:tgtEl>
                                          <p:spTgt spid="8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decel="50000" fill="hold" nodeType="clickEffect">
                                  <p:stCondLst>
                                    <p:cond delay="0"/>
                                  </p:stCondLst>
                                  <p:childTnLst>
                                    <p:animMotion origin="layout" path="M -4.44444E-6 3.7037E-7 L -0.0809 -0.00162 " pathEditMode="relative" rAng="0" ptsTypes="AA">
                                      <p:cBhvr>
                                        <p:cTn id="27" dur="2000" fill="hold"/>
                                        <p:tgtEl>
                                          <p:spTgt spid="72"/>
                                        </p:tgtEl>
                                        <p:attrNameLst>
                                          <p:attrName>ppt_x</p:attrName>
                                          <p:attrName>ppt_y</p:attrName>
                                        </p:attrNameLst>
                                      </p:cBhvr>
                                      <p:rCtr x="-4045" y="-93"/>
                                    </p:animMotion>
                                  </p:childTnLst>
                                </p:cTn>
                              </p:par>
                              <p:par>
                                <p:cTn id="28" presetID="22" presetClass="exit" presetSubtype="2" fill="hold" nodeType="withEffect">
                                  <p:stCondLst>
                                    <p:cond delay="500"/>
                                  </p:stCondLst>
                                  <p:childTnLst>
                                    <p:animEffect transition="out" filter="wipe(right)">
                                      <p:cBhvr>
                                        <p:cTn id="29" dur="500"/>
                                        <p:tgtEl>
                                          <p:spTgt spid="84"/>
                                        </p:tgtEl>
                                      </p:cBhvr>
                                    </p:animEffect>
                                    <p:set>
                                      <p:cBhvr>
                                        <p:cTn id="30" dur="1" fill="hold">
                                          <p:stCondLst>
                                            <p:cond delay="499"/>
                                          </p:stCondLst>
                                        </p:cTn>
                                        <p:tgtEl>
                                          <p:spTgt spid="84"/>
                                        </p:tgtEl>
                                        <p:attrNameLst>
                                          <p:attrName>style.visibility</p:attrName>
                                        </p:attrNameLst>
                                      </p:cBhvr>
                                      <p:to>
                                        <p:strVal val="hidden"/>
                                      </p:to>
                                    </p:set>
                                  </p:childTnLst>
                                </p:cTn>
                              </p:par>
                              <p:par>
                                <p:cTn id="31" presetID="22" presetClass="entr" presetSubtype="2" fill="hold" nodeType="withEffect">
                                  <p:stCondLst>
                                    <p:cond delay="1000"/>
                                  </p:stCondLst>
                                  <p:childTnLst>
                                    <p:set>
                                      <p:cBhvr>
                                        <p:cTn id="32" dur="1" fill="hold">
                                          <p:stCondLst>
                                            <p:cond delay="0"/>
                                          </p:stCondLst>
                                        </p:cTn>
                                        <p:tgtEl>
                                          <p:spTgt spid="87"/>
                                        </p:tgtEl>
                                        <p:attrNameLst>
                                          <p:attrName>style.visibility</p:attrName>
                                        </p:attrNameLst>
                                      </p:cBhvr>
                                      <p:to>
                                        <p:strVal val="visible"/>
                                      </p:to>
                                    </p:set>
                                    <p:animEffect transition="in" filter="wipe(right)">
                                      <p:cBhvr>
                                        <p:cTn id="33" dur="500"/>
                                        <p:tgtEl>
                                          <p:spTgt spid="87"/>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500"/>
                                        <p:tgtEl>
                                          <p:spTgt spid="8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9"/>
                                        </p:tgtEl>
                                        <p:attrNameLst>
                                          <p:attrName>style.visibility</p:attrName>
                                        </p:attrNameLst>
                                      </p:cBhvr>
                                      <p:to>
                                        <p:strVal val="visible"/>
                                      </p:to>
                                    </p:set>
                                    <p:animEffect transition="in" filter="fade">
                                      <p:cBhvr>
                                        <p:cTn id="40" dur="500"/>
                                        <p:tgtEl>
                                          <p:spTgt spid="89"/>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childTnLst>
                                </p:cTn>
                              </p:par>
                            </p:childTnLst>
                          </p:cTn>
                        </p:par>
                      </p:childTnLst>
                    </p:cTn>
                  </p:par>
                  <p:par>
                    <p:cTn id="45" fill="hold">
                      <p:stCondLst>
                        <p:cond delay="indefinite"/>
                      </p:stCondLst>
                      <p:childTnLst>
                        <p:par>
                          <p:cTn id="46" fill="hold">
                            <p:stCondLst>
                              <p:cond delay="0"/>
                            </p:stCondLst>
                            <p:childTnLst>
                              <p:par>
                                <p:cTn id="47" presetID="42" presetClass="path" presetSubtype="0" accel="50000" decel="50000" fill="hold" nodeType="clickEffect">
                                  <p:stCondLst>
                                    <p:cond delay="0"/>
                                  </p:stCondLst>
                                  <p:childTnLst>
                                    <p:animMotion origin="layout" path="M -4.16667E-6 3.7037E-7 L -0.08125 0.00023 " pathEditMode="relative" rAng="0" ptsTypes="AA">
                                      <p:cBhvr>
                                        <p:cTn id="48" dur="2000" fill="hold"/>
                                        <p:tgtEl>
                                          <p:spTgt spid="127"/>
                                        </p:tgtEl>
                                        <p:attrNameLst>
                                          <p:attrName>ppt_x</p:attrName>
                                          <p:attrName>ppt_y</p:attrName>
                                        </p:attrNameLst>
                                      </p:cBhvr>
                                      <p:rCtr x="-4062" y="0"/>
                                    </p:animMotion>
                                  </p:childTnLst>
                                </p:cTn>
                              </p:par>
                              <p:par>
                                <p:cTn id="49" presetID="22" presetClass="exit" presetSubtype="2" fill="hold" nodeType="withEffect">
                                  <p:stCondLst>
                                    <p:cond delay="500"/>
                                  </p:stCondLst>
                                  <p:childTnLst>
                                    <p:animEffect transition="out" filter="wipe(right)">
                                      <p:cBhvr>
                                        <p:cTn id="50" dur="500"/>
                                        <p:tgtEl>
                                          <p:spTgt spid="122"/>
                                        </p:tgtEl>
                                      </p:cBhvr>
                                    </p:animEffect>
                                    <p:set>
                                      <p:cBhvr>
                                        <p:cTn id="51" dur="1" fill="hold">
                                          <p:stCondLst>
                                            <p:cond delay="499"/>
                                          </p:stCondLst>
                                        </p:cTn>
                                        <p:tgtEl>
                                          <p:spTgt spid="122"/>
                                        </p:tgtEl>
                                        <p:attrNameLst>
                                          <p:attrName>style.visibility</p:attrName>
                                        </p:attrNameLst>
                                      </p:cBhvr>
                                      <p:to>
                                        <p:strVal val="hidden"/>
                                      </p:to>
                                    </p:set>
                                  </p:childTnLst>
                                </p:cTn>
                              </p:par>
                              <p:par>
                                <p:cTn id="52" presetID="22" presetClass="entr" presetSubtype="2" fill="hold" nodeType="withEffect">
                                  <p:stCondLst>
                                    <p:cond delay="1000"/>
                                  </p:stCondLst>
                                  <p:childTnLst>
                                    <p:set>
                                      <p:cBhvr>
                                        <p:cTn id="53" dur="1" fill="hold">
                                          <p:stCondLst>
                                            <p:cond delay="0"/>
                                          </p:stCondLst>
                                        </p:cTn>
                                        <p:tgtEl>
                                          <p:spTgt spid="113"/>
                                        </p:tgtEl>
                                        <p:attrNameLst>
                                          <p:attrName>style.visibility</p:attrName>
                                        </p:attrNameLst>
                                      </p:cBhvr>
                                      <p:to>
                                        <p:strVal val="visible"/>
                                      </p:to>
                                    </p:set>
                                    <p:animEffect transition="in" filter="wipe(right)">
                                      <p:cBhvr>
                                        <p:cTn id="54" dur="500"/>
                                        <p:tgtEl>
                                          <p:spTgt spid="113"/>
                                        </p:tgtEl>
                                      </p:cBhvr>
                                    </p:animEffect>
                                  </p:childTnLst>
                                </p:cTn>
                              </p:par>
                              <p:par>
                                <p:cTn id="55" presetID="10" presetClass="entr" presetSubtype="0" fill="hold" grpId="0" nodeType="withEffect">
                                  <p:stCondLst>
                                    <p:cond delay="1000"/>
                                  </p:stCondLst>
                                  <p:childTnLst>
                                    <p:set>
                                      <p:cBhvr>
                                        <p:cTn id="56" dur="1" fill="hold">
                                          <p:stCondLst>
                                            <p:cond delay="0"/>
                                          </p:stCondLst>
                                        </p:cTn>
                                        <p:tgtEl>
                                          <p:spTgt spid="128"/>
                                        </p:tgtEl>
                                        <p:attrNameLst>
                                          <p:attrName>style.visibility</p:attrName>
                                        </p:attrNameLst>
                                      </p:cBhvr>
                                      <p:to>
                                        <p:strVal val="visible"/>
                                      </p:to>
                                    </p:set>
                                    <p:animEffect transition="in" filter="fade">
                                      <p:cBhvr>
                                        <p:cTn id="57" dur="500"/>
                                        <p:tgtEl>
                                          <p:spTgt spid="128"/>
                                        </p:tgtEl>
                                      </p:cBhvr>
                                    </p:animEffect>
                                  </p:childTnLst>
                                </p:cTn>
                              </p:par>
                            </p:childTnLst>
                          </p:cTn>
                        </p:par>
                        <p:par>
                          <p:cTn id="58" fill="hold">
                            <p:stCondLst>
                              <p:cond delay="2000"/>
                            </p:stCondLst>
                            <p:childTnLst>
                              <p:par>
                                <p:cTn id="59" presetID="10" presetClass="entr" presetSubtype="0" fill="hold" grpId="0" nodeType="afterEffect">
                                  <p:stCondLst>
                                    <p:cond delay="0"/>
                                  </p:stCondLst>
                                  <p:childTnLst>
                                    <p:set>
                                      <p:cBhvr>
                                        <p:cTn id="60" dur="1" fill="hold">
                                          <p:stCondLst>
                                            <p:cond delay="0"/>
                                          </p:stCondLst>
                                        </p:cTn>
                                        <p:tgtEl>
                                          <p:spTgt spid="94"/>
                                        </p:tgtEl>
                                        <p:attrNameLst>
                                          <p:attrName>style.visibility</p:attrName>
                                        </p:attrNameLst>
                                      </p:cBhvr>
                                      <p:to>
                                        <p:strVal val="visible"/>
                                      </p:to>
                                    </p:set>
                                    <p:animEffect transition="in" filter="fade">
                                      <p:cBhvr>
                                        <p:cTn id="61" dur="500"/>
                                        <p:tgtEl>
                                          <p:spTgt spid="94"/>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90"/>
                                        </p:tgtEl>
                                        <p:attrNameLst>
                                          <p:attrName>style.visibility</p:attrName>
                                        </p:attrNameLst>
                                      </p:cBhvr>
                                      <p:to>
                                        <p:strVal val="visible"/>
                                      </p:to>
                                    </p:set>
                                    <p:animEffect transition="in" filter="fade">
                                      <p:cBhvr>
                                        <p:cTn id="6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6" grpId="0" animBg="1"/>
      <p:bldP spid="88" grpId="0" animBg="1"/>
      <p:bldP spid="89" grpId="0" animBg="1"/>
      <p:bldP spid="128" grpId="0" animBg="1"/>
      <p:bldP spid="9" grpId="0" animBg="1"/>
      <p:bldP spid="92" grpId="0" animBg="1"/>
      <p:bldP spid="94" grpId="0" animBg="1"/>
      <p:bldP spid="9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534400" cy="914400"/>
          </a:xfrm>
        </p:spPr>
        <p:txBody>
          <a:bodyPr/>
          <a:lstStyle/>
          <a:p>
            <a:r>
              <a:rPr lang="en-US" sz="2800" dirty="0"/>
              <a:t>Other Factors Affecting Reliability and Latency</a:t>
            </a:r>
          </a:p>
        </p:txBody>
      </p:sp>
      <p:sp>
        <p:nvSpPr>
          <p:cNvPr id="3" name="Content Placeholder 2"/>
          <p:cNvSpPr>
            <a:spLocks noGrp="1"/>
          </p:cNvSpPr>
          <p:nvPr>
            <p:ph idx="1"/>
          </p:nvPr>
        </p:nvSpPr>
        <p:spPr>
          <a:xfrm>
            <a:off x="304800" y="1066800"/>
            <a:ext cx="8534400" cy="4830763"/>
          </a:xfrm>
        </p:spPr>
        <p:txBody>
          <a:bodyPr/>
          <a:lstStyle/>
          <a:p>
            <a:r>
              <a:rPr lang="en-US" sz="3200" dirty="0"/>
              <a:t>Temperature</a:t>
            </a:r>
          </a:p>
          <a:p>
            <a:r>
              <a:rPr lang="en-US" sz="3200" dirty="0"/>
              <a:t>Voltage</a:t>
            </a:r>
          </a:p>
          <a:p>
            <a:r>
              <a:rPr lang="en-US" sz="3200" dirty="0"/>
              <a:t>Inter-cell Interference</a:t>
            </a:r>
          </a:p>
          <a:p>
            <a:r>
              <a:rPr lang="en-US" sz="3200" dirty="0"/>
              <a:t>Manufacturing Process</a:t>
            </a:r>
          </a:p>
          <a:p>
            <a:r>
              <a:rPr lang="en-US" sz="3200" dirty="0"/>
              <a:t>Retention Time</a:t>
            </a:r>
          </a:p>
          <a:p>
            <a:r>
              <a:rPr lang="en-US" sz="3200" dirty="0"/>
              <a:t>…</a:t>
            </a:r>
          </a:p>
        </p:txBody>
      </p:sp>
      <p:sp>
        <p:nvSpPr>
          <p:cNvPr id="5" name="Slide Number Placeholder 4"/>
          <p:cNvSpPr>
            <a:spLocks noGrp="1"/>
          </p:cNvSpPr>
          <p:nvPr>
            <p:ph type="sldNum" sz="quarter" idx="11"/>
          </p:nvPr>
        </p:nvSpPr>
        <p:spPr/>
        <p:txBody>
          <a:bodyPr/>
          <a:lstStyle/>
          <a:p>
            <a:pPr>
              <a:defRPr/>
            </a:pPr>
            <a:fld id="{9C6405EB-A0CD-489A-8152-61CB2DF54052}" type="slidenum">
              <a:rPr lang="en-US" altLang="en-US" smtClean="0"/>
              <a:pPr>
                <a:defRPr/>
              </a:pPr>
              <a:t>7</a:t>
            </a:fld>
            <a:endParaRPr lang="en-US" altLang="en-US"/>
          </a:p>
        </p:txBody>
      </p:sp>
      <p:sp>
        <p:nvSpPr>
          <p:cNvPr id="6" name="Rectangle: Diagonal Corners Snipped 5"/>
          <p:cNvSpPr/>
          <p:nvPr/>
        </p:nvSpPr>
        <p:spPr bwMode="auto">
          <a:xfrm>
            <a:off x="228600" y="3124200"/>
            <a:ext cx="8686800" cy="3124200"/>
          </a:xfrm>
          <a:prstGeom prst="snip2DiagRect">
            <a:avLst/>
          </a:prstGeom>
          <a:solidFill>
            <a:srgbClr val="FFC9C9"/>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100" b="1" i="0" u="none" strike="noStrike" cap="none" normalizeH="0" baseline="0" dirty="0">
                <a:ln>
                  <a:noFill/>
                </a:ln>
                <a:effectLst/>
                <a:latin typeface="+mn-lt"/>
              </a:rPr>
              <a:t>To develop new mechanisms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100" b="1" i="0" u="none" strike="noStrike" cap="none" normalizeH="0" baseline="0" dirty="0">
                <a:ln>
                  <a:noFill/>
                </a:ln>
                <a:effectLst/>
                <a:latin typeface="+mn-lt"/>
              </a:rPr>
              <a:t>improving </a:t>
            </a:r>
            <a:r>
              <a:rPr kumimoji="0" lang="en-US" sz="4100" b="1" i="0" u="none" strike="noStrike" cap="none" normalizeH="0" baseline="0" dirty="0">
                <a:ln>
                  <a:noFill/>
                </a:ln>
                <a:solidFill>
                  <a:srgbClr val="336699"/>
                </a:solidFill>
                <a:effectLst/>
                <a:latin typeface="+mn-lt"/>
              </a:rPr>
              <a:t>reliability</a:t>
            </a:r>
            <a:r>
              <a:rPr kumimoji="0" lang="en-US" sz="4100" b="1" i="0" u="none" strike="noStrike" cap="none" normalizeH="0" baseline="0" dirty="0">
                <a:ln>
                  <a:noFill/>
                </a:ln>
                <a:effectLst/>
                <a:latin typeface="+mn-lt"/>
              </a:rPr>
              <a:t> and </a:t>
            </a:r>
            <a:r>
              <a:rPr kumimoji="0" lang="en-US" sz="4100" b="1" i="0" u="none" strike="noStrike" cap="none" normalizeH="0" baseline="0" dirty="0">
                <a:ln>
                  <a:noFill/>
                </a:ln>
                <a:solidFill>
                  <a:srgbClr val="336699"/>
                </a:solidFill>
                <a:effectLst/>
                <a:latin typeface="+mn-lt"/>
              </a:rPr>
              <a:t>latency</a:t>
            </a:r>
            <a:r>
              <a:rPr kumimoji="0" lang="en-US" sz="4100" b="1" i="0" u="none" strike="noStrike" cap="none" normalizeH="0" baseline="0" dirty="0">
                <a:ln>
                  <a:noFill/>
                </a:ln>
                <a:effectLst/>
                <a:latin typeface="+mn-lt"/>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100" b="1" i="0" u="none" strike="noStrike" cap="none" normalizeH="0" baseline="0" dirty="0">
                <a:ln>
                  <a:noFill/>
                </a:ln>
                <a:effectLst/>
                <a:latin typeface="+mn-lt"/>
              </a:rPr>
              <a:t>we need to better understand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100" b="1" i="0" u="none" strike="noStrike" cap="none" normalizeH="0" baseline="0" dirty="0">
                <a:ln>
                  <a:noFill/>
                </a:ln>
                <a:effectLst/>
                <a:latin typeface="+mn-lt"/>
              </a:rPr>
              <a:t>the effects of these factors</a:t>
            </a:r>
          </a:p>
        </p:txBody>
      </p:sp>
    </p:spTree>
    <p:extLst>
      <p:ext uri="{BB962C8B-B14F-4D97-AF65-F5344CB8AC3E}">
        <p14:creationId xmlns:p14="http://schemas.microsoft.com/office/powerpoint/2010/main" val="8773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Characterizing DRAM</a:t>
            </a:r>
          </a:p>
        </p:txBody>
      </p:sp>
      <p:sp>
        <p:nvSpPr>
          <p:cNvPr id="3" name="Content Placeholder 2"/>
          <p:cNvSpPr>
            <a:spLocks noGrp="1"/>
          </p:cNvSpPr>
          <p:nvPr>
            <p:ph idx="1"/>
          </p:nvPr>
        </p:nvSpPr>
        <p:spPr>
          <a:xfrm>
            <a:off x="304800" y="1107281"/>
            <a:ext cx="8534400" cy="3992563"/>
          </a:xfrm>
        </p:spPr>
        <p:txBody>
          <a:bodyPr/>
          <a:lstStyle/>
          <a:p>
            <a:pPr marL="0" indent="0" algn="ctr">
              <a:spcBef>
                <a:spcPts val="0"/>
              </a:spcBef>
              <a:buNone/>
            </a:pPr>
            <a:r>
              <a:rPr lang="en-US" sz="3600" dirty="0"/>
              <a:t>Many of the factors </a:t>
            </a:r>
          </a:p>
          <a:p>
            <a:pPr marL="0" indent="0" algn="ctr">
              <a:spcBef>
                <a:spcPts val="0"/>
              </a:spcBef>
              <a:buNone/>
            </a:pPr>
            <a:r>
              <a:rPr lang="en-US" sz="3600" dirty="0"/>
              <a:t>affecting DRAM </a:t>
            </a:r>
            <a:r>
              <a:rPr lang="en-US" sz="3600" dirty="0">
                <a:solidFill>
                  <a:srgbClr val="C00000"/>
                </a:solidFill>
              </a:rPr>
              <a:t>reliability</a:t>
            </a:r>
            <a:r>
              <a:rPr lang="en-US" sz="3600" dirty="0"/>
              <a:t> and </a:t>
            </a:r>
            <a:r>
              <a:rPr lang="en-US" sz="3600" dirty="0">
                <a:solidFill>
                  <a:srgbClr val="336699"/>
                </a:solidFill>
              </a:rPr>
              <a:t>latency</a:t>
            </a:r>
            <a:r>
              <a:rPr lang="en-US" sz="3600" dirty="0"/>
              <a:t> </a:t>
            </a:r>
          </a:p>
          <a:p>
            <a:pPr marL="0" indent="0" algn="ctr">
              <a:spcBef>
                <a:spcPts val="0"/>
              </a:spcBef>
              <a:buNone/>
            </a:pPr>
            <a:r>
              <a:rPr lang="en-US" sz="3600" dirty="0">
                <a:solidFill>
                  <a:srgbClr val="FF0000"/>
                </a:solidFill>
              </a:rPr>
              <a:t>cannot</a:t>
            </a:r>
            <a:r>
              <a:rPr lang="en-US" sz="3600" dirty="0"/>
              <a:t> be properly modeled</a:t>
            </a:r>
          </a:p>
        </p:txBody>
      </p:sp>
      <p:sp>
        <p:nvSpPr>
          <p:cNvPr id="4" name="Slide Number Placeholder 3"/>
          <p:cNvSpPr>
            <a:spLocks noGrp="1"/>
          </p:cNvSpPr>
          <p:nvPr>
            <p:ph type="sldNum" sz="quarter" idx="11"/>
          </p:nvPr>
        </p:nvSpPr>
        <p:spPr/>
        <p:txBody>
          <a:bodyPr/>
          <a:lstStyle/>
          <a:p>
            <a:pPr>
              <a:defRPr/>
            </a:pPr>
            <a:fld id="{9C6405EB-A0CD-489A-8152-61CB2DF54052}" type="slidenum">
              <a:rPr lang="en-US" altLang="en-US" smtClean="0"/>
              <a:pPr>
                <a:defRPr/>
              </a:pPr>
              <a:t>8</a:t>
            </a:fld>
            <a:endParaRPr lang="en-US" altLang="en-US"/>
          </a:p>
        </p:txBody>
      </p:sp>
      <p:sp>
        <p:nvSpPr>
          <p:cNvPr id="5" name="Rectangle: Diagonal Corners Snipped 4"/>
          <p:cNvSpPr/>
          <p:nvPr/>
        </p:nvSpPr>
        <p:spPr bwMode="auto">
          <a:xfrm>
            <a:off x="381000" y="3257550"/>
            <a:ext cx="8458200" cy="3124200"/>
          </a:xfrm>
          <a:prstGeom prst="snip2DiagRect">
            <a:avLst/>
          </a:prstGeom>
          <a:solidFill>
            <a:srgbClr val="FFC9C9"/>
          </a:solidFill>
          <a:ln w="57150" cap="flat" cmpd="sng" algn="ctr">
            <a:solidFill>
              <a:srgbClr val="0070C0"/>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effectLst/>
                <a:latin typeface="+mn-lt"/>
              </a:rPr>
              <a:t>We need to perform </a:t>
            </a:r>
            <a:r>
              <a:rPr kumimoji="0" lang="en-US" sz="4400" b="1" i="0" u="none" strike="noStrike" cap="none" normalizeH="0" baseline="0" dirty="0">
                <a:ln>
                  <a:noFill/>
                </a:ln>
                <a:solidFill>
                  <a:srgbClr val="336699"/>
                </a:solidFill>
                <a:effectLst/>
                <a:latin typeface="+mn-lt"/>
              </a:rPr>
              <a:t>experimental studies</a:t>
            </a:r>
            <a:r>
              <a:rPr kumimoji="0" lang="en-US" sz="4400" b="1" i="0" u="none" strike="noStrike" cap="none" normalizeH="0" baseline="0" dirty="0">
                <a:ln>
                  <a:noFill/>
                </a:ln>
                <a:effectLst/>
                <a:latin typeface="+mn-lt"/>
              </a:rPr>
              <a:t> </a:t>
            </a:r>
          </a:p>
          <a:p>
            <a:pPr marL="0" marR="0" indent="0" algn="ctr" defTabSz="914400" rtl="0" eaLnBrk="0" fontAlgn="base" latinLnBrk="0" hangingPunct="0">
              <a:lnSpc>
                <a:spcPct val="100000"/>
              </a:lnSpc>
              <a:spcBef>
                <a:spcPct val="0"/>
              </a:spcBef>
              <a:spcAft>
                <a:spcPct val="0"/>
              </a:spcAft>
              <a:buClrTx/>
              <a:buSzTx/>
              <a:buFontTx/>
              <a:buNone/>
              <a:tabLst/>
            </a:pPr>
            <a:r>
              <a:rPr kumimoji="0" lang="en-US" sz="4400" b="1" i="0" u="none" strike="noStrike" cap="none" normalizeH="0" baseline="0" dirty="0">
                <a:ln>
                  <a:noFill/>
                </a:ln>
                <a:effectLst/>
                <a:latin typeface="+mn-lt"/>
              </a:rPr>
              <a:t>of </a:t>
            </a:r>
            <a:r>
              <a:rPr kumimoji="0" lang="en-US" sz="4400" b="1" i="1" u="none" strike="noStrike" cap="none" normalizeH="0" baseline="0" dirty="0">
                <a:ln>
                  <a:noFill/>
                </a:ln>
                <a:solidFill>
                  <a:srgbClr val="336699"/>
                </a:solidFill>
                <a:effectLst/>
                <a:latin typeface="+mn-lt"/>
              </a:rPr>
              <a:t>real</a:t>
            </a:r>
            <a:r>
              <a:rPr kumimoji="0" lang="en-US" sz="4400" b="1" i="0" u="none" strike="noStrike" cap="none" normalizeH="0" baseline="0" dirty="0">
                <a:ln>
                  <a:noFill/>
                </a:ln>
                <a:effectLst/>
                <a:latin typeface="+mn-lt"/>
              </a:rPr>
              <a:t> DRAM chips</a:t>
            </a:r>
          </a:p>
        </p:txBody>
      </p:sp>
    </p:spTree>
    <p:extLst>
      <p:ext uri="{BB962C8B-B14F-4D97-AF65-F5344CB8AC3E}">
        <p14:creationId xmlns:p14="http://schemas.microsoft.com/office/powerpoint/2010/main" val="4206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z="4800" dirty="0"/>
              <a:t>Outline</a:t>
            </a:r>
          </a:p>
        </p:txBody>
      </p:sp>
      <p:sp>
        <p:nvSpPr>
          <p:cNvPr id="7173" name="Slide Number Placeholder 4"/>
          <p:cNvSpPr>
            <a:spLocks noGrp="1"/>
          </p:cNvSpPr>
          <p:nvPr>
            <p:ph type="sldNum"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F22F892-648D-43CC-8C29-2FF410E22ECF}" type="slidenum">
              <a:rPr lang="en-US" altLang="en-US">
                <a:solidFill>
                  <a:srgbClr val="5F5F5F"/>
                </a:solidFill>
              </a:rPr>
              <a:pPr/>
              <a:t>9</a:t>
            </a:fld>
            <a:endParaRPr lang="en-US" altLang="en-US">
              <a:solidFill>
                <a:srgbClr val="5F5F5F"/>
              </a:solidFill>
            </a:endParaRPr>
          </a:p>
        </p:txBody>
      </p:sp>
      <p:sp>
        <p:nvSpPr>
          <p:cNvPr id="2" name="TextBox 1"/>
          <p:cNvSpPr txBox="1"/>
          <p:nvPr/>
        </p:nvSpPr>
        <p:spPr>
          <a:xfrm>
            <a:off x="304800" y="914400"/>
            <a:ext cx="8458200" cy="5139869"/>
          </a:xfrm>
          <a:prstGeom prst="rect">
            <a:avLst/>
          </a:prstGeom>
          <a:noFill/>
        </p:spPr>
        <p:txBody>
          <a:bodyPr wrap="square" rtlCol="0">
            <a:spAutoFit/>
          </a:bodyPr>
          <a:lstStyle/>
          <a:p>
            <a:pPr marL="342900" indent="-342900">
              <a:spcBef>
                <a:spcPts val="800"/>
              </a:spcBef>
              <a:spcAft>
                <a:spcPts val="800"/>
              </a:spcAft>
              <a:buFont typeface="+mj-lt"/>
              <a:buAutoNum type="arabicPeriod"/>
            </a:pPr>
            <a:r>
              <a:rPr lang="en-US" sz="3600" dirty="0">
                <a:solidFill>
                  <a:schemeClr val="bg1">
                    <a:lumMod val="50000"/>
                  </a:schemeClr>
                </a:solidFill>
                <a:latin typeface="+mn-lt"/>
              </a:rPr>
              <a:t> DRAM Basics &amp; Motivation</a:t>
            </a:r>
          </a:p>
          <a:p>
            <a:pPr marL="342900" indent="-342900">
              <a:spcBef>
                <a:spcPts val="800"/>
              </a:spcBef>
              <a:spcAft>
                <a:spcPts val="800"/>
              </a:spcAft>
              <a:buFont typeface="+mj-lt"/>
              <a:buAutoNum type="arabicPeriod"/>
            </a:pPr>
            <a:r>
              <a:rPr lang="en-US" sz="3600" dirty="0">
                <a:solidFill>
                  <a:srgbClr val="C00000"/>
                </a:solidFill>
                <a:latin typeface="+mn-lt"/>
              </a:rPr>
              <a:t> </a:t>
            </a:r>
            <a:r>
              <a:rPr lang="en-US" sz="3600" dirty="0" err="1">
                <a:solidFill>
                  <a:srgbClr val="C00000"/>
                </a:solidFill>
                <a:latin typeface="+mn-lt"/>
              </a:rPr>
              <a:t>SoftMC</a:t>
            </a:r>
            <a:endParaRPr lang="en-US" sz="3600" dirty="0">
              <a:solidFill>
                <a:srgbClr val="C00000"/>
              </a:solidFill>
              <a:latin typeface="+mn-lt"/>
            </a:endParaRPr>
          </a:p>
          <a:p>
            <a:pPr marL="342900" indent="-342900">
              <a:spcBef>
                <a:spcPts val="800"/>
              </a:spcBef>
              <a:spcAft>
                <a:spcPts val="800"/>
              </a:spcAft>
              <a:buFont typeface="+mj-lt"/>
              <a:buAutoNum type="arabicPeriod"/>
            </a:pPr>
            <a:r>
              <a:rPr lang="en-US" sz="3600" dirty="0">
                <a:solidFill>
                  <a:srgbClr val="808080"/>
                </a:solidFill>
                <a:latin typeface="+mn-lt"/>
              </a:rPr>
              <a:t> Use Cases</a:t>
            </a:r>
          </a:p>
          <a:p>
            <a:pPr marL="1028700" lvl="1" indent="-571500">
              <a:spcBef>
                <a:spcPts val="800"/>
              </a:spcBef>
              <a:spcAft>
                <a:spcPts val="800"/>
              </a:spcAft>
              <a:buFont typeface="Cambria" panose="02040503050406030204" pitchFamily="18" charset="0"/>
              <a:buChar char="–"/>
            </a:pPr>
            <a:r>
              <a:rPr lang="en-US" sz="3600" dirty="0">
                <a:solidFill>
                  <a:srgbClr val="808080"/>
                </a:solidFill>
                <a:latin typeface="+mn-lt"/>
              </a:rPr>
              <a:t> </a:t>
            </a:r>
            <a:r>
              <a:rPr lang="en-US" sz="3200" dirty="0">
                <a:solidFill>
                  <a:srgbClr val="808080"/>
                </a:solidFill>
                <a:latin typeface="+mn-lt"/>
              </a:rPr>
              <a:t>Retention Time Distribution Study</a:t>
            </a:r>
          </a:p>
          <a:p>
            <a:pPr marL="1028700" lvl="1" indent="-571500">
              <a:spcBef>
                <a:spcPts val="800"/>
              </a:spcBef>
              <a:spcAft>
                <a:spcPts val="800"/>
              </a:spcAft>
              <a:buFont typeface="Cambria" panose="02040503050406030204" pitchFamily="18" charset="0"/>
              <a:buChar char="–"/>
            </a:pPr>
            <a:r>
              <a:rPr lang="en-US" sz="3200" dirty="0">
                <a:solidFill>
                  <a:schemeClr val="tx1">
                    <a:lumMod val="50000"/>
                    <a:lumOff val="50000"/>
                  </a:schemeClr>
                </a:solidFill>
                <a:latin typeface="+mn-lt"/>
              </a:rPr>
              <a:t> Evaluating Recently-Proposed Ideas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Future Research Directions</a:t>
            </a:r>
          </a:p>
          <a:p>
            <a:pPr marL="342900" indent="-342900">
              <a:spcBef>
                <a:spcPts val="800"/>
              </a:spcBef>
              <a:spcAft>
                <a:spcPts val="800"/>
              </a:spcAft>
              <a:buFont typeface="+mj-lt"/>
              <a:buAutoNum type="arabicPeriod"/>
            </a:pPr>
            <a:r>
              <a:rPr lang="en-US" sz="3600" dirty="0">
                <a:solidFill>
                  <a:schemeClr val="tx1">
                    <a:lumMod val="50000"/>
                    <a:lumOff val="50000"/>
                  </a:schemeClr>
                </a:solidFill>
                <a:latin typeface="+mn-lt"/>
              </a:rPr>
              <a:t> Conclusion</a:t>
            </a:r>
          </a:p>
        </p:txBody>
      </p:sp>
    </p:spTree>
    <p:extLst>
      <p:ext uri="{BB962C8B-B14F-4D97-AF65-F5344CB8AC3E}">
        <p14:creationId xmlns:p14="http://schemas.microsoft.com/office/powerpoint/2010/main" val="2864631167"/>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12341</TotalTime>
  <Words>5250</Words>
  <Application>Microsoft Office PowerPoint</Application>
  <PresentationFormat>On-screen Show (4:3)</PresentationFormat>
  <Paragraphs>586</Paragraphs>
  <Slides>35</Slides>
  <Notes>30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Cambria</vt:lpstr>
      <vt:lpstr>Times New Roman</vt:lpstr>
      <vt:lpstr>Wingdings</vt:lpstr>
      <vt:lpstr>Default Design</vt:lpstr>
      <vt:lpstr>1_Default Design</vt:lpstr>
      <vt:lpstr>SoftMC  A Flexible and Practical  Open-Source Infrastructure  for Enabling Experimental DRAM Studies</vt:lpstr>
      <vt:lpstr>Executive Summary</vt:lpstr>
      <vt:lpstr>Outline</vt:lpstr>
      <vt:lpstr>DRAM Operations</vt:lpstr>
      <vt:lpstr>DRAM Latency</vt:lpstr>
      <vt:lpstr>Latency vs. Reliability</vt:lpstr>
      <vt:lpstr>Other Factors Affecting Reliability and Latency</vt:lpstr>
      <vt:lpstr>Characterizing DRAM</vt:lpstr>
      <vt:lpstr>Outline</vt:lpstr>
      <vt:lpstr>Goals of a DRAM Testing Infrastructure</vt:lpstr>
      <vt:lpstr>SoftMC: High-level View</vt:lpstr>
      <vt:lpstr>SoftMC: Key Components</vt:lpstr>
      <vt:lpstr>SoftMC API</vt:lpstr>
      <vt:lpstr>SoftMC: Key Components</vt:lpstr>
      <vt:lpstr>SoftMC Hardware</vt:lpstr>
      <vt:lpstr>Outline</vt:lpstr>
      <vt:lpstr>Retention Time Distribution Study</vt:lpstr>
      <vt:lpstr>Retention Time Test: Results</vt:lpstr>
      <vt:lpstr>Outline</vt:lpstr>
      <vt:lpstr>Accessing Highly-charged Cells Faster</vt:lpstr>
      <vt:lpstr>How a Highly-Charged Cell Is Accessed Faster?</vt:lpstr>
      <vt:lpstr>Ready-to-access Latency Test</vt:lpstr>
      <vt:lpstr>Ready-to-access Latency: Results</vt:lpstr>
      <vt:lpstr>Why Don’t We See the Latency Reduction Effect?</vt:lpstr>
      <vt:lpstr>Outline</vt:lpstr>
      <vt:lpstr>Future Research Directions</vt:lpstr>
      <vt:lpstr>Outline</vt:lpstr>
      <vt:lpstr>Conclusion</vt:lpstr>
      <vt:lpstr>SoftMC  A Flexible and Practical  Open-Source Infrastructure  for Enabling Experimental DRAM Studies</vt:lpstr>
      <vt:lpstr>Backup Slides</vt:lpstr>
      <vt:lpstr>Key SoftMC Instructions</vt:lpstr>
      <vt:lpstr>SoftMC @ Github</vt:lpstr>
      <vt:lpstr>Ready-to-Access Latency Test Results</vt:lpstr>
      <vt:lpstr>Activation Latency Test</vt:lpstr>
      <vt:lpstr>Activation Latency Test Results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Hasan Hassan</dc:creator>
  <cp:lastModifiedBy>Windows User</cp:lastModifiedBy>
  <cp:revision>1270</cp:revision>
  <cp:lastPrinted>1601-01-01T00:00:00Z</cp:lastPrinted>
  <dcterms:created xsi:type="dcterms:W3CDTF">1601-01-01T00:00:00Z</dcterms:created>
  <dcterms:modified xsi:type="dcterms:W3CDTF">2017-02-06T23:24:05Z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