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theme/themeOverride12.xml" ContentType="application/vnd.openxmlformats-officedocument.themeOverr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heme/themeOverride5.xml" ContentType="application/vnd.openxmlformats-officedocument.themeOverride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tags/tag16.xml" ContentType="application/vnd.openxmlformats-officedocument.presentationml.tags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heme/themeOverride13.xml" ContentType="application/vnd.openxmlformats-officedocument.themeOverr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heme/themeOverride6.xml" ContentType="application/vnd.openxmlformats-officedocument.themeOverr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theme/themeOverride2.xml" ContentType="application/vnd.openxmlformats-officedocument.themeOverr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tags/tag17.xml" ContentType="application/vnd.openxmlformats-officedocument.presentationml.tags+xml"/>
  <Override PartName="/ppt/charts/chart8.xml" ContentType="application/vnd.openxmlformats-officedocument.drawingml.chart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0.xml" ContentType="application/vnd.openxmlformats-officedocument.drawingml.chart+xml"/>
  <Override PartName="/ppt/notesSlides/notesSlide31.xml" ContentType="application/vnd.openxmlformats-officedocument.presentationml.notesSlide+xml"/>
  <Override PartName="/ppt/tags/tag24.xml" ContentType="application/vnd.openxmlformats-officedocument.presentationml.tags+xml"/>
  <Override PartName="/ppt/tags/tag13.xml" ContentType="application/vnd.openxmlformats-officedocument.presentationml.tags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ppt/theme/themeOverride9.xml" ContentType="application/vnd.openxmlformats-officedocument.themeOverride+xml"/>
  <Override PartName="/ppt/tags/tag20.xml" ContentType="application/vnd.openxmlformats-officedocument.presentationml.tags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tags/tag2.xml" ContentType="application/vnd.openxmlformats-officedocument.presentationml.tags+xml"/>
  <Default Extension="wmf" ContentType="image/x-wmf"/>
  <Override PartName="/ppt/notesSlides/notesSlide18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charts/chart15.xml" ContentType="application/vnd.openxmlformats-officedocument.drawingml.char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tags/tag18.xml" ContentType="application/vnd.openxmlformats-officedocument.presentationml.tags+xml"/>
  <Override PartName="/ppt/notesSlides/notesSlide32.xml" ContentType="application/vnd.openxmlformats-officedocument.presentationml.notesSlide+xml"/>
  <Override PartName="/ppt/charts/chart11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tags/tag14.xml" ContentType="application/vnd.openxmlformats-officedocument.presentationml.tags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theme/themeOverride15.xml" ContentType="application/vnd.openxmlformats-officedocument.themeOverr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tags/tag3.xml" ContentType="application/vnd.openxmlformats-officedocument.presentationml.tags+xml"/>
  <Override PartName="/ppt/theme/themeOverride4.xml" ContentType="application/vnd.openxmlformats-officedocument.themeOverride+xml"/>
  <Override PartName="/ppt/notesSlides/notesSlide37.xml" ContentType="application/vnd.openxmlformats-officedocument.presentationml.notesSlide+xml"/>
  <Override PartName="/ppt/charts/chart16.xml" ContentType="application/vnd.openxmlformats-officedocument.drawingml.chart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tags/tag19.xml" ContentType="application/vnd.openxmlformats-officedocument.presentationml.tags+xml"/>
  <Override PartName="/ppt/notesSlides/notesSlide44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12.xml" ContentType="application/vnd.openxmlformats-officedocument.drawingml.chart+xml"/>
  <Override PartName="/ppt/notesSlides/notesSlide11.xml" ContentType="application/vnd.openxmlformats-officedocument.presentationml.notesSlide+xml"/>
  <Override PartName="/ppt/tags/tag15.xml" ContentType="application/vnd.openxmlformats-officedocument.presentationml.tags+xml"/>
  <Override PartName="/ppt/charts/chart6.xml" ContentType="application/vnd.openxmlformats-officedocument.drawingml.chart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22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4" r:id="rId2"/>
  </p:sldMasterIdLst>
  <p:notesMasterIdLst>
    <p:notesMasterId r:id="rId52"/>
  </p:notesMasterIdLst>
  <p:handoutMasterIdLst>
    <p:handoutMasterId r:id="rId53"/>
  </p:handoutMasterIdLst>
  <p:sldIdLst>
    <p:sldId id="444" r:id="rId3"/>
    <p:sldId id="446" r:id="rId4"/>
    <p:sldId id="500" r:id="rId5"/>
    <p:sldId id="448" r:id="rId6"/>
    <p:sldId id="532" r:id="rId7"/>
    <p:sldId id="536" r:id="rId8"/>
    <p:sldId id="550" r:id="rId9"/>
    <p:sldId id="555" r:id="rId10"/>
    <p:sldId id="493" r:id="rId11"/>
    <p:sldId id="517" r:id="rId12"/>
    <p:sldId id="543" r:id="rId13"/>
    <p:sldId id="525" r:id="rId14"/>
    <p:sldId id="459" r:id="rId15"/>
    <p:sldId id="538" r:id="rId16"/>
    <p:sldId id="462" r:id="rId17"/>
    <p:sldId id="461" r:id="rId18"/>
    <p:sldId id="463" r:id="rId19"/>
    <p:sldId id="554" r:id="rId20"/>
    <p:sldId id="465" r:id="rId21"/>
    <p:sldId id="539" r:id="rId22"/>
    <p:sldId id="552" r:id="rId23"/>
    <p:sldId id="540" r:id="rId24"/>
    <p:sldId id="553" r:id="rId25"/>
    <p:sldId id="473" r:id="rId26"/>
    <p:sldId id="474" r:id="rId27"/>
    <p:sldId id="521" r:id="rId28"/>
    <p:sldId id="477" r:id="rId29"/>
    <p:sldId id="541" r:id="rId30"/>
    <p:sldId id="480" r:id="rId31"/>
    <p:sldId id="481" r:id="rId32"/>
    <p:sldId id="486" r:id="rId33"/>
    <p:sldId id="551" r:id="rId34"/>
    <p:sldId id="483" r:id="rId35"/>
    <p:sldId id="488" r:id="rId36"/>
    <p:sldId id="542" r:id="rId37"/>
    <p:sldId id="531" r:id="rId38"/>
    <p:sldId id="479" r:id="rId39"/>
    <p:sldId id="533" r:id="rId40"/>
    <p:sldId id="534" r:id="rId41"/>
    <p:sldId id="489" r:id="rId42"/>
    <p:sldId id="511" r:id="rId43"/>
    <p:sldId id="502" r:id="rId44"/>
    <p:sldId id="503" r:id="rId45"/>
    <p:sldId id="504" r:id="rId46"/>
    <p:sldId id="505" r:id="rId47"/>
    <p:sldId id="509" r:id="rId48"/>
    <p:sldId id="510" r:id="rId49"/>
    <p:sldId id="507" r:id="rId50"/>
    <p:sldId id="556" r:id="rId5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FF0000"/>
    </p:penClr>
  </p:showPr>
  <p:clrMru>
    <a:srgbClr val="2A55D6"/>
    <a:srgbClr val="FF0505"/>
    <a:srgbClr val="8C0000"/>
    <a:srgbClr val="66629E"/>
    <a:srgbClr val="0000FF"/>
    <a:srgbClr val="CC3300"/>
    <a:srgbClr val="FF6600"/>
    <a:srgbClr val="FF9900"/>
    <a:srgbClr val="554070"/>
    <a:srgbClr val="A01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6766" autoAdjust="0"/>
    <p:restoredTop sz="73477" autoAdjust="0"/>
  </p:normalViewPr>
  <p:slideViewPr>
    <p:cSldViewPr>
      <p:cViewPr varScale="1">
        <p:scale>
          <a:sx n="53" d="100"/>
          <a:sy n="53" d="100"/>
        </p:scale>
        <p:origin x="-22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856"/>
    </p:cViewPr>
  </p:sorterViewPr>
  <p:notesViewPr>
    <p:cSldViewPr>
      <p:cViewPr varScale="1">
        <p:scale>
          <a:sx n="101" d="100"/>
          <a:sy n="101" d="100"/>
        </p:scale>
        <p:origin x="-3228" y="-108"/>
      </p:cViewPr>
      <p:guideLst>
        <p:guide orient="horz" pos="2928"/>
        <p:guide pos="220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avanya\Research\HPCA_Talk\motivational-data-slowdown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avanya\Research\HPCA_Talk_Slowdown_Plots.xlsx" TargetMode="External"/><Relationship Id="rId1" Type="http://schemas.openxmlformats.org/officeDocument/2006/relationships/themeOverride" Target="../theme/themeOverride9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avanya\Research\HPCA_Talk\Ind_Workload_Plot.xlsx" TargetMode="External"/><Relationship Id="rId1" Type="http://schemas.openxmlformats.org/officeDocument/2006/relationships/themeOverride" Target="../theme/themeOverride10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avanya\Research\HPCA_Talk\Avg_sys_perf_results.xlsx" TargetMode="External"/><Relationship Id="rId1" Type="http://schemas.openxmlformats.org/officeDocument/2006/relationships/themeOverride" Target="../theme/themeOverride11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avanya\Research\HPCA_Talk\casestudy2.xlsx" TargetMode="External"/><Relationship Id="rId1" Type="http://schemas.openxmlformats.org/officeDocument/2006/relationships/themeOverride" Target="../theme/themeOverride12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avanya\Research\HPCA_Talk\app2_results.xlsx" TargetMode="External"/><Relationship Id="rId1" Type="http://schemas.openxmlformats.org/officeDocument/2006/relationships/themeOverride" Target="../theme/themeOverride13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avanya\Research\HPCA_Talk\app2_results.xlsx" TargetMode="External"/><Relationship Id="rId1" Type="http://schemas.openxmlformats.org/officeDocument/2006/relationships/themeOverride" Target="../theme/themeOverride14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15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vanya\Research\HPCA_Talk\motivational-data-slowdown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avanya\Research\GSRC-2012\observation1.xlsx" TargetMode="External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avanya\Research\leslie_short.xlsx" TargetMode="External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avanya\Research\HPCA_Talk_Slowdown_Plots.xlsx" TargetMode="External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avanya\Research\HPCA_Talk_Slowdown_Plots.xlsx" TargetMode="External"/><Relationship Id="rId1" Type="http://schemas.openxmlformats.org/officeDocument/2006/relationships/themeOverride" Target="../theme/themeOverride5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avanya\Research\HPCA_Talk_Slowdown_Plots.xlsx" TargetMode="External"/><Relationship Id="rId1" Type="http://schemas.openxmlformats.org/officeDocument/2006/relationships/themeOverride" Target="../theme/themeOverride6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avanya\Research\HPCA_Talk_Slowdown_Plots.xlsx" TargetMode="External"/><Relationship Id="rId1" Type="http://schemas.openxmlformats.org/officeDocument/2006/relationships/themeOverride" Target="../theme/themeOverride7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Lavanya\Research\HPCA_Talk_Slowdown_Plots.xlsx" TargetMode="External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'with gcc'!$A$2</c:f>
              <c:strCache>
                <c:ptCount val="1"/>
                <c:pt idx="0">
                  <c:v>Slowdown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rgbClr val="0070C0"/>
              </a:solidFill>
            </c:spPr>
          </c:dPt>
          <c:cat>
            <c:strRef>
              <c:f>'with gcc'!$B$1:$C$1</c:f>
              <c:strCache>
                <c:ptCount val="2"/>
                <c:pt idx="0">
                  <c:v>leslie3d (core 0)</c:v>
                </c:pt>
                <c:pt idx="1">
                  <c:v>gcc (core 1)</c:v>
                </c:pt>
              </c:strCache>
            </c:strRef>
          </c:cat>
          <c:val>
            <c:numRef>
              <c:f>'with gcc'!$B$2:$C$2</c:f>
              <c:numCache>
                <c:formatCode>General</c:formatCode>
                <c:ptCount val="2"/>
                <c:pt idx="0">
                  <c:v>1.9</c:v>
                </c:pt>
                <c:pt idx="1">
                  <c:v>1.1000000000000001</c:v>
                </c:pt>
              </c:numCache>
            </c:numRef>
          </c:val>
        </c:ser>
        <c:axId val="66838528"/>
        <c:axId val="66840064"/>
      </c:barChart>
      <c:catAx>
        <c:axId val="66838528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66840064"/>
        <c:crossesAt val="0"/>
        <c:auto val="1"/>
        <c:lblAlgn val="ctr"/>
        <c:lblOffset val="100"/>
      </c:catAx>
      <c:valAx>
        <c:axId val="66840064"/>
        <c:scaling>
          <c:orientation val="minMax"/>
          <c:max val="6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500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r>
                  <a:rPr lang="en-US" sz="2500" dirty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Slowdown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5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66838528"/>
        <c:crosses val="autoZero"/>
        <c:crossBetween val="between"/>
        <c:majorUnit val="1"/>
        <c:minorUnit val="0.2"/>
      </c:valAx>
    </c:plotArea>
    <c:plotVisOnly val="1"/>
  </c:chart>
  <c:externalData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smoothMarker"/>
        <c:ser>
          <c:idx val="0"/>
          <c:order val="0"/>
          <c:tx>
            <c:strRef>
              <c:f>povray!$B$1</c:f>
              <c:strCache>
                <c:ptCount val="1"/>
                <c:pt idx="0">
                  <c:v>Actual</c:v>
                </c:pt>
              </c:strCache>
            </c:strRef>
          </c:tx>
          <c:spPr>
            <a:ln w="50800"/>
          </c:spPr>
          <c:marker>
            <c:symbol val="none"/>
          </c:marker>
          <c:xVal>
            <c:numRef>
              <c:f>povray!$A$2:$A$21</c:f>
              <c:numCache>
                <c:formatCode>General</c:formatCode>
                <c:ptCount val="20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45</c:v>
                </c:pt>
                <c:pt idx="9">
                  <c:v>50</c:v>
                </c:pt>
                <c:pt idx="10">
                  <c:v>55</c:v>
                </c:pt>
                <c:pt idx="11">
                  <c:v>60</c:v>
                </c:pt>
                <c:pt idx="12">
                  <c:v>65</c:v>
                </c:pt>
                <c:pt idx="13">
                  <c:v>70</c:v>
                </c:pt>
                <c:pt idx="14">
                  <c:v>75</c:v>
                </c:pt>
                <c:pt idx="15">
                  <c:v>80</c:v>
                </c:pt>
                <c:pt idx="16">
                  <c:v>85</c:v>
                </c:pt>
                <c:pt idx="17">
                  <c:v>90</c:v>
                </c:pt>
                <c:pt idx="18">
                  <c:v>95</c:v>
                </c:pt>
                <c:pt idx="19">
                  <c:v>100</c:v>
                </c:pt>
              </c:numCache>
            </c:numRef>
          </c:xVal>
          <c:yVal>
            <c:numRef>
              <c:f>povray!$B$2:$B$21</c:f>
              <c:numCache>
                <c:formatCode>General</c:formatCode>
                <c:ptCount val="20"/>
                <c:pt idx="0">
                  <c:v>1.0008226061083398</c:v>
                </c:pt>
                <c:pt idx="1">
                  <c:v>1.0010972026829477</c:v>
                </c:pt>
                <c:pt idx="2">
                  <c:v>1.00292251290157</c:v>
                </c:pt>
                <c:pt idx="3">
                  <c:v>1.0014140509021574</c:v>
                </c:pt>
                <c:pt idx="4">
                  <c:v>1.0015905408207499</c:v>
                </c:pt>
                <c:pt idx="5">
                  <c:v>1.0014741052427898</c:v>
                </c:pt>
                <c:pt idx="6">
                  <c:v>1.0037903783403177</c:v>
                </c:pt>
                <c:pt idx="7">
                  <c:v>1.0016004981570574</c:v>
                </c:pt>
                <c:pt idx="8">
                  <c:v>1.0011211673346074</c:v>
                </c:pt>
                <c:pt idx="9">
                  <c:v>1.0034478670482001</c:v>
                </c:pt>
                <c:pt idx="10">
                  <c:v>1.03907939940172</c:v>
                </c:pt>
                <c:pt idx="11">
                  <c:v>1.1297174795708325</c:v>
                </c:pt>
                <c:pt idx="12">
                  <c:v>1.00135784844119</c:v>
                </c:pt>
                <c:pt idx="13">
                  <c:v>1.00175910473315</c:v>
                </c:pt>
                <c:pt idx="14">
                  <c:v>1.0019176574512598</c:v>
                </c:pt>
                <c:pt idx="15">
                  <c:v>1.0019779622823</c:v>
                </c:pt>
                <c:pt idx="16">
                  <c:v>1.0012013909558777</c:v>
                </c:pt>
                <c:pt idx="17">
                  <c:v>1.000770526928392</c:v>
                </c:pt>
                <c:pt idx="18">
                  <c:v>1.001065116032188</c:v>
                </c:pt>
                <c:pt idx="19">
                  <c:v>1.0011513374720598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povray!$F$1</c:f>
              <c:strCache>
                <c:ptCount val="1"/>
                <c:pt idx="0">
                  <c:v>STFM</c:v>
                </c:pt>
              </c:strCache>
            </c:strRef>
          </c:tx>
          <c:spPr>
            <a:ln w="50800"/>
          </c:spPr>
          <c:marker>
            <c:symbol val="none"/>
          </c:marker>
          <c:xVal>
            <c:numRef>
              <c:f>povray!$A$2:$A$21</c:f>
              <c:numCache>
                <c:formatCode>General</c:formatCode>
                <c:ptCount val="20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45</c:v>
                </c:pt>
                <c:pt idx="9">
                  <c:v>50</c:v>
                </c:pt>
                <c:pt idx="10">
                  <c:v>55</c:v>
                </c:pt>
                <c:pt idx="11">
                  <c:v>60</c:v>
                </c:pt>
                <c:pt idx="12">
                  <c:v>65</c:v>
                </c:pt>
                <c:pt idx="13">
                  <c:v>70</c:v>
                </c:pt>
                <c:pt idx="14">
                  <c:v>75</c:v>
                </c:pt>
                <c:pt idx="15">
                  <c:v>80</c:v>
                </c:pt>
                <c:pt idx="16">
                  <c:v>85</c:v>
                </c:pt>
                <c:pt idx="17">
                  <c:v>90</c:v>
                </c:pt>
                <c:pt idx="18">
                  <c:v>95</c:v>
                </c:pt>
                <c:pt idx="19">
                  <c:v>100</c:v>
                </c:pt>
              </c:numCache>
            </c:numRef>
          </c:xVal>
          <c:yVal>
            <c:numRef>
              <c:f>povray!$F$2:$F$21</c:f>
              <c:numCache>
                <c:formatCode>General</c:formatCode>
                <c:ptCount val="20"/>
                <c:pt idx="0">
                  <c:v>2.5586776859504101</c:v>
                </c:pt>
                <c:pt idx="1">
                  <c:v>2.6401170351105345</c:v>
                </c:pt>
                <c:pt idx="2">
                  <c:v>2.5896986685353944</c:v>
                </c:pt>
                <c:pt idx="3">
                  <c:v>1.89242205244683</c:v>
                </c:pt>
                <c:pt idx="4">
                  <c:v>2.96350903059344</c:v>
                </c:pt>
                <c:pt idx="5">
                  <c:v>3.1523260601070402</c:v>
                </c:pt>
                <c:pt idx="6">
                  <c:v>2.6590341382181477</c:v>
                </c:pt>
                <c:pt idx="7">
                  <c:v>2.2123926838372467</c:v>
                </c:pt>
                <c:pt idx="8">
                  <c:v>3.220452640402355</c:v>
                </c:pt>
                <c:pt idx="9">
                  <c:v>2.9928517682467999</c:v>
                </c:pt>
                <c:pt idx="10">
                  <c:v>3.589796764827875</c:v>
                </c:pt>
                <c:pt idx="11">
                  <c:v>2.7106560240106568</c:v>
                </c:pt>
                <c:pt idx="12">
                  <c:v>2.1336095265500998</c:v>
                </c:pt>
                <c:pt idx="13">
                  <c:v>3.0914634146341422</c:v>
                </c:pt>
                <c:pt idx="14">
                  <c:v>3.0289103039288388</c:v>
                </c:pt>
                <c:pt idx="15">
                  <c:v>3.0637583892617397</c:v>
                </c:pt>
                <c:pt idx="16">
                  <c:v>3.0872988702499145</c:v>
                </c:pt>
                <c:pt idx="17">
                  <c:v>2.3554376657824898</c:v>
                </c:pt>
                <c:pt idx="18">
                  <c:v>2.7463617463617589</c:v>
                </c:pt>
                <c:pt idx="19">
                  <c:v>2.2834119496855361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povray!$J$1</c:f>
              <c:strCache>
                <c:ptCount val="1"/>
                <c:pt idx="0">
                  <c:v>MISE</c:v>
                </c:pt>
              </c:strCache>
            </c:strRef>
          </c:tx>
          <c:spPr>
            <a:ln w="50800"/>
          </c:spPr>
          <c:marker>
            <c:symbol val="none"/>
          </c:marker>
          <c:xVal>
            <c:numRef>
              <c:f>povray!$A$2:$A$21</c:f>
              <c:numCache>
                <c:formatCode>General</c:formatCode>
                <c:ptCount val="20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45</c:v>
                </c:pt>
                <c:pt idx="9">
                  <c:v>50</c:v>
                </c:pt>
                <c:pt idx="10">
                  <c:v>55</c:v>
                </c:pt>
                <c:pt idx="11">
                  <c:v>60</c:v>
                </c:pt>
                <c:pt idx="12">
                  <c:v>65</c:v>
                </c:pt>
                <c:pt idx="13">
                  <c:v>70</c:v>
                </c:pt>
                <c:pt idx="14">
                  <c:v>75</c:v>
                </c:pt>
                <c:pt idx="15">
                  <c:v>80</c:v>
                </c:pt>
                <c:pt idx="16">
                  <c:v>85</c:v>
                </c:pt>
                <c:pt idx="17">
                  <c:v>90</c:v>
                </c:pt>
                <c:pt idx="18">
                  <c:v>95</c:v>
                </c:pt>
                <c:pt idx="19">
                  <c:v>100</c:v>
                </c:pt>
              </c:numCache>
            </c:numRef>
          </c:xVal>
          <c:yVal>
            <c:numRef>
              <c:f>povray!$J$2:$J$21</c:f>
              <c:numCache>
                <c:formatCode>General</c:formatCode>
                <c:ptCount val="20"/>
                <c:pt idx="0">
                  <c:v>1.0002078509424899</c:v>
                </c:pt>
                <c:pt idx="1">
                  <c:v>1.00019315136614</c:v>
                </c:pt>
                <c:pt idx="2">
                  <c:v>1.0014719341202101</c:v>
                </c:pt>
                <c:pt idx="3">
                  <c:v>1.000313073954</c:v>
                </c:pt>
                <c:pt idx="4">
                  <c:v>1.000731285591868</c:v>
                </c:pt>
                <c:pt idx="5">
                  <c:v>0.99984123947981862</c:v>
                </c:pt>
                <c:pt idx="6">
                  <c:v>1.0011592348744498</c:v>
                </c:pt>
                <c:pt idx="7">
                  <c:v>0.99949212618200056</c:v>
                </c:pt>
                <c:pt idx="8">
                  <c:v>0.996711367904898</c:v>
                </c:pt>
                <c:pt idx="9">
                  <c:v>1.0014542875752377</c:v>
                </c:pt>
                <c:pt idx="10">
                  <c:v>0.99043647110644972</c:v>
                </c:pt>
                <c:pt idx="11">
                  <c:v>0.86466211806906801</c:v>
                </c:pt>
                <c:pt idx="12">
                  <c:v>1.00034953647515</c:v>
                </c:pt>
                <c:pt idx="13">
                  <c:v>1.0003747907505698</c:v>
                </c:pt>
                <c:pt idx="14">
                  <c:v>1.0006458076684499</c:v>
                </c:pt>
                <c:pt idx="15">
                  <c:v>0.99473889222832312</c:v>
                </c:pt>
                <c:pt idx="16">
                  <c:v>0.99903185773113101</c:v>
                </c:pt>
                <c:pt idx="17">
                  <c:v>0.99882089633655613</c:v>
                </c:pt>
                <c:pt idx="18">
                  <c:v>1.000090882494638</c:v>
                </c:pt>
                <c:pt idx="19">
                  <c:v>1.00042170927373</c:v>
                </c:pt>
              </c:numCache>
            </c:numRef>
          </c:yVal>
          <c:smooth val="1"/>
        </c:ser>
        <c:axId val="84107264"/>
        <c:axId val="84108800"/>
      </c:scatterChart>
      <c:valAx>
        <c:axId val="84107264"/>
        <c:scaling>
          <c:orientation val="minMax"/>
          <c:max val="100"/>
          <c:min val="0"/>
        </c:scaling>
        <c:axPos val="b"/>
        <c:numFmt formatCode="General" sourceLinked="1"/>
        <c:tickLblPos val="nextTo"/>
        <c:txPr>
          <a:bodyPr/>
          <a:lstStyle/>
          <a:p>
            <a:pPr>
              <a:defRPr sz="15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84108800"/>
        <c:crosses val="autoZero"/>
        <c:crossBetween val="midCat"/>
      </c:valAx>
      <c:valAx>
        <c:axId val="8410880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500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r>
                  <a:rPr lang="en-US" sz="150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Slowdown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5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84107264"/>
        <c:crosses val="autoZero"/>
        <c:crossBetween val="midCat"/>
      </c:valAx>
    </c:plotArea>
    <c:plotVisOnly val="1"/>
  </c:chart>
  <c:externalData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tx>
            <c:strRef>
              <c:f>'All bars'!$B$1</c:f>
              <c:strCache>
                <c:ptCount val="1"/>
                <c:pt idx="0">
                  <c:v>AlwaysPrioritize</c:v>
                </c:pt>
              </c:strCache>
            </c:strRef>
          </c:tx>
          <c:cat>
            <c:strRef>
              <c:f>'All bars'!$A$2:$A$5</c:f>
              <c:strCache>
                <c:ptCount val="4"/>
                <c:pt idx="0">
                  <c:v>leslie3d</c:v>
                </c:pt>
                <c:pt idx="1">
                  <c:v>hmmer</c:v>
                </c:pt>
                <c:pt idx="2">
                  <c:v>lbm</c:v>
                </c:pt>
                <c:pt idx="3">
                  <c:v>omnetpp</c:v>
                </c:pt>
              </c:strCache>
            </c:strRef>
          </c:cat>
          <c:val>
            <c:numRef>
              <c:f>'All bars'!$B$2:$B$5</c:f>
              <c:numCache>
                <c:formatCode>General</c:formatCode>
                <c:ptCount val="4"/>
                <c:pt idx="0">
                  <c:v>1.9301489339870828</c:v>
                </c:pt>
                <c:pt idx="1">
                  <c:v>2.5109718799523439</c:v>
                </c:pt>
                <c:pt idx="2">
                  <c:v>2.8159030716602778</c:v>
                </c:pt>
                <c:pt idx="3">
                  <c:v>2.7346316708194802</c:v>
                </c:pt>
              </c:numCache>
            </c:numRef>
          </c:val>
        </c:ser>
        <c:ser>
          <c:idx val="1"/>
          <c:order val="1"/>
          <c:tx>
            <c:strRef>
              <c:f>'All bars'!$C$1</c:f>
              <c:strCache>
                <c:ptCount val="1"/>
                <c:pt idx="0">
                  <c:v>MISE-QoS-10/1</c:v>
                </c:pt>
              </c:strCache>
            </c:strRef>
          </c:tx>
          <c:cat>
            <c:strRef>
              <c:f>'All bars'!$A$2:$A$5</c:f>
              <c:strCache>
                <c:ptCount val="4"/>
                <c:pt idx="0">
                  <c:v>leslie3d</c:v>
                </c:pt>
                <c:pt idx="1">
                  <c:v>hmmer</c:v>
                </c:pt>
                <c:pt idx="2">
                  <c:v>lbm</c:v>
                </c:pt>
                <c:pt idx="3">
                  <c:v>omnetpp</c:v>
                </c:pt>
              </c:strCache>
            </c:strRef>
          </c:cat>
          <c:val>
            <c:numRef>
              <c:f>'All bars'!$C$2:$C$5</c:f>
              <c:numCache>
                <c:formatCode>General</c:formatCode>
                <c:ptCount val="4"/>
                <c:pt idx="0">
                  <c:v>2.8373521321419597</c:v>
                </c:pt>
                <c:pt idx="1">
                  <c:v>2.2768867264555701</c:v>
                </c:pt>
                <c:pt idx="2">
                  <c:v>2.0522705482758199</c:v>
                </c:pt>
                <c:pt idx="3">
                  <c:v>2.01423290319735</c:v>
                </c:pt>
              </c:numCache>
            </c:numRef>
          </c:val>
        </c:ser>
        <c:ser>
          <c:idx val="2"/>
          <c:order val="2"/>
          <c:tx>
            <c:strRef>
              <c:f>'All bars'!$D$1</c:f>
              <c:strCache>
                <c:ptCount val="1"/>
                <c:pt idx="0">
                  <c:v>MISE-QoS-10/3</c:v>
                </c:pt>
              </c:strCache>
            </c:strRef>
          </c:tx>
          <c:cat>
            <c:strRef>
              <c:f>'All bars'!$A$2:$A$5</c:f>
              <c:strCache>
                <c:ptCount val="4"/>
                <c:pt idx="0">
                  <c:v>leslie3d</c:v>
                </c:pt>
                <c:pt idx="1">
                  <c:v>hmmer</c:v>
                </c:pt>
                <c:pt idx="2">
                  <c:v>lbm</c:v>
                </c:pt>
                <c:pt idx="3">
                  <c:v>omnetpp</c:v>
                </c:pt>
              </c:strCache>
            </c:strRef>
          </c:cat>
          <c:val>
            <c:numRef>
              <c:f>'All bars'!$D$2:$D$5</c:f>
              <c:numCache>
                <c:formatCode>General</c:formatCode>
                <c:ptCount val="4"/>
                <c:pt idx="0">
                  <c:v>2.697562298072675</c:v>
                </c:pt>
                <c:pt idx="1">
                  <c:v>2.31958879128995</c:v>
                </c:pt>
                <c:pt idx="2">
                  <c:v>2.1220640929091701</c:v>
                </c:pt>
                <c:pt idx="3">
                  <c:v>2.0840256352567277</c:v>
                </c:pt>
              </c:numCache>
            </c:numRef>
          </c:val>
        </c:ser>
        <c:ser>
          <c:idx val="3"/>
          <c:order val="3"/>
          <c:tx>
            <c:strRef>
              <c:f>'All bars'!$E$1</c:f>
              <c:strCache>
                <c:ptCount val="1"/>
                <c:pt idx="0">
                  <c:v>MISE-QoS-10/5</c:v>
                </c:pt>
              </c:strCache>
            </c:strRef>
          </c:tx>
          <c:cat>
            <c:strRef>
              <c:f>'All bars'!$A$2:$A$5</c:f>
              <c:strCache>
                <c:ptCount val="4"/>
                <c:pt idx="0">
                  <c:v>leslie3d</c:v>
                </c:pt>
                <c:pt idx="1">
                  <c:v>hmmer</c:v>
                </c:pt>
                <c:pt idx="2">
                  <c:v>lbm</c:v>
                </c:pt>
                <c:pt idx="3">
                  <c:v>omnetpp</c:v>
                </c:pt>
              </c:strCache>
            </c:strRef>
          </c:cat>
          <c:val>
            <c:numRef>
              <c:f>'All bars'!$E$2:$E$5</c:f>
              <c:numCache>
                <c:formatCode>General</c:formatCode>
                <c:ptCount val="4"/>
                <c:pt idx="0">
                  <c:v>2.0128192854890257</c:v>
                </c:pt>
                <c:pt idx="1">
                  <c:v>2.5055989859393</c:v>
                </c:pt>
                <c:pt idx="2">
                  <c:v>2.6592518685821012</c:v>
                </c:pt>
                <c:pt idx="3">
                  <c:v>2.5533532945850199</c:v>
                </c:pt>
              </c:numCache>
            </c:numRef>
          </c:val>
        </c:ser>
        <c:ser>
          <c:idx val="4"/>
          <c:order val="4"/>
          <c:tx>
            <c:strRef>
              <c:f>'All bars'!$F$1</c:f>
              <c:strCache>
                <c:ptCount val="1"/>
                <c:pt idx="0">
                  <c:v>MISE-QoS-10/7</c:v>
                </c:pt>
              </c:strCache>
            </c:strRef>
          </c:tx>
          <c:cat>
            <c:strRef>
              <c:f>'All bars'!$A$2:$A$5</c:f>
              <c:strCache>
                <c:ptCount val="4"/>
                <c:pt idx="0">
                  <c:v>leslie3d</c:v>
                </c:pt>
                <c:pt idx="1">
                  <c:v>hmmer</c:v>
                </c:pt>
                <c:pt idx="2">
                  <c:v>lbm</c:v>
                </c:pt>
                <c:pt idx="3">
                  <c:v>omnetpp</c:v>
                </c:pt>
              </c:strCache>
            </c:strRef>
          </c:cat>
          <c:val>
            <c:numRef>
              <c:f>'All bars'!$F$2:$F$5</c:f>
              <c:numCache>
                <c:formatCode>General</c:formatCode>
                <c:ptCount val="4"/>
                <c:pt idx="0">
                  <c:v>1.906284821243774</c:v>
                </c:pt>
                <c:pt idx="1">
                  <c:v>2.5080435844411397</c:v>
                </c:pt>
                <c:pt idx="2">
                  <c:v>2.8013671859492977</c:v>
                </c:pt>
                <c:pt idx="3">
                  <c:v>2.6608787010039299</c:v>
                </c:pt>
              </c:numCache>
            </c:numRef>
          </c:val>
        </c:ser>
        <c:ser>
          <c:idx val="5"/>
          <c:order val="5"/>
          <c:tx>
            <c:strRef>
              <c:f>'All bars'!$G$1</c:f>
              <c:strCache>
                <c:ptCount val="1"/>
                <c:pt idx="0">
                  <c:v>MISE-QoS-10/9</c:v>
                </c:pt>
              </c:strCache>
            </c:strRef>
          </c:tx>
          <c:cat>
            <c:strRef>
              <c:f>'All bars'!$A$2:$A$5</c:f>
              <c:strCache>
                <c:ptCount val="4"/>
                <c:pt idx="0">
                  <c:v>leslie3d</c:v>
                </c:pt>
                <c:pt idx="1">
                  <c:v>hmmer</c:v>
                </c:pt>
                <c:pt idx="2">
                  <c:v>lbm</c:v>
                </c:pt>
                <c:pt idx="3">
                  <c:v>omnetpp</c:v>
                </c:pt>
              </c:strCache>
            </c:strRef>
          </c:cat>
          <c:val>
            <c:numRef>
              <c:f>'All bars'!$G$2:$G$5</c:f>
              <c:numCache>
                <c:formatCode>General</c:formatCode>
                <c:ptCount val="4"/>
                <c:pt idx="0">
                  <c:v>1.906284821243774</c:v>
                </c:pt>
                <c:pt idx="1">
                  <c:v>2.5080435844411397</c:v>
                </c:pt>
                <c:pt idx="2">
                  <c:v>2.8013671859492977</c:v>
                </c:pt>
                <c:pt idx="3">
                  <c:v>2.6608787010039299</c:v>
                </c:pt>
              </c:numCache>
            </c:numRef>
          </c:val>
        </c:ser>
        <c:axId val="68384640"/>
        <c:axId val="68386176"/>
      </c:barChart>
      <c:catAx>
        <c:axId val="68384640"/>
        <c:scaling>
          <c:orientation val="minMax"/>
        </c:scaling>
        <c:axPos val="b"/>
        <c:tickLblPos val="nextTo"/>
        <c:txPr>
          <a:bodyPr/>
          <a:lstStyle/>
          <a:p>
            <a:pPr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68386176"/>
        <c:crosses val="autoZero"/>
        <c:auto val="1"/>
        <c:lblAlgn val="ctr"/>
        <c:lblOffset val="100"/>
      </c:catAx>
      <c:valAx>
        <c:axId val="6838617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000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r>
                  <a:rPr lang="en-US" sz="200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Slowdown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8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683846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6826993712863"/>
          <c:y val="0.29374479945696347"/>
          <c:w val="0.21701150324190271"/>
          <c:h val="0.41833913988927296"/>
        </c:manualLayout>
      </c:layout>
      <c:txPr>
        <a:bodyPr/>
        <a:lstStyle/>
        <a:p>
          <a:pPr>
            <a:defRPr sz="1800"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en-US"/>
        </a:p>
      </c:txPr>
    </c:legend>
    <c:plotVisOnly val="1"/>
  </c:chart>
  <c:externalData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AlwaysPrioritize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Avg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1.2932291767205399</c:v>
                </c:pt>
                <c:pt idx="1">
                  <c:v>0.92684406848974377</c:v>
                </c:pt>
                <c:pt idx="2">
                  <c:v>0.63782507107321018</c:v>
                </c:pt>
                <c:pt idx="3">
                  <c:v>0.47246689312005491</c:v>
                </c:pt>
                <c:pt idx="4">
                  <c:v>0.8325913024000009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MISE-QoS-10/1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Avg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1.3104536694327515</c:v>
                </c:pt>
                <c:pt idx="1">
                  <c:v>1.0514532926786198</c:v>
                </c:pt>
                <c:pt idx="2">
                  <c:v>0.75707667999666151</c:v>
                </c:pt>
                <c:pt idx="3">
                  <c:v>0.55599756001765221</c:v>
                </c:pt>
                <c:pt idx="4">
                  <c:v>0.91874530050000103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MISE-QoS-10/3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Avg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1.3104536694327515</c:v>
                </c:pt>
                <c:pt idx="1">
                  <c:v>1.0471105568117121</c:v>
                </c:pt>
                <c:pt idx="2">
                  <c:v>0.75276405401655977</c:v>
                </c:pt>
                <c:pt idx="3">
                  <c:v>0.54981965022185064</c:v>
                </c:pt>
                <c:pt idx="4">
                  <c:v>0.91503698259999999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MISE-QoS-10/5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Avg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1.3103829657422426</c:v>
                </c:pt>
                <c:pt idx="1">
                  <c:v>1.0268051632352615</c:v>
                </c:pt>
                <c:pt idx="2">
                  <c:v>0.71475836156159878</c:v>
                </c:pt>
                <c:pt idx="3">
                  <c:v>0.51721714742401459</c:v>
                </c:pt>
                <c:pt idx="4">
                  <c:v>0.89229090950000001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MISE-QoS-10/7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Avg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1.3100687794400301</c:v>
                </c:pt>
                <c:pt idx="1">
                  <c:v>0.96233477687753599</c:v>
                </c:pt>
                <c:pt idx="2">
                  <c:v>0.65406344486021151</c:v>
                </c:pt>
                <c:pt idx="3">
                  <c:v>0.47556313738558598</c:v>
                </c:pt>
                <c:pt idx="4">
                  <c:v>0.85050753459999995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MISE-QoS-10/9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Avg</c:v>
                </c:pt>
              </c:strCache>
            </c:strRef>
          </c:cat>
          <c:val>
            <c:numRef>
              <c:f>Sheet1!$G$2:$G$6</c:f>
              <c:numCache>
                <c:formatCode>General</c:formatCode>
                <c:ptCount val="5"/>
                <c:pt idx="0">
                  <c:v>1.29661949414668</c:v>
                </c:pt>
                <c:pt idx="1">
                  <c:v>0.92898134164528201</c:v>
                </c:pt>
                <c:pt idx="2">
                  <c:v>0.64286953243449096</c:v>
                </c:pt>
                <c:pt idx="3">
                  <c:v>0.47149350794213302</c:v>
                </c:pt>
                <c:pt idx="4">
                  <c:v>0.83499096900000003</c:v>
                </c:pt>
              </c:numCache>
            </c:numRef>
          </c:val>
        </c:ser>
        <c:axId val="84564608"/>
        <c:axId val="84570880"/>
      </c:barChart>
      <c:catAx>
        <c:axId val="8456460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000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r>
                  <a:rPr lang="en-US" sz="200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Number</a:t>
                </a:r>
                <a:r>
                  <a:rPr lang="en-US" sz="2000" baseline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of Memory Intensive Applications</a:t>
                </a:r>
                <a:endParaRPr lang="en-US" sz="200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c:rich>
          </c:tx>
          <c:layout>
            <c:manualLayout>
              <c:xMode val="edge"/>
              <c:yMode val="edge"/>
              <c:x val="0.11311810289317663"/>
              <c:y val="0.88460211487377782"/>
            </c:manualLayout>
          </c:layout>
        </c:title>
        <c:tickLblPos val="nextTo"/>
        <c:txPr>
          <a:bodyPr/>
          <a:lstStyle/>
          <a:p>
            <a:pPr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84570880"/>
        <c:crosses val="autoZero"/>
        <c:auto val="1"/>
        <c:lblAlgn val="ctr"/>
        <c:lblOffset val="100"/>
      </c:catAx>
      <c:valAx>
        <c:axId val="8457088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500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r>
                  <a:rPr lang="en-US" sz="250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Harmonic</a:t>
                </a:r>
                <a:r>
                  <a:rPr lang="en-US" sz="2500" baseline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Speedup</a:t>
                </a:r>
                <a:endParaRPr lang="en-US" sz="250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8456460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2000"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en-US"/>
        </a:p>
      </c:txPr>
    </c:legend>
    <c:plotVisOnly val="1"/>
  </c:chart>
  <c:externalData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AlwaysPrioritize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astar</c:v>
                </c:pt>
                <c:pt idx="1">
                  <c:v>mcf</c:v>
                </c:pt>
                <c:pt idx="2">
                  <c:v>leslie3d</c:v>
                </c:pt>
                <c:pt idx="3">
                  <c:v>mcf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7.2703505290452295</c:v>
                </c:pt>
                <c:pt idx="1">
                  <c:v>1.1313228154364299</c:v>
                </c:pt>
                <c:pt idx="2">
                  <c:v>36.066071600529312</c:v>
                </c:pt>
                <c:pt idx="3">
                  <c:v>14.220981394192298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EqualBandwidth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astar</c:v>
                </c:pt>
                <c:pt idx="1">
                  <c:v>mcf</c:v>
                </c:pt>
                <c:pt idx="2">
                  <c:v>leslie3d</c:v>
                </c:pt>
                <c:pt idx="3">
                  <c:v>mcf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3.3690897069996999</c:v>
                </c:pt>
                <c:pt idx="1">
                  <c:v>1.6045353797042701</c:v>
                </c:pt>
                <c:pt idx="2">
                  <c:v>7.4677246801367083</c:v>
                </c:pt>
                <c:pt idx="3">
                  <c:v>5.8407436551636636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MISE-QoS-10/1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astar</c:v>
                </c:pt>
                <c:pt idx="1">
                  <c:v>mcf</c:v>
                </c:pt>
                <c:pt idx="2">
                  <c:v>leslie3d</c:v>
                </c:pt>
                <c:pt idx="3">
                  <c:v>mcf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3.4617644574247501</c:v>
                </c:pt>
                <c:pt idx="1">
                  <c:v>1.9328497818415005</c:v>
                </c:pt>
                <c:pt idx="2">
                  <c:v>3.8670740178104408</c:v>
                </c:pt>
                <c:pt idx="3">
                  <c:v>2.1050060169704001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MISE-QoS-10/2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astar</c:v>
                </c:pt>
                <c:pt idx="1">
                  <c:v>mcf</c:v>
                </c:pt>
                <c:pt idx="2">
                  <c:v>leslie3d</c:v>
                </c:pt>
                <c:pt idx="3">
                  <c:v>mcf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3.436943712221729</c:v>
                </c:pt>
                <c:pt idx="1">
                  <c:v>1.9426105100293201</c:v>
                </c:pt>
                <c:pt idx="2">
                  <c:v>3.8641769319046597</c:v>
                </c:pt>
                <c:pt idx="3">
                  <c:v>2.1050060169704001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MISE-QoS-10/3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astar</c:v>
                </c:pt>
                <c:pt idx="1">
                  <c:v>mcf</c:v>
                </c:pt>
                <c:pt idx="2">
                  <c:v>leslie3d</c:v>
                </c:pt>
                <c:pt idx="3">
                  <c:v>mcf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2.8979789787903099</c:v>
                </c:pt>
                <c:pt idx="1">
                  <c:v>1.9616481607845604</c:v>
                </c:pt>
                <c:pt idx="2">
                  <c:v>4.0008731258365104</c:v>
                </c:pt>
                <c:pt idx="3">
                  <c:v>2.205057818904351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MISE-QoS-10/4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astar</c:v>
                </c:pt>
                <c:pt idx="1">
                  <c:v>mcf</c:v>
                </c:pt>
                <c:pt idx="2">
                  <c:v>leslie3d</c:v>
                </c:pt>
                <c:pt idx="3">
                  <c:v>mcf</c:v>
                </c:pt>
              </c:strCache>
            </c:strRef>
          </c:cat>
          <c:val>
            <c:numRef>
              <c:f>Sheet1!$G$2:$G$5</c:f>
              <c:numCache>
                <c:formatCode>General</c:formatCode>
                <c:ptCount val="4"/>
                <c:pt idx="0">
                  <c:v>2.4369023224946487</c:v>
                </c:pt>
                <c:pt idx="1">
                  <c:v>1.7430542689847299</c:v>
                </c:pt>
                <c:pt idx="2">
                  <c:v>5.0643378212067462</c:v>
                </c:pt>
                <c:pt idx="3">
                  <c:v>2.63780297748061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MISE-QoS-10/5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astar</c:v>
                </c:pt>
                <c:pt idx="1">
                  <c:v>mcf</c:v>
                </c:pt>
                <c:pt idx="2">
                  <c:v>leslie3d</c:v>
                </c:pt>
                <c:pt idx="3">
                  <c:v>mcf</c:v>
                </c:pt>
              </c:strCache>
            </c:strRef>
          </c:cat>
          <c:val>
            <c:numRef>
              <c:f>Sheet1!$H$2:$H$5</c:f>
              <c:numCache>
                <c:formatCode>General</c:formatCode>
                <c:ptCount val="4"/>
                <c:pt idx="0">
                  <c:v>2.4433295574142311</c:v>
                </c:pt>
                <c:pt idx="1">
                  <c:v>1.6272727119850701</c:v>
                </c:pt>
                <c:pt idx="2">
                  <c:v>5.7032991831279123</c:v>
                </c:pt>
                <c:pt idx="3">
                  <c:v>2.8687604744309301</c:v>
                </c:pt>
              </c:numCache>
            </c:numRef>
          </c:val>
        </c:ser>
        <c:axId val="84780928"/>
        <c:axId val="84782464"/>
      </c:barChart>
      <c:catAx>
        <c:axId val="84780928"/>
        <c:scaling>
          <c:orientation val="minMax"/>
        </c:scaling>
        <c:axPos val="b"/>
        <c:tickLblPos val="nextTo"/>
        <c:txPr>
          <a:bodyPr/>
          <a:lstStyle/>
          <a:p>
            <a:pPr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84782464"/>
        <c:crosses val="autoZero"/>
        <c:auto val="1"/>
        <c:lblAlgn val="ctr"/>
        <c:lblOffset val="100"/>
      </c:catAx>
      <c:valAx>
        <c:axId val="84782464"/>
        <c:scaling>
          <c:orientation val="minMax"/>
          <c:max val="10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000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r>
                  <a:rPr lang="en-US" sz="200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Slowdown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5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8478092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2000"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en-US"/>
        </a:p>
      </c:txPr>
    </c:legend>
    <c:plotVisOnly val="1"/>
  </c:chart>
  <c:externalData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1"/>
          <c:order val="0"/>
          <c:tx>
            <c:strRef>
              <c:f>'hs scalability'!$B$1</c:f>
              <c:strCache>
                <c:ptCount val="1"/>
                <c:pt idx="0">
                  <c:v>FRFCFS</c:v>
                </c:pt>
              </c:strCache>
            </c:strRef>
          </c:tx>
          <c:cat>
            <c:numRef>
              <c:f>'hs scalability'!$A$2:$A$4</c:f>
              <c:numCache>
                <c:formatCode>General</c:formatCode>
                <c:ptCount val="3"/>
                <c:pt idx="0">
                  <c:v>4</c:v>
                </c:pt>
                <c:pt idx="1">
                  <c:v>8</c:v>
                </c:pt>
                <c:pt idx="2">
                  <c:v>16</c:v>
                </c:pt>
              </c:numCache>
            </c:numRef>
          </c:cat>
          <c:val>
            <c:numRef>
              <c:f>'hs scalability'!$B$2:$B$4</c:f>
              <c:numCache>
                <c:formatCode>General</c:formatCode>
                <c:ptCount val="3"/>
                <c:pt idx="0">
                  <c:v>0.59276825894010599</c:v>
                </c:pt>
                <c:pt idx="1">
                  <c:v>0.403421919526536</c:v>
                </c:pt>
                <c:pt idx="2">
                  <c:v>0.22511346063575097</c:v>
                </c:pt>
              </c:numCache>
            </c:numRef>
          </c:val>
        </c:ser>
        <c:ser>
          <c:idx val="2"/>
          <c:order val="1"/>
          <c:tx>
            <c:strRef>
              <c:f>'hs scalability'!$C$1</c:f>
              <c:strCache>
                <c:ptCount val="1"/>
                <c:pt idx="0">
                  <c:v>ATLAS</c:v>
                </c:pt>
              </c:strCache>
            </c:strRef>
          </c:tx>
          <c:cat>
            <c:numRef>
              <c:f>'hs scalability'!$A$2:$A$4</c:f>
              <c:numCache>
                <c:formatCode>General</c:formatCode>
                <c:ptCount val="3"/>
                <c:pt idx="0">
                  <c:v>4</c:v>
                </c:pt>
                <c:pt idx="1">
                  <c:v>8</c:v>
                </c:pt>
                <c:pt idx="2">
                  <c:v>16</c:v>
                </c:pt>
              </c:numCache>
            </c:numRef>
          </c:cat>
          <c:val>
            <c:numRef>
              <c:f>'hs scalability'!$C$2:$C$4</c:f>
              <c:numCache>
                <c:formatCode>General</c:formatCode>
                <c:ptCount val="3"/>
                <c:pt idx="0">
                  <c:v>0.50685255580421995</c:v>
                </c:pt>
                <c:pt idx="1">
                  <c:v>0.32077149423854046</c:v>
                </c:pt>
                <c:pt idx="2">
                  <c:v>0.188665575916246</c:v>
                </c:pt>
              </c:numCache>
            </c:numRef>
          </c:val>
        </c:ser>
        <c:ser>
          <c:idx val="3"/>
          <c:order val="2"/>
          <c:tx>
            <c:strRef>
              <c:f>'hs scalability'!$D$1</c:f>
              <c:strCache>
                <c:ptCount val="1"/>
                <c:pt idx="0">
                  <c:v>TCM</c:v>
                </c:pt>
              </c:strCache>
            </c:strRef>
          </c:tx>
          <c:cat>
            <c:numRef>
              <c:f>'hs scalability'!$A$2:$A$4</c:f>
              <c:numCache>
                <c:formatCode>General</c:formatCode>
                <c:ptCount val="3"/>
                <c:pt idx="0">
                  <c:v>4</c:v>
                </c:pt>
                <c:pt idx="1">
                  <c:v>8</c:v>
                </c:pt>
                <c:pt idx="2">
                  <c:v>16</c:v>
                </c:pt>
              </c:numCache>
            </c:numRef>
          </c:cat>
          <c:val>
            <c:numRef>
              <c:f>'hs scalability'!$D$2:$D$4</c:f>
              <c:numCache>
                <c:formatCode>General</c:formatCode>
                <c:ptCount val="3"/>
                <c:pt idx="0">
                  <c:v>0.57578695102411703</c:v>
                </c:pt>
                <c:pt idx="1">
                  <c:v>0.39072958217277953</c:v>
                </c:pt>
                <c:pt idx="2">
                  <c:v>0.22037092228839478</c:v>
                </c:pt>
              </c:numCache>
            </c:numRef>
          </c:val>
        </c:ser>
        <c:ser>
          <c:idx val="4"/>
          <c:order val="3"/>
          <c:tx>
            <c:strRef>
              <c:f>'hs scalability'!$E$1</c:f>
              <c:strCache>
                <c:ptCount val="1"/>
                <c:pt idx="0">
                  <c:v>STFM</c:v>
                </c:pt>
              </c:strCache>
            </c:strRef>
          </c:tx>
          <c:cat>
            <c:numRef>
              <c:f>'hs scalability'!$A$2:$A$4</c:f>
              <c:numCache>
                <c:formatCode>General</c:formatCode>
                <c:ptCount val="3"/>
                <c:pt idx="0">
                  <c:v>4</c:v>
                </c:pt>
                <c:pt idx="1">
                  <c:v>8</c:v>
                </c:pt>
                <c:pt idx="2">
                  <c:v>16</c:v>
                </c:pt>
              </c:numCache>
            </c:numRef>
          </c:cat>
          <c:val>
            <c:numRef>
              <c:f>'hs scalability'!$E$2:$E$4</c:f>
              <c:numCache>
                <c:formatCode>General</c:formatCode>
                <c:ptCount val="3"/>
                <c:pt idx="0">
                  <c:v>0.593201546113026</c:v>
                </c:pt>
                <c:pt idx="1">
                  <c:v>0.40848614742590539</c:v>
                </c:pt>
                <c:pt idx="2">
                  <c:v>0.23361482398271</c:v>
                </c:pt>
              </c:numCache>
            </c:numRef>
          </c:val>
        </c:ser>
        <c:ser>
          <c:idx val="5"/>
          <c:order val="4"/>
          <c:tx>
            <c:strRef>
              <c:f>'hs scalability'!$F$1</c:f>
              <c:strCache>
                <c:ptCount val="1"/>
                <c:pt idx="0">
                  <c:v>MISE-Fair</c:v>
                </c:pt>
              </c:strCache>
            </c:strRef>
          </c:tx>
          <c:cat>
            <c:numRef>
              <c:f>'hs scalability'!$A$2:$A$4</c:f>
              <c:numCache>
                <c:formatCode>General</c:formatCode>
                <c:ptCount val="3"/>
                <c:pt idx="0">
                  <c:v>4</c:v>
                </c:pt>
                <c:pt idx="1">
                  <c:v>8</c:v>
                </c:pt>
                <c:pt idx="2">
                  <c:v>16</c:v>
                </c:pt>
              </c:numCache>
            </c:numRef>
          </c:cat>
          <c:val>
            <c:numRef>
              <c:f>'hs scalability'!$F$2:$F$4</c:f>
              <c:numCache>
                <c:formatCode>General</c:formatCode>
                <c:ptCount val="3"/>
                <c:pt idx="0">
                  <c:v>0.57668395987290522</c:v>
                </c:pt>
                <c:pt idx="1">
                  <c:v>0.39939378467633602</c:v>
                </c:pt>
                <c:pt idx="2">
                  <c:v>0.232387550183</c:v>
                </c:pt>
              </c:numCache>
            </c:numRef>
          </c:val>
        </c:ser>
        <c:axId val="84929152"/>
        <c:axId val="84935040"/>
      </c:barChart>
      <c:catAx>
        <c:axId val="8492915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5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84935040"/>
        <c:crosses val="autoZero"/>
        <c:auto val="1"/>
        <c:lblAlgn val="ctr"/>
        <c:lblOffset val="100"/>
      </c:catAx>
      <c:valAx>
        <c:axId val="8493504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500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r>
                  <a:rPr lang="en-US" sz="150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Harmonic</a:t>
                </a:r>
                <a:r>
                  <a:rPr lang="en-US" sz="1500" baseline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Speedup</a:t>
                </a:r>
                <a:endParaRPr lang="en-US" sz="150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5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8492915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500"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en-US"/>
        </a:p>
      </c:txPr>
    </c:legend>
    <c:plotVisOnly val="1"/>
  </c:chart>
  <c:externalData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1"/>
          <c:order val="0"/>
          <c:tx>
            <c:strRef>
              <c:f>'ms scalability'!$B$1</c:f>
              <c:strCache>
                <c:ptCount val="1"/>
                <c:pt idx="0">
                  <c:v>FRFCFS</c:v>
                </c:pt>
              </c:strCache>
            </c:strRef>
          </c:tx>
          <c:cat>
            <c:numRef>
              <c:f>'ms scalability'!$A$2:$A$4</c:f>
              <c:numCache>
                <c:formatCode>General</c:formatCode>
                <c:ptCount val="3"/>
                <c:pt idx="0">
                  <c:v>4</c:v>
                </c:pt>
                <c:pt idx="1">
                  <c:v>8</c:v>
                </c:pt>
                <c:pt idx="2">
                  <c:v>16</c:v>
                </c:pt>
              </c:numCache>
            </c:numRef>
          </c:cat>
          <c:val>
            <c:numRef>
              <c:f>'ms scalability'!$B$2:$B$4</c:f>
              <c:numCache>
                <c:formatCode>General</c:formatCode>
                <c:ptCount val="3"/>
                <c:pt idx="0">
                  <c:v>2.043420592766183</c:v>
                </c:pt>
                <c:pt idx="1">
                  <c:v>3.9264182367265867</c:v>
                </c:pt>
                <c:pt idx="2">
                  <c:v>7.8018844275335875</c:v>
                </c:pt>
              </c:numCache>
            </c:numRef>
          </c:val>
        </c:ser>
        <c:ser>
          <c:idx val="2"/>
          <c:order val="1"/>
          <c:tx>
            <c:strRef>
              <c:f>'ms scalability'!$C$1</c:f>
              <c:strCache>
                <c:ptCount val="1"/>
                <c:pt idx="0">
                  <c:v>ATLAS</c:v>
                </c:pt>
              </c:strCache>
            </c:strRef>
          </c:tx>
          <c:cat>
            <c:numRef>
              <c:f>'ms scalability'!$A$2:$A$4</c:f>
              <c:numCache>
                <c:formatCode>General</c:formatCode>
                <c:ptCount val="3"/>
                <c:pt idx="0">
                  <c:v>4</c:v>
                </c:pt>
                <c:pt idx="1">
                  <c:v>8</c:v>
                </c:pt>
                <c:pt idx="2">
                  <c:v>16</c:v>
                </c:pt>
              </c:numCache>
            </c:numRef>
          </c:cat>
          <c:val>
            <c:numRef>
              <c:f>'ms scalability'!$C$2:$C$4</c:f>
              <c:numCache>
                <c:formatCode>General</c:formatCode>
                <c:ptCount val="3"/>
                <c:pt idx="0">
                  <c:v>2.7289795583293768</c:v>
                </c:pt>
                <c:pt idx="1">
                  <c:v>6.4305510967652602</c:v>
                </c:pt>
                <c:pt idx="2">
                  <c:v>13.517154352304212</c:v>
                </c:pt>
              </c:numCache>
            </c:numRef>
          </c:val>
        </c:ser>
        <c:ser>
          <c:idx val="3"/>
          <c:order val="2"/>
          <c:tx>
            <c:strRef>
              <c:f>'ms scalability'!$D$1</c:f>
              <c:strCache>
                <c:ptCount val="1"/>
                <c:pt idx="0">
                  <c:v>TCM</c:v>
                </c:pt>
              </c:strCache>
            </c:strRef>
          </c:tx>
          <c:cat>
            <c:numRef>
              <c:f>'ms scalability'!$A$2:$A$4</c:f>
              <c:numCache>
                <c:formatCode>General</c:formatCode>
                <c:ptCount val="3"/>
                <c:pt idx="0">
                  <c:v>4</c:v>
                </c:pt>
                <c:pt idx="1">
                  <c:v>8</c:v>
                </c:pt>
                <c:pt idx="2">
                  <c:v>16</c:v>
                </c:pt>
              </c:numCache>
            </c:numRef>
          </c:cat>
          <c:val>
            <c:numRef>
              <c:f>'ms scalability'!$D$2:$D$4</c:f>
              <c:numCache>
                <c:formatCode>General</c:formatCode>
                <c:ptCount val="3"/>
                <c:pt idx="0">
                  <c:v>2.1178706590947387</c:v>
                </c:pt>
                <c:pt idx="1">
                  <c:v>4.1994256751716099</c:v>
                </c:pt>
                <c:pt idx="2">
                  <c:v>9.1330748796487793</c:v>
                </c:pt>
              </c:numCache>
            </c:numRef>
          </c:val>
        </c:ser>
        <c:ser>
          <c:idx val="4"/>
          <c:order val="3"/>
          <c:tx>
            <c:strRef>
              <c:f>'ms scalability'!$E$1</c:f>
              <c:strCache>
                <c:ptCount val="1"/>
                <c:pt idx="0">
                  <c:v>STFM</c:v>
                </c:pt>
              </c:strCache>
            </c:strRef>
          </c:tx>
          <c:cat>
            <c:numRef>
              <c:f>'ms scalability'!$A$2:$A$4</c:f>
              <c:numCache>
                <c:formatCode>General</c:formatCode>
                <c:ptCount val="3"/>
                <c:pt idx="0">
                  <c:v>4</c:v>
                </c:pt>
                <c:pt idx="1">
                  <c:v>8</c:v>
                </c:pt>
                <c:pt idx="2">
                  <c:v>16</c:v>
                </c:pt>
              </c:numCache>
            </c:numRef>
          </c:cat>
          <c:val>
            <c:numRef>
              <c:f>'ms scalability'!$E$2:$E$4</c:f>
              <c:numCache>
                <c:formatCode>General</c:formatCode>
                <c:ptCount val="3"/>
                <c:pt idx="0">
                  <c:v>1.9384405037590815</c:v>
                </c:pt>
                <c:pt idx="1">
                  <c:v>3.5991819547821202</c:v>
                </c:pt>
                <c:pt idx="2">
                  <c:v>7.4080647348232134</c:v>
                </c:pt>
              </c:numCache>
            </c:numRef>
          </c:val>
        </c:ser>
        <c:ser>
          <c:idx val="5"/>
          <c:order val="4"/>
          <c:tx>
            <c:strRef>
              <c:f>'ms scalability'!$F$1</c:f>
              <c:strCache>
                <c:ptCount val="1"/>
                <c:pt idx="0">
                  <c:v>MISE-Fair</c:v>
                </c:pt>
              </c:strCache>
            </c:strRef>
          </c:tx>
          <c:cat>
            <c:numRef>
              <c:f>'ms scalability'!$A$2:$A$4</c:f>
              <c:numCache>
                <c:formatCode>General</c:formatCode>
                <c:ptCount val="3"/>
                <c:pt idx="0">
                  <c:v>4</c:v>
                </c:pt>
                <c:pt idx="1">
                  <c:v>8</c:v>
                </c:pt>
                <c:pt idx="2">
                  <c:v>16</c:v>
                </c:pt>
              </c:numCache>
            </c:numRef>
          </c:cat>
          <c:val>
            <c:numRef>
              <c:f>'ms scalability'!$F$2:$F$4</c:f>
              <c:numCache>
                <c:formatCode>General</c:formatCode>
                <c:ptCount val="3"/>
                <c:pt idx="0">
                  <c:v>1.9417983582859584</c:v>
                </c:pt>
                <c:pt idx="1">
                  <c:v>3.4844113573990412</c:v>
                </c:pt>
                <c:pt idx="2">
                  <c:v>6.80963153834319</c:v>
                </c:pt>
              </c:numCache>
            </c:numRef>
          </c:val>
        </c:ser>
        <c:axId val="84958592"/>
        <c:axId val="84993536"/>
      </c:barChart>
      <c:catAx>
        <c:axId val="8495859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500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r>
                  <a:rPr lang="en-US" sz="150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Core</a:t>
                </a:r>
                <a:r>
                  <a:rPr lang="en-US" sz="1500" baseline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Count</a:t>
                </a:r>
                <a:endParaRPr lang="en-US" sz="150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5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84993536"/>
        <c:crosses val="autoZero"/>
        <c:auto val="1"/>
        <c:lblAlgn val="ctr"/>
        <c:lblOffset val="100"/>
      </c:catAx>
      <c:valAx>
        <c:axId val="8499353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500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r>
                  <a:rPr lang="en-US" sz="150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Maximum</a:t>
                </a:r>
                <a:r>
                  <a:rPr lang="en-US" sz="1500" baseline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Slowdown</a:t>
                </a:r>
                <a:endParaRPr lang="en-US" sz="150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5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8495859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500"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en-US"/>
        </a:p>
      </c:txPr>
    </c:legend>
    <c:plotVisOnly val="1"/>
  </c:chart>
  <c:externalData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FRFCFS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75</c:v>
                </c:pt>
                <c:pt idx="4">
                  <c:v>100</c:v>
                </c:pt>
                <c:pt idx="5">
                  <c:v>Avg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1.4844790724705899</c:v>
                </c:pt>
                <c:pt idx="1">
                  <c:v>4.0469514722001714</c:v>
                </c:pt>
                <c:pt idx="2">
                  <c:v>7.4911702120363897</c:v>
                </c:pt>
                <c:pt idx="3">
                  <c:v>10.485925951109603</c:v>
                </c:pt>
                <c:pt idx="4">
                  <c:v>11.655035542664905</c:v>
                </c:pt>
                <c:pt idx="5">
                  <c:v>5.5985353662093678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ATLAS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75</c:v>
                </c:pt>
                <c:pt idx="4">
                  <c:v>100</c:v>
                </c:pt>
                <c:pt idx="5">
                  <c:v>Avg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1.6627080815503301</c:v>
                </c:pt>
                <c:pt idx="1">
                  <c:v>5.4500874710304181</c:v>
                </c:pt>
                <c:pt idx="2">
                  <c:v>13.872040697972503</c:v>
                </c:pt>
                <c:pt idx="3">
                  <c:v>20.5887147597164</c:v>
                </c:pt>
                <c:pt idx="4">
                  <c:v>21.4470729236421</c:v>
                </c:pt>
                <c:pt idx="5">
                  <c:v>8.8893789416960267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TCM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75</c:v>
                </c:pt>
                <c:pt idx="4">
                  <c:v>100</c:v>
                </c:pt>
                <c:pt idx="5">
                  <c:v>Avg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1.5680715222595101</c:v>
                </c:pt>
                <c:pt idx="1">
                  <c:v>4.5199636772411198</c:v>
                </c:pt>
                <c:pt idx="2">
                  <c:v>8.3906019056484205</c:v>
                </c:pt>
                <c:pt idx="3">
                  <c:v>11.922483912718803</c:v>
                </c:pt>
                <c:pt idx="4">
                  <c:v>15.387684281486804</c:v>
                </c:pt>
                <c:pt idx="5">
                  <c:v>6.4204695142996018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STFM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75</c:v>
                </c:pt>
                <c:pt idx="4">
                  <c:v>100</c:v>
                </c:pt>
                <c:pt idx="5">
                  <c:v>Avg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1.4892431498746699</c:v>
                </c:pt>
                <c:pt idx="1">
                  <c:v>4.0503442980937603</c:v>
                </c:pt>
                <c:pt idx="2">
                  <c:v>7.2922242187625601</c:v>
                </c:pt>
                <c:pt idx="3">
                  <c:v>9.5688544064417496</c:v>
                </c:pt>
                <c:pt idx="4">
                  <c:v>10.6563180177157</c:v>
                </c:pt>
                <c:pt idx="5">
                  <c:v>5.3747335258915303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MISE-Fair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75</c:v>
                </c:pt>
                <c:pt idx="4">
                  <c:v>100</c:v>
                </c:pt>
                <c:pt idx="5">
                  <c:v>Avg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0">
                  <c:v>1.5030638886441094</c:v>
                </c:pt>
                <c:pt idx="1">
                  <c:v>3.6226935152328501</c:v>
                </c:pt>
                <c:pt idx="2">
                  <c:v>6.7404594215671718</c:v>
                </c:pt>
                <c:pt idx="3">
                  <c:v>8.8932245194132662</c:v>
                </c:pt>
                <c:pt idx="4">
                  <c:v>10.955725868578703</c:v>
                </c:pt>
                <c:pt idx="5">
                  <c:v>5.0326138893521621</c:v>
                </c:pt>
              </c:numCache>
            </c:numRef>
          </c:val>
        </c:ser>
        <c:axId val="85032960"/>
        <c:axId val="85034496"/>
      </c:barChart>
      <c:catAx>
        <c:axId val="85032960"/>
        <c:scaling>
          <c:orientation val="minMax"/>
        </c:scaling>
        <c:axPos val="b"/>
        <c:tickLblPos val="nextTo"/>
        <c:txPr>
          <a:bodyPr/>
          <a:lstStyle/>
          <a:p>
            <a:pPr>
              <a:defRPr sz="15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85034496"/>
        <c:crosses val="autoZero"/>
        <c:auto val="1"/>
        <c:lblAlgn val="ctr"/>
        <c:lblOffset val="100"/>
      </c:catAx>
      <c:valAx>
        <c:axId val="8503449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500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r>
                  <a:rPr lang="en-US" sz="150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Maximum</a:t>
                </a:r>
                <a:r>
                  <a:rPr lang="en-US" sz="1500" baseline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Slowdown</a:t>
                </a:r>
                <a:endParaRPr lang="en-US" sz="150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5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8503296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500"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en-US"/>
        </a:p>
      </c:txPr>
    </c:legend>
    <c:plotVisOnly val="1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'with mcf'!$A$2</c:f>
              <c:strCache>
                <c:ptCount val="1"/>
                <c:pt idx="0">
                  <c:v>Slowdown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rgbClr val="0070C0"/>
              </a:solidFill>
            </c:spPr>
          </c:dPt>
          <c:cat>
            <c:strRef>
              <c:f>'with mcf'!$B$1:$C$1</c:f>
              <c:strCache>
                <c:ptCount val="2"/>
                <c:pt idx="0">
                  <c:v>leslie3d (core 0)</c:v>
                </c:pt>
                <c:pt idx="1">
                  <c:v>mcf (core 1)</c:v>
                </c:pt>
              </c:strCache>
            </c:strRef>
          </c:cat>
          <c:val>
            <c:numRef>
              <c:f>'with mcf'!$B$2:$C$2</c:f>
              <c:numCache>
                <c:formatCode>General</c:formatCode>
                <c:ptCount val="2"/>
                <c:pt idx="0">
                  <c:v>5.4</c:v>
                </c:pt>
                <c:pt idx="1">
                  <c:v>2.1</c:v>
                </c:pt>
              </c:numCache>
            </c:numRef>
          </c:val>
        </c:ser>
        <c:axId val="66864640"/>
        <c:axId val="66866176"/>
      </c:barChart>
      <c:catAx>
        <c:axId val="66864640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66866176"/>
        <c:crosses val="autoZero"/>
        <c:auto val="1"/>
        <c:lblAlgn val="ctr"/>
        <c:lblOffset val="100"/>
      </c:catAx>
      <c:valAx>
        <c:axId val="66866176"/>
        <c:scaling>
          <c:orientation val="minMax"/>
          <c:max val="6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800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r>
                  <a:rPr lang="en-US" sz="25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Slowdown</a:t>
                </a:r>
                <a:endParaRPr lang="en-US" sz="250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5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66864640"/>
        <c:crosses val="autoZero"/>
        <c:crossBetween val="between"/>
        <c:majorUnit val="1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2312968123640127"/>
          <c:y val="5.8327421532372824E-2"/>
          <c:w val="0.59614926606396501"/>
          <c:h val="0.62774043303194982"/>
        </c:manualLayout>
      </c:layout>
      <c:scatterChart>
        <c:scatterStyle val="smoothMarker"/>
        <c:ser>
          <c:idx val="0"/>
          <c:order val="0"/>
          <c:tx>
            <c:strRef>
              <c:f>Sheet1!$D$1</c:f>
              <c:strCache>
                <c:ptCount val="1"/>
                <c:pt idx="0">
                  <c:v>omnetpp</c:v>
                </c:pt>
              </c:strCache>
            </c:strRef>
          </c:tx>
          <c:spPr>
            <a:ln w="63500"/>
          </c:spPr>
          <c:marker>
            <c:symbol val="none"/>
          </c:marker>
          <c:xVal>
            <c:numRef>
              <c:f>Sheet1!$C$2:$C$13</c:f>
              <c:numCache>
                <c:formatCode>General</c:formatCode>
                <c:ptCount val="12"/>
                <c:pt idx="0">
                  <c:v>0.35860785899999997</c:v>
                </c:pt>
                <c:pt idx="1">
                  <c:v>0.40850773899999998</c:v>
                </c:pt>
                <c:pt idx="2">
                  <c:v>0.53253157499999959</c:v>
                </c:pt>
                <c:pt idx="3">
                  <c:v>0.58099312199999642</c:v>
                </c:pt>
                <c:pt idx="4">
                  <c:v>0.63287730700000477</c:v>
                </c:pt>
                <c:pt idx="5">
                  <c:v>0.69087995400000712</c:v>
                </c:pt>
                <c:pt idx="6">
                  <c:v>0.72694550100000466</c:v>
                </c:pt>
                <c:pt idx="7">
                  <c:v>0.79635468200000004</c:v>
                </c:pt>
                <c:pt idx="8">
                  <c:v>0.83755898299999998</c:v>
                </c:pt>
                <c:pt idx="9">
                  <c:v>0.938360254</c:v>
                </c:pt>
                <c:pt idx="10">
                  <c:v>0.94830560700000466</c:v>
                </c:pt>
                <c:pt idx="11">
                  <c:v>1</c:v>
                </c:pt>
              </c:numCache>
            </c:numRef>
          </c:xVal>
          <c:yVal>
            <c:numRef>
              <c:f>Sheet1!$D$2:$D$13</c:f>
              <c:numCache>
                <c:formatCode>General</c:formatCode>
                <c:ptCount val="12"/>
                <c:pt idx="0">
                  <c:v>0.34972004020000141</c:v>
                </c:pt>
                <c:pt idx="1">
                  <c:v>0.39891302230000347</c:v>
                </c:pt>
                <c:pt idx="2">
                  <c:v>0.52169597720000604</c:v>
                </c:pt>
                <c:pt idx="3">
                  <c:v>0.56943945840000065</c:v>
                </c:pt>
                <c:pt idx="4">
                  <c:v>0.6195350247000001</c:v>
                </c:pt>
                <c:pt idx="5">
                  <c:v>0.67834551520000796</c:v>
                </c:pt>
                <c:pt idx="6">
                  <c:v>0.71424555490000063</c:v>
                </c:pt>
                <c:pt idx="7">
                  <c:v>0.78345644459999997</c:v>
                </c:pt>
                <c:pt idx="8">
                  <c:v>0.82650495540000002</c:v>
                </c:pt>
                <c:pt idx="9">
                  <c:v>0.92799986790000466</c:v>
                </c:pt>
                <c:pt idx="10">
                  <c:v>0.94882528280000511</c:v>
                </c:pt>
                <c:pt idx="11">
                  <c:v>1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Sheet1!$B$1</c:f>
              <c:strCache>
                <c:ptCount val="1"/>
                <c:pt idx="0">
                  <c:v>mcf</c:v>
                </c:pt>
              </c:strCache>
            </c:strRef>
          </c:tx>
          <c:spPr>
            <a:ln w="63500"/>
          </c:spPr>
          <c:marker>
            <c:symbol val="none"/>
          </c:marker>
          <c:xVal>
            <c:numRef>
              <c:f>Sheet1!$A$2:$A$15</c:f>
              <c:numCache>
                <c:formatCode>General</c:formatCode>
                <c:ptCount val="14"/>
                <c:pt idx="0">
                  <c:v>0.37721932679999998</c:v>
                </c:pt>
                <c:pt idx="1">
                  <c:v>0.43115026620000302</c:v>
                </c:pt>
                <c:pt idx="2">
                  <c:v>0.52234849979999998</c:v>
                </c:pt>
                <c:pt idx="3">
                  <c:v>0.57314720260000696</c:v>
                </c:pt>
                <c:pt idx="4">
                  <c:v>0.58167063300000565</c:v>
                </c:pt>
                <c:pt idx="5">
                  <c:v>0.58876888089999957</c:v>
                </c:pt>
                <c:pt idx="6">
                  <c:v>0.62097655380000005</c:v>
                </c:pt>
                <c:pt idx="7">
                  <c:v>0.65381880630000933</c:v>
                </c:pt>
                <c:pt idx="8">
                  <c:v>0.69145965280000565</c:v>
                </c:pt>
                <c:pt idx="9">
                  <c:v>0.7743349227999996</c:v>
                </c:pt>
                <c:pt idx="10">
                  <c:v>0.87667045360001195</c:v>
                </c:pt>
                <c:pt idx="11">
                  <c:v>0.95667656850000005</c:v>
                </c:pt>
                <c:pt idx="12">
                  <c:v>0.9958109463</c:v>
                </c:pt>
                <c:pt idx="13">
                  <c:v>1</c:v>
                </c:pt>
              </c:numCache>
            </c:numRef>
          </c:xVal>
          <c:yVal>
            <c:numRef>
              <c:f>Sheet1!$B$2:$B$15</c:f>
              <c:numCache>
                <c:formatCode>General</c:formatCode>
                <c:ptCount val="14"/>
                <c:pt idx="0">
                  <c:v>0.34875968080000141</c:v>
                </c:pt>
                <c:pt idx="1">
                  <c:v>0.39941580750000438</c:v>
                </c:pt>
                <c:pt idx="2">
                  <c:v>0.48690337970000352</c:v>
                </c:pt>
                <c:pt idx="3">
                  <c:v>0.53653353809999949</c:v>
                </c:pt>
                <c:pt idx="4">
                  <c:v>0.54337399919999996</c:v>
                </c:pt>
                <c:pt idx="5">
                  <c:v>0.55101928749999995</c:v>
                </c:pt>
                <c:pt idx="6">
                  <c:v>0.5827785192000019</c:v>
                </c:pt>
                <c:pt idx="7">
                  <c:v>0.6145677080999995</c:v>
                </c:pt>
                <c:pt idx="8">
                  <c:v>0.65149145820000842</c:v>
                </c:pt>
                <c:pt idx="9">
                  <c:v>0.74316428400000001</c:v>
                </c:pt>
                <c:pt idx="10">
                  <c:v>0.84741150869999993</c:v>
                </c:pt>
                <c:pt idx="11">
                  <c:v>0.93385608460000002</c:v>
                </c:pt>
                <c:pt idx="12">
                  <c:v>0.96889530200000695</c:v>
                </c:pt>
                <c:pt idx="13">
                  <c:v>1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astar</c:v>
                </c:pt>
              </c:strCache>
            </c:strRef>
          </c:tx>
          <c:spPr>
            <a:ln w="63500"/>
          </c:spPr>
          <c:marker>
            <c:symbol val="none"/>
          </c:marker>
          <c:xVal>
            <c:numRef>
              <c:f>Sheet1!$E$2:$E$13</c:f>
              <c:numCache>
                <c:formatCode>General</c:formatCode>
                <c:ptCount val="12"/>
                <c:pt idx="0">
                  <c:v>0.42376850220000262</c:v>
                </c:pt>
                <c:pt idx="1">
                  <c:v>0.48022401510000262</c:v>
                </c:pt>
                <c:pt idx="2">
                  <c:v>0.66073844080000466</c:v>
                </c:pt>
                <c:pt idx="3">
                  <c:v>0.71531224939999949</c:v>
                </c:pt>
                <c:pt idx="4">
                  <c:v>0.77603935160000403</c:v>
                </c:pt>
                <c:pt idx="5">
                  <c:v>0.78436306489999408</c:v>
                </c:pt>
                <c:pt idx="6">
                  <c:v>0.83270415450000523</c:v>
                </c:pt>
                <c:pt idx="7">
                  <c:v>0.86206162320000523</c:v>
                </c:pt>
                <c:pt idx="8">
                  <c:v>0.90560560250000932</c:v>
                </c:pt>
                <c:pt idx="9">
                  <c:v>0.92953069099999996</c:v>
                </c:pt>
                <c:pt idx="10">
                  <c:v>0.96016632660000001</c:v>
                </c:pt>
                <c:pt idx="11">
                  <c:v>1</c:v>
                </c:pt>
              </c:numCache>
            </c:numRef>
          </c:xVal>
          <c:yVal>
            <c:numRef>
              <c:f>Sheet1!$F$2:$F$13</c:f>
              <c:numCache>
                <c:formatCode>General</c:formatCode>
                <c:ptCount val="12"/>
                <c:pt idx="0">
                  <c:v>0.41585590990000415</c:v>
                </c:pt>
                <c:pt idx="1">
                  <c:v>0.48051834810000038</c:v>
                </c:pt>
                <c:pt idx="2">
                  <c:v>0.66785834180000003</c:v>
                </c:pt>
                <c:pt idx="3">
                  <c:v>0.72535973910000062</c:v>
                </c:pt>
                <c:pt idx="4">
                  <c:v>0.77685794350000403</c:v>
                </c:pt>
                <c:pt idx="5">
                  <c:v>0.79875887000000523</c:v>
                </c:pt>
                <c:pt idx="6">
                  <c:v>0.84877018360000522</c:v>
                </c:pt>
                <c:pt idx="7">
                  <c:v>0.88034934260000464</c:v>
                </c:pt>
                <c:pt idx="8">
                  <c:v>0.92559496129999996</c:v>
                </c:pt>
                <c:pt idx="9">
                  <c:v>0.95011778339999997</c:v>
                </c:pt>
                <c:pt idx="10">
                  <c:v>0.98595535140000001</c:v>
                </c:pt>
                <c:pt idx="11">
                  <c:v>1</c:v>
                </c:pt>
              </c:numCache>
            </c:numRef>
          </c:yVal>
          <c:smooth val="1"/>
        </c:ser>
        <c:axId val="68317952"/>
        <c:axId val="68319872"/>
      </c:scatterChart>
      <c:valAx>
        <c:axId val="68317952"/>
        <c:scaling>
          <c:orientation val="minMax"/>
          <c:max val="1"/>
          <c:min val="0.30000000000000032"/>
        </c:scaling>
        <c:axPos val="b"/>
        <c:title>
          <c:tx>
            <c:rich>
              <a:bodyPr/>
              <a:lstStyle/>
              <a:p>
                <a:pPr>
                  <a:defRPr sz="2500"/>
                </a:pPr>
                <a:r>
                  <a:rPr lang="en-US" sz="2500" dirty="0"/>
                  <a:t>Normalized</a:t>
                </a:r>
                <a:r>
                  <a:rPr lang="en-US" sz="2500" baseline="0" dirty="0"/>
                  <a:t> </a:t>
                </a:r>
                <a:r>
                  <a:rPr lang="en-US" sz="2500" baseline="0" dirty="0" smtClean="0"/>
                  <a:t>Request </a:t>
                </a:r>
                <a:r>
                  <a:rPr lang="en-US" sz="2500" baseline="0" dirty="0"/>
                  <a:t>Service Rate</a:t>
                </a:r>
                <a:endParaRPr lang="en-US" sz="2500" dirty="0"/>
              </a:p>
            </c:rich>
          </c:tx>
          <c:layout>
            <c:manualLayout>
              <c:xMode val="edge"/>
              <c:yMode val="edge"/>
              <c:x val="0.26243722236431777"/>
              <c:y val="0.82111141657170272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68319872"/>
        <c:crosses val="autoZero"/>
        <c:crossBetween val="midCat"/>
        <c:majorUnit val="0.1"/>
      </c:valAx>
      <c:valAx>
        <c:axId val="68319872"/>
        <c:scaling>
          <c:orientation val="minMax"/>
          <c:max val="1"/>
          <c:min val="0.30000000000000032"/>
        </c:scaling>
        <c:axPos val="l"/>
        <c:title>
          <c:tx>
            <c:rich>
              <a:bodyPr rot="-5400000" vert="horz"/>
              <a:lstStyle/>
              <a:p>
                <a:pPr>
                  <a:defRPr sz="2500"/>
                </a:pPr>
                <a:r>
                  <a:rPr lang="en-US" sz="2500"/>
                  <a:t>Normalized</a:t>
                </a:r>
                <a:r>
                  <a:rPr lang="en-US" sz="2500" baseline="0"/>
                  <a:t> Performance</a:t>
                </a:r>
                <a:endParaRPr lang="en-US" sz="2500"/>
              </a:p>
            </c:rich>
          </c:tx>
          <c:layout>
            <c:manualLayout>
              <c:xMode val="edge"/>
              <c:yMode val="edge"/>
              <c:x val="9.0808731694018333E-2"/>
              <c:y val="2.6269253769977814E-2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68317952"/>
        <c:crosses val="autoZero"/>
        <c:crossBetween val="midCat"/>
        <c:majorUnit val="0.1"/>
      </c:valAx>
    </c:plotArea>
    <c:legend>
      <c:legendPos val="r"/>
      <c:layout>
        <c:manualLayout>
          <c:xMode val="edge"/>
          <c:yMode val="edge"/>
          <c:x val="0.26435930506910332"/>
          <c:y val="4.3678355209016993E-2"/>
          <c:w val="0.34557694177116982"/>
          <c:h val="0.30552704223450655"/>
        </c:manualLayout>
      </c:layout>
      <c:txPr>
        <a:bodyPr/>
        <a:lstStyle/>
        <a:p>
          <a:pPr>
            <a:defRPr sz="2000"/>
          </a:pPr>
          <a:endParaRPr lang="en-US"/>
        </a:p>
      </c:txPr>
    </c:legend>
    <c:plotVisOnly val="1"/>
  </c:chart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smoothMarker"/>
        <c:ser>
          <c:idx val="0"/>
          <c:order val="0"/>
          <c:tx>
            <c:strRef>
              <c:f>Sheet1!$B$1</c:f>
              <c:strCache>
                <c:ptCount val="1"/>
                <c:pt idx="0">
                  <c:v>Actual</c:v>
                </c:pt>
              </c:strCache>
            </c:strRef>
          </c:tx>
          <c:spPr>
            <a:ln w="50800"/>
          </c:spPr>
          <c:marker>
            <c:symbol val="none"/>
          </c:marker>
          <c:xVal>
            <c:numRef>
              <c:f>Sheet1!$A$2:$A$38</c:f>
              <c:numCache>
                <c:formatCode>General</c:formatCode>
                <c:ptCount val="37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45</c:v>
                </c:pt>
                <c:pt idx="9">
                  <c:v>50</c:v>
                </c:pt>
                <c:pt idx="10">
                  <c:v>55</c:v>
                </c:pt>
                <c:pt idx="11">
                  <c:v>60</c:v>
                </c:pt>
                <c:pt idx="12">
                  <c:v>65</c:v>
                </c:pt>
                <c:pt idx="13">
                  <c:v>70</c:v>
                </c:pt>
                <c:pt idx="14">
                  <c:v>75</c:v>
                </c:pt>
                <c:pt idx="15">
                  <c:v>80</c:v>
                </c:pt>
                <c:pt idx="16">
                  <c:v>85</c:v>
                </c:pt>
                <c:pt idx="17">
                  <c:v>90</c:v>
                </c:pt>
                <c:pt idx="18">
                  <c:v>95</c:v>
                </c:pt>
                <c:pt idx="19">
                  <c:v>100</c:v>
                </c:pt>
              </c:numCache>
            </c:numRef>
          </c:xVal>
          <c:yVal>
            <c:numRef>
              <c:f>Sheet1!$B$2:$B$38</c:f>
              <c:numCache>
                <c:formatCode>General</c:formatCode>
                <c:ptCount val="37"/>
                <c:pt idx="0">
                  <c:v>2.7467165312004602</c:v>
                </c:pt>
                <c:pt idx="1">
                  <c:v>2.8145740392504877</c:v>
                </c:pt>
                <c:pt idx="2">
                  <c:v>2.9810499437287161</c:v>
                </c:pt>
                <c:pt idx="3">
                  <c:v>2.6915982199002597</c:v>
                </c:pt>
                <c:pt idx="4">
                  <c:v>3.5156239744570867</c:v>
                </c:pt>
                <c:pt idx="5">
                  <c:v>2.4445799950130587</c:v>
                </c:pt>
                <c:pt idx="6">
                  <c:v>3.3601164308467877</c:v>
                </c:pt>
                <c:pt idx="7">
                  <c:v>3.2666924459961399</c:v>
                </c:pt>
                <c:pt idx="8">
                  <c:v>2.8783432438814001</c:v>
                </c:pt>
                <c:pt idx="9">
                  <c:v>2.94007195513124</c:v>
                </c:pt>
                <c:pt idx="10">
                  <c:v>2.72292289138784</c:v>
                </c:pt>
                <c:pt idx="11">
                  <c:v>2.9718971780678598</c:v>
                </c:pt>
                <c:pt idx="12">
                  <c:v>2.7099812781076467</c:v>
                </c:pt>
                <c:pt idx="13">
                  <c:v>2.17359311463898</c:v>
                </c:pt>
                <c:pt idx="14">
                  <c:v>2.0284535098862198</c:v>
                </c:pt>
                <c:pt idx="15">
                  <c:v>2.4098305888579636</c:v>
                </c:pt>
                <c:pt idx="16">
                  <c:v>2.00559556782322</c:v>
                </c:pt>
                <c:pt idx="17">
                  <c:v>2.2584692562474746</c:v>
                </c:pt>
                <c:pt idx="18">
                  <c:v>2.1278680986886997</c:v>
                </c:pt>
                <c:pt idx="19">
                  <c:v>2.4625174539690797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Sheet1!$F$1</c:f>
              <c:strCache>
                <c:ptCount val="1"/>
                <c:pt idx="0">
                  <c:v>STFM</c:v>
                </c:pt>
              </c:strCache>
            </c:strRef>
          </c:tx>
          <c:spPr>
            <a:ln w="50800"/>
          </c:spPr>
          <c:marker>
            <c:symbol val="none"/>
          </c:marker>
          <c:xVal>
            <c:numRef>
              <c:f>Sheet1!$A$2:$A$21</c:f>
              <c:numCache>
                <c:formatCode>General</c:formatCode>
                <c:ptCount val="20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45</c:v>
                </c:pt>
                <c:pt idx="9">
                  <c:v>50</c:v>
                </c:pt>
                <c:pt idx="10">
                  <c:v>55</c:v>
                </c:pt>
                <c:pt idx="11">
                  <c:v>60</c:v>
                </c:pt>
                <c:pt idx="12">
                  <c:v>65</c:v>
                </c:pt>
                <c:pt idx="13">
                  <c:v>70</c:v>
                </c:pt>
                <c:pt idx="14">
                  <c:v>75</c:v>
                </c:pt>
                <c:pt idx="15">
                  <c:v>80</c:v>
                </c:pt>
                <c:pt idx="16">
                  <c:v>85</c:v>
                </c:pt>
                <c:pt idx="17">
                  <c:v>90</c:v>
                </c:pt>
                <c:pt idx="18">
                  <c:v>95</c:v>
                </c:pt>
                <c:pt idx="19">
                  <c:v>100</c:v>
                </c:pt>
              </c:numCache>
            </c:numRef>
          </c:xVal>
          <c:yVal>
            <c:numRef>
              <c:f>Sheet1!$F$2:$F$21</c:f>
              <c:numCache>
                <c:formatCode>General</c:formatCode>
                <c:ptCount val="20"/>
                <c:pt idx="0">
                  <c:v>1.8516648644648599</c:v>
                </c:pt>
                <c:pt idx="1">
                  <c:v>1.9218596355509698</c:v>
                </c:pt>
                <c:pt idx="2">
                  <c:v>1.8786051729018716</c:v>
                </c:pt>
                <c:pt idx="3">
                  <c:v>1.82941805350021</c:v>
                </c:pt>
                <c:pt idx="4">
                  <c:v>1.9486590791448015</c:v>
                </c:pt>
                <c:pt idx="5">
                  <c:v>1.8759063770770283</c:v>
                </c:pt>
                <c:pt idx="6">
                  <c:v>1.7935840470908984</c:v>
                </c:pt>
                <c:pt idx="7">
                  <c:v>1.76765595618306</c:v>
                </c:pt>
                <c:pt idx="8">
                  <c:v>1.83000824434293</c:v>
                </c:pt>
                <c:pt idx="9">
                  <c:v>1.8170228036357201</c:v>
                </c:pt>
                <c:pt idx="10">
                  <c:v>1.7232284427824871</c:v>
                </c:pt>
                <c:pt idx="11">
                  <c:v>1.7708632531504076</c:v>
                </c:pt>
                <c:pt idx="12">
                  <c:v>1.7039999827278276</c:v>
                </c:pt>
                <c:pt idx="13">
                  <c:v>1.6745982709941898</c:v>
                </c:pt>
                <c:pt idx="14">
                  <c:v>1.6715007102038399</c:v>
                </c:pt>
                <c:pt idx="15">
                  <c:v>1.7352229183406498</c:v>
                </c:pt>
                <c:pt idx="16">
                  <c:v>1.64272811958016</c:v>
                </c:pt>
                <c:pt idx="17">
                  <c:v>1.7083964796384699</c:v>
                </c:pt>
                <c:pt idx="18">
                  <c:v>1.6918095335501</c:v>
                </c:pt>
                <c:pt idx="19">
                  <c:v>1.7476776505029779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Sheet1!$J$1</c:f>
              <c:strCache>
                <c:ptCount val="1"/>
                <c:pt idx="0">
                  <c:v>MISE</c:v>
                </c:pt>
              </c:strCache>
            </c:strRef>
          </c:tx>
          <c:spPr>
            <a:ln w="50800"/>
          </c:spPr>
          <c:marker>
            <c:symbol val="none"/>
          </c:marker>
          <c:xVal>
            <c:numRef>
              <c:f>Sheet1!$A$2:$A$21</c:f>
              <c:numCache>
                <c:formatCode>General</c:formatCode>
                <c:ptCount val="20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45</c:v>
                </c:pt>
                <c:pt idx="9">
                  <c:v>50</c:v>
                </c:pt>
                <c:pt idx="10">
                  <c:v>55</c:v>
                </c:pt>
                <c:pt idx="11">
                  <c:v>60</c:v>
                </c:pt>
                <c:pt idx="12">
                  <c:v>65</c:v>
                </c:pt>
                <c:pt idx="13">
                  <c:v>70</c:v>
                </c:pt>
                <c:pt idx="14">
                  <c:v>75</c:v>
                </c:pt>
                <c:pt idx="15">
                  <c:v>80</c:v>
                </c:pt>
                <c:pt idx="16">
                  <c:v>85</c:v>
                </c:pt>
                <c:pt idx="17">
                  <c:v>90</c:v>
                </c:pt>
                <c:pt idx="18">
                  <c:v>95</c:v>
                </c:pt>
                <c:pt idx="19">
                  <c:v>100</c:v>
                </c:pt>
              </c:numCache>
            </c:numRef>
          </c:xVal>
          <c:yVal>
            <c:numRef>
              <c:f>Sheet1!$J$2:$J$21</c:f>
              <c:numCache>
                <c:formatCode>General</c:formatCode>
                <c:ptCount val="20"/>
                <c:pt idx="0">
                  <c:v>2.66545096387234</c:v>
                </c:pt>
                <c:pt idx="1">
                  <c:v>2.8713252981728301</c:v>
                </c:pt>
                <c:pt idx="2">
                  <c:v>2.8243870877904831</c:v>
                </c:pt>
                <c:pt idx="3">
                  <c:v>2.6053261289675755</c:v>
                </c:pt>
                <c:pt idx="4">
                  <c:v>3.1741069836879499</c:v>
                </c:pt>
                <c:pt idx="5">
                  <c:v>2.6867152689631331</c:v>
                </c:pt>
                <c:pt idx="6">
                  <c:v>3.5471213560629988</c:v>
                </c:pt>
                <c:pt idx="7">
                  <c:v>3.4316576695365271</c:v>
                </c:pt>
                <c:pt idx="8">
                  <c:v>3.3000143211799902</c:v>
                </c:pt>
                <c:pt idx="9">
                  <c:v>2.6746683138241441</c:v>
                </c:pt>
                <c:pt idx="10">
                  <c:v>2.8604415134716668</c:v>
                </c:pt>
                <c:pt idx="11">
                  <c:v>3.08213207994224</c:v>
                </c:pt>
                <c:pt idx="12">
                  <c:v>2.890876491730896</c:v>
                </c:pt>
                <c:pt idx="13">
                  <c:v>2.23499264775884</c:v>
                </c:pt>
                <c:pt idx="14">
                  <c:v>2.1160944108458666</c:v>
                </c:pt>
                <c:pt idx="15">
                  <c:v>2.3639495149251677</c:v>
                </c:pt>
                <c:pt idx="16">
                  <c:v>1.9989840399496801</c:v>
                </c:pt>
                <c:pt idx="17">
                  <c:v>2.0667074553791598</c:v>
                </c:pt>
                <c:pt idx="18">
                  <c:v>2.1631588274354812</c:v>
                </c:pt>
                <c:pt idx="19">
                  <c:v>2.3161097609560302</c:v>
                </c:pt>
              </c:numCache>
            </c:numRef>
          </c:yVal>
          <c:smooth val="1"/>
        </c:ser>
        <c:axId val="68333952"/>
        <c:axId val="68335872"/>
      </c:scatterChart>
      <c:valAx>
        <c:axId val="68333952"/>
        <c:scaling>
          <c:orientation val="minMax"/>
          <c:max val="100"/>
        </c:scaling>
        <c:axPos val="b"/>
        <c:title>
          <c:tx>
            <c:rich>
              <a:bodyPr/>
              <a:lstStyle/>
              <a:p>
                <a:pPr>
                  <a:defRPr sz="2500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r>
                  <a:rPr lang="en-US" sz="250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Million Cycles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68335872"/>
        <c:crosses val="autoZero"/>
        <c:crossBetween val="midCat"/>
      </c:valAx>
      <c:valAx>
        <c:axId val="68335872"/>
        <c:scaling>
          <c:orientation val="minMax"/>
          <c:min val="1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500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r>
                  <a:rPr lang="en-US" sz="250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Slowdown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68333952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sz="2200"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en-US"/>
        </a:p>
      </c:txPr>
    </c:legend>
    <c:plotVisOnly val="1"/>
  </c:chart>
  <c:txPr>
    <a:bodyPr/>
    <a:lstStyle/>
    <a:p>
      <a:pPr>
        <a:defRPr sz="1500"/>
      </a:pPr>
      <a:endParaRPr lang="en-US"/>
    </a:p>
  </c:tx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smoothMarker"/>
        <c:ser>
          <c:idx val="0"/>
          <c:order val="0"/>
          <c:tx>
            <c:strRef>
              <c:f>cactusADM!$B$1</c:f>
              <c:strCache>
                <c:ptCount val="1"/>
                <c:pt idx="0">
                  <c:v>Actual</c:v>
                </c:pt>
              </c:strCache>
            </c:strRef>
          </c:tx>
          <c:spPr>
            <a:ln w="50800"/>
          </c:spPr>
          <c:marker>
            <c:symbol val="none"/>
          </c:marker>
          <c:xVal>
            <c:numRef>
              <c:f>cactusADM!$A$2:$A$21</c:f>
              <c:numCache>
                <c:formatCode>General</c:formatCode>
                <c:ptCount val="20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45</c:v>
                </c:pt>
                <c:pt idx="9">
                  <c:v>50</c:v>
                </c:pt>
                <c:pt idx="10">
                  <c:v>55</c:v>
                </c:pt>
                <c:pt idx="11">
                  <c:v>60</c:v>
                </c:pt>
                <c:pt idx="12">
                  <c:v>65</c:v>
                </c:pt>
                <c:pt idx="13">
                  <c:v>70</c:v>
                </c:pt>
                <c:pt idx="14">
                  <c:v>75</c:v>
                </c:pt>
                <c:pt idx="15">
                  <c:v>80</c:v>
                </c:pt>
                <c:pt idx="16">
                  <c:v>85</c:v>
                </c:pt>
                <c:pt idx="17">
                  <c:v>90</c:v>
                </c:pt>
                <c:pt idx="18">
                  <c:v>95</c:v>
                </c:pt>
                <c:pt idx="19">
                  <c:v>100</c:v>
                </c:pt>
              </c:numCache>
            </c:numRef>
          </c:xVal>
          <c:yVal>
            <c:numRef>
              <c:f>cactusADM!$B$2:$B$21</c:f>
              <c:numCache>
                <c:formatCode>General</c:formatCode>
                <c:ptCount val="20"/>
                <c:pt idx="0">
                  <c:v>1.4949823634006401</c:v>
                </c:pt>
                <c:pt idx="1">
                  <c:v>1.5295495431474779</c:v>
                </c:pt>
                <c:pt idx="2">
                  <c:v>1.6709402557329898</c:v>
                </c:pt>
                <c:pt idx="3">
                  <c:v>1.5474978872895579</c:v>
                </c:pt>
                <c:pt idx="4">
                  <c:v>1.66049730795453</c:v>
                </c:pt>
                <c:pt idx="5">
                  <c:v>1.5731095557840198</c:v>
                </c:pt>
                <c:pt idx="6">
                  <c:v>1.9782593009981519</c:v>
                </c:pt>
                <c:pt idx="7">
                  <c:v>1.7094642939545159</c:v>
                </c:pt>
                <c:pt idx="8">
                  <c:v>1.5336937593474762</c:v>
                </c:pt>
                <c:pt idx="9">
                  <c:v>1.5256046533562877</c:v>
                </c:pt>
                <c:pt idx="10">
                  <c:v>1.4754129939209499</c:v>
                </c:pt>
                <c:pt idx="11">
                  <c:v>1.5234957120433077</c:v>
                </c:pt>
                <c:pt idx="12">
                  <c:v>1.5214329757444598</c:v>
                </c:pt>
                <c:pt idx="13">
                  <c:v>1.7913354778572799</c:v>
                </c:pt>
                <c:pt idx="14">
                  <c:v>1.68547765812579</c:v>
                </c:pt>
                <c:pt idx="15">
                  <c:v>1.6301298786545</c:v>
                </c:pt>
                <c:pt idx="16">
                  <c:v>1.5932523343859419</c:v>
                </c:pt>
                <c:pt idx="17">
                  <c:v>1.6731665682416201</c:v>
                </c:pt>
                <c:pt idx="18">
                  <c:v>1.5494684056542898</c:v>
                </c:pt>
                <c:pt idx="19">
                  <c:v>1.6972977952520898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cactusADM!$F$1</c:f>
              <c:strCache>
                <c:ptCount val="1"/>
                <c:pt idx="0">
                  <c:v>STFM</c:v>
                </c:pt>
              </c:strCache>
            </c:strRef>
          </c:tx>
          <c:spPr>
            <a:ln w="50800"/>
          </c:spPr>
          <c:marker>
            <c:symbol val="none"/>
          </c:marker>
          <c:xVal>
            <c:numRef>
              <c:f>cactusADM!$A$2:$A$21</c:f>
              <c:numCache>
                <c:formatCode>General</c:formatCode>
                <c:ptCount val="20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45</c:v>
                </c:pt>
                <c:pt idx="9">
                  <c:v>50</c:v>
                </c:pt>
                <c:pt idx="10">
                  <c:v>55</c:v>
                </c:pt>
                <c:pt idx="11">
                  <c:v>60</c:v>
                </c:pt>
                <c:pt idx="12">
                  <c:v>65</c:v>
                </c:pt>
                <c:pt idx="13">
                  <c:v>70</c:v>
                </c:pt>
                <c:pt idx="14">
                  <c:v>75</c:v>
                </c:pt>
                <c:pt idx="15">
                  <c:v>80</c:v>
                </c:pt>
                <c:pt idx="16">
                  <c:v>85</c:v>
                </c:pt>
                <c:pt idx="17">
                  <c:v>90</c:v>
                </c:pt>
                <c:pt idx="18">
                  <c:v>95</c:v>
                </c:pt>
                <c:pt idx="19">
                  <c:v>100</c:v>
                </c:pt>
              </c:numCache>
            </c:numRef>
          </c:xVal>
          <c:yVal>
            <c:numRef>
              <c:f>cactusADM!$F$2:$F$21</c:f>
              <c:numCache>
                <c:formatCode>General</c:formatCode>
                <c:ptCount val="20"/>
                <c:pt idx="0">
                  <c:v>1.24997947606677</c:v>
                </c:pt>
                <c:pt idx="1">
                  <c:v>1.3555470920350798</c:v>
                </c:pt>
                <c:pt idx="2">
                  <c:v>1.3435328626673</c:v>
                </c:pt>
                <c:pt idx="3">
                  <c:v>1.3721069458873101</c:v>
                </c:pt>
                <c:pt idx="4">
                  <c:v>1.3292625238554201</c:v>
                </c:pt>
                <c:pt idx="5">
                  <c:v>1.3149216755102398</c:v>
                </c:pt>
                <c:pt idx="6">
                  <c:v>1.2341186721231698</c:v>
                </c:pt>
                <c:pt idx="7">
                  <c:v>1.3127948259753499</c:v>
                </c:pt>
                <c:pt idx="8">
                  <c:v>1.3228151025328201</c:v>
                </c:pt>
                <c:pt idx="9">
                  <c:v>1.3579155624075701</c:v>
                </c:pt>
                <c:pt idx="10">
                  <c:v>1.3508670073525899</c:v>
                </c:pt>
                <c:pt idx="11">
                  <c:v>1.3440087895712225</c:v>
                </c:pt>
                <c:pt idx="12">
                  <c:v>1.4008257735436798</c:v>
                </c:pt>
                <c:pt idx="13">
                  <c:v>1.39673577400494</c:v>
                </c:pt>
                <c:pt idx="14">
                  <c:v>1.5396663984387879</c:v>
                </c:pt>
                <c:pt idx="15">
                  <c:v>1.58666819173287</c:v>
                </c:pt>
                <c:pt idx="16">
                  <c:v>1.5516690116044074</c:v>
                </c:pt>
                <c:pt idx="17">
                  <c:v>1.5682773095516025</c:v>
                </c:pt>
                <c:pt idx="18">
                  <c:v>1.5637833221497</c:v>
                </c:pt>
                <c:pt idx="19">
                  <c:v>1.3613979675054599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cactusADM!$J$1</c:f>
              <c:strCache>
                <c:ptCount val="1"/>
                <c:pt idx="0">
                  <c:v>MISE</c:v>
                </c:pt>
              </c:strCache>
            </c:strRef>
          </c:tx>
          <c:spPr>
            <a:ln w="50800"/>
          </c:spPr>
          <c:marker>
            <c:symbol val="none"/>
          </c:marker>
          <c:xVal>
            <c:numRef>
              <c:f>cactusADM!$A$2:$A$21</c:f>
              <c:numCache>
                <c:formatCode>General</c:formatCode>
                <c:ptCount val="20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45</c:v>
                </c:pt>
                <c:pt idx="9">
                  <c:v>50</c:v>
                </c:pt>
                <c:pt idx="10">
                  <c:v>55</c:v>
                </c:pt>
                <c:pt idx="11">
                  <c:v>60</c:v>
                </c:pt>
                <c:pt idx="12">
                  <c:v>65</c:v>
                </c:pt>
                <c:pt idx="13">
                  <c:v>70</c:v>
                </c:pt>
                <c:pt idx="14">
                  <c:v>75</c:v>
                </c:pt>
                <c:pt idx="15">
                  <c:v>80</c:v>
                </c:pt>
                <c:pt idx="16">
                  <c:v>85</c:v>
                </c:pt>
                <c:pt idx="17">
                  <c:v>90</c:v>
                </c:pt>
                <c:pt idx="18">
                  <c:v>95</c:v>
                </c:pt>
                <c:pt idx="19">
                  <c:v>100</c:v>
                </c:pt>
              </c:numCache>
            </c:numRef>
          </c:xVal>
          <c:yVal>
            <c:numRef>
              <c:f>cactusADM!$J$2:$J$21</c:f>
              <c:numCache>
                <c:formatCode>General</c:formatCode>
                <c:ptCount val="20"/>
                <c:pt idx="0">
                  <c:v>1.5722833728367025</c:v>
                </c:pt>
                <c:pt idx="1">
                  <c:v>1.5684940141551098</c:v>
                </c:pt>
                <c:pt idx="2">
                  <c:v>1.6896559885253901</c:v>
                </c:pt>
                <c:pt idx="3">
                  <c:v>1.5828823109341799</c:v>
                </c:pt>
                <c:pt idx="4">
                  <c:v>1.730045547966002</c:v>
                </c:pt>
                <c:pt idx="5">
                  <c:v>1.6866132340087228</c:v>
                </c:pt>
                <c:pt idx="6">
                  <c:v>2.1705932551493561</c:v>
                </c:pt>
                <c:pt idx="7">
                  <c:v>1.8114429971736299</c:v>
                </c:pt>
                <c:pt idx="8">
                  <c:v>1.594677433400882</c:v>
                </c:pt>
                <c:pt idx="9">
                  <c:v>1.5898300844114199</c:v>
                </c:pt>
                <c:pt idx="10">
                  <c:v>1.53466807662974</c:v>
                </c:pt>
                <c:pt idx="11">
                  <c:v>1.5536886146654398</c:v>
                </c:pt>
                <c:pt idx="12">
                  <c:v>1.6001030326707701</c:v>
                </c:pt>
                <c:pt idx="13">
                  <c:v>1.8672660282917601</c:v>
                </c:pt>
                <c:pt idx="14">
                  <c:v>1.7348391371668199</c:v>
                </c:pt>
                <c:pt idx="15">
                  <c:v>1.6758071713505922</c:v>
                </c:pt>
                <c:pt idx="16">
                  <c:v>1.631265211054618</c:v>
                </c:pt>
                <c:pt idx="17">
                  <c:v>1.73215955407459</c:v>
                </c:pt>
                <c:pt idx="18">
                  <c:v>1.6362237087681599</c:v>
                </c:pt>
                <c:pt idx="19">
                  <c:v>1.7297891806713999</c:v>
                </c:pt>
              </c:numCache>
            </c:numRef>
          </c:yVal>
          <c:smooth val="1"/>
        </c:ser>
        <c:axId val="68558848"/>
        <c:axId val="68560384"/>
      </c:scatterChart>
      <c:valAx>
        <c:axId val="68558848"/>
        <c:scaling>
          <c:orientation val="minMax"/>
          <c:max val="100"/>
          <c:min val="0"/>
        </c:scaling>
        <c:axPos val="b"/>
        <c:numFmt formatCode="General" sourceLinked="1"/>
        <c:tickLblPos val="nextTo"/>
        <c:txPr>
          <a:bodyPr/>
          <a:lstStyle/>
          <a:p>
            <a:pPr>
              <a:defRPr sz="15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68560384"/>
        <c:crosses val="autoZero"/>
        <c:crossBetween val="midCat"/>
      </c:valAx>
      <c:valAx>
        <c:axId val="68560384"/>
        <c:scaling>
          <c:orientation val="minMax"/>
          <c:max val="4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500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r>
                  <a:rPr lang="en-US" sz="150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Slowdown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5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68558848"/>
        <c:crosses val="autoZero"/>
        <c:crossBetween val="midCat"/>
      </c:valAx>
    </c:plotArea>
    <c:plotVisOnly val="1"/>
  </c:chart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smoothMarker"/>
        <c:ser>
          <c:idx val="0"/>
          <c:order val="0"/>
          <c:tx>
            <c:strRef>
              <c:f>GemsFDTD!$B$1</c:f>
              <c:strCache>
                <c:ptCount val="1"/>
                <c:pt idx="0">
                  <c:v>Actual</c:v>
                </c:pt>
              </c:strCache>
            </c:strRef>
          </c:tx>
          <c:spPr>
            <a:ln w="50800"/>
          </c:spPr>
          <c:marker>
            <c:symbol val="none"/>
          </c:marker>
          <c:xVal>
            <c:numRef>
              <c:f>GemsFDTD!$A$2:$A$21</c:f>
              <c:numCache>
                <c:formatCode>General</c:formatCode>
                <c:ptCount val="20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45</c:v>
                </c:pt>
                <c:pt idx="9">
                  <c:v>50</c:v>
                </c:pt>
                <c:pt idx="10">
                  <c:v>55</c:v>
                </c:pt>
                <c:pt idx="11">
                  <c:v>60</c:v>
                </c:pt>
                <c:pt idx="12">
                  <c:v>65</c:v>
                </c:pt>
                <c:pt idx="13">
                  <c:v>70</c:v>
                </c:pt>
                <c:pt idx="14">
                  <c:v>75</c:v>
                </c:pt>
                <c:pt idx="15">
                  <c:v>80</c:v>
                </c:pt>
                <c:pt idx="16">
                  <c:v>85</c:v>
                </c:pt>
                <c:pt idx="17">
                  <c:v>90</c:v>
                </c:pt>
                <c:pt idx="18">
                  <c:v>95</c:v>
                </c:pt>
                <c:pt idx="19">
                  <c:v>100</c:v>
                </c:pt>
              </c:numCache>
            </c:numRef>
          </c:xVal>
          <c:yVal>
            <c:numRef>
              <c:f>GemsFDTD!$B$2:$B$21</c:f>
              <c:numCache>
                <c:formatCode>General</c:formatCode>
                <c:ptCount val="20"/>
                <c:pt idx="0">
                  <c:v>1.7535591997142999</c:v>
                </c:pt>
                <c:pt idx="1">
                  <c:v>1.6969587463895701</c:v>
                </c:pt>
                <c:pt idx="2">
                  <c:v>1.8733992461685898</c:v>
                </c:pt>
                <c:pt idx="3">
                  <c:v>1.7247664925672477</c:v>
                </c:pt>
                <c:pt idx="4">
                  <c:v>1.92246655298002</c:v>
                </c:pt>
                <c:pt idx="5">
                  <c:v>1.64128847007048</c:v>
                </c:pt>
                <c:pt idx="6">
                  <c:v>1.9296300304879299</c:v>
                </c:pt>
                <c:pt idx="7">
                  <c:v>2.1338806220278101</c:v>
                </c:pt>
                <c:pt idx="8">
                  <c:v>2.05044385766044</c:v>
                </c:pt>
                <c:pt idx="9">
                  <c:v>1.9753589245111944</c:v>
                </c:pt>
                <c:pt idx="10">
                  <c:v>1.8731949743638401</c:v>
                </c:pt>
                <c:pt idx="11">
                  <c:v>2.1704946494379769</c:v>
                </c:pt>
                <c:pt idx="12">
                  <c:v>2.0084840455795945</c:v>
                </c:pt>
                <c:pt idx="13">
                  <c:v>2.2390218110337199</c:v>
                </c:pt>
                <c:pt idx="14">
                  <c:v>2.2425334268478201</c:v>
                </c:pt>
                <c:pt idx="15">
                  <c:v>2.2469473592374212</c:v>
                </c:pt>
                <c:pt idx="16">
                  <c:v>1.90420966038921</c:v>
                </c:pt>
                <c:pt idx="17">
                  <c:v>2.3714605024595588</c:v>
                </c:pt>
                <c:pt idx="18">
                  <c:v>2.09268331601757</c:v>
                </c:pt>
                <c:pt idx="19">
                  <c:v>2.5901864928967799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GemsFDTD!$F$1</c:f>
              <c:strCache>
                <c:ptCount val="1"/>
                <c:pt idx="0">
                  <c:v>STFM</c:v>
                </c:pt>
              </c:strCache>
            </c:strRef>
          </c:tx>
          <c:spPr>
            <a:ln w="50800"/>
          </c:spPr>
          <c:marker>
            <c:symbol val="none"/>
          </c:marker>
          <c:xVal>
            <c:numRef>
              <c:f>GemsFDTD!$A$2:$A$21</c:f>
              <c:numCache>
                <c:formatCode>General</c:formatCode>
                <c:ptCount val="20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45</c:v>
                </c:pt>
                <c:pt idx="9">
                  <c:v>50</c:v>
                </c:pt>
                <c:pt idx="10">
                  <c:v>55</c:v>
                </c:pt>
                <c:pt idx="11">
                  <c:v>60</c:v>
                </c:pt>
                <c:pt idx="12">
                  <c:v>65</c:v>
                </c:pt>
                <c:pt idx="13">
                  <c:v>70</c:v>
                </c:pt>
                <c:pt idx="14">
                  <c:v>75</c:v>
                </c:pt>
                <c:pt idx="15">
                  <c:v>80</c:v>
                </c:pt>
                <c:pt idx="16">
                  <c:v>85</c:v>
                </c:pt>
                <c:pt idx="17">
                  <c:v>90</c:v>
                </c:pt>
                <c:pt idx="18">
                  <c:v>95</c:v>
                </c:pt>
                <c:pt idx="19">
                  <c:v>100</c:v>
                </c:pt>
              </c:numCache>
            </c:numRef>
          </c:xVal>
          <c:yVal>
            <c:numRef>
              <c:f>GemsFDTD!$F$2:$F$21</c:f>
              <c:numCache>
                <c:formatCode>General</c:formatCode>
                <c:ptCount val="20"/>
                <c:pt idx="0">
                  <c:v>1.3661064325412422</c:v>
                </c:pt>
                <c:pt idx="1">
                  <c:v>1.38427136013509</c:v>
                </c:pt>
                <c:pt idx="2">
                  <c:v>1.36345526468439</c:v>
                </c:pt>
                <c:pt idx="3">
                  <c:v>1.3907605047062732</c:v>
                </c:pt>
                <c:pt idx="4">
                  <c:v>1.3588915655751199</c:v>
                </c:pt>
                <c:pt idx="5">
                  <c:v>1.3500329464240501</c:v>
                </c:pt>
                <c:pt idx="6">
                  <c:v>1.3745551583632922</c:v>
                </c:pt>
                <c:pt idx="7">
                  <c:v>1.5893502321553299</c:v>
                </c:pt>
                <c:pt idx="8">
                  <c:v>1.5810629463566901</c:v>
                </c:pt>
                <c:pt idx="9">
                  <c:v>1.59953577115086</c:v>
                </c:pt>
                <c:pt idx="10">
                  <c:v>1.59866294807927</c:v>
                </c:pt>
                <c:pt idx="11">
                  <c:v>1.5832279963067319</c:v>
                </c:pt>
                <c:pt idx="12">
                  <c:v>1.5770695461220499</c:v>
                </c:pt>
                <c:pt idx="13">
                  <c:v>2.0246305482448812</c:v>
                </c:pt>
                <c:pt idx="14">
                  <c:v>1.9878177188586501</c:v>
                </c:pt>
                <c:pt idx="15">
                  <c:v>1.9883405116996622</c:v>
                </c:pt>
                <c:pt idx="16">
                  <c:v>1.9796946029240674</c:v>
                </c:pt>
                <c:pt idx="17">
                  <c:v>1.9406410301400201</c:v>
                </c:pt>
                <c:pt idx="18">
                  <c:v>1.9709080124999598</c:v>
                </c:pt>
                <c:pt idx="19">
                  <c:v>1.9628762375596698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GemsFDTD!$J$1</c:f>
              <c:strCache>
                <c:ptCount val="1"/>
                <c:pt idx="0">
                  <c:v>MISE</c:v>
                </c:pt>
              </c:strCache>
            </c:strRef>
          </c:tx>
          <c:spPr>
            <a:ln w="50800"/>
          </c:spPr>
          <c:marker>
            <c:symbol val="none"/>
          </c:marker>
          <c:xVal>
            <c:numRef>
              <c:f>GemsFDTD!$A$2:$A$21</c:f>
              <c:numCache>
                <c:formatCode>General</c:formatCode>
                <c:ptCount val="20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45</c:v>
                </c:pt>
                <c:pt idx="9">
                  <c:v>50</c:v>
                </c:pt>
                <c:pt idx="10">
                  <c:v>55</c:v>
                </c:pt>
                <c:pt idx="11">
                  <c:v>60</c:v>
                </c:pt>
                <c:pt idx="12">
                  <c:v>65</c:v>
                </c:pt>
                <c:pt idx="13">
                  <c:v>70</c:v>
                </c:pt>
                <c:pt idx="14">
                  <c:v>75</c:v>
                </c:pt>
                <c:pt idx="15">
                  <c:v>80</c:v>
                </c:pt>
                <c:pt idx="16">
                  <c:v>85</c:v>
                </c:pt>
                <c:pt idx="17">
                  <c:v>90</c:v>
                </c:pt>
                <c:pt idx="18">
                  <c:v>95</c:v>
                </c:pt>
                <c:pt idx="19">
                  <c:v>100</c:v>
                </c:pt>
              </c:numCache>
            </c:numRef>
          </c:xVal>
          <c:yVal>
            <c:numRef>
              <c:f>GemsFDTD!$J$2:$J$21</c:f>
              <c:numCache>
                <c:formatCode>General</c:formatCode>
                <c:ptCount val="20"/>
                <c:pt idx="0">
                  <c:v>1.8607194571814498</c:v>
                </c:pt>
                <c:pt idx="1">
                  <c:v>1.9645131012008037</c:v>
                </c:pt>
                <c:pt idx="2">
                  <c:v>1.9764769528361501</c:v>
                </c:pt>
                <c:pt idx="3">
                  <c:v>1.8834637683501698</c:v>
                </c:pt>
                <c:pt idx="4">
                  <c:v>2.5202348494864966</c:v>
                </c:pt>
                <c:pt idx="5">
                  <c:v>1.8326436449079699</c:v>
                </c:pt>
                <c:pt idx="6">
                  <c:v>2.2231066738700402</c:v>
                </c:pt>
                <c:pt idx="7">
                  <c:v>2.3346735443917797</c:v>
                </c:pt>
                <c:pt idx="8">
                  <c:v>2.17798307938825</c:v>
                </c:pt>
                <c:pt idx="9">
                  <c:v>2.0970259896612977</c:v>
                </c:pt>
                <c:pt idx="10">
                  <c:v>2.17355602767927</c:v>
                </c:pt>
                <c:pt idx="11">
                  <c:v>2.10543354473878</c:v>
                </c:pt>
                <c:pt idx="12">
                  <c:v>2.0590724789484467</c:v>
                </c:pt>
                <c:pt idx="13">
                  <c:v>2.3181093884059698</c:v>
                </c:pt>
                <c:pt idx="14">
                  <c:v>2.2501591560776899</c:v>
                </c:pt>
                <c:pt idx="15">
                  <c:v>2.3946464470800262</c:v>
                </c:pt>
                <c:pt idx="16">
                  <c:v>2.1703111184902339</c:v>
                </c:pt>
                <c:pt idx="17">
                  <c:v>2.5387123040068067</c:v>
                </c:pt>
                <c:pt idx="18">
                  <c:v>2.2734758294804398</c:v>
                </c:pt>
                <c:pt idx="19">
                  <c:v>2.664654287152938</c:v>
                </c:pt>
              </c:numCache>
            </c:numRef>
          </c:yVal>
          <c:smooth val="1"/>
        </c:ser>
        <c:axId val="68598016"/>
        <c:axId val="68608000"/>
      </c:scatterChart>
      <c:valAx>
        <c:axId val="68598016"/>
        <c:scaling>
          <c:orientation val="minMax"/>
          <c:max val="100"/>
          <c:min val="0"/>
        </c:scaling>
        <c:axPos val="b"/>
        <c:numFmt formatCode="General" sourceLinked="1"/>
        <c:tickLblPos val="nextTo"/>
        <c:txPr>
          <a:bodyPr/>
          <a:lstStyle/>
          <a:p>
            <a:pPr>
              <a:defRPr sz="15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68608000"/>
        <c:crosses val="autoZero"/>
        <c:crossBetween val="midCat"/>
      </c:valAx>
      <c:valAx>
        <c:axId val="68608000"/>
        <c:scaling>
          <c:orientation val="minMax"/>
          <c:max val="4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500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r>
                  <a:rPr lang="en-US" sz="150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Slowdown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5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68598016"/>
        <c:crosses val="autoZero"/>
        <c:crossBetween val="midCat"/>
      </c:valAx>
    </c:plotArea>
    <c:plotVisOnly val="1"/>
  </c:chart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smoothMarker"/>
        <c:ser>
          <c:idx val="0"/>
          <c:order val="0"/>
          <c:tx>
            <c:strRef>
              <c:f>soplex!$B$1</c:f>
              <c:strCache>
                <c:ptCount val="1"/>
                <c:pt idx="0">
                  <c:v>Actual</c:v>
                </c:pt>
              </c:strCache>
            </c:strRef>
          </c:tx>
          <c:spPr>
            <a:ln w="50800"/>
          </c:spPr>
          <c:marker>
            <c:symbol val="none"/>
          </c:marker>
          <c:xVal>
            <c:numRef>
              <c:f>soplex!$A$2:$A$21</c:f>
              <c:numCache>
                <c:formatCode>General</c:formatCode>
                <c:ptCount val="20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45</c:v>
                </c:pt>
                <c:pt idx="9">
                  <c:v>50</c:v>
                </c:pt>
                <c:pt idx="10">
                  <c:v>55</c:v>
                </c:pt>
                <c:pt idx="11">
                  <c:v>60</c:v>
                </c:pt>
                <c:pt idx="12">
                  <c:v>65</c:v>
                </c:pt>
                <c:pt idx="13">
                  <c:v>70</c:v>
                </c:pt>
                <c:pt idx="14">
                  <c:v>75</c:v>
                </c:pt>
                <c:pt idx="15">
                  <c:v>80</c:v>
                </c:pt>
                <c:pt idx="16">
                  <c:v>85</c:v>
                </c:pt>
                <c:pt idx="17">
                  <c:v>90</c:v>
                </c:pt>
                <c:pt idx="18">
                  <c:v>95</c:v>
                </c:pt>
                <c:pt idx="19">
                  <c:v>100</c:v>
                </c:pt>
              </c:numCache>
            </c:numRef>
          </c:xVal>
          <c:yVal>
            <c:numRef>
              <c:f>soplex!$B$2:$B$21</c:f>
              <c:numCache>
                <c:formatCode>General</c:formatCode>
                <c:ptCount val="20"/>
                <c:pt idx="0">
                  <c:v>1.9414179830257328</c:v>
                </c:pt>
                <c:pt idx="1">
                  <c:v>2.1411839855902701</c:v>
                </c:pt>
                <c:pt idx="2">
                  <c:v>2.4059819805366001</c:v>
                </c:pt>
                <c:pt idx="3">
                  <c:v>2.063220457675575</c:v>
                </c:pt>
                <c:pt idx="4">
                  <c:v>2.7223196218146302</c:v>
                </c:pt>
                <c:pt idx="5">
                  <c:v>2.6572495972205799</c:v>
                </c:pt>
                <c:pt idx="6">
                  <c:v>3.1067874170437877</c:v>
                </c:pt>
                <c:pt idx="7">
                  <c:v>3.1878582120144898</c:v>
                </c:pt>
                <c:pt idx="8">
                  <c:v>2.6035349170759066</c:v>
                </c:pt>
                <c:pt idx="9">
                  <c:v>2.4936851303853067</c:v>
                </c:pt>
                <c:pt idx="10">
                  <c:v>2.4703605338421597</c:v>
                </c:pt>
                <c:pt idx="11">
                  <c:v>2.8773513498431997</c:v>
                </c:pt>
                <c:pt idx="12">
                  <c:v>2.64775740961342</c:v>
                </c:pt>
                <c:pt idx="13">
                  <c:v>2.69468454368414</c:v>
                </c:pt>
                <c:pt idx="14">
                  <c:v>2.7803553094596598</c:v>
                </c:pt>
                <c:pt idx="15">
                  <c:v>2.9653158862184799</c:v>
                </c:pt>
                <c:pt idx="16">
                  <c:v>2.8227824478769201</c:v>
                </c:pt>
                <c:pt idx="17">
                  <c:v>2.5796459759424777</c:v>
                </c:pt>
                <c:pt idx="18">
                  <c:v>2.6027006417464045</c:v>
                </c:pt>
                <c:pt idx="19">
                  <c:v>2.784579260556725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soplex!$F$1</c:f>
              <c:strCache>
                <c:ptCount val="1"/>
                <c:pt idx="0">
                  <c:v>STFM</c:v>
                </c:pt>
              </c:strCache>
            </c:strRef>
          </c:tx>
          <c:spPr>
            <a:ln w="50800"/>
          </c:spPr>
          <c:marker>
            <c:symbol val="none"/>
          </c:marker>
          <c:xVal>
            <c:numRef>
              <c:f>soplex!$A$2:$A$21</c:f>
              <c:numCache>
                <c:formatCode>General</c:formatCode>
                <c:ptCount val="20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45</c:v>
                </c:pt>
                <c:pt idx="9">
                  <c:v>50</c:v>
                </c:pt>
                <c:pt idx="10">
                  <c:v>55</c:v>
                </c:pt>
                <c:pt idx="11">
                  <c:v>60</c:v>
                </c:pt>
                <c:pt idx="12">
                  <c:v>65</c:v>
                </c:pt>
                <c:pt idx="13">
                  <c:v>70</c:v>
                </c:pt>
                <c:pt idx="14">
                  <c:v>75</c:v>
                </c:pt>
                <c:pt idx="15">
                  <c:v>80</c:v>
                </c:pt>
                <c:pt idx="16">
                  <c:v>85</c:v>
                </c:pt>
                <c:pt idx="17">
                  <c:v>90</c:v>
                </c:pt>
                <c:pt idx="18">
                  <c:v>95</c:v>
                </c:pt>
                <c:pt idx="19">
                  <c:v>100</c:v>
                </c:pt>
              </c:numCache>
            </c:numRef>
          </c:xVal>
          <c:yVal>
            <c:numRef>
              <c:f>soplex!$F$2:$F$21</c:f>
              <c:numCache>
                <c:formatCode>General</c:formatCode>
                <c:ptCount val="20"/>
                <c:pt idx="0">
                  <c:v>1.5023057234324799</c:v>
                </c:pt>
                <c:pt idx="1">
                  <c:v>1.4704830327615119</c:v>
                </c:pt>
                <c:pt idx="2">
                  <c:v>1.8931384130320499</c:v>
                </c:pt>
                <c:pt idx="3">
                  <c:v>1.4970824023844298</c:v>
                </c:pt>
                <c:pt idx="4">
                  <c:v>1.6675899265269127</c:v>
                </c:pt>
                <c:pt idx="5">
                  <c:v>1.630563612432298</c:v>
                </c:pt>
                <c:pt idx="6">
                  <c:v>1.8055374934700299</c:v>
                </c:pt>
                <c:pt idx="7">
                  <c:v>1.700392317742258</c:v>
                </c:pt>
                <c:pt idx="8">
                  <c:v>1.5826519996106301</c:v>
                </c:pt>
                <c:pt idx="9">
                  <c:v>1.7021434942443099</c:v>
                </c:pt>
                <c:pt idx="10">
                  <c:v>1.7571314674588998</c:v>
                </c:pt>
                <c:pt idx="11">
                  <c:v>1.80543112316281</c:v>
                </c:pt>
                <c:pt idx="12">
                  <c:v>1.9739864873719899</c:v>
                </c:pt>
                <c:pt idx="13">
                  <c:v>2.282693958481345</c:v>
                </c:pt>
                <c:pt idx="14">
                  <c:v>2.3098189828296967</c:v>
                </c:pt>
                <c:pt idx="15">
                  <c:v>2.10696621913285</c:v>
                </c:pt>
                <c:pt idx="16">
                  <c:v>1.6315891083384699</c:v>
                </c:pt>
                <c:pt idx="17">
                  <c:v>2.0167735190830056</c:v>
                </c:pt>
                <c:pt idx="18">
                  <c:v>2.0446726257529599</c:v>
                </c:pt>
                <c:pt idx="19">
                  <c:v>2.0375197728858812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soplex!$J$1</c:f>
              <c:strCache>
                <c:ptCount val="1"/>
                <c:pt idx="0">
                  <c:v>MISE</c:v>
                </c:pt>
              </c:strCache>
            </c:strRef>
          </c:tx>
          <c:spPr>
            <a:ln w="50800"/>
          </c:spPr>
          <c:marker>
            <c:symbol val="none"/>
          </c:marker>
          <c:xVal>
            <c:numRef>
              <c:f>soplex!$A$2:$A$21</c:f>
              <c:numCache>
                <c:formatCode>General</c:formatCode>
                <c:ptCount val="20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45</c:v>
                </c:pt>
                <c:pt idx="9">
                  <c:v>50</c:v>
                </c:pt>
                <c:pt idx="10">
                  <c:v>55</c:v>
                </c:pt>
                <c:pt idx="11">
                  <c:v>60</c:v>
                </c:pt>
                <c:pt idx="12">
                  <c:v>65</c:v>
                </c:pt>
                <c:pt idx="13">
                  <c:v>70</c:v>
                </c:pt>
                <c:pt idx="14">
                  <c:v>75</c:v>
                </c:pt>
                <c:pt idx="15">
                  <c:v>80</c:v>
                </c:pt>
                <c:pt idx="16">
                  <c:v>85</c:v>
                </c:pt>
                <c:pt idx="17">
                  <c:v>90</c:v>
                </c:pt>
                <c:pt idx="18">
                  <c:v>95</c:v>
                </c:pt>
                <c:pt idx="19">
                  <c:v>100</c:v>
                </c:pt>
              </c:numCache>
            </c:numRef>
          </c:xVal>
          <c:yVal>
            <c:numRef>
              <c:f>soplex!$J$2:$J$21</c:f>
              <c:numCache>
                <c:formatCode>General</c:formatCode>
                <c:ptCount val="20"/>
                <c:pt idx="0">
                  <c:v>1.91597695945501</c:v>
                </c:pt>
                <c:pt idx="1">
                  <c:v>2.3468756376632722</c:v>
                </c:pt>
                <c:pt idx="2">
                  <c:v>2.5020943055093099</c:v>
                </c:pt>
                <c:pt idx="3">
                  <c:v>2.4809572225032901</c:v>
                </c:pt>
                <c:pt idx="4">
                  <c:v>2.743374865807759</c:v>
                </c:pt>
                <c:pt idx="5">
                  <c:v>2.4130458192419177</c:v>
                </c:pt>
                <c:pt idx="6">
                  <c:v>3.2611474918868399</c:v>
                </c:pt>
                <c:pt idx="7">
                  <c:v>3.5556774751391056</c:v>
                </c:pt>
                <c:pt idx="8">
                  <c:v>2.6948266586982799</c:v>
                </c:pt>
                <c:pt idx="9">
                  <c:v>2.6542214534577302</c:v>
                </c:pt>
                <c:pt idx="10">
                  <c:v>3.0171384319103001</c:v>
                </c:pt>
                <c:pt idx="11">
                  <c:v>2.4489249109401698</c:v>
                </c:pt>
                <c:pt idx="12">
                  <c:v>2.5680978241966099</c:v>
                </c:pt>
                <c:pt idx="13">
                  <c:v>2.7573664421274189</c:v>
                </c:pt>
                <c:pt idx="14">
                  <c:v>3.1405479027174761</c:v>
                </c:pt>
                <c:pt idx="15">
                  <c:v>3.0343112054285499</c:v>
                </c:pt>
                <c:pt idx="16">
                  <c:v>2.5270417146123045</c:v>
                </c:pt>
                <c:pt idx="17">
                  <c:v>2.8437958594970212</c:v>
                </c:pt>
                <c:pt idx="18">
                  <c:v>3.1033028908605402</c:v>
                </c:pt>
                <c:pt idx="19">
                  <c:v>3.2769127600854899</c:v>
                </c:pt>
              </c:numCache>
            </c:numRef>
          </c:yVal>
          <c:smooth val="1"/>
        </c:ser>
        <c:axId val="68514560"/>
        <c:axId val="68516096"/>
      </c:scatterChart>
      <c:valAx>
        <c:axId val="68514560"/>
        <c:scaling>
          <c:orientation val="minMax"/>
          <c:max val="100"/>
          <c:min val="0"/>
        </c:scaling>
        <c:axPos val="b"/>
        <c:numFmt formatCode="General" sourceLinked="1"/>
        <c:tickLblPos val="nextTo"/>
        <c:txPr>
          <a:bodyPr/>
          <a:lstStyle/>
          <a:p>
            <a:pPr>
              <a:defRPr sz="15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68516096"/>
        <c:crosses val="autoZero"/>
        <c:crossBetween val="midCat"/>
      </c:valAx>
      <c:valAx>
        <c:axId val="6851609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500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r>
                  <a:rPr lang="en-US" sz="150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Slowdown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5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68514560"/>
        <c:crosses val="autoZero"/>
        <c:crossBetween val="midCat"/>
      </c:valAx>
    </c:plotArea>
    <c:plotVisOnly val="1"/>
  </c:chart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smoothMarker"/>
        <c:ser>
          <c:idx val="0"/>
          <c:order val="0"/>
          <c:tx>
            <c:strRef>
              <c:f>wrf!$B$1</c:f>
              <c:strCache>
                <c:ptCount val="1"/>
                <c:pt idx="0">
                  <c:v>Actual</c:v>
                </c:pt>
              </c:strCache>
            </c:strRef>
          </c:tx>
          <c:spPr>
            <a:ln w="50800"/>
          </c:spPr>
          <c:marker>
            <c:symbol val="none"/>
          </c:marker>
          <c:xVal>
            <c:numRef>
              <c:f>wrf!$A$2:$A$21</c:f>
              <c:numCache>
                <c:formatCode>General</c:formatCode>
                <c:ptCount val="20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45</c:v>
                </c:pt>
                <c:pt idx="9">
                  <c:v>50</c:v>
                </c:pt>
                <c:pt idx="10">
                  <c:v>55</c:v>
                </c:pt>
                <c:pt idx="11">
                  <c:v>60</c:v>
                </c:pt>
                <c:pt idx="12">
                  <c:v>65</c:v>
                </c:pt>
                <c:pt idx="13">
                  <c:v>70</c:v>
                </c:pt>
                <c:pt idx="14">
                  <c:v>75</c:v>
                </c:pt>
                <c:pt idx="15">
                  <c:v>80</c:v>
                </c:pt>
                <c:pt idx="16">
                  <c:v>85</c:v>
                </c:pt>
                <c:pt idx="17">
                  <c:v>90</c:v>
                </c:pt>
                <c:pt idx="18">
                  <c:v>95</c:v>
                </c:pt>
                <c:pt idx="19">
                  <c:v>100</c:v>
                </c:pt>
              </c:numCache>
            </c:numRef>
          </c:xVal>
          <c:yVal>
            <c:numRef>
              <c:f>wrf!$B$2:$B$21</c:f>
              <c:numCache>
                <c:formatCode>General</c:formatCode>
                <c:ptCount val="20"/>
                <c:pt idx="0">
                  <c:v>1.01792192447078</c:v>
                </c:pt>
                <c:pt idx="1">
                  <c:v>1.0227960470943172</c:v>
                </c:pt>
                <c:pt idx="2">
                  <c:v>1.5311487895340599</c:v>
                </c:pt>
                <c:pt idx="3">
                  <c:v>1.2015807014023698</c:v>
                </c:pt>
                <c:pt idx="4">
                  <c:v>1.0184813679892699</c:v>
                </c:pt>
                <c:pt idx="5">
                  <c:v>1.0121006607737519</c:v>
                </c:pt>
                <c:pt idx="6">
                  <c:v>1.0058884247343101</c:v>
                </c:pt>
                <c:pt idx="7">
                  <c:v>1.00711206839426</c:v>
                </c:pt>
                <c:pt idx="8">
                  <c:v>1.12613521285667</c:v>
                </c:pt>
                <c:pt idx="9">
                  <c:v>1.5714284903056079</c:v>
                </c:pt>
                <c:pt idx="10">
                  <c:v>1.0807660387987201</c:v>
                </c:pt>
                <c:pt idx="11">
                  <c:v>1.01666555398285</c:v>
                </c:pt>
                <c:pt idx="12">
                  <c:v>1.0097073505176279</c:v>
                </c:pt>
                <c:pt idx="13">
                  <c:v>1.2302541556220199</c:v>
                </c:pt>
                <c:pt idx="14">
                  <c:v>1.095569289623388</c:v>
                </c:pt>
                <c:pt idx="15">
                  <c:v>1.0307642060910998</c:v>
                </c:pt>
                <c:pt idx="16">
                  <c:v>1.018724363982958</c:v>
                </c:pt>
                <c:pt idx="17">
                  <c:v>1.3241596748557127</c:v>
                </c:pt>
                <c:pt idx="18">
                  <c:v>1.3256800388011001</c:v>
                </c:pt>
                <c:pt idx="19">
                  <c:v>1.0134049910469198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wrf!$F$1</c:f>
              <c:strCache>
                <c:ptCount val="1"/>
                <c:pt idx="0">
                  <c:v>STFM</c:v>
                </c:pt>
              </c:strCache>
            </c:strRef>
          </c:tx>
          <c:spPr>
            <a:ln w="50800"/>
          </c:spPr>
          <c:marker>
            <c:symbol val="none"/>
          </c:marker>
          <c:xVal>
            <c:numRef>
              <c:f>wrf!$A$2:$A$21</c:f>
              <c:numCache>
                <c:formatCode>General</c:formatCode>
                <c:ptCount val="20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45</c:v>
                </c:pt>
                <c:pt idx="9">
                  <c:v>50</c:v>
                </c:pt>
                <c:pt idx="10">
                  <c:v>55</c:v>
                </c:pt>
                <c:pt idx="11">
                  <c:v>60</c:v>
                </c:pt>
                <c:pt idx="12">
                  <c:v>65</c:v>
                </c:pt>
                <c:pt idx="13">
                  <c:v>70</c:v>
                </c:pt>
                <c:pt idx="14">
                  <c:v>75</c:v>
                </c:pt>
                <c:pt idx="15">
                  <c:v>80</c:v>
                </c:pt>
                <c:pt idx="16">
                  <c:v>85</c:v>
                </c:pt>
                <c:pt idx="17">
                  <c:v>90</c:v>
                </c:pt>
                <c:pt idx="18">
                  <c:v>95</c:v>
                </c:pt>
                <c:pt idx="19">
                  <c:v>100</c:v>
                </c:pt>
              </c:numCache>
            </c:numRef>
          </c:xVal>
          <c:yVal>
            <c:numRef>
              <c:f>wrf!$F$2:$F$21</c:f>
              <c:numCache>
                <c:formatCode>General</c:formatCode>
                <c:ptCount val="20"/>
                <c:pt idx="0">
                  <c:v>2.6564400166372857</c:v>
                </c:pt>
                <c:pt idx="1">
                  <c:v>2.8135550400771701</c:v>
                </c:pt>
                <c:pt idx="2">
                  <c:v>2.3230284722668597</c:v>
                </c:pt>
                <c:pt idx="3">
                  <c:v>1.9912578604318945</c:v>
                </c:pt>
                <c:pt idx="4">
                  <c:v>2.1243371031846201</c:v>
                </c:pt>
                <c:pt idx="5">
                  <c:v>2.8472291754919699</c:v>
                </c:pt>
                <c:pt idx="6">
                  <c:v>2.9844145191058797</c:v>
                </c:pt>
                <c:pt idx="7">
                  <c:v>2.4594401041666623</c:v>
                </c:pt>
                <c:pt idx="8">
                  <c:v>2.5397086609374102</c:v>
                </c:pt>
                <c:pt idx="9">
                  <c:v>2.2387722561785801</c:v>
                </c:pt>
                <c:pt idx="10">
                  <c:v>3.0173717915135612</c:v>
                </c:pt>
                <c:pt idx="11">
                  <c:v>2.8436928567576745</c:v>
                </c:pt>
                <c:pt idx="12">
                  <c:v>3.39510467789029</c:v>
                </c:pt>
                <c:pt idx="13">
                  <c:v>3.9401553860152587</c:v>
                </c:pt>
                <c:pt idx="14">
                  <c:v>2.5308208191386967</c:v>
                </c:pt>
                <c:pt idx="15">
                  <c:v>2.8686379552057799</c:v>
                </c:pt>
                <c:pt idx="16">
                  <c:v>3.3190543401552457</c:v>
                </c:pt>
                <c:pt idx="17">
                  <c:v>2.5051773008619245</c:v>
                </c:pt>
                <c:pt idx="18">
                  <c:v>2.303338842814624</c:v>
                </c:pt>
                <c:pt idx="19">
                  <c:v>2.044527730065294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wrf!$J$1</c:f>
              <c:strCache>
                <c:ptCount val="1"/>
                <c:pt idx="0">
                  <c:v>MISE</c:v>
                </c:pt>
              </c:strCache>
            </c:strRef>
          </c:tx>
          <c:spPr>
            <a:ln w="50800"/>
          </c:spPr>
          <c:marker>
            <c:symbol val="none"/>
          </c:marker>
          <c:xVal>
            <c:numRef>
              <c:f>wrf!$A$2:$A$21</c:f>
              <c:numCache>
                <c:formatCode>General</c:formatCode>
                <c:ptCount val="20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45</c:v>
                </c:pt>
                <c:pt idx="9">
                  <c:v>50</c:v>
                </c:pt>
                <c:pt idx="10">
                  <c:v>55</c:v>
                </c:pt>
                <c:pt idx="11">
                  <c:v>60</c:v>
                </c:pt>
                <c:pt idx="12">
                  <c:v>65</c:v>
                </c:pt>
                <c:pt idx="13">
                  <c:v>70</c:v>
                </c:pt>
                <c:pt idx="14">
                  <c:v>75</c:v>
                </c:pt>
                <c:pt idx="15">
                  <c:v>80</c:v>
                </c:pt>
                <c:pt idx="16">
                  <c:v>85</c:v>
                </c:pt>
                <c:pt idx="17">
                  <c:v>90</c:v>
                </c:pt>
                <c:pt idx="18">
                  <c:v>95</c:v>
                </c:pt>
                <c:pt idx="19">
                  <c:v>100</c:v>
                </c:pt>
              </c:numCache>
            </c:numRef>
          </c:xVal>
          <c:yVal>
            <c:numRef>
              <c:f>wrf!$J$2:$J$21</c:f>
              <c:numCache>
                <c:formatCode>General</c:formatCode>
                <c:ptCount val="20"/>
                <c:pt idx="0">
                  <c:v>1.0004547951737299</c:v>
                </c:pt>
                <c:pt idx="1">
                  <c:v>1.0032167967308199</c:v>
                </c:pt>
                <c:pt idx="2">
                  <c:v>1.7563226737790498</c:v>
                </c:pt>
                <c:pt idx="3">
                  <c:v>1.0690613579964574</c:v>
                </c:pt>
                <c:pt idx="4">
                  <c:v>0.99706872775271538</c:v>
                </c:pt>
                <c:pt idx="5">
                  <c:v>1.0010509444073701</c:v>
                </c:pt>
                <c:pt idx="6">
                  <c:v>1.00155632133834</c:v>
                </c:pt>
                <c:pt idx="7">
                  <c:v>0.99868993632935665</c:v>
                </c:pt>
                <c:pt idx="8">
                  <c:v>1.0592780684252701</c:v>
                </c:pt>
                <c:pt idx="9">
                  <c:v>1.3748048832550999</c:v>
                </c:pt>
                <c:pt idx="10">
                  <c:v>1.0554642608859577</c:v>
                </c:pt>
                <c:pt idx="11">
                  <c:v>1.0002643376795477</c:v>
                </c:pt>
                <c:pt idx="12">
                  <c:v>1.0005744985277398</c:v>
                </c:pt>
                <c:pt idx="13">
                  <c:v>1.0638703721657898</c:v>
                </c:pt>
                <c:pt idx="14">
                  <c:v>1.0105372624631499</c:v>
                </c:pt>
                <c:pt idx="15">
                  <c:v>0.98885725627584464</c:v>
                </c:pt>
                <c:pt idx="16">
                  <c:v>1.0009244820822965</c:v>
                </c:pt>
                <c:pt idx="17">
                  <c:v>0.922102577140819</c:v>
                </c:pt>
                <c:pt idx="18">
                  <c:v>1.0906983045802301</c:v>
                </c:pt>
                <c:pt idx="19">
                  <c:v>1.0039074384578699</c:v>
                </c:pt>
              </c:numCache>
            </c:numRef>
          </c:yVal>
          <c:smooth val="1"/>
        </c:ser>
        <c:axId val="68557824"/>
        <c:axId val="68621056"/>
      </c:scatterChart>
      <c:valAx>
        <c:axId val="68557824"/>
        <c:scaling>
          <c:orientation val="minMax"/>
          <c:max val="100"/>
          <c:min val="0"/>
        </c:scaling>
        <c:axPos val="b"/>
        <c:numFmt formatCode="General" sourceLinked="1"/>
        <c:tickLblPos val="nextTo"/>
        <c:txPr>
          <a:bodyPr/>
          <a:lstStyle/>
          <a:p>
            <a:pPr>
              <a:defRPr sz="15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68621056"/>
        <c:crosses val="autoZero"/>
        <c:crossBetween val="midCat"/>
      </c:valAx>
      <c:valAx>
        <c:axId val="68621056"/>
        <c:scaling>
          <c:orientation val="minMax"/>
          <c:max val="4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500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r>
                  <a:rPr lang="en-US" sz="150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Slowdown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5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68557824"/>
        <c:crosses val="autoZero"/>
        <c:crossBetween val="midCat"/>
      </c:valAx>
    </c:plotArea>
    <c:plotVisOnly val="1"/>
  </c:chart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smoothMarker"/>
        <c:ser>
          <c:idx val="0"/>
          <c:order val="0"/>
          <c:tx>
            <c:strRef>
              <c:f>calculix!$B$1</c:f>
              <c:strCache>
                <c:ptCount val="1"/>
                <c:pt idx="0">
                  <c:v>Actual</c:v>
                </c:pt>
              </c:strCache>
            </c:strRef>
          </c:tx>
          <c:spPr>
            <a:ln w="50800"/>
          </c:spPr>
          <c:marker>
            <c:symbol val="none"/>
          </c:marker>
          <c:xVal>
            <c:numRef>
              <c:f>calculix!$A$2:$A$21</c:f>
              <c:numCache>
                <c:formatCode>General</c:formatCode>
                <c:ptCount val="20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45</c:v>
                </c:pt>
                <c:pt idx="9">
                  <c:v>50</c:v>
                </c:pt>
                <c:pt idx="10">
                  <c:v>55</c:v>
                </c:pt>
                <c:pt idx="11">
                  <c:v>60</c:v>
                </c:pt>
                <c:pt idx="12">
                  <c:v>65</c:v>
                </c:pt>
                <c:pt idx="13">
                  <c:v>70</c:v>
                </c:pt>
                <c:pt idx="14">
                  <c:v>75</c:v>
                </c:pt>
                <c:pt idx="15">
                  <c:v>80</c:v>
                </c:pt>
                <c:pt idx="16">
                  <c:v>85</c:v>
                </c:pt>
                <c:pt idx="17">
                  <c:v>90</c:v>
                </c:pt>
                <c:pt idx="18">
                  <c:v>95</c:v>
                </c:pt>
                <c:pt idx="19">
                  <c:v>100</c:v>
                </c:pt>
              </c:numCache>
            </c:numRef>
          </c:xVal>
          <c:yVal>
            <c:numRef>
              <c:f>calculix!$B$2:$B$21</c:f>
              <c:numCache>
                <c:formatCode>General</c:formatCode>
                <c:ptCount val="20"/>
                <c:pt idx="0">
                  <c:v>1.0393928879851098</c:v>
                </c:pt>
                <c:pt idx="1">
                  <c:v>1.0431831263180322</c:v>
                </c:pt>
                <c:pt idx="2">
                  <c:v>1.025788794909458</c:v>
                </c:pt>
                <c:pt idx="3">
                  <c:v>1.0358309576639777</c:v>
                </c:pt>
                <c:pt idx="4">
                  <c:v>1.0309790005975199</c:v>
                </c:pt>
                <c:pt idx="5">
                  <c:v>1.0315790040675299</c:v>
                </c:pt>
                <c:pt idx="6">
                  <c:v>1.0304495575228598</c:v>
                </c:pt>
                <c:pt idx="7">
                  <c:v>1.0231810159066399</c:v>
                </c:pt>
                <c:pt idx="8">
                  <c:v>1.0225829236797732</c:v>
                </c:pt>
                <c:pt idx="9">
                  <c:v>1.0158471299480922</c:v>
                </c:pt>
                <c:pt idx="10">
                  <c:v>1.0543449655099799</c:v>
                </c:pt>
                <c:pt idx="11">
                  <c:v>1.032816619442178</c:v>
                </c:pt>
                <c:pt idx="12">
                  <c:v>1.075144615297758</c:v>
                </c:pt>
                <c:pt idx="13">
                  <c:v>1.0631743447737101</c:v>
                </c:pt>
                <c:pt idx="14">
                  <c:v>1.0517215884291164</c:v>
                </c:pt>
                <c:pt idx="15">
                  <c:v>1.05303082388049</c:v>
                </c:pt>
                <c:pt idx="16">
                  <c:v>1.02895902503752</c:v>
                </c:pt>
                <c:pt idx="17">
                  <c:v>1.0322150536349199</c:v>
                </c:pt>
                <c:pt idx="18">
                  <c:v>1.0309855624409001</c:v>
                </c:pt>
                <c:pt idx="19">
                  <c:v>1.0245962439100698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calculix!$F$1</c:f>
              <c:strCache>
                <c:ptCount val="1"/>
                <c:pt idx="0">
                  <c:v>STFM</c:v>
                </c:pt>
              </c:strCache>
            </c:strRef>
          </c:tx>
          <c:spPr>
            <a:ln w="50800"/>
          </c:spPr>
          <c:marker>
            <c:symbol val="none"/>
          </c:marker>
          <c:xVal>
            <c:numRef>
              <c:f>calculix!$A$2:$A$21</c:f>
              <c:numCache>
                <c:formatCode>General</c:formatCode>
                <c:ptCount val="20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45</c:v>
                </c:pt>
                <c:pt idx="9">
                  <c:v>50</c:v>
                </c:pt>
                <c:pt idx="10">
                  <c:v>55</c:v>
                </c:pt>
                <c:pt idx="11">
                  <c:v>60</c:v>
                </c:pt>
                <c:pt idx="12">
                  <c:v>65</c:v>
                </c:pt>
                <c:pt idx="13">
                  <c:v>70</c:v>
                </c:pt>
                <c:pt idx="14">
                  <c:v>75</c:v>
                </c:pt>
                <c:pt idx="15">
                  <c:v>80</c:v>
                </c:pt>
                <c:pt idx="16">
                  <c:v>85</c:v>
                </c:pt>
                <c:pt idx="17">
                  <c:v>90</c:v>
                </c:pt>
                <c:pt idx="18">
                  <c:v>95</c:v>
                </c:pt>
                <c:pt idx="19">
                  <c:v>100</c:v>
                </c:pt>
              </c:numCache>
            </c:numRef>
          </c:xVal>
          <c:yVal>
            <c:numRef>
              <c:f>calculix!$F$2:$F$21</c:f>
              <c:numCache>
                <c:formatCode>General</c:formatCode>
                <c:ptCount val="20"/>
                <c:pt idx="0">
                  <c:v>2.1276270173341345</c:v>
                </c:pt>
                <c:pt idx="1">
                  <c:v>2.0414120156826598</c:v>
                </c:pt>
                <c:pt idx="2">
                  <c:v>1.9127045877677999</c:v>
                </c:pt>
                <c:pt idx="3">
                  <c:v>1.8201081827986001</c:v>
                </c:pt>
                <c:pt idx="4">
                  <c:v>2.3707644338047222</c:v>
                </c:pt>
                <c:pt idx="5">
                  <c:v>1.9609404626469522</c:v>
                </c:pt>
                <c:pt idx="6">
                  <c:v>1.9558740799775001</c:v>
                </c:pt>
                <c:pt idx="7">
                  <c:v>2.0619534777390398</c:v>
                </c:pt>
                <c:pt idx="8">
                  <c:v>2.2476529393861262</c:v>
                </c:pt>
                <c:pt idx="9">
                  <c:v>2.172999710917674</c:v>
                </c:pt>
                <c:pt idx="10">
                  <c:v>3.9672901725140499</c:v>
                </c:pt>
                <c:pt idx="11">
                  <c:v>2.3083821236282223</c:v>
                </c:pt>
                <c:pt idx="12">
                  <c:v>2.4137791208472867</c:v>
                </c:pt>
                <c:pt idx="13">
                  <c:v>2.5476811594202902</c:v>
                </c:pt>
                <c:pt idx="14">
                  <c:v>2.8092584345397782</c:v>
                </c:pt>
                <c:pt idx="15">
                  <c:v>2.6086967056220161</c:v>
                </c:pt>
                <c:pt idx="16">
                  <c:v>2.1794807005315002</c:v>
                </c:pt>
                <c:pt idx="17">
                  <c:v>1.962650700082232</c:v>
                </c:pt>
                <c:pt idx="18">
                  <c:v>1.8870852321946399</c:v>
                </c:pt>
                <c:pt idx="19">
                  <c:v>2.0011167874539639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calculix!$J$1</c:f>
              <c:strCache>
                <c:ptCount val="1"/>
                <c:pt idx="0">
                  <c:v>MISE</c:v>
                </c:pt>
              </c:strCache>
            </c:strRef>
          </c:tx>
          <c:spPr>
            <a:ln w="50800"/>
          </c:spPr>
          <c:marker>
            <c:symbol val="none"/>
          </c:marker>
          <c:xVal>
            <c:numRef>
              <c:f>calculix!$A$2:$A$21</c:f>
              <c:numCache>
                <c:formatCode>General</c:formatCode>
                <c:ptCount val="20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45</c:v>
                </c:pt>
                <c:pt idx="9">
                  <c:v>50</c:v>
                </c:pt>
                <c:pt idx="10">
                  <c:v>55</c:v>
                </c:pt>
                <c:pt idx="11">
                  <c:v>60</c:v>
                </c:pt>
                <c:pt idx="12">
                  <c:v>65</c:v>
                </c:pt>
                <c:pt idx="13">
                  <c:v>70</c:v>
                </c:pt>
                <c:pt idx="14">
                  <c:v>75</c:v>
                </c:pt>
                <c:pt idx="15">
                  <c:v>80</c:v>
                </c:pt>
                <c:pt idx="16">
                  <c:v>85</c:v>
                </c:pt>
                <c:pt idx="17">
                  <c:v>90</c:v>
                </c:pt>
                <c:pt idx="18">
                  <c:v>95</c:v>
                </c:pt>
                <c:pt idx="19">
                  <c:v>100</c:v>
                </c:pt>
              </c:numCache>
            </c:numRef>
          </c:xVal>
          <c:yVal>
            <c:numRef>
              <c:f>calculix!$J$2:$J$21</c:f>
              <c:numCache>
                <c:formatCode>General</c:formatCode>
                <c:ptCount val="20"/>
                <c:pt idx="0">
                  <c:v>1.0191344383986798</c:v>
                </c:pt>
                <c:pt idx="1">
                  <c:v>1.00681118469838</c:v>
                </c:pt>
                <c:pt idx="2">
                  <c:v>1.0168315576638498</c:v>
                </c:pt>
                <c:pt idx="3">
                  <c:v>0.98222935806878664</c:v>
                </c:pt>
                <c:pt idx="4">
                  <c:v>1.0310019791613101</c:v>
                </c:pt>
                <c:pt idx="5">
                  <c:v>0.96844229849600805</c:v>
                </c:pt>
                <c:pt idx="6">
                  <c:v>1.0017020284809899</c:v>
                </c:pt>
                <c:pt idx="7">
                  <c:v>1.0176887924321867</c:v>
                </c:pt>
                <c:pt idx="8">
                  <c:v>0.99416725811860751</c:v>
                </c:pt>
                <c:pt idx="9">
                  <c:v>1.0091018990019198</c:v>
                </c:pt>
                <c:pt idx="10">
                  <c:v>1.0383029038181701</c:v>
                </c:pt>
                <c:pt idx="11">
                  <c:v>1.0292658271448298</c:v>
                </c:pt>
                <c:pt idx="12">
                  <c:v>1.0276058087414299</c:v>
                </c:pt>
                <c:pt idx="13">
                  <c:v>1.01283767793104</c:v>
                </c:pt>
                <c:pt idx="14">
                  <c:v>1.0241913234820199</c:v>
                </c:pt>
                <c:pt idx="15">
                  <c:v>1.0230800678987022</c:v>
                </c:pt>
                <c:pt idx="16">
                  <c:v>0.99686863816865801</c:v>
                </c:pt>
                <c:pt idx="17">
                  <c:v>1.02228860768824</c:v>
                </c:pt>
                <c:pt idx="18">
                  <c:v>0.89507369259514813</c:v>
                </c:pt>
                <c:pt idx="19">
                  <c:v>1.0191277948080599</c:v>
                </c:pt>
              </c:numCache>
            </c:numRef>
          </c:yVal>
          <c:smooth val="1"/>
        </c:ser>
        <c:axId val="68666880"/>
        <c:axId val="68668416"/>
      </c:scatterChart>
      <c:valAx>
        <c:axId val="68666880"/>
        <c:scaling>
          <c:orientation val="minMax"/>
          <c:max val="100"/>
          <c:min val="0"/>
        </c:scaling>
        <c:axPos val="b"/>
        <c:numFmt formatCode="General" sourceLinked="1"/>
        <c:tickLblPos val="nextTo"/>
        <c:txPr>
          <a:bodyPr/>
          <a:lstStyle/>
          <a:p>
            <a:pPr>
              <a:defRPr sz="15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68668416"/>
        <c:crosses val="autoZero"/>
        <c:crossBetween val="midCat"/>
      </c:valAx>
      <c:valAx>
        <c:axId val="68668416"/>
        <c:scaling>
          <c:orientation val="minMax"/>
          <c:max val="4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500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r>
                  <a:rPr lang="en-US" sz="150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Slowdown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5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en-US"/>
          </a:p>
        </c:txPr>
        <c:crossAx val="68666880"/>
        <c:crosses val="autoZero"/>
        <c:crossBetween val="midCat"/>
      </c:valAx>
    </c:plotArea>
    <c:plotVisOnly val="1"/>
  </c:chart>
  <c:externalData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F3AC2A-D45D-4A1B-8026-65A5A9B8F010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720"/>
            <a:ext cx="8610600" cy="533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7.bin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10" Type="http://schemas.openxmlformats.org/officeDocument/2006/relationships/oleObject" Target="../embeddings/oleObject10.bin"/><Relationship Id="rId4" Type="http://schemas.openxmlformats.org/officeDocument/2006/relationships/notesSlide" Target="../notesSlides/notesSlide13.xml"/><Relationship Id="rId9" Type="http://schemas.openxmlformats.org/officeDocument/2006/relationships/oleObject" Target="../embeddings/oleObject9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5.bin"/><Relationship Id="rId4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6.bin"/><Relationship Id="rId4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19.bin"/><Relationship Id="rId4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4" Type="http://schemas.openxmlformats.org/officeDocument/2006/relationships/chart" Target="../charts/chart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chart" Target="../charts/chart9.xml"/><Relationship Id="rId3" Type="http://schemas.openxmlformats.org/officeDocument/2006/relationships/notesSlide" Target="../notesSlides/notesSlide27.xml"/><Relationship Id="rId7" Type="http://schemas.openxmlformats.org/officeDocument/2006/relationships/chart" Target="../charts/chart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Relationship Id="rId9" Type="http://schemas.openxmlformats.org/officeDocument/2006/relationships/chart" Target="../charts/chart1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Relationship Id="rId4" Type="http://schemas.openxmlformats.org/officeDocument/2006/relationships/chart" Target="../charts/chart1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Relationship Id="rId4" Type="http://schemas.openxmlformats.org/officeDocument/2006/relationships/chart" Target="../charts/char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0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3.bin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chart" Target="../charts/chart3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1142984"/>
            <a:ext cx="8643998" cy="2214578"/>
          </a:xfrm>
        </p:spPr>
        <p:txBody>
          <a:bodyPr anchor="ctr"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accent2"/>
                </a:solidFill>
                <a:latin typeface="Garamond" pitchFamily="18" charset="0"/>
              </a:rPr>
              <a:t>MISE: </a:t>
            </a:r>
            <a:br>
              <a:rPr lang="en-US" sz="4000" b="1" dirty="0" smtClean="0">
                <a:solidFill>
                  <a:schemeClr val="accent2"/>
                </a:solidFill>
                <a:latin typeface="Garamond" pitchFamily="18" charset="0"/>
              </a:rPr>
            </a:br>
            <a:r>
              <a:rPr lang="en-US" sz="4000" b="1" dirty="0" smtClean="0">
                <a:solidFill>
                  <a:schemeClr val="accent2"/>
                </a:solidFill>
                <a:latin typeface="Garamond" pitchFamily="18" charset="0"/>
              </a:rPr>
              <a:t>Providing Performance Predictability </a:t>
            </a:r>
            <a:br>
              <a:rPr lang="en-US" sz="4000" b="1" dirty="0" smtClean="0">
                <a:solidFill>
                  <a:schemeClr val="accent2"/>
                </a:solidFill>
                <a:latin typeface="Garamond" pitchFamily="18" charset="0"/>
              </a:rPr>
            </a:br>
            <a:r>
              <a:rPr lang="en-US" sz="4000" b="1" dirty="0" smtClean="0">
                <a:solidFill>
                  <a:schemeClr val="accent2"/>
                </a:solidFill>
                <a:latin typeface="Garamond" pitchFamily="18" charset="0"/>
              </a:rPr>
              <a:t>in Shared Main Memory Systems</a:t>
            </a:r>
            <a:endParaRPr lang="en-US" sz="40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534400" cy="2819400"/>
          </a:xfrm>
        </p:spPr>
        <p:txBody>
          <a:bodyPr>
            <a:noAutofit/>
          </a:bodyPr>
          <a:lstStyle/>
          <a:p>
            <a:r>
              <a:rPr lang="en-US" sz="30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Lavanya</a:t>
            </a:r>
            <a:r>
              <a:rPr lang="en-US" sz="3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Subramanian</a:t>
            </a:r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3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Vivek</a:t>
            </a:r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Seshadri</a:t>
            </a:r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</a:p>
          <a:p>
            <a:r>
              <a:rPr lang="en-US" sz="3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Yoongu</a:t>
            </a:r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Kim, Ben </a:t>
            </a:r>
            <a:r>
              <a:rPr lang="en-US" sz="3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Jaiyen</a:t>
            </a:r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3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Onur</a:t>
            </a:r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Mutlu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3" descr="Burgundy_CMU_JPG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3438" y="5414556"/>
            <a:ext cx="3786214" cy="1367244"/>
          </a:xfrm>
          <a:prstGeom prst="rect">
            <a:avLst/>
          </a:prstGeom>
        </p:spPr>
      </p:pic>
      <p:pic>
        <p:nvPicPr>
          <p:cNvPr id="5" name="Picture 4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28662" y="5682268"/>
            <a:ext cx="2501587" cy="72381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E0DA-72AF-4492-BFF0-A82983318CD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ransition advTm="20282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Observation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5" name="Rectangle 4"/>
          <p:cNvSpPr/>
          <p:nvPr/>
        </p:nvSpPr>
        <p:spPr>
          <a:xfrm>
            <a:off x="2571736" y="1928802"/>
            <a:ext cx="714380" cy="35719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28662" y="1357298"/>
            <a:ext cx="2500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Request Buffer State</a:t>
            </a:r>
            <a:endParaRPr lang="en-US" sz="2000" dirty="0"/>
          </a:p>
        </p:txBody>
      </p:sp>
      <p:sp>
        <p:nvSpPr>
          <p:cNvPr id="8" name="Rectangle 7"/>
          <p:cNvSpPr/>
          <p:nvPr/>
        </p:nvSpPr>
        <p:spPr>
          <a:xfrm>
            <a:off x="3428992" y="1643050"/>
            <a:ext cx="1143008" cy="8572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 Memory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7752" y="895633"/>
            <a:ext cx="24454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1. Run alone</a:t>
            </a:r>
            <a:endParaRPr lang="en-US" sz="2400" b="1" dirty="0"/>
          </a:p>
        </p:txBody>
      </p:sp>
      <p:sp>
        <p:nvSpPr>
          <p:cNvPr id="11" name="Rectangle 10"/>
          <p:cNvSpPr/>
          <p:nvPr/>
        </p:nvSpPr>
        <p:spPr>
          <a:xfrm>
            <a:off x="1714480" y="1928802"/>
            <a:ext cx="714380" cy="35719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rot="10800000">
            <a:off x="5143504" y="1570024"/>
            <a:ext cx="2643206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-1785982" y="121442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643438" y="1228490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 units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072198" y="1214422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Service order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858148" y="1643050"/>
            <a:ext cx="1143008" cy="8572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 Memory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00892" y="1928802"/>
            <a:ext cx="714380" cy="35719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143636" y="1928802"/>
            <a:ext cx="714380" cy="35719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6593915" y="2107397"/>
            <a:ext cx="642942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5736659" y="2106603"/>
            <a:ext cx="642942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171904" y="1571612"/>
            <a:ext cx="2143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357950" y="1571612"/>
            <a:ext cx="2143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2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571736" y="3786190"/>
            <a:ext cx="714380" cy="35719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928662" y="3214686"/>
            <a:ext cx="2500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Request Buffer State</a:t>
            </a:r>
            <a:endParaRPr lang="en-US" sz="2000" dirty="0"/>
          </a:p>
        </p:txBody>
      </p:sp>
      <p:sp>
        <p:nvSpPr>
          <p:cNvPr id="28" name="Rectangle 27"/>
          <p:cNvSpPr/>
          <p:nvPr/>
        </p:nvSpPr>
        <p:spPr>
          <a:xfrm>
            <a:off x="3428992" y="3500438"/>
            <a:ext cx="1143008" cy="8572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 Memory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14282" y="2714620"/>
            <a:ext cx="5500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2. Run with another application</a:t>
            </a:r>
            <a:endParaRPr lang="en-US" sz="2400" b="1" dirty="0"/>
          </a:p>
        </p:txBody>
      </p:sp>
      <p:sp>
        <p:nvSpPr>
          <p:cNvPr id="30" name="Rectangle 29"/>
          <p:cNvSpPr/>
          <p:nvPr/>
        </p:nvSpPr>
        <p:spPr>
          <a:xfrm>
            <a:off x="1714480" y="3786190"/>
            <a:ext cx="714380" cy="35719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/>
          <p:nvPr/>
        </p:nvCxnSpPr>
        <p:spPr>
          <a:xfrm rot="10800000">
            <a:off x="5143504" y="3427412"/>
            <a:ext cx="2643206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072198" y="3071810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Service order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7858148" y="3500438"/>
            <a:ext cx="1143008" cy="8572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 Memory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000892" y="3786190"/>
            <a:ext cx="714380" cy="35719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6143636" y="3786190"/>
            <a:ext cx="714380" cy="35719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6"/>
          <p:cNvCxnSpPr/>
          <p:nvPr/>
        </p:nvCxnSpPr>
        <p:spPr>
          <a:xfrm rot="5400000">
            <a:off x="6593915" y="3964785"/>
            <a:ext cx="642942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>
            <a:off x="5736659" y="3963991"/>
            <a:ext cx="642942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171904" y="3429000"/>
            <a:ext cx="2143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357950" y="3429000"/>
            <a:ext cx="2143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2</a:t>
            </a:r>
          </a:p>
        </p:txBody>
      </p:sp>
      <p:sp>
        <p:nvSpPr>
          <p:cNvPr id="41" name="Rectangle 40"/>
          <p:cNvSpPr/>
          <p:nvPr/>
        </p:nvSpPr>
        <p:spPr>
          <a:xfrm>
            <a:off x="857224" y="3786190"/>
            <a:ext cx="714380" cy="35719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5286380" y="3786190"/>
            <a:ext cx="714380" cy="35719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5500694" y="3429000"/>
            <a:ext cx="2143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3</a:t>
            </a:r>
          </a:p>
        </p:txBody>
      </p:sp>
      <p:sp>
        <p:nvSpPr>
          <p:cNvPr id="45" name="Rectangle 44"/>
          <p:cNvSpPr/>
          <p:nvPr/>
        </p:nvSpPr>
        <p:spPr>
          <a:xfrm>
            <a:off x="2571736" y="5643578"/>
            <a:ext cx="714380" cy="35719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928662" y="5072074"/>
            <a:ext cx="2500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Request Buffer State</a:t>
            </a:r>
            <a:endParaRPr lang="en-US" sz="2000" dirty="0"/>
          </a:p>
        </p:txBody>
      </p:sp>
      <p:sp>
        <p:nvSpPr>
          <p:cNvPr id="47" name="Rectangle 46"/>
          <p:cNvSpPr/>
          <p:nvPr/>
        </p:nvSpPr>
        <p:spPr>
          <a:xfrm>
            <a:off x="3428992" y="5357826"/>
            <a:ext cx="1143008" cy="8572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 Memory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14282" y="4572008"/>
            <a:ext cx="7929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3. Run with another application: </a:t>
            </a:r>
            <a:r>
              <a:rPr lang="en-US" sz="2400" b="1" dirty="0" smtClean="0">
                <a:solidFill>
                  <a:srgbClr val="FF0000"/>
                </a:solidFill>
              </a:rPr>
              <a:t>highest priority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714480" y="5643578"/>
            <a:ext cx="714380" cy="35719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Arrow Connector 49"/>
          <p:cNvCxnSpPr/>
          <p:nvPr/>
        </p:nvCxnSpPr>
        <p:spPr>
          <a:xfrm rot="10800000">
            <a:off x="5143504" y="5284800"/>
            <a:ext cx="2643206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072198" y="4929198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Service order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7858148" y="5357826"/>
            <a:ext cx="1143008" cy="8572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 Memory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000892" y="5643578"/>
            <a:ext cx="714380" cy="35719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6143636" y="5643578"/>
            <a:ext cx="714380" cy="35719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Connector 55"/>
          <p:cNvCxnSpPr/>
          <p:nvPr/>
        </p:nvCxnSpPr>
        <p:spPr>
          <a:xfrm rot="5400000">
            <a:off x="6593915" y="5822173"/>
            <a:ext cx="642942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5400000">
            <a:off x="5736659" y="5821379"/>
            <a:ext cx="642942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171904" y="5286388"/>
            <a:ext cx="2143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357950" y="5286388"/>
            <a:ext cx="2143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2</a:t>
            </a:r>
          </a:p>
        </p:txBody>
      </p:sp>
      <p:sp>
        <p:nvSpPr>
          <p:cNvPr id="60" name="Rectangle 59"/>
          <p:cNvSpPr/>
          <p:nvPr/>
        </p:nvSpPr>
        <p:spPr>
          <a:xfrm>
            <a:off x="857224" y="5643578"/>
            <a:ext cx="714380" cy="35719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5286380" y="5643578"/>
            <a:ext cx="714380" cy="35719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5500694" y="5286388"/>
            <a:ext cx="2143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3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643438" y="3102970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 units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4643438" y="4959260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 units</a:t>
            </a:r>
            <a:endParaRPr lang="en-US" dirty="0"/>
          </a:p>
        </p:txBody>
      </p:sp>
      <p:cxnSp>
        <p:nvCxnSpPr>
          <p:cNvPr id="66" name="Straight Connector 65"/>
          <p:cNvCxnSpPr/>
          <p:nvPr/>
        </p:nvCxnSpPr>
        <p:spPr>
          <a:xfrm rot="5400000">
            <a:off x="5415188" y="3099946"/>
            <a:ext cx="1285884" cy="158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5400000">
            <a:off x="4572794" y="3114318"/>
            <a:ext cx="1285884" cy="158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5400000">
            <a:off x="4894265" y="3965089"/>
            <a:ext cx="642942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5400000">
            <a:off x="4894265" y="2106603"/>
            <a:ext cx="642942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500694" y="1562335"/>
            <a:ext cx="2143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3</a:t>
            </a:r>
          </a:p>
        </p:txBody>
      </p:sp>
      <p:cxnSp>
        <p:nvCxnSpPr>
          <p:cNvPr id="74" name="Straight Connector 73"/>
          <p:cNvCxnSpPr/>
          <p:nvPr/>
        </p:nvCxnSpPr>
        <p:spPr>
          <a:xfrm rot="5400000">
            <a:off x="4412823" y="4071148"/>
            <a:ext cx="3286148" cy="158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 advTm="8400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8" grpId="0" animBg="1"/>
      <p:bldP spid="9" grpId="0"/>
      <p:bldP spid="11" grpId="0" animBg="1"/>
      <p:bldP spid="15" grpId="0"/>
      <p:bldP spid="16" grpId="0"/>
      <p:bldP spid="17" grpId="0" animBg="1"/>
      <p:bldP spid="18" grpId="0" animBg="1"/>
      <p:bldP spid="19" grpId="0" animBg="1"/>
      <p:bldP spid="24" grpId="0"/>
      <p:bldP spid="25" grpId="0"/>
      <p:bldP spid="26" grpId="0" animBg="1"/>
      <p:bldP spid="27" grpId="0"/>
      <p:bldP spid="28" grpId="0" animBg="1"/>
      <p:bldP spid="29" grpId="0"/>
      <p:bldP spid="30" grpId="0" animBg="1"/>
      <p:bldP spid="33" grpId="0"/>
      <p:bldP spid="34" grpId="0" animBg="1"/>
      <p:bldP spid="35" grpId="0" animBg="1"/>
      <p:bldP spid="36" grpId="0" animBg="1"/>
      <p:bldP spid="39" grpId="0"/>
      <p:bldP spid="40" grpId="0"/>
      <p:bldP spid="41" grpId="0" animBg="1"/>
      <p:bldP spid="43" grpId="0" animBg="1"/>
      <p:bldP spid="44" grpId="0"/>
      <p:bldP spid="45" grpId="0" animBg="1"/>
      <p:bldP spid="46" grpId="0"/>
      <p:bldP spid="47" grpId="0" animBg="1"/>
      <p:bldP spid="48" grpId="0"/>
      <p:bldP spid="49" grpId="0" animBg="1"/>
      <p:bldP spid="52" grpId="0"/>
      <p:bldP spid="53" grpId="0" animBg="1"/>
      <p:bldP spid="54" grpId="0" animBg="1"/>
      <p:bldP spid="55" grpId="0" animBg="1"/>
      <p:bldP spid="58" grpId="0"/>
      <p:bldP spid="59" grpId="0"/>
      <p:bldP spid="60" grpId="0" animBg="1"/>
      <p:bldP spid="61" grpId="0" animBg="1"/>
      <p:bldP spid="62" grpId="0"/>
      <p:bldP spid="63" grpId="0"/>
      <p:bldP spid="64" grpId="0"/>
      <p:bldP spid="7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200024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/>
              <a:t>Memory Interference-induced Slowdown Estimation (MISE) model for </a:t>
            </a:r>
            <a:r>
              <a:rPr lang="en-US" sz="3000" dirty="0" smtClean="0">
                <a:solidFill>
                  <a:srgbClr val="FF0000"/>
                </a:solidFill>
              </a:rPr>
              <a:t>memory bound </a:t>
            </a:r>
            <a:r>
              <a:rPr lang="en-US" sz="3000" dirty="0" smtClean="0"/>
              <a:t>applications</a:t>
            </a:r>
            <a:endParaRPr lang="en-US" sz="300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214313" y="3214688"/>
          <a:ext cx="8786812" cy="1182687"/>
        </p:xfrm>
        <a:graphic>
          <a:graphicData uri="http://schemas.openxmlformats.org/presentationml/2006/ole">
            <p:oleObj spid="_x0000_s165890" name="Equation" r:id="rId4" imgW="3581280" imgH="482400" progId="Equation.3">
              <p:embed/>
            </p:oleObj>
          </a:graphicData>
        </a:graphic>
      </p:graphicFrame>
    </p:spTree>
  </p:cSld>
  <p:clrMapOvr>
    <a:masterClrMapping/>
  </p:clrMapOvr>
  <p:transition advTm="1632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Observation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Memory-bound application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1763688" y="2924944"/>
            <a:ext cx="165106" cy="43204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763688" y="4071942"/>
            <a:ext cx="165106" cy="43204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-164560" y="2780928"/>
            <a:ext cx="20219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No interference</a:t>
            </a:r>
            <a:endParaRPr lang="en-US" sz="2200" dirty="0"/>
          </a:p>
        </p:txBody>
      </p:sp>
      <p:sp>
        <p:nvSpPr>
          <p:cNvPr id="25" name="Rectangle 24"/>
          <p:cNvSpPr/>
          <p:nvPr/>
        </p:nvSpPr>
        <p:spPr>
          <a:xfrm>
            <a:off x="6444208" y="1412776"/>
            <a:ext cx="432048" cy="36004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444208" y="1916832"/>
            <a:ext cx="432048" cy="3600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164288" y="1412776"/>
            <a:ext cx="1979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Compute Phase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164288" y="1907540"/>
            <a:ext cx="1979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Memory Phase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-180528" y="3927567"/>
            <a:ext cx="20219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With interference</a:t>
            </a:r>
            <a:endParaRPr lang="en-US" sz="2200" dirty="0"/>
          </a:p>
        </p:txBody>
      </p:sp>
      <p:sp>
        <p:nvSpPr>
          <p:cNvPr id="34" name="TextBox 33"/>
          <p:cNvSpPr txBox="1"/>
          <p:nvPr/>
        </p:nvSpPr>
        <p:spPr>
          <a:xfrm>
            <a:off x="0" y="5312821"/>
            <a:ext cx="9144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/>
              <a:t>Memory phase slowdown dominates overall slowdown</a:t>
            </a:r>
            <a:endParaRPr lang="en-US" sz="2600" dirty="0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7308304" y="4615708"/>
            <a:ext cx="79208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8031720" y="442782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7300712" y="3461870"/>
            <a:ext cx="79208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8024128" y="327398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928794" y="2982443"/>
            <a:ext cx="642942" cy="2998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Req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928794" y="4148788"/>
            <a:ext cx="928694" cy="2846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Req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587642" y="2982443"/>
            <a:ext cx="642942" cy="2998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Req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214678" y="2982443"/>
            <a:ext cx="642942" cy="2998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Req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857488" y="4148788"/>
            <a:ext cx="928694" cy="2846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Req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786182" y="4148788"/>
            <a:ext cx="928694" cy="2846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Req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928794" y="4071942"/>
            <a:ext cx="3071834" cy="42862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1932088" y="2924944"/>
            <a:ext cx="2211284" cy="42862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4128206" y="2924944"/>
            <a:ext cx="158042" cy="43204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4286248" y="2924944"/>
            <a:ext cx="2214578" cy="42862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5143504" y="4071942"/>
            <a:ext cx="3071834" cy="42862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4978398" y="4071942"/>
            <a:ext cx="165106" cy="43204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ransition advTm="5554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6" grpId="0" animBg="1"/>
      <p:bldP spid="24" grpId="0"/>
      <p:bldP spid="25" grpId="0" animBg="1"/>
      <p:bldP spid="26" grpId="0" animBg="1"/>
      <p:bldP spid="27" grpId="0"/>
      <p:bldP spid="28" grpId="0"/>
      <p:bldP spid="29" grpId="0"/>
      <p:bldP spid="34" grpId="0"/>
      <p:bldP spid="44" grpId="0"/>
      <p:bldP spid="72" grpId="0"/>
      <p:bldP spid="32" grpId="0" animBg="1"/>
      <p:bldP spid="32" grpId="1" animBg="1"/>
      <p:bldP spid="39" grpId="0" animBg="1"/>
      <p:bldP spid="39" grpId="1" animBg="1"/>
      <p:bldP spid="46" grpId="0" animBg="1"/>
      <p:bldP spid="46" grpId="1" animBg="1"/>
      <p:bldP spid="47" grpId="0" animBg="1"/>
      <p:bldP spid="47" grpId="1" animBg="1"/>
      <p:bldP spid="49" grpId="0" animBg="1"/>
      <p:bldP spid="49" grpId="1" animBg="1"/>
      <p:bldP spid="50" grpId="0" animBg="1"/>
      <p:bldP spid="50" grpId="1" animBg="1"/>
      <p:bldP spid="52" grpId="0" animBg="1"/>
      <p:bldP spid="53" grpId="0" animBg="1"/>
      <p:bldP spid="54" grpId="0" animBg="1"/>
      <p:bldP spid="55" grpId="0" animBg="1"/>
      <p:bldP spid="66" grpId="0" animBg="1"/>
      <p:bldP spid="6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Observation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Non-memory-bound application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3545959" y="2924944"/>
            <a:ext cx="360040" cy="43204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763688" y="2924944"/>
            <a:ext cx="1791816" cy="43204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516216" y="3501008"/>
            <a:ext cx="79208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239632" y="331312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6512880" y="4759724"/>
            <a:ext cx="79208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236296" y="457183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-180528" y="2780928"/>
            <a:ext cx="20219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No interference</a:t>
            </a:r>
            <a:endParaRPr lang="en-US" sz="2200" dirty="0"/>
          </a:p>
        </p:txBody>
      </p:sp>
      <p:sp>
        <p:nvSpPr>
          <p:cNvPr id="25" name="Rectangle 24"/>
          <p:cNvSpPr/>
          <p:nvPr/>
        </p:nvSpPr>
        <p:spPr>
          <a:xfrm>
            <a:off x="6444208" y="1412776"/>
            <a:ext cx="432048" cy="36004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444208" y="1916832"/>
            <a:ext cx="432048" cy="3600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164288" y="1412776"/>
            <a:ext cx="1979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Compute Phase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164288" y="1907540"/>
            <a:ext cx="1979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Memory Phase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-180528" y="3927567"/>
            <a:ext cx="20219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With interference</a:t>
            </a:r>
            <a:endParaRPr lang="en-US" sz="2200" dirty="0"/>
          </a:p>
        </p:txBody>
      </p:sp>
      <p:sp>
        <p:nvSpPr>
          <p:cNvPr id="34" name="TextBox 33"/>
          <p:cNvSpPr txBox="1"/>
          <p:nvPr/>
        </p:nvSpPr>
        <p:spPr>
          <a:xfrm>
            <a:off x="179512" y="5579763"/>
            <a:ext cx="86409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/>
              <a:t>Only memory fraction ( ) slows down with interference</a:t>
            </a:r>
            <a:endParaRPr lang="en-US" sz="2600" dirty="0"/>
          </a:p>
        </p:txBody>
      </p:sp>
      <p:sp>
        <p:nvSpPr>
          <p:cNvPr id="30" name="Rectangle 29"/>
          <p:cNvSpPr/>
          <p:nvPr/>
        </p:nvSpPr>
        <p:spPr>
          <a:xfrm>
            <a:off x="5675870" y="2924944"/>
            <a:ext cx="360040" cy="43204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889738" y="2924944"/>
            <a:ext cx="1791816" cy="43204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1763688" y="4091140"/>
            <a:ext cx="1791816" cy="43204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3545959" y="4091140"/>
            <a:ext cx="720080" cy="43204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4267707" y="4091140"/>
            <a:ext cx="1791816" cy="43204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6053839" y="4091140"/>
            <a:ext cx="720080" cy="43204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3563888" y="3356992"/>
            <a:ext cx="0" cy="7200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3875549" y="3356992"/>
            <a:ext cx="360040" cy="7200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5695992" y="3356992"/>
            <a:ext cx="360040" cy="7200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6017860" y="3356992"/>
            <a:ext cx="720080" cy="7200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3521684" y="2780928"/>
            <a:ext cx="402244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1" name="Object 50"/>
          <p:cNvGraphicFramePr>
            <a:graphicFrameLocks noChangeAspect="1"/>
          </p:cNvGraphicFramePr>
          <p:nvPr/>
        </p:nvGraphicFramePr>
        <p:xfrm>
          <a:off x="3577956" y="2449023"/>
          <a:ext cx="314218" cy="288033"/>
        </p:xfrm>
        <a:graphic>
          <a:graphicData uri="http://schemas.openxmlformats.org/presentationml/2006/ole">
            <p:oleObj spid="_x0000_s121858" name="Equation" r:id="rId5" imgW="152280" imgH="139680" progId="Equation.3">
              <p:embed/>
            </p:oleObj>
          </a:graphicData>
        </a:graphic>
      </p:graphicFrame>
      <p:cxnSp>
        <p:nvCxnSpPr>
          <p:cNvPr id="53" name="Straight Arrow Connector 52"/>
          <p:cNvCxnSpPr/>
          <p:nvPr/>
        </p:nvCxnSpPr>
        <p:spPr>
          <a:xfrm>
            <a:off x="1763688" y="2780928"/>
            <a:ext cx="1800200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4" name="Object 53"/>
          <p:cNvGraphicFramePr>
            <a:graphicFrameLocks noChangeAspect="1"/>
          </p:cNvGraphicFramePr>
          <p:nvPr/>
        </p:nvGraphicFramePr>
        <p:xfrm>
          <a:off x="2267744" y="2405152"/>
          <a:ext cx="648072" cy="348962"/>
        </p:xfrm>
        <a:graphic>
          <a:graphicData uri="http://schemas.openxmlformats.org/presentationml/2006/ole">
            <p:oleObj spid="_x0000_s121859" name="Equation" r:id="rId6" imgW="330120" imgH="177480" progId="Equation.3">
              <p:embed/>
            </p:oleObj>
          </a:graphicData>
        </a:graphic>
      </p:graphicFrame>
      <p:graphicFrame>
        <p:nvGraphicFramePr>
          <p:cNvPr id="121861" name="Object 5"/>
          <p:cNvGraphicFramePr>
            <a:graphicFrameLocks noChangeAspect="1"/>
          </p:cNvGraphicFramePr>
          <p:nvPr/>
        </p:nvGraphicFramePr>
        <p:xfrm>
          <a:off x="3775538" y="5713431"/>
          <a:ext cx="314325" cy="287337"/>
        </p:xfrm>
        <a:graphic>
          <a:graphicData uri="http://schemas.openxmlformats.org/presentationml/2006/ole">
            <p:oleObj spid="_x0000_s121861" name="Equation" r:id="rId7" imgW="152280" imgH="139680" progId="Equation.3">
              <p:embed/>
            </p:oleObj>
          </a:graphicData>
        </a:graphic>
      </p:graphicFrame>
      <p:cxnSp>
        <p:nvCxnSpPr>
          <p:cNvPr id="39" name="Straight Arrow Connector 38"/>
          <p:cNvCxnSpPr/>
          <p:nvPr/>
        </p:nvCxnSpPr>
        <p:spPr>
          <a:xfrm>
            <a:off x="1714480" y="4714884"/>
            <a:ext cx="1800200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3" name="Object 42"/>
          <p:cNvGraphicFramePr>
            <a:graphicFrameLocks noChangeAspect="1"/>
          </p:cNvGraphicFramePr>
          <p:nvPr/>
        </p:nvGraphicFramePr>
        <p:xfrm>
          <a:off x="2218536" y="4714884"/>
          <a:ext cx="648072" cy="348962"/>
        </p:xfrm>
        <a:graphic>
          <a:graphicData uri="http://schemas.openxmlformats.org/presentationml/2006/ole">
            <p:oleObj spid="_x0000_s121865" name="Equation" r:id="rId8" imgW="330120" imgH="177480" progId="Equation.3">
              <p:embed/>
            </p:oleObj>
          </a:graphicData>
        </a:graphic>
      </p:graphicFrame>
      <p:cxnSp>
        <p:nvCxnSpPr>
          <p:cNvPr id="45" name="Straight Arrow Connector 44"/>
          <p:cNvCxnSpPr/>
          <p:nvPr/>
        </p:nvCxnSpPr>
        <p:spPr>
          <a:xfrm>
            <a:off x="3500430" y="4714884"/>
            <a:ext cx="785818" cy="1588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7" name="Object 46"/>
          <p:cNvGraphicFramePr>
            <a:graphicFrameLocks noChangeAspect="1"/>
          </p:cNvGraphicFramePr>
          <p:nvPr/>
        </p:nvGraphicFramePr>
        <p:xfrm>
          <a:off x="3109913" y="4695825"/>
          <a:ext cx="1727200" cy="941388"/>
        </p:xfrm>
        <a:graphic>
          <a:graphicData uri="http://schemas.openxmlformats.org/presentationml/2006/ole">
            <p:oleObj spid="_x0000_s121866" name="Equation" r:id="rId9" imgW="838080" imgH="457200" progId="Equation.3">
              <p:embed/>
            </p:oleObj>
          </a:graphicData>
        </a:graphic>
      </p:graphicFrame>
      <p:sp>
        <p:nvSpPr>
          <p:cNvPr id="50" name="Rectangle 49"/>
          <p:cNvSpPr/>
          <p:nvPr/>
        </p:nvSpPr>
        <p:spPr>
          <a:xfrm>
            <a:off x="0" y="1000108"/>
            <a:ext cx="9144000" cy="5184576"/>
          </a:xfrm>
          <a:prstGeom prst="rect">
            <a:avLst/>
          </a:prstGeom>
          <a:solidFill>
            <a:schemeClr val="accent3">
              <a:lumMod val="95000"/>
              <a:alpha val="9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2" name="Object 4"/>
          <p:cNvGraphicFramePr>
            <a:graphicFrameLocks noChangeAspect="1"/>
          </p:cNvGraphicFramePr>
          <p:nvPr/>
        </p:nvGraphicFramePr>
        <p:xfrm>
          <a:off x="1382713" y="3098800"/>
          <a:ext cx="6400800" cy="1238250"/>
        </p:xfrm>
        <a:graphic>
          <a:graphicData uri="http://schemas.openxmlformats.org/presentationml/2006/ole">
            <p:oleObj spid="_x0000_s121867" name="Equation" r:id="rId10" imgW="2361960" imgH="457200" progId="Equation.3">
              <p:embed/>
            </p:oleObj>
          </a:graphicData>
        </a:graphic>
      </p:graphicFrame>
      <p:sp>
        <p:nvSpPr>
          <p:cNvPr id="55" name="TextBox 54"/>
          <p:cNvSpPr txBox="1"/>
          <p:nvPr/>
        </p:nvSpPr>
        <p:spPr>
          <a:xfrm>
            <a:off x="0" y="2029474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/>
              <a:t>Memory Interference-induced Slowdown Estimation (MISE) model for </a:t>
            </a:r>
            <a:r>
              <a:rPr lang="en-US" sz="3000" dirty="0" smtClean="0">
                <a:solidFill>
                  <a:srgbClr val="FF0000"/>
                </a:solidFill>
              </a:rPr>
              <a:t>non-memory bound </a:t>
            </a:r>
            <a:r>
              <a:rPr lang="en-US" sz="3000" dirty="0" smtClean="0"/>
              <a:t>applications</a:t>
            </a:r>
            <a:endParaRPr lang="en-US" sz="3000" dirty="0"/>
          </a:p>
        </p:txBody>
      </p:sp>
    </p:spTree>
    <p:custDataLst>
      <p:tags r:id="rId2"/>
    </p:custDataLst>
  </p:cSld>
  <p:clrMapOvr>
    <a:masterClrMapping/>
  </p:clrMapOvr>
  <p:transition advTm="5734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2" grpId="0"/>
      <p:bldP spid="23" grpId="0"/>
      <p:bldP spid="24" grpId="0"/>
      <p:bldP spid="25" grpId="0" animBg="1"/>
      <p:bldP spid="26" grpId="0" animBg="1"/>
      <p:bldP spid="27" grpId="0"/>
      <p:bldP spid="28" grpId="0"/>
      <p:bldP spid="29" grpId="0"/>
      <p:bldP spid="34" grpId="0"/>
      <p:bldP spid="30" grpId="0" animBg="1"/>
      <p:bldP spid="32" grpId="0" animBg="1"/>
      <p:bldP spid="35" grpId="0" animBg="1"/>
      <p:bldP spid="36" grpId="0" animBg="1"/>
      <p:bldP spid="37" grpId="0" animBg="1"/>
      <p:bldP spid="38" grpId="0" animBg="1"/>
      <p:bldP spid="50" grpId="0" animBg="1"/>
      <p:bldP spid="5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Outline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14</a:t>
            </a:fld>
            <a:endParaRPr lang="en-US" altLang="en-US" dirty="0"/>
          </a:p>
        </p:txBody>
      </p:sp>
      <p:sp>
        <p:nvSpPr>
          <p:cNvPr id="124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610600" cy="5339680"/>
          </a:xfrm>
        </p:spPr>
        <p:txBody>
          <a:bodyPr/>
          <a:lstStyle/>
          <a:p>
            <a:pPr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1.</a:t>
            </a:r>
            <a:r>
              <a:rPr lang="en-US" sz="4000" dirty="0" smtClean="0"/>
              <a:t> </a:t>
            </a:r>
            <a:r>
              <a:rPr lang="en-US" sz="4000" dirty="0" smtClean="0">
                <a:solidFill>
                  <a:srgbClr val="0070C0"/>
                </a:solidFill>
              </a:rPr>
              <a:t>Estimate Slowdown</a:t>
            </a:r>
          </a:p>
          <a:p>
            <a:pPr lvl="1"/>
            <a:r>
              <a:rPr lang="en-US" sz="3400" dirty="0" smtClean="0">
                <a:solidFill>
                  <a:schemeClr val="accent3">
                    <a:lumMod val="65000"/>
                  </a:schemeClr>
                </a:solidFill>
              </a:rPr>
              <a:t>Key Observations</a:t>
            </a:r>
          </a:p>
          <a:p>
            <a:pPr lvl="1"/>
            <a:r>
              <a:rPr lang="en-US" sz="3400" dirty="0" smtClean="0"/>
              <a:t>Implementation</a:t>
            </a:r>
          </a:p>
          <a:p>
            <a:pPr lvl="1"/>
            <a:r>
              <a:rPr lang="en-US" sz="3400" dirty="0" smtClean="0">
                <a:solidFill>
                  <a:schemeClr val="accent3">
                    <a:lumMod val="65000"/>
                  </a:schemeClr>
                </a:solidFill>
              </a:rPr>
              <a:t>MISE Model: Putting it All Together</a:t>
            </a:r>
          </a:p>
          <a:p>
            <a:pPr lvl="1"/>
            <a:r>
              <a:rPr lang="en-US" sz="3400" dirty="0" smtClean="0">
                <a:solidFill>
                  <a:schemeClr val="accent3">
                    <a:lumMod val="65000"/>
                  </a:schemeClr>
                </a:solidFill>
              </a:rPr>
              <a:t>Evaluating the Model</a:t>
            </a:r>
          </a:p>
          <a:p>
            <a:pPr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2.</a:t>
            </a:r>
            <a:r>
              <a:rPr lang="en-US" sz="4000" dirty="0" smtClean="0"/>
              <a:t> </a:t>
            </a:r>
            <a:r>
              <a:rPr lang="en-US" sz="4000" dirty="0" smtClean="0">
                <a:solidFill>
                  <a:srgbClr val="0070C0"/>
                </a:solidFill>
              </a:rPr>
              <a:t>Control Slowdown</a:t>
            </a:r>
          </a:p>
          <a:p>
            <a:pPr lvl="1"/>
            <a:r>
              <a:rPr lang="en-US" sz="3400" dirty="0" smtClean="0">
                <a:solidFill>
                  <a:schemeClr val="accent3">
                    <a:lumMod val="65000"/>
                  </a:schemeClr>
                </a:solidFill>
              </a:rPr>
              <a:t>Providing Soft Slowdown Guarantees</a:t>
            </a:r>
          </a:p>
          <a:p>
            <a:pPr lvl="1"/>
            <a:r>
              <a:rPr lang="en-US" sz="3400" dirty="0" smtClean="0">
                <a:solidFill>
                  <a:schemeClr val="accent3">
                    <a:lumMod val="65000"/>
                  </a:schemeClr>
                </a:solidFill>
              </a:rPr>
              <a:t>Minimizing Maximum Slowdown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>
              <a:buFontTx/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 advTm="5125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Interval Based Operation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15</a:t>
            </a:fld>
            <a:endParaRPr lang="en-US" altLang="en-US"/>
          </a:p>
        </p:txBody>
      </p:sp>
      <p:grpSp>
        <p:nvGrpSpPr>
          <p:cNvPr id="3" name="Group 29"/>
          <p:cNvGrpSpPr/>
          <p:nvPr/>
        </p:nvGrpSpPr>
        <p:grpSpPr>
          <a:xfrm>
            <a:off x="344825" y="1887215"/>
            <a:ext cx="8902597" cy="461665"/>
            <a:chOff x="395536" y="1857598"/>
            <a:chExt cx="9230296" cy="461665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395536" y="2103239"/>
              <a:ext cx="8352928" cy="0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8689728" y="1857598"/>
              <a:ext cx="9361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time</a:t>
              </a:r>
              <a:endParaRPr lang="en-US" sz="2400" dirty="0"/>
            </a:p>
          </p:txBody>
        </p:sp>
      </p:grpSp>
      <p:sp>
        <p:nvSpPr>
          <p:cNvPr id="14" name="Left Brace 13"/>
          <p:cNvSpPr/>
          <p:nvPr/>
        </p:nvSpPr>
        <p:spPr>
          <a:xfrm rot="5400000">
            <a:off x="2044816" y="-324030"/>
            <a:ext cx="631540" cy="3994200"/>
          </a:xfrm>
          <a:prstGeom prst="leftBrace">
            <a:avLst>
              <a:gd name="adj1" fmla="val 31185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69824" y="857232"/>
            <a:ext cx="38164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/>
              <a:t>Interval</a:t>
            </a:r>
            <a:endParaRPr lang="en-US" sz="3000" dirty="0"/>
          </a:p>
        </p:txBody>
      </p:sp>
      <p:sp>
        <p:nvSpPr>
          <p:cNvPr id="21" name="Right Arrow 20"/>
          <p:cNvSpPr/>
          <p:nvPr/>
        </p:nvSpPr>
        <p:spPr>
          <a:xfrm>
            <a:off x="346493" y="2575356"/>
            <a:ext cx="4011193" cy="576064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rot="5400000">
            <a:off x="3177819" y="4177959"/>
            <a:ext cx="2073982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4930" name="Object 2"/>
          <p:cNvGraphicFramePr>
            <a:graphicFrameLocks noChangeAspect="1"/>
          </p:cNvGraphicFramePr>
          <p:nvPr/>
        </p:nvGraphicFramePr>
        <p:xfrm>
          <a:off x="3497258" y="3342348"/>
          <a:ext cx="360362" cy="330200"/>
        </p:xfrm>
        <a:graphic>
          <a:graphicData uri="http://schemas.openxmlformats.org/presentationml/2006/ole">
            <p:oleObj spid="_x0000_s124930" name="Equation" r:id="rId5" imgW="152280" imgH="139680" progId="Equation.3">
              <p:embed/>
            </p:oleObj>
          </a:graphicData>
        </a:graphic>
      </p:graphicFrame>
      <p:sp>
        <p:nvSpPr>
          <p:cNvPr id="24" name="Content Placeholder 2"/>
          <p:cNvSpPr txBox="1">
            <a:spLocks/>
          </p:cNvSpPr>
          <p:nvPr/>
        </p:nvSpPr>
        <p:spPr bwMode="auto">
          <a:xfrm>
            <a:off x="3214678" y="5198732"/>
            <a:ext cx="2088232" cy="659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Estimate 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slowdown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Left Brace 14"/>
          <p:cNvSpPr/>
          <p:nvPr/>
        </p:nvSpPr>
        <p:spPr>
          <a:xfrm rot="5400000">
            <a:off x="6045344" y="-324030"/>
            <a:ext cx="631540" cy="3994200"/>
          </a:xfrm>
          <a:prstGeom prst="leftBrace">
            <a:avLst>
              <a:gd name="adj1" fmla="val 40095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470352" y="857232"/>
            <a:ext cx="38164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/>
              <a:t>Interval</a:t>
            </a:r>
            <a:endParaRPr lang="en-US" sz="3000" dirty="0"/>
          </a:p>
        </p:txBody>
      </p:sp>
      <p:sp>
        <p:nvSpPr>
          <p:cNvPr id="17" name="Right Arrow 16"/>
          <p:cNvSpPr/>
          <p:nvPr/>
        </p:nvSpPr>
        <p:spPr>
          <a:xfrm>
            <a:off x="4429124" y="2571744"/>
            <a:ext cx="4011193" cy="576064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/>
          <p:nvPr/>
        </p:nvCxnSpPr>
        <p:spPr>
          <a:xfrm rot="5400000">
            <a:off x="7266315" y="4179445"/>
            <a:ext cx="2073982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ontent Placeholder 2"/>
          <p:cNvSpPr txBox="1">
            <a:spLocks/>
          </p:cNvSpPr>
          <p:nvPr/>
        </p:nvSpPr>
        <p:spPr bwMode="auto">
          <a:xfrm>
            <a:off x="7286644" y="5200218"/>
            <a:ext cx="2088232" cy="659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Estimate 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slowdown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Content Placeholder 2"/>
          <p:cNvSpPr txBox="1">
            <a:spLocks/>
          </p:cNvSpPr>
          <p:nvPr/>
        </p:nvSpPr>
        <p:spPr bwMode="auto">
          <a:xfrm>
            <a:off x="142844" y="3214686"/>
            <a:ext cx="3914740" cy="1305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Measure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RSR</a:t>
            </a:r>
            <a:r>
              <a:rPr kumimoji="0" lang="en-US" sz="2800" b="0" i="0" u="none" strike="noStrike" kern="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Shared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lang="en-US" sz="2800" kern="0" dirty="0" smtClean="0"/>
              <a:t>Estimate </a:t>
            </a:r>
            <a:r>
              <a:rPr lang="en-US" sz="2800" kern="0" dirty="0" err="1" smtClean="0"/>
              <a:t>RSR</a:t>
            </a:r>
            <a:r>
              <a:rPr lang="en-US" sz="2800" kern="0" baseline="-25000" dirty="0" err="1" smtClean="0"/>
              <a:t>Alone</a:t>
            </a:r>
            <a:endParaRPr kumimoji="0" lang="en-US" sz="2800" b="0" i="0" u="none" strike="noStrike" kern="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69925" marR="0" lvl="1" indent="-3254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Tx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669925" marR="0" lvl="1" indent="-3254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69925" marR="0" lvl="1" indent="-3254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graphicFrame>
        <p:nvGraphicFramePr>
          <p:cNvPr id="124932" name="Object 4"/>
          <p:cNvGraphicFramePr>
            <a:graphicFrameLocks noChangeAspect="1"/>
          </p:cNvGraphicFramePr>
          <p:nvPr/>
        </p:nvGraphicFramePr>
        <p:xfrm>
          <a:off x="7640661" y="3328328"/>
          <a:ext cx="360363" cy="330200"/>
        </p:xfrm>
        <a:graphic>
          <a:graphicData uri="http://schemas.openxmlformats.org/presentationml/2006/ole">
            <p:oleObj spid="_x0000_s124932" name="Equation" r:id="rId6" imgW="152280" imgH="139680" progId="Equation.3">
              <p:embed/>
            </p:oleObj>
          </a:graphicData>
        </a:graphic>
      </p:graphicFrame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4300598" y="3194736"/>
            <a:ext cx="3914740" cy="1305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Measure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RSR</a:t>
            </a:r>
            <a:r>
              <a:rPr kumimoji="0" lang="en-US" sz="2800" b="0" i="0" u="none" strike="noStrike" kern="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Shared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lang="en-US" sz="2800" kern="0" dirty="0" smtClean="0"/>
              <a:t>Estimate </a:t>
            </a:r>
            <a:r>
              <a:rPr lang="en-US" sz="2800" kern="0" dirty="0" err="1" smtClean="0"/>
              <a:t>RSR</a:t>
            </a:r>
            <a:r>
              <a:rPr lang="en-US" sz="2800" kern="0" baseline="-25000" dirty="0" err="1" smtClean="0"/>
              <a:t>Alone</a:t>
            </a:r>
            <a:endParaRPr kumimoji="0" lang="en-US" sz="2800" b="0" i="0" u="none" strike="noStrike" kern="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69925" marR="0" lvl="1" indent="-3254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Tx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669925" marR="0" lvl="1" indent="-3254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69925" marR="0" lvl="1" indent="-3254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  <p:custDataLst>
      <p:tags r:id="rId2"/>
    </p:custDataLst>
  </p:cSld>
  <p:clrMapOvr>
    <a:masterClrMapping/>
  </p:clrMapOvr>
  <p:transition advTm="2593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/>
      <p:bldP spid="21" grpId="0" animBg="1"/>
      <p:bldP spid="24" grpId="0"/>
      <p:bldP spid="15" grpId="0" animBg="1"/>
      <p:bldP spid="16" grpId="0"/>
      <p:bldP spid="17" grpId="0" animBg="1"/>
      <p:bldP spid="29" grpId="0"/>
      <p:bldP spid="31" grpId="0"/>
      <p:bldP spid="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</a:t>
            </a:r>
            <a:r>
              <a:rPr lang="en-US" dirty="0" err="1" smtClean="0"/>
              <a:t>RSR</a:t>
            </a:r>
            <a:r>
              <a:rPr lang="en-US" baseline="-25000" dirty="0" err="1" smtClean="0"/>
              <a:t>Shared</a:t>
            </a:r>
            <a:r>
              <a:rPr lang="en-US" dirty="0" smtClean="0"/>
              <a:t> and </a:t>
            </a:r>
            <a:r>
              <a:rPr lang="el-GR" dirty="0" smtClean="0"/>
              <a:t>α</a:t>
            </a:r>
            <a:endParaRPr lang="en-US" dirty="0" smtClean="0"/>
          </a:p>
        </p:txBody>
      </p:sp>
      <p:sp>
        <p:nvSpPr>
          <p:cNvPr id="410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Request Service Rate </a:t>
            </a:r>
            <a:r>
              <a:rPr lang="en-US" baseline="-25000" dirty="0" smtClean="0"/>
              <a:t>Shared</a:t>
            </a:r>
            <a:r>
              <a:rPr lang="en-US" dirty="0" smtClean="0"/>
              <a:t> (</a:t>
            </a:r>
            <a:r>
              <a:rPr lang="en-US" dirty="0" err="1" smtClean="0"/>
              <a:t>RSR</a:t>
            </a:r>
            <a:r>
              <a:rPr lang="en-US" baseline="-25000" dirty="0" err="1" smtClean="0"/>
              <a:t>Shared</a:t>
            </a:r>
            <a:r>
              <a:rPr lang="en-US" dirty="0" smtClean="0"/>
              <a:t>)</a:t>
            </a:r>
          </a:p>
          <a:p>
            <a:pPr lvl="1"/>
            <a:r>
              <a:rPr lang="en-US" sz="2400" dirty="0" smtClean="0">
                <a:solidFill>
                  <a:srgbClr val="0070C0"/>
                </a:solidFill>
              </a:rPr>
              <a:t>Per-core counter to track number of requests serviced</a:t>
            </a:r>
          </a:p>
          <a:p>
            <a:pPr lvl="1"/>
            <a:r>
              <a:rPr lang="en-US" sz="2400" dirty="0" smtClean="0"/>
              <a:t>At the end of each interval, measure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Memory Phase Fraction (  )</a:t>
            </a:r>
          </a:p>
          <a:p>
            <a:pPr lvl="1"/>
            <a:r>
              <a:rPr lang="en-US" sz="2400" dirty="0" smtClean="0">
                <a:solidFill>
                  <a:srgbClr val="0070C0"/>
                </a:solidFill>
              </a:rPr>
              <a:t>Count number of stall cycles at the core</a:t>
            </a:r>
          </a:p>
          <a:p>
            <a:pPr lvl="1"/>
            <a:r>
              <a:rPr lang="en-US" sz="2400" dirty="0" smtClean="0"/>
              <a:t>Compute fraction of cycles stalled for memory</a:t>
            </a:r>
          </a:p>
          <a:p>
            <a:pPr lvl="1">
              <a:buFontTx/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1039813" y="2498725"/>
          <a:ext cx="6283325" cy="1016000"/>
        </p:xfrm>
        <a:graphic>
          <a:graphicData uri="http://schemas.openxmlformats.org/presentationml/2006/ole">
            <p:oleObj spid="_x0000_s122882" name="Equation" r:id="rId5" imgW="2984400" imgH="482400" progId="Equation.3">
              <p:embed/>
            </p:oleObj>
          </a:graphicData>
        </a:graphic>
      </p:graphicFrame>
      <p:graphicFrame>
        <p:nvGraphicFramePr>
          <p:cNvPr id="122885" name="Object 5"/>
          <p:cNvGraphicFramePr>
            <a:graphicFrameLocks noChangeAspect="1"/>
          </p:cNvGraphicFramePr>
          <p:nvPr/>
        </p:nvGraphicFramePr>
        <p:xfrm>
          <a:off x="4516877" y="4286256"/>
          <a:ext cx="360362" cy="330200"/>
        </p:xfrm>
        <a:graphic>
          <a:graphicData uri="http://schemas.openxmlformats.org/presentationml/2006/ole">
            <p:oleObj spid="_x0000_s122885" name="Equation" r:id="rId6" imgW="152280" imgH="139680" progId="Equation.3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custDataLst>
      <p:tags r:id="rId2"/>
    </p:custDataLst>
  </p:cSld>
  <p:clrMapOvr>
    <a:masterClrMapping/>
  </p:clrMapOvr>
  <p:transition advTm="3598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915400" cy="756320"/>
          </a:xfrm>
        </p:spPr>
        <p:txBody>
          <a:bodyPr/>
          <a:lstStyle/>
          <a:p>
            <a:r>
              <a:rPr lang="en-US" sz="3600" dirty="0" smtClean="0"/>
              <a:t>Estimating Request Service Rate </a:t>
            </a:r>
            <a:r>
              <a:rPr lang="en-US" sz="3600" baseline="-25000" dirty="0" smtClean="0"/>
              <a:t>Alone</a:t>
            </a:r>
            <a:r>
              <a:rPr lang="en-US" sz="3600" dirty="0" smtClean="0"/>
              <a:t> (</a:t>
            </a:r>
            <a:r>
              <a:rPr lang="en-US" sz="3600" dirty="0" err="1" smtClean="0"/>
              <a:t>RSR</a:t>
            </a:r>
            <a:r>
              <a:rPr lang="en-US" sz="3600" baseline="-25000" dirty="0" err="1" smtClean="0"/>
              <a:t>Alone</a:t>
            </a:r>
            <a:r>
              <a:rPr lang="en-US" sz="3600" dirty="0" smtClean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Divide each interval into shorter epochs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At the beginning of each epoch</a:t>
            </a:r>
          </a:p>
          <a:p>
            <a:pPr lvl="1"/>
            <a:r>
              <a:rPr lang="en-US" sz="2500" dirty="0" smtClean="0"/>
              <a:t>Memory controller randomly picks an application as the highest priority application</a:t>
            </a:r>
          </a:p>
          <a:p>
            <a:pPr lvl="1">
              <a:buNone/>
            </a:pPr>
            <a:endParaRPr lang="en-US" sz="2500" dirty="0" smtClean="0"/>
          </a:p>
          <a:p>
            <a:r>
              <a:rPr lang="en-US" dirty="0" smtClean="0"/>
              <a:t>At the end of an interval, for each application, estimate </a:t>
            </a:r>
          </a:p>
          <a:p>
            <a:endParaRPr lang="en-US" dirty="0" smtClean="0"/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69850" y="4264025"/>
          <a:ext cx="9086850" cy="1423988"/>
        </p:xfrm>
        <a:graphic>
          <a:graphicData uri="http://schemas.openxmlformats.org/presentationml/2006/ole">
            <p:oleObj spid="_x0000_s125954" name="Equation" r:id="rId5" imgW="4457520" imgH="698400" progId="Equation.3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76242" y="913504"/>
            <a:ext cx="8610600" cy="533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tabLst/>
              <a:defRPr/>
            </a:pP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Goal: Estimate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RSR</a:t>
            </a:r>
            <a:r>
              <a:rPr kumimoji="0" lang="en-US" sz="3500" b="0" i="0" u="none" strike="noStrike" kern="0" cap="none" spc="0" normalizeH="0" baseline="-2500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Alone</a:t>
            </a:r>
            <a:endParaRPr kumimoji="0" lang="en-US" sz="3500" b="0" i="0" u="none" strike="noStrike" kern="0" cap="none" spc="0" normalizeH="0" baseline="-2500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tabLst/>
              <a:defRPr/>
            </a:pP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rgbClr val="2A55D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How: Periodically</a:t>
            </a:r>
            <a:r>
              <a:rPr kumimoji="0" lang="en-US" sz="3500" b="0" i="0" u="none" strike="noStrike" kern="0" cap="none" spc="0" normalizeH="0" noProof="0" dirty="0" smtClean="0">
                <a:ln>
                  <a:noFill/>
                </a:ln>
                <a:solidFill>
                  <a:srgbClr val="2A55D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rgbClr val="2A55D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ive each application highest priority in accessing memory 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custDataLst>
      <p:tags r:id="rId2"/>
    </p:custDataLst>
  </p:cSld>
  <p:clrMapOvr>
    <a:masterClrMapping/>
  </p:clrMapOvr>
  <p:transition advTm="5434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Inaccuracy in Estimating </a:t>
            </a:r>
            <a:r>
              <a:rPr lang="en-US" dirty="0" err="1" smtClean="0"/>
              <a:t>RSR</a:t>
            </a:r>
            <a:r>
              <a:rPr lang="en-US" baseline="-25000" dirty="0" err="1" smtClean="0"/>
              <a:t>Alone</a:t>
            </a:r>
            <a:endParaRPr lang="en-US" baseline="-25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18</a:t>
            </a:fld>
            <a:endParaRPr lang="en-US" altLang="en-US"/>
          </a:p>
        </p:txBody>
      </p:sp>
      <p:sp>
        <p:nvSpPr>
          <p:cNvPr id="5" name="Rectangle 4"/>
          <p:cNvSpPr/>
          <p:nvPr/>
        </p:nvSpPr>
        <p:spPr>
          <a:xfrm>
            <a:off x="1428728" y="1785926"/>
            <a:ext cx="714380" cy="35719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-214346" y="1071546"/>
            <a:ext cx="25003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Request Buffer</a:t>
            </a:r>
          </a:p>
          <a:p>
            <a:pPr algn="ctr"/>
            <a:r>
              <a:rPr lang="en-US" sz="2000" dirty="0" smtClean="0"/>
              <a:t> State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2285984" y="1500174"/>
            <a:ext cx="1143008" cy="8572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 Memory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10800000">
            <a:off x="4000496" y="1427148"/>
            <a:ext cx="2643206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-2214610" y="135729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500430" y="1085614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 units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947119" y="107154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Service order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715140" y="1500174"/>
            <a:ext cx="1143008" cy="8572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 Memory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857884" y="1785926"/>
            <a:ext cx="714380" cy="35719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5450907" y="1964521"/>
            <a:ext cx="642942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4593651" y="1963727"/>
            <a:ext cx="642942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028896" y="1428736"/>
            <a:ext cx="2143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214942" y="1428736"/>
            <a:ext cx="2143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2</a:t>
            </a:r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3751257" y="1963727"/>
            <a:ext cx="642942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357686" y="1419459"/>
            <a:ext cx="2143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3</a:t>
            </a:r>
          </a:p>
        </p:txBody>
      </p:sp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228600" y="928670"/>
            <a:ext cx="8610600" cy="5339680"/>
          </a:xfrm>
        </p:spPr>
        <p:txBody>
          <a:bodyPr/>
          <a:lstStyle/>
          <a:p>
            <a:r>
              <a:rPr lang="en-US" dirty="0" smtClean="0"/>
              <a:t>When an application has highest priority</a:t>
            </a:r>
          </a:p>
          <a:p>
            <a:pPr lvl="1"/>
            <a:r>
              <a:rPr lang="en-US" sz="2600" dirty="0" smtClean="0"/>
              <a:t>Still experiences some interference</a:t>
            </a:r>
            <a:endParaRPr lang="en-US" sz="2600" dirty="0" smtClean="0">
              <a:solidFill>
                <a:srgbClr val="C0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428728" y="2928934"/>
            <a:ext cx="714380" cy="35719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-196417" y="2214554"/>
            <a:ext cx="25003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Request Buffer </a:t>
            </a:r>
          </a:p>
          <a:p>
            <a:pPr algn="ctr"/>
            <a:r>
              <a:rPr lang="en-US" sz="2000" dirty="0" smtClean="0"/>
              <a:t>State</a:t>
            </a:r>
            <a:endParaRPr lang="en-US" sz="2000" dirty="0"/>
          </a:p>
        </p:txBody>
      </p:sp>
      <p:sp>
        <p:nvSpPr>
          <p:cNvPr id="27" name="Rectangle 26"/>
          <p:cNvSpPr/>
          <p:nvPr/>
        </p:nvSpPr>
        <p:spPr>
          <a:xfrm>
            <a:off x="2285984" y="2643182"/>
            <a:ext cx="1143008" cy="8572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 Memory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rot="10800000">
            <a:off x="4000496" y="2570156"/>
            <a:ext cx="2643206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500430" y="2228622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 units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929190" y="2214554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Service order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6715140" y="2643182"/>
            <a:ext cx="1143008" cy="8572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 Memory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857884" y="2928934"/>
            <a:ext cx="714380" cy="35719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5450907" y="3107529"/>
            <a:ext cx="642942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4593651" y="3106735"/>
            <a:ext cx="642942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028896" y="2571744"/>
            <a:ext cx="2143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214942" y="2571744"/>
            <a:ext cx="2143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2</a:t>
            </a:r>
          </a:p>
        </p:txBody>
      </p:sp>
      <p:cxnSp>
        <p:nvCxnSpPr>
          <p:cNvPr id="37" name="Straight Connector 36"/>
          <p:cNvCxnSpPr/>
          <p:nvPr/>
        </p:nvCxnSpPr>
        <p:spPr>
          <a:xfrm rot="5400000">
            <a:off x="3751257" y="3106735"/>
            <a:ext cx="642942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357686" y="2562467"/>
            <a:ext cx="2143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3</a:t>
            </a:r>
          </a:p>
        </p:txBody>
      </p:sp>
      <p:sp>
        <p:nvSpPr>
          <p:cNvPr id="40" name="Rectangle 39"/>
          <p:cNvSpPr/>
          <p:nvPr/>
        </p:nvSpPr>
        <p:spPr>
          <a:xfrm>
            <a:off x="5304309" y="2928934"/>
            <a:ext cx="398402" cy="35719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Arrow Connector 43"/>
          <p:cNvCxnSpPr/>
          <p:nvPr/>
        </p:nvCxnSpPr>
        <p:spPr>
          <a:xfrm rot="10800000">
            <a:off x="4000496" y="4999048"/>
            <a:ext cx="2643206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500430" y="4657514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 units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4929190" y="464344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Service order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6715140" y="5072074"/>
            <a:ext cx="1143008" cy="8572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 Memory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857884" y="5357826"/>
            <a:ext cx="714380" cy="35719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Connector 48"/>
          <p:cNvCxnSpPr/>
          <p:nvPr/>
        </p:nvCxnSpPr>
        <p:spPr>
          <a:xfrm rot="5400000">
            <a:off x="5450907" y="5536421"/>
            <a:ext cx="642942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>
            <a:off x="4593651" y="5535627"/>
            <a:ext cx="642942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028896" y="5000636"/>
            <a:ext cx="2143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214942" y="5000636"/>
            <a:ext cx="2143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2</a:t>
            </a:r>
          </a:p>
        </p:txBody>
      </p:sp>
      <p:cxnSp>
        <p:nvCxnSpPr>
          <p:cNvPr id="53" name="Straight Connector 52"/>
          <p:cNvCxnSpPr/>
          <p:nvPr/>
        </p:nvCxnSpPr>
        <p:spPr>
          <a:xfrm rot="5400000">
            <a:off x="3751257" y="5535627"/>
            <a:ext cx="642942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357686" y="4991359"/>
            <a:ext cx="2143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3</a:t>
            </a:r>
          </a:p>
        </p:txBody>
      </p:sp>
      <p:sp>
        <p:nvSpPr>
          <p:cNvPr id="55" name="Rectangle 54"/>
          <p:cNvSpPr/>
          <p:nvPr/>
        </p:nvSpPr>
        <p:spPr>
          <a:xfrm>
            <a:off x="4988331" y="5357826"/>
            <a:ext cx="714380" cy="35719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4143372" y="5357826"/>
            <a:ext cx="714380" cy="35719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4911539" y="5925941"/>
            <a:ext cx="535646" cy="3389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4232461" y="5916910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Interference Cycles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6858016" y="1035688"/>
            <a:ext cx="500066" cy="28575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429520" y="1000108"/>
            <a:ext cx="18573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High Priority</a:t>
            </a:r>
            <a:endParaRPr lang="en-US" sz="2000" dirty="0"/>
          </a:p>
        </p:txBody>
      </p:sp>
      <p:sp>
        <p:nvSpPr>
          <p:cNvPr id="60" name="Rectangle 59"/>
          <p:cNvSpPr/>
          <p:nvPr/>
        </p:nvSpPr>
        <p:spPr>
          <a:xfrm>
            <a:off x="1428728" y="4143380"/>
            <a:ext cx="714380" cy="35719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2285984" y="3857628"/>
            <a:ext cx="1143008" cy="8572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 Memory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4" name="Straight Arrow Connector 63"/>
          <p:cNvCxnSpPr/>
          <p:nvPr/>
        </p:nvCxnSpPr>
        <p:spPr>
          <a:xfrm rot="10800000">
            <a:off x="4000496" y="3713164"/>
            <a:ext cx="2643206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3500430" y="3371630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 units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4929190" y="3357562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Service order</a:t>
            </a:r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6715140" y="3857628"/>
            <a:ext cx="1143008" cy="8572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 Memory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5857884" y="4143380"/>
            <a:ext cx="714380" cy="35719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" name="Straight Connector 68"/>
          <p:cNvCxnSpPr/>
          <p:nvPr/>
        </p:nvCxnSpPr>
        <p:spPr>
          <a:xfrm rot="5400000">
            <a:off x="5450907" y="4321975"/>
            <a:ext cx="642942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rot="5400000">
            <a:off x="4593651" y="4321181"/>
            <a:ext cx="642942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6028896" y="3786190"/>
            <a:ext cx="2143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1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214942" y="3786190"/>
            <a:ext cx="2143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2</a:t>
            </a:r>
          </a:p>
        </p:txBody>
      </p:sp>
      <p:cxnSp>
        <p:nvCxnSpPr>
          <p:cNvPr id="73" name="Straight Connector 72"/>
          <p:cNvCxnSpPr/>
          <p:nvPr/>
        </p:nvCxnSpPr>
        <p:spPr>
          <a:xfrm rot="5400000">
            <a:off x="3751257" y="4321181"/>
            <a:ext cx="642942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4357686" y="3776913"/>
            <a:ext cx="2143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3</a:t>
            </a:r>
          </a:p>
        </p:txBody>
      </p:sp>
      <p:sp>
        <p:nvSpPr>
          <p:cNvPr id="75" name="Rectangle 74"/>
          <p:cNvSpPr/>
          <p:nvPr/>
        </p:nvSpPr>
        <p:spPr>
          <a:xfrm>
            <a:off x="4988331" y="4143380"/>
            <a:ext cx="714380" cy="35719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-196417" y="3399914"/>
            <a:ext cx="25003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Request Buffer </a:t>
            </a:r>
          </a:p>
          <a:p>
            <a:pPr algn="ctr"/>
            <a:r>
              <a:rPr lang="en-US" sz="2000" dirty="0" smtClean="0"/>
              <a:t>State</a:t>
            </a:r>
            <a:endParaRPr lang="en-US" sz="2000" dirty="0"/>
          </a:p>
        </p:txBody>
      </p:sp>
    </p:spTree>
    <p:custDataLst>
      <p:tags r:id="rId1"/>
    </p:custDataLst>
  </p:cSld>
  <p:clrMapOvr>
    <a:masterClrMapping/>
  </p:clrMapOvr>
  <p:transition advTm="9090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000"/>
                            </p:stCondLst>
                            <p:childTnLst>
                              <p:par>
                                <p:cTn id="1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12" grpId="0"/>
      <p:bldP spid="13" grpId="0"/>
      <p:bldP spid="14" grpId="0" animBg="1"/>
      <p:bldP spid="15" grpId="0" animBg="1"/>
      <p:bldP spid="19" grpId="0"/>
      <p:bldP spid="20" grpId="0"/>
      <p:bldP spid="22" grpId="0"/>
      <p:bldP spid="24" grpId="0" build="p"/>
      <p:bldP spid="25" grpId="0" animBg="1"/>
      <p:bldP spid="26" grpId="0"/>
      <p:bldP spid="27" grpId="0" animBg="1"/>
      <p:bldP spid="29" grpId="0"/>
      <p:bldP spid="30" grpId="0"/>
      <p:bldP spid="31" grpId="0" animBg="1"/>
      <p:bldP spid="32" grpId="0" animBg="1"/>
      <p:bldP spid="35" grpId="0"/>
      <p:bldP spid="36" grpId="0"/>
      <p:bldP spid="38" grpId="0"/>
      <p:bldP spid="40" grpId="0" animBg="1"/>
      <p:bldP spid="45" grpId="0"/>
      <p:bldP spid="46" grpId="0"/>
      <p:bldP spid="47" grpId="0" animBg="1"/>
      <p:bldP spid="48" grpId="0" animBg="1"/>
      <p:bldP spid="51" grpId="0"/>
      <p:bldP spid="52" grpId="0"/>
      <p:bldP spid="54" grpId="0"/>
      <p:bldP spid="55" grpId="0" animBg="1"/>
      <p:bldP spid="56" grpId="0" animBg="1"/>
      <p:bldP spid="58" grpId="0"/>
      <p:bldP spid="62" grpId="0" animBg="1"/>
      <p:bldP spid="63" grpId="0"/>
      <p:bldP spid="61" grpId="0" animBg="1"/>
      <p:bldP spid="65" grpId="0"/>
      <p:bldP spid="66" grpId="0"/>
      <p:bldP spid="67" grpId="0" animBg="1"/>
      <p:bldP spid="68" grpId="0" animBg="1"/>
      <p:bldP spid="71" grpId="0"/>
      <p:bldP spid="72" grpId="0"/>
      <p:bldP spid="74" grpId="0"/>
      <p:bldP spid="75" grpId="0" animBg="1"/>
      <p:bldP spid="7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915400" cy="756320"/>
          </a:xfrm>
        </p:spPr>
        <p:txBody>
          <a:bodyPr/>
          <a:lstStyle/>
          <a:p>
            <a:r>
              <a:rPr lang="en-US" sz="3400" dirty="0" smtClean="0"/>
              <a:t>Accounting for Interference in </a:t>
            </a:r>
            <a:r>
              <a:rPr lang="en-US" sz="3400" dirty="0" err="1" smtClean="0"/>
              <a:t>RSR</a:t>
            </a:r>
            <a:r>
              <a:rPr lang="en-US" sz="3400" baseline="-25000" dirty="0" err="1" smtClean="0"/>
              <a:t>Alone</a:t>
            </a:r>
            <a:r>
              <a:rPr lang="en-US" sz="3400" dirty="0" smtClean="0"/>
              <a:t> Estimation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45259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Solution: Determine and remove interference cycles from </a:t>
            </a:r>
            <a:r>
              <a:rPr lang="en-US" dirty="0" err="1" smtClean="0">
                <a:solidFill>
                  <a:srgbClr val="FF0000"/>
                </a:solidFill>
              </a:rPr>
              <a:t>RSR</a:t>
            </a:r>
            <a:r>
              <a:rPr lang="en-US" baseline="-25000" dirty="0" err="1" smtClean="0">
                <a:solidFill>
                  <a:srgbClr val="FF0000"/>
                </a:solidFill>
              </a:rPr>
              <a:t>Alone</a:t>
            </a:r>
            <a:r>
              <a:rPr lang="en-US" dirty="0" smtClean="0">
                <a:solidFill>
                  <a:srgbClr val="FF0000"/>
                </a:solidFill>
              </a:rPr>
              <a:t> calculation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A cycle is an interference cycle if</a:t>
            </a:r>
          </a:p>
          <a:p>
            <a:pPr lvl="1"/>
            <a:r>
              <a:rPr lang="en-US" sz="2500" dirty="0" smtClean="0"/>
              <a:t>a request from the highest priority application is waiting in the request buffer </a:t>
            </a:r>
            <a:r>
              <a:rPr lang="en-US" sz="2500" i="1" dirty="0" smtClean="0"/>
              <a:t>and</a:t>
            </a:r>
          </a:p>
          <a:p>
            <a:pPr lvl="1"/>
            <a:r>
              <a:rPr lang="en-US" sz="2500" dirty="0" smtClean="0"/>
              <a:t>another application’s request was issued previously</a:t>
            </a:r>
          </a:p>
          <a:p>
            <a:endParaRPr lang="en-US" dirty="0" smtClean="0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6804229" y="2643182"/>
            <a:ext cx="2125489" cy="35719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19</a:t>
            </a:fld>
            <a:endParaRPr lang="en-US" altLang="en-US"/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718705" y="2043897"/>
          <a:ext cx="8139575" cy="956475"/>
        </p:xfrm>
        <a:graphic>
          <a:graphicData uri="http://schemas.openxmlformats.org/presentationml/2006/ole">
            <p:oleObj spid="_x0000_s126980" name="Equation" r:id="rId5" imgW="5943600" imgH="69840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 advTm="5961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Memory Interference is a Problem</a:t>
            </a:r>
          </a:p>
        </p:txBody>
      </p:sp>
      <p:sp>
        <p:nvSpPr>
          <p:cNvPr id="10268" name="Rectangle 65"/>
          <p:cNvSpPr>
            <a:spLocks noChangeArrowheads="1"/>
          </p:cNvSpPr>
          <p:nvPr/>
        </p:nvSpPr>
        <p:spPr bwMode="auto">
          <a:xfrm>
            <a:off x="5857884" y="2035820"/>
            <a:ext cx="2571768" cy="2928958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3000" dirty="0" smtClean="0"/>
              <a:t>Main </a:t>
            </a:r>
          </a:p>
          <a:p>
            <a:pPr algn="ctr" eaLnBrk="0" hangingPunct="0"/>
            <a:r>
              <a:rPr lang="en-US" sz="3000" dirty="0" smtClean="0"/>
              <a:t>Memory</a:t>
            </a:r>
            <a:endParaRPr lang="en-US" sz="3000" dirty="0"/>
          </a:p>
        </p:txBody>
      </p:sp>
      <p:sp>
        <p:nvSpPr>
          <p:cNvPr id="272" name="Left-Right Arrow 271"/>
          <p:cNvSpPr/>
          <p:nvPr/>
        </p:nvSpPr>
        <p:spPr>
          <a:xfrm>
            <a:off x="4071934" y="3211836"/>
            <a:ext cx="1714512" cy="574354"/>
          </a:xfrm>
          <a:prstGeom prst="leftRightArrow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Slide Number Placeholder 27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60" name="Rectangle 59"/>
          <p:cNvSpPr/>
          <p:nvPr/>
        </p:nvSpPr>
        <p:spPr>
          <a:xfrm>
            <a:off x="1428728" y="2286270"/>
            <a:ext cx="1214446" cy="114300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>
                <a:solidFill>
                  <a:schemeClr val="tx1"/>
                </a:solidFill>
              </a:rPr>
              <a:t>Core</a:t>
            </a:r>
            <a:endParaRPr lang="en-US" sz="3000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786050" y="2286270"/>
            <a:ext cx="1214446" cy="114300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>
                <a:solidFill>
                  <a:schemeClr val="tx1"/>
                </a:solidFill>
              </a:rPr>
              <a:t>Core</a:t>
            </a:r>
            <a:endParaRPr lang="en-US" sz="3000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428728" y="3572154"/>
            <a:ext cx="1214446" cy="114300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>
                <a:solidFill>
                  <a:schemeClr val="tx1"/>
                </a:solidFill>
              </a:rPr>
              <a:t>Core</a:t>
            </a:r>
            <a:endParaRPr lang="en-US" sz="3000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2786050" y="3572154"/>
            <a:ext cx="1214446" cy="114300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>
                <a:solidFill>
                  <a:schemeClr val="tx1"/>
                </a:solidFill>
              </a:rPr>
              <a:t>Core</a:t>
            </a:r>
            <a:endParaRPr lang="en-US" sz="3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10718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Outline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20</a:t>
            </a:fld>
            <a:endParaRPr lang="en-US" altLang="en-US" dirty="0"/>
          </a:p>
        </p:txBody>
      </p:sp>
      <p:sp>
        <p:nvSpPr>
          <p:cNvPr id="124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610600" cy="5339680"/>
          </a:xfrm>
        </p:spPr>
        <p:txBody>
          <a:bodyPr/>
          <a:lstStyle/>
          <a:p>
            <a:pPr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1.</a:t>
            </a:r>
            <a:r>
              <a:rPr lang="en-US" sz="4000" dirty="0" smtClean="0"/>
              <a:t> </a:t>
            </a:r>
            <a:r>
              <a:rPr lang="en-US" sz="4000" dirty="0" smtClean="0">
                <a:solidFill>
                  <a:srgbClr val="0070C0"/>
                </a:solidFill>
              </a:rPr>
              <a:t>Estimate Slowdown</a:t>
            </a:r>
          </a:p>
          <a:p>
            <a:pPr lvl="1"/>
            <a:r>
              <a:rPr lang="en-US" sz="3400" dirty="0" smtClean="0">
                <a:solidFill>
                  <a:schemeClr val="accent3">
                    <a:lumMod val="65000"/>
                  </a:schemeClr>
                </a:solidFill>
              </a:rPr>
              <a:t>Key Observations</a:t>
            </a:r>
          </a:p>
          <a:p>
            <a:pPr lvl="1"/>
            <a:r>
              <a:rPr lang="en-US" sz="3400" dirty="0" smtClean="0">
                <a:solidFill>
                  <a:schemeClr val="accent3">
                    <a:lumMod val="65000"/>
                  </a:schemeClr>
                </a:solidFill>
              </a:rPr>
              <a:t>Implementation</a:t>
            </a:r>
          </a:p>
          <a:p>
            <a:pPr lvl="1"/>
            <a:r>
              <a:rPr lang="en-US" sz="3400" dirty="0" smtClean="0"/>
              <a:t>MISE Model: Putting it All Together</a:t>
            </a:r>
          </a:p>
          <a:p>
            <a:pPr lvl="1"/>
            <a:r>
              <a:rPr lang="en-US" sz="3400" dirty="0" smtClean="0">
                <a:solidFill>
                  <a:schemeClr val="accent3">
                    <a:lumMod val="65000"/>
                  </a:schemeClr>
                </a:solidFill>
              </a:rPr>
              <a:t>Evaluating the Model</a:t>
            </a:r>
          </a:p>
          <a:p>
            <a:pPr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2.</a:t>
            </a:r>
            <a:r>
              <a:rPr lang="en-US" sz="4000" dirty="0" smtClean="0"/>
              <a:t> </a:t>
            </a:r>
            <a:r>
              <a:rPr lang="en-US" sz="4000" dirty="0" smtClean="0">
                <a:solidFill>
                  <a:srgbClr val="0070C0"/>
                </a:solidFill>
              </a:rPr>
              <a:t>Control Slowdown</a:t>
            </a:r>
          </a:p>
          <a:p>
            <a:pPr lvl="1"/>
            <a:r>
              <a:rPr lang="en-US" sz="3400" dirty="0" smtClean="0">
                <a:solidFill>
                  <a:schemeClr val="accent3">
                    <a:lumMod val="65000"/>
                  </a:schemeClr>
                </a:solidFill>
              </a:rPr>
              <a:t>Providing Soft Slowdown Guarantees</a:t>
            </a:r>
          </a:p>
          <a:p>
            <a:pPr lvl="1"/>
            <a:r>
              <a:rPr lang="en-US" sz="3400" dirty="0" smtClean="0">
                <a:solidFill>
                  <a:schemeClr val="accent3">
                    <a:lumMod val="65000"/>
                  </a:schemeClr>
                </a:solidFill>
              </a:rPr>
              <a:t>Minimizing Maximum Slowdown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>
              <a:buFontTx/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 advTm="2015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MISE Model: Putting it All Together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21</a:t>
            </a:fld>
            <a:endParaRPr lang="en-US" altLang="en-US"/>
          </a:p>
        </p:txBody>
      </p:sp>
      <p:grpSp>
        <p:nvGrpSpPr>
          <p:cNvPr id="3" name="Group 29"/>
          <p:cNvGrpSpPr/>
          <p:nvPr/>
        </p:nvGrpSpPr>
        <p:grpSpPr>
          <a:xfrm>
            <a:off x="344825" y="1887215"/>
            <a:ext cx="8902597" cy="461665"/>
            <a:chOff x="395536" y="1857598"/>
            <a:chExt cx="9230296" cy="461665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395536" y="2103239"/>
              <a:ext cx="8352928" cy="0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8689728" y="1857598"/>
              <a:ext cx="9361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time</a:t>
              </a:r>
              <a:endParaRPr lang="en-US" sz="2400" dirty="0"/>
            </a:p>
          </p:txBody>
        </p:sp>
      </p:grpSp>
      <p:sp>
        <p:nvSpPr>
          <p:cNvPr id="14" name="Left Brace 13"/>
          <p:cNvSpPr/>
          <p:nvPr/>
        </p:nvSpPr>
        <p:spPr>
          <a:xfrm rot="5400000">
            <a:off x="2044816" y="-324030"/>
            <a:ext cx="631540" cy="3994200"/>
          </a:xfrm>
          <a:prstGeom prst="leftBrace">
            <a:avLst>
              <a:gd name="adj1" fmla="val 31185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69824" y="857232"/>
            <a:ext cx="38164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/>
              <a:t>Interval</a:t>
            </a:r>
            <a:endParaRPr lang="en-US" sz="3000" dirty="0"/>
          </a:p>
        </p:txBody>
      </p:sp>
      <p:sp>
        <p:nvSpPr>
          <p:cNvPr id="21" name="Right Arrow 20"/>
          <p:cNvSpPr/>
          <p:nvPr/>
        </p:nvSpPr>
        <p:spPr>
          <a:xfrm>
            <a:off x="346493" y="2575356"/>
            <a:ext cx="4011193" cy="576064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rot="5400000">
            <a:off x="3177819" y="4177959"/>
            <a:ext cx="2073982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4930" name="Object 2"/>
          <p:cNvGraphicFramePr>
            <a:graphicFrameLocks noChangeAspect="1"/>
          </p:cNvGraphicFramePr>
          <p:nvPr/>
        </p:nvGraphicFramePr>
        <p:xfrm>
          <a:off x="3497258" y="3342348"/>
          <a:ext cx="360362" cy="330200"/>
        </p:xfrm>
        <a:graphic>
          <a:graphicData uri="http://schemas.openxmlformats.org/presentationml/2006/ole">
            <p:oleObj spid="_x0000_s247810" name="Equation" r:id="rId5" imgW="152280" imgH="139680" progId="Equation.3">
              <p:embed/>
            </p:oleObj>
          </a:graphicData>
        </a:graphic>
      </p:graphicFrame>
      <p:sp>
        <p:nvSpPr>
          <p:cNvPr id="24" name="Content Placeholder 2"/>
          <p:cNvSpPr txBox="1">
            <a:spLocks/>
          </p:cNvSpPr>
          <p:nvPr/>
        </p:nvSpPr>
        <p:spPr bwMode="auto">
          <a:xfrm>
            <a:off x="3214678" y="5198732"/>
            <a:ext cx="2088232" cy="659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Estimate 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slowdown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Left Brace 14"/>
          <p:cNvSpPr/>
          <p:nvPr/>
        </p:nvSpPr>
        <p:spPr>
          <a:xfrm rot="5400000">
            <a:off x="6045344" y="-324030"/>
            <a:ext cx="631540" cy="3994200"/>
          </a:xfrm>
          <a:prstGeom prst="leftBrace">
            <a:avLst>
              <a:gd name="adj1" fmla="val 40095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470352" y="857232"/>
            <a:ext cx="38164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/>
              <a:t>Interval</a:t>
            </a:r>
            <a:endParaRPr lang="en-US" sz="3000" dirty="0"/>
          </a:p>
        </p:txBody>
      </p:sp>
      <p:sp>
        <p:nvSpPr>
          <p:cNvPr id="17" name="Right Arrow 16"/>
          <p:cNvSpPr/>
          <p:nvPr/>
        </p:nvSpPr>
        <p:spPr>
          <a:xfrm>
            <a:off x="4429124" y="2571744"/>
            <a:ext cx="4011193" cy="576064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/>
          <p:nvPr/>
        </p:nvCxnSpPr>
        <p:spPr>
          <a:xfrm rot="5400000">
            <a:off x="7266315" y="4179445"/>
            <a:ext cx="2073982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ontent Placeholder 2"/>
          <p:cNvSpPr txBox="1">
            <a:spLocks/>
          </p:cNvSpPr>
          <p:nvPr/>
        </p:nvSpPr>
        <p:spPr bwMode="auto">
          <a:xfrm>
            <a:off x="7286644" y="5200218"/>
            <a:ext cx="2088232" cy="659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Estimate 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slowdown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Content Placeholder 2"/>
          <p:cNvSpPr txBox="1">
            <a:spLocks/>
          </p:cNvSpPr>
          <p:nvPr/>
        </p:nvSpPr>
        <p:spPr bwMode="auto">
          <a:xfrm>
            <a:off x="142844" y="3214686"/>
            <a:ext cx="3914740" cy="1305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Measure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RSR</a:t>
            </a:r>
            <a:r>
              <a:rPr kumimoji="0" lang="en-US" sz="2800" b="0" i="0" u="none" strike="noStrike" kern="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Shared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lang="en-US" sz="2800" kern="0" dirty="0" smtClean="0"/>
              <a:t>Estimate </a:t>
            </a:r>
            <a:r>
              <a:rPr lang="en-US" sz="2800" kern="0" dirty="0" err="1" smtClean="0"/>
              <a:t>RSR</a:t>
            </a:r>
            <a:r>
              <a:rPr lang="en-US" sz="2800" kern="0" baseline="-25000" dirty="0" err="1" smtClean="0"/>
              <a:t>Alone</a:t>
            </a:r>
            <a:endParaRPr kumimoji="0" lang="en-US" sz="2800" b="0" i="0" u="none" strike="noStrike" kern="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69925" marR="0" lvl="1" indent="-3254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Tx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669925" marR="0" lvl="1" indent="-3254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69925" marR="0" lvl="1" indent="-3254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graphicFrame>
        <p:nvGraphicFramePr>
          <p:cNvPr id="124932" name="Object 4"/>
          <p:cNvGraphicFramePr>
            <a:graphicFrameLocks noChangeAspect="1"/>
          </p:cNvGraphicFramePr>
          <p:nvPr/>
        </p:nvGraphicFramePr>
        <p:xfrm>
          <a:off x="7640661" y="3328328"/>
          <a:ext cx="360363" cy="330200"/>
        </p:xfrm>
        <a:graphic>
          <a:graphicData uri="http://schemas.openxmlformats.org/presentationml/2006/ole">
            <p:oleObj spid="_x0000_s247811" name="Equation" r:id="rId6" imgW="152280" imgH="139680" progId="Equation.3">
              <p:embed/>
            </p:oleObj>
          </a:graphicData>
        </a:graphic>
      </p:graphicFrame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4300598" y="3194736"/>
            <a:ext cx="3914740" cy="1305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Measure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RSR</a:t>
            </a:r>
            <a:r>
              <a:rPr kumimoji="0" lang="en-US" sz="2800" b="0" i="0" u="none" strike="noStrike" kern="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Shared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lang="en-US" sz="2800" kern="0" dirty="0" smtClean="0"/>
              <a:t>Estimate </a:t>
            </a:r>
            <a:r>
              <a:rPr lang="en-US" sz="2800" kern="0" dirty="0" err="1" smtClean="0"/>
              <a:t>RSR</a:t>
            </a:r>
            <a:r>
              <a:rPr lang="en-US" sz="2800" kern="0" baseline="-25000" dirty="0" err="1" smtClean="0"/>
              <a:t>Alone</a:t>
            </a:r>
            <a:endParaRPr kumimoji="0" lang="en-US" sz="2800" b="0" i="0" u="none" strike="noStrike" kern="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69925" marR="0" lvl="1" indent="-3254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Tx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669925" marR="0" lvl="1" indent="-3254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69925" marR="0" lvl="1" indent="-3254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  <p:custDataLst>
      <p:tags r:id="rId2"/>
    </p:custDataLst>
  </p:cSld>
  <p:clrMapOvr>
    <a:masterClrMapping/>
  </p:clrMapOvr>
  <p:transition advTm="2068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/>
      <p:bldP spid="21" grpId="0" animBg="1"/>
      <p:bldP spid="24" grpId="0"/>
      <p:bldP spid="15" grpId="0" animBg="1"/>
      <p:bldP spid="16" grpId="0"/>
      <p:bldP spid="17" grpId="0" animBg="1"/>
      <p:bldP spid="29" grpId="0"/>
      <p:bldP spid="31" grpId="0"/>
      <p:bldP spid="2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Outline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22</a:t>
            </a:fld>
            <a:endParaRPr lang="en-US" altLang="en-US" dirty="0"/>
          </a:p>
        </p:txBody>
      </p:sp>
      <p:sp>
        <p:nvSpPr>
          <p:cNvPr id="124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610600" cy="5339680"/>
          </a:xfrm>
        </p:spPr>
        <p:txBody>
          <a:bodyPr/>
          <a:lstStyle/>
          <a:p>
            <a:pPr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1.</a:t>
            </a:r>
            <a:r>
              <a:rPr lang="en-US" sz="4000" dirty="0" smtClean="0"/>
              <a:t> </a:t>
            </a:r>
            <a:r>
              <a:rPr lang="en-US" sz="4000" dirty="0" smtClean="0">
                <a:solidFill>
                  <a:srgbClr val="0070C0"/>
                </a:solidFill>
              </a:rPr>
              <a:t>Estimate Slowdown</a:t>
            </a:r>
          </a:p>
          <a:p>
            <a:pPr lvl="1"/>
            <a:r>
              <a:rPr lang="en-US" sz="3400" dirty="0" smtClean="0">
                <a:solidFill>
                  <a:schemeClr val="accent3">
                    <a:lumMod val="65000"/>
                  </a:schemeClr>
                </a:solidFill>
              </a:rPr>
              <a:t>Key Observations</a:t>
            </a:r>
          </a:p>
          <a:p>
            <a:pPr lvl="1"/>
            <a:r>
              <a:rPr lang="en-US" sz="3400" dirty="0" smtClean="0">
                <a:solidFill>
                  <a:schemeClr val="accent3">
                    <a:lumMod val="65000"/>
                  </a:schemeClr>
                </a:solidFill>
              </a:rPr>
              <a:t>Implementation</a:t>
            </a:r>
          </a:p>
          <a:p>
            <a:pPr lvl="1"/>
            <a:r>
              <a:rPr lang="en-US" sz="3400" dirty="0" smtClean="0">
                <a:solidFill>
                  <a:schemeClr val="accent3">
                    <a:lumMod val="65000"/>
                  </a:schemeClr>
                </a:solidFill>
              </a:rPr>
              <a:t>MISE Model: Putting it All Together</a:t>
            </a:r>
          </a:p>
          <a:p>
            <a:pPr lvl="1"/>
            <a:r>
              <a:rPr lang="en-US" sz="3400" dirty="0" smtClean="0"/>
              <a:t>Evaluating the Model</a:t>
            </a:r>
          </a:p>
          <a:p>
            <a:pPr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2.</a:t>
            </a:r>
            <a:r>
              <a:rPr lang="en-US" sz="4000" dirty="0" smtClean="0"/>
              <a:t> </a:t>
            </a:r>
            <a:r>
              <a:rPr lang="en-US" sz="4000" dirty="0" smtClean="0">
                <a:solidFill>
                  <a:srgbClr val="0070C0"/>
                </a:solidFill>
              </a:rPr>
              <a:t>Control Slowdown</a:t>
            </a:r>
          </a:p>
          <a:p>
            <a:pPr lvl="1"/>
            <a:r>
              <a:rPr lang="en-US" sz="3400" dirty="0" smtClean="0">
                <a:solidFill>
                  <a:schemeClr val="accent3">
                    <a:lumMod val="65000"/>
                  </a:schemeClr>
                </a:solidFill>
              </a:rPr>
              <a:t>Providing Soft Slowdown Guarantees</a:t>
            </a:r>
          </a:p>
          <a:p>
            <a:pPr lvl="1"/>
            <a:r>
              <a:rPr lang="en-US" sz="3400" dirty="0" smtClean="0">
                <a:solidFill>
                  <a:schemeClr val="accent3">
                    <a:lumMod val="65000"/>
                  </a:schemeClr>
                </a:solidFill>
              </a:rPr>
              <a:t>Minimizing Maximum Slowdown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>
              <a:buFontTx/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 advTm="5031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Work on Slowdown Estimation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050"/>
            <a:ext cx="8686800" cy="4525963"/>
          </a:xfrm>
        </p:spPr>
        <p:txBody>
          <a:bodyPr/>
          <a:lstStyle/>
          <a:p>
            <a:r>
              <a:rPr lang="en-US" dirty="0" smtClean="0"/>
              <a:t>Previous work on slowdown estimation</a:t>
            </a:r>
          </a:p>
          <a:p>
            <a:pPr lvl="1"/>
            <a:r>
              <a:rPr lang="en-US" sz="2300" b="1" dirty="0" smtClean="0"/>
              <a:t>STFM</a:t>
            </a:r>
            <a:r>
              <a:rPr lang="en-US" sz="2300" dirty="0" smtClean="0"/>
              <a:t> (Stall Time Fair Memory) Scheduling </a:t>
            </a:r>
            <a:r>
              <a:rPr lang="en-US" sz="1800" dirty="0" smtClean="0"/>
              <a:t>[</a:t>
            </a:r>
            <a:r>
              <a:rPr lang="en-US" sz="1800" dirty="0" err="1" smtClean="0"/>
              <a:t>Mutlu</a:t>
            </a:r>
            <a:r>
              <a:rPr lang="en-US" sz="1800" dirty="0" smtClean="0"/>
              <a:t>+, MICRO ‘07] </a:t>
            </a:r>
          </a:p>
          <a:p>
            <a:pPr lvl="1"/>
            <a:r>
              <a:rPr lang="en-US" sz="2300" b="1" dirty="0" smtClean="0"/>
              <a:t>FST</a:t>
            </a:r>
            <a:r>
              <a:rPr lang="en-US" sz="2300" dirty="0" smtClean="0"/>
              <a:t> (Fairness via Source Throttling) </a:t>
            </a:r>
            <a:r>
              <a:rPr lang="en-US" sz="1800" dirty="0" smtClean="0"/>
              <a:t>[</a:t>
            </a:r>
            <a:r>
              <a:rPr lang="en-US" sz="1800" dirty="0" err="1" smtClean="0"/>
              <a:t>Ebrahimi</a:t>
            </a:r>
            <a:r>
              <a:rPr lang="en-US" sz="1800" dirty="0" smtClean="0"/>
              <a:t>+, ASPLOS ‘10]</a:t>
            </a:r>
          </a:p>
          <a:p>
            <a:pPr lvl="1">
              <a:buClr>
                <a:srgbClr val="3B812F"/>
              </a:buClr>
            </a:pPr>
            <a:r>
              <a:rPr lang="en-US" sz="2300" b="1" dirty="0" smtClean="0">
                <a:solidFill>
                  <a:srgbClr val="000000"/>
                </a:solidFill>
              </a:rPr>
              <a:t>Per-thread Cycle Accounting </a:t>
            </a:r>
            <a:r>
              <a:rPr lang="en-US" sz="1800" dirty="0" smtClean="0">
                <a:solidFill>
                  <a:srgbClr val="000000"/>
                </a:solidFill>
              </a:rPr>
              <a:t>[Du Bois+, </a:t>
            </a:r>
            <a:r>
              <a:rPr lang="en-US" sz="1800" dirty="0" err="1" smtClean="0">
                <a:solidFill>
                  <a:srgbClr val="000000"/>
                </a:solidFill>
              </a:rPr>
              <a:t>HiPEAC</a:t>
            </a:r>
            <a:r>
              <a:rPr lang="en-US" sz="1800" dirty="0" smtClean="0">
                <a:solidFill>
                  <a:srgbClr val="000000"/>
                </a:solidFill>
              </a:rPr>
              <a:t> ‘13]</a:t>
            </a:r>
          </a:p>
          <a:p>
            <a:endParaRPr lang="en-US" dirty="0" smtClean="0"/>
          </a:p>
          <a:p>
            <a:r>
              <a:rPr lang="en-US" dirty="0" smtClean="0"/>
              <a:t>Basic Idea:</a:t>
            </a:r>
            <a:endParaRPr lang="en-US" sz="2300" dirty="0" smtClean="0"/>
          </a:p>
          <a:p>
            <a:pPr lvl="1">
              <a:buNone/>
            </a:pPr>
            <a:r>
              <a:rPr lang="en-US" sz="2300" dirty="0" smtClean="0"/>
              <a:t> 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23</a:t>
            </a:fld>
            <a:endParaRPr lang="en-US" alt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785918" y="4000504"/>
          <a:ext cx="4857784" cy="1052713"/>
        </p:xfrm>
        <a:graphic>
          <a:graphicData uri="http://schemas.openxmlformats.org/presentationml/2006/ole">
            <p:oleObj spid="_x0000_s248834" name="Equation" r:id="rId5" imgW="2108160" imgH="457200" progId="Equation.3">
              <p:embed/>
            </p:oleObj>
          </a:graphicData>
        </a:graphic>
      </p:graphicFrame>
      <p:cxnSp>
        <p:nvCxnSpPr>
          <p:cNvPr id="16" name="Straight Arrow Connector 15"/>
          <p:cNvCxnSpPr/>
          <p:nvPr/>
        </p:nvCxnSpPr>
        <p:spPr>
          <a:xfrm flipV="1">
            <a:off x="6500826" y="3839421"/>
            <a:ext cx="642942" cy="28575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143768" y="3571876"/>
            <a:ext cx="114300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rgbClr val="C00000"/>
                </a:solidFill>
              </a:rPr>
              <a:t>Hard</a:t>
            </a:r>
            <a:endParaRPr lang="en-US" sz="2500" dirty="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215206" y="5000636"/>
            <a:ext cx="114300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rgbClr val="C00000"/>
                </a:solidFill>
              </a:rPr>
              <a:t>Easy</a:t>
            </a:r>
            <a:endParaRPr lang="en-US" sz="2500" dirty="0">
              <a:solidFill>
                <a:srgbClr val="C00000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6572264" y="4929198"/>
            <a:ext cx="642942" cy="35719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3786182" y="4036084"/>
            <a:ext cx="2857520" cy="500066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13726" y="5572140"/>
            <a:ext cx="878684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 smtClean="0">
                <a:solidFill>
                  <a:srgbClr val="0070C0"/>
                </a:solidFill>
              </a:rPr>
              <a:t>Count number of cycles application receives interference</a:t>
            </a:r>
            <a:endParaRPr lang="en-US" sz="2700" dirty="0">
              <a:solidFill>
                <a:srgbClr val="0070C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089189" y="1392878"/>
            <a:ext cx="8001024" cy="46420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</p:cSld>
  <p:clrMapOvr>
    <a:masterClrMapping/>
  </p:clrMapOvr>
  <p:transition advTm="5064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1"/>
      <p:bldP spid="19" grpId="0"/>
      <p:bldP spid="19" grpId="1"/>
      <p:bldP spid="25" grpId="0" animBg="1"/>
      <p:bldP spid="26" grpId="0"/>
      <p:bldP spid="1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Two Major Advantages of MISE Over STFM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Advantage 1:</a:t>
            </a:r>
          </a:p>
          <a:p>
            <a:pPr lvl="1">
              <a:defRPr/>
            </a:pPr>
            <a:r>
              <a:rPr lang="en-US" sz="2600" dirty="0" smtClean="0"/>
              <a:t>STFM estimates alone performance </a:t>
            </a:r>
            <a:r>
              <a:rPr lang="en-US" sz="2600" dirty="0" smtClean="0">
                <a:solidFill>
                  <a:srgbClr val="0070C0"/>
                </a:solidFill>
              </a:rPr>
              <a:t>while an application is receiving interference </a:t>
            </a:r>
            <a:r>
              <a:rPr lang="en-US" sz="2600" dirty="0" smtClean="0">
                <a:solidFill>
                  <a:srgbClr val="FF0000"/>
                </a:solidFill>
                <a:sym typeface="Wingdings" pitchFamily="2" charset="2"/>
              </a:rPr>
              <a:t> Hard</a:t>
            </a:r>
            <a:endParaRPr lang="en-US" sz="2600" dirty="0" smtClean="0">
              <a:solidFill>
                <a:srgbClr val="FF0000"/>
              </a:solidFill>
            </a:endParaRPr>
          </a:p>
          <a:p>
            <a:pPr lvl="1">
              <a:defRPr/>
            </a:pPr>
            <a:r>
              <a:rPr lang="en-US" sz="2600" dirty="0" smtClean="0"/>
              <a:t>MISE estimates alone performance </a:t>
            </a:r>
            <a:r>
              <a:rPr lang="en-US" sz="2600" dirty="0" smtClean="0">
                <a:solidFill>
                  <a:srgbClr val="0070C0"/>
                </a:solidFill>
              </a:rPr>
              <a:t>while giving an application the highest priority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smtClean="0">
                <a:solidFill>
                  <a:srgbClr val="FF0000"/>
                </a:solidFill>
                <a:sym typeface="Wingdings" pitchFamily="2" charset="2"/>
              </a:rPr>
              <a:t> Easier</a:t>
            </a:r>
            <a:endParaRPr lang="en-US" sz="2600" dirty="0" smtClean="0">
              <a:solidFill>
                <a:srgbClr val="FF0000"/>
              </a:solidFill>
            </a:endParaRPr>
          </a:p>
          <a:p>
            <a:pPr lvl="1">
              <a:buFontTx/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Advantage 2:</a:t>
            </a:r>
          </a:p>
          <a:p>
            <a:pPr lvl="1">
              <a:defRPr/>
            </a:pPr>
            <a:r>
              <a:rPr lang="en-US" sz="2600" dirty="0" smtClean="0"/>
              <a:t>STFM does not take into account compute phase for non-memory-bound applications </a:t>
            </a:r>
          </a:p>
          <a:p>
            <a:pPr lvl="1">
              <a:defRPr/>
            </a:pPr>
            <a:r>
              <a:rPr lang="en-US" sz="2600" dirty="0" smtClean="0">
                <a:solidFill>
                  <a:srgbClr val="0070C0"/>
                </a:solidFill>
              </a:rPr>
              <a:t>MISE accounts for compute phase </a:t>
            </a:r>
            <a:r>
              <a:rPr lang="en-US" sz="2600" dirty="0" smtClean="0">
                <a:solidFill>
                  <a:srgbClr val="FF0000"/>
                </a:solidFill>
                <a:sym typeface="Wingdings" pitchFamily="2" charset="2"/>
              </a:rPr>
              <a:t> B</a:t>
            </a:r>
            <a:r>
              <a:rPr lang="en-US" sz="2600" dirty="0" smtClean="0">
                <a:solidFill>
                  <a:srgbClr val="FF0000"/>
                </a:solidFill>
              </a:rPr>
              <a:t>etter accuracy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custDataLst>
      <p:tags r:id="rId1"/>
    </p:custDataLst>
  </p:cSld>
  <p:clrMapOvr>
    <a:masterClrMapping/>
  </p:clrMapOvr>
  <p:transition advTm="3531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Configuration of our simulated system</a:t>
            </a:r>
          </a:p>
          <a:p>
            <a:pPr lvl="1"/>
            <a:r>
              <a:rPr lang="en-US" sz="2600" dirty="0" smtClean="0"/>
              <a:t>4 cores</a:t>
            </a:r>
          </a:p>
          <a:p>
            <a:pPr lvl="1"/>
            <a:r>
              <a:rPr lang="en-US" sz="2600" dirty="0" smtClean="0"/>
              <a:t>1 channel, 8 banks/channel</a:t>
            </a:r>
          </a:p>
          <a:p>
            <a:pPr lvl="1"/>
            <a:r>
              <a:rPr lang="en-US" sz="2600" dirty="0" smtClean="0"/>
              <a:t>DDR3 1066 DRAM </a:t>
            </a:r>
          </a:p>
          <a:p>
            <a:pPr lvl="1"/>
            <a:r>
              <a:rPr lang="en-US" sz="2600" dirty="0" smtClean="0"/>
              <a:t>512 KB private cache/core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Workloads</a:t>
            </a:r>
          </a:p>
          <a:p>
            <a:pPr lvl="1"/>
            <a:r>
              <a:rPr lang="en-US" sz="2600" dirty="0" smtClean="0"/>
              <a:t>SPEC CPU2006 </a:t>
            </a:r>
          </a:p>
          <a:p>
            <a:pPr lvl="1"/>
            <a:r>
              <a:rPr lang="en-US" sz="2600" dirty="0" smtClean="0"/>
              <a:t>300 multi programmed workloads</a:t>
            </a:r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</p:cSld>
  <p:clrMapOvr>
    <a:masterClrMapping/>
  </p:clrMapOvr>
  <p:transition advTm="15641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Quantitative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26</a:t>
            </a:fld>
            <a:endParaRPr lang="en-US" altLang="en-US"/>
          </a:p>
        </p:txBody>
      </p:sp>
      <p:graphicFrame>
        <p:nvGraphicFramePr>
          <p:cNvPr id="11" name="Chart 10"/>
          <p:cNvGraphicFramePr/>
          <p:nvPr/>
        </p:nvGraphicFramePr>
        <p:xfrm>
          <a:off x="642910" y="1857364"/>
          <a:ext cx="8072494" cy="428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Box 17"/>
          <p:cNvSpPr txBox="1">
            <a:spLocks noChangeArrowheads="1"/>
          </p:cNvSpPr>
          <p:nvPr/>
        </p:nvSpPr>
        <p:spPr bwMode="auto">
          <a:xfrm>
            <a:off x="2587639" y="1142984"/>
            <a:ext cx="3984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/>
              <a:t>SPEC CPU 2006 application</a:t>
            </a:r>
          </a:p>
          <a:p>
            <a:pPr algn="ctr"/>
            <a:r>
              <a:rPr lang="en-US" sz="2000" dirty="0"/>
              <a:t>leslie3d</a:t>
            </a:r>
          </a:p>
        </p:txBody>
      </p:sp>
      <p:sp>
        <p:nvSpPr>
          <p:cNvPr id="6" name="Rectangle 5"/>
          <p:cNvSpPr/>
          <p:nvPr/>
        </p:nvSpPr>
        <p:spPr>
          <a:xfrm>
            <a:off x="7358082" y="3786190"/>
            <a:ext cx="1500198" cy="8572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358082" y="4286256"/>
            <a:ext cx="1500198" cy="8572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ransition advTm="3216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 uiExpand="1">
        <p:bldSub>
          <a:bldChart bld="series"/>
        </p:bldSub>
      </p:bldGraphic>
      <p:bldP spid="6" grpId="0" animBg="1"/>
      <p:bldP spid="7" grpId="0" animBg="1"/>
      <p:bldP spid="7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to STFM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27</a:t>
            </a:fld>
            <a:endParaRPr lang="en-US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000100" y="308697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cactusADM</a:t>
            </a:r>
            <a:endParaRPr lang="en-US" dirty="0"/>
          </a:p>
        </p:txBody>
      </p:sp>
      <p:graphicFrame>
        <p:nvGraphicFramePr>
          <p:cNvPr id="11" name="Chart 10"/>
          <p:cNvGraphicFramePr/>
          <p:nvPr/>
        </p:nvGraphicFramePr>
        <p:xfrm>
          <a:off x="-142908" y="928670"/>
          <a:ext cx="3357586" cy="2286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Chart 12"/>
          <p:cNvGraphicFramePr/>
          <p:nvPr/>
        </p:nvGraphicFramePr>
        <p:xfrm>
          <a:off x="2786050" y="927572"/>
          <a:ext cx="3357586" cy="2286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913892" y="308697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GemsFDTD</a:t>
            </a:r>
            <a:endParaRPr lang="en-US" dirty="0" smtClean="0"/>
          </a:p>
        </p:txBody>
      </p:sp>
      <p:graphicFrame>
        <p:nvGraphicFramePr>
          <p:cNvPr id="16" name="Chart 15"/>
          <p:cNvGraphicFramePr/>
          <p:nvPr/>
        </p:nvGraphicFramePr>
        <p:xfrm>
          <a:off x="5615402" y="910463"/>
          <a:ext cx="3528598" cy="2300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6878332" y="3101872"/>
            <a:ext cx="1479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soplex</a:t>
            </a:r>
            <a:endParaRPr lang="en-US" dirty="0" smtClean="0"/>
          </a:p>
        </p:txBody>
      </p:sp>
      <p:graphicFrame>
        <p:nvGraphicFramePr>
          <p:cNvPr id="19" name="Chart 18"/>
          <p:cNvGraphicFramePr/>
          <p:nvPr/>
        </p:nvGraphicFramePr>
        <p:xfrm>
          <a:off x="-142908" y="3631172"/>
          <a:ext cx="3357586" cy="2286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997752" y="5774312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wrf</a:t>
            </a:r>
            <a:endParaRPr lang="en-US" dirty="0"/>
          </a:p>
        </p:txBody>
      </p:sp>
      <p:graphicFrame>
        <p:nvGraphicFramePr>
          <p:cNvPr id="22" name="Chart 21"/>
          <p:cNvGraphicFramePr/>
          <p:nvPr/>
        </p:nvGraphicFramePr>
        <p:xfrm>
          <a:off x="2786050" y="3643314"/>
          <a:ext cx="3357586" cy="2286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929058" y="5774312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calculix</a:t>
            </a:r>
            <a:endParaRPr lang="en-US" dirty="0"/>
          </a:p>
        </p:txBody>
      </p:sp>
      <p:graphicFrame>
        <p:nvGraphicFramePr>
          <p:cNvPr id="25" name="Chart 24"/>
          <p:cNvGraphicFramePr/>
          <p:nvPr/>
        </p:nvGraphicFramePr>
        <p:xfrm>
          <a:off x="5589505" y="3643314"/>
          <a:ext cx="3557832" cy="2300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6861321" y="5774312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povray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1071546"/>
            <a:ext cx="9144000" cy="5143536"/>
          </a:xfrm>
          <a:prstGeom prst="rect">
            <a:avLst/>
          </a:prstGeom>
          <a:solidFill>
            <a:schemeClr val="accent3">
              <a:lumMod val="9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594519" y="2551837"/>
            <a:ext cx="7954962" cy="1754326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Average error of MISE: </a:t>
            </a:r>
            <a:r>
              <a:rPr lang="en-US" sz="3600" dirty="0" smtClean="0">
                <a:solidFill>
                  <a:srgbClr val="FF0000"/>
                </a:solidFill>
              </a:rPr>
              <a:t>8.2%</a:t>
            </a:r>
            <a:endParaRPr lang="en-US" sz="3600" dirty="0">
              <a:solidFill>
                <a:srgbClr val="FF0000"/>
              </a:solidFill>
            </a:endParaRPr>
          </a:p>
          <a:p>
            <a:pPr algn="ctr"/>
            <a:r>
              <a:rPr lang="en-US" sz="3600" dirty="0">
                <a:solidFill>
                  <a:srgbClr val="FF0000"/>
                </a:solidFill>
              </a:rPr>
              <a:t>Average error of STFM: </a:t>
            </a:r>
            <a:r>
              <a:rPr lang="en-US" sz="3600" dirty="0" smtClean="0">
                <a:solidFill>
                  <a:srgbClr val="FF0000"/>
                </a:solidFill>
              </a:rPr>
              <a:t>29.4%</a:t>
            </a:r>
          </a:p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(across 300 workloads)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35826" y="964250"/>
            <a:ext cx="8983505" cy="257176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35826" y="3643314"/>
            <a:ext cx="8983505" cy="257176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ransition advTm="2105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9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 uiExpand="1">
        <p:bldSub>
          <a:bldChart bld="series"/>
        </p:bldSub>
      </p:bldGraphic>
      <p:bldGraphic spid="13" grpId="0" uiExpand="1">
        <p:bldSub>
          <a:bldChart bld="series"/>
        </p:bldSub>
      </p:bldGraphic>
      <p:bldGraphic spid="16" grpId="0" uiExpand="1">
        <p:bldSub>
          <a:bldChart bld="series"/>
        </p:bldSub>
      </p:bldGraphic>
      <p:bldGraphic spid="19" grpId="0" uiExpand="1">
        <p:bldSub>
          <a:bldChart bld="series"/>
        </p:bldSub>
      </p:bldGraphic>
      <p:bldGraphic spid="22" grpId="0" uiExpand="1">
        <p:bldSub>
          <a:bldChart bld="series"/>
        </p:bldSub>
      </p:bldGraphic>
      <p:bldGraphic spid="25" grpId="0" uiExpand="1">
        <p:bldSub>
          <a:bldChart bld="series"/>
        </p:bldSub>
      </p:bldGraphic>
      <p:bldP spid="29" grpId="0" animBg="1"/>
      <p:bldP spid="30" grpId="0" animBg="1"/>
      <p:bldP spid="21" grpId="0" animBg="1"/>
      <p:bldP spid="21" grpId="1" animBg="1"/>
      <p:bldP spid="24" grpId="0" animBg="1"/>
      <p:bldP spid="24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Outline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28</a:t>
            </a:fld>
            <a:endParaRPr lang="en-US" altLang="en-US" dirty="0"/>
          </a:p>
        </p:txBody>
      </p:sp>
      <p:sp>
        <p:nvSpPr>
          <p:cNvPr id="124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610600" cy="5339680"/>
          </a:xfrm>
        </p:spPr>
        <p:txBody>
          <a:bodyPr/>
          <a:lstStyle/>
          <a:p>
            <a:pPr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1.</a:t>
            </a:r>
            <a:r>
              <a:rPr lang="en-US" sz="4000" dirty="0" smtClean="0"/>
              <a:t> </a:t>
            </a:r>
            <a:r>
              <a:rPr lang="en-US" sz="4000" dirty="0" smtClean="0">
                <a:solidFill>
                  <a:srgbClr val="0070C0"/>
                </a:solidFill>
              </a:rPr>
              <a:t>Estimate Slowdown</a:t>
            </a:r>
          </a:p>
          <a:p>
            <a:pPr lvl="1"/>
            <a:r>
              <a:rPr lang="en-US" sz="3400" dirty="0" smtClean="0">
                <a:solidFill>
                  <a:schemeClr val="accent3">
                    <a:lumMod val="65000"/>
                  </a:schemeClr>
                </a:solidFill>
              </a:rPr>
              <a:t>Key Observations</a:t>
            </a:r>
          </a:p>
          <a:p>
            <a:pPr lvl="1"/>
            <a:r>
              <a:rPr lang="en-US" sz="3400" dirty="0" smtClean="0">
                <a:solidFill>
                  <a:schemeClr val="accent3">
                    <a:lumMod val="65000"/>
                  </a:schemeClr>
                </a:solidFill>
              </a:rPr>
              <a:t>Implementation</a:t>
            </a:r>
          </a:p>
          <a:p>
            <a:pPr lvl="1"/>
            <a:r>
              <a:rPr lang="en-US" sz="3400" dirty="0" smtClean="0">
                <a:solidFill>
                  <a:schemeClr val="accent3">
                    <a:lumMod val="65000"/>
                  </a:schemeClr>
                </a:solidFill>
              </a:rPr>
              <a:t>MISE Model: Putting it All Together</a:t>
            </a:r>
          </a:p>
          <a:p>
            <a:pPr lvl="1"/>
            <a:r>
              <a:rPr lang="en-US" sz="3400" dirty="0" smtClean="0">
                <a:solidFill>
                  <a:schemeClr val="accent3">
                    <a:lumMod val="65000"/>
                  </a:schemeClr>
                </a:solidFill>
              </a:rPr>
              <a:t>Evaluating the Model</a:t>
            </a:r>
          </a:p>
          <a:p>
            <a:pPr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2.</a:t>
            </a:r>
            <a:r>
              <a:rPr lang="en-US" sz="4000" dirty="0" smtClean="0"/>
              <a:t> </a:t>
            </a:r>
            <a:r>
              <a:rPr lang="en-US" sz="4000" dirty="0" smtClean="0">
                <a:solidFill>
                  <a:srgbClr val="0070C0"/>
                </a:solidFill>
              </a:rPr>
              <a:t>Control Slowdown</a:t>
            </a:r>
          </a:p>
          <a:p>
            <a:pPr lvl="1"/>
            <a:r>
              <a:rPr lang="en-US" sz="3400" dirty="0" smtClean="0"/>
              <a:t>Providing Soft Slowdown Guarantees</a:t>
            </a:r>
          </a:p>
          <a:p>
            <a:pPr lvl="1"/>
            <a:r>
              <a:rPr lang="en-US" sz="3400" dirty="0" smtClean="0">
                <a:solidFill>
                  <a:schemeClr val="accent3">
                    <a:lumMod val="65000"/>
                  </a:schemeClr>
                </a:solidFill>
              </a:rPr>
              <a:t>Minimizing Maximum Slowdown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>
              <a:buFontTx/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 advTm="15531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Providing “Soft” Slowdown Guarantees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7961313" cy="4648200"/>
          </a:xfrm>
        </p:spPr>
        <p:txBody>
          <a:bodyPr/>
          <a:lstStyle/>
          <a:p>
            <a:r>
              <a:rPr lang="en-US" dirty="0" smtClean="0"/>
              <a:t>Goal</a:t>
            </a:r>
          </a:p>
          <a:p>
            <a:pPr lvl="1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1.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Ensure </a:t>
            </a:r>
            <a:r>
              <a:rPr lang="en-US" sz="2400" dirty="0" err="1" smtClean="0">
                <a:solidFill>
                  <a:srgbClr val="0070C0"/>
                </a:solidFill>
              </a:rPr>
              <a:t>QoS</a:t>
            </a:r>
            <a:r>
              <a:rPr lang="en-US" sz="2400" dirty="0" smtClean="0">
                <a:solidFill>
                  <a:srgbClr val="0070C0"/>
                </a:solidFill>
              </a:rPr>
              <a:t>-critical applications meet a prescribed slowdown bound</a:t>
            </a:r>
          </a:p>
          <a:p>
            <a:pPr lvl="1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2.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Maximize system performance for other applications</a:t>
            </a:r>
          </a:p>
          <a:p>
            <a:pPr lvl="1">
              <a:buFontTx/>
              <a:buNone/>
            </a:pPr>
            <a:endParaRPr lang="en-US" dirty="0" smtClean="0"/>
          </a:p>
          <a:p>
            <a:r>
              <a:rPr lang="en-US" dirty="0" smtClean="0"/>
              <a:t>Basic Idea</a:t>
            </a:r>
          </a:p>
          <a:p>
            <a:pPr lvl="1"/>
            <a:r>
              <a:rPr lang="en-US" sz="2400" dirty="0" smtClean="0"/>
              <a:t>Allocate </a:t>
            </a:r>
            <a:r>
              <a:rPr lang="en-US" sz="2400" dirty="0" smtClean="0">
                <a:solidFill>
                  <a:srgbClr val="FF0000"/>
                </a:solidFill>
              </a:rPr>
              <a:t>just enough bandwidth to </a:t>
            </a:r>
            <a:r>
              <a:rPr lang="en-US" sz="2400" dirty="0" err="1" smtClean="0">
                <a:solidFill>
                  <a:srgbClr val="FF0000"/>
                </a:solidFill>
              </a:rPr>
              <a:t>QoS</a:t>
            </a:r>
            <a:r>
              <a:rPr lang="en-US" sz="2400" dirty="0" smtClean="0">
                <a:solidFill>
                  <a:srgbClr val="FF0000"/>
                </a:solidFill>
              </a:rPr>
              <a:t>-critical application</a:t>
            </a:r>
          </a:p>
          <a:p>
            <a:pPr lvl="1"/>
            <a:r>
              <a:rPr lang="en-US" sz="2400" dirty="0" smtClean="0"/>
              <a:t>Assign </a:t>
            </a:r>
            <a:r>
              <a:rPr lang="en-US" sz="2400" dirty="0" smtClean="0">
                <a:solidFill>
                  <a:srgbClr val="FF0000"/>
                </a:solidFill>
              </a:rPr>
              <a:t>remaining bandwidth to other applications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custDataLst>
      <p:tags r:id="rId1"/>
    </p:custDataLst>
  </p:cSld>
  <p:clrMapOvr>
    <a:masterClrMapping/>
  </p:clrMapOvr>
  <p:transition advTm="2296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Unpredictable Application Slowdowns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</a:t>
            </a:fld>
            <a:endParaRPr lang="en-US" altLang="en-US"/>
          </a:p>
        </p:txBody>
      </p:sp>
      <p:graphicFrame>
        <p:nvGraphicFramePr>
          <p:cNvPr id="6" name="Chart 5"/>
          <p:cNvGraphicFramePr/>
          <p:nvPr/>
        </p:nvGraphicFramePr>
        <p:xfrm>
          <a:off x="0" y="1270329"/>
          <a:ext cx="4643438" cy="3286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4500562" y="1270329"/>
          <a:ext cx="4643438" cy="3286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Oval 8"/>
          <p:cNvSpPr/>
          <p:nvPr/>
        </p:nvSpPr>
        <p:spPr>
          <a:xfrm>
            <a:off x="913496" y="4056411"/>
            <a:ext cx="1714512" cy="5000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85720" y="4842229"/>
            <a:ext cx="8572560" cy="1015663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3000" dirty="0" smtClean="0">
                <a:solidFill>
                  <a:srgbClr val="FF0000"/>
                </a:solidFill>
                <a:latin typeface="+mn-lt"/>
                <a:ea typeface="Tahoma" pitchFamily="34" charset="0"/>
                <a:cs typeface="Tahoma" pitchFamily="34" charset="0"/>
              </a:rPr>
              <a:t>An application’s performance depends on </a:t>
            </a:r>
          </a:p>
          <a:p>
            <a:pPr algn="ctr">
              <a:defRPr/>
            </a:pPr>
            <a:r>
              <a:rPr lang="en-US" sz="3000" dirty="0" smtClean="0">
                <a:solidFill>
                  <a:srgbClr val="FF0000"/>
                </a:solidFill>
                <a:latin typeface="+mn-lt"/>
                <a:ea typeface="Tahoma" pitchFamily="34" charset="0"/>
                <a:cs typeface="Tahoma" pitchFamily="34" charset="0"/>
              </a:rPr>
              <a:t>which application it is running with</a:t>
            </a:r>
            <a:endParaRPr lang="en-US" sz="3000" dirty="0">
              <a:solidFill>
                <a:srgbClr val="C00000"/>
              </a:solidFill>
              <a:latin typeface="+mn-lt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5400022" y="4056411"/>
            <a:ext cx="1714512" cy="5000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ransition advTm="5053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8" grpId="0">
        <p:bldAsOne/>
      </p:bldGraphic>
      <p:bldP spid="9" grpId="0" animBg="1"/>
      <p:bldP spid="10" grpId="0" animBg="1"/>
      <p:bldP spid="1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179388" y="152400"/>
            <a:ext cx="8964612" cy="755650"/>
          </a:xfrm>
        </p:spPr>
        <p:txBody>
          <a:bodyPr/>
          <a:lstStyle/>
          <a:p>
            <a:r>
              <a:rPr lang="en-US" sz="3600" dirty="0" smtClean="0"/>
              <a:t>MISE-</a:t>
            </a:r>
            <a:r>
              <a:rPr lang="en-US" sz="3600" dirty="0" err="1" smtClean="0"/>
              <a:t>QoS</a:t>
            </a:r>
            <a:r>
              <a:rPr lang="en-US" sz="3600" dirty="0" smtClean="0"/>
              <a:t>: Mechanism to Provide Soft </a:t>
            </a:r>
            <a:r>
              <a:rPr lang="en-US" sz="3600" dirty="0" err="1" smtClean="0"/>
              <a:t>QoS</a:t>
            </a:r>
            <a:endParaRPr lang="en-US" sz="36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81075"/>
            <a:ext cx="9129746" cy="4339650"/>
          </a:xfrm>
        </p:spPr>
        <p:txBody>
          <a:bodyPr>
            <a:noAutofit/>
          </a:bodyPr>
          <a:lstStyle/>
          <a:p>
            <a:pPr>
              <a:spcAft>
                <a:spcPts val="650"/>
              </a:spcAft>
            </a:pPr>
            <a:r>
              <a:rPr lang="en-US" dirty="0" smtClean="0"/>
              <a:t>Assign an initial bandwidth allocation to </a:t>
            </a:r>
            <a:r>
              <a:rPr lang="en-US" dirty="0" err="1" smtClean="0"/>
              <a:t>QoS</a:t>
            </a:r>
            <a:r>
              <a:rPr lang="en-US" dirty="0" smtClean="0"/>
              <a:t>-critical application</a:t>
            </a:r>
          </a:p>
          <a:p>
            <a:pPr>
              <a:spcAft>
                <a:spcPts val="650"/>
              </a:spcAft>
            </a:pPr>
            <a:r>
              <a:rPr lang="en-US" dirty="0" smtClean="0"/>
              <a:t>Estimate slowdown of </a:t>
            </a:r>
            <a:r>
              <a:rPr lang="en-US" dirty="0" err="1" smtClean="0"/>
              <a:t>QoS</a:t>
            </a:r>
            <a:r>
              <a:rPr lang="en-US" dirty="0" smtClean="0"/>
              <a:t>-critical application using the MISE model</a:t>
            </a:r>
          </a:p>
          <a:p>
            <a:pPr>
              <a:spcAft>
                <a:spcPts val="650"/>
              </a:spcAft>
            </a:pPr>
            <a:r>
              <a:rPr lang="en-US" dirty="0" smtClean="0"/>
              <a:t>After every N intervals</a:t>
            </a:r>
            <a:endParaRPr lang="en-US" sz="2500" dirty="0" smtClean="0"/>
          </a:p>
          <a:p>
            <a:pPr lvl="1">
              <a:spcAft>
                <a:spcPts val="650"/>
              </a:spcAft>
            </a:pPr>
            <a:r>
              <a:rPr lang="en-US" sz="2400" dirty="0" smtClean="0">
                <a:solidFill>
                  <a:srgbClr val="0070C0"/>
                </a:solidFill>
              </a:rPr>
              <a:t>If slowdown &gt; bound B +/- </a:t>
            </a:r>
            <a:r>
              <a:rPr lang="el-GR" sz="2400" dirty="0" smtClean="0">
                <a:solidFill>
                  <a:srgbClr val="0070C0"/>
                </a:solidFill>
                <a:latin typeface="Gulim"/>
                <a:ea typeface="Gulim"/>
              </a:rPr>
              <a:t>ε</a:t>
            </a:r>
            <a:r>
              <a:rPr lang="en-US" sz="2400" dirty="0" smtClean="0">
                <a:solidFill>
                  <a:srgbClr val="0070C0"/>
                </a:solidFill>
              </a:rPr>
              <a:t>, increase bandwidth allocation</a:t>
            </a:r>
          </a:p>
          <a:p>
            <a:pPr lvl="1">
              <a:spcAft>
                <a:spcPts val="650"/>
              </a:spcAft>
            </a:pPr>
            <a:r>
              <a:rPr lang="en-US" sz="2400" dirty="0" smtClean="0">
                <a:solidFill>
                  <a:srgbClr val="0070C0"/>
                </a:solidFill>
              </a:rPr>
              <a:t>If slowdown &lt; bound B +/- </a:t>
            </a:r>
            <a:r>
              <a:rPr lang="el-GR" sz="2400" dirty="0" smtClean="0">
                <a:solidFill>
                  <a:srgbClr val="0070C0"/>
                </a:solidFill>
                <a:latin typeface="Gulim"/>
                <a:ea typeface="Gulim"/>
              </a:rPr>
              <a:t>ε</a:t>
            </a:r>
            <a:r>
              <a:rPr lang="en-US" sz="2400" dirty="0" smtClean="0">
                <a:solidFill>
                  <a:srgbClr val="0070C0"/>
                </a:solidFill>
              </a:rPr>
              <a:t>, decrease bandwidth allocation</a:t>
            </a:r>
          </a:p>
          <a:p>
            <a:pPr>
              <a:spcAft>
                <a:spcPts val="650"/>
              </a:spcAft>
            </a:pPr>
            <a:r>
              <a:rPr lang="en-US" sz="2900" dirty="0" smtClean="0"/>
              <a:t>When slowdown bound not met for N intervals</a:t>
            </a:r>
          </a:p>
          <a:p>
            <a:pPr lvl="1">
              <a:spcAft>
                <a:spcPts val="650"/>
              </a:spcAft>
            </a:pPr>
            <a:r>
              <a:rPr lang="en-US" sz="2500" dirty="0" smtClean="0">
                <a:solidFill>
                  <a:srgbClr val="FF0000"/>
                </a:solidFill>
              </a:rPr>
              <a:t>Notify the OS so it can migrate/de-schedule jobs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custDataLst>
      <p:tags r:id="rId1"/>
    </p:custDataLst>
  </p:cSld>
  <p:clrMapOvr>
    <a:masterClrMapping/>
  </p:clrMapOvr>
  <p:transition advTm="7954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application (25 applications in total) considered the </a:t>
            </a:r>
            <a:r>
              <a:rPr lang="en-US" dirty="0" err="1" smtClean="0"/>
              <a:t>QoS</a:t>
            </a:r>
            <a:r>
              <a:rPr lang="en-US" dirty="0" smtClean="0"/>
              <a:t>-critical application</a:t>
            </a:r>
          </a:p>
          <a:p>
            <a:r>
              <a:rPr lang="en-US" dirty="0" smtClean="0"/>
              <a:t>Run with </a:t>
            </a:r>
            <a:r>
              <a:rPr lang="en-US" dirty="0" smtClean="0">
                <a:solidFill>
                  <a:srgbClr val="0070C0"/>
                </a:solidFill>
              </a:rPr>
              <a:t>12 sets of co-runners </a:t>
            </a:r>
            <a:r>
              <a:rPr lang="en-US" dirty="0" smtClean="0"/>
              <a:t>of different memory intensities</a:t>
            </a:r>
          </a:p>
          <a:p>
            <a:r>
              <a:rPr lang="en-US" dirty="0" smtClean="0"/>
              <a:t>Total of </a:t>
            </a:r>
            <a:r>
              <a:rPr lang="en-US" dirty="0" smtClean="0">
                <a:solidFill>
                  <a:srgbClr val="0070C0"/>
                </a:solidFill>
              </a:rPr>
              <a:t>300 multi programmed workloads</a:t>
            </a:r>
          </a:p>
          <a:p>
            <a:r>
              <a:rPr lang="en-US" dirty="0" smtClean="0"/>
              <a:t>Each workload run with </a:t>
            </a:r>
            <a:r>
              <a:rPr lang="en-US" dirty="0" smtClean="0">
                <a:solidFill>
                  <a:srgbClr val="0070C0"/>
                </a:solidFill>
              </a:rPr>
              <a:t>10 slowdown bound values</a:t>
            </a:r>
          </a:p>
          <a:p>
            <a:r>
              <a:rPr lang="en-US" dirty="0" smtClean="0"/>
              <a:t>Baseline memory scheduling mechanism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Always prioritize </a:t>
            </a:r>
            <a:r>
              <a:rPr lang="en-US" dirty="0" err="1" smtClean="0">
                <a:solidFill>
                  <a:srgbClr val="0070C0"/>
                </a:solidFill>
              </a:rPr>
              <a:t>QoS</a:t>
            </a:r>
            <a:r>
              <a:rPr lang="en-US" dirty="0" smtClean="0">
                <a:solidFill>
                  <a:srgbClr val="0070C0"/>
                </a:solidFill>
              </a:rPr>
              <a:t>-critical application 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sz="1800" dirty="0" smtClean="0"/>
              <a:t>[</a:t>
            </a:r>
            <a:r>
              <a:rPr lang="en-US" sz="1800" dirty="0" err="1" smtClean="0"/>
              <a:t>Iyer</a:t>
            </a:r>
            <a:r>
              <a:rPr lang="en-US" sz="1800" dirty="0" smtClean="0"/>
              <a:t>+, SIGMETRICS 2007]</a:t>
            </a:r>
          </a:p>
          <a:p>
            <a:pPr lvl="1"/>
            <a:r>
              <a:rPr lang="en-US" dirty="0" smtClean="0"/>
              <a:t>Other applications’ requests scheduled in FRFCFS order</a:t>
            </a:r>
          </a:p>
          <a:p>
            <a:pPr lvl="1">
              <a:buNone/>
            </a:pPr>
            <a:r>
              <a:rPr lang="en-US" sz="2400" dirty="0" smtClean="0"/>
              <a:t>	</a:t>
            </a:r>
            <a:r>
              <a:rPr lang="en-US" sz="1800" dirty="0" smtClean="0"/>
              <a:t>[</a:t>
            </a:r>
            <a:r>
              <a:rPr lang="en-US" sz="1800" dirty="0" err="1" smtClean="0"/>
              <a:t>Zuravleff</a:t>
            </a:r>
            <a:r>
              <a:rPr lang="en-US" sz="1800" dirty="0" smtClean="0"/>
              <a:t> +, US Patent 1997, </a:t>
            </a:r>
            <a:r>
              <a:rPr lang="en-US" sz="1800" dirty="0" err="1" smtClean="0"/>
              <a:t>Rixner</a:t>
            </a:r>
            <a:r>
              <a:rPr lang="en-US" sz="1800" dirty="0" smtClean="0"/>
              <a:t>+, ISCA 2000]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  <p:custDataLst>
      <p:tags r:id="rId1"/>
    </p:custDataLst>
  </p:cSld>
  <p:clrMapOvr>
    <a:masterClrMapping/>
  </p:clrMapOvr>
  <p:transition advTm="4587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Look at One Workload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32</a:t>
            </a:fld>
            <a:endParaRPr lang="en-US" altLang="en-US"/>
          </a:p>
        </p:txBody>
      </p:sp>
      <p:graphicFrame>
        <p:nvGraphicFramePr>
          <p:cNvPr id="5" name="Chart 4"/>
          <p:cNvGraphicFramePr/>
          <p:nvPr/>
        </p:nvGraphicFramePr>
        <p:xfrm>
          <a:off x="285720" y="1357298"/>
          <a:ext cx="8643998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1" name="Rectangle 20"/>
          <p:cNvSpPr/>
          <p:nvPr/>
        </p:nvSpPr>
        <p:spPr>
          <a:xfrm>
            <a:off x="6858016" y="2643182"/>
            <a:ext cx="2000264" cy="21431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858016" y="2928934"/>
            <a:ext cx="2000264" cy="15716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858016" y="3232615"/>
            <a:ext cx="2000264" cy="15716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858016" y="3536296"/>
            <a:ext cx="2000264" cy="14382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858016" y="3848104"/>
            <a:ext cx="2000264" cy="14382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543909" y="5197299"/>
            <a:ext cx="940484" cy="3927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7" name="Oval 26"/>
          <p:cNvSpPr/>
          <p:nvPr/>
        </p:nvSpPr>
        <p:spPr>
          <a:xfrm>
            <a:off x="2714056" y="5205189"/>
            <a:ext cx="4268351" cy="42046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8" name="TextBox 27"/>
          <p:cNvSpPr txBox="1"/>
          <p:nvPr/>
        </p:nvSpPr>
        <p:spPr>
          <a:xfrm>
            <a:off x="1142976" y="5600658"/>
            <a:ext cx="1857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/>
              <a:t>QoS</a:t>
            </a:r>
            <a:r>
              <a:rPr lang="en-US" sz="2000" b="1" dirty="0" smtClean="0"/>
              <a:t>-critical</a:t>
            </a:r>
            <a:endParaRPr lang="en-US" sz="20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3571868" y="5600658"/>
            <a:ext cx="27146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non-</a:t>
            </a:r>
            <a:r>
              <a:rPr lang="en-US" sz="2000" b="1" dirty="0" err="1" smtClean="0"/>
              <a:t>QoS</a:t>
            </a:r>
            <a:r>
              <a:rPr lang="en-US" sz="2000" b="1" dirty="0" smtClean="0"/>
              <a:t>-critical</a:t>
            </a:r>
            <a:endParaRPr lang="en-US" sz="2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303370" y="2885731"/>
            <a:ext cx="8429685" cy="240065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en-US" sz="3000" dirty="0" smtClean="0">
                <a:solidFill>
                  <a:srgbClr val="C00000"/>
                </a:solidFill>
                <a:latin typeface="+mn-lt"/>
                <a:ea typeface="Tahoma" pitchFamily="34" charset="0"/>
                <a:cs typeface="Tahoma" pitchFamily="34" charset="0"/>
              </a:rPr>
              <a:t>MISE is effective in </a:t>
            </a:r>
          </a:p>
          <a:p>
            <a:pPr marL="514350" indent="-514350">
              <a:buAutoNum type="arabicPeriod"/>
              <a:defRPr/>
            </a:pPr>
            <a:r>
              <a:rPr lang="en-US" sz="3000" dirty="0" smtClean="0">
                <a:solidFill>
                  <a:srgbClr val="C00000"/>
                </a:solidFill>
                <a:latin typeface="+mn-lt"/>
                <a:ea typeface="Tahoma" pitchFamily="34" charset="0"/>
                <a:cs typeface="Tahoma" pitchFamily="34" charset="0"/>
              </a:rPr>
              <a:t>meeting the slowdown bound for the </a:t>
            </a:r>
            <a:r>
              <a:rPr lang="en-US" sz="3000" dirty="0" err="1" smtClean="0">
                <a:solidFill>
                  <a:srgbClr val="C00000"/>
                </a:solidFill>
                <a:latin typeface="+mn-lt"/>
                <a:ea typeface="Tahoma" pitchFamily="34" charset="0"/>
                <a:cs typeface="Tahoma" pitchFamily="34" charset="0"/>
              </a:rPr>
              <a:t>QoS</a:t>
            </a:r>
            <a:r>
              <a:rPr lang="en-US" sz="3000" dirty="0" smtClean="0">
                <a:solidFill>
                  <a:srgbClr val="C00000"/>
                </a:solidFill>
                <a:latin typeface="+mn-lt"/>
                <a:ea typeface="Tahoma" pitchFamily="34" charset="0"/>
                <a:cs typeface="Tahoma" pitchFamily="34" charset="0"/>
              </a:rPr>
              <a:t>-critical application </a:t>
            </a:r>
          </a:p>
          <a:p>
            <a:pPr marL="514350" indent="-514350">
              <a:buAutoNum type="arabicPeriod"/>
              <a:defRPr/>
            </a:pPr>
            <a:r>
              <a:rPr lang="en-US" sz="3000" dirty="0" smtClean="0">
                <a:solidFill>
                  <a:srgbClr val="C00000"/>
                </a:solidFill>
                <a:latin typeface="+mn-lt"/>
                <a:ea typeface="Tahoma" pitchFamily="34" charset="0"/>
                <a:cs typeface="Tahoma" pitchFamily="34" charset="0"/>
              </a:rPr>
              <a:t>improving performance of non-</a:t>
            </a:r>
            <a:r>
              <a:rPr lang="en-US" sz="3000" dirty="0" err="1" smtClean="0">
                <a:solidFill>
                  <a:srgbClr val="C00000"/>
                </a:solidFill>
                <a:latin typeface="+mn-lt"/>
                <a:ea typeface="Tahoma" pitchFamily="34" charset="0"/>
                <a:cs typeface="Tahoma" pitchFamily="34" charset="0"/>
              </a:rPr>
              <a:t>QoS</a:t>
            </a:r>
            <a:r>
              <a:rPr lang="en-US" sz="3000" dirty="0" smtClean="0">
                <a:solidFill>
                  <a:srgbClr val="C00000"/>
                </a:solidFill>
                <a:latin typeface="+mn-lt"/>
                <a:ea typeface="Tahoma" pitchFamily="34" charset="0"/>
                <a:cs typeface="Tahoma" pitchFamily="34" charset="0"/>
              </a:rPr>
              <a:t>-critical applications</a:t>
            </a:r>
            <a:endParaRPr lang="en-US" sz="3000" dirty="0">
              <a:solidFill>
                <a:srgbClr val="C00000"/>
              </a:solidFill>
              <a:latin typeface="+mn-lt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rot="5400000" flipH="1" flipV="1">
            <a:off x="1714480" y="1357298"/>
            <a:ext cx="428628" cy="285752"/>
          </a:xfrm>
          <a:prstGeom prst="straightConnector1">
            <a:avLst/>
          </a:prstGeom>
          <a:ln w="317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91692" y="964250"/>
            <a:ext cx="29289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Slowdown Bound = 10 </a:t>
            </a:r>
            <a:endParaRPr lang="en-US" sz="2000" dirty="0"/>
          </a:p>
        </p:txBody>
      </p:sp>
      <p:cxnSp>
        <p:nvCxnSpPr>
          <p:cNvPr id="31" name="Straight Arrow Connector 30"/>
          <p:cNvCxnSpPr/>
          <p:nvPr/>
        </p:nvCxnSpPr>
        <p:spPr>
          <a:xfrm rot="5400000" flipH="1" flipV="1">
            <a:off x="1894326" y="1509698"/>
            <a:ext cx="428628" cy="285752"/>
          </a:xfrm>
          <a:prstGeom prst="straightConnector1">
            <a:avLst/>
          </a:prstGeom>
          <a:ln w="317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071538" y="1116650"/>
            <a:ext cx="3071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Slowdown Bound = 3.33 </a:t>
            </a:r>
            <a:endParaRPr lang="en-US" sz="2000" dirty="0"/>
          </a:p>
        </p:txBody>
      </p:sp>
      <p:cxnSp>
        <p:nvCxnSpPr>
          <p:cNvPr id="33" name="Straight Arrow Connector 32"/>
          <p:cNvCxnSpPr/>
          <p:nvPr/>
        </p:nvCxnSpPr>
        <p:spPr>
          <a:xfrm rot="5400000" flipH="1" flipV="1">
            <a:off x="1921084" y="1812684"/>
            <a:ext cx="1052522" cy="608474"/>
          </a:xfrm>
          <a:prstGeom prst="straightConnector1">
            <a:avLst/>
          </a:prstGeom>
          <a:ln w="317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571604" y="1269050"/>
            <a:ext cx="3071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Slowdown Bound = 2 </a:t>
            </a:r>
            <a:endParaRPr lang="en-US" sz="2000" dirty="0"/>
          </a:p>
        </p:txBody>
      </p:sp>
      <p:cxnSp>
        <p:nvCxnSpPr>
          <p:cNvPr id="36" name="Straight Arrow Connector 35"/>
          <p:cNvCxnSpPr/>
          <p:nvPr/>
        </p:nvCxnSpPr>
        <p:spPr>
          <a:xfrm rot="5400000">
            <a:off x="3000364" y="2250134"/>
            <a:ext cx="285752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5400000">
            <a:off x="4071934" y="2214554"/>
            <a:ext cx="857256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5400000">
            <a:off x="5428462" y="2268341"/>
            <a:ext cx="858050" cy="7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 advTm="9659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Chart bld="series"/>
        </p:bldSub>
      </p:bldGraphic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7" grpId="0" animBg="1"/>
      <p:bldP spid="28" grpId="0"/>
      <p:bldP spid="29" grpId="0"/>
      <p:bldP spid="30" grpId="0" animBg="1"/>
      <p:bldP spid="20" grpId="0"/>
      <p:bldP spid="20" grpId="1"/>
      <p:bldP spid="32" grpId="0"/>
      <p:bldP spid="32" grpId="1"/>
      <p:bldP spid="34" grpId="0"/>
      <p:bldP spid="34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685800"/>
          </a:xfrm>
        </p:spPr>
        <p:txBody>
          <a:bodyPr/>
          <a:lstStyle/>
          <a:p>
            <a:r>
              <a:rPr lang="en-US" dirty="0" smtClean="0"/>
              <a:t>Effectiveness of MISE in Enforcing </a:t>
            </a:r>
            <a:r>
              <a:rPr lang="en-US" dirty="0" err="1" smtClean="0"/>
              <a:t>QoS</a:t>
            </a:r>
            <a:endParaRPr lang="en-US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33</a:t>
            </a:fld>
            <a:endParaRPr lang="en-US" altLang="en-US"/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428596" y="1714488"/>
          <a:ext cx="8112035" cy="241810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04011"/>
                <a:gridCol w="2675009"/>
                <a:gridCol w="2733015"/>
              </a:tblGrid>
              <a:tr h="806892"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aseline="0" dirty="0" smtClean="0"/>
                        <a:t>Predicted </a:t>
                      </a:r>
                    </a:p>
                    <a:p>
                      <a:pPr algn="ctr"/>
                      <a:r>
                        <a:rPr lang="en-US" sz="2300" baseline="0" dirty="0" smtClean="0"/>
                        <a:t>Met</a:t>
                      </a:r>
                      <a:endParaRPr lang="en-US" sz="23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 smtClean="0"/>
                        <a:t>Predicted</a:t>
                      </a:r>
                      <a:r>
                        <a:rPr lang="en-US" sz="2300" baseline="0" dirty="0" smtClean="0"/>
                        <a:t> </a:t>
                      </a:r>
                    </a:p>
                    <a:p>
                      <a:pPr algn="ctr"/>
                      <a:r>
                        <a:rPr lang="en-US" sz="2300" baseline="0" dirty="0" smtClean="0"/>
                        <a:t>Not Met</a:t>
                      </a:r>
                      <a:endParaRPr lang="en-US" sz="23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407554"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 err="1" smtClean="0">
                          <a:solidFill>
                            <a:schemeClr val="bg1"/>
                          </a:solidFill>
                        </a:rPr>
                        <a:t>QoS</a:t>
                      </a:r>
                      <a:r>
                        <a:rPr lang="en-US" sz="2300" b="1" dirty="0" smtClean="0">
                          <a:solidFill>
                            <a:schemeClr val="bg1"/>
                          </a:solidFill>
                        </a:rPr>
                        <a:t> Bound </a:t>
                      </a:r>
                    </a:p>
                    <a:p>
                      <a:pPr algn="ctr"/>
                      <a:r>
                        <a:rPr lang="en-US" sz="2300" b="1" dirty="0" smtClean="0">
                          <a:solidFill>
                            <a:schemeClr val="bg1"/>
                          </a:solidFill>
                        </a:rPr>
                        <a:t>Met</a:t>
                      </a:r>
                      <a:endParaRPr lang="en-US" sz="23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0" dirty="0" smtClean="0"/>
                        <a:t>78.8%</a:t>
                      </a:r>
                      <a:endParaRPr lang="en-US" sz="23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0" dirty="0" smtClean="0"/>
                        <a:t>2.1%</a:t>
                      </a:r>
                      <a:endParaRPr lang="en-US" sz="23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8729"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 err="1" smtClean="0">
                          <a:solidFill>
                            <a:schemeClr val="accent3"/>
                          </a:solidFill>
                        </a:rPr>
                        <a:t>QoS</a:t>
                      </a:r>
                      <a:r>
                        <a:rPr lang="en-US" sz="2300" b="1" dirty="0" smtClean="0">
                          <a:solidFill>
                            <a:schemeClr val="accent3"/>
                          </a:solidFill>
                        </a:rPr>
                        <a:t> Bound </a:t>
                      </a:r>
                    </a:p>
                    <a:p>
                      <a:pPr algn="ctr"/>
                      <a:r>
                        <a:rPr lang="en-US" sz="2300" b="1" dirty="0" smtClean="0">
                          <a:solidFill>
                            <a:schemeClr val="accent3"/>
                          </a:solidFill>
                        </a:rPr>
                        <a:t>Not Met</a:t>
                      </a:r>
                      <a:endParaRPr lang="en-US" sz="2300" b="1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0" dirty="0" smtClean="0"/>
                        <a:t>2.2%</a:t>
                      </a:r>
                      <a:endParaRPr lang="en-US" sz="23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0" dirty="0" smtClean="0"/>
                        <a:t>16.9%</a:t>
                      </a:r>
                      <a:endParaRPr lang="en-US" sz="23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714348" y="1071546"/>
            <a:ext cx="771530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dirty="0" smtClean="0"/>
              <a:t>Across 3000 data points</a:t>
            </a:r>
            <a:endParaRPr lang="en-US" sz="2500" dirty="0"/>
          </a:p>
        </p:txBody>
      </p:sp>
      <p:sp>
        <p:nvSpPr>
          <p:cNvPr id="11" name="Oval 10"/>
          <p:cNvSpPr/>
          <p:nvPr/>
        </p:nvSpPr>
        <p:spPr>
          <a:xfrm>
            <a:off x="3428992" y="2571744"/>
            <a:ext cx="4786346" cy="71438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428992" y="2714620"/>
            <a:ext cx="2000264" cy="428628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072198" y="3500438"/>
            <a:ext cx="2000264" cy="428628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7733" y="4214818"/>
            <a:ext cx="9001156" cy="10001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 smtClean="0">
              <a:solidFill>
                <a:srgbClr val="C00000"/>
              </a:solidFill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endParaRPr lang="en-US" dirty="0" smtClean="0">
              <a:solidFill>
                <a:srgbClr val="C00000"/>
              </a:solidFill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endParaRPr lang="en-US" dirty="0" smtClean="0">
              <a:solidFill>
                <a:srgbClr val="C00000"/>
              </a:solidFill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endParaRPr lang="en-US" dirty="0" smtClean="0">
              <a:solidFill>
                <a:srgbClr val="C00000"/>
              </a:solidFill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en-US" sz="2800" dirty="0" smtClean="0">
                <a:solidFill>
                  <a:srgbClr val="C00000"/>
                </a:solidFill>
                <a:ea typeface="Tahoma" pitchFamily="34" charset="0"/>
                <a:cs typeface="Tahoma" pitchFamily="34" charset="0"/>
              </a:rPr>
              <a:t>MISE-</a:t>
            </a:r>
            <a:r>
              <a:rPr lang="en-US" sz="2800" dirty="0" err="1" smtClean="0">
                <a:solidFill>
                  <a:srgbClr val="C00000"/>
                </a:solidFill>
                <a:ea typeface="Tahoma" pitchFamily="34" charset="0"/>
                <a:cs typeface="Tahoma" pitchFamily="34" charset="0"/>
              </a:rPr>
              <a:t>QoS</a:t>
            </a:r>
            <a:r>
              <a:rPr lang="en-US" sz="2800" dirty="0" smtClean="0">
                <a:solidFill>
                  <a:srgbClr val="C00000"/>
                </a:solidFill>
                <a:ea typeface="Tahoma" pitchFamily="34" charset="0"/>
                <a:cs typeface="Tahoma" pitchFamily="34" charset="0"/>
              </a:rPr>
              <a:t> meets the bound for 80.9% of workloads</a:t>
            </a:r>
          </a:p>
          <a:p>
            <a:pPr algn="ctr">
              <a:defRPr/>
            </a:pPr>
            <a:endParaRPr lang="en-US" dirty="0" smtClean="0">
              <a:solidFill>
                <a:srgbClr val="C00000"/>
              </a:solidFill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endParaRPr lang="en-US" dirty="0" smtClean="0">
              <a:solidFill>
                <a:srgbClr val="C00000"/>
              </a:solidFill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endParaRPr lang="en-US" sz="2000" dirty="0" smtClean="0">
              <a:solidFill>
                <a:srgbClr val="C00000"/>
              </a:solidFill>
              <a:ea typeface="Tahoma" pitchFamily="34" charset="0"/>
              <a:cs typeface="Tahoma" pitchFamily="34" charset="0"/>
            </a:endParaRPr>
          </a:p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7733" y="5143512"/>
            <a:ext cx="9001188" cy="10001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dirty="0" smtClean="0">
              <a:solidFill>
                <a:srgbClr val="C00000"/>
              </a:solidFill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endParaRPr lang="en-US" dirty="0" smtClean="0">
              <a:solidFill>
                <a:srgbClr val="C00000"/>
              </a:solidFill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endParaRPr lang="en-US" dirty="0" smtClean="0">
              <a:solidFill>
                <a:srgbClr val="C00000"/>
              </a:solidFill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endParaRPr lang="en-US" dirty="0" smtClean="0">
              <a:solidFill>
                <a:srgbClr val="C00000"/>
              </a:solidFill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en-US" sz="2800" dirty="0" err="1" smtClean="0">
                <a:solidFill>
                  <a:srgbClr val="C00000"/>
                </a:solidFill>
                <a:ea typeface="Tahoma" pitchFamily="34" charset="0"/>
                <a:cs typeface="Tahoma" pitchFamily="34" charset="0"/>
              </a:rPr>
              <a:t>AlwaysPrioritize</a:t>
            </a:r>
            <a:r>
              <a:rPr lang="en-US" sz="2800" dirty="0" smtClean="0">
                <a:solidFill>
                  <a:srgbClr val="C00000"/>
                </a:solidFill>
                <a:ea typeface="Tahoma" pitchFamily="34" charset="0"/>
                <a:cs typeface="Tahoma" pitchFamily="34" charset="0"/>
              </a:rPr>
              <a:t>  meets the bound for 83% of workloads</a:t>
            </a:r>
          </a:p>
          <a:p>
            <a:pPr algn="ctr">
              <a:defRPr/>
            </a:pPr>
            <a:endParaRPr lang="en-US" dirty="0" smtClean="0">
              <a:solidFill>
                <a:srgbClr val="C00000"/>
              </a:solidFill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endParaRPr lang="en-US" dirty="0" smtClean="0">
              <a:solidFill>
                <a:srgbClr val="C00000"/>
              </a:solidFill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endParaRPr lang="en-US" sz="2000" dirty="0" smtClean="0">
              <a:solidFill>
                <a:srgbClr val="C00000"/>
              </a:solidFill>
              <a:ea typeface="Tahoma" pitchFamily="34" charset="0"/>
              <a:cs typeface="Tahoma" pitchFamily="34" charset="0"/>
            </a:endParaRPr>
          </a:p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85694" y="4572008"/>
            <a:ext cx="9001188" cy="121444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2800" dirty="0" smtClean="0">
              <a:solidFill>
                <a:srgbClr val="C00000"/>
              </a:solidFill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en-US" sz="2800" dirty="0" smtClean="0">
                <a:solidFill>
                  <a:srgbClr val="C00000"/>
                </a:solidFill>
                <a:ea typeface="Tahoma" pitchFamily="34" charset="0"/>
                <a:cs typeface="Tahoma" pitchFamily="34" charset="0"/>
              </a:rPr>
              <a:t>MISE-</a:t>
            </a:r>
            <a:r>
              <a:rPr lang="en-US" sz="2800" dirty="0" err="1" smtClean="0">
                <a:solidFill>
                  <a:srgbClr val="C00000"/>
                </a:solidFill>
                <a:ea typeface="Tahoma" pitchFamily="34" charset="0"/>
                <a:cs typeface="Tahoma" pitchFamily="34" charset="0"/>
              </a:rPr>
              <a:t>QoS</a:t>
            </a:r>
            <a:r>
              <a:rPr lang="en-US" sz="2800" dirty="0" smtClean="0">
                <a:solidFill>
                  <a:srgbClr val="C00000"/>
                </a:solidFill>
                <a:ea typeface="Tahoma" pitchFamily="34" charset="0"/>
                <a:cs typeface="Tahoma" pitchFamily="34" charset="0"/>
              </a:rPr>
              <a:t> correctly predicts whether or not the bound is met for 95.7% of workloads</a:t>
            </a:r>
          </a:p>
          <a:p>
            <a:pPr algn="ctr">
              <a:defRPr/>
            </a:pPr>
            <a:endParaRPr lang="en-US" dirty="0" smtClean="0">
              <a:solidFill>
                <a:srgbClr val="C00000"/>
              </a:solidFill>
              <a:ea typeface="Tahoma" pitchFamily="34" charset="0"/>
              <a:cs typeface="Tahoma" pitchFamily="34" charset="0"/>
            </a:endParaRPr>
          </a:p>
          <a:p>
            <a:pPr algn="ctr"/>
            <a:endParaRPr lang="en-US" dirty="0"/>
          </a:p>
        </p:txBody>
      </p:sp>
    </p:spTree>
    <p:custDataLst>
      <p:tags r:id="rId1"/>
    </p:custDataLst>
  </p:cSld>
  <p:clrMapOvr>
    <a:masterClrMapping/>
  </p:clrMapOvr>
  <p:transition advTm="6096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  <p:bldP spid="15" grpId="1" animBg="1"/>
      <p:bldP spid="16" grpId="0" animBg="1"/>
      <p:bldP spid="16" grpId="1" animBg="1"/>
      <p:bldP spid="1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Performance of Non-</a:t>
            </a:r>
            <a:r>
              <a:rPr lang="en-US" sz="3600" dirty="0" err="1" smtClean="0"/>
              <a:t>QoS</a:t>
            </a:r>
            <a:r>
              <a:rPr lang="en-US" sz="3600" dirty="0" smtClean="0"/>
              <a:t>-Critical Applications</a:t>
            </a:r>
          </a:p>
        </p:txBody>
      </p:sp>
      <p:graphicFrame>
        <p:nvGraphicFramePr>
          <p:cNvPr id="14" name="Chart 13"/>
          <p:cNvGraphicFramePr/>
          <p:nvPr/>
        </p:nvGraphicFramePr>
        <p:xfrm>
          <a:off x="428596" y="1071546"/>
          <a:ext cx="8286808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34</a:t>
            </a:fld>
            <a:endParaRPr lang="en-US" altLang="en-US"/>
          </a:p>
        </p:txBody>
      </p:sp>
      <p:sp>
        <p:nvSpPr>
          <p:cNvPr id="7" name="Oval 6"/>
          <p:cNvSpPr/>
          <p:nvPr/>
        </p:nvSpPr>
        <p:spPr>
          <a:xfrm>
            <a:off x="2786050" y="2000240"/>
            <a:ext cx="428628" cy="7143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714744" y="2714620"/>
            <a:ext cx="428628" cy="7143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643438" y="3143248"/>
            <a:ext cx="428628" cy="7143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625641" y="2285992"/>
            <a:ext cx="428628" cy="7143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28596" y="5143512"/>
            <a:ext cx="8286808" cy="9286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3000" dirty="0" smtClean="0">
                <a:solidFill>
                  <a:srgbClr val="C00000"/>
                </a:solidFill>
                <a:ea typeface="Tahoma" pitchFamily="34" charset="0"/>
                <a:cs typeface="Tahoma" pitchFamily="34" charset="0"/>
              </a:rPr>
              <a:t>Higher performance when bound is loose</a:t>
            </a:r>
          </a:p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8476" y="5056543"/>
            <a:ext cx="8964613" cy="101566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lvl="0" algn="ctr"/>
            <a:r>
              <a:rPr lang="en-US" sz="3000" dirty="0" smtClean="0">
                <a:solidFill>
                  <a:srgbClr val="C00000"/>
                </a:solidFill>
                <a:cs typeface="Tahoma" pitchFamily="34" charset="0"/>
              </a:rPr>
              <a:t>When slowdown bound is 10/3 </a:t>
            </a:r>
          </a:p>
          <a:p>
            <a:pPr lvl="0" algn="ctr"/>
            <a:r>
              <a:rPr lang="en-US" sz="3000" dirty="0" smtClean="0">
                <a:solidFill>
                  <a:srgbClr val="C00000"/>
                </a:solidFill>
                <a:cs typeface="Tahoma" pitchFamily="34" charset="0"/>
              </a:rPr>
              <a:t>MISE-</a:t>
            </a:r>
            <a:r>
              <a:rPr lang="en-US" sz="3000" dirty="0" err="1" smtClean="0">
                <a:solidFill>
                  <a:srgbClr val="C00000"/>
                </a:solidFill>
                <a:cs typeface="Tahoma" pitchFamily="34" charset="0"/>
              </a:rPr>
              <a:t>QoS</a:t>
            </a:r>
            <a:r>
              <a:rPr lang="en-US" sz="3000" dirty="0" smtClean="0">
                <a:solidFill>
                  <a:srgbClr val="C00000"/>
                </a:solidFill>
                <a:cs typeface="Tahoma" pitchFamily="34" charset="0"/>
              </a:rPr>
              <a:t> improves system performance by 10%  </a:t>
            </a:r>
            <a:r>
              <a:rPr lang="en-US" sz="3000" dirty="0" smtClean="0">
                <a:solidFill>
                  <a:srgbClr val="C00000"/>
                </a:solidFill>
                <a:latin typeface="+mn-lt"/>
                <a:ea typeface="Tahoma" pitchFamily="34" charset="0"/>
                <a:cs typeface="Tahoma" pitchFamily="34" charset="0"/>
              </a:rPr>
              <a:t> </a:t>
            </a:r>
            <a:endParaRPr lang="en-US" sz="3000" dirty="0">
              <a:solidFill>
                <a:srgbClr val="C00000"/>
              </a:solidFill>
              <a:latin typeface="+mn-lt"/>
              <a:ea typeface="Tahoma" pitchFamily="34" charset="0"/>
              <a:cs typeface="Tahoma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6329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 uiExpand="1">
        <p:bldSub>
          <a:bldChart bld="series"/>
        </p:bldSub>
      </p:bldGraphic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2" grpId="0" animBg="1"/>
      <p:bldP spid="1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Outline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35</a:t>
            </a:fld>
            <a:endParaRPr lang="en-US" altLang="en-US" dirty="0"/>
          </a:p>
        </p:txBody>
      </p:sp>
      <p:sp>
        <p:nvSpPr>
          <p:cNvPr id="124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610600" cy="5339680"/>
          </a:xfrm>
        </p:spPr>
        <p:txBody>
          <a:bodyPr/>
          <a:lstStyle/>
          <a:p>
            <a:pPr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1.</a:t>
            </a:r>
            <a:r>
              <a:rPr lang="en-US" sz="4000" dirty="0" smtClean="0"/>
              <a:t> </a:t>
            </a:r>
            <a:r>
              <a:rPr lang="en-US" sz="4000" dirty="0" smtClean="0">
                <a:solidFill>
                  <a:srgbClr val="0070C0"/>
                </a:solidFill>
              </a:rPr>
              <a:t>Estimate Slowdown</a:t>
            </a:r>
          </a:p>
          <a:p>
            <a:pPr lvl="1"/>
            <a:r>
              <a:rPr lang="en-US" sz="3400" dirty="0" smtClean="0">
                <a:solidFill>
                  <a:schemeClr val="accent3">
                    <a:lumMod val="65000"/>
                  </a:schemeClr>
                </a:solidFill>
              </a:rPr>
              <a:t>Key Observations</a:t>
            </a:r>
          </a:p>
          <a:p>
            <a:pPr lvl="1"/>
            <a:r>
              <a:rPr lang="en-US" sz="3400" dirty="0" smtClean="0">
                <a:solidFill>
                  <a:schemeClr val="accent3">
                    <a:lumMod val="65000"/>
                  </a:schemeClr>
                </a:solidFill>
              </a:rPr>
              <a:t>Implementation</a:t>
            </a:r>
          </a:p>
          <a:p>
            <a:pPr lvl="1"/>
            <a:r>
              <a:rPr lang="en-US" sz="3400" dirty="0" smtClean="0">
                <a:solidFill>
                  <a:schemeClr val="accent3">
                    <a:lumMod val="65000"/>
                  </a:schemeClr>
                </a:solidFill>
              </a:rPr>
              <a:t>MISE Model: Putting it All Together</a:t>
            </a:r>
          </a:p>
          <a:p>
            <a:pPr lvl="1"/>
            <a:r>
              <a:rPr lang="en-US" sz="3400" dirty="0" smtClean="0">
                <a:solidFill>
                  <a:schemeClr val="accent3">
                    <a:lumMod val="65000"/>
                  </a:schemeClr>
                </a:solidFill>
              </a:rPr>
              <a:t>Evaluating the Model</a:t>
            </a:r>
          </a:p>
          <a:p>
            <a:pPr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2.</a:t>
            </a:r>
            <a:r>
              <a:rPr lang="en-US" sz="4000" dirty="0" smtClean="0"/>
              <a:t> </a:t>
            </a:r>
            <a:r>
              <a:rPr lang="en-US" sz="4000" dirty="0" smtClean="0">
                <a:solidFill>
                  <a:srgbClr val="0070C0"/>
                </a:solidFill>
              </a:rPr>
              <a:t>Control Slowdown</a:t>
            </a:r>
          </a:p>
          <a:p>
            <a:pPr lvl="1"/>
            <a:r>
              <a:rPr lang="en-US" sz="3400" dirty="0" smtClean="0">
                <a:solidFill>
                  <a:schemeClr val="accent3">
                    <a:lumMod val="65000"/>
                  </a:schemeClr>
                </a:solidFill>
              </a:rPr>
              <a:t>Providing Soft Slowdown Guarantees</a:t>
            </a:r>
          </a:p>
          <a:p>
            <a:pPr lvl="1"/>
            <a:r>
              <a:rPr lang="en-US" sz="3400" dirty="0" smtClean="0"/>
              <a:t>Minimizing Maximum Slowdown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>
              <a:buFontTx/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 advTm="25547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Results in the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08720"/>
            <a:ext cx="8915400" cy="5339680"/>
          </a:xfrm>
        </p:spPr>
        <p:txBody>
          <a:bodyPr/>
          <a:lstStyle/>
          <a:p>
            <a:r>
              <a:rPr lang="en-US" dirty="0" smtClean="0"/>
              <a:t>Sensitivity to model parameters</a:t>
            </a:r>
          </a:p>
          <a:p>
            <a:pPr lvl="1">
              <a:spcAft>
                <a:spcPts val="1200"/>
              </a:spcAft>
            </a:pPr>
            <a:r>
              <a:rPr lang="en-US" sz="2350" dirty="0" smtClean="0"/>
              <a:t>Robust across different values of model parameters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Comparison of STFM and MISE models in enforcing soft slowdown guarantees</a:t>
            </a:r>
          </a:p>
          <a:p>
            <a:pPr lvl="1">
              <a:spcAft>
                <a:spcPts val="1200"/>
              </a:spcAft>
            </a:pPr>
            <a:r>
              <a:rPr lang="en-US" sz="2350" dirty="0" smtClean="0"/>
              <a:t>MISE significantly more effective in enforcing guarantees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Minimizing maximum slowdown</a:t>
            </a:r>
          </a:p>
          <a:p>
            <a:pPr lvl="1">
              <a:spcAft>
                <a:spcPts val="1200"/>
              </a:spcAft>
            </a:pPr>
            <a:r>
              <a:rPr lang="en-US" sz="2350" dirty="0" smtClean="0"/>
              <a:t>MISE improves fairness across several system configurations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36</a:t>
            </a:fld>
            <a:endParaRPr lang="en-US" altLang="en-US"/>
          </a:p>
        </p:txBody>
      </p:sp>
    </p:spTree>
  </p:cSld>
  <p:clrMapOvr>
    <a:masterClrMapping/>
  </p:clrMapOvr>
  <p:transition advTm="26000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08720"/>
            <a:ext cx="8929718" cy="5339680"/>
          </a:xfrm>
        </p:spPr>
        <p:txBody>
          <a:bodyPr/>
          <a:lstStyle/>
          <a:p>
            <a:r>
              <a:rPr lang="en-US" sz="2600" dirty="0" smtClean="0"/>
              <a:t>Uncontrolled memory interference slows down  applications unpredictably</a:t>
            </a:r>
          </a:p>
          <a:p>
            <a:r>
              <a:rPr lang="en-US" sz="2600" dirty="0" smtClean="0"/>
              <a:t>Goal: </a:t>
            </a:r>
            <a:r>
              <a:rPr lang="en-US" sz="2600" dirty="0" smtClean="0">
                <a:solidFill>
                  <a:srgbClr val="FF0000"/>
                </a:solidFill>
              </a:rPr>
              <a:t>Estimate and control </a:t>
            </a:r>
            <a:r>
              <a:rPr lang="en-US" sz="2600" dirty="0" smtClean="0"/>
              <a:t>slowdowns</a:t>
            </a:r>
          </a:p>
          <a:p>
            <a:r>
              <a:rPr lang="en-US" sz="2600" dirty="0" smtClean="0"/>
              <a:t>Key contribution</a:t>
            </a:r>
          </a:p>
          <a:p>
            <a:pPr lvl="1"/>
            <a:r>
              <a:rPr lang="en-US" sz="2100" dirty="0" smtClean="0">
                <a:solidFill>
                  <a:srgbClr val="0070C0"/>
                </a:solidFill>
              </a:rPr>
              <a:t>MISE: An accurate slowdown estimation model </a:t>
            </a:r>
          </a:p>
          <a:p>
            <a:pPr lvl="1"/>
            <a:r>
              <a:rPr lang="en-US" sz="2100" dirty="0" smtClean="0">
                <a:solidFill>
                  <a:srgbClr val="0070C0"/>
                </a:solidFill>
              </a:rPr>
              <a:t>Average error of MISE: 8.2%</a:t>
            </a:r>
          </a:p>
          <a:p>
            <a:r>
              <a:rPr lang="en-US" sz="2600" dirty="0" smtClean="0"/>
              <a:t>Key Idea</a:t>
            </a:r>
          </a:p>
          <a:p>
            <a:pPr lvl="1"/>
            <a:r>
              <a:rPr lang="en-US" sz="2100" dirty="0" smtClean="0">
                <a:solidFill>
                  <a:srgbClr val="0070C0"/>
                </a:solidFill>
              </a:rPr>
              <a:t>Request Service Rate is a proxy for performance</a:t>
            </a:r>
          </a:p>
          <a:p>
            <a:pPr lvl="1"/>
            <a:r>
              <a:rPr lang="en-US" sz="2100" dirty="0" smtClean="0">
                <a:solidFill>
                  <a:srgbClr val="0070C0"/>
                </a:solidFill>
              </a:rPr>
              <a:t>Request Service Rate </a:t>
            </a:r>
            <a:r>
              <a:rPr lang="en-US" sz="2100" baseline="-25000" dirty="0" smtClean="0">
                <a:solidFill>
                  <a:srgbClr val="0070C0"/>
                </a:solidFill>
              </a:rPr>
              <a:t>Alone</a:t>
            </a:r>
            <a:r>
              <a:rPr lang="en-US" sz="2100" dirty="0" smtClean="0">
                <a:solidFill>
                  <a:srgbClr val="0070C0"/>
                </a:solidFill>
              </a:rPr>
              <a:t> estimated by giving an application highest priority in accessing memory</a:t>
            </a:r>
          </a:p>
          <a:p>
            <a:r>
              <a:rPr lang="en-US" sz="2600" dirty="0" smtClean="0">
                <a:solidFill>
                  <a:srgbClr val="FF0000"/>
                </a:solidFill>
              </a:rPr>
              <a:t>Leverage slowdown estimates to control slowdowns</a:t>
            </a:r>
          </a:p>
          <a:p>
            <a:pPr lvl="1"/>
            <a:r>
              <a:rPr lang="en-US" sz="2100" dirty="0" smtClean="0">
                <a:solidFill>
                  <a:srgbClr val="0070C0"/>
                </a:solidFill>
              </a:rPr>
              <a:t>Providing soft slowdown guarantees</a:t>
            </a:r>
          </a:p>
          <a:p>
            <a:pPr lvl="1"/>
            <a:r>
              <a:rPr lang="en-US" sz="2100" dirty="0" smtClean="0">
                <a:solidFill>
                  <a:srgbClr val="0070C0"/>
                </a:solidFill>
              </a:rPr>
              <a:t>Minimizing maximum slowdown</a:t>
            </a:r>
          </a:p>
          <a:p>
            <a:pPr lvl="1"/>
            <a:endParaRPr lang="en-US" sz="21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37</a:t>
            </a:fld>
            <a:endParaRPr lang="en-US" altLang="en-US"/>
          </a:p>
        </p:txBody>
      </p:sp>
    </p:spTree>
    <p:custDataLst>
      <p:tags r:id="rId1"/>
    </p:custDataLst>
  </p:cSld>
  <p:clrMapOvr>
    <a:masterClrMapping/>
  </p:clrMapOvr>
  <p:transition advTm="4312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29817" y="1772816"/>
            <a:ext cx="7924800" cy="1752600"/>
          </a:xfrm>
        </p:spPr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38</a:t>
            </a:fld>
            <a:endParaRPr lang="en-US" altLang="en-US"/>
          </a:p>
        </p:txBody>
      </p:sp>
    </p:spTree>
  </p:cSld>
  <p:clrMapOvr>
    <a:masterClrMapping/>
  </p:clrMapOvr>
  <p:transition advTm="938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1142984"/>
            <a:ext cx="8643998" cy="2214578"/>
          </a:xfrm>
        </p:spPr>
        <p:txBody>
          <a:bodyPr anchor="ctr"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accent2"/>
                </a:solidFill>
                <a:latin typeface="Garamond" pitchFamily="18" charset="0"/>
              </a:rPr>
              <a:t>MISE: </a:t>
            </a:r>
            <a:br>
              <a:rPr lang="en-US" sz="4000" b="1" dirty="0" smtClean="0">
                <a:solidFill>
                  <a:schemeClr val="accent2"/>
                </a:solidFill>
                <a:latin typeface="Garamond" pitchFamily="18" charset="0"/>
              </a:rPr>
            </a:br>
            <a:r>
              <a:rPr lang="en-US" sz="4000" b="1" dirty="0" smtClean="0">
                <a:solidFill>
                  <a:schemeClr val="accent2"/>
                </a:solidFill>
                <a:latin typeface="Garamond" pitchFamily="18" charset="0"/>
              </a:rPr>
              <a:t>Providing Performance Predictability </a:t>
            </a:r>
            <a:br>
              <a:rPr lang="en-US" sz="4000" b="1" dirty="0" smtClean="0">
                <a:solidFill>
                  <a:schemeClr val="accent2"/>
                </a:solidFill>
                <a:latin typeface="Garamond" pitchFamily="18" charset="0"/>
              </a:rPr>
            </a:br>
            <a:r>
              <a:rPr lang="en-US" sz="4000" b="1" dirty="0" smtClean="0">
                <a:solidFill>
                  <a:schemeClr val="accent2"/>
                </a:solidFill>
                <a:latin typeface="Garamond" pitchFamily="18" charset="0"/>
              </a:rPr>
              <a:t>in Shared Main Memory Systems</a:t>
            </a:r>
            <a:endParaRPr lang="en-US" sz="4000" b="1" dirty="0">
              <a:solidFill>
                <a:schemeClr val="accent2"/>
              </a:solidFill>
              <a:latin typeface="Garamon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534400" cy="2819400"/>
          </a:xfrm>
        </p:spPr>
        <p:txBody>
          <a:bodyPr>
            <a:noAutofit/>
          </a:bodyPr>
          <a:lstStyle/>
          <a:p>
            <a:r>
              <a:rPr lang="en-US" sz="30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Lavanya</a:t>
            </a:r>
            <a:r>
              <a:rPr lang="en-US" sz="3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Subramanian</a:t>
            </a:r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3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Vivek</a:t>
            </a:r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Seshadri</a:t>
            </a:r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</a:p>
          <a:p>
            <a:r>
              <a:rPr lang="en-US" sz="3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Yoongu</a:t>
            </a:r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Kim, Ben </a:t>
            </a:r>
            <a:r>
              <a:rPr lang="en-US" sz="3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Jaiyen</a:t>
            </a:r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3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Onur</a:t>
            </a:r>
            <a:r>
              <a:rPr lang="en-US" sz="3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Mutlu</a:t>
            </a:r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3" descr="Burgundy_CMU_JPG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3438" y="5414556"/>
            <a:ext cx="3786214" cy="1367244"/>
          </a:xfrm>
          <a:prstGeom prst="rect">
            <a:avLst/>
          </a:prstGeom>
        </p:spPr>
      </p:pic>
      <p:pic>
        <p:nvPicPr>
          <p:cNvPr id="5" name="Picture 4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28662" y="5682268"/>
            <a:ext cx="2501587" cy="72381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E0DA-72AF-4492-BFF0-A82983318CD7}" type="slidenum">
              <a:rPr lang="en-US" smtClean="0"/>
              <a:pPr/>
              <a:t>39</a:t>
            </a:fld>
            <a:endParaRPr lang="en-US" dirty="0"/>
          </a:p>
        </p:txBody>
      </p:sp>
    </p:spTree>
  </p:cSld>
  <p:clrMapOvr>
    <a:masterClrMapping/>
  </p:clrMapOvr>
  <p:transition advTm="5125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for Predictable Performance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a need for predictable performance</a:t>
            </a:r>
          </a:p>
          <a:p>
            <a:pPr lvl="1"/>
            <a:r>
              <a:rPr lang="en-US" sz="2150" dirty="0" smtClean="0"/>
              <a:t>When multiple applications share resources </a:t>
            </a:r>
            <a:endParaRPr lang="en-US" sz="2150" i="1" dirty="0" smtClean="0"/>
          </a:p>
          <a:p>
            <a:pPr lvl="1"/>
            <a:r>
              <a:rPr lang="en-US" sz="2150" dirty="0" smtClean="0"/>
              <a:t>Especially if some applications require performance guarantees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Example 1: In mobile systems</a:t>
            </a:r>
          </a:p>
          <a:p>
            <a:pPr lvl="1"/>
            <a:r>
              <a:rPr lang="en-US" sz="2150" dirty="0" smtClean="0">
                <a:solidFill>
                  <a:srgbClr val="0070C0"/>
                </a:solidFill>
              </a:rPr>
              <a:t>Interactive applications run with non-interactive applications</a:t>
            </a:r>
          </a:p>
          <a:p>
            <a:pPr lvl="1"/>
            <a:r>
              <a:rPr lang="en-US" sz="2150" dirty="0" smtClean="0"/>
              <a:t>Need to guarantee performance for interactive applications</a:t>
            </a:r>
          </a:p>
          <a:p>
            <a:pPr lvl="1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Example 2: In server systems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Different users’ jobs consolidated onto the same server</a:t>
            </a:r>
          </a:p>
          <a:p>
            <a:pPr lvl="1"/>
            <a:r>
              <a:rPr lang="en-US" dirty="0" smtClean="0"/>
              <a:t>Need to provide bounded slowdowns to critical jobs </a:t>
            </a:r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6" name="Rectangle 5"/>
          <p:cNvSpPr/>
          <p:nvPr/>
        </p:nvSpPr>
        <p:spPr>
          <a:xfrm>
            <a:off x="32" y="1000108"/>
            <a:ext cx="9144000" cy="5184576"/>
          </a:xfrm>
          <a:prstGeom prst="rect">
            <a:avLst/>
          </a:prstGeom>
          <a:solidFill>
            <a:schemeClr val="accent3">
              <a:lumMod val="95000"/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2877" y="2370693"/>
            <a:ext cx="8358246" cy="211661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endParaRPr lang="en-US" sz="3000" dirty="0" smtClean="0">
              <a:solidFill>
                <a:srgbClr val="C00000"/>
              </a:solidFill>
              <a:latin typeface="+mn-lt"/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en-US" sz="3500" dirty="0" smtClean="0">
                <a:solidFill>
                  <a:srgbClr val="C00000"/>
                </a:solidFill>
                <a:latin typeface="+mn-lt"/>
                <a:ea typeface="Tahoma" pitchFamily="34" charset="0"/>
                <a:cs typeface="Tahoma" pitchFamily="34" charset="0"/>
              </a:rPr>
              <a:t>Our Goal: Predictable performance </a:t>
            </a:r>
          </a:p>
          <a:p>
            <a:pPr algn="ctr">
              <a:defRPr/>
            </a:pPr>
            <a:r>
              <a:rPr lang="en-US" sz="3500" dirty="0" smtClean="0">
                <a:solidFill>
                  <a:srgbClr val="C00000"/>
                </a:solidFill>
                <a:latin typeface="+mn-lt"/>
                <a:ea typeface="Tahoma" pitchFamily="34" charset="0"/>
                <a:cs typeface="Tahoma" pitchFamily="34" charset="0"/>
              </a:rPr>
              <a:t>in the presence of memory interference</a:t>
            </a:r>
          </a:p>
          <a:p>
            <a:pPr algn="ctr">
              <a:defRPr/>
            </a:pPr>
            <a:endParaRPr lang="en-US" sz="3000" dirty="0">
              <a:solidFill>
                <a:srgbClr val="C00000"/>
              </a:solidFill>
              <a:latin typeface="+mn-lt"/>
              <a:ea typeface="Tahoma" pitchFamily="34" charset="0"/>
              <a:cs typeface="Tahoma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4642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uiExpand="1" build="allAtOnce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40</a:t>
            </a:fld>
            <a:endParaRPr lang="en-US" altLang="en-US"/>
          </a:p>
        </p:txBody>
      </p:sp>
    </p:spTree>
  </p:cSld>
  <p:clrMapOvr>
    <a:masterClrMapping/>
  </p:clrMapOvr>
  <p:transition advTm="813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 smtClean="0"/>
              <a:t>Case Study with Two </a:t>
            </a:r>
            <a:r>
              <a:rPr lang="en-US" sz="3500" dirty="0" err="1" smtClean="0"/>
              <a:t>QoS</a:t>
            </a:r>
            <a:r>
              <a:rPr lang="en-US" sz="3500" dirty="0" smtClean="0"/>
              <a:t>-Critical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comparison points</a:t>
            </a:r>
          </a:p>
          <a:p>
            <a:pPr lvl="1"/>
            <a:r>
              <a:rPr lang="en-US" dirty="0" smtClean="0"/>
              <a:t>Always prioritize both applications</a:t>
            </a:r>
          </a:p>
          <a:p>
            <a:pPr lvl="1"/>
            <a:r>
              <a:rPr lang="en-US" dirty="0" smtClean="0"/>
              <a:t>Prioritize each application 50% of time</a:t>
            </a:r>
          </a:p>
        </p:txBody>
      </p:sp>
      <p:sp>
        <p:nvSpPr>
          <p:cNvPr id="29702" name="Slide Number Placeholder 12"/>
          <p:cNvSpPr>
            <a:spLocks noGrp="1"/>
          </p:cNvSpPr>
          <p:nvPr>
            <p:ph type="sldNum" sz="quarter" idx="4294967295"/>
          </p:nvPr>
        </p:nvSpPr>
        <p:spPr>
          <a:xfrm>
            <a:off x="3681413" y="6402388"/>
            <a:ext cx="1782762" cy="211137"/>
          </a:xfrm>
          <a:prstGeom prst="rect">
            <a:avLst/>
          </a:prstGeom>
          <a:noFill/>
        </p:spPr>
        <p:txBody>
          <a:bodyPr/>
          <a:lstStyle/>
          <a:p>
            <a:fld id="{4C5F936D-2072-4817-B902-52AFEBB23576}" type="slidenum">
              <a:rPr lang="en-US" smtClean="0">
                <a:latin typeface="Arial" pitchFamily="34" charset="0"/>
              </a:rPr>
              <a:pPr/>
              <a:t>41</a:t>
            </a:fld>
            <a:endParaRPr lang="en-US" sz="1600" smtClean="0">
              <a:latin typeface="Arial" pitchFamily="34" charset="0"/>
            </a:endParaRPr>
          </a:p>
        </p:txBody>
      </p:sp>
      <p:graphicFrame>
        <p:nvGraphicFramePr>
          <p:cNvPr id="13" name="Chart 12"/>
          <p:cNvGraphicFramePr/>
          <p:nvPr/>
        </p:nvGraphicFramePr>
        <p:xfrm>
          <a:off x="285720" y="1000108"/>
          <a:ext cx="8429684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Oval 21"/>
          <p:cNvSpPr/>
          <p:nvPr/>
        </p:nvSpPr>
        <p:spPr>
          <a:xfrm>
            <a:off x="1428728" y="5572140"/>
            <a:ext cx="2214578" cy="42862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3929058" y="5554489"/>
            <a:ext cx="2214578" cy="428628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785786" y="5072074"/>
            <a:ext cx="7924800" cy="10156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dirty="0">
                <a:solidFill>
                  <a:srgbClr val="C00000"/>
                </a:solidFill>
                <a:cs typeface="Tahoma" pitchFamily="34" charset="0"/>
              </a:rPr>
              <a:t>MISE-</a:t>
            </a:r>
            <a:r>
              <a:rPr lang="en-US" sz="3000" dirty="0" err="1">
                <a:solidFill>
                  <a:srgbClr val="C00000"/>
                </a:solidFill>
                <a:cs typeface="Tahoma" pitchFamily="34" charset="0"/>
              </a:rPr>
              <a:t>QoS</a:t>
            </a:r>
            <a:r>
              <a:rPr lang="en-US" sz="3000" dirty="0">
                <a:solidFill>
                  <a:srgbClr val="C00000"/>
                </a:solidFill>
                <a:cs typeface="Tahoma" pitchFamily="34" charset="0"/>
              </a:rPr>
              <a:t> can achieve a lower slowdown bound for both applications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85786" y="5072074"/>
            <a:ext cx="7924800" cy="10156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000" dirty="0">
                <a:solidFill>
                  <a:srgbClr val="C00000"/>
                </a:solidFill>
                <a:latin typeface="+mn-lt"/>
                <a:ea typeface="Tahoma" pitchFamily="34" charset="0"/>
                <a:cs typeface="Tahoma" pitchFamily="34" charset="0"/>
              </a:rPr>
              <a:t>MISE-</a:t>
            </a:r>
            <a:r>
              <a:rPr lang="en-US" sz="3000" dirty="0" err="1">
                <a:solidFill>
                  <a:srgbClr val="C00000"/>
                </a:solidFill>
                <a:latin typeface="+mn-lt"/>
                <a:ea typeface="Tahoma" pitchFamily="34" charset="0"/>
                <a:cs typeface="Tahoma" pitchFamily="34" charset="0"/>
              </a:rPr>
              <a:t>QoS</a:t>
            </a:r>
            <a:r>
              <a:rPr lang="en-US" sz="3000" dirty="0">
                <a:solidFill>
                  <a:srgbClr val="C00000"/>
                </a:solidFill>
                <a:latin typeface="+mn-lt"/>
                <a:ea typeface="Tahoma" pitchFamily="34" charset="0"/>
                <a:cs typeface="Tahoma" pitchFamily="34" charset="0"/>
              </a:rPr>
              <a:t> provides much lower slowdowns for non-</a:t>
            </a:r>
            <a:r>
              <a:rPr lang="en-US" sz="3000" dirty="0" err="1">
                <a:solidFill>
                  <a:srgbClr val="C00000"/>
                </a:solidFill>
                <a:latin typeface="+mn-lt"/>
                <a:ea typeface="Tahoma" pitchFamily="34" charset="0"/>
                <a:cs typeface="Tahoma" pitchFamily="34" charset="0"/>
              </a:rPr>
              <a:t>QoS</a:t>
            </a:r>
            <a:r>
              <a:rPr lang="en-US" sz="3000" dirty="0">
                <a:solidFill>
                  <a:srgbClr val="C00000"/>
                </a:solidFill>
                <a:latin typeface="+mn-lt"/>
                <a:ea typeface="Tahoma" pitchFamily="34" charset="0"/>
                <a:cs typeface="Tahoma" pitchFamily="34" charset="0"/>
              </a:rPr>
              <a:t>-critical applications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13" grpId="0">
        <p:bldAsOne/>
      </p:bldGraphic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300" dirty="0" smtClean="0"/>
              <a:t>Minimizing Maximum Slowdown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</a:t>
            </a:r>
          </a:p>
          <a:p>
            <a:pPr lvl="1"/>
            <a:r>
              <a:rPr lang="en-US" sz="2500" dirty="0" smtClean="0"/>
              <a:t>Minimize the maximum slowdown experienced by any application</a:t>
            </a:r>
          </a:p>
          <a:p>
            <a:pPr lvl="1">
              <a:buFontTx/>
              <a:buNone/>
            </a:pPr>
            <a:endParaRPr lang="en-US" dirty="0" smtClean="0"/>
          </a:p>
          <a:p>
            <a:r>
              <a:rPr lang="en-US" dirty="0" smtClean="0"/>
              <a:t>Basic Idea</a:t>
            </a:r>
          </a:p>
          <a:p>
            <a:pPr lvl="1"/>
            <a:r>
              <a:rPr lang="en-US" sz="2500" dirty="0" smtClean="0"/>
              <a:t>Assign more memory bandwidth to the more slowed down application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Memory controller tracks</a:t>
            </a:r>
          </a:p>
          <a:p>
            <a:pPr lvl="1"/>
            <a:r>
              <a:rPr lang="en-US" sz="2500" dirty="0" smtClean="0"/>
              <a:t>Slowdown bound B</a:t>
            </a:r>
          </a:p>
          <a:p>
            <a:pPr lvl="1"/>
            <a:r>
              <a:rPr lang="en-US" sz="2500" dirty="0" smtClean="0"/>
              <a:t>Bandwidth allocation of all applications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Different components of mechanism</a:t>
            </a:r>
          </a:p>
          <a:p>
            <a:pPr lvl="1"/>
            <a:r>
              <a:rPr lang="en-US" sz="2500" dirty="0" smtClean="0"/>
              <a:t>Bandwidth redistribution policy</a:t>
            </a:r>
          </a:p>
          <a:p>
            <a:pPr lvl="1"/>
            <a:r>
              <a:rPr lang="en-US" sz="2500" dirty="0" smtClean="0"/>
              <a:t>Modifying target bound</a:t>
            </a:r>
          </a:p>
          <a:p>
            <a:pPr lvl="1"/>
            <a:r>
              <a:rPr lang="en-US" sz="2500" dirty="0" smtClean="0">
                <a:solidFill>
                  <a:srgbClr val="FF0000"/>
                </a:solidFill>
              </a:rPr>
              <a:t>Communicating target bound to OS periodically</a:t>
            </a:r>
          </a:p>
          <a:p>
            <a:pPr lvl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Bandwidth Redistribution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the end of each interval,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sz="2500" dirty="0" smtClean="0"/>
              <a:t>Group applications into two clusters</a:t>
            </a:r>
          </a:p>
          <a:p>
            <a:pPr lvl="1">
              <a:buNone/>
            </a:pPr>
            <a:endParaRPr lang="en-US" sz="2500" dirty="0" smtClean="0"/>
          </a:p>
          <a:p>
            <a:pPr lvl="1"/>
            <a:r>
              <a:rPr lang="en-US" sz="2500" dirty="0" smtClean="0">
                <a:solidFill>
                  <a:srgbClr val="FF0000"/>
                </a:solidFill>
              </a:rPr>
              <a:t>Cluster 1: applications that meet bound</a:t>
            </a:r>
          </a:p>
          <a:p>
            <a:pPr lvl="1">
              <a:buNone/>
            </a:pPr>
            <a:endParaRPr lang="en-US" sz="2500" dirty="0" smtClean="0">
              <a:solidFill>
                <a:srgbClr val="FF0000"/>
              </a:solidFill>
            </a:endParaRPr>
          </a:p>
          <a:p>
            <a:pPr lvl="1"/>
            <a:r>
              <a:rPr lang="en-US" sz="2500" dirty="0" smtClean="0">
                <a:solidFill>
                  <a:srgbClr val="FF0000"/>
                </a:solidFill>
              </a:rPr>
              <a:t>Cluster 2: applications that don’t meet bound</a:t>
            </a:r>
          </a:p>
          <a:p>
            <a:pPr lvl="1">
              <a:buNone/>
            </a:pPr>
            <a:endParaRPr lang="en-US" sz="2500" dirty="0" smtClean="0">
              <a:solidFill>
                <a:srgbClr val="C00000"/>
              </a:solidFill>
            </a:endParaRPr>
          </a:p>
          <a:p>
            <a:pPr lvl="1"/>
            <a:r>
              <a:rPr lang="en-US" sz="2500" dirty="0" smtClean="0"/>
              <a:t>Steal small amount of bandwidth from each application in cluster 1 and allocate to applications in cluster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Modifying Target Bound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94" y="908720"/>
            <a:ext cx="8915400" cy="5339680"/>
          </a:xfrm>
        </p:spPr>
        <p:txBody>
          <a:bodyPr/>
          <a:lstStyle/>
          <a:p>
            <a:r>
              <a:rPr lang="en-US" dirty="0" smtClean="0"/>
              <a:t>If bound B is met for past N intervals</a:t>
            </a:r>
          </a:p>
          <a:p>
            <a:pPr lvl="1"/>
            <a:r>
              <a:rPr lang="en-US" sz="2500" dirty="0" smtClean="0"/>
              <a:t>Bound can be made more aggressive</a:t>
            </a:r>
          </a:p>
          <a:p>
            <a:pPr lvl="1"/>
            <a:r>
              <a:rPr lang="en-US" sz="2500" dirty="0" smtClean="0">
                <a:solidFill>
                  <a:srgbClr val="FF0000"/>
                </a:solidFill>
              </a:rPr>
              <a:t>Set bound higher than the slowdown of most slowed down application</a:t>
            </a:r>
          </a:p>
          <a:p>
            <a:pPr lvl="1"/>
            <a:endParaRPr lang="en-US" dirty="0" smtClean="0">
              <a:solidFill>
                <a:srgbClr val="C00000"/>
              </a:solidFill>
            </a:endParaRPr>
          </a:p>
          <a:p>
            <a:pPr lvl="1">
              <a:buNone/>
            </a:pP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If bound B not met for past N intervals by more than half the applications</a:t>
            </a:r>
          </a:p>
          <a:p>
            <a:pPr lvl="1"/>
            <a:r>
              <a:rPr lang="en-US" sz="2500" dirty="0" smtClean="0"/>
              <a:t>Bound should be more relaxed</a:t>
            </a:r>
          </a:p>
          <a:p>
            <a:pPr lvl="1"/>
            <a:r>
              <a:rPr lang="en-US" sz="2500" dirty="0" smtClean="0">
                <a:solidFill>
                  <a:srgbClr val="FF0000"/>
                </a:solidFill>
              </a:rPr>
              <a:t>Set bound to slowdown of most slowed down application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Harmonic Speedup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46</a:t>
            </a:fld>
            <a:endParaRPr lang="en-US" altLang="en-US"/>
          </a:p>
        </p:txBody>
      </p:sp>
      <p:graphicFrame>
        <p:nvGraphicFramePr>
          <p:cNvPr id="6" name="Chart 5"/>
          <p:cNvGraphicFramePr/>
          <p:nvPr/>
        </p:nvGraphicFramePr>
        <p:xfrm>
          <a:off x="714348" y="1142984"/>
          <a:ext cx="7643866" cy="464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Maximum Slowdown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47</a:t>
            </a:fld>
            <a:endParaRPr lang="en-US" altLang="en-US"/>
          </a:p>
        </p:txBody>
      </p:sp>
      <p:graphicFrame>
        <p:nvGraphicFramePr>
          <p:cNvPr id="6" name="Chart 5"/>
          <p:cNvGraphicFramePr/>
          <p:nvPr/>
        </p:nvGraphicFramePr>
        <p:xfrm>
          <a:off x="857224" y="1071546"/>
          <a:ext cx="7572428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Sensitivity to Memory Intensity</a:t>
            </a:r>
          </a:p>
        </p:txBody>
      </p:sp>
      <p:graphicFrame>
        <p:nvGraphicFramePr>
          <p:cNvPr id="8" name="Chart 7"/>
          <p:cNvGraphicFramePr/>
          <p:nvPr/>
        </p:nvGraphicFramePr>
        <p:xfrm>
          <a:off x="357158" y="1142984"/>
          <a:ext cx="8072494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MISE’s Implementation Cost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49</a:t>
            </a:fld>
            <a:endParaRPr lang="en-US" alt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1. Per-core counters worth 20 bytes</a:t>
            </a:r>
          </a:p>
          <a:p>
            <a:r>
              <a:rPr lang="en-US" dirty="0" smtClean="0"/>
              <a:t>Request Service Rate Shared</a:t>
            </a:r>
          </a:p>
          <a:p>
            <a:r>
              <a:rPr lang="en-US" dirty="0" smtClean="0"/>
              <a:t>Request Service Rate Alone</a:t>
            </a:r>
          </a:p>
          <a:p>
            <a:pPr lvl="1"/>
            <a:r>
              <a:rPr lang="en-US" dirty="0" smtClean="0"/>
              <a:t>1 counter for number of high priority epoch requests</a:t>
            </a:r>
          </a:p>
          <a:p>
            <a:pPr lvl="1"/>
            <a:r>
              <a:rPr lang="en-US" dirty="0" smtClean="0"/>
              <a:t>1 counter for number of high priority epoch cycles</a:t>
            </a:r>
          </a:p>
          <a:p>
            <a:pPr lvl="1"/>
            <a:r>
              <a:rPr lang="en-US" dirty="0" smtClean="0"/>
              <a:t>1 counter for interference cycles</a:t>
            </a:r>
          </a:p>
          <a:p>
            <a:r>
              <a:rPr lang="en-US" dirty="0" smtClean="0"/>
              <a:t>Memory phase fraction (  )</a:t>
            </a:r>
          </a:p>
          <a:p>
            <a:pPr>
              <a:buNone/>
            </a:pPr>
            <a:r>
              <a:rPr lang="en-US" dirty="0" smtClean="0"/>
              <a:t>2. Register for current bandwidth allocation – 4 bytes</a:t>
            </a:r>
          </a:p>
          <a:p>
            <a:pPr>
              <a:buNone/>
            </a:pPr>
            <a:r>
              <a:rPr lang="en-US" dirty="0" smtClean="0"/>
              <a:t>3. Logic for prioritizing an application in each epoch</a:t>
            </a:r>
            <a:endParaRPr lang="en-US" dirty="0"/>
          </a:p>
        </p:txBody>
      </p:sp>
      <p:graphicFrame>
        <p:nvGraphicFramePr>
          <p:cNvPr id="312323" name="Object 3"/>
          <p:cNvGraphicFramePr>
            <a:graphicFrameLocks noChangeAspect="1"/>
          </p:cNvGraphicFramePr>
          <p:nvPr/>
        </p:nvGraphicFramePr>
        <p:xfrm>
          <a:off x="4429124" y="3813180"/>
          <a:ext cx="360362" cy="330200"/>
        </p:xfrm>
        <a:graphic>
          <a:graphicData uri="http://schemas.openxmlformats.org/presentationml/2006/ole">
            <p:oleObj spid="_x0000_s312323" name="Equation" r:id="rId4" imgW="152280" imgH="13968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Outline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124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610600" cy="5339680"/>
          </a:xfrm>
        </p:spPr>
        <p:txBody>
          <a:bodyPr/>
          <a:lstStyle/>
          <a:p>
            <a:pPr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1.</a:t>
            </a:r>
            <a:r>
              <a:rPr lang="en-US" sz="4000" dirty="0" smtClean="0"/>
              <a:t> </a:t>
            </a:r>
            <a:r>
              <a:rPr lang="en-US" sz="4000" dirty="0" smtClean="0">
                <a:solidFill>
                  <a:srgbClr val="0070C0"/>
                </a:solidFill>
              </a:rPr>
              <a:t>Estimate Slowdown</a:t>
            </a:r>
          </a:p>
          <a:p>
            <a:pPr lvl="1"/>
            <a:r>
              <a:rPr lang="en-US" sz="3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Key Observations</a:t>
            </a:r>
          </a:p>
          <a:p>
            <a:pPr lvl="1"/>
            <a:r>
              <a:rPr lang="en-US" sz="3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Implementation</a:t>
            </a:r>
          </a:p>
          <a:p>
            <a:pPr lvl="1"/>
            <a:r>
              <a:rPr lang="en-US" sz="3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MISE Model: Putting it All Together</a:t>
            </a:r>
          </a:p>
          <a:p>
            <a:pPr lvl="1"/>
            <a:r>
              <a:rPr lang="en-US" sz="3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Evaluating the Model</a:t>
            </a:r>
          </a:p>
          <a:p>
            <a:pPr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2.</a:t>
            </a:r>
            <a:r>
              <a:rPr lang="en-US" sz="4000" dirty="0" smtClean="0"/>
              <a:t> </a:t>
            </a:r>
            <a:r>
              <a:rPr lang="en-US" sz="4000" dirty="0" smtClean="0">
                <a:solidFill>
                  <a:srgbClr val="0070C0"/>
                </a:solidFill>
              </a:rPr>
              <a:t>Control Slowdown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>
              <a:buFontTx/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0" y="1571612"/>
            <a:ext cx="9144000" cy="25717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ransition advTm="1357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Outline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124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610600" cy="5339680"/>
          </a:xfrm>
        </p:spPr>
        <p:txBody>
          <a:bodyPr/>
          <a:lstStyle/>
          <a:p>
            <a:pPr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1.</a:t>
            </a:r>
            <a:r>
              <a:rPr lang="en-US" sz="4000" dirty="0" smtClean="0"/>
              <a:t> </a:t>
            </a:r>
            <a:r>
              <a:rPr lang="en-US" sz="4000" dirty="0" smtClean="0">
                <a:solidFill>
                  <a:srgbClr val="0070C0"/>
                </a:solidFill>
              </a:rPr>
              <a:t>Estimate Slowdown</a:t>
            </a:r>
          </a:p>
          <a:p>
            <a:pPr lvl="1"/>
            <a:r>
              <a:rPr lang="en-US" sz="3400" dirty="0" smtClean="0"/>
              <a:t>Key Observations</a:t>
            </a:r>
          </a:p>
          <a:p>
            <a:pPr lvl="1"/>
            <a:r>
              <a:rPr lang="en-US" sz="3400" dirty="0" smtClean="0">
                <a:solidFill>
                  <a:schemeClr val="accent3">
                    <a:lumMod val="85000"/>
                  </a:schemeClr>
                </a:solidFill>
              </a:rPr>
              <a:t>Implementation</a:t>
            </a:r>
          </a:p>
          <a:p>
            <a:pPr lvl="1"/>
            <a:r>
              <a:rPr lang="en-US" sz="3400" dirty="0" smtClean="0">
                <a:solidFill>
                  <a:schemeClr val="accent3">
                    <a:lumMod val="85000"/>
                  </a:schemeClr>
                </a:solidFill>
              </a:rPr>
              <a:t>MISE Model: Putting it All Together</a:t>
            </a:r>
          </a:p>
          <a:p>
            <a:pPr lvl="1"/>
            <a:r>
              <a:rPr lang="en-US" sz="3400" dirty="0" smtClean="0">
                <a:solidFill>
                  <a:schemeClr val="accent3">
                    <a:lumMod val="85000"/>
                  </a:schemeClr>
                </a:solidFill>
              </a:rPr>
              <a:t>Evaluating the Model</a:t>
            </a:r>
          </a:p>
          <a:p>
            <a:pPr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2.</a:t>
            </a:r>
            <a:r>
              <a:rPr lang="en-US" sz="4000" dirty="0" smtClean="0"/>
              <a:t> </a:t>
            </a:r>
            <a:r>
              <a:rPr lang="en-US" sz="4000" dirty="0" smtClean="0">
                <a:solidFill>
                  <a:srgbClr val="0070C0"/>
                </a:solidFill>
              </a:rPr>
              <a:t>Control Slowdown</a:t>
            </a:r>
          </a:p>
          <a:p>
            <a:pPr lvl="1"/>
            <a:r>
              <a:rPr lang="en-US" sz="3400" dirty="0" smtClean="0">
                <a:solidFill>
                  <a:schemeClr val="accent3">
                    <a:lumMod val="85000"/>
                  </a:schemeClr>
                </a:solidFill>
              </a:rPr>
              <a:t>Providing Soft Slowdown Guarantees</a:t>
            </a:r>
          </a:p>
          <a:p>
            <a:pPr lvl="1"/>
            <a:r>
              <a:rPr lang="en-US" sz="3400" dirty="0" smtClean="0">
                <a:solidFill>
                  <a:schemeClr val="accent3">
                    <a:lumMod val="85000"/>
                  </a:schemeClr>
                </a:solidFill>
              </a:rPr>
              <a:t>Minimizing Maximum Slowdown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>
              <a:buFontTx/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 advTm="5922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Slowdown: Definition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7</a:t>
            </a:fld>
            <a:endParaRPr lang="en-US" altLang="en-US"/>
          </a:p>
        </p:txBody>
      </p:sp>
      <p:graphicFrame>
        <p:nvGraphicFramePr>
          <p:cNvPr id="196610" name="Object 2"/>
          <p:cNvGraphicFramePr>
            <a:graphicFrameLocks noChangeAspect="1"/>
          </p:cNvGraphicFramePr>
          <p:nvPr/>
        </p:nvGraphicFramePr>
        <p:xfrm>
          <a:off x="744134" y="2642391"/>
          <a:ext cx="7655732" cy="1573219"/>
        </p:xfrm>
        <a:graphic>
          <a:graphicData uri="http://schemas.openxmlformats.org/presentationml/2006/ole">
            <p:oleObj spid="_x0000_s196610" name="Equation" r:id="rId4" imgW="1917360" imgH="393480" progId="Equation.3">
              <p:embed/>
            </p:oleObj>
          </a:graphicData>
        </a:graphic>
      </p:graphicFrame>
    </p:spTree>
  </p:cSld>
  <p:clrMapOvr>
    <a:masterClrMapping/>
  </p:clrMapOvr>
  <p:transition advTm="2718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Observation 1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98107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eaLnBrk="0" hangingPunct="0">
              <a:defRPr/>
            </a:pPr>
            <a:r>
              <a:rPr lang="en-US" sz="2800" kern="0" dirty="0">
                <a:solidFill>
                  <a:srgbClr val="000000"/>
                </a:solidFill>
                <a:latin typeface="+mn-lt"/>
                <a:ea typeface="MS PGothic" pitchFamily="34" charset="-128"/>
                <a:cs typeface="Tahoma" pitchFamily="34" charset="0"/>
              </a:rPr>
              <a:t>For a memory bound application,  </a:t>
            </a:r>
          </a:p>
          <a:p>
            <a:pPr algn="ctr" eaLnBrk="0" hangingPunct="0">
              <a:defRPr/>
            </a:pPr>
            <a:r>
              <a:rPr lang="en-US" sz="2800" kern="0" dirty="0">
                <a:solidFill>
                  <a:srgbClr val="FF0000"/>
                </a:solidFill>
                <a:latin typeface="+mn-lt"/>
                <a:ea typeface="MS PGothic" pitchFamily="34" charset="-128"/>
                <a:cs typeface="Tahoma" pitchFamily="34" charset="0"/>
              </a:rPr>
              <a:t>Performance </a:t>
            </a:r>
            <a:r>
              <a:rPr lang="el-GR" sz="2800" kern="0" dirty="0" smtClean="0">
                <a:solidFill>
                  <a:srgbClr val="FF0000"/>
                </a:solidFill>
                <a:latin typeface="+mn-lt"/>
                <a:ea typeface="MS PGothic" pitchFamily="34" charset="-128"/>
                <a:cs typeface="Tahoma" pitchFamily="34" charset="0"/>
                <a:sym typeface="Symbol"/>
              </a:rPr>
              <a:t></a:t>
            </a:r>
            <a:r>
              <a:rPr lang="en-US" sz="2800" kern="0" dirty="0" smtClean="0">
                <a:solidFill>
                  <a:srgbClr val="FF0000"/>
                </a:solidFill>
                <a:latin typeface="+mn-lt"/>
                <a:ea typeface="MS PGothic" pitchFamily="34" charset="-128"/>
                <a:cs typeface="Tahoma" pitchFamily="34" charset="0"/>
              </a:rPr>
              <a:t> Memory request </a:t>
            </a:r>
            <a:r>
              <a:rPr lang="en-US" sz="2800" kern="0" dirty="0">
                <a:solidFill>
                  <a:srgbClr val="FF0000"/>
                </a:solidFill>
                <a:latin typeface="+mn-lt"/>
                <a:ea typeface="MS PGothic" pitchFamily="34" charset="-128"/>
                <a:cs typeface="Tahoma" pitchFamily="34" charset="0"/>
              </a:rPr>
              <a:t>service rate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en-US" sz="2800" b="0" kern="0" dirty="0">
              <a:latin typeface="+mn-lt"/>
            </a:endParaRPr>
          </a:p>
        </p:txBody>
      </p:sp>
      <p:graphicFrame>
        <p:nvGraphicFramePr>
          <p:cNvPr id="9" name="Chart 8"/>
          <p:cNvGraphicFramePr/>
          <p:nvPr/>
        </p:nvGraphicFramePr>
        <p:xfrm>
          <a:off x="1142976" y="1928802"/>
          <a:ext cx="7358114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8</a:t>
            </a:fld>
            <a:endParaRPr lang="en-US" altLang="en-US"/>
          </a:p>
        </p:txBody>
      </p:sp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493713" y="3035300"/>
          <a:ext cx="6804025" cy="1162050"/>
        </p:xfrm>
        <a:graphic>
          <a:graphicData uri="http://schemas.openxmlformats.org/presentationml/2006/ole">
            <p:oleObj spid="_x0000_s249858" name="Equation" r:id="rId6" imgW="2819160" imgH="482400" progId="Equation.3">
              <p:embed/>
            </p:oleObj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484309" y="3053603"/>
          <a:ext cx="5355646" cy="1071570"/>
        </p:xfrm>
        <a:graphic>
          <a:graphicData uri="http://schemas.openxmlformats.org/presentationml/2006/ole">
            <p:oleObj spid="_x0000_s249859" name="Equation" r:id="rId7" imgW="2222280" imgH="457200" progId="Equation.3">
              <p:embed/>
            </p:oleObj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flipV="1">
            <a:off x="6357950" y="2734385"/>
            <a:ext cx="571504" cy="28575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372018" y="4303762"/>
            <a:ext cx="571504" cy="28575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000892" y="4446638"/>
            <a:ext cx="12858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Easy</a:t>
            </a:r>
            <a:endParaRPr lang="en-US" sz="3000" dirty="0"/>
          </a:p>
        </p:txBody>
      </p:sp>
      <p:sp>
        <p:nvSpPr>
          <p:cNvPr id="22" name="TextBox 21"/>
          <p:cNvSpPr txBox="1"/>
          <p:nvPr/>
        </p:nvSpPr>
        <p:spPr>
          <a:xfrm>
            <a:off x="6929454" y="2377195"/>
            <a:ext cx="16430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Harder</a:t>
            </a:r>
            <a:endParaRPr lang="en-US" sz="3000" dirty="0"/>
          </a:p>
        </p:txBody>
      </p:sp>
      <p:sp>
        <p:nvSpPr>
          <p:cNvPr id="23" name="Oval 22"/>
          <p:cNvSpPr>
            <a:spLocks noChangeArrowheads="1"/>
          </p:cNvSpPr>
          <p:nvPr/>
        </p:nvSpPr>
        <p:spPr bwMode="auto">
          <a:xfrm>
            <a:off x="2357422" y="3038270"/>
            <a:ext cx="5179116" cy="576907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2285985" y="3643314"/>
            <a:ext cx="5286412" cy="571504"/>
          </a:xfrm>
          <a:prstGeom prst="ellipse">
            <a:avLst/>
          </a:prstGeom>
          <a:noFill/>
          <a:ln w="25400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357554" y="2571744"/>
            <a:ext cx="1500198" cy="785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143636" y="3434364"/>
            <a:ext cx="3000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Intel Core i7, 4 cores</a:t>
            </a:r>
          </a:p>
          <a:p>
            <a:r>
              <a:rPr lang="en-US" dirty="0" err="1" smtClean="0"/>
              <a:t>Mem</a:t>
            </a:r>
            <a:r>
              <a:rPr lang="en-US" dirty="0" smtClean="0"/>
              <a:t>. Bandwidth: 8.5 GB/s</a:t>
            </a:r>
            <a:endParaRPr lang="en-US" dirty="0"/>
          </a:p>
        </p:txBody>
      </p:sp>
    </p:spTree>
    <p:custDataLst>
      <p:tags r:id="rId2"/>
    </p:custDataLst>
  </p:cSld>
  <p:clrMapOvr>
    <a:masterClrMapping/>
  </p:clrMapOvr>
  <p:transition advTm="7913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Chart bld="series"/>
        </p:bldSub>
      </p:bldGraphic>
      <p:bldGraphic spid="9" grpId="1">
        <p:bldSub>
          <a:bldChart bld="series"/>
        </p:bldSub>
      </p:bldGraphic>
      <p:bldP spid="21" grpId="0"/>
      <p:bldP spid="22" grpId="0"/>
      <p:bldP spid="23" grpId="0" animBg="1"/>
      <p:bldP spid="24" grpId="0" animBg="1"/>
      <p:bldP spid="16" grpId="0" animBg="1"/>
      <p:bldP spid="16" grpId="1" animBg="1"/>
      <p:bldP spid="17" grpId="0"/>
      <p:bldP spid="17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Key Observation 2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Request Service Rate </a:t>
            </a:r>
            <a:r>
              <a:rPr lang="en-US" baseline="-25000" dirty="0" smtClean="0">
                <a:solidFill>
                  <a:srgbClr val="FF0000"/>
                </a:solidFill>
              </a:rPr>
              <a:t>Alone</a:t>
            </a:r>
            <a:r>
              <a:rPr lang="en-US" dirty="0" smtClean="0">
                <a:solidFill>
                  <a:srgbClr val="FF0000"/>
                </a:solidFill>
              </a:rPr>
              <a:t> (</a:t>
            </a:r>
            <a:r>
              <a:rPr lang="en-US" dirty="0" err="1" smtClean="0">
                <a:solidFill>
                  <a:srgbClr val="FF0000"/>
                </a:solidFill>
              </a:rPr>
              <a:t>RSR</a:t>
            </a:r>
            <a:r>
              <a:rPr lang="en-US" baseline="-25000" dirty="0" err="1" smtClean="0">
                <a:solidFill>
                  <a:srgbClr val="FF0000"/>
                </a:solidFill>
              </a:rPr>
              <a:t>Alone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 of an application can be estimated by giving the application highest priority in accessing memory </a:t>
            </a:r>
          </a:p>
          <a:p>
            <a:pPr algn="just">
              <a:buFontTx/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algn="ctr">
              <a:buFontTx/>
              <a:buNone/>
            </a:pPr>
            <a:r>
              <a:rPr lang="en-US" dirty="0" smtClean="0">
                <a:solidFill>
                  <a:srgbClr val="0070C0"/>
                </a:solidFill>
              </a:rPr>
              <a:t>Highest priority </a:t>
            </a:r>
            <a:r>
              <a:rPr lang="en-US" dirty="0" smtClean="0">
                <a:solidFill>
                  <a:srgbClr val="0070C0"/>
                </a:solidFill>
                <a:sym typeface="Wingdings" pitchFamily="2" charset="2"/>
              </a:rPr>
              <a:t> Little interference</a:t>
            </a:r>
          </a:p>
          <a:p>
            <a:pPr algn="ctr">
              <a:buFontTx/>
              <a:buNone/>
            </a:pPr>
            <a:r>
              <a:rPr lang="en-US" dirty="0" smtClean="0">
                <a:sym typeface="Wingdings" pitchFamily="2" charset="2"/>
              </a:rPr>
              <a:t>(almost as if the application were run alone)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</p:cSld>
  <p:clrMapOvr>
    <a:masterClrMapping/>
  </p:clrMapOvr>
  <p:transition advTm="15578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16.5|7.1|1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1|6.8|3.5|15.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3|4.7|2.5|2.9|2.6|5.7|16.8|17.1|2.4|1.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|10.3|7.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9.8|3.1|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9|0.7|3.5|5.5|2.7|1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|5.9|5.7|0.5|3.7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3|5.1|4.3|1.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0.6|0.7|0.9|1|2.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2|4.2|5.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18.5|7.5|29.2|5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0.6|2.1|4.4|9|20.8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2|3.6|3.2|3.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3|1.9|2.7|8.9|4.6|9|1|2.4|6.6|1.3|4.8|9.9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6|12.5|3.8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8|18.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.2|3.6|7.5|14.3|2.9|6.2|2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4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37.2|4|9.3|7.4|5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0.8|7.5|6.3|1.6|10|2.6|6.5|13.2|7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5|1.9|2.6|9.2|1|3.5|4.9|2.4|11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1|1.9|1.3|0.2|3.9|6.6|2.8|6.3|1.7|7.8|4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3.3|7.3|3.4|1.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1|4.6|7.5|1.2"/>
</p:tagLst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1772</Words>
  <Application>Microsoft Office PowerPoint</Application>
  <PresentationFormat>On-screen Show (4:3)</PresentationFormat>
  <Paragraphs>594</Paragraphs>
  <Slides>49</Slides>
  <Notes>49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2" baseType="lpstr">
      <vt:lpstr>Edge</vt:lpstr>
      <vt:lpstr>1_Edge</vt:lpstr>
      <vt:lpstr>Equation</vt:lpstr>
      <vt:lpstr>MISE:  Providing Performance Predictability  in Shared Main Memory Systems</vt:lpstr>
      <vt:lpstr>Main Memory Interference is a Problem</vt:lpstr>
      <vt:lpstr>Unpredictable Application Slowdowns</vt:lpstr>
      <vt:lpstr>Need for Predictable Performance</vt:lpstr>
      <vt:lpstr>Outline</vt:lpstr>
      <vt:lpstr>Outline</vt:lpstr>
      <vt:lpstr>Slowdown: Definition</vt:lpstr>
      <vt:lpstr>Key Observation 1</vt:lpstr>
      <vt:lpstr>Key Observation 2</vt:lpstr>
      <vt:lpstr>Key Observation 2</vt:lpstr>
      <vt:lpstr>Slide 11</vt:lpstr>
      <vt:lpstr>Key Observation 3</vt:lpstr>
      <vt:lpstr>Key Observation 3</vt:lpstr>
      <vt:lpstr>Outline</vt:lpstr>
      <vt:lpstr>Interval Based Operation</vt:lpstr>
      <vt:lpstr>Measuring RSRShared and α</vt:lpstr>
      <vt:lpstr>Estimating Request Service Rate Alone (RSRAlone)</vt:lpstr>
      <vt:lpstr>Inaccuracy in Estimating RSRAlone</vt:lpstr>
      <vt:lpstr>Accounting for Interference in RSRAlone Estimation</vt:lpstr>
      <vt:lpstr>Outline</vt:lpstr>
      <vt:lpstr>MISE Model: Putting it All Together </vt:lpstr>
      <vt:lpstr>Outline</vt:lpstr>
      <vt:lpstr>Previous Work on Slowdown Estimation</vt:lpstr>
      <vt:lpstr>Two Major Advantages of MISE Over STFM</vt:lpstr>
      <vt:lpstr>Methodology</vt:lpstr>
      <vt:lpstr>Quantitative Comparison</vt:lpstr>
      <vt:lpstr>Comparison to STFM</vt:lpstr>
      <vt:lpstr>Outline</vt:lpstr>
      <vt:lpstr>Providing “Soft” Slowdown Guarantees</vt:lpstr>
      <vt:lpstr>MISE-QoS: Mechanism to Provide Soft QoS</vt:lpstr>
      <vt:lpstr>Methodology</vt:lpstr>
      <vt:lpstr>A Look at One Workload</vt:lpstr>
      <vt:lpstr>Effectiveness of MISE in Enforcing QoS</vt:lpstr>
      <vt:lpstr>Performance of Non-QoS-Critical Applications</vt:lpstr>
      <vt:lpstr>Outline</vt:lpstr>
      <vt:lpstr>Other Results in the Paper</vt:lpstr>
      <vt:lpstr>Summary</vt:lpstr>
      <vt:lpstr>Thank You</vt:lpstr>
      <vt:lpstr>MISE:  Providing Performance Predictability  in Shared Main Memory Systems</vt:lpstr>
      <vt:lpstr>Backup Slides</vt:lpstr>
      <vt:lpstr>Case Study with Two QoS-Critical Applications</vt:lpstr>
      <vt:lpstr>Minimizing Maximum Slowdown</vt:lpstr>
      <vt:lpstr>Mechanism</vt:lpstr>
      <vt:lpstr>Bandwidth Redistribution</vt:lpstr>
      <vt:lpstr>Modifying Target Bound</vt:lpstr>
      <vt:lpstr>Results: Harmonic Speedup </vt:lpstr>
      <vt:lpstr>Results: Maximum Slowdown</vt:lpstr>
      <vt:lpstr>Sensitivity to Memory Intensity</vt:lpstr>
      <vt:lpstr>MISE’s Implementation Cost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2010-11-14T20:49:44Z</dcterms:created>
  <dcterms:modified xsi:type="dcterms:W3CDTF">2013-03-05T02:19:28Z</dcterms:modified>
</cp:coreProperties>
</file>