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1213" r:id="rId2"/>
    <p:sldId id="1230" r:id="rId3"/>
    <p:sldId id="1270" r:id="rId4"/>
    <p:sldId id="1289" r:id="rId5"/>
    <p:sldId id="1272" r:id="rId6"/>
    <p:sldId id="127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FFFFFF"/>
    <a:srgbClr val="997300"/>
    <a:srgbClr val="A9D18E"/>
    <a:srgbClr val="FFE699"/>
    <a:srgbClr val="0071C5"/>
    <a:srgbClr val="2F5597"/>
    <a:srgbClr val="2E75B6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61245" autoAdjust="0"/>
  </p:normalViewPr>
  <p:slideViewPr>
    <p:cSldViewPr snapToGrid="0">
      <p:cViewPr varScale="1">
        <p:scale>
          <a:sx n="44" d="100"/>
          <a:sy n="44" d="100"/>
        </p:scale>
        <p:origin x="18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5/30/2020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/>
              <a:t>Hi, </a:t>
            </a: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baseline="0" dirty="0"/>
              <a:t>SysScale</a:t>
            </a:r>
            <a:r>
              <a:rPr lang="en-US" sz="2400" baseline="0" dirty="0"/>
              <a:t>: </a:t>
            </a:r>
            <a:r>
              <a:rPr lang="en-US" sz="2400" b="1" baseline="0" dirty="0"/>
              <a:t>Exploiting Multi-domain Dynamic Voltage and Frequency Scaling for Energy Efficient Mobile Processors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There are three domains 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in </a:t>
            </a:r>
            <a:r>
              <a:rPr lang="en-US" sz="12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modern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thermally-constrained </a:t>
            </a:r>
            <a:r>
              <a:rPr lang="en-US" sz="12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mobile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SoC: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  <a:endParaRPr lang="en-US" sz="1200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Compute </a:t>
            </a:r>
            <a:r>
              <a:rPr lang="en-US" b="1" baseline="0" dirty="0"/>
              <a:t>[CLICK] 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+mn-cs"/>
              </a:rPr>
              <a:t>Memory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accent5"/>
                </a:solidFill>
              </a:rPr>
              <a:t>and IO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baseline="0" dirty="0">
              <a:solidFill>
                <a:schemeClr val="accent5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Several voltage sources exists,  and some of them are shared between domains. For example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VDDQ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V_IO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V_SA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V_Core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V_Graphics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Many components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 the SoC normally have their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own clock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, for example </a:t>
            </a:r>
            <a:r>
              <a:rPr lang="en-US" sz="1200" b="1" dirty="0"/>
              <a:t>IO controllers and engines</a:t>
            </a:r>
            <a:r>
              <a:rPr lang="en-US" sz="1200" dirty="0"/>
              <a:t>, IO interconnect, memory controller, and DDRIO typically </a:t>
            </a:r>
            <a:r>
              <a:rPr lang="en-US" sz="1200" b="1" dirty="0"/>
              <a:t>each has </a:t>
            </a:r>
            <a:r>
              <a:rPr lang="en-US" sz="1200" dirty="0"/>
              <a:t>an </a:t>
            </a:r>
            <a:r>
              <a:rPr lang="en-US" sz="1200" b="1" dirty="0"/>
              <a:t>independent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clock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0066FF"/>
                </a:solidFill>
                <a:cs typeface="Segoe UI" panose="020B0502040204020203" pitchFamily="34" charset="0"/>
              </a:rPr>
              <a:t>Compute domain </a:t>
            </a:r>
            <a:r>
              <a:rPr lang="en-US" sz="1200" dirty="0">
                <a:solidFill>
                  <a:schemeClr val="tx1"/>
                </a:solidFill>
                <a:cs typeface="Segoe UI" panose="020B0502040204020203" pitchFamily="34" charset="0"/>
              </a:rPr>
              <a:t>supports dynamic voltage and frequency scaling.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r>
              <a:rPr lang="en-US" sz="1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cs typeface="Segoe UI" panose="020B0502040204020203" pitchFamily="34" charset="0"/>
              </a:rPr>
              <a:t>IO and memory domains </a:t>
            </a:r>
            <a:r>
              <a:rPr lang="en-US" sz="1200" dirty="0">
                <a:solidFill>
                  <a:schemeClr val="tx1"/>
                </a:solidFill>
                <a:cs typeface="Segoe UI" panose="020B0502040204020203" pitchFamily="34" charset="0"/>
              </a:rPr>
              <a:t>have</a:t>
            </a:r>
            <a:r>
              <a:rPr lang="en-US" sz="1200" dirty="0">
                <a:cs typeface="Segoe UI" panose="020B0502040204020203" pitchFamily="34" charset="0"/>
              </a:rPr>
              <a:t> </a:t>
            </a:r>
            <a:r>
              <a:rPr lang="en-US" sz="1200" i="1" dirty="0">
                <a:solidFill>
                  <a:srgbClr val="00B0F0"/>
                </a:solidFill>
                <a:cs typeface="Segoe UI" panose="020B0502040204020203" pitchFamily="34" charset="0"/>
              </a:rPr>
              <a:t>fixed</a:t>
            </a:r>
            <a:r>
              <a:rPr lang="en-US" sz="1200" dirty="0"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cs typeface="Segoe UI" panose="020B0502040204020203" pitchFamily="34" charset="0"/>
              </a:rPr>
              <a:t>clock frequencies and voltages.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r>
              <a:rPr lang="en-US" sz="2500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1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[CLICK] </a:t>
            </a:r>
            <a:r>
              <a:rPr lang="en-US" sz="2400" dirty="0"/>
              <a:t>We conduct a motivational study on a </a:t>
            </a:r>
            <a:r>
              <a:rPr lang="en-US" sz="2400" dirty="0">
                <a:solidFill>
                  <a:schemeClr val="accent6"/>
                </a:solidFill>
              </a:rPr>
              <a:t>real Intel Broadwell</a:t>
            </a:r>
            <a:r>
              <a:rPr lang="en-US" sz="2400" dirty="0"/>
              <a:t> SoC. </a:t>
            </a:r>
            <a:r>
              <a:rPr lang="en-US" b="1" dirty="0"/>
              <a:t>Based on key observations from  this study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[CLICK] </a:t>
            </a:r>
            <a:r>
              <a:rPr lang="en-US" sz="1200" dirty="0"/>
              <a:t>We conclude that a </a:t>
            </a:r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holistic power management approach</a:t>
            </a:r>
            <a:r>
              <a:rPr lang="en-US" sz="1200" b="1" i="1" dirty="0"/>
              <a:t> </a:t>
            </a:r>
            <a:r>
              <a:rPr lang="en-US" sz="1200" dirty="0"/>
              <a:t>is </a:t>
            </a:r>
            <a:r>
              <a:rPr lang="en-US" sz="1200" b="1" dirty="0">
                <a:solidFill>
                  <a:srgbClr val="FF0000"/>
                </a:solidFill>
              </a:rPr>
              <a:t>needed</a:t>
            </a:r>
            <a:r>
              <a:rPr lang="en-US" sz="1200" dirty="0"/>
              <a:t> to mitigate </a:t>
            </a:r>
            <a:r>
              <a:rPr lang="en-US" sz="1200" b="1" dirty="0"/>
              <a:t>the power management </a:t>
            </a:r>
            <a:r>
              <a:rPr lang="en-US" sz="1200" b="1" dirty="0">
                <a:solidFill>
                  <a:srgbClr val="FF0000"/>
                </a:solidFill>
              </a:rPr>
              <a:t>inefficiencies</a:t>
            </a:r>
            <a:r>
              <a:rPr lang="en-US" sz="1200" dirty="0"/>
              <a:t> in current mobile SoCs 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Our goal is to provide such an efficient multi-domain power management approach </a:t>
            </a:r>
            <a:r>
              <a:rPr lang="en-US" sz="2800" b="1" baseline="0" dirty="0"/>
              <a:t>[CLICK]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dynamically orchestrating the distribution of the SoC power budget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across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domains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based on their actual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We propose SysScale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baseline="0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multi-domain power management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technique to improve the energy efficiency of mobile SoCs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is based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 key ideas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First,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DVFS mechanism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distribute the SoC power budget to each domain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based on its predicted performance demand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Secondly,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accurate algorithm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 each domain’s performance demand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finally,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Domain-specialized techniques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optimize the energy efficiency of each domain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 different operating points.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 work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enable coordinated and highly-efficient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DVFS across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SoC domains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increase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energy efficiency [CLICK]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optimizes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efficiently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redistributes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total power budget across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SoC domains   --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based on 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each domain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implemented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Intel Skylake SoC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mobile devices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improves the performance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real CPU and graphics workloads by up to 16% and 8.9% - respectively - for 4.5W Thermal Design Power SoC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reduces the average power consumption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battery life workloads by up to 10.7% ---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across all TDPs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the Intel Skylake system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show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that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effective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approach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 power consumption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across all SoC domains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For many more details, I invite you to read 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ISCA 2020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600" i="1" dirty="0">
                <a:latin typeface="Cambria" panose="02040503050406030204" pitchFamily="18" charset="0"/>
              </a:rPr>
              <a:t>Mohammed Alser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 err="1">
                <a:latin typeface="Cambria" panose="02040503050406030204" pitchFamily="18" charset="0"/>
              </a:rPr>
              <a:t>Jeremie</a:t>
            </a:r>
            <a:r>
              <a:rPr lang="en-US" sz="2600" i="1" dirty="0">
                <a:latin typeface="Cambria" panose="02040503050406030204" pitchFamily="18" charset="0"/>
              </a:rPr>
              <a:t> Kim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>
                <a:latin typeface="Cambria" panose="02040503050406030204" pitchFamily="18" charset="0"/>
              </a:rPr>
              <a:t>A. </a:t>
            </a:r>
            <a:r>
              <a:rPr lang="en-US" sz="2600" i="1" dirty="0" err="1">
                <a:latin typeface="Cambria" panose="02040503050406030204" pitchFamily="18" charset="0"/>
              </a:rPr>
              <a:t>Giray</a:t>
            </a:r>
            <a:r>
              <a:rPr lang="en-US" sz="2600" i="1" dirty="0">
                <a:latin typeface="Cambria" panose="02040503050406030204" pitchFamily="18" charset="0"/>
              </a:rPr>
              <a:t> Yaglıkçı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en-US" sz="2600" i="1" dirty="0">
                <a:latin typeface="Cambria" panose="02040503050406030204" pitchFamily="18" charset="0"/>
              </a:rPr>
              <a:t>Nandita Vijaykumar</a:t>
            </a:r>
            <a:r>
              <a:rPr lang="en-US" sz="2600" i="1" baseline="30000" dirty="0">
                <a:latin typeface="Cambria" panose="02040503050406030204" pitchFamily="18" charset="0"/>
              </a:rPr>
              <a:t>1,2,3         </a:t>
            </a:r>
            <a:r>
              <a:rPr lang="en-US" sz="2600" i="1" dirty="0">
                <a:latin typeface="Cambria" panose="02040503050406030204" pitchFamily="18" charset="0"/>
              </a:rPr>
              <a:t>Efraim Rotem</a:t>
            </a:r>
            <a:r>
              <a:rPr lang="en-US" sz="2600" i="1" baseline="30000" dirty="0">
                <a:latin typeface="Cambria" panose="02040503050406030204" pitchFamily="18" charset="0"/>
              </a:rPr>
              <a:t>2         </a:t>
            </a:r>
            <a:r>
              <a:rPr lang="en-US" sz="2600" i="1" dirty="0">
                <a:latin typeface="Cambria" panose="02040503050406030204" pitchFamily="18" charset="0"/>
              </a:rPr>
              <a:t>Onur Mutlu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478194"/>
            <a:ext cx="9144000" cy="19998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SysScale: Exploiting Multi-domain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Dynamic Voltage and Frequency Scaling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Energy Efficient Mobile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4902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6628723" y="5324109"/>
            <a:ext cx="2360456" cy="11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1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338994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6396638" y="5432626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80693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" y="5684395"/>
            <a:ext cx="1861479" cy="7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024BC7-4085-4B53-8AC9-EE2675C63B92}"/>
              </a:ext>
            </a:extLst>
          </p:cNvPr>
          <p:cNvSpPr/>
          <p:nvPr/>
        </p:nvSpPr>
        <p:spPr>
          <a:xfrm>
            <a:off x="4542567" y="930587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D25E4C-5DCA-4CD6-A10F-82828C716706}"/>
              </a:ext>
            </a:extLst>
          </p:cNvPr>
          <p:cNvSpPr/>
          <p:nvPr/>
        </p:nvSpPr>
        <p:spPr>
          <a:xfrm>
            <a:off x="4789468" y="1587169"/>
            <a:ext cx="1187179" cy="464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>
            <a:noAutofit/>
          </a:bodyPr>
          <a:lstStyle/>
          <a:p>
            <a:r>
              <a:rPr lang="en-US" sz="3600" dirty="0"/>
              <a:t>Overview of a Modern SoC Architecture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D2345C-B352-4A8F-B959-DA87B5EE262D}"/>
              </a:ext>
            </a:extLst>
          </p:cNvPr>
          <p:cNvSpPr/>
          <p:nvPr/>
        </p:nvSpPr>
        <p:spPr>
          <a:xfrm>
            <a:off x="4819434" y="1616813"/>
            <a:ext cx="1187179" cy="447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E254D-19A7-4385-A47D-5992AE8FD0C2}"/>
              </a:ext>
            </a:extLst>
          </p:cNvPr>
          <p:cNvSpPr/>
          <p:nvPr/>
        </p:nvSpPr>
        <p:spPr>
          <a:xfrm>
            <a:off x="4692765" y="2235013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Interconnect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D50AF1-7FB6-48C5-9964-B3492E2ED241}"/>
              </a:ext>
            </a:extLst>
          </p:cNvPr>
          <p:cNvSpPr/>
          <p:nvPr/>
        </p:nvSpPr>
        <p:spPr>
          <a:xfrm>
            <a:off x="4854589" y="1641606"/>
            <a:ext cx="1187179" cy="4475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Engines/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E18800-2825-48AB-A0EF-178FD5BC16F1}"/>
              </a:ext>
            </a:extLst>
          </p:cNvPr>
          <p:cNvSpPr/>
          <p:nvPr/>
        </p:nvSpPr>
        <p:spPr>
          <a:xfrm>
            <a:off x="4571502" y="955279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B05401-06AD-46CD-8642-C857594B276B}"/>
              </a:ext>
            </a:extLst>
          </p:cNvPr>
          <p:cNvSpPr/>
          <p:nvPr/>
        </p:nvSpPr>
        <p:spPr>
          <a:xfrm>
            <a:off x="4600755" y="983642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peripherals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B3373F-0200-4659-B812-9173E9279C4E}"/>
              </a:ext>
            </a:extLst>
          </p:cNvPr>
          <p:cNvSpPr/>
          <p:nvPr/>
        </p:nvSpPr>
        <p:spPr>
          <a:xfrm>
            <a:off x="6523824" y="2194339"/>
            <a:ext cx="1187179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21FD49-047E-4E8F-A0FE-D89353AA36DF}"/>
              </a:ext>
            </a:extLst>
          </p:cNvPr>
          <p:cNvSpPr/>
          <p:nvPr/>
        </p:nvSpPr>
        <p:spPr>
          <a:xfrm rot="5400000">
            <a:off x="7208963" y="2211089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Digital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BEC00B-0536-4110-9866-E24CC130CC78}"/>
              </a:ext>
            </a:extLst>
          </p:cNvPr>
          <p:cNvSpPr/>
          <p:nvPr/>
        </p:nvSpPr>
        <p:spPr>
          <a:xfrm rot="5400000">
            <a:off x="7433630" y="2211089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Analog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C60D20-D0D5-4A6D-9F57-80411F7A5C5B}"/>
              </a:ext>
            </a:extLst>
          </p:cNvPr>
          <p:cNvSpPr/>
          <p:nvPr/>
        </p:nvSpPr>
        <p:spPr>
          <a:xfrm rot="5400000">
            <a:off x="7994147" y="2071611"/>
            <a:ext cx="1476272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44EEA4-0BC3-43C7-82E7-59F8D48D5103}"/>
              </a:ext>
            </a:extLst>
          </p:cNvPr>
          <p:cNvSpPr/>
          <p:nvPr/>
        </p:nvSpPr>
        <p:spPr>
          <a:xfrm>
            <a:off x="4684838" y="3460993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 Cores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7AB043-7E58-4284-9556-867C905ED619}"/>
              </a:ext>
            </a:extLst>
          </p:cNvPr>
          <p:cNvSpPr/>
          <p:nvPr/>
        </p:nvSpPr>
        <p:spPr>
          <a:xfrm>
            <a:off x="5874891" y="3457647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Last Level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AE9108-2D87-4C72-A938-12A3CD1198CB}"/>
              </a:ext>
            </a:extLst>
          </p:cNvPr>
          <p:cNvSpPr/>
          <p:nvPr/>
        </p:nvSpPr>
        <p:spPr>
          <a:xfrm>
            <a:off x="7064944" y="3457647"/>
            <a:ext cx="1079377" cy="5006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Graphics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Engines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48305B-29A8-482B-8209-19C049BC3935}"/>
              </a:ext>
            </a:extLst>
          </p:cNvPr>
          <p:cNvSpPr/>
          <p:nvPr/>
        </p:nvSpPr>
        <p:spPr>
          <a:xfrm>
            <a:off x="4542565" y="3343132"/>
            <a:ext cx="3674349" cy="93470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FCF70D8-F9BE-406D-9B7E-B37D6AA75D70}"/>
              </a:ext>
            </a:extLst>
          </p:cNvPr>
          <p:cNvSpPr/>
          <p:nvPr/>
        </p:nvSpPr>
        <p:spPr>
          <a:xfrm>
            <a:off x="4542566" y="1509751"/>
            <a:ext cx="1787235" cy="1607893"/>
          </a:xfrm>
          <a:prstGeom prst="roundRect">
            <a:avLst>
              <a:gd name="adj" fmla="val 521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516BA56-FB0B-4512-9E9B-831E38B83DFF}"/>
              </a:ext>
            </a:extLst>
          </p:cNvPr>
          <p:cNvSpPr/>
          <p:nvPr/>
        </p:nvSpPr>
        <p:spPr>
          <a:xfrm>
            <a:off x="6397639" y="1515353"/>
            <a:ext cx="2673607" cy="1607893"/>
          </a:xfrm>
          <a:prstGeom prst="roundRect">
            <a:avLst>
              <a:gd name="adj" fmla="val 6201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B1F16B8-03ED-4845-9D8D-EDB92EFEAB0F}"/>
              </a:ext>
            </a:extLst>
          </p:cNvPr>
          <p:cNvSpPr/>
          <p:nvPr/>
        </p:nvSpPr>
        <p:spPr>
          <a:xfrm>
            <a:off x="4445013" y="1445287"/>
            <a:ext cx="3948307" cy="2901531"/>
          </a:xfrm>
          <a:prstGeom prst="roundRect">
            <a:avLst>
              <a:gd name="adj" fmla="val 4365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ACCED7-0A5D-4914-A555-65B243E62994}"/>
              </a:ext>
            </a:extLst>
          </p:cNvPr>
          <p:cNvSpPr/>
          <p:nvPr/>
        </p:nvSpPr>
        <p:spPr>
          <a:xfrm>
            <a:off x="8273940" y="983642"/>
            <a:ext cx="708683" cy="2259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VDDQ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AAFD377-3A25-4896-BF91-4724467DAC0F}"/>
              </a:ext>
            </a:extLst>
          </p:cNvPr>
          <p:cNvCxnSpPr>
            <a:cxnSpLocks/>
            <a:stCxn id="47" idx="2"/>
            <a:endCxn id="37" idx="1"/>
          </p:cNvCxnSpPr>
          <p:nvPr/>
        </p:nvCxnSpPr>
        <p:spPr>
          <a:xfrm rot="16200000" flipH="1">
            <a:off x="8493154" y="1344686"/>
            <a:ext cx="374256" cy="104001"/>
          </a:xfrm>
          <a:prstGeom prst="bentConnector3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D340F9A-6C0F-4D1E-B6A2-C820AE69E881}"/>
              </a:ext>
            </a:extLst>
          </p:cNvPr>
          <p:cNvCxnSpPr>
            <a:cxnSpLocks/>
            <a:stCxn id="47" idx="2"/>
            <a:endCxn id="36" idx="1"/>
          </p:cNvCxnSpPr>
          <p:nvPr/>
        </p:nvCxnSpPr>
        <p:spPr>
          <a:xfrm rot="5400000">
            <a:off x="8217240" y="1164085"/>
            <a:ext cx="365568" cy="456516"/>
          </a:xfrm>
          <a:prstGeom prst="bentConnector3">
            <a:avLst>
              <a:gd name="adj1" fmla="val 5130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E305A1-8BE2-4448-A680-CAE5D3A3DDAD}"/>
              </a:ext>
            </a:extLst>
          </p:cNvPr>
          <p:cNvSpPr/>
          <p:nvPr/>
        </p:nvSpPr>
        <p:spPr>
          <a:xfrm>
            <a:off x="7357398" y="983642"/>
            <a:ext cx="708683" cy="2259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V_IO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5C1B32A-1276-4613-B71E-295E55E6A2F0}"/>
              </a:ext>
            </a:extLst>
          </p:cNvPr>
          <p:cNvCxnSpPr>
            <a:cxnSpLocks/>
            <a:stCxn id="55" idx="2"/>
            <a:endCxn id="35" idx="1"/>
          </p:cNvCxnSpPr>
          <p:nvPr/>
        </p:nvCxnSpPr>
        <p:spPr>
          <a:xfrm rot="16200000" flipH="1">
            <a:off x="7646636" y="1274663"/>
            <a:ext cx="365567" cy="235359"/>
          </a:xfrm>
          <a:prstGeom prst="bentConnector3">
            <a:avLst>
              <a:gd name="adj1" fmla="val 4913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FD38520-59FD-4DAC-BC28-2D9CAFCD2E02}"/>
              </a:ext>
            </a:extLst>
          </p:cNvPr>
          <p:cNvSpPr/>
          <p:nvPr/>
        </p:nvSpPr>
        <p:spPr>
          <a:xfrm>
            <a:off x="4778224" y="1416185"/>
            <a:ext cx="1187179" cy="607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482B774F-4474-4C94-BB70-54E5D10AB81A}"/>
              </a:ext>
            </a:extLst>
          </p:cNvPr>
          <p:cNvCxnSpPr>
            <a:cxnSpLocks/>
            <a:stCxn id="55" idx="2"/>
            <a:endCxn id="63" idx="0"/>
          </p:cNvCxnSpPr>
          <p:nvPr/>
        </p:nvCxnSpPr>
        <p:spPr>
          <a:xfrm rot="5400000">
            <a:off x="6438465" y="142909"/>
            <a:ext cx="206625" cy="2339926"/>
          </a:xfrm>
          <a:prstGeom prst="bentConnector3">
            <a:avLst>
              <a:gd name="adj1" fmla="val 8687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1DE9207B-ADF8-407D-81EC-A1E7305492BB}"/>
              </a:ext>
            </a:extLst>
          </p:cNvPr>
          <p:cNvSpPr txBox="1"/>
          <p:nvPr/>
        </p:nvSpPr>
        <p:spPr>
          <a:xfrm>
            <a:off x="6326425" y="2705837"/>
            <a:ext cx="183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Memory Domain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883D0F-47EF-4855-B5E7-57285B431E7F}"/>
              </a:ext>
            </a:extLst>
          </p:cNvPr>
          <p:cNvSpPr txBox="1"/>
          <p:nvPr/>
        </p:nvSpPr>
        <p:spPr>
          <a:xfrm>
            <a:off x="4867201" y="2696602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IO Domain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75396D-95F4-47BA-A299-5CAD6D65CE1F}"/>
              </a:ext>
            </a:extLst>
          </p:cNvPr>
          <p:cNvSpPr txBox="1"/>
          <p:nvPr/>
        </p:nvSpPr>
        <p:spPr>
          <a:xfrm>
            <a:off x="6006613" y="3986010"/>
            <a:ext cx="163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Domain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3BE1B84-AF65-4444-9E57-A1668BD37888}"/>
              </a:ext>
            </a:extLst>
          </p:cNvPr>
          <p:cNvSpPr/>
          <p:nvPr/>
        </p:nvSpPr>
        <p:spPr>
          <a:xfrm>
            <a:off x="6440856" y="990112"/>
            <a:ext cx="708683" cy="2259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V_SA</a:t>
            </a:r>
          </a:p>
        </p:txBody>
      </p: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255B5D39-4BEA-4C55-8A98-5870D88A2C9E}"/>
              </a:ext>
            </a:extLst>
          </p:cNvPr>
          <p:cNvCxnSpPr>
            <a:stCxn id="83" idx="2"/>
            <a:endCxn id="34" idx="0"/>
          </p:cNvCxnSpPr>
          <p:nvPr/>
        </p:nvCxnSpPr>
        <p:spPr>
          <a:xfrm rot="16200000" flipH="1">
            <a:off x="6467152" y="1544076"/>
            <a:ext cx="978309" cy="322216"/>
          </a:xfrm>
          <a:prstGeom prst="bentConnector3">
            <a:avLst>
              <a:gd name="adj1" fmla="val 93474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or: Elbow 1043">
            <a:extLst>
              <a:ext uri="{FF2B5EF4-FFF2-40B4-BE49-F238E27FC236}">
                <a16:creationId xmlns:a16="http://schemas.microsoft.com/office/drawing/2014/main" id="{FD8F4A39-5E27-4A46-98D3-754BEFA32C87}"/>
              </a:ext>
            </a:extLst>
          </p:cNvPr>
          <p:cNvCxnSpPr>
            <a:stCxn id="83" idx="2"/>
            <a:endCxn id="29" idx="3"/>
          </p:cNvCxnSpPr>
          <p:nvPr/>
        </p:nvCxnSpPr>
        <p:spPr>
          <a:xfrm rot="5400000">
            <a:off x="6093810" y="1163988"/>
            <a:ext cx="649346" cy="753430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or: Elbow 1045">
            <a:extLst>
              <a:ext uri="{FF2B5EF4-FFF2-40B4-BE49-F238E27FC236}">
                <a16:creationId xmlns:a16="http://schemas.microsoft.com/office/drawing/2014/main" id="{E05A24D3-65F5-4F2E-A3FC-F6D6E1D7542A}"/>
              </a:ext>
            </a:extLst>
          </p:cNvPr>
          <p:cNvCxnSpPr>
            <a:stCxn id="83" idx="2"/>
            <a:endCxn id="28" idx="0"/>
          </p:cNvCxnSpPr>
          <p:nvPr/>
        </p:nvCxnSpPr>
        <p:spPr>
          <a:xfrm rot="5400000">
            <a:off x="5628297" y="1068111"/>
            <a:ext cx="1018983" cy="1314820"/>
          </a:xfrm>
          <a:prstGeom prst="bentConnector3">
            <a:avLst>
              <a:gd name="adj1" fmla="val 8975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02747361-6297-46B9-BC0E-00738C32D923}"/>
              </a:ext>
            </a:extLst>
          </p:cNvPr>
          <p:cNvSpPr/>
          <p:nvPr/>
        </p:nvSpPr>
        <p:spPr>
          <a:xfrm>
            <a:off x="4444817" y="3041910"/>
            <a:ext cx="394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On Chip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50EAA0F-2C68-4098-B7F0-4A0C91012B01}"/>
              </a:ext>
            </a:extLst>
          </p:cNvPr>
          <p:cNvSpPr/>
          <p:nvPr/>
        </p:nvSpPr>
        <p:spPr>
          <a:xfrm>
            <a:off x="5457490" y="4426260"/>
            <a:ext cx="708683" cy="2259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V_C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99FFAAA-5CBB-4505-A46C-40F378F38219}"/>
              </a:ext>
            </a:extLst>
          </p:cNvPr>
          <p:cNvCxnSpPr>
            <a:stCxn id="48" idx="0"/>
            <a:endCxn id="40" idx="2"/>
          </p:cNvCxnSpPr>
          <p:nvPr/>
        </p:nvCxnSpPr>
        <p:spPr>
          <a:xfrm rot="16200000" flipV="1">
            <a:off x="5285885" y="3900313"/>
            <a:ext cx="464588" cy="587306"/>
          </a:xfrm>
          <a:prstGeom prst="bentConnector3">
            <a:avLst>
              <a:gd name="adj1" fmla="val 86216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82746E0-DF2A-493A-9550-09E8DA17E435}"/>
              </a:ext>
            </a:extLst>
          </p:cNvPr>
          <p:cNvCxnSpPr>
            <a:stCxn id="48" idx="0"/>
            <a:endCxn id="41" idx="2"/>
          </p:cNvCxnSpPr>
          <p:nvPr/>
        </p:nvCxnSpPr>
        <p:spPr>
          <a:xfrm rot="5400000" flipH="1" flipV="1">
            <a:off x="5879238" y="3890920"/>
            <a:ext cx="467934" cy="602747"/>
          </a:xfrm>
          <a:prstGeom prst="bentConnector3">
            <a:avLst>
              <a:gd name="adj1" fmla="val 85617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48DB47-3128-49AE-9912-E31C698ABB1B}"/>
              </a:ext>
            </a:extLst>
          </p:cNvPr>
          <p:cNvSpPr/>
          <p:nvPr/>
        </p:nvSpPr>
        <p:spPr>
          <a:xfrm>
            <a:off x="7250290" y="4426260"/>
            <a:ext cx="708683" cy="22591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V_G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BF4FB07-8D88-49CD-844D-AC26A05F8280}"/>
              </a:ext>
            </a:extLst>
          </p:cNvPr>
          <p:cNvCxnSpPr>
            <a:endCxn id="42" idx="2"/>
          </p:cNvCxnSpPr>
          <p:nvPr/>
        </p:nvCxnSpPr>
        <p:spPr>
          <a:xfrm rot="5400000" flipH="1" flipV="1">
            <a:off x="7366766" y="4196193"/>
            <a:ext cx="475733" cy="1"/>
          </a:xfrm>
          <a:prstGeom prst="bentConnector3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3"/>
            <a:ext cx="4464889" cy="4917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3 domains in modern thermally-constrained mobile SoCs: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Compute, </a:t>
            </a:r>
            <a:r>
              <a:rPr lang="en-US" sz="2400" dirty="0">
                <a:solidFill>
                  <a:schemeClr val="accent6"/>
                </a:solidFill>
                <a:latin typeface="+mn-lt"/>
              </a:rPr>
              <a:t>Memory, </a:t>
            </a:r>
            <a:r>
              <a:rPr lang="en-US" sz="2400" dirty="0">
                <a:solidFill>
                  <a:schemeClr val="accent5"/>
                </a:solidFill>
              </a:rPr>
              <a:t>IO </a:t>
            </a: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Several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voltage</a:t>
            </a:r>
            <a:r>
              <a:rPr lang="en-US" sz="2400" dirty="0">
                <a:latin typeface="+mn-lt"/>
              </a:rPr>
              <a:t> sources exist,  and some of them are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shared</a:t>
            </a:r>
            <a:r>
              <a:rPr lang="en-US" sz="2400" dirty="0">
                <a:latin typeface="+mn-lt"/>
              </a:rPr>
              <a:t> between domains</a:t>
            </a: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IO controllers and engines, IO interconnect, memory controller, and DDRIO typically each has an independent </a:t>
            </a:r>
            <a:r>
              <a:rPr lang="en-US" sz="2400" dirty="0">
                <a:solidFill>
                  <a:srgbClr val="0066FF"/>
                </a:solidFill>
                <a:latin typeface="+mn-lt"/>
              </a:rPr>
              <a:t>clock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17A09D-CC65-45DB-A573-7734BDA81962}"/>
              </a:ext>
            </a:extLst>
          </p:cNvPr>
          <p:cNvSpPr txBox="1"/>
          <p:nvPr/>
        </p:nvSpPr>
        <p:spPr>
          <a:xfrm>
            <a:off x="81982" y="5241187"/>
            <a:ext cx="8981632" cy="1121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286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6FF"/>
                </a:solidFill>
                <a:cs typeface="Segoe UI" panose="020B0502040204020203" pitchFamily="34" charset="0"/>
              </a:rPr>
              <a:t>Compute domain 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supports dynamic voltage and frequency scaling. </a:t>
            </a:r>
          </a:p>
          <a:p>
            <a:pPr marL="2286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IO and memory domains 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have</a:t>
            </a:r>
            <a:r>
              <a:rPr lang="en-US" sz="2400" dirty="0">
                <a:cs typeface="Segoe UI" panose="020B0502040204020203" pitchFamily="34" charset="0"/>
              </a:rPr>
              <a:t> </a:t>
            </a:r>
            <a:r>
              <a:rPr lang="en-US" sz="2400" i="1" dirty="0">
                <a:solidFill>
                  <a:srgbClr val="00B0F0"/>
                </a:solidFill>
                <a:cs typeface="Segoe UI" panose="020B0502040204020203" pitchFamily="34" charset="0"/>
              </a:rPr>
              <a:t>fixed</a:t>
            </a:r>
            <a:r>
              <a:rPr lang="en-US" sz="2400" dirty="0"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Segoe UI" panose="020B0502040204020203" pitchFamily="34" charset="0"/>
              </a:rPr>
              <a:t>clock frequencies and voltages.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55" grpId="0" animBg="1"/>
      <p:bldP spid="63" grpId="0" animBg="1"/>
      <p:bldP spid="1037" grpId="0"/>
      <p:bldP spid="81" grpId="0"/>
      <p:bldP spid="82" grpId="0"/>
      <p:bldP spid="83" grpId="0" animBg="1"/>
      <p:bldP spid="1054" grpId="0"/>
      <p:bldP spid="48" grpId="0" animBg="1"/>
      <p:bldP spid="49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Holistic SoC Power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dirty="0"/>
              <a:t>We conduct a motivational study on a </a:t>
            </a:r>
            <a:r>
              <a:rPr lang="en-US" dirty="0">
                <a:solidFill>
                  <a:schemeClr val="accent6"/>
                </a:solidFill>
              </a:rPr>
              <a:t>real Intel Broadwell</a:t>
            </a:r>
            <a:r>
              <a:rPr lang="en-US" dirty="0"/>
              <a:t> SoC</a:t>
            </a:r>
            <a:endParaRPr lang="en-US" sz="2700" dirty="0"/>
          </a:p>
          <a:p>
            <a:r>
              <a:rPr lang="en-US" sz="2700" dirty="0"/>
              <a:t>We conclude that a </a:t>
            </a:r>
            <a:r>
              <a:rPr lang="en-US" sz="2700" i="1" dirty="0">
                <a:solidFill>
                  <a:schemeClr val="accent6">
                    <a:lumMod val="75000"/>
                  </a:schemeClr>
                </a:solidFill>
              </a:rPr>
              <a:t>holistic power management approach</a:t>
            </a:r>
            <a:r>
              <a:rPr lang="en-US" sz="2700" i="1" dirty="0"/>
              <a:t> </a:t>
            </a:r>
            <a:r>
              <a:rPr lang="en-US" sz="2700" dirty="0"/>
              <a:t>is </a:t>
            </a:r>
            <a:r>
              <a:rPr lang="en-US" sz="2700" b="1" dirty="0">
                <a:solidFill>
                  <a:srgbClr val="FF0000"/>
                </a:solidFill>
              </a:rPr>
              <a:t>needed</a:t>
            </a:r>
            <a:r>
              <a:rPr lang="en-US" sz="2700" dirty="0"/>
              <a:t> to mitigate the power management </a:t>
            </a:r>
            <a:r>
              <a:rPr lang="en-US" sz="2700" dirty="0">
                <a:solidFill>
                  <a:srgbClr val="FF0000"/>
                </a:solidFill>
              </a:rPr>
              <a:t>inefficiencies</a:t>
            </a:r>
            <a:r>
              <a:rPr lang="en-US" sz="2700" dirty="0"/>
              <a:t> in current mobile SoCs 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sz="2700" b="1" dirty="0">
                <a:solidFill>
                  <a:srgbClr val="0066FF"/>
                </a:solidFill>
              </a:rPr>
              <a:t>Our goal is to provide such an efficient multi-domain power management approach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by dynamically orchestrating the distribution of the SoC power budget </a:t>
            </a:r>
            <a:r>
              <a:rPr lang="en-US" dirty="0">
                <a:solidFill>
                  <a:srgbClr val="7030A0"/>
                </a:solidFill>
              </a:rPr>
              <a:t>across the </a:t>
            </a:r>
            <a:r>
              <a:rPr lang="en-US" i="1" dirty="0">
                <a:solidFill>
                  <a:srgbClr val="7030A0"/>
                </a:solidFill>
              </a:rPr>
              <a:t>three</a:t>
            </a:r>
            <a:r>
              <a:rPr lang="en-US" dirty="0">
                <a:solidFill>
                  <a:srgbClr val="7030A0"/>
                </a:solidFill>
              </a:rPr>
              <a:t> domains </a:t>
            </a:r>
            <a:r>
              <a:rPr lang="en-US" dirty="0"/>
              <a:t>based on their actual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performance demands</a:t>
            </a:r>
          </a:p>
        </p:txBody>
      </p:sp>
    </p:spTree>
    <p:extLst>
      <p:ext uri="{BB962C8B-B14F-4D97-AF65-F5344CB8AC3E}">
        <p14:creationId xmlns:p14="http://schemas.microsoft.com/office/powerpoint/2010/main" val="27969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SysScale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44615" cy="5365773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SysScale</a:t>
            </a:r>
            <a:r>
              <a:rPr lang="en-US" sz="2400" dirty="0"/>
              <a:t> is a </a:t>
            </a:r>
            <a:r>
              <a:rPr lang="en-US" sz="2400" dirty="0">
                <a:solidFill>
                  <a:srgbClr val="0066FF"/>
                </a:solidFill>
              </a:rPr>
              <a:t>new multi-domain power management </a:t>
            </a:r>
            <a:r>
              <a:rPr lang="en-US" sz="2400" dirty="0"/>
              <a:t>technique to improve the energy efficiency of mobile SoCs</a:t>
            </a:r>
          </a:p>
          <a:p>
            <a:endParaRPr lang="en-US" sz="2400" dirty="0"/>
          </a:p>
          <a:p>
            <a:r>
              <a:rPr lang="en-US" sz="2400" dirty="0"/>
              <a:t>SysScale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new DVFS (dynamic voltage and frequency scaling) mechanism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distribute the SoC power to each domain</a:t>
            </a:r>
            <a:r>
              <a:rPr lang="en-US" dirty="0"/>
              <a:t> based on its predicted performance demand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rgbClr val="0066FF"/>
                </a:solidFill>
              </a:rPr>
              <a:t>accurate algorithm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predict each domain’s performance demand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0066FF"/>
                </a:solidFill>
              </a:rPr>
              <a:t>Domain-specialized techniques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optimize the energy efficiency of each domain </a:t>
            </a:r>
            <a:r>
              <a:rPr lang="en-US" dirty="0"/>
              <a:t>at different operating points</a:t>
            </a:r>
          </a:p>
        </p:txBody>
      </p:sp>
    </p:spTree>
    <p:extLst>
      <p:ext uri="{BB962C8B-B14F-4D97-AF65-F5344CB8AC3E}">
        <p14:creationId xmlns:p14="http://schemas.microsoft.com/office/powerpoint/2010/main" val="37866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/>
              <a:t>SysScale: Key Results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4000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is the </a:t>
            </a:r>
            <a:r>
              <a:rPr lang="en-US" sz="2300" dirty="0">
                <a:solidFill>
                  <a:srgbClr val="0066FF"/>
                </a:solidFill>
              </a:rPr>
              <a:t>first work </a:t>
            </a:r>
            <a:r>
              <a:rPr lang="en-US" sz="2300" dirty="0"/>
              <a:t>to enable coordinated and highly-efficient </a:t>
            </a:r>
            <a:r>
              <a:rPr lang="en-US" sz="2300" dirty="0">
                <a:solidFill>
                  <a:srgbClr val="0066FF"/>
                </a:solidFill>
              </a:rPr>
              <a:t>DVFS across all SoC domains </a:t>
            </a:r>
            <a:r>
              <a:rPr lang="en-US" sz="2300" dirty="0"/>
              <a:t>to increase </a:t>
            </a:r>
            <a:r>
              <a:rPr lang="en-US" sz="2300" dirty="0">
                <a:solidFill>
                  <a:schemeClr val="accent2"/>
                </a:solidFill>
              </a:rPr>
              <a:t>energy efficiency</a:t>
            </a:r>
            <a:endParaRPr lang="en-US" sz="2300" dirty="0"/>
          </a:p>
          <a:p>
            <a:pPr>
              <a:buClr>
                <a:schemeClr val="tx1"/>
              </a:buClr>
            </a:pPr>
            <a:endParaRPr lang="en-US" sz="1050" dirty="0"/>
          </a:p>
          <a:p>
            <a:pPr>
              <a:buClr>
                <a:schemeClr val="tx1"/>
              </a:buClr>
            </a:pPr>
            <a:r>
              <a:rPr lang="en-US" sz="2300" dirty="0" err="1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optimizes and efficiently </a:t>
            </a:r>
            <a:r>
              <a:rPr lang="en-US" sz="2300" dirty="0">
                <a:solidFill>
                  <a:srgbClr val="0066FF"/>
                </a:solidFill>
              </a:rPr>
              <a:t>redistributes the total power budget across all SoC domains</a:t>
            </a:r>
            <a:r>
              <a:rPr lang="en-US" sz="2300" dirty="0"/>
              <a:t> based on the </a:t>
            </a:r>
            <a:r>
              <a:rPr lang="en-US" sz="2300" dirty="0">
                <a:solidFill>
                  <a:srgbClr val="7030A0"/>
                </a:solidFill>
              </a:rPr>
              <a:t>performance demands </a:t>
            </a:r>
            <a:r>
              <a:rPr lang="en-US" sz="2300" dirty="0"/>
              <a:t>of each domain</a:t>
            </a:r>
          </a:p>
          <a:p>
            <a:pPr>
              <a:buClr>
                <a:schemeClr val="tx1"/>
              </a:buClr>
            </a:pPr>
            <a:endParaRPr lang="en-US" sz="1000" dirty="0"/>
          </a:p>
          <a:p>
            <a:r>
              <a:rPr lang="en-US" sz="2300" dirty="0"/>
              <a:t>We implemented </a:t>
            </a: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on the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Intel Skylake SoC </a:t>
            </a:r>
            <a:r>
              <a:rPr lang="en-US" sz="2300" dirty="0"/>
              <a:t>for mobile devices 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SysScale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real CPU and graphics workloads (by up to 16% and 8.9%, respectively, for 4.5W TDP) 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SysScale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(by up to 10.7%) across all TDPs of the Intel Skylake system </a:t>
            </a:r>
          </a:p>
          <a:p>
            <a:pPr lvl="1"/>
            <a:endParaRPr lang="en-US" sz="1000" dirty="0"/>
          </a:p>
          <a:p>
            <a:r>
              <a:rPr lang="en-US" sz="2300" dirty="0"/>
              <a:t>We </a:t>
            </a:r>
            <a:r>
              <a:rPr lang="en-US" sz="2300" b="1" dirty="0">
                <a:solidFill>
                  <a:schemeClr val="accent2"/>
                </a:solidFill>
              </a:rPr>
              <a:t>show</a:t>
            </a:r>
            <a:r>
              <a:rPr lang="en-US" sz="2300" dirty="0"/>
              <a:t> that </a:t>
            </a: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is an effective approach to </a:t>
            </a:r>
            <a:r>
              <a:rPr lang="en-US" sz="2300" dirty="0">
                <a:solidFill>
                  <a:srgbClr val="0066FF"/>
                </a:solidFill>
              </a:rPr>
              <a:t>balance power consumption and performance demands across all SoC domains</a:t>
            </a:r>
            <a:endParaRPr lang="en-US" sz="2300" dirty="0"/>
          </a:p>
          <a:p>
            <a:endParaRPr 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600" i="1" dirty="0">
                <a:latin typeface="Cambria" panose="02040503050406030204" pitchFamily="18" charset="0"/>
              </a:rPr>
              <a:t>Mohammed Alser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 err="1">
                <a:latin typeface="Cambria" panose="02040503050406030204" pitchFamily="18" charset="0"/>
              </a:rPr>
              <a:t>Jeremie</a:t>
            </a:r>
            <a:r>
              <a:rPr lang="en-US" sz="2600" i="1" dirty="0">
                <a:latin typeface="Cambria" panose="02040503050406030204" pitchFamily="18" charset="0"/>
              </a:rPr>
              <a:t> Kim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>
                <a:latin typeface="Cambria" panose="02040503050406030204" pitchFamily="18" charset="0"/>
              </a:rPr>
              <a:t>A. </a:t>
            </a:r>
            <a:r>
              <a:rPr lang="en-US" sz="2600" i="1" dirty="0" err="1">
                <a:latin typeface="Cambria" panose="02040503050406030204" pitchFamily="18" charset="0"/>
              </a:rPr>
              <a:t>Giray</a:t>
            </a:r>
            <a:r>
              <a:rPr lang="en-US" sz="2600" i="1" dirty="0">
                <a:latin typeface="Cambria" panose="02040503050406030204" pitchFamily="18" charset="0"/>
              </a:rPr>
              <a:t> Yaglıkçı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en-US" sz="2600" i="1" dirty="0">
                <a:latin typeface="Cambria" panose="02040503050406030204" pitchFamily="18" charset="0"/>
              </a:rPr>
              <a:t>Nandita Vijaykumar</a:t>
            </a:r>
            <a:r>
              <a:rPr lang="en-US" sz="2600" i="1" baseline="30000" dirty="0">
                <a:latin typeface="Cambria" panose="02040503050406030204" pitchFamily="18" charset="0"/>
              </a:rPr>
              <a:t>1,2,3         </a:t>
            </a:r>
            <a:r>
              <a:rPr lang="en-US" sz="2600" i="1" dirty="0">
                <a:latin typeface="Cambria" panose="02040503050406030204" pitchFamily="18" charset="0"/>
              </a:rPr>
              <a:t>Efraim Rotem</a:t>
            </a:r>
            <a:r>
              <a:rPr lang="en-US" sz="2600" i="1" baseline="30000" dirty="0">
                <a:latin typeface="Cambria" panose="02040503050406030204" pitchFamily="18" charset="0"/>
              </a:rPr>
              <a:t>2         </a:t>
            </a:r>
            <a:r>
              <a:rPr lang="en-US" sz="2600" i="1" dirty="0">
                <a:latin typeface="Cambria" panose="02040503050406030204" pitchFamily="18" charset="0"/>
              </a:rPr>
              <a:t>Onur Mutlu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478194"/>
            <a:ext cx="9144000" cy="19998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SysScale: Exploiting Multi-domain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Dynamic Voltage and Frequency Scaling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Energy Efficient Mobile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4902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6628723" y="5324109"/>
            <a:ext cx="2360456" cy="11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1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338994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6396638" y="5432626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80693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" y="5684395"/>
            <a:ext cx="1861479" cy="7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92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965</Words>
  <Application>Microsoft Office PowerPoint</Application>
  <PresentationFormat>On-screen Show (4:3)</PresentationFormat>
  <Paragraphs>134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Segoe UI</vt:lpstr>
      <vt:lpstr>Arial</vt:lpstr>
      <vt:lpstr>Calibri Light</vt:lpstr>
      <vt:lpstr>Calibri</vt:lpstr>
      <vt:lpstr>Cambria</vt:lpstr>
      <vt:lpstr>Office Theme</vt:lpstr>
      <vt:lpstr>PowerPoint Presentation</vt:lpstr>
      <vt:lpstr>Overview of a Modern SoC Architecture</vt:lpstr>
      <vt:lpstr>Our Goal: Holistic SoC Power Management</vt:lpstr>
      <vt:lpstr>SysScale </vt:lpstr>
      <vt:lpstr>SysScale: Key Results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Haj-Yihia</cp:lastModifiedBy>
  <cp:revision>3059</cp:revision>
  <dcterms:created xsi:type="dcterms:W3CDTF">2017-06-05T15:22:10Z</dcterms:created>
  <dcterms:modified xsi:type="dcterms:W3CDTF">2020-05-30T01:10:57Z</dcterms:modified>
</cp:coreProperties>
</file>