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2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3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5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6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2"/>
  </p:notesMasterIdLst>
  <p:sldIdLst>
    <p:sldId id="1213" r:id="rId2"/>
    <p:sldId id="1256" r:id="rId3"/>
    <p:sldId id="1196" r:id="rId4"/>
    <p:sldId id="1264" r:id="rId5"/>
    <p:sldId id="1230" r:id="rId6"/>
    <p:sldId id="1278" r:id="rId7"/>
    <p:sldId id="1258" r:id="rId8"/>
    <p:sldId id="1231" r:id="rId9"/>
    <p:sldId id="1279" r:id="rId10"/>
    <p:sldId id="1291" r:id="rId11"/>
    <p:sldId id="1280" r:id="rId12"/>
    <p:sldId id="1294" r:id="rId13"/>
    <p:sldId id="1288" r:id="rId14"/>
    <p:sldId id="1232" r:id="rId15"/>
    <p:sldId id="1289" r:id="rId16"/>
    <p:sldId id="1282" r:id="rId17"/>
    <p:sldId id="1283" r:id="rId18"/>
    <p:sldId id="1284" r:id="rId19"/>
    <p:sldId id="1235" r:id="rId20"/>
    <p:sldId id="1290" r:id="rId21"/>
    <p:sldId id="1270" r:id="rId22"/>
    <p:sldId id="1259" r:id="rId23"/>
    <p:sldId id="1240" r:id="rId24"/>
    <p:sldId id="1273" r:id="rId25"/>
    <p:sldId id="1274" r:id="rId26"/>
    <p:sldId id="1239" r:id="rId27"/>
    <p:sldId id="1241" r:id="rId28"/>
    <p:sldId id="1242" r:id="rId29"/>
    <p:sldId id="1260" r:id="rId30"/>
    <p:sldId id="1245" r:id="rId31"/>
    <p:sldId id="1246" r:id="rId32"/>
    <p:sldId id="1287" r:id="rId33"/>
    <p:sldId id="1247" r:id="rId34"/>
    <p:sldId id="1276" r:id="rId35"/>
    <p:sldId id="1248" r:id="rId36"/>
    <p:sldId id="1277" r:id="rId37"/>
    <p:sldId id="1249" r:id="rId38"/>
    <p:sldId id="1261" r:id="rId39"/>
    <p:sldId id="1272" r:id="rId40"/>
    <p:sldId id="1271" r:id="rId4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mbria" panose="02040503050406030204" pitchFamily="18" charset="0"/>
      <p:regular r:id="rId49"/>
      <p:bold r:id="rId50"/>
      <p:italic r:id="rId51"/>
      <p:boldItalic r:id="rId52"/>
    </p:embeddedFont>
    <p:embeddedFont>
      <p:font typeface="Segoe UI" panose="020B0502040204020203" pitchFamily="34" charset="0"/>
      <p:regular r:id="rId53"/>
      <p:bold r:id="rId54"/>
      <p:italic r:id="rId55"/>
      <p:boldItalic r:id="rId56"/>
    </p:embeddedFont>
    <p:embeddedFont>
      <p:font typeface="Times" panose="02020603050405020304" pitchFamily="18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  <a:srgbClr val="997300"/>
    <a:srgbClr val="A9D18E"/>
    <a:srgbClr val="FFE699"/>
    <a:srgbClr val="0071C5"/>
    <a:srgbClr val="2F5597"/>
    <a:srgbClr val="2E75B6"/>
    <a:srgbClr val="54823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64356" autoAdjust="0"/>
  </p:normalViewPr>
  <p:slideViewPr>
    <p:cSldViewPr snapToGrid="0">
      <p:cViewPr varScale="1">
        <p:scale>
          <a:sx n="106" d="100"/>
          <a:sy n="106" d="100"/>
        </p:scale>
        <p:origin x="2996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ad\Google%20Drive\Research\Papers\WIP%20Papers\SysScale\Results\ISCA%20revision%20mem_dvfs_results%20rev5%20-%20for%20PP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wad\Google%20Drive\Research\Papers\WIP%20Papers\SysScale\Results\ISCA%20revision%20mem_dvfs_results%20rev5%20-%20for%20PP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wad\Google%20Drive\Research\Papers\WIP%20Papers\SysScale\Results\ISCA%20revision%20mem_dvfs_results%20rev5%20-%20for%20PP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92098903879839"/>
          <c:y val="5.4241304324538574E-2"/>
          <c:w val="0.80791334621816213"/>
          <c:h val="0.51805851035339734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'Figure 1 (3)'!$A$12</c:f>
              <c:strCache>
                <c:ptCount val="1"/>
                <c:pt idx="0">
                  <c:v>Perf. @1.3GHz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'Figure 1 (3)'!$B$1:$E$2</c:f>
              <c:strCache>
                <c:ptCount val="3"/>
                <c:pt idx="0">
                  <c:v>400.perlbench</c:v>
                </c:pt>
                <c:pt idx="1">
                  <c:v>436.cactusADM</c:v>
                </c:pt>
                <c:pt idx="2">
                  <c:v>470.lbm</c:v>
                </c:pt>
              </c:strCache>
            </c:strRef>
          </c:cat>
          <c:val>
            <c:numRef>
              <c:f>'Figure 1 (3)'!$B$12:$E$12</c:f>
              <c:numCache>
                <c:formatCode>0%</c:formatCode>
                <c:ptCount val="3"/>
                <c:pt idx="0">
                  <c:v>7.5141381185426973E-2</c:v>
                </c:pt>
                <c:pt idx="1">
                  <c:v>-5.1130787283976811E-2</c:v>
                </c:pt>
                <c:pt idx="2">
                  <c:v>-9.8614498141263801E-2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4-4630-B936-8359ECB9E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15"/>
        <c:axId val="189483184"/>
        <c:axId val="189480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'Figure 1 (3)'!$A$8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2700">
                    <a:solidFill>
                      <a:sysClr val="windowText" lastClr="000000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'Figure 1 (3)'!$B$1:$E$2</c15:sqref>
                        </c15:formulaRef>
                      </c:ext>
                    </c:extLst>
                    <c:strCache>
                      <c:ptCount val="3"/>
                      <c:pt idx="0">
                        <c:v>400.perlbench</c:v>
                      </c:pt>
                      <c:pt idx="1">
                        <c:v>436.cactusADM</c:v>
                      </c:pt>
                      <c:pt idx="2">
                        <c:v>470.lbm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'Figure 1 (3)'!$B$8:$E$8</c15:sqref>
                        </c15:formulaRef>
                      </c:ext>
                    </c:extLst>
                    <c:numCache>
                      <c:formatCode>0.00%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5A4-4630-B936-8359ECB9EB45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(3)'!$A$10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2700">
                    <a:solidFill>
                      <a:sysClr val="windowText" lastClr="000000"/>
                    </a:solidFill>
                  </a:ln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'Figure 1 (3)'!$B$1:$E$2</c15:sqref>
                        </c15:formulaRef>
                      </c:ext>
                    </c:extLst>
                    <c:strCache>
                      <c:ptCount val="3"/>
                      <c:pt idx="0">
                        <c:v>400.perlbench</c:v>
                      </c:pt>
                      <c:pt idx="1">
                        <c:v>436.cactusADM</c:v>
                      </c:pt>
                      <c:pt idx="2">
                        <c:v>470.lbm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'Figure 1 (3)'!$B$10:$E$10</c15:sqref>
                        </c15:formulaRef>
                      </c:ext>
                    </c:extLst>
                    <c:numCache>
                      <c:formatCode>0.00%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5A4-4630-B936-8359ECB9EB45}"/>
                  </c:ext>
                </c:extLst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(3)'!$A$9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2700">
                    <a:solidFill>
                      <a:sysClr val="windowText" lastClr="000000"/>
                    </a:solidFill>
                  </a:ln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'Figure 1 (3)'!$B$1:$E$2</c15:sqref>
                        </c15:formulaRef>
                      </c:ext>
                    </c:extLst>
                    <c:strCache>
                      <c:ptCount val="3"/>
                      <c:pt idx="0">
                        <c:v>400.perlbench</c:v>
                      </c:pt>
                      <c:pt idx="1">
                        <c:v>436.cactusADM</c:v>
                      </c:pt>
                      <c:pt idx="2">
                        <c:v>470.lbm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'Figure 1 (3)'!$B$9:$E$9</c15:sqref>
                        </c15:formulaRef>
                      </c:ext>
                    </c:extLst>
                    <c:numCache>
                      <c:formatCode>0.00%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5A4-4630-B936-8359ECB9EB4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(3)'!$A$11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2700">
                    <a:solidFill>
                      <a:sysClr val="windowText" lastClr="000000"/>
                    </a:solidFill>
                  </a:ln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E936-4FD0-8EA7-CAF49927B73C}"/>
                    </c:ext>
                  </c:extLst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'Figure 1 (3)'!$B$1:$E$2</c15:sqref>
                        </c15:formulaRef>
                      </c:ext>
                    </c:extLst>
                    <c:strCache>
                      <c:ptCount val="3"/>
                      <c:pt idx="0">
                        <c:v>400.perlbench</c:v>
                      </c:pt>
                      <c:pt idx="1">
                        <c:v>436.cactusADM</c:v>
                      </c:pt>
                      <c:pt idx="2">
                        <c:v>470.lbm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'Figure 1 (3)'!$B$11:$E$11</c15:sqref>
                        </c15:formulaRef>
                      </c:ext>
                    </c:extLst>
                    <c:numCache>
                      <c:formatCode>0.00%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5A4-4630-B936-8359ECB9EB45}"/>
                  </c:ext>
                </c:extLst>
              </c15:ser>
            </c15:filteredBarSeries>
          </c:ext>
        </c:extLst>
      </c:barChart>
      <c:catAx>
        <c:axId val="1894831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txPr>
          <a:bodyPr rot="-1440000" vert="horz"/>
          <a:lstStyle/>
          <a:p>
            <a:pPr>
              <a:defRPr/>
            </a:pPr>
            <a:endParaRPr lang="en-US"/>
          </a:p>
        </c:txPr>
        <c:crossAx val="189480272"/>
        <c:crosses val="autoZero"/>
        <c:auto val="1"/>
        <c:lblAlgn val="ctr"/>
        <c:lblOffset val="100"/>
        <c:noMultiLvlLbl val="1"/>
      </c:catAx>
      <c:valAx>
        <c:axId val="189480272"/>
        <c:scaling>
          <c:orientation val="minMax"/>
          <c:max val="0.14500000000000002"/>
          <c:min val="-0.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Gain/Loss (%)</a:t>
                </a:r>
              </a:p>
            </c:rich>
          </c:tx>
          <c:layout>
            <c:manualLayout>
              <c:xMode val="edge"/>
              <c:yMode val="edge"/>
              <c:x val="2.0254023663428013E-2"/>
              <c:y val="0.11438441128673717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spPr>
          <a:ln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9483184"/>
        <c:crosses val="autoZero"/>
        <c:crossBetween val="between"/>
        <c:majorUnit val="5.000000000000001E-2"/>
        <c:minorUnit val="2.0000000000000004E-2"/>
      </c:valAx>
    </c:plotArea>
    <c:legend>
      <c:legendPos val="r"/>
      <c:layout>
        <c:manualLayout>
          <c:xMode val="edge"/>
          <c:yMode val="edge"/>
          <c:x val="0.12265949582467034"/>
          <c:y val="1.3147797024134721E-2"/>
          <c:w val="0.8753881367698465"/>
          <c:h val="6.7613701814830715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'GFX Perf'!$K$47</c:f>
              <c:strCache>
                <c:ptCount val="1"/>
                <c:pt idx="0">
                  <c:v>MemScale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'GFX Perf'!$J$48:$J$50</c:f>
              <c:strCache>
                <c:ptCount val="3"/>
                <c:pt idx="0">
                  <c:v>3DMark06</c:v>
                </c:pt>
                <c:pt idx="1">
                  <c:v>3DMark11</c:v>
                </c:pt>
                <c:pt idx="2">
                  <c:v>3DMark Vantage</c:v>
                </c:pt>
              </c:strCache>
            </c:strRef>
          </c:cat>
          <c:val>
            <c:numRef>
              <c:f>'GFX Perf'!$K$48:$K$50</c:f>
              <c:numCache>
                <c:formatCode>0.0%</c:formatCode>
                <c:ptCount val="3"/>
                <c:pt idx="0">
                  <c:v>1.8087793099315186E-2</c:v>
                </c:pt>
                <c:pt idx="1">
                  <c:v>1.3616653232068732E-2</c:v>
                </c:pt>
                <c:pt idx="2">
                  <c:v>1.6461924056680115E-2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8-634C-AF35-D2D72D7E09CB}"/>
            </c:ext>
          </c:extLst>
        </c:ser>
        <c:ser>
          <c:idx val="1"/>
          <c:order val="1"/>
          <c:tx>
            <c:strRef>
              <c:f>'GFX Perf'!$L$47</c:f>
              <c:strCache>
                <c:ptCount val="1"/>
                <c:pt idx="0">
                  <c:v>CoScale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'GFX Perf'!$J$48:$J$50</c:f>
              <c:strCache>
                <c:ptCount val="3"/>
                <c:pt idx="0">
                  <c:v>3DMark06</c:v>
                </c:pt>
                <c:pt idx="1">
                  <c:v>3DMark11</c:v>
                </c:pt>
                <c:pt idx="2">
                  <c:v>3DMark Vantage</c:v>
                </c:pt>
              </c:strCache>
            </c:strRef>
          </c:cat>
          <c:val>
            <c:numRef>
              <c:f>'GFX Perf'!$L$48:$L$50</c:f>
              <c:numCache>
                <c:formatCode>0.0%</c:formatCode>
                <c:ptCount val="3"/>
                <c:pt idx="0">
                  <c:v>1.7774425287356319E-2</c:v>
                </c:pt>
                <c:pt idx="1">
                  <c:v>1.3380747126436774E-2</c:v>
                </c:pt>
                <c:pt idx="2">
                  <c:v>1.6176724137931028E-2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8-634C-AF35-D2D72D7E09CB}"/>
            </c:ext>
          </c:extLst>
        </c:ser>
        <c:ser>
          <c:idx val="2"/>
          <c:order val="2"/>
          <c:tx>
            <c:strRef>
              <c:f>'GFX Perf'!$M$47</c:f>
              <c:strCache>
                <c:ptCount val="1"/>
                <c:pt idx="0">
                  <c:v>SysScale 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261246008716915E-3"/>
                  <c:y val="-5.0866848624162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18-634C-AF35-D2D72D7E09CB}"/>
                </c:ext>
              </c:extLst>
            </c:dLbl>
            <c:dLbl>
              <c:idx val="1"/>
              <c:layout>
                <c:manualLayout>
                  <c:x val="2.9423812294689009E-3"/>
                  <c:y val="3.5834049999059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18-634C-AF35-D2D72D7E09CB}"/>
                </c:ext>
              </c:extLst>
            </c:dLbl>
            <c:dLbl>
              <c:idx val="2"/>
              <c:layout>
                <c:manualLayout>
                  <c:x val="0"/>
                  <c:y val="9.4412023306564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18-634C-AF35-D2D72D7E0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'GFX Perf'!$J$48:$J$50</c:f>
              <c:strCache>
                <c:ptCount val="3"/>
                <c:pt idx="0">
                  <c:v>3DMark06</c:v>
                </c:pt>
                <c:pt idx="1">
                  <c:v>3DMark11</c:v>
                </c:pt>
                <c:pt idx="2">
                  <c:v>3DMark Vantage</c:v>
                </c:pt>
              </c:strCache>
            </c:strRef>
          </c:cat>
          <c:val>
            <c:numRef>
              <c:f>'GFX Perf'!$M$48:$M$50</c:f>
              <c:numCache>
                <c:formatCode>0.0%</c:formatCode>
                <c:ptCount val="3"/>
                <c:pt idx="0">
                  <c:v>8.9000000000000024E-2</c:v>
                </c:pt>
                <c:pt idx="1">
                  <c:v>6.7000000000000004E-2</c:v>
                </c:pt>
                <c:pt idx="2">
                  <c:v>8.1000000000000016E-2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18-634C-AF35-D2D72D7E0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164544"/>
        <c:axId val="549160608"/>
      </c:barChart>
      <c:catAx>
        <c:axId val="5491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9160608"/>
        <c:crosses val="autoZero"/>
        <c:auto val="1"/>
        <c:lblAlgn val="ctr"/>
        <c:lblOffset val="100"/>
        <c:noMultiLvlLbl val="0"/>
      </c:catAx>
      <c:valAx>
        <c:axId val="549160608"/>
        <c:scaling>
          <c:orientation val="minMax"/>
          <c:max val="0.1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Perf. Improvement (%)</a:t>
                </a:r>
              </a:p>
            </c:rich>
          </c:tx>
          <c:layout>
            <c:manualLayout>
              <c:xMode val="edge"/>
              <c:yMode val="edge"/>
              <c:x val="1.9345381106777363E-2"/>
              <c:y val="0.19316675764552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9164544"/>
        <c:crosses val="autoZero"/>
        <c:crossBetween val="between"/>
        <c:majorUnit val="5.000000000000001E-2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3815476914188764"/>
          <c:y val="0.25477073772384545"/>
          <c:w val="0.47520564680180832"/>
          <c:h val="8.0750062337731771E-2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61585877805405"/>
          <c:y val="4.0515467036718725E-2"/>
          <c:w val="0.80291757615238779"/>
          <c:h val="0.7089483036509385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Summary!$I$54</c:f>
              <c:strCache>
                <c:ptCount val="1"/>
                <c:pt idx="0">
                  <c:v>MemScale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delete val="1"/>
          </c:dLbls>
          <c:val>
            <c:numRef>
              <c:f>Summary!$I$55:$I$58</c:f>
              <c:numCache>
                <c:formatCode>0.0%</c:formatCode>
                <c:ptCount val="4"/>
                <c:pt idx="0">
                  <c:v>1.2785388127853882E-2</c:v>
                </c:pt>
                <c:pt idx="1">
                  <c:v>1.9094650205761319E-2</c:v>
                </c:pt>
                <c:pt idx="2">
                  <c:v>1.5204678362573099E-2</c:v>
                </c:pt>
                <c:pt idx="3">
                  <c:v>2.1333333333333336E-2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5-4BB6-9039-B42CED409047}"/>
            </c:ext>
          </c:extLst>
        </c:ser>
        <c:ser>
          <c:idx val="1"/>
          <c:order val="1"/>
          <c:tx>
            <c:strRef>
              <c:f>Summary!$J$54</c:f>
              <c:strCache>
                <c:ptCount val="1"/>
                <c:pt idx="0">
                  <c:v>CoScale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Summary!$J$55:$J$58</c:f>
              <c:numCache>
                <c:formatCode>0.0%</c:formatCode>
                <c:ptCount val="4"/>
                <c:pt idx="0">
                  <c:v>1.2785388127853882E-2</c:v>
                </c:pt>
                <c:pt idx="1">
                  <c:v>1.9094650205761319E-2</c:v>
                </c:pt>
                <c:pt idx="2">
                  <c:v>1.5204678362573099E-2</c:v>
                </c:pt>
                <c:pt idx="3">
                  <c:v>2.1333333333333336E-2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5-4BB6-9039-B42CED409047}"/>
            </c:ext>
          </c:extLst>
        </c:ser>
        <c:ser>
          <c:idx val="0"/>
          <c:order val="2"/>
          <c:tx>
            <c:strRef>
              <c:f>Summary!$K$54</c:f>
              <c:strCache>
                <c:ptCount val="1"/>
                <c:pt idx="0">
                  <c:v>SysScale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Summary!$E$55:$E$58</c:f>
              <c:strCache>
                <c:ptCount val="4"/>
                <c:pt idx="0">
                  <c:v>Web Browsing</c:v>
                </c:pt>
                <c:pt idx="1">
                  <c:v>Light Gaming</c:v>
                </c:pt>
                <c:pt idx="2">
                  <c:v>Video Conf.</c:v>
                </c:pt>
                <c:pt idx="3">
                  <c:v>Video Playback</c:v>
                </c:pt>
              </c:strCache>
            </c:strRef>
          </c:cat>
          <c:val>
            <c:numRef>
              <c:f>Summary!$K$55:$K$58</c:f>
              <c:numCache>
                <c:formatCode>0.0%</c:formatCode>
                <c:ptCount val="4"/>
                <c:pt idx="0">
                  <c:v>6.3926940639269403E-2</c:v>
                </c:pt>
                <c:pt idx="1">
                  <c:v>9.5473251028806591E-2</c:v>
                </c:pt>
                <c:pt idx="2">
                  <c:v>7.6023391812865493E-2</c:v>
                </c:pt>
                <c:pt idx="3">
                  <c:v>0.10666666666666667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35-4BB6-9039-B42CED4090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2307760"/>
        <c:axId val="1322308176"/>
      </c:barChart>
      <c:catAx>
        <c:axId val="13223077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2308176"/>
        <c:crosses val="autoZero"/>
        <c:auto val="1"/>
        <c:lblAlgn val="ctr"/>
        <c:lblOffset val="100"/>
        <c:noMultiLvlLbl val="0"/>
      </c:catAx>
      <c:valAx>
        <c:axId val="1322308176"/>
        <c:scaling>
          <c:orientation val="minMax"/>
          <c:max val="0.14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Avg. Power  Reduction (%)</a:t>
                </a:r>
              </a:p>
            </c:rich>
          </c:tx>
          <c:layout>
            <c:manualLayout>
              <c:xMode val="edge"/>
              <c:yMode val="edge"/>
              <c:x val="8.0282402101984507E-2"/>
              <c:y val="4.26637084608123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in"/>
        <c:minorTickMark val="none"/>
        <c:tickLblPos val="low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2307760"/>
        <c:crosses val="autoZero"/>
        <c:crossBetween val="between"/>
        <c:majorUnit val="5.000000000000001E-2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30313191886306889"/>
          <c:y val="5.6706467562180403E-2"/>
          <c:w val="0.55292680361928448"/>
          <c:h val="8.229061449187508E-2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61585877805405"/>
          <c:y val="4.0515467036718725E-2"/>
          <c:w val="0.80291757615238779"/>
          <c:h val="0.7089483036509385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Summary!$I$54</c:f>
              <c:strCache>
                <c:ptCount val="1"/>
                <c:pt idx="0">
                  <c:v>MemScale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delete val="1"/>
          </c:dLbls>
          <c:val>
            <c:numRef>
              <c:f>Summary!$I$55:$I$58</c:f>
              <c:numCache>
                <c:formatCode>0.0%</c:formatCode>
                <c:ptCount val="4"/>
                <c:pt idx="0">
                  <c:v>1.2785388127853882E-2</c:v>
                </c:pt>
                <c:pt idx="1">
                  <c:v>1.9094650205761319E-2</c:v>
                </c:pt>
                <c:pt idx="2">
                  <c:v>1.5204678362573099E-2</c:v>
                </c:pt>
                <c:pt idx="3">
                  <c:v>2.1333333333333336E-2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5-4BB6-9039-B42CED409047}"/>
            </c:ext>
          </c:extLst>
        </c:ser>
        <c:ser>
          <c:idx val="1"/>
          <c:order val="1"/>
          <c:tx>
            <c:strRef>
              <c:f>Summary!$J$54</c:f>
              <c:strCache>
                <c:ptCount val="1"/>
                <c:pt idx="0">
                  <c:v>CoScale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Summary!$J$55:$J$58</c:f>
              <c:numCache>
                <c:formatCode>0.0%</c:formatCode>
                <c:ptCount val="4"/>
                <c:pt idx="0">
                  <c:v>1.2785388127853882E-2</c:v>
                </c:pt>
                <c:pt idx="1">
                  <c:v>1.9094650205761319E-2</c:v>
                </c:pt>
                <c:pt idx="2">
                  <c:v>1.5204678362573099E-2</c:v>
                </c:pt>
                <c:pt idx="3">
                  <c:v>2.1333333333333336E-2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5-4BB6-9039-B42CED409047}"/>
            </c:ext>
          </c:extLst>
        </c:ser>
        <c:ser>
          <c:idx val="0"/>
          <c:order val="2"/>
          <c:tx>
            <c:strRef>
              <c:f>Summary!$K$54</c:f>
              <c:strCache>
                <c:ptCount val="1"/>
                <c:pt idx="0">
                  <c:v>SysScale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Summary!$E$55:$E$58</c:f>
              <c:strCache>
                <c:ptCount val="4"/>
                <c:pt idx="0">
                  <c:v>Web Browsing</c:v>
                </c:pt>
                <c:pt idx="1">
                  <c:v>Light Gaming</c:v>
                </c:pt>
                <c:pt idx="2">
                  <c:v>Video Conf.</c:v>
                </c:pt>
                <c:pt idx="3">
                  <c:v>Video Playback</c:v>
                </c:pt>
              </c:strCache>
            </c:strRef>
          </c:cat>
          <c:val>
            <c:numRef>
              <c:f>Summary!$K$55:$K$58</c:f>
              <c:numCache>
                <c:formatCode>0.0%</c:formatCode>
                <c:ptCount val="4"/>
                <c:pt idx="0">
                  <c:v>6.3926940639269403E-2</c:v>
                </c:pt>
                <c:pt idx="1">
                  <c:v>9.5473251028806591E-2</c:v>
                </c:pt>
                <c:pt idx="2">
                  <c:v>7.6023391812865493E-2</c:v>
                </c:pt>
                <c:pt idx="3">
                  <c:v>0.10666666666666667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35-4BB6-9039-B42CED4090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2307760"/>
        <c:axId val="1322308176"/>
      </c:barChart>
      <c:catAx>
        <c:axId val="13223077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2308176"/>
        <c:crosses val="autoZero"/>
        <c:auto val="1"/>
        <c:lblAlgn val="ctr"/>
        <c:lblOffset val="100"/>
        <c:noMultiLvlLbl val="0"/>
      </c:catAx>
      <c:valAx>
        <c:axId val="1322308176"/>
        <c:scaling>
          <c:orientation val="minMax"/>
          <c:max val="0.14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Avg. Power  Reduction (%)</a:t>
                </a:r>
              </a:p>
            </c:rich>
          </c:tx>
          <c:layout>
            <c:manualLayout>
              <c:xMode val="edge"/>
              <c:yMode val="edge"/>
              <c:x val="8.0282402101984507E-2"/>
              <c:y val="4.26637084608123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in"/>
        <c:minorTickMark val="none"/>
        <c:tickLblPos val="low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2307760"/>
        <c:crosses val="autoZero"/>
        <c:crossBetween val="between"/>
        <c:majorUnit val="5.000000000000001E-2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30313191886306889"/>
          <c:y val="5.6706467562180403E-2"/>
          <c:w val="0.55292680361928448"/>
          <c:h val="8.229061449187508E-2"/>
        </c:manualLayout>
      </c:layout>
      <c:overlay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92098903879839"/>
          <c:y val="5.4241304324538574E-2"/>
          <c:w val="0.80791334621816213"/>
          <c:h val="0.51805851035339734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'Figure 1 (3)'!$A$12</c:f>
              <c:strCache>
                <c:ptCount val="1"/>
                <c:pt idx="0">
                  <c:v>Perf. @1.3GHz</c:v>
                </c:pt>
              </c:strCache>
            </c:strRef>
          </c:tx>
          <c:spPr>
            <a:solidFill>
              <a:schemeClr val="accent6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'Figure 1 (3)'!$B$1:$E$2</c:f>
              <c:strCache>
                <c:ptCount val="3"/>
                <c:pt idx="0">
                  <c:v>400.perlbench</c:v>
                </c:pt>
                <c:pt idx="1">
                  <c:v>436.cactusADM</c:v>
                </c:pt>
                <c:pt idx="2">
                  <c:v>470.lbm</c:v>
                </c:pt>
              </c:strCache>
            </c:strRef>
          </c:cat>
          <c:val>
            <c:numRef>
              <c:f>'Figure 1 (3)'!$B$12:$E$12</c:f>
              <c:numCache>
                <c:formatCode>0%</c:formatCode>
                <c:ptCount val="3"/>
                <c:pt idx="0">
                  <c:v>7.5141381185426973E-2</c:v>
                </c:pt>
                <c:pt idx="1">
                  <c:v>-5.1130787283976811E-2</c:v>
                </c:pt>
                <c:pt idx="2">
                  <c:v>-9.8614498141263801E-2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3-40FC-87EC-D4CCC1F09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15"/>
        <c:axId val="189483184"/>
        <c:axId val="1894802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'Figure 1 (3)'!$A$8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2700">
                    <a:solidFill>
                      <a:sysClr val="windowText" lastClr="000000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'Figure 1 (3)'!$B$1:$E$2</c15:sqref>
                        </c15:formulaRef>
                      </c:ext>
                    </c:extLst>
                    <c:strCache>
                      <c:ptCount val="3"/>
                      <c:pt idx="0">
                        <c:v>400.perlbench</c:v>
                      </c:pt>
                      <c:pt idx="1">
                        <c:v>436.cactusADM</c:v>
                      </c:pt>
                      <c:pt idx="2">
                        <c:v>470.lbm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'Figure 1 (3)'!$B$8:$E$8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053-40FC-87EC-D4CCC1F099FF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(3)'!$A$10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2700">
                    <a:solidFill>
                      <a:sysClr val="windowText" lastClr="000000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(3)'!$B$1:$E$2</c15:sqref>
                        </c15:formulaRef>
                      </c:ext>
                    </c:extLst>
                    <c:strCache>
                      <c:ptCount val="3"/>
                      <c:pt idx="0">
                        <c:v>400.perlbench</c:v>
                      </c:pt>
                      <c:pt idx="1">
                        <c:v>436.cactusADM</c:v>
                      </c:pt>
                      <c:pt idx="2">
                        <c:v>470.lbm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(3)'!$B$10:$E$10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053-40FC-87EC-D4CCC1F099FF}"/>
                  </c:ext>
                </c:extLst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(3)'!$A$9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2700">
                    <a:solidFill>
                      <a:sysClr val="windowText" lastClr="000000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(3)'!$B$1:$E$2</c15:sqref>
                        </c15:formulaRef>
                      </c:ext>
                    </c:extLst>
                    <c:strCache>
                      <c:ptCount val="3"/>
                      <c:pt idx="0">
                        <c:v>400.perlbench</c:v>
                      </c:pt>
                      <c:pt idx="1">
                        <c:v>436.cactusADM</c:v>
                      </c:pt>
                      <c:pt idx="2">
                        <c:v>470.lbm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(3)'!$B$9:$E$9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053-40FC-87EC-D4CCC1F099F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(3)'!$A$11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2700">
                    <a:solidFill>
                      <a:sysClr val="windowText" lastClr="000000"/>
                    </a:solidFill>
                  </a:ln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4-8053-40FC-87EC-D4CCC1F099FF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(3)'!$B$1:$E$2</c15:sqref>
                        </c15:formulaRef>
                      </c:ext>
                    </c:extLst>
                    <c:strCache>
                      <c:ptCount val="3"/>
                      <c:pt idx="0">
                        <c:v>400.perlbench</c:v>
                      </c:pt>
                      <c:pt idx="1">
                        <c:v>436.cactusADM</c:v>
                      </c:pt>
                      <c:pt idx="2">
                        <c:v>470.lbm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1 (3)'!$B$11:$E$11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053-40FC-87EC-D4CCC1F099FF}"/>
                  </c:ext>
                </c:extLst>
              </c15:ser>
            </c15:filteredBarSeries>
          </c:ext>
        </c:extLst>
      </c:barChart>
      <c:catAx>
        <c:axId val="1894831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txPr>
          <a:bodyPr rot="-1440000" vert="horz"/>
          <a:lstStyle/>
          <a:p>
            <a:pPr>
              <a:defRPr/>
            </a:pPr>
            <a:endParaRPr lang="en-US"/>
          </a:p>
        </c:txPr>
        <c:crossAx val="189480272"/>
        <c:crosses val="autoZero"/>
        <c:auto val="1"/>
        <c:lblAlgn val="ctr"/>
        <c:lblOffset val="100"/>
        <c:noMultiLvlLbl val="1"/>
      </c:catAx>
      <c:valAx>
        <c:axId val="189480272"/>
        <c:scaling>
          <c:orientation val="minMax"/>
          <c:max val="0.14500000000000002"/>
          <c:min val="-0.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Gain/Loss (%)</a:t>
                </a:r>
              </a:p>
            </c:rich>
          </c:tx>
          <c:layout>
            <c:manualLayout>
              <c:xMode val="edge"/>
              <c:yMode val="edge"/>
              <c:x val="2.0254023663428013E-2"/>
              <c:y val="0.11438441128673717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spPr>
          <a:ln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9483184"/>
        <c:crosses val="autoZero"/>
        <c:crossBetween val="between"/>
        <c:majorUnit val="5.000000000000001E-2"/>
        <c:minorUnit val="2.0000000000000004E-2"/>
      </c:valAx>
    </c:plotArea>
    <c:legend>
      <c:legendPos val="r"/>
      <c:layout>
        <c:manualLayout>
          <c:xMode val="edge"/>
          <c:yMode val="edge"/>
          <c:x val="0.12265949582467034"/>
          <c:y val="1.3147797024134721E-2"/>
          <c:w val="0.8753881367698465"/>
          <c:h val="6.7613701814830715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1181247668105"/>
          <c:y val="6.2571567006679887E-2"/>
          <c:w val="0.84333086069524277"/>
          <c:h val="0.41044949377693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Summary!$F$63</c:f>
              <c:strCache>
                <c:ptCount val="1"/>
                <c:pt idx="0">
                  <c:v>Bandwidth [GB/s]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68-B445-B55E-F0444084D9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68-B445-B55E-F0444084D9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68-B445-B55E-F0444084D91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68-B445-B55E-F0444084D91F}"/>
              </c:ext>
            </c:extLst>
          </c:dPt>
          <c:dLbls>
            <c:dLbl>
              <c:idx val="0"/>
              <c:layout>
                <c:manualLayout>
                  <c:x val="-2.7260831289005301E-17"/>
                  <c:y val="1.21427656880803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68-B445-B55E-F0444084D91F}"/>
                </c:ext>
              </c:extLst>
            </c:dLbl>
            <c:dLbl>
              <c:idx val="1"/>
              <c:layout>
                <c:manualLayout>
                  <c:x val="0"/>
                  <c:y val="2.0055539233681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68-B445-B55E-F0444084D91F}"/>
                </c:ext>
              </c:extLst>
            </c:dLbl>
            <c:dLbl>
              <c:idx val="2"/>
              <c:layout>
                <c:manualLayout>
                  <c:x val="-9.0080080000641528E-4"/>
                  <c:y val="7.1143295887973138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638803232136835E-2"/>
                      <c:h val="6.02459833325737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E68-B445-B55E-F0444084D91F}"/>
                </c:ext>
              </c:extLst>
            </c:dLbl>
            <c:dLbl>
              <c:idx val="3"/>
              <c:layout>
                <c:manualLayout>
                  <c:x val="0"/>
                  <c:y val="9.70767789794572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68-B445-B55E-F0444084D91F}"/>
                </c:ext>
              </c:extLst>
            </c:dLbl>
            <c:dLbl>
              <c:idx val="4"/>
              <c:layout>
                <c:manualLayout>
                  <c:x val="-1.090433251560212E-16"/>
                  <c:y val="-3.965949678926045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68-B445-B55E-F0444084D91F}"/>
                </c:ext>
              </c:extLst>
            </c:dLbl>
            <c:dLbl>
              <c:idx val="5"/>
              <c:layout>
                <c:manualLayout>
                  <c:x val="-1.4869716113703605E-3"/>
                  <c:y val="9.7076778979456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68-B445-B55E-F0444084D91F}"/>
                </c:ext>
              </c:extLst>
            </c:dLbl>
            <c:dLbl>
              <c:idx val="6"/>
              <c:layout>
                <c:manualLayout>
                  <c:x val="1.090433251560212E-16"/>
                  <c:y val="8.7527154668849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68-B445-B55E-F0444084D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Summary!$D$64:$E$70</c:f>
              <c:multiLvlStrCache>
                <c:ptCount val="7"/>
                <c:lvl>
                  <c:pt idx="0">
                    <c:v>1x HD</c:v>
                  </c:pt>
                  <c:pt idx="1">
                    <c:v>3x HD</c:v>
                  </c:pt>
                  <c:pt idx="2">
                    <c:v>1x 4K </c:v>
                  </c:pt>
                  <c:pt idx="3">
                    <c:v>1x camera </c:v>
                  </c:pt>
                  <c:pt idx="4">
                    <c:v>2x camera </c:v>
                  </c:pt>
                  <c:pt idx="5">
                    <c:v>3DMark Vantage</c:v>
                  </c:pt>
                  <c:pt idx="6">
                    <c:v>3DMark06</c:v>
                  </c:pt>
                </c:lvl>
                <c:lvl>
                  <c:pt idx="0">
                    <c:v>Display (60Hz)</c:v>
                  </c:pt>
                  <c:pt idx="3">
                    <c:v>ISP (30FPS)</c:v>
                  </c:pt>
                  <c:pt idx="5">
                    <c:v>GFX (400MHz)</c:v>
                  </c:pt>
                </c:lvl>
              </c:multiLvlStrCache>
            </c:multiLvlStrRef>
          </c:cat>
          <c:val>
            <c:numRef>
              <c:f>Summary!$F$64:$F$70</c:f>
              <c:numCache>
                <c:formatCode>0.0</c:formatCode>
                <c:ptCount val="7"/>
                <c:pt idx="0">
                  <c:v>4.46</c:v>
                </c:pt>
                <c:pt idx="1">
                  <c:v>13.379999999999999</c:v>
                </c:pt>
                <c:pt idx="2">
                  <c:v>17.84</c:v>
                </c:pt>
                <c:pt idx="3">
                  <c:v>2.8</c:v>
                </c:pt>
                <c:pt idx="4">
                  <c:v>5.6</c:v>
                </c:pt>
                <c:pt idx="5">
                  <c:v>3.49</c:v>
                </c:pt>
                <c:pt idx="6">
                  <c:v>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E68-B445-B55E-F0444084D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1640751"/>
        <c:axId val="1981646575"/>
      </c:barChart>
      <c:catAx>
        <c:axId val="1981640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81646575"/>
        <c:crosses val="autoZero"/>
        <c:auto val="1"/>
        <c:lblAlgn val="ctr"/>
        <c:lblOffset val="100"/>
        <c:noMultiLvlLbl val="0"/>
      </c:catAx>
      <c:valAx>
        <c:axId val="1981646575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Mem. BW (GB/s)</a:t>
                </a:r>
              </a:p>
            </c:rich>
          </c:tx>
          <c:layout>
            <c:manualLayout>
              <c:xMode val="edge"/>
              <c:yMode val="edge"/>
              <c:x val="4.8007522437172226E-2"/>
              <c:y val="0.10483442093681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81640751"/>
        <c:crosses val="autoZero"/>
        <c:crossBetween val="between"/>
        <c:majorUnit val="1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1181247668105"/>
          <c:y val="6.2571567006679887E-2"/>
          <c:w val="0.84333086069524277"/>
          <c:h val="0.41044949377693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Summary!$F$63</c:f>
              <c:strCache>
                <c:ptCount val="1"/>
                <c:pt idx="0">
                  <c:v>Bandwidth [GB/s]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68-B445-B55E-F0444084D9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68-B445-B55E-F0444084D9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68-B445-B55E-F0444084D91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68-B445-B55E-F0444084D91F}"/>
              </c:ext>
            </c:extLst>
          </c:dPt>
          <c:dLbls>
            <c:dLbl>
              <c:idx val="0"/>
              <c:layout>
                <c:manualLayout>
                  <c:x val="-2.7260831289005301E-17"/>
                  <c:y val="1.21427656880803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68-B445-B55E-F0444084D91F}"/>
                </c:ext>
              </c:extLst>
            </c:dLbl>
            <c:dLbl>
              <c:idx val="1"/>
              <c:layout>
                <c:manualLayout>
                  <c:x val="0"/>
                  <c:y val="2.0055539233681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68-B445-B55E-F0444084D91F}"/>
                </c:ext>
              </c:extLst>
            </c:dLbl>
            <c:dLbl>
              <c:idx val="2"/>
              <c:layout>
                <c:manualLayout>
                  <c:x val="-9.0080080000641528E-4"/>
                  <c:y val="7.1143295887973138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638803232136835E-2"/>
                      <c:h val="6.02459833325737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E68-B445-B55E-F0444084D91F}"/>
                </c:ext>
              </c:extLst>
            </c:dLbl>
            <c:dLbl>
              <c:idx val="3"/>
              <c:layout>
                <c:manualLayout>
                  <c:x val="0"/>
                  <c:y val="9.70767789794572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68-B445-B55E-F0444084D91F}"/>
                </c:ext>
              </c:extLst>
            </c:dLbl>
            <c:dLbl>
              <c:idx val="4"/>
              <c:layout>
                <c:manualLayout>
                  <c:x val="-1.090433251560212E-16"/>
                  <c:y val="-3.965949678926045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68-B445-B55E-F0444084D91F}"/>
                </c:ext>
              </c:extLst>
            </c:dLbl>
            <c:dLbl>
              <c:idx val="5"/>
              <c:layout>
                <c:manualLayout>
                  <c:x val="-1.4869716113703605E-3"/>
                  <c:y val="9.7076778979456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68-B445-B55E-F0444084D91F}"/>
                </c:ext>
              </c:extLst>
            </c:dLbl>
            <c:dLbl>
              <c:idx val="6"/>
              <c:layout>
                <c:manualLayout>
                  <c:x val="1.090433251560212E-16"/>
                  <c:y val="8.7527154668849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68-B445-B55E-F0444084D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Summary!$D$64:$E$70</c:f>
              <c:multiLvlStrCache>
                <c:ptCount val="7"/>
                <c:lvl>
                  <c:pt idx="0">
                    <c:v>1x HD</c:v>
                  </c:pt>
                  <c:pt idx="1">
                    <c:v>3x HD</c:v>
                  </c:pt>
                  <c:pt idx="2">
                    <c:v>1x 4K </c:v>
                  </c:pt>
                  <c:pt idx="3">
                    <c:v>1x camera </c:v>
                  </c:pt>
                  <c:pt idx="4">
                    <c:v>2x camera </c:v>
                  </c:pt>
                  <c:pt idx="5">
                    <c:v>3DMark Vantage</c:v>
                  </c:pt>
                  <c:pt idx="6">
                    <c:v>3DMark06</c:v>
                  </c:pt>
                </c:lvl>
                <c:lvl>
                  <c:pt idx="0">
                    <c:v>Display (60Hz)</c:v>
                  </c:pt>
                  <c:pt idx="3">
                    <c:v>ISP (30FPS)</c:v>
                  </c:pt>
                  <c:pt idx="5">
                    <c:v>GFX (400MHz)</c:v>
                  </c:pt>
                </c:lvl>
              </c:multiLvlStrCache>
            </c:multiLvlStrRef>
          </c:cat>
          <c:val>
            <c:numRef>
              <c:f>Summary!$F$64:$F$70</c:f>
              <c:numCache>
                <c:formatCode>0.0</c:formatCode>
                <c:ptCount val="7"/>
                <c:pt idx="0">
                  <c:v>4.46</c:v>
                </c:pt>
                <c:pt idx="1">
                  <c:v>13.379999999999999</c:v>
                </c:pt>
                <c:pt idx="2">
                  <c:v>17.84</c:v>
                </c:pt>
                <c:pt idx="3" formatCode="General">
                  <c:v>2.8</c:v>
                </c:pt>
                <c:pt idx="4" formatCode="General">
                  <c:v>5.6</c:v>
                </c:pt>
                <c:pt idx="5">
                  <c:v>3.49</c:v>
                </c:pt>
                <c:pt idx="6">
                  <c:v>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E68-B445-B55E-F0444084D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1640751"/>
        <c:axId val="1981646575"/>
      </c:barChart>
      <c:catAx>
        <c:axId val="1981640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81646575"/>
        <c:crosses val="autoZero"/>
        <c:auto val="1"/>
        <c:lblAlgn val="ctr"/>
        <c:lblOffset val="100"/>
        <c:noMultiLvlLbl val="0"/>
      </c:catAx>
      <c:valAx>
        <c:axId val="1981646575"/>
        <c:scaling>
          <c:orientation val="minMax"/>
          <c:max val="37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Mem. BW (GB/s)</a:t>
                </a:r>
              </a:p>
            </c:rich>
          </c:tx>
          <c:layout>
            <c:manualLayout>
              <c:xMode val="edge"/>
              <c:yMode val="edge"/>
              <c:x val="4.8007522437172226E-2"/>
              <c:y val="0.10483442093681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81640751"/>
        <c:crosses val="autoZero"/>
        <c:crossBetween val="between"/>
        <c:majorUnit val="1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98977579897346"/>
          <c:y val="0.16975707903741005"/>
          <c:w val="0.66333608672413835"/>
          <c:h val="0.76320889838696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Summary!$Y$100</c:f>
              <c:strCache>
                <c:ptCount val="1"/>
                <c:pt idx="0">
                  <c:v>Average Power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Summary!$AB$101</c:f>
              <c:numCache>
                <c:formatCode>General</c:formatCode>
                <c:ptCount val="1"/>
              </c:numCache>
            </c:numRef>
          </c:cat>
          <c:val>
            <c:numRef>
              <c:f>Summary!$Y$101</c:f>
              <c:numCache>
                <c:formatCode>0%</c:formatCode>
                <c:ptCount val="1"/>
                <c:pt idx="0">
                  <c:v>0.21802679658952506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6-48B2-A92D-307D2741DF83}"/>
            </c:ext>
          </c:extLst>
        </c:ser>
        <c:ser>
          <c:idx val="1"/>
          <c:order val="1"/>
          <c:tx>
            <c:strRef>
              <c:f>Summary!$Z$100</c:f>
              <c:strCache>
                <c:ptCount val="1"/>
                <c:pt idx="0">
                  <c:v>Performance 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Summary!$AB$101</c:f>
              <c:numCache>
                <c:formatCode>General</c:formatCode>
                <c:ptCount val="1"/>
              </c:numCache>
            </c:numRef>
          </c:cat>
          <c:val>
            <c:numRef>
              <c:f>Summary!$Z$101</c:f>
              <c:numCache>
                <c:formatCode>0%</c:formatCode>
                <c:ptCount val="1"/>
                <c:pt idx="0">
                  <c:v>-9.8235294117647087E-2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6-48B2-A92D-307D2741D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-21"/>
        <c:axId val="1549542607"/>
        <c:axId val="1438441599"/>
      </c:barChart>
      <c:catAx>
        <c:axId val="1549542607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38441599"/>
        <c:crosses val="autoZero"/>
        <c:auto val="1"/>
        <c:lblAlgn val="ctr"/>
        <c:lblOffset val="100"/>
        <c:noMultiLvlLbl val="0"/>
      </c:catAx>
      <c:valAx>
        <c:axId val="1438441599"/>
        <c:scaling>
          <c:orientation val="minMax"/>
          <c:max val="0.24500000000000002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de-CH"/>
                  <a:t>Avg. Power Inc. (%), Perf. Degrad.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49542607"/>
        <c:crosses val="autoZero"/>
        <c:crossBetween val="between"/>
        <c:majorUnit val="5.000000000000001E-2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30004903833714908"/>
          <c:y val="1.5301254580107839E-2"/>
          <c:w val="0.66348178210732478"/>
          <c:h val="0.11563810801286788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98977579897346"/>
          <c:y val="0.16975707903741005"/>
          <c:w val="0.66333608672413835"/>
          <c:h val="0.76320889838696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Summary!$Y$100</c:f>
              <c:strCache>
                <c:ptCount val="1"/>
                <c:pt idx="0">
                  <c:v>Average Power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Summary!$AB$101</c:f>
              <c:numCache>
                <c:formatCode>General</c:formatCode>
                <c:ptCount val="1"/>
              </c:numCache>
            </c:numRef>
          </c:cat>
          <c:val>
            <c:numRef>
              <c:f>Summary!$Y$101</c:f>
              <c:numCache>
                <c:formatCode>0%</c:formatCode>
                <c:ptCount val="1"/>
                <c:pt idx="0">
                  <c:v>0.21802679658952506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6-48B2-A92D-307D2741DF83}"/>
            </c:ext>
          </c:extLst>
        </c:ser>
        <c:ser>
          <c:idx val="1"/>
          <c:order val="1"/>
          <c:tx>
            <c:strRef>
              <c:f>Summary!$Z$100</c:f>
              <c:strCache>
                <c:ptCount val="1"/>
                <c:pt idx="0">
                  <c:v>Performance 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Summary!$AB$101</c:f>
              <c:numCache>
                <c:formatCode>General</c:formatCode>
                <c:ptCount val="1"/>
              </c:numCache>
            </c:numRef>
          </c:cat>
          <c:val>
            <c:numRef>
              <c:f>Summary!$Z$101</c:f>
              <c:numCache>
                <c:formatCode>0%</c:formatCode>
                <c:ptCount val="1"/>
                <c:pt idx="0">
                  <c:v>-9.8235294117647087E-2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6-48B2-A92D-307D2741D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-21"/>
        <c:axId val="1549542607"/>
        <c:axId val="1438441599"/>
      </c:barChart>
      <c:catAx>
        <c:axId val="1549542607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38441599"/>
        <c:crosses val="autoZero"/>
        <c:auto val="1"/>
        <c:lblAlgn val="ctr"/>
        <c:lblOffset val="100"/>
        <c:noMultiLvlLbl val="0"/>
      </c:catAx>
      <c:valAx>
        <c:axId val="1438441599"/>
        <c:scaling>
          <c:orientation val="minMax"/>
          <c:max val="0.24500000000000002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de-CH"/>
                  <a:t>Avg. Power Inc. (%), Perf. Degrad.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49542607"/>
        <c:crosses val="autoZero"/>
        <c:crossBetween val="between"/>
        <c:majorUnit val="5.000000000000001E-2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30004903833714908"/>
          <c:y val="1.5301254580107839E-2"/>
          <c:w val="0.66348178210732478"/>
          <c:h val="0.11563810801286788"/>
        </c:manualLayout>
      </c:layout>
      <c:overlay val="1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8885258307009"/>
          <c:y val="4.9220389590187562E-2"/>
          <c:w val="0.82818287879510244"/>
          <c:h val="0.56379889652763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'Perf SAGV 1.5 to 1.6 AvgP N (2)'!$R$2</c:f>
              <c:strCache>
                <c:ptCount val="1"/>
                <c:pt idx="0">
                  <c:v>MemScale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30"/>
              <c:layout>
                <c:manualLayout>
                  <c:x val="-1.6657746149065369E-2"/>
                  <c:y val="-4.6881160073690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5A-488F-AE4E-DF16EDBAE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 SAGV 1.5 to 1.6 AvgP N (2)'!$C$3:$C$33</c:f>
              <c:strCache>
                <c:ptCount val="3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410.bwaves</c:v>
                </c:pt>
                <c:pt idx="4">
                  <c:v>416.gamess</c:v>
                </c:pt>
                <c:pt idx="5">
                  <c:v>429.mcf</c:v>
                </c:pt>
                <c:pt idx="6">
                  <c:v>433.milc</c:v>
                </c:pt>
                <c:pt idx="7">
                  <c:v>434.zeusmp</c:v>
                </c:pt>
                <c:pt idx="8">
                  <c:v>435.gromacs</c:v>
                </c:pt>
                <c:pt idx="9">
                  <c:v>436.cactusADM</c:v>
                </c:pt>
                <c:pt idx="10">
                  <c:v>437.leslie3d</c:v>
                </c:pt>
                <c:pt idx="11">
                  <c:v>444.namd</c:v>
                </c:pt>
                <c:pt idx="12">
                  <c:v>445.gobmk</c:v>
                </c:pt>
                <c:pt idx="13">
                  <c:v>447.dealII</c:v>
                </c:pt>
                <c:pt idx="14">
                  <c:v>450.soplex</c:v>
                </c:pt>
                <c:pt idx="15">
                  <c:v>453.povray</c:v>
                </c:pt>
                <c:pt idx="16">
                  <c:v>454.calculix</c:v>
                </c:pt>
                <c:pt idx="17">
                  <c:v>456.hmmer</c:v>
                </c:pt>
                <c:pt idx="18">
                  <c:v>458.sjeng</c:v>
                </c:pt>
                <c:pt idx="19">
                  <c:v>459.GemsFDTD</c:v>
                </c:pt>
                <c:pt idx="20">
                  <c:v>462.libquantum</c:v>
                </c:pt>
                <c:pt idx="21">
                  <c:v>464.h264ref</c:v>
                </c:pt>
                <c:pt idx="22">
                  <c:v>465.tonto</c:v>
                </c:pt>
                <c:pt idx="23">
                  <c:v>470.lbm</c:v>
                </c:pt>
                <c:pt idx="24">
                  <c:v>471.omnetpp</c:v>
                </c:pt>
                <c:pt idx="25">
                  <c:v>473.astar</c:v>
                </c:pt>
                <c:pt idx="26">
                  <c:v>481.wrf</c:v>
                </c:pt>
                <c:pt idx="27">
                  <c:v>482.sphinx3</c:v>
                </c:pt>
                <c:pt idx="28">
                  <c:v>483.xalancbmk</c:v>
                </c:pt>
                <c:pt idx="30">
                  <c:v>Average</c:v>
                </c:pt>
              </c:strCache>
            </c:strRef>
          </c:cat>
          <c:val>
            <c:numRef>
              <c:f>'Perf SAGV 1.5 to 1.6 AvgP N (2)'!$R$3:$R$33</c:f>
              <c:numCache>
                <c:formatCode>0%</c:formatCode>
                <c:ptCount val="31"/>
                <c:pt idx="0">
                  <c:v>3.1171229253401152E-2</c:v>
                </c:pt>
                <c:pt idx="1">
                  <c:v>5.2298038953125459E-2</c:v>
                </c:pt>
                <c:pt idx="2">
                  <c:v>4.3756226866956169E-2</c:v>
                </c:pt>
                <c:pt idx="3">
                  <c:v>5.9045977011494459E-3</c:v>
                </c:pt>
                <c:pt idx="4">
                  <c:v>3.1460611375465561E-2</c:v>
                </c:pt>
                <c:pt idx="5">
                  <c:v>4.013475188362866E-3</c:v>
                </c:pt>
                <c:pt idx="6">
                  <c:v>3.8916666666666795E-3</c:v>
                </c:pt>
                <c:pt idx="7">
                  <c:v>1.3151149425287402E-2</c:v>
                </c:pt>
                <c:pt idx="8">
                  <c:v>5.4619196341754881E-3</c:v>
                </c:pt>
                <c:pt idx="9">
                  <c:v>0</c:v>
                </c:pt>
                <c:pt idx="10">
                  <c:v>6.843965517241403E-3</c:v>
                </c:pt>
                <c:pt idx="11">
                  <c:v>4.5122592640753746E-3</c:v>
                </c:pt>
                <c:pt idx="12">
                  <c:v>4.5558314802051962E-2</c:v>
                </c:pt>
                <c:pt idx="13">
                  <c:v>1.1138218390804635E-2</c:v>
                </c:pt>
                <c:pt idx="14">
                  <c:v>5.2336206896551911E-3</c:v>
                </c:pt>
                <c:pt idx="15">
                  <c:v>8.7384691506328903E-3</c:v>
                </c:pt>
                <c:pt idx="16">
                  <c:v>1.3419540229885104E-4</c:v>
                </c:pt>
                <c:pt idx="17">
                  <c:v>4.5095710697685198E-2</c:v>
                </c:pt>
                <c:pt idx="18">
                  <c:v>4.1704355922577846E-2</c:v>
                </c:pt>
                <c:pt idx="19">
                  <c:v>3.0864942528735736E-3</c:v>
                </c:pt>
                <c:pt idx="20">
                  <c:v>1.2528163784731101E-2</c:v>
                </c:pt>
                <c:pt idx="21">
                  <c:v>4.7960356701544339E-2</c:v>
                </c:pt>
                <c:pt idx="22">
                  <c:v>4.5626436781609353E-3</c:v>
                </c:pt>
                <c:pt idx="23">
                  <c:v>1.140660919540234E-2</c:v>
                </c:pt>
                <c:pt idx="24">
                  <c:v>9.7962643678161255E-3</c:v>
                </c:pt>
                <c:pt idx="25">
                  <c:v>1.5360444455826008E-2</c:v>
                </c:pt>
                <c:pt idx="26">
                  <c:v>6.9781609195402536E-3</c:v>
                </c:pt>
                <c:pt idx="27">
                  <c:v>1.6103448275862121E-3</c:v>
                </c:pt>
                <c:pt idx="28">
                  <c:v>1.1902312250577968E-2</c:v>
                </c:pt>
                <c:pt idx="30" formatCode="0.0%">
                  <c:v>1.6733097218471462E-2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A-488F-AE4E-DF16EDBAED52}"/>
            </c:ext>
          </c:extLst>
        </c:ser>
        <c:ser>
          <c:idx val="2"/>
          <c:order val="1"/>
          <c:tx>
            <c:strRef>
              <c:f>'Perf SAGV 1.5 to 1.6 AvgP N (2)'!$S$2</c:f>
              <c:strCache>
                <c:ptCount val="1"/>
                <c:pt idx="0">
                  <c:v>CoScale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30"/>
              <c:layout>
                <c:manualLayout>
                  <c:x val="-2.0137078131409889E-2"/>
                  <c:y val="-0.151839234015541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963629817299582E-2"/>
                      <c:h val="5.4382145685481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5A-488F-AE4E-DF16EDBAE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 SAGV 1.5 to 1.6 AvgP N (2)'!$C$3:$C$33</c:f>
              <c:strCache>
                <c:ptCount val="3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410.bwaves</c:v>
                </c:pt>
                <c:pt idx="4">
                  <c:v>416.gamess</c:v>
                </c:pt>
                <c:pt idx="5">
                  <c:v>429.mcf</c:v>
                </c:pt>
                <c:pt idx="6">
                  <c:v>433.milc</c:v>
                </c:pt>
                <c:pt idx="7">
                  <c:v>434.zeusmp</c:v>
                </c:pt>
                <c:pt idx="8">
                  <c:v>435.gromacs</c:v>
                </c:pt>
                <c:pt idx="9">
                  <c:v>436.cactusADM</c:v>
                </c:pt>
                <c:pt idx="10">
                  <c:v>437.leslie3d</c:v>
                </c:pt>
                <c:pt idx="11">
                  <c:v>444.namd</c:v>
                </c:pt>
                <c:pt idx="12">
                  <c:v>445.gobmk</c:v>
                </c:pt>
                <c:pt idx="13">
                  <c:v>447.dealII</c:v>
                </c:pt>
                <c:pt idx="14">
                  <c:v>450.soplex</c:v>
                </c:pt>
                <c:pt idx="15">
                  <c:v>453.povray</c:v>
                </c:pt>
                <c:pt idx="16">
                  <c:v>454.calculix</c:v>
                </c:pt>
                <c:pt idx="17">
                  <c:v>456.hmmer</c:v>
                </c:pt>
                <c:pt idx="18">
                  <c:v>458.sjeng</c:v>
                </c:pt>
                <c:pt idx="19">
                  <c:v>459.GemsFDTD</c:v>
                </c:pt>
                <c:pt idx="20">
                  <c:v>462.libquantum</c:v>
                </c:pt>
                <c:pt idx="21">
                  <c:v>464.h264ref</c:v>
                </c:pt>
                <c:pt idx="22">
                  <c:v>465.tonto</c:v>
                </c:pt>
                <c:pt idx="23">
                  <c:v>470.lbm</c:v>
                </c:pt>
                <c:pt idx="24">
                  <c:v>471.omnetpp</c:v>
                </c:pt>
                <c:pt idx="25">
                  <c:v>473.astar</c:v>
                </c:pt>
                <c:pt idx="26">
                  <c:v>481.wrf</c:v>
                </c:pt>
                <c:pt idx="27">
                  <c:v>482.sphinx3</c:v>
                </c:pt>
                <c:pt idx="28">
                  <c:v>483.xalancbmk</c:v>
                </c:pt>
                <c:pt idx="30">
                  <c:v>Average</c:v>
                </c:pt>
              </c:strCache>
            </c:strRef>
          </c:cat>
          <c:val>
            <c:numRef>
              <c:f>'Perf SAGV 1.5 to 1.6 AvgP N (2)'!$S$3:$S$33</c:f>
              <c:numCache>
                <c:formatCode>0%</c:formatCode>
                <c:ptCount val="31"/>
                <c:pt idx="0">
                  <c:v>5.0035714285714399E-2</c:v>
                </c:pt>
                <c:pt idx="1">
                  <c:v>5.7230392156863048E-2</c:v>
                </c:pt>
                <c:pt idx="2">
                  <c:v>5.5595238095238197E-2</c:v>
                </c:pt>
                <c:pt idx="3">
                  <c:v>1.7917434008595291E-3</c:v>
                </c:pt>
                <c:pt idx="4">
                  <c:v>6.6335227272727296E-2</c:v>
                </c:pt>
                <c:pt idx="5">
                  <c:v>2.4236358244365423E-2</c:v>
                </c:pt>
                <c:pt idx="6">
                  <c:v>2.6437952972691069E-8</c:v>
                </c:pt>
                <c:pt idx="7">
                  <c:v>1.3236961451247201E-2</c:v>
                </c:pt>
                <c:pt idx="8">
                  <c:v>6.3279132791327908E-2</c:v>
                </c:pt>
                <c:pt idx="9">
                  <c:v>6.4861111111111189E-2</c:v>
                </c:pt>
                <c:pt idx="10">
                  <c:v>2.8869930761619947E-3</c:v>
                </c:pt>
                <c:pt idx="11">
                  <c:v>6.7097701149425509E-2</c:v>
                </c:pt>
                <c:pt idx="12">
                  <c:v>6.2720644666155068E-2</c:v>
                </c:pt>
                <c:pt idx="13">
                  <c:v>5.120614035087722E-2</c:v>
                </c:pt>
                <c:pt idx="14">
                  <c:v>4.9386632795337838E-8</c:v>
                </c:pt>
                <c:pt idx="15">
                  <c:v>5.7471870604782246E-2</c:v>
                </c:pt>
                <c:pt idx="16">
                  <c:v>3.1725543478261051E-2</c:v>
                </c:pt>
                <c:pt idx="17">
                  <c:v>6.1019163763066216E-2</c:v>
                </c:pt>
                <c:pt idx="18">
                  <c:v>6.4384191176470665E-2</c:v>
                </c:pt>
                <c:pt idx="19">
                  <c:v>5.2027629233511868E-3</c:v>
                </c:pt>
                <c:pt idx="20">
                  <c:v>2.7188758811681722E-2</c:v>
                </c:pt>
                <c:pt idx="21">
                  <c:v>6.4106912144702835E-2</c:v>
                </c:pt>
                <c:pt idx="22">
                  <c:v>3.7967479674796835E-2</c:v>
                </c:pt>
                <c:pt idx="23">
                  <c:v>4.8645833333334524E-3</c:v>
                </c:pt>
                <c:pt idx="24">
                  <c:v>1.3998800959232548E-2</c:v>
                </c:pt>
                <c:pt idx="25">
                  <c:v>5.2120535714285821E-2</c:v>
                </c:pt>
                <c:pt idx="26">
                  <c:v>4.9386632825720424E-3</c:v>
                </c:pt>
                <c:pt idx="27">
                  <c:v>3.8635679903730617E-2</c:v>
                </c:pt>
                <c:pt idx="28">
                  <c:v>5.4325296108291163E-2</c:v>
                </c:pt>
                <c:pt idx="30" formatCode="0.0%">
                  <c:v>3.7878057784662703E-2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5A-488F-AE4E-DF16EDBAED52}"/>
            </c:ext>
          </c:extLst>
        </c:ser>
        <c:ser>
          <c:idx val="3"/>
          <c:order val="2"/>
          <c:tx>
            <c:strRef>
              <c:f>'Perf SAGV 1.5 to 1.6 AvgP N (2)'!$T$2</c:f>
              <c:strCache>
                <c:ptCount val="1"/>
                <c:pt idx="0">
                  <c:v>SysScale 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30"/>
              <c:layout>
                <c:manualLayout>
                  <c:x val="-1.6447461085709155E-2"/>
                  <c:y val="-6.667411515194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5A-488F-AE4E-DF16EDBAE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 SAGV 1.5 to 1.6 AvgP N (2)'!$C$3:$C$33</c:f>
              <c:strCache>
                <c:ptCount val="3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410.bwaves</c:v>
                </c:pt>
                <c:pt idx="4">
                  <c:v>416.gamess</c:v>
                </c:pt>
                <c:pt idx="5">
                  <c:v>429.mcf</c:v>
                </c:pt>
                <c:pt idx="6">
                  <c:v>433.milc</c:v>
                </c:pt>
                <c:pt idx="7">
                  <c:v>434.zeusmp</c:v>
                </c:pt>
                <c:pt idx="8">
                  <c:v>435.gromacs</c:v>
                </c:pt>
                <c:pt idx="9">
                  <c:v>436.cactusADM</c:v>
                </c:pt>
                <c:pt idx="10">
                  <c:v>437.leslie3d</c:v>
                </c:pt>
                <c:pt idx="11">
                  <c:v>444.namd</c:v>
                </c:pt>
                <c:pt idx="12">
                  <c:v>445.gobmk</c:v>
                </c:pt>
                <c:pt idx="13">
                  <c:v>447.dealII</c:v>
                </c:pt>
                <c:pt idx="14">
                  <c:v>450.soplex</c:v>
                </c:pt>
                <c:pt idx="15">
                  <c:v>453.povray</c:v>
                </c:pt>
                <c:pt idx="16">
                  <c:v>454.calculix</c:v>
                </c:pt>
                <c:pt idx="17">
                  <c:v>456.hmmer</c:v>
                </c:pt>
                <c:pt idx="18">
                  <c:v>458.sjeng</c:v>
                </c:pt>
                <c:pt idx="19">
                  <c:v>459.GemsFDTD</c:v>
                </c:pt>
                <c:pt idx="20">
                  <c:v>462.libquantum</c:v>
                </c:pt>
                <c:pt idx="21">
                  <c:v>464.h264ref</c:v>
                </c:pt>
                <c:pt idx="22">
                  <c:v>465.tonto</c:v>
                </c:pt>
                <c:pt idx="23">
                  <c:v>470.lbm</c:v>
                </c:pt>
                <c:pt idx="24">
                  <c:v>471.omnetpp</c:v>
                </c:pt>
                <c:pt idx="25">
                  <c:v>473.astar</c:v>
                </c:pt>
                <c:pt idx="26">
                  <c:v>481.wrf</c:v>
                </c:pt>
                <c:pt idx="27">
                  <c:v>482.sphinx3</c:v>
                </c:pt>
                <c:pt idx="28">
                  <c:v>483.xalancbmk</c:v>
                </c:pt>
                <c:pt idx="30">
                  <c:v>Average</c:v>
                </c:pt>
              </c:strCache>
            </c:strRef>
          </c:cat>
          <c:val>
            <c:numRef>
              <c:f>'Perf SAGV 1.5 to 1.6 AvgP N (2)'!$T$3:$T$33</c:f>
              <c:numCache>
                <c:formatCode>0%</c:formatCode>
                <c:ptCount val="31"/>
                <c:pt idx="0">
                  <c:v>0.14010000000000031</c:v>
                </c:pt>
                <c:pt idx="1">
                  <c:v>0.13735294117647132</c:v>
                </c:pt>
                <c:pt idx="2">
                  <c:v>0.13342857142857165</c:v>
                </c:pt>
                <c:pt idx="3">
                  <c:v>4.3001841620628695E-3</c:v>
                </c:pt>
                <c:pt idx="4">
                  <c:v>0.15920454545454552</c:v>
                </c:pt>
                <c:pt idx="5">
                  <c:v>5.8167259786477014E-2</c:v>
                </c:pt>
                <c:pt idx="6">
                  <c:v>6.3451087134458554E-8</c:v>
                </c:pt>
                <c:pt idx="7">
                  <c:v>3.1768707482993278E-2</c:v>
                </c:pt>
                <c:pt idx="8">
                  <c:v>0.15186991869918698</c:v>
                </c:pt>
                <c:pt idx="9">
                  <c:v>0.15566666666666684</c:v>
                </c:pt>
                <c:pt idx="10">
                  <c:v>6.9287833827887876E-3</c:v>
                </c:pt>
                <c:pt idx="11">
                  <c:v>0.16103448275862123</c:v>
                </c:pt>
                <c:pt idx="12">
                  <c:v>0.15052954719877215</c:v>
                </c:pt>
                <c:pt idx="13">
                  <c:v>0.12289473684210531</c:v>
                </c:pt>
                <c:pt idx="14">
                  <c:v>1.185279187088108E-7</c:v>
                </c:pt>
                <c:pt idx="15">
                  <c:v>0.13793248945147737</c:v>
                </c:pt>
                <c:pt idx="16">
                  <c:v>7.6141304347826524E-2</c:v>
                </c:pt>
                <c:pt idx="17">
                  <c:v>0.14644599303135891</c:v>
                </c:pt>
                <c:pt idx="18">
                  <c:v>0.1545220588235296</c:v>
                </c:pt>
                <c:pt idx="19">
                  <c:v>1.2486631016042847E-2</c:v>
                </c:pt>
                <c:pt idx="20">
                  <c:v>6.5253021148036119E-2</c:v>
                </c:pt>
                <c:pt idx="21">
                  <c:v>0.15385658914728678</c:v>
                </c:pt>
                <c:pt idx="22">
                  <c:v>9.1121951219512401E-2</c:v>
                </c:pt>
                <c:pt idx="23">
                  <c:v>1.1675000000000284E-2</c:v>
                </c:pt>
                <c:pt idx="24">
                  <c:v>3.3597122302158111E-2</c:v>
                </c:pt>
                <c:pt idx="25">
                  <c:v>0.12508928571428596</c:v>
                </c:pt>
                <c:pt idx="26">
                  <c:v>1.1852791878172899E-2</c:v>
                </c:pt>
                <c:pt idx="27">
                  <c:v>9.2725631768953473E-2</c:v>
                </c:pt>
                <c:pt idx="28">
                  <c:v>0.13038071065989879</c:v>
                </c:pt>
                <c:pt idx="30" formatCode="0.0%">
                  <c:v>9.1597486466441683E-2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5A-488F-AE4E-DF16EDBAE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617240"/>
        <c:axId val="634617896"/>
      </c:barChart>
      <c:catAx>
        <c:axId val="6346172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1"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4617896"/>
        <c:crosses val="autoZero"/>
        <c:auto val="1"/>
        <c:lblAlgn val="ctr"/>
        <c:lblOffset val="100"/>
        <c:noMultiLvlLbl val="0"/>
      </c:catAx>
      <c:valAx>
        <c:axId val="634617896"/>
        <c:scaling>
          <c:orientation val="minMax"/>
          <c:max val="0.19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Perf. Improvement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4617240"/>
        <c:crosses val="autoZero"/>
        <c:crossBetween val="between"/>
        <c:majorUnit val="5.000000000000001E-2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20937855977069578"/>
          <c:y val="5.382811208339517E-2"/>
          <c:w val="0.64182995762167261"/>
          <c:h val="7.4796381510270543E-2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8885258307009"/>
          <c:y val="4.9220389590187562E-2"/>
          <c:w val="0.82818287879510244"/>
          <c:h val="0.5637988965276388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'Perf SAGV 1.5 to 1.6 AvgP N (2)'!$R$2</c:f>
              <c:strCache>
                <c:ptCount val="1"/>
                <c:pt idx="0">
                  <c:v>MemScale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30"/>
              <c:layout>
                <c:manualLayout>
                  <c:x val="-1.6657746149065369E-2"/>
                  <c:y val="-4.6881160073690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5A-488F-AE4E-DF16EDBAE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 SAGV 1.5 to 1.6 AvgP N (2)'!$C$3:$C$33</c:f>
              <c:strCache>
                <c:ptCount val="3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410.bwaves</c:v>
                </c:pt>
                <c:pt idx="4">
                  <c:v>416.gamess</c:v>
                </c:pt>
                <c:pt idx="5">
                  <c:v>429.mcf</c:v>
                </c:pt>
                <c:pt idx="6">
                  <c:v>433.milc</c:v>
                </c:pt>
                <c:pt idx="7">
                  <c:v>434.zeusmp</c:v>
                </c:pt>
                <c:pt idx="8">
                  <c:v>435.gromacs</c:v>
                </c:pt>
                <c:pt idx="9">
                  <c:v>436.cactusADM</c:v>
                </c:pt>
                <c:pt idx="10">
                  <c:v>437.leslie3d</c:v>
                </c:pt>
                <c:pt idx="11">
                  <c:v>444.namd</c:v>
                </c:pt>
                <c:pt idx="12">
                  <c:v>445.gobmk</c:v>
                </c:pt>
                <c:pt idx="13">
                  <c:v>447.dealII</c:v>
                </c:pt>
                <c:pt idx="14">
                  <c:v>450.soplex</c:v>
                </c:pt>
                <c:pt idx="15">
                  <c:v>453.povray</c:v>
                </c:pt>
                <c:pt idx="16">
                  <c:v>454.calculix</c:v>
                </c:pt>
                <c:pt idx="17">
                  <c:v>456.hmmer</c:v>
                </c:pt>
                <c:pt idx="18">
                  <c:v>458.sjeng</c:v>
                </c:pt>
                <c:pt idx="19">
                  <c:v>459.GemsFDTD</c:v>
                </c:pt>
                <c:pt idx="20">
                  <c:v>462.libquantum</c:v>
                </c:pt>
                <c:pt idx="21">
                  <c:v>464.h264ref</c:v>
                </c:pt>
                <c:pt idx="22">
                  <c:v>465.tonto</c:v>
                </c:pt>
                <c:pt idx="23">
                  <c:v>470.lbm</c:v>
                </c:pt>
                <c:pt idx="24">
                  <c:v>471.omnetpp</c:v>
                </c:pt>
                <c:pt idx="25">
                  <c:v>473.astar</c:v>
                </c:pt>
                <c:pt idx="26">
                  <c:v>481.wrf</c:v>
                </c:pt>
                <c:pt idx="27">
                  <c:v>482.sphinx3</c:v>
                </c:pt>
                <c:pt idx="28">
                  <c:v>483.xalancbmk</c:v>
                </c:pt>
                <c:pt idx="30">
                  <c:v>Average</c:v>
                </c:pt>
              </c:strCache>
            </c:strRef>
          </c:cat>
          <c:val>
            <c:numRef>
              <c:f>'Perf SAGV 1.5 to 1.6 AvgP N (2)'!$R$3:$R$33</c:f>
              <c:numCache>
                <c:formatCode>0%</c:formatCode>
                <c:ptCount val="31"/>
                <c:pt idx="0">
                  <c:v>3.1171229253401152E-2</c:v>
                </c:pt>
                <c:pt idx="1">
                  <c:v>5.2298038953125459E-2</c:v>
                </c:pt>
                <c:pt idx="2">
                  <c:v>4.3756226866956169E-2</c:v>
                </c:pt>
                <c:pt idx="3">
                  <c:v>5.9045977011494459E-3</c:v>
                </c:pt>
                <c:pt idx="4">
                  <c:v>3.1460611375465561E-2</c:v>
                </c:pt>
                <c:pt idx="5">
                  <c:v>4.013475188362866E-3</c:v>
                </c:pt>
                <c:pt idx="6">
                  <c:v>3.8916666666666795E-3</c:v>
                </c:pt>
                <c:pt idx="7">
                  <c:v>1.3151149425287402E-2</c:v>
                </c:pt>
                <c:pt idx="8">
                  <c:v>5.4619196341754881E-3</c:v>
                </c:pt>
                <c:pt idx="9">
                  <c:v>0</c:v>
                </c:pt>
                <c:pt idx="10">
                  <c:v>6.843965517241403E-3</c:v>
                </c:pt>
                <c:pt idx="11">
                  <c:v>4.5122592640753746E-3</c:v>
                </c:pt>
                <c:pt idx="12">
                  <c:v>4.5558314802051962E-2</c:v>
                </c:pt>
                <c:pt idx="13">
                  <c:v>1.1138218390804635E-2</c:v>
                </c:pt>
                <c:pt idx="14">
                  <c:v>5.2336206896551911E-3</c:v>
                </c:pt>
                <c:pt idx="15">
                  <c:v>8.7384691506328903E-3</c:v>
                </c:pt>
                <c:pt idx="16">
                  <c:v>1.3419540229885104E-4</c:v>
                </c:pt>
                <c:pt idx="17">
                  <c:v>4.5095710697685198E-2</c:v>
                </c:pt>
                <c:pt idx="18">
                  <c:v>4.1704355922577846E-2</c:v>
                </c:pt>
                <c:pt idx="19">
                  <c:v>3.0864942528735736E-3</c:v>
                </c:pt>
                <c:pt idx="20">
                  <c:v>1.2528163784731101E-2</c:v>
                </c:pt>
                <c:pt idx="21">
                  <c:v>4.7960356701544339E-2</c:v>
                </c:pt>
                <c:pt idx="22">
                  <c:v>4.5626436781609353E-3</c:v>
                </c:pt>
                <c:pt idx="23">
                  <c:v>1.140660919540234E-2</c:v>
                </c:pt>
                <c:pt idx="24">
                  <c:v>9.7962643678161255E-3</c:v>
                </c:pt>
                <c:pt idx="25">
                  <c:v>1.5360444455826008E-2</c:v>
                </c:pt>
                <c:pt idx="26">
                  <c:v>6.9781609195402536E-3</c:v>
                </c:pt>
                <c:pt idx="27">
                  <c:v>1.6103448275862121E-3</c:v>
                </c:pt>
                <c:pt idx="28">
                  <c:v>1.1902312250577968E-2</c:v>
                </c:pt>
                <c:pt idx="30" formatCode="0.0%">
                  <c:v>1.6733097218471462E-2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A-488F-AE4E-DF16EDBAED52}"/>
            </c:ext>
          </c:extLst>
        </c:ser>
        <c:ser>
          <c:idx val="2"/>
          <c:order val="1"/>
          <c:tx>
            <c:strRef>
              <c:f>'Perf SAGV 1.5 to 1.6 AvgP N (2)'!$S$2</c:f>
              <c:strCache>
                <c:ptCount val="1"/>
                <c:pt idx="0">
                  <c:v>CoScale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30"/>
              <c:layout>
                <c:manualLayout>
                  <c:x val="-2.0137078131409889E-2"/>
                  <c:y val="-0.151839234015541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963629817299582E-2"/>
                      <c:h val="5.4382145685481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5A-488F-AE4E-DF16EDBAE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 SAGV 1.5 to 1.6 AvgP N (2)'!$C$3:$C$33</c:f>
              <c:strCache>
                <c:ptCount val="3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410.bwaves</c:v>
                </c:pt>
                <c:pt idx="4">
                  <c:v>416.gamess</c:v>
                </c:pt>
                <c:pt idx="5">
                  <c:v>429.mcf</c:v>
                </c:pt>
                <c:pt idx="6">
                  <c:v>433.milc</c:v>
                </c:pt>
                <c:pt idx="7">
                  <c:v>434.zeusmp</c:v>
                </c:pt>
                <c:pt idx="8">
                  <c:v>435.gromacs</c:v>
                </c:pt>
                <c:pt idx="9">
                  <c:v>436.cactusADM</c:v>
                </c:pt>
                <c:pt idx="10">
                  <c:v>437.leslie3d</c:v>
                </c:pt>
                <c:pt idx="11">
                  <c:v>444.namd</c:v>
                </c:pt>
                <c:pt idx="12">
                  <c:v>445.gobmk</c:v>
                </c:pt>
                <c:pt idx="13">
                  <c:v>447.dealII</c:v>
                </c:pt>
                <c:pt idx="14">
                  <c:v>450.soplex</c:v>
                </c:pt>
                <c:pt idx="15">
                  <c:v>453.povray</c:v>
                </c:pt>
                <c:pt idx="16">
                  <c:v>454.calculix</c:v>
                </c:pt>
                <c:pt idx="17">
                  <c:v>456.hmmer</c:v>
                </c:pt>
                <c:pt idx="18">
                  <c:v>458.sjeng</c:v>
                </c:pt>
                <c:pt idx="19">
                  <c:v>459.GemsFDTD</c:v>
                </c:pt>
                <c:pt idx="20">
                  <c:v>462.libquantum</c:v>
                </c:pt>
                <c:pt idx="21">
                  <c:v>464.h264ref</c:v>
                </c:pt>
                <c:pt idx="22">
                  <c:v>465.tonto</c:v>
                </c:pt>
                <c:pt idx="23">
                  <c:v>470.lbm</c:v>
                </c:pt>
                <c:pt idx="24">
                  <c:v>471.omnetpp</c:v>
                </c:pt>
                <c:pt idx="25">
                  <c:v>473.astar</c:v>
                </c:pt>
                <c:pt idx="26">
                  <c:v>481.wrf</c:v>
                </c:pt>
                <c:pt idx="27">
                  <c:v>482.sphinx3</c:v>
                </c:pt>
                <c:pt idx="28">
                  <c:v>483.xalancbmk</c:v>
                </c:pt>
                <c:pt idx="30">
                  <c:v>Average</c:v>
                </c:pt>
              </c:strCache>
            </c:strRef>
          </c:cat>
          <c:val>
            <c:numRef>
              <c:f>'Perf SAGV 1.5 to 1.6 AvgP N (2)'!$S$3:$S$33</c:f>
              <c:numCache>
                <c:formatCode>0%</c:formatCode>
                <c:ptCount val="31"/>
                <c:pt idx="0">
                  <c:v>5.0035714285714399E-2</c:v>
                </c:pt>
                <c:pt idx="1">
                  <c:v>5.7230392156863048E-2</c:v>
                </c:pt>
                <c:pt idx="2">
                  <c:v>5.5595238095238197E-2</c:v>
                </c:pt>
                <c:pt idx="3">
                  <c:v>1.7917434008595291E-3</c:v>
                </c:pt>
                <c:pt idx="4">
                  <c:v>6.6335227272727296E-2</c:v>
                </c:pt>
                <c:pt idx="5">
                  <c:v>2.4236358244365423E-2</c:v>
                </c:pt>
                <c:pt idx="6">
                  <c:v>2.6437952972691069E-8</c:v>
                </c:pt>
                <c:pt idx="7">
                  <c:v>1.3236961451247201E-2</c:v>
                </c:pt>
                <c:pt idx="8">
                  <c:v>6.3279132791327908E-2</c:v>
                </c:pt>
                <c:pt idx="9">
                  <c:v>6.4861111111111189E-2</c:v>
                </c:pt>
                <c:pt idx="10">
                  <c:v>2.8869930761619947E-3</c:v>
                </c:pt>
                <c:pt idx="11">
                  <c:v>6.7097701149425509E-2</c:v>
                </c:pt>
                <c:pt idx="12">
                  <c:v>6.2720644666155068E-2</c:v>
                </c:pt>
                <c:pt idx="13">
                  <c:v>5.120614035087722E-2</c:v>
                </c:pt>
                <c:pt idx="14">
                  <c:v>4.9386632795337838E-8</c:v>
                </c:pt>
                <c:pt idx="15">
                  <c:v>5.7471870604782246E-2</c:v>
                </c:pt>
                <c:pt idx="16">
                  <c:v>3.1725543478261051E-2</c:v>
                </c:pt>
                <c:pt idx="17">
                  <c:v>6.1019163763066216E-2</c:v>
                </c:pt>
                <c:pt idx="18">
                  <c:v>6.4384191176470665E-2</c:v>
                </c:pt>
                <c:pt idx="19">
                  <c:v>5.2027629233511868E-3</c:v>
                </c:pt>
                <c:pt idx="20">
                  <c:v>2.7188758811681722E-2</c:v>
                </c:pt>
                <c:pt idx="21">
                  <c:v>6.4106912144702835E-2</c:v>
                </c:pt>
                <c:pt idx="22">
                  <c:v>3.7967479674796835E-2</c:v>
                </c:pt>
                <c:pt idx="23">
                  <c:v>4.8645833333334524E-3</c:v>
                </c:pt>
                <c:pt idx="24">
                  <c:v>1.3998800959232548E-2</c:v>
                </c:pt>
                <c:pt idx="25">
                  <c:v>5.2120535714285821E-2</c:v>
                </c:pt>
                <c:pt idx="26">
                  <c:v>4.9386632825720424E-3</c:v>
                </c:pt>
                <c:pt idx="27">
                  <c:v>3.8635679903730617E-2</c:v>
                </c:pt>
                <c:pt idx="28">
                  <c:v>5.4325296108291163E-2</c:v>
                </c:pt>
                <c:pt idx="30" formatCode="0.0%">
                  <c:v>3.7878057784662703E-2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5A-488F-AE4E-DF16EDBAED52}"/>
            </c:ext>
          </c:extLst>
        </c:ser>
        <c:ser>
          <c:idx val="3"/>
          <c:order val="2"/>
          <c:tx>
            <c:strRef>
              <c:f>'Perf SAGV 1.5 to 1.6 AvgP N (2)'!$T$2</c:f>
              <c:strCache>
                <c:ptCount val="1"/>
                <c:pt idx="0">
                  <c:v>SysScale 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dLbl>
              <c:idx val="30"/>
              <c:layout>
                <c:manualLayout>
                  <c:x val="-1.6447461085709155E-2"/>
                  <c:y val="-6.6674115151941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5A-488F-AE4E-DF16EDBAE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'Perf SAGV 1.5 to 1.6 AvgP N (2)'!$C$3:$C$33</c:f>
              <c:strCache>
                <c:ptCount val="31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410.bwaves</c:v>
                </c:pt>
                <c:pt idx="4">
                  <c:v>416.gamess</c:v>
                </c:pt>
                <c:pt idx="5">
                  <c:v>429.mcf</c:v>
                </c:pt>
                <c:pt idx="6">
                  <c:v>433.milc</c:v>
                </c:pt>
                <c:pt idx="7">
                  <c:v>434.zeusmp</c:v>
                </c:pt>
                <c:pt idx="8">
                  <c:v>435.gromacs</c:v>
                </c:pt>
                <c:pt idx="9">
                  <c:v>436.cactusADM</c:v>
                </c:pt>
                <c:pt idx="10">
                  <c:v>437.leslie3d</c:v>
                </c:pt>
                <c:pt idx="11">
                  <c:v>444.namd</c:v>
                </c:pt>
                <c:pt idx="12">
                  <c:v>445.gobmk</c:v>
                </c:pt>
                <c:pt idx="13">
                  <c:v>447.dealII</c:v>
                </c:pt>
                <c:pt idx="14">
                  <c:v>450.soplex</c:v>
                </c:pt>
                <c:pt idx="15">
                  <c:v>453.povray</c:v>
                </c:pt>
                <c:pt idx="16">
                  <c:v>454.calculix</c:v>
                </c:pt>
                <c:pt idx="17">
                  <c:v>456.hmmer</c:v>
                </c:pt>
                <c:pt idx="18">
                  <c:v>458.sjeng</c:v>
                </c:pt>
                <c:pt idx="19">
                  <c:v>459.GemsFDTD</c:v>
                </c:pt>
                <c:pt idx="20">
                  <c:v>462.libquantum</c:v>
                </c:pt>
                <c:pt idx="21">
                  <c:v>464.h264ref</c:v>
                </c:pt>
                <c:pt idx="22">
                  <c:v>465.tonto</c:v>
                </c:pt>
                <c:pt idx="23">
                  <c:v>470.lbm</c:v>
                </c:pt>
                <c:pt idx="24">
                  <c:v>471.omnetpp</c:v>
                </c:pt>
                <c:pt idx="25">
                  <c:v>473.astar</c:v>
                </c:pt>
                <c:pt idx="26">
                  <c:v>481.wrf</c:v>
                </c:pt>
                <c:pt idx="27">
                  <c:v>482.sphinx3</c:v>
                </c:pt>
                <c:pt idx="28">
                  <c:v>483.xalancbmk</c:v>
                </c:pt>
                <c:pt idx="30">
                  <c:v>Average</c:v>
                </c:pt>
              </c:strCache>
            </c:strRef>
          </c:cat>
          <c:val>
            <c:numRef>
              <c:f>'Perf SAGV 1.5 to 1.6 AvgP N (2)'!$T$3:$T$33</c:f>
              <c:numCache>
                <c:formatCode>0%</c:formatCode>
                <c:ptCount val="31"/>
                <c:pt idx="0">
                  <c:v>0.14010000000000031</c:v>
                </c:pt>
                <c:pt idx="1">
                  <c:v>0.13735294117647132</c:v>
                </c:pt>
                <c:pt idx="2">
                  <c:v>0.13342857142857165</c:v>
                </c:pt>
                <c:pt idx="3">
                  <c:v>4.3001841620628695E-3</c:v>
                </c:pt>
                <c:pt idx="4">
                  <c:v>0.15920454545454552</c:v>
                </c:pt>
                <c:pt idx="5">
                  <c:v>5.8167259786477014E-2</c:v>
                </c:pt>
                <c:pt idx="6">
                  <c:v>6.3451087134458554E-8</c:v>
                </c:pt>
                <c:pt idx="7">
                  <c:v>3.1768707482993278E-2</c:v>
                </c:pt>
                <c:pt idx="8">
                  <c:v>0.15186991869918698</c:v>
                </c:pt>
                <c:pt idx="9">
                  <c:v>0.15566666666666684</c:v>
                </c:pt>
                <c:pt idx="10">
                  <c:v>6.9287833827887876E-3</c:v>
                </c:pt>
                <c:pt idx="11">
                  <c:v>0.16103448275862123</c:v>
                </c:pt>
                <c:pt idx="12">
                  <c:v>0.15052954719877215</c:v>
                </c:pt>
                <c:pt idx="13">
                  <c:v>0.12289473684210531</c:v>
                </c:pt>
                <c:pt idx="14">
                  <c:v>1.185279187088108E-7</c:v>
                </c:pt>
                <c:pt idx="15">
                  <c:v>0.13793248945147737</c:v>
                </c:pt>
                <c:pt idx="16">
                  <c:v>7.6141304347826524E-2</c:v>
                </c:pt>
                <c:pt idx="17">
                  <c:v>0.14644599303135891</c:v>
                </c:pt>
                <c:pt idx="18">
                  <c:v>0.1545220588235296</c:v>
                </c:pt>
                <c:pt idx="19">
                  <c:v>1.2486631016042847E-2</c:v>
                </c:pt>
                <c:pt idx="20">
                  <c:v>6.5253021148036119E-2</c:v>
                </c:pt>
                <c:pt idx="21">
                  <c:v>0.15385658914728678</c:v>
                </c:pt>
                <c:pt idx="22">
                  <c:v>9.1121951219512401E-2</c:v>
                </c:pt>
                <c:pt idx="23">
                  <c:v>1.1675000000000284E-2</c:v>
                </c:pt>
                <c:pt idx="24">
                  <c:v>3.3597122302158111E-2</c:v>
                </c:pt>
                <c:pt idx="25">
                  <c:v>0.12508928571428596</c:v>
                </c:pt>
                <c:pt idx="26">
                  <c:v>1.1852791878172899E-2</c:v>
                </c:pt>
                <c:pt idx="27">
                  <c:v>9.2725631768953473E-2</c:v>
                </c:pt>
                <c:pt idx="28">
                  <c:v>0.13038071065989879</c:v>
                </c:pt>
                <c:pt idx="30" formatCode="0.0%">
                  <c:v>9.1597486466441683E-2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5A-488F-AE4E-DF16EDBAE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617240"/>
        <c:axId val="634617896"/>
      </c:barChart>
      <c:catAx>
        <c:axId val="6346172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1"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4617896"/>
        <c:crosses val="autoZero"/>
        <c:auto val="1"/>
        <c:lblAlgn val="ctr"/>
        <c:lblOffset val="100"/>
        <c:noMultiLvlLbl val="0"/>
      </c:catAx>
      <c:valAx>
        <c:axId val="634617896"/>
        <c:scaling>
          <c:orientation val="minMax"/>
          <c:max val="0.19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Perf. Improvement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4617240"/>
        <c:crosses val="autoZero"/>
        <c:crossBetween val="between"/>
        <c:majorUnit val="5.000000000000001E-2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20937855977069578"/>
          <c:y val="5.382811208339517E-2"/>
          <c:w val="0.64182995762167261"/>
          <c:h val="7.4796381510270543E-2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'GFX Perf'!$K$47</c:f>
              <c:strCache>
                <c:ptCount val="1"/>
                <c:pt idx="0">
                  <c:v>MemScale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'GFX Perf'!$J$48:$J$50</c:f>
              <c:strCache>
                <c:ptCount val="3"/>
                <c:pt idx="0">
                  <c:v>3DMark06</c:v>
                </c:pt>
                <c:pt idx="1">
                  <c:v>3DMark11</c:v>
                </c:pt>
                <c:pt idx="2">
                  <c:v>3DMark Vantage</c:v>
                </c:pt>
              </c:strCache>
            </c:strRef>
          </c:cat>
          <c:val>
            <c:numRef>
              <c:f>'GFX Perf'!$K$48:$K$50</c:f>
              <c:numCache>
                <c:formatCode>0.0%</c:formatCode>
                <c:ptCount val="3"/>
                <c:pt idx="0">
                  <c:v>1.8087793099315186E-2</c:v>
                </c:pt>
                <c:pt idx="1">
                  <c:v>1.3616653232068732E-2</c:v>
                </c:pt>
                <c:pt idx="2">
                  <c:v>1.6461924056680115E-2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5-4E22-BE6D-17FD87398D99}"/>
            </c:ext>
          </c:extLst>
        </c:ser>
        <c:ser>
          <c:idx val="1"/>
          <c:order val="1"/>
          <c:tx>
            <c:strRef>
              <c:f>'GFX Perf'!$L$47</c:f>
              <c:strCache>
                <c:ptCount val="1"/>
                <c:pt idx="0">
                  <c:v>CoScale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'GFX Perf'!$J$48:$J$50</c:f>
              <c:strCache>
                <c:ptCount val="3"/>
                <c:pt idx="0">
                  <c:v>3DMark06</c:v>
                </c:pt>
                <c:pt idx="1">
                  <c:v>3DMark11</c:v>
                </c:pt>
                <c:pt idx="2">
                  <c:v>3DMark Vantage</c:v>
                </c:pt>
              </c:strCache>
            </c:strRef>
          </c:cat>
          <c:val>
            <c:numRef>
              <c:f>'GFX Perf'!$L$48:$L$50</c:f>
              <c:numCache>
                <c:formatCode>0.0%</c:formatCode>
                <c:ptCount val="3"/>
                <c:pt idx="0">
                  <c:v>1.7774425287356319E-2</c:v>
                </c:pt>
                <c:pt idx="1">
                  <c:v>1.3380747126436774E-2</c:v>
                </c:pt>
                <c:pt idx="2">
                  <c:v>1.6176724137931028E-2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35-4E22-BE6D-17FD87398D99}"/>
            </c:ext>
          </c:extLst>
        </c:ser>
        <c:ser>
          <c:idx val="2"/>
          <c:order val="2"/>
          <c:tx>
            <c:strRef>
              <c:f>'GFX Perf'!$M$47</c:f>
              <c:strCache>
                <c:ptCount val="1"/>
                <c:pt idx="0">
                  <c:v>SysScale 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261246008716915E-3"/>
                  <c:y val="-5.0866848624162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35-4E22-BE6D-17FD87398D99}"/>
                </c:ext>
              </c:extLst>
            </c:dLbl>
            <c:dLbl>
              <c:idx val="1"/>
              <c:layout>
                <c:manualLayout>
                  <c:x val="2.9423812294689009E-3"/>
                  <c:y val="3.5834049999059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35-4E22-BE6D-17FD87398D99}"/>
                </c:ext>
              </c:extLst>
            </c:dLbl>
            <c:dLbl>
              <c:idx val="2"/>
              <c:layout>
                <c:manualLayout>
                  <c:x val="0"/>
                  <c:y val="9.4412023306564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35-4E22-BE6D-17FD87398D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'GFX Perf'!$J$48:$J$50</c:f>
              <c:strCache>
                <c:ptCount val="3"/>
                <c:pt idx="0">
                  <c:v>3DMark06</c:v>
                </c:pt>
                <c:pt idx="1">
                  <c:v>3DMark11</c:v>
                </c:pt>
                <c:pt idx="2">
                  <c:v>3DMark Vantage</c:v>
                </c:pt>
              </c:strCache>
            </c:strRef>
          </c:cat>
          <c:val>
            <c:numRef>
              <c:f>'GFX Perf'!$M$48:$M$50</c:f>
              <c:numCache>
                <c:formatCode>0.0%</c:formatCode>
                <c:ptCount val="3"/>
                <c:pt idx="0">
                  <c:v>8.9000000000000024E-2</c:v>
                </c:pt>
                <c:pt idx="1">
                  <c:v>6.7000000000000004E-2</c:v>
                </c:pt>
                <c:pt idx="2">
                  <c:v>8.1000000000000016E-2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35-4E22-BE6D-17FD87398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164544"/>
        <c:axId val="549160608"/>
      </c:barChart>
      <c:catAx>
        <c:axId val="5491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9160608"/>
        <c:crosses val="autoZero"/>
        <c:auto val="1"/>
        <c:lblAlgn val="ctr"/>
        <c:lblOffset val="100"/>
        <c:noMultiLvlLbl val="0"/>
      </c:catAx>
      <c:valAx>
        <c:axId val="549160608"/>
        <c:scaling>
          <c:orientation val="minMax"/>
          <c:max val="0.1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Perf. Improvement (%)</a:t>
                </a:r>
              </a:p>
            </c:rich>
          </c:tx>
          <c:layout>
            <c:manualLayout>
              <c:xMode val="edge"/>
              <c:yMode val="edge"/>
              <c:x val="1.9345381106777363E-2"/>
              <c:y val="0.193166757645521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9164544"/>
        <c:crosses val="autoZero"/>
        <c:crossBetween val="between"/>
        <c:majorUnit val="5.000000000000001E-2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0.3815476914188764"/>
          <c:y val="0.25477073772384545"/>
          <c:w val="0.47520564680180832"/>
          <c:h val="8.0750062337731771E-2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0.13023</cdr:x>
      <cdr:y>0.19086</cdr:y>
    </cdr:from>
    <cdr:to>
      <cdr:x>0.97895</cdr:x>
      <cdr:y>0.19286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271BCE3-ACAE-4331-9A56-12F9B2DB80FC}"/>
            </a:ext>
          </a:extLst>
        </cdr:cNvPr>
        <cdr:cNvCxnSpPr/>
      </cdr:nvCxnSpPr>
      <cdr:spPr>
        <a:xfrm xmlns:a="http://schemas.openxmlformats.org/drawingml/2006/main">
          <a:off x="1112299" y="718497"/>
          <a:ext cx="7248790" cy="75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5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0.57695</cdr:x>
      <cdr:y>0.11215</cdr:y>
    </cdr:from>
    <cdr:to>
      <cdr:x>0.86544</cdr:x>
      <cdr:y>0.18843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61A62AC-DC59-4BEF-A8DF-5A4BC3C14FD5}"/>
            </a:ext>
          </a:extLst>
        </cdr:cNvPr>
        <cdr:cNvSpPr txBox="1"/>
      </cdr:nvSpPr>
      <cdr:spPr>
        <a:xfrm xmlns:a="http://schemas.openxmlformats.org/drawingml/2006/main">
          <a:off x="4927652" y="422207"/>
          <a:ext cx="2463949" cy="28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Peak LPDDR3 Bandwidth</a:t>
          </a:r>
          <a:endParaRPr lang="en-US" sz="1400" dirty="0">
            <a:solidFill>
              <a:schemeClr val="accent5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0.13023</cdr:x>
      <cdr:y>0.19086</cdr:y>
    </cdr:from>
    <cdr:to>
      <cdr:x>0.97895</cdr:x>
      <cdr:y>0.19286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271BCE3-ACAE-4331-9A56-12F9B2DB80FC}"/>
            </a:ext>
          </a:extLst>
        </cdr:cNvPr>
        <cdr:cNvCxnSpPr/>
      </cdr:nvCxnSpPr>
      <cdr:spPr>
        <a:xfrm xmlns:a="http://schemas.openxmlformats.org/drawingml/2006/main">
          <a:off x="1112299" y="718497"/>
          <a:ext cx="7248790" cy="752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5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0.57695</cdr:x>
      <cdr:y>0.11215</cdr:y>
    </cdr:from>
    <cdr:to>
      <cdr:x>0.86544</cdr:x>
      <cdr:y>0.18843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61A62AC-DC59-4BEF-A8DF-5A4BC3C14FD5}"/>
            </a:ext>
          </a:extLst>
        </cdr:cNvPr>
        <cdr:cNvSpPr txBox="1"/>
      </cdr:nvSpPr>
      <cdr:spPr>
        <a:xfrm xmlns:a="http://schemas.openxmlformats.org/drawingml/2006/main">
          <a:off x="4927652" y="422207"/>
          <a:ext cx="2463949" cy="28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Peak LPDDR3 Bandwidth</a:t>
          </a:r>
          <a:endParaRPr lang="en-US" sz="1400" dirty="0">
            <a:solidFill>
              <a:schemeClr val="accent5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/>
              <a:t>Hello, 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our work </a:t>
            </a:r>
            <a:r>
              <a:rPr lang="en-US" sz="2400" b="1" baseline="0" dirty="0"/>
              <a:t>SysScale</a:t>
            </a:r>
            <a:r>
              <a:rPr lang="en-US" sz="2400" baseline="0" dirty="0"/>
              <a:t>: </a:t>
            </a:r>
            <a:r>
              <a:rPr lang="en-US" sz="2400" b="1" baseline="0" dirty="0"/>
              <a:t>Exploiting Multi-domain Dynamic Voltage and Frequency Scaling for Energy Efficient Mobile Processors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The effect on energy efficiency, varies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widely</a:t>
            </a:r>
            <a:r>
              <a:rPr lang="en-US" sz="1200" dirty="0">
                <a:solidFill>
                  <a:schemeClr val="tx1"/>
                </a:solidFill>
              </a:rPr>
              <a:t> across workloads. </a:t>
            </a:r>
            <a:r>
              <a:rPr lang="en-US" sz="1200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283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Close look </a:t>
            </a:r>
            <a:r>
              <a:rPr lang="en-US" sz="1200" b="0" dirty="0"/>
              <a:t>into the bandwidth demand of the three workloads </a:t>
            </a:r>
            <a:r>
              <a:rPr lang="en-US" sz="1200" b="1" dirty="0">
                <a:solidFill>
                  <a:srgbClr val="0066FF"/>
                </a:solidFill>
              </a:rPr>
              <a:t>[CLICK]</a:t>
            </a:r>
            <a:r>
              <a:rPr lang="en-US" sz="1200" b="0" dirty="0"/>
              <a:t> show that </a:t>
            </a:r>
            <a:r>
              <a:rPr lang="en-US" sz="1200" dirty="0">
                <a:solidFill>
                  <a:schemeClr val="tx1"/>
                </a:solidFill>
              </a:rPr>
              <a:t>The workloads have </a:t>
            </a:r>
            <a:r>
              <a:rPr lang="en-US" sz="1200" b="1" dirty="0">
                <a:solidFill>
                  <a:schemeClr val="tx1"/>
                </a:solidFill>
              </a:rPr>
              <a:t>different memory </a:t>
            </a:r>
            <a:r>
              <a:rPr lang="en-US" sz="1200" b="1" dirty="0">
                <a:solidFill>
                  <a:srgbClr val="0066FF"/>
                </a:solidFill>
              </a:rPr>
              <a:t>bandwidth demands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311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Close look </a:t>
            </a:r>
            <a:r>
              <a:rPr lang="en-US" sz="1200" b="0" dirty="0"/>
              <a:t>into the latency demand reveals that t</a:t>
            </a:r>
            <a:r>
              <a:rPr lang="en-US" sz="1200" b="0" dirty="0">
                <a:solidFill>
                  <a:schemeClr val="tx1"/>
                </a:solidFill>
              </a:rPr>
              <a:t>he</a:t>
            </a:r>
            <a:r>
              <a:rPr lang="en-US" sz="1200" b="1" dirty="0">
                <a:solidFill>
                  <a:schemeClr val="tx1"/>
                </a:solidFill>
              </a:rPr>
              <a:t> second workload </a:t>
            </a:r>
            <a:r>
              <a:rPr lang="en-US" sz="1200" b="0" dirty="0">
                <a:solidFill>
                  <a:schemeClr val="tx1"/>
                </a:solidFill>
              </a:rPr>
              <a:t>is highly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0066FF"/>
                </a:solidFill>
              </a:rPr>
              <a:t>bottlenecked </a:t>
            </a:r>
            <a:r>
              <a:rPr lang="en-US" sz="1200" b="0" dirty="0">
                <a:solidFill>
                  <a:srgbClr val="0066FF"/>
                </a:solidFill>
              </a:rPr>
              <a:t>by </a:t>
            </a:r>
            <a:r>
              <a:rPr lang="en-US" sz="1200" b="0" dirty="0">
                <a:solidFill>
                  <a:schemeClr val="tx1"/>
                </a:solidFill>
              </a:rPr>
              <a:t>memory </a:t>
            </a:r>
            <a:r>
              <a:rPr lang="en-US" sz="1200" b="1" dirty="0">
                <a:solidFill>
                  <a:schemeClr val="tx1"/>
                </a:solidFill>
              </a:rPr>
              <a:t>latency</a:t>
            </a:r>
            <a:r>
              <a:rPr lang="en-US" sz="1200" b="0" dirty="0">
                <a:solidFill>
                  <a:schemeClr val="tx1"/>
                </a:solidFill>
              </a:rPr>
              <a:t> 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308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We conclude </a:t>
            </a:r>
            <a:r>
              <a:rPr lang="en-US" baseline="0" dirty="0"/>
              <a:t>that </a:t>
            </a:r>
            <a:r>
              <a:rPr lang="en-US" sz="1200" dirty="0">
                <a:solidFill>
                  <a:schemeClr val="tx1"/>
                </a:solidFill>
              </a:rPr>
              <a:t>DVFS </a:t>
            </a:r>
            <a:r>
              <a:rPr lang="en-US" sz="1200" b="1" dirty="0">
                <a:solidFill>
                  <a:schemeClr val="tx1"/>
                </a:solidFill>
              </a:rPr>
              <a:t>in IO and memory </a:t>
            </a:r>
            <a:r>
              <a:rPr lang="en-US" sz="1200" dirty="0">
                <a:solidFill>
                  <a:schemeClr val="tx1"/>
                </a:solidFill>
              </a:rPr>
              <a:t>can </a:t>
            </a:r>
            <a:r>
              <a:rPr lang="en-US" sz="1200" dirty="0">
                <a:solidFill>
                  <a:srgbClr val="FF0000"/>
                </a:solidFill>
              </a:rPr>
              <a:t>reduce </a:t>
            </a:r>
            <a:r>
              <a:rPr lang="en-US" sz="1200" b="1" dirty="0">
                <a:solidFill>
                  <a:srgbClr val="FF0000"/>
                </a:solidFill>
              </a:rPr>
              <a:t>power and energy </a:t>
            </a:r>
            <a:r>
              <a:rPr lang="en-US" sz="1200" b="0" dirty="0">
                <a:solidFill>
                  <a:schemeClr val="tx1"/>
                </a:solidFill>
              </a:rPr>
              <a:t>with</a:t>
            </a:r>
            <a:r>
              <a:rPr lang="en-US" sz="1200" b="1" dirty="0">
                <a:solidFill>
                  <a:schemeClr val="tx1"/>
                </a:solidFill>
              </a:rPr>
              <a:t> minimal performance impact</a:t>
            </a:r>
            <a:r>
              <a:rPr lang="en-US" sz="1200" dirty="0">
                <a:solidFill>
                  <a:schemeClr val="tx1"/>
                </a:solidFill>
              </a:rPr>
              <a:t>, for workloads that are </a:t>
            </a:r>
            <a:r>
              <a:rPr lang="en-US" sz="1200" dirty="0">
                <a:solidFill>
                  <a:srgbClr val="0066FF"/>
                </a:solidFill>
              </a:rPr>
              <a:t>not bottlenecked by memory</a:t>
            </a:r>
            <a:endParaRPr lang="en-US" sz="1200" b="1" dirty="0">
              <a:solidFill>
                <a:schemeClr val="tx1"/>
              </a:solidFill>
            </a:endParaRP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400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second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observation is about the importance of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 </a:t>
            </a:r>
            <a:r>
              <a:rPr lang="en-US" sz="1200" b="1" dirty="0"/>
              <a:t>Power Budget Redistribution  across domains </a:t>
            </a:r>
            <a:r>
              <a:rPr lang="en-US" b="1" baseline="0" dirty="0"/>
              <a:t>[CLICK]</a:t>
            </a:r>
          </a:p>
          <a:p>
            <a:endParaRPr lang="en-US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PBM (Power Budget Management Algorithm) employs 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power budget redistribution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mechanism between components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within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 domain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E.g., between cores and graphics engines within the compute domain </a:t>
            </a:r>
            <a:r>
              <a:rPr lang="en-US" sz="2000" b="1" baseline="0" dirty="0"/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Current PBMs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 not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support dynamic power redistribution across different domains </a:t>
            </a:r>
            <a:r>
              <a:rPr lang="en-US" sz="2400" b="1" baseline="0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evaluate the impact of increasing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CPU cores’ frequency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the MD-DVFS setup from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1.2GHz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to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1.3GHz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when utilizing the redistributed power budget </a:t>
            </a:r>
            <a:r>
              <a:rPr lang="en-US" sz="2400" b="1" baseline="0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b="1" baseline="0" dirty="0"/>
          </a:p>
          <a:p>
            <a:r>
              <a:rPr lang="en-US" b="0" baseline="0" dirty="0"/>
              <a:t>We can see that the </a:t>
            </a:r>
            <a:r>
              <a:rPr lang="en-US" b="1" baseline="0" dirty="0"/>
              <a:t>compared to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baseline without MD-DVFS, the performance of the 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workload was  </a:t>
            </a:r>
            <a:r>
              <a:rPr lang="en-US" b="1" baseline="0" dirty="0"/>
              <a:t>improved by 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and  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performance for </a:t>
            </a:r>
            <a:r>
              <a:rPr lang="en-US" b="1" baseline="0" dirty="0"/>
              <a:t>2</a:t>
            </a:r>
            <a:r>
              <a:rPr lang="en-US" b="1" baseline="30000" dirty="0"/>
              <a:t>nd</a:t>
            </a:r>
            <a:r>
              <a:rPr lang="en-US" b="1" baseline="0" dirty="0"/>
              <a:t> and 3</a:t>
            </a:r>
            <a:r>
              <a:rPr lang="en-US" b="1" baseline="30000" dirty="0"/>
              <a:t>rd</a:t>
            </a:r>
            <a:r>
              <a:rPr lang="en-US" b="1" baseline="0" dirty="0"/>
              <a:t> </a:t>
            </a:r>
            <a:r>
              <a:rPr lang="en-US" b="0" baseline="0" dirty="0"/>
              <a:t>workloads was </a:t>
            </a:r>
            <a:r>
              <a:rPr lang="en-US" b="1" baseline="0" dirty="0"/>
              <a:t>degraded by 5% and 10%.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053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</a:t>
            </a:r>
            <a:r>
              <a:rPr lang="en-US" b="1" baseline="0" dirty="0"/>
              <a:t>conclude</a:t>
            </a:r>
            <a:r>
              <a:rPr lang="en-US" baseline="0" dirty="0"/>
              <a:t> that </a:t>
            </a:r>
            <a:r>
              <a:rPr lang="en-US" sz="1200" dirty="0">
                <a:solidFill>
                  <a:schemeClr val="tx1"/>
                </a:solidFill>
              </a:rPr>
              <a:t>Applying DVFS </a:t>
            </a:r>
            <a:r>
              <a:rPr lang="en-US" sz="1200" b="1" dirty="0">
                <a:solidFill>
                  <a:schemeClr val="tx1"/>
                </a:solidFill>
              </a:rPr>
              <a:t>in IO and memory </a:t>
            </a:r>
            <a:r>
              <a:rPr lang="en-US" sz="1200" dirty="0">
                <a:solidFill>
                  <a:schemeClr val="tx1"/>
                </a:solidFill>
              </a:rPr>
              <a:t>domains and 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redistributing the saved power budget </a:t>
            </a:r>
            <a:r>
              <a:rPr lang="en-US" sz="1200" dirty="0">
                <a:solidFill>
                  <a:srgbClr val="FF0000"/>
                </a:solidFill>
              </a:rPr>
              <a:t>between domains </a:t>
            </a:r>
            <a:r>
              <a:rPr lang="en-US" sz="1200" dirty="0">
                <a:solidFill>
                  <a:schemeClr val="tx1"/>
                </a:solidFill>
              </a:rPr>
              <a:t>can improve performance </a:t>
            </a:r>
            <a:r>
              <a:rPr lang="en-US" sz="1200" b="1" dirty="0">
                <a:solidFill>
                  <a:schemeClr val="tx1"/>
                </a:solidFill>
              </a:rPr>
              <a:t>in </a:t>
            </a:r>
            <a:r>
              <a:rPr lang="en-US" sz="1200" b="1" dirty="0">
                <a:solidFill>
                  <a:srgbClr val="0066FF"/>
                </a:solidFill>
              </a:rPr>
              <a:t>compute-bound workloads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13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third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observation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is about the </a:t>
            </a:r>
            <a:r>
              <a:rPr lang="en-US" sz="1200" b="1" dirty="0"/>
              <a:t>Memory Bandwidth Demands </a:t>
            </a:r>
            <a:r>
              <a:rPr lang="en-US" sz="1200" dirty="0"/>
              <a:t>in mobile SoC </a:t>
            </a:r>
            <a:r>
              <a:rPr lang="en-US" b="1" baseline="0" dirty="0"/>
              <a:t>[CLICK]</a:t>
            </a:r>
          </a:p>
          <a:p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Multiple components in the IO and compute domains have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widely-varying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main memory bandwidth demands across different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workloads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400" b="1" baseline="0" dirty="0"/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example,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memory bandwidth demands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some SPEC CPU2006 and 3DMark workloads over time look like this </a:t>
            </a:r>
            <a:r>
              <a:rPr lang="en-US" sz="2400" b="1" baseline="0" dirty="0"/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     Several intervals </a:t>
            </a:r>
            <a:r>
              <a:rPr lang="en-US" b="0" baseline="0" dirty="0"/>
              <a:t>have</a:t>
            </a:r>
            <a:r>
              <a:rPr lang="en-US" b="1" baseline="0" dirty="0"/>
              <a:t> low bandwidth demand, </a:t>
            </a:r>
            <a:r>
              <a:rPr lang="en-US" b="0" baseline="0" dirty="0"/>
              <a:t>for example</a:t>
            </a:r>
            <a:r>
              <a:rPr lang="en-US" b="1" baseline="0" dirty="0"/>
              <a:t> below 5GBytes/s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8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addition, </a:t>
            </a:r>
            <a:r>
              <a:rPr lang="en-US" sz="1200" baseline="0" dirty="0"/>
              <a:t>m</a:t>
            </a:r>
            <a:r>
              <a:rPr lang="en-US" sz="1200" dirty="0"/>
              <a:t>emory bandwidth demand of different </a:t>
            </a:r>
            <a:r>
              <a:rPr lang="en-US" sz="1200" dirty="0">
                <a:solidFill>
                  <a:schemeClr val="accent2"/>
                </a:solidFill>
              </a:rPr>
              <a:t>SoC engines looks like this</a:t>
            </a:r>
            <a:r>
              <a:rPr lang="en-US" sz="1200" dirty="0"/>
              <a:t> </a:t>
            </a:r>
            <a:r>
              <a:rPr lang="en-US" baseline="0" dirty="0"/>
              <a:t>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Several SoC engines  have low bandwidth demand, for example below 5GB/s, under some configurations and workloads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8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We conclude that typical workloads have </a:t>
            </a:r>
            <a:r>
              <a:rPr lang="en-US" sz="1200" b="1" dirty="0">
                <a:solidFill>
                  <a:srgbClr val="0066FF"/>
                </a:solidFill>
              </a:rPr>
              <a:t>modest memory demands</a:t>
            </a:r>
            <a:r>
              <a:rPr lang="en-US" sz="1200" dirty="0">
                <a:solidFill>
                  <a:schemeClr val="tx1"/>
                </a:solidFill>
              </a:rPr>
              <a:t>. Yet, the SoC IO and memory domains are provisioned high.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This makes </a:t>
            </a:r>
            <a:r>
              <a:rPr lang="en-US" sz="1200" dirty="0">
                <a:solidFill>
                  <a:srgbClr val="FF0000"/>
                </a:solidFill>
              </a:rPr>
              <a:t>existing mobile SoCs inefficient</a:t>
            </a:r>
            <a:r>
              <a:rPr lang="en-US" sz="1200" dirty="0">
                <a:solidFill>
                  <a:schemeClr val="tx1"/>
                </a:solidFill>
              </a:rPr>
              <a:t> for typical workloads.</a:t>
            </a:r>
            <a:r>
              <a:rPr lang="en-US" baseline="0" dirty="0"/>
              <a:t> </a:t>
            </a:r>
            <a:endParaRPr lang="en-US" b="1" baseline="0" dirty="0"/>
          </a:p>
          <a:p>
            <a:endParaRPr lang="en-US" b="1" baseline="0" dirty="0"/>
          </a:p>
          <a:p>
            <a:r>
              <a:rPr lang="en-US" b="0" baseline="0" dirty="0"/>
              <a:t>[END]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74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fourth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final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observation is about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importance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of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optimizing DRAM configuration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Memory reference code (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MRC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 training is part of the BIOS code that manages system memory initialization </a:t>
            </a:r>
            <a:r>
              <a:rPr lang="en-US" sz="2400" b="1" baseline="0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purpose of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MRC training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</a:t>
            </a:r>
            <a:r>
              <a:rPr lang="en-US" sz="2400" b="1" baseline="0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Detect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DIMMs and their capabilities</a:t>
            </a:r>
            <a:r>
              <a:rPr lang="en-US" sz="1800" b="1" baseline="0" dirty="0"/>
              <a:t>[CLICK]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to Configure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configuration registers (CRs) of the memory controller (MC), DDRIO, and DIMMs</a:t>
            </a:r>
            <a:r>
              <a:rPr lang="en-US" sz="1800" b="1" baseline="0" dirty="0"/>
              <a:t>[CLICK]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Compared to using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optimized MRC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values for a given frequency,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unoptimized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MRC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values can greatly degrade: </a:t>
            </a:r>
            <a:r>
              <a:rPr lang="en-US" sz="2400" b="1" baseline="0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Average power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by 22% </a:t>
            </a:r>
            <a:r>
              <a:rPr lang="en-US" sz="1800" b="1" baseline="0" dirty="0"/>
              <a:t>[CLICK]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the Performance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by 10%.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Both results measured on real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Broadwell system using a workload that exercises peak memory bandwidth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[END]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28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First, I’ll </a:t>
            </a:r>
            <a:r>
              <a:rPr lang="en-US" b="1" baseline="0" dirty="0"/>
              <a:t>give a</a:t>
            </a:r>
            <a:r>
              <a:rPr lang="en-US" baseline="0" dirty="0"/>
              <a:t> </a:t>
            </a:r>
            <a:r>
              <a:rPr lang="en-US" b="1" baseline="0" dirty="0"/>
              <a:t>high level overview </a:t>
            </a:r>
            <a:r>
              <a:rPr lang="en-US" baseline="0" dirty="0"/>
              <a:t>of the talk </a:t>
            </a:r>
            <a:r>
              <a:rPr lang="en-US" b="1" baseline="0" dirty="0"/>
              <a:t>[CLICK]</a:t>
            </a:r>
          </a:p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modern thermally-constrained mobile SoC has three domains: compute, IO, and memory. The </a:t>
            </a:r>
            <a:r>
              <a:rPr lang="en-US" sz="1200" b="1" dirty="0"/>
              <a:t>SoC allocates a fixed power budget to these domains unfairly </a:t>
            </a:r>
            <a:r>
              <a:rPr lang="en-US" sz="1200" dirty="0"/>
              <a:t>based on their worst-case performance demands even if they are underutilized.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Our goals is to Increase the energy efficiency and performance of mobile SoCs </a:t>
            </a:r>
            <a:r>
              <a:rPr lang="en-US" sz="1200" dirty="0"/>
              <a:t>by dynamically orchestrating the distribution of the SoC power budget across the </a:t>
            </a:r>
            <a:r>
              <a:rPr lang="en-US" sz="1200" i="1" dirty="0"/>
              <a:t>three</a:t>
            </a:r>
            <a:r>
              <a:rPr lang="en-US" sz="1200" dirty="0"/>
              <a:t> domains based on their actual performance demands.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To this end we propose </a:t>
            </a:r>
            <a:r>
              <a:rPr lang="en-US" sz="1200" spc="-80" dirty="0">
                <a:solidFill>
                  <a:prstClr val="black"/>
                </a:solidFill>
                <a:cs typeface="Segoe UI" panose="020B0502040204020203" pitchFamily="34" charset="0"/>
              </a:rPr>
              <a:t>SysScale, a new multi-domain power management technique that introduces </a:t>
            </a:r>
            <a:r>
              <a:rPr lang="en-US" sz="1200" b="1" spc="-80" dirty="0">
                <a:solidFill>
                  <a:prstClr val="black"/>
                </a:solidFill>
                <a:cs typeface="Segoe UI" panose="020B0502040204020203" pitchFamily="34" charset="0"/>
              </a:rPr>
              <a:t>three mechanisms 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First, </a:t>
            </a: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new DVFS mechanism </a:t>
            </a:r>
            <a:r>
              <a:rPr lang="en-US" dirty="0"/>
              <a:t>to </a:t>
            </a:r>
            <a:r>
              <a:rPr lang="en-US" dirty="0">
                <a:solidFill>
                  <a:srgbClr val="7030A0"/>
                </a:solidFill>
              </a:rPr>
              <a:t>distribute the SoC power to each domain</a:t>
            </a:r>
            <a:r>
              <a:rPr lang="en-US" dirty="0"/>
              <a:t> based on its predicted performance demand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Secondly, </a:t>
            </a:r>
            <a:r>
              <a:rPr lang="en-US" spc="-30" dirty="0">
                <a:cs typeface="Segoe UI" panose="020B0502040204020203" pitchFamily="34" charset="0"/>
              </a:rPr>
              <a:t>An </a:t>
            </a:r>
            <a:r>
              <a:rPr lang="en-US" dirty="0">
                <a:solidFill>
                  <a:srgbClr val="0066FF"/>
                </a:solidFill>
              </a:rPr>
              <a:t>accurate algorithm</a:t>
            </a:r>
            <a:r>
              <a:rPr lang="en-US" spc="-30" dirty="0">
                <a:cs typeface="Segoe UI" panose="020B0502040204020203" pitchFamily="34" charset="0"/>
              </a:rPr>
              <a:t> to </a:t>
            </a:r>
            <a:r>
              <a:rPr lang="en-US" dirty="0">
                <a:solidFill>
                  <a:srgbClr val="7030A0"/>
                </a:solidFill>
              </a:rPr>
              <a:t>predict each domain’s performance demand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Finally, </a:t>
            </a:r>
            <a:r>
              <a:rPr lang="en-US" dirty="0">
                <a:solidFill>
                  <a:srgbClr val="0066FF"/>
                </a:solidFill>
              </a:rPr>
              <a:t>Domain-specialized techniques</a:t>
            </a:r>
            <a:r>
              <a:rPr lang="en-US" spc="-30" dirty="0">
                <a:cs typeface="Segoe UI" panose="020B0502040204020203" pitchFamily="34" charset="0"/>
              </a:rPr>
              <a:t> to </a:t>
            </a:r>
            <a:r>
              <a:rPr lang="en-US" dirty="0">
                <a:solidFill>
                  <a:srgbClr val="7030A0"/>
                </a:solidFill>
              </a:rPr>
              <a:t>optimize the energy efficiency of each domain</a:t>
            </a:r>
            <a:r>
              <a:rPr lang="en-US" spc="-30" dirty="0">
                <a:cs typeface="Segoe UI" panose="020B0502040204020203" pitchFamily="34" charset="0"/>
              </a:rPr>
              <a:t> at different operating points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cs typeface="Segoe UI" panose="020B0502040204020203" pitchFamily="34" charset="0"/>
              </a:rPr>
              <a:t>We implement SysScale on the Intel Skylake SoC for mobile devices </a:t>
            </a:r>
            <a:r>
              <a:rPr lang="en-US" sz="1200" b="1" spc="-50" dirty="0">
                <a:cs typeface="Segoe UI" panose="020B0502040204020203" pitchFamily="34" charset="0"/>
              </a:rPr>
              <a:t>[</a:t>
            </a:r>
            <a:r>
              <a:rPr lang="en-US" b="1" baseline="0" dirty="0"/>
              <a:t>CLICK]</a:t>
            </a:r>
            <a:endParaRPr lang="en-US" sz="1200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spc="-5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50" dirty="0">
                <a:cs typeface="Segoe UI" panose="020B0502040204020203" pitchFamily="34" charset="0"/>
              </a:rPr>
              <a:t>SysScale </a:t>
            </a: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Improves the performance </a:t>
            </a:r>
            <a:r>
              <a:rPr lang="en-US" spc="-30" dirty="0">
                <a:cs typeface="Segoe UI" panose="020B0502040204020203" pitchFamily="34" charset="0"/>
              </a:rPr>
              <a:t>of </a:t>
            </a:r>
            <a:r>
              <a:rPr lang="en-US" b="1" spc="-30" dirty="0">
                <a:cs typeface="Segoe UI" panose="020B0502040204020203" pitchFamily="34" charset="0"/>
              </a:rPr>
              <a:t>SPEC</a:t>
            </a:r>
            <a:r>
              <a:rPr lang="en-US" spc="-30" dirty="0">
                <a:cs typeface="Segoe UI" panose="020B0502040204020203" pitchFamily="34" charset="0"/>
              </a:rPr>
              <a:t> CPU2006 and 3DMark workloads by up to 16% and 8.9% </a:t>
            </a:r>
            <a:r>
              <a:rPr lang="en-US" b="1" spc="-30" dirty="0">
                <a:cs typeface="Segoe UI" panose="020B0502040204020203" pitchFamily="34" charset="0"/>
              </a:rPr>
              <a:t>while</a:t>
            </a:r>
            <a:r>
              <a:rPr lang="en-US" spc="-30" dirty="0">
                <a:cs typeface="Segoe UI" panose="020B0502040204020203" pitchFamily="34" charset="0"/>
              </a:rPr>
              <a:t> providing larger benefits at lower power budgets </a:t>
            </a:r>
            <a:r>
              <a:rPr lang="en-US" sz="1200" b="1" spc="-50" dirty="0">
                <a:cs typeface="Segoe UI" panose="020B0502040204020203" pitchFamily="34" charset="0"/>
              </a:rPr>
              <a:t>[</a:t>
            </a:r>
            <a:r>
              <a:rPr lang="en-US" b="1" baseline="0" dirty="0"/>
              <a:t>CLICK]</a:t>
            </a: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-30" dirty="0"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50" dirty="0">
                <a:cs typeface="Segoe UI" panose="020B0502040204020203" pitchFamily="34" charset="0"/>
              </a:rPr>
              <a:t>SysScale </a:t>
            </a: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Reduces the average power consumption </a:t>
            </a:r>
            <a:r>
              <a:rPr lang="en-US" spc="-30" dirty="0">
                <a:cs typeface="Segoe UI" panose="020B0502040204020203" pitchFamily="34" charset="0"/>
              </a:rPr>
              <a:t>of battery life workloads by up to 10.7% </a:t>
            </a:r>
          </a:p>
          <a:p>
            <a:endParaRPr lang="en-US" b="0" baseline="0" dirty="0"/>
          </a:p>
          <a:p>
            <a:r>
              <a:rPr lang="en-US" b="0" baseline="0" dirty="0"/>
              <a:t>[END]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</a:t>
            </a:r>
            <a:r>
              <a:rPr lang="en-US" b="1" baseline="0" dirty="0"/>
              <a:t>conclude</a:t>
            </a:r>
            <a:r>
              <a:rPr lang="en-US" baseline="0" dirty="0"/>
              <a:t> that </a:t>
            </a:r>
            <a:r>
              <a:rPr lang="en-US" sz="1200" b="1" dirty="0">
                <a:solidFill>
                  <a:srgbClr val="FF0000"/>
                </a:solidFill>
              </a:rPr>
              <a:t>Optimizing</a:t>
            </a:r>
            <a:r>
              <a:rPr lang="en-US" sz="1200" dirty="0">
                <a:solidFill>
                  <a:srgbClr val="FF0000"/>
                </a:solidFill>
              </a:rPr>
              <a:t> the DRAM configuration </a:t>
            </a:r>
            <a:r>
              <a:rPr lang="en-US" sz="1200" b="1" dirty="0">
                <a:solidFill>
                  <a:srgbClr val="FF0000"/>
                </a:solidFill>
              </a:rPr>
              <a:t>for each frequency </a:t>
            </a:r>
            <a:r>
              <a:rPr lang="en-US" sz="1200" dirty="0">
                <a:solidFill>
                  <a:schemeClr val="tx1"/>
                </a:solidFill>
              </a:rPr>
              <a:t>is very important for </a:t>
            </a:r>
            <a:r>
              <a:rPr lang="en-US" sz="1200" b="1" dirty="0">
                <a:solidFill>
                  <a:srgbClr val="0066FF"/>
                </a:solidFill>
              </a:rPr>
              <a:t>multi-domain DVFS energy efficiency </a:t>
            </a: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565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Based on our four key observations [CLICK] </a:t>
            </a:r>
            <a:r>
              <a:rPr lang="en-US" sz="1200" dirty="0"/>
              <a:t>We conclude that a </a:t>
            </a:r>
            <a:r>
              <a:rPr lang="en-US" sz="1200" b="1" i="1" dirty="0">
                <a:solidFill>
                  <a:schemeClr val="accent6">
                    <a:lumMod val="75000"/>
                  </a:schemeClr>
                </a:solidFill>
              </a:rPr>
              <a:t>holistic power management approach</a:t>
            </a:r>
            <a:r>
              <a:rPr lang="en-US" sz="1200" b="1" i="1" dirty="0"/>
              <a:t> </a:t>
            </a:r>
            <a:r>
              <a:rPr lang="en-US" sz="1200" dirty="0"/>
              <a:t>is </a:t>
            </a:r>
            <a:r>
              <a:rPr lang="en-US" sz="1200" b="1" dirty="0">
                <a:solidFill>
                  <a:srgbClr val="FF0000"/>
                </a:solidFill>
              </a:rPr>
              <a:t>needed</a:t>
            </a:r>
            <a:r>
              <a:rPr lang="en-US" sz="1200" dirty="0"/>
              <a:t> to mitigate </a:t>
            </a:r>
            <a:r>
              <a:rPr lang="en-US" sz="1200" b="1" dirty="0"/>
              <a:t>the power management </a:t>
            </a:r>
            <a:r>
              <a:rPr lang="en-US" sz="1200" b="1" dirty="0">
                <a:solidFill>
                  <a:srgbClr val="FF0000"/>
                </a:solidFill>
              </a:rPr>
              <a:t>inefficiencies</a:t>
            </a:r>
            <a:r>
              <a:rPr lang="en-US" sz="1200" dirty="0"/>
              <a:t> in current mobile SoCs 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Our goal is to provide such an efficient multi-domain power management approach </a:t>
            </a:r>
            <a:r>
              <a:rPr lang="en-US" sz="2800" b="1" baseline="0" dirty="0"/>
              <a:t>[CLICK]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by dynamically orchestrating the distribution of the SoC power budget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across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three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domains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based on their actual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performance demands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3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explain the technique to achieve our goal </a:t>
            </a:r>
          </a:p>
          <a:p>
            <a:r>
              <a:rPr lang="en-US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0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We propose SysScale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r>
              <a:rPr lang="en-US" baseline="0" dirty="0"/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is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new multi-domain power management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technique to improve the energy efficiency of mobile SoCs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is based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three key ideas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First,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new DVFS mechanism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distribute the SoC power to each domain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based on its predicted performance demand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Secondly,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accurate algorithm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 each domain’s performance demand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finally,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Domain-specialized techniques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optimize the energy efficiency of each domain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 different operating points.</a:t>
            </a: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48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</a:t>
            </a:r>
            <a:r>
              <a:rPr lang="en-US" sz="2400" baseline="0" dirty="0"/>
              <a:t>architecture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three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key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components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first components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power management flow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that is responsible for the DVFS process and reconfiguring DRAM with optimized MRC values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second components is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demand prediction mechanism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that predicts the performance demands from each SoC domain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final components is  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holistic power management algorithm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that is responsible for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DVFS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of the SoC domains to meet the system’s dynamic performance demand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redistributing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power budget across domains.</a:t>
            </a: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69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explain each of the 3 SysScale components.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0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 </a:t>
            </a:r>
            <a:r>
              <a:rPr lang="en-US" dirty="0"/>
              <a:t>The first component is </a:t>
            </a:r>
            <a:r>
              <a:rPr lang="en-US" sz="1200" dirty="0"/>
              <a:t>the SysScale power management flow </a:t>
            </a:r>
            <a:r>
              <a:rPr lang="en-US" sz="1200" b="1" dirty="0"/>
              <a:t>which</a:t>
            </a:r>
            <a:r>
              <a:rPr lang="en-US" sz="1200" dirty="0"/>
              <a:t> is responsible for </a:t>
            </a:r>
            <a:r>
              <a:rPr lang="en-US" sz="1200" b="1" dirty="0">
                <a:solidFill>
                  <a:schemeClr val="accent6"/>
                </a:solidFill>
              </a:rPr>
              <a:t>adjusting</a:t>
            </a:r>
            <a:r>
              <a:rPr lang="en-US" sz="1200" dirty="0"/>
              <a:t> the </a:t>
            </a:r>
            <a:r>
              <a:rPr lang="en-US" sz="1200" b="1" dirty="0">
                <a:solidFill>
                  <a:srgbClr val="7030A0"/>
                </a:solidFill>
              </a:rPr>
              <a:t>frequencies</a:t>
            </a:r>
            <a:r>
              <a:rPr lang="en-US" sz="1200" b="1" dirty="0"/>
              <a:t> and </a:t>
            </a:r>
            <a:r>
              <a:rPr lang="en-US" sz="1200" b="1" dirty="0">
                <a:solidFill>
                  <a:schemeClr val="accent2"/>
                </a:solidFill>
              </a:rPr>
              <a:t>voltages</a:t>
            </a:r>
            <a:r>
              <a:rPr lang="en-US" sz="1200" b="1" dirty="0"/>
              <a:t> </a:t>
            </a:r>
            <a:r>
              <a:rPr lang="en-US" sz="1200" dirty="0"/>
              <a:t>of the </a:t>
            </a:r>
            <a:r>
              <a:rPr lang="en-US" sz="1200" b="1" dirty="0"/>
              <a:t>IO interconnect </a:t>
            </a:r>
            <a:r>
              <a:rPr lang="en-US" sz="1200" dirty="0"/>
              <a:t>and </a:t>
            </a:r>
            <a:r>
              <a:rPr lang="en-US" sz="1200" b="1" dirty="0"/>
              <a:t>memory subsystem</a:t>
            </a:r>
            <a:r>
              <a:rPr lang="en-US" sz="1200" dirty="0"/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Let me go through the steps of the flow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First, A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demand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prediction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mechanism, which is evaluated every 30ms, decides on target operating point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Secondly, we Adjust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voltages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depending on the DVFS direction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Next step is a Block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drain of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IO and memory domains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Forth, we place DRAM into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self refresh  mode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Then we Load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optimized MRC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values for the new operating point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Next,  we Adjust clock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frequencies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lang="en-US" sz="24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Finally, we Resume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SoC operation.   </a:t>
            </a: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32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component is a </a:t>
            </a:r>
            <a:r>
              <a:rPr lang="en-US" sz="1200" dirty="0"/>
              <a:t>Demand Prediction Mechanism </a:t>
            </a:r>
            <a:r>
              <a:rPr lang="en-US" sz="1200" b="1" dirty="0"/>
              <a:t>[CLICK]</a:t>
            </a:r>
            <a:endParaRPr lang="en-US" b="1" dirty="0"/>
          </a:p>
          <a:p>
            <a:endParaRPr lang="en-US" baseline="0" dirty="0"/>
          </a:p>
          <a:p>
            <a:pPr>
              <a:lnSpc>
                <a:spcPct val="100000"/>
              </a:lnSpc>
            </a:pPr>
            <a:r>
              <a:rPr lang="en-US" sz="2400" dirty="0"/>
              <a:t>Demand prediction mechanism predicts the performance demands using: </a:t>
            </a:r>
            <a:r>
              <a:rPr lang="en-US" sz="2400" b="1" dirty="0"/>
              <a:t>[CLICK]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sz="2000" dirty="0"/>
              <a:t>Peripheral </a:t>
            </a:r>
            <a:r>
              <a:rPr lang="en-US" sz="2000" dirty="0">
                <a:solidFill>
                  <a:srgbClr val="0066FF"/>
                </a:solidFill>
              </a:rPr>
              <a:t>configuration registers </a:t>
            </a:r>
            <a:r>
              <a:rPr lang="en-US" sz="2000" b="1" dirty="0"/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Performance counters </a:t>
            </a:r>
            <a:r>
              <a:rPr lang="en-US" sz="2000" b="1" dirty="0"/>
              <a:t>[CLICK]</a:t>
            </a:r>
            <a:endParaRPr lang="en-US" sz="2000" dirty="0">
              <a:solidFill>
                <a:schemeClr val="accent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Peripheral </a:t>
            </a:r>
            <a:r>
              <a:rPr lang="en-US" sz="2400" dirty="0">
                <a:solidFill>
                  <a:srgbClr val="0066FF"/>
                </a:solidFill>
              </a:rPr>
              <a:t>configuration registers</a:t>
            </a:r>
            <a:r>
              <a:rPr lang="en-US" sz="2400" dirty="0"/>
              <a:t> indicate the active devices and their configuration: </a:t>
            </a:r>
            <a:r>
              <a:rPr lang="en-US" sz="2400" b="1" dirty="0"/>
              <a:t>[CLICK]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For example, number of active displays or cameras and frame rates </a:t>
            </a:r>
            <a:r>
              <a:rPr lang="en-US" sz="2000" b="1" dirty="0"/>
              <a:t>[CLICK]</a:t>
            </a:r>
            <a:endParaRPr lang="en-US" sz="2000" dirty="0"/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We use 4 </a:t>
            </a:r>
            <a:r>
              <a:rPr lang="en-US" sz="2400" dirty="0">
                <a:solidFill>
                  <a:schemeClr val="accent6"/>
                </a:solidFill>
              </a:rPr>
              <a:t>performance counters </a:t>
            </a:r>
            <a:r>
              <a:rPr lang="en-US" sz="2400" dirty="0"/>
              <a:t>with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thresholds</a:t>
            </a:r>
            <a:r>
              <a:rPr lang="en-US" sz="2400" dirty="0"/>
              <a:t> corresponding to each counter: </a:t>
            </a:r>
            <a:r>
              <a:rPr lang="en-US" sz="2400" b="1" dirty="0"/>
              <a:t>[CLICK]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6"/>
                </a:solidFill>
              </a:rPr>
              <a:t>performance counter</a:t>
            </a:r>
            <a:r>
              <a:rPr lang="en-US" sz="2000" dirty="0"/>
              <a:t> indicates the </a:t>
            </a:r>
            <a:r>
              <a:rPr lang="en-US" sz="2000" dirty="0">
                <a:solidFill>
                  <a:srgbClr val="7030A0"/>
                </a:solidFill>
              </a:rPr>
              <a:t>bandwidth</a:t>
            </a:r>
            <a:r>
              <a:rPr lang="en-US" sz="2000" dirty="0"/>
              <a:t>/</a:t>
            </a:r>
            <a:r>
              <a:rPr lang="en-US" sz="2000" dirty="0">
                <a:solidFill>
                  <a:schemeClr val="accent2"/>
                </a:solidFill>
              </a:rPr>
              <a:t>latency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demand of CPU cores, graphics engines and IO devices.</a:t>
            </a:r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27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component is </a:t>
            </a:r>
            <a:r>
              <a:rPr lang="en-US" sz="1200" b="1" dirty="0"/>
              <a:t>Holistic Power Management Algorithm</a:t>
            </a:r>
            <a:r>
              <a:rPr lang="en-US" b="1" dirty="0"/>
              <a:t> </a:t>
            </a:r>
            <a:r>
              <a:rPr lang="en-US" sz="1200" b="1" dirty="0"/>
              <a:t>[CLICK]</a:t>
            </a:r>
          </a:p>
          <a:p>
            <a:endParaRPr lang="en-US" sz="1200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implements a power distribution algorithm in the power management unit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firmware </a:t>
            </a:r>
            <a:r>
              <a:rPr lang="en-US" sz="2400" b="1" dirty="0"/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system moves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IO and memory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domains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high-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low-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performance  operating point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based on the decision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demand prediction mechanism </a:t>
            </a:r>
            <a:r>
              <a:rPr lang="en-US" sz="2400" b="1" dirty="0"/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system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redistributes the power budget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across SoC domains when changing the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operating point </a:t>
            </a:r>
            <a:r>
              <a:rPr lang="en-US" sz="2000" b="1" dirty="0"/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For example, when the SoC moves to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low-performance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operating point, the PMU </a:t>
            </a:r>
            <a:r>
              <a:rPr lang="en-US" sz="2400" b="1" dirty="0"/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Reduces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power budgets of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IO and memory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domains and  </a:t>
            </a:r>
            <a:r>
              <a:rPr lang="en-US" sz="2000" b="1" dirty="0"/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Increases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power budget of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compute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domain.</a:t>
            </a:r>
            <a:endParaRPr lang="en-US" sz="1200" b="1" dirty="0"/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55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next present our evaluation of SysScale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is the outline for the talk today 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32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will present our methodology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dirty="0"/>
          </a:p>
          <a:p>
            <a:endParaRPr lang="en-US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implement SysScale on a 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real Intel Skylake system 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our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baseline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measurements, we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SysScale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use an SoC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thermal design power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TDP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use 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National Instruments 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 acquisition device for power measurement 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evaluate SysScale with three classes of workloads 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CPU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we use SPEC CPU2006 benchmarks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Graphics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we use 3DMARK benchmarks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Battery life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we use web browsing, light gaming, video conferencing, and video playback benchmarks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Comparison Points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compare SysScale to the two most relevant prior works, </a:t>
            </a:r>
            <a:r>
              <a:rPr kumimoji="0" lang="en-US" sz="235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MemScale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</a:t>
            </a:r>
            <a:r>
              <a:rPr kumimoji="0" lang="en-US" sz="235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CoScale</a:t>
            </a:r>
            <a:r>
              <a:rPr kumimoji="0" lang="en-US" sz="235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5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Basically,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MemScale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applies DVFS only for memory subsystem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While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CoScale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coordinates CPU cores and memory subsystem DVFS.</a:t>
            </a:r>
            <a:endParaRPr lang="en-US" b="1" baseline="0" dirty="0"/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0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start with showing the result for the CPU workloads </a:t>
            </a:r>
            <a:r>
              <a:rPr lang="en-US" b="1" dirty="0"/>
              <a:t>[CLICK]</a:t>
            </a:r>
          </a:p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improves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real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system performance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by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9.2%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on average </a:t>
            </a:r>
            <a:r>
              <a:rPr lang="en-US" sz="2400" b="1" dirty="0"/>
              <a:t>[CLICK]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provides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5.4 and 2.4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times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performance improvement of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MemScale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CoScale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400" b="1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because SysScale is holistic, taking into account all SoC domains </a:t>
            </a:r>
            <a:r>
              <a:rPr lang="en-US" sz="2000" b="1" dirty="0"/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Unlike the other mechanisms, SysScale optimizes the DRAM interface </a:t>
            </a:r>
            <a:r>
              <a:rPr lang="en-US" sz="2000" b="1" dirty="0"/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performance benefit of SysScale correlates with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performance scalability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the running workload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with CPU frequency.</a:t>
            </a:r>
            <a:endParaRPr lang="en-US" b="1" dirty="0"/>
          </a:p>
          <a:p>
            <a:endParaRPr lang="en-US" b="1" dirty="0"/>
          </a:p>
          <a:p>
            <a:r>
              <a:rPr lang="en-US" b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34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We </a:t>
            </a:r>
            <a:r>
              <a:rPr lang="en-US" b="1" dirty="0"/>
              <a:t>conclude</a:t>
            </a:r>
            <a:r>
              <a:rPr lang="en-US" b="0" dirty="0"/>
              <a:t> that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SysScale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significantly improves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CPU core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performance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by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holistically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applying </a:t>
            </a:r>
            <a:r>
              <a:rPr lang="en-US" sz="1200" dirty="0">
                <a:solidFill>
                  <a:srgbClr val="0066FF"/>
                </a:solidFill>
                <a:latin typeface="Calibri" panose="020F0502020204030204" pitchFamily="34" charset="0"/>
              </a:rPr>
              <a:t>DVFS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to SoC domains  and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redistributing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power budget.</a:t>
            </a:r>
            <a:endParaRPr lang="en-US" sz="1200" dirty="0"/>
          </a:p>
          <a:p>
            <a:endParaRPr lang="en-US" b="1" dirty="0"/>
          </a:p>
          <a:p>
            <a:r>
              <a:rPr lang="en-US" b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77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 us see the result for the Graphics workloads </a:t>
            </a:r>
            <a:r>
              <a:rPr lang="en-US" b="1" dirty="0"/>
              <a:t>[CLICK]</a:t>
            </a:r>
          </a:p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improves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real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system performance between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6.7% and 8.9%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because SysScale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boosts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graphics engines’ frequency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by redistributing the power budget across the three domains </a:t>
            </a:r>
            <a:r>
              <a:rPr lang="en-US" sz="2400" b="1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provides approximately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 times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performance improvement of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MemScale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CoScale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400" b="1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MemScale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CoScale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have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similar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performance improvements because their average power savings are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identical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400" b="1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is because In graphics workloads, CPU cores run at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lowest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possible frequency </a:t>
            </a:r>
            <a:r>
              <a:rPr lang="en-US" sz="2000" b="1" dirty="0"/>
              <a:t>[CLICK]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Therefore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CoScale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cannot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further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scale down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CPU frequency.</a:t>
            </a:r>
          </a:p>
          <a:p>
            <a:endParaRPr lang="en-US" b="1" dirty="0"/>
          </a:p>
          <a:p>
            <a:r>
              <a:rPr lang="en-US" b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418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conclude that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SysScale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66FF"/>
                </a:solidFill>
                <a:latin typeface="Calibri" panose="020F0502020204030204" pitchFamily="34" charset="0"/>
              </a:rPr>
              <a:t>significantly improves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sz="1200" dirty="0">
                <a:solidFill>
                  <a:srgbClr val="0066FF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graphics performance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using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1200" b="1" dirty="0">
                <a:solidFill>
                  <a:srgbClr val="0066FF"/>
                </a:solidFill>
                <a:latin typeface="Calibri" panose="020F0502020204030204" pitchFamily="34" charset="0"/>
              </a:rPr>
              <a:t>saved power budget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from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IO and memory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domains.</a:t>
            </a:r>
            <a:endParaRPr lang="en-US" sz="1200" b="1" dirty="0">
              <a:solidFill>
                <a:srgbClr val="0066FF"/>
              </a:solidFill>
              <a:latin typeface="Calibri" panose="020F0502020204030204" pitchFamily="34" charset="0"/>
            </a:endParaRPr>
          </a:p>
          <a:p>
            <a:endParaRPr lang="en-US" b="1" dirty="0"/>
          </a:p>
          <a:p>
            <a:r>
              <a:rPr lang="en-US" b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061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present the results for </a:t>
            </a:r>
            <a:r>
              <a:rPr lang="en-US" b="1" dirty="0"/>
              <a:t>Battery Life Workloads [CLICK]</a:t>
            </a:r>
          </a:p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lang="en-US" b="1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Battery life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workloads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normally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have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fixed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performance requirements </a:t>
            </a:r>
            <a:r>
              <a:rPr lang="en-US" sz="2400" b="1" dirty="0"/>
              <a:t>[CLICK]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reduces average power (6.4%-10.7%) on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system and workloads </a:t>
            </a:r>
            <a:r>
              <a:rPr lang="en-US" sz="2400" b="1" dirty="0"/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provides approximately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power reduction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MemScale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CoScale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400" b="1" dirty="0"/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MemScale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CoScale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have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similar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average power reduction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is because In battery life workloads, CPU cores run at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lowest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possible frequency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Therefore,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CoScale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cannot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further scale down the CPU frequency.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b="1" dirty="0"/>
          </a:p>
          <a:p>
            <a:r>
              <a:rPr lang="en-US" b="1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58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conclude that </a:t>
            </a:r>
            <a:r>
              <a:rPr lang="en-US" sz="1200" dirty="0">
                <a:solidFill>
                  <a:schemeClr val="tx1"/>
                </a:solidFill>
              </a:rPr>
              <a:t>SysScale </a:t>
            </a:r>
            <a:r>
              <a:rPr lang="en-US" sz="1200" dirty="0">
                <a:solidFill>
                  <a:srgbClr val="0066FF"/>
                </a:solidFill>
              </a:rPr>
              <a:t>significantly reduces </a:t>
            </a:r>
            <a:r>
              <a:rPr lang="en-US" sz="1200" dirty="0">
                <a:solidFill>
                  <a:schemeClr val="tx1"/>
                </a:solidFill>
              </a:rPr>
              <a:t>the SoC </a:t>
            </a:r>
            <a:r>
              <a:rPr lang="en-US" sz="1200" b="1" dirty="0">
                <a:solidFill>
                  <a:srgbClr val="0066FF"/>
                </a:solidFill>
              </a:rPr>
              <a:t>average power consumption.</a:t>
            </a:r>
          </a:p>
          <a:p>
            <a:endParaRPr lang="en-US" b="1" dirty="0"/>
          </a:p>
          <a:p>
            <a:r>
              <a:rPr lang="en-US" b="0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57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more results in the paper. For example </a:t>
            </a:r>
            <a:r>
              <a:rPr lang="en-US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SysScale </a:t>
            </a:r>
            <a:r>
              <a:rPr lang="en-US" sz="1200" dirty="0">
                <a:solidFill>
                  <a:schemeClr val="accent6"/>
                </a:solidFill>
              </a:rPr>
              <a:t>performance</a:t>
            </a:r>
            <a:r>
              <a:rPr lang="en-US" sz="1200" dirty="0"/>
              <a:t> and </a:t>
            </a:r>
            <a:r>
              <a:rPr lang="en-US" sz="1200" dirty="0">
                <a:solidFill>
                  <a:schemeClr val="accent5"/>
                </a:solidFill>
              </a:rPr>
              <a:t>average power </a:t>
            </a:r>
            <a:r>
              <a:rPr lang="en-US" sz="1200" dirty="0"/>
              <a:t>consumption  </a:t>
            </a:r>
            <a:r>
              <a:rPr lang="en-US" sz="1200" dirty="0">
                <a:solidFill>
                  <a:schemeClr val="accent2"/>
                </a:solidFill>
              </a:rPr>
              <a:t>sensitivity</a:t>
            </a:r>
            <a:r>
              <a:rPr lang="en-US" sz="1200" dirty="0"/>
              <a:t> to </a:t>
            </a:r>
            <a:r>
              <a:rPr lang="en-US" b="1" dirty="0"/>
              <a:t>[CLICK]</a:t>
            </a: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System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TDP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2800" b="1" dirty="0"/>
              <a:t>[CLICK]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SysScale's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performance benefit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increases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as TDP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decreases </a:t>
            </a:r>
            <a:r>
              <a:rPr lang="en-US" sz="2400" b="1" dirty="0"/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 improves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energy consumption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across the entire TDP range  </a:t>
            </a:r>
            <a:r>
              <a:rPr lang="en-US" sz="2400" b="1" dirty="0"/>
              <a:t>[CLICK]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also have Results for  Different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DRAM frequencies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types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94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Let me quickly conclude my talk.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7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first work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enable coordinated and highly-efficient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DVFS across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SoC domains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increase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energy efficiency [CLICK]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optimizes and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efficiently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redistributes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the total power budget across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SoC domains   --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based on the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performance demands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each domain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implemented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on the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Intel Skylake SoC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mobile devices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improves the performance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real CPU and graphics workloads by up to 16% and 8.9% - respectively - for 4.5W Thermal Design Power SoC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reduces the average power consumption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battery life workloads by up to 10.7% ---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across all TDPs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of the Intel Skylake system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[CLICK]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mbria" panose="02040503050406030204" pitchFamily="18" charset="0"/>
              <a:buChar char="-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conclude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that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SysScale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effective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approach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balance power consumption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performance demands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across all SoC domains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begin with a brief overview on mobile SoC 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242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Thank you for your attention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 For many more details, I invite you to read 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ISCA 2020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paper.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5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There are three domains </a:t>
            </a:r>
            <a:r>
              <a:rPr lang="en-US" sz="12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in </a:t>
            </a:r>
            <a:r>
              <a:rPr lang="en-US" sz="1200" b="1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modern</a:t>
            </a:r>
            <a:r>
              <a:rPr lang="en-US" sz="12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 thermally-constrained </a:t>
            </a:r>
            <a:r>
              <a:rPr lang="en-US" sz="1200" b="1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mobile</a:t>
            </a:r>
            <a:r>
              <a:rPr lang="en-US" sz="12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 SoC: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[CLICK] </a:t>
            </a:r>
            <a:endParaRPr lang="en-US" sz="1200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Compute </a:t>
            </a:r>
            <a:r>
              <a:rPr lang="en-US" b="1" baseline="0" dirty="0"/>
              <a:t>[CLICK] 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chemeClr val="accent6"/>
                </a:solidFill>
                <a:latin typeface="Segoe UI" panose="020B0502040204020203" pitchFamily="34" charset="0"/>
                <a:ea typeface="+mn-ea"/>
                <a:cs typeface="+mn-cs"/>
              </a:rPr>
              <a:t>Memory </a:t>
            </a: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accent5"/>
                </a:solidFill>
              </a:rPr>
              <a:t>and IO </a:t>
            </a:r>
            <a:r>
              <a:rPr lang="en-US" b="1" baseline="0" dirty="0"/>
              <a:t>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800" b="1" baseline="0" dirty="0">
              <a:solidFill>
                <a:schemeClr val="accent5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Several voltage sources exists,  and some of them are shared between domains. For example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VDDQ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V_IO 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V_SA 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V_Core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[CLICK]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and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V_Graphics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Many components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in the SoC normally have their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own clock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, for example </a:t>
            </a:r>
            <a:r>
              <a:rPr lang="en-US" sz="1200" b="1" dirty="0"/>
              <a:t>IO controllers and engines</a:t>
            </a:r>
            <a:r>
              <a:rPr lang="en-US" sz="1200" dirty="0"/>
              <a:t>, IO interconnect, memory controller, and DDRIO typically </a:t>
            </a:r>
            <a:r>
              <a:rPr lang="en-US" sz="1200" b="1" dirty="0"/>
              <a:t>each has </a:t>
            </a:r>
            <a:r>
              <a:rPr lang="en-US" sz="1200" dirty="0"/>
              <a:t>an </a:t>
            </a:r>
            <a:r>
              <a:rPr lang="en-US" sz="1200" b="1" dirty="0"/>
              <a:t>independent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66FF"/>
                </a:solidFill>
              </a:rPr>
              <a:t>clock </a:t>
            </a:r>
            <a:endParaRPr lang="en-US" sz="12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+mn-cs"/>
            </a:endParaRPr>
          </a:p>
          <a:p>
            <a:r>
              <a:rPr lang="en-US" sz="2500" dirty="0">
                <a:solidFill>
                  <a:schemeClr val="accent5"/>
                </a:solidFill>
              </a:rPr>
              <a:t>[END]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1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0066FF"/>
                </a:solidFill>
              </a:rPr>
              <a:t>Compute domain</a:t>
            </a:r>
            <a:r>
              <a:rPr lang="en-US" sz="1200" dirty="0">
                <a:solidFill>
                  <a:schemeClr val="tx1"/>
                </a:solidFill>
              </a:rPr>
              <a:t> supports dynamic  voltage and frequency scaling (DVFS).  </a:t>
            </a: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sz="1200" b="1" dirty="0">
                <a:solidFill>
                  <a:srgbClr val="7030A0"/>
                </a:solidFill>
              </a:rPr>
              <a:t>While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IO and memory domains</a:t>
            </a:r>
            <a:r>
              <a:rPr lang="en-US" sz="1200" dirty="0">
                <a:solidFill>
                  <a:schemeClr val="tx1"/>
                </a:solidFill>
              </a:rPr>
              <a:t> have fixed  clock frequencies and voltages.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99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discuss the </a:t>
            </a:r>
            <a:r>
              <a:rPr lang="en-US" b="1" dirty="0"/>
              <a:t>motivation</a:t>
            </a:r>
            <a:r>
              <a:rPr lang="en-US" dirty="0"/>
              <a:t> and the </a:t>
            </a:r>
            <a:r>
              <a:rPr lang="en-US" b="1" dirty="0"/>
              <a:t>goal</a:t>
            </a:r>
            <a:r>
              <a:rPr lang="en-US" dirty="0"/>
              <a:t> of our work </a:t>
            </a:r>
          </a:p>
          <a:p>
            <a:endParaRPr lang="en-US" dirty="0"/>
          </a:p>
          <a:p>
            <a:r>
              <a:rPr lang="en-US" dirty="0"/>
              <a:t>[END]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79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To motivate our work We evaluate the potential benefits of employing DVFS </a:t>
            </a:r>
            <a:r>
              <a:rPr lang="en-US" sz="2400" dirty="0">
                <a:solidFill>
                  <a:srgbClr val="0066FF"/>
                </a:solidFill>
              </a:rPr>
              <a:t>across</a:t>
            </a:r>
            <a:r>
              <a:rPr lang="en-US" sz="2400" dirty="0"/>
              <a:t> the three SoC domains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400" b="1" dirty="0"/>
              <a:t>CLICK]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We carry out an experiment on the Intel Broadwell processor under two </a:t>
            </a:r>
            <a:r>
              <a:rPr lang="en-US" sz="2400" dirty="0">
                <a:solidFill>
                  <a:srgbClr val="0066FF"/>
                </a:solidFill>
              </a:rPr>
              <a:t>setups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400" b="1" dirty="0"/>
              <a:t>CLICK]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0066FF"/>
              </a:solidFill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Baseline setup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b="1" dirty="0"/>
              <a:t>CLICK]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Multi-Domain DVFS setup, MD-DVFS in short. 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In the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MD-DVFS we reduce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frequencies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DRAM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IO interconnect.</a:t>
            </a:r>
            <a:endParaRPr lang="en-US" b="0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We also reduce the shared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voltage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  and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DDRIO Digital 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</a:rPr>
              <a:t>voltage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[</a:t>
            </a:r>
            <a:r>
              <a:rPr lang="en-US" b="1" dirty="0"/>
              <a:t>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use multiple </a:t>
            </a:r>
            <a:r>
              <a:rPr lang="en-US" sz="1200" dirty="0">
                <a:solidFill>
                  <a:srgbClr val="0066FF"/>
                </a:solidFill>
              </a:rPr>
              <a:t>workloads</a:t>
            </a:r>
            <a:r>
              <a:rPr lang="en-US" sz="1200" dirty="0"/>
              <a:t> from SPEC CPU2006 and 3DMark, and a workload that exercises the peak memory bandwidth of DRAM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We make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four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observations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from 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motivational experiment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. I will describe them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one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by</a:t>
            </a:r>
            <a:r>
              <a:rPr lang="en-US" sz="1200" b="0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kern="120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one.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56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Our first observation is about the importance of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lang="en-US" sz="1200" b="1" dirty="0"/>
              <a:t>SoC Multi-Domain Scaling [CLICK]</a:t>
            </a:r>
          </a:p>
          <a:p>
            <a:r>
              <a:rPr lang="en-US" sz="1200" b="1" dirty="0"/>
              <a:t> 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/>
              <a:t>We observe that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SoC power budget management algorithm (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PBM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 assigns a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fixed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power budget to the IO and memory domains </a:t>
            </a:r>
            <a:r>
              <a:rPr lang="en-US" sz="2400" b="1" dirty="0"/>
              <a:t>[CLICK]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power budget corresponds to the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worst-case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performance demands </a:t>
            </a:r>
            <a:r>
              <a:rPr lang="en-US" sz="2400" b="1" dirty="0"/>
              <a:t>[CLICK]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When running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three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SPEC CPU2006 workloads using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baseline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and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MD-DVFS setups </a:t>
            </a:r>
            <a:r>
              <a:rPr lang="en-US" sz="2400" b="1" dirty="0"/>
              <a:t>[CLICK]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We observe that the power </a:t>
            </a:r>
            <a:r>
              <a:rPr lang="en-US" sz="1200" b="0" dirty="0"/>
              <a:t>of the </a:t>
            </a:r>
            <a:r>
              <a:rPr lang="en-US" sz="1200" b="1" dirty="0"/>
              <a:t>three workloads </a:t>
            </a:r>
            <a:r>
              <a:rPr lang="en-US" sz="1200" b="0" dirty="0"/>
              <a:t>is reduced by about</a:t>
            </a:r>
            <a:r>
              <a:rPr lang="en-US" sz="1200" b="1" dirty="0"/>
              <a:t> 10%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The energy of the </a:t>
            </a:r>
            <a:r>
              <a:rPr lang="en-US" sz="1200" b="1" dirty="0"/>
              <a:t>1</a:t>
            </a:r>
            <a:r>
              <a:rPr lang="en-US" sz="1200" b="1" baseline="30000" dirty="0"/>
              <a:t>st</a:t>
            </a:r>
            <a:r>
              <a:rPr lang="en-US" sz="1200" b="1" dirty="0"/>
              <a:t> workloads </a:t>
            </a:r>
            <a:r>
              <a:rPr lang="en-US" sz="1200" b="0" dirty="0"/>
              <a:t>was reduced by </a:t>
            </a:r>
            <a:r>
              <a:rPr lang="en-US" sz="1200" b="1" dirty="0"/>
              <a:t>10% </a:t>
            </a:r>
            <a:r>
              <a:rPr lang="en-US" sz="1200" b="0" dirty="0"/>
              <a:t>while </a:t>
            </a:r>
            <a:r>
              <a:rPr lang="en-US" sz="1200" b="1" dirty="0"/>
              <a:t>for the other workloads it was decreased slightly or increased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The performance of the </a:t>
            </a:r>
            <a:r>
              <a:rPr lang="en-US" sz="1200" b="1" dirty="0"/>
              <a:t>1</a:t>
            </a:r>
            <a:r>
              <a:rPr lang="en-US" sz="1200" b="1" baseline="30000" dirty="0"/>
              <a:t>st</a:t>
            </a:r>
            <a:r>
              <a:rPr lang="en-US" sz="1200" b="1" dirty="0"/>
              <a:t> workloads </a:t>
            </a:r>
            <a:r>
              <a:rPr lang="en-US" sz="1200" b="0" dirty="0"/>
              <a:t>was slightly degraded </a:t>
            </a:r>
            <a:r>
              <a:rPr lang="en-US" sz="1200" b="1" dirty="0"/>
              <a:t>while the other workloads experienced </a:t>
            </a:r>
            <a:r>
              <a:rPr lang="en-US" sz="1200" b="0" dirty="0"/>
              <a:t>more than 10% </a:t>
            </a:r>
            <a:r>
              <a:rPr lang="en-US" sz="1200" b="1" dirty="0"/>
              <a:t>performance degradation 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Moreover, the EDP of the 1</a:t>
            </a:r>
            <a:r>
              <a:rPr lang="en-US" sz="1200" b="1" baseline="30000" dirty="0"/>
              <a:t>st</a:t>
            </a:r>
            <a:r>
              <a:rPr lang="en-US" sz="1200" b="1" dirty="0"/>
              <a:t> workload was improved by about 10% while the other  workloads experienced significant degradation in EDP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[END]</a:t>
            </a:r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18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600" i="1" dirty="0">
                <a:latin typeface="Cambria" panose="02040503050406030204" pitchFamily="18" charset="0"/>
              </a:rPr>
              <a:t>Mohammed Alser</a:t>
            </a:r>
            <a:r>
              <a:rPr lang="en-US" sz="2600" i="1" baseline="30000" dirty="0">
                <a:latin typeface="Cambria" panose="02040503050406030204" pitchFamily="18" charset="0"/>
              </a:rPr>
              <a:t>1         </a:t>
            </a:r>
            <a:r>
              <a:rPr lang="en-US" sz="2600" i="1" dirty="0" err="1">
                <a:latin typeface="Cambria" panose="02040503050406030204" pitchFamily="18" charset="0"/>
              </a:rPr>
              <a:t>Jeremie</a:t>
            </a:r>
            <a:r>
              <a:rPr lang="en-US" sz="2600" i="1" dirty="0">
                <a:latin typeface="Cambria" panose="02040503050406030204" pitchFamily="18" charset="0"/>
              </a:rPr>
              <a:t> Kim</a:t>
            </a:r>
            <a:r>
              <a:rPr lang="en-US" sz="2600" i="1" baseline="30000" dirty="0">
                <a:latin typeface="Cambria" panose="02040503050406030204" pitchFamily="18" charset="0"/>
              </a:rPr>
              <a:t>1         </a:t>
            </a:r>
            <a:r>
              <a:rPr lang="en-US" sz="2600" i="1" dirty="0">
                <a:latin typeface="Cambria" panose="02040503050406030204" pitchFamily="18" charset="0"/>
              </a:rPr>
              <a:t>A. </a:t>
            </a:r>
            <a:r>
              <a:rPr lang="en-US" sz="2600" i="1" dirty="0" err="1">
                <a:latin typeface="Cambria" panose="02040503050406030204" pitchFamily="18" charset="0"/>
              </a:rPr>
              <a:t>Giray</a:t>
            </a:r>
            <a:r>
              <a:rPr lang="en-US" sz="2600" i="1" dirty="0">
                <a:latin typeface="Cambria" panose="02040503050406030204" pitchFamily="18" charset="0"/>
              </a:rPr>
              <a:t> Yaglıkçı</a:t>
            </a:r>
            <a:r>
              <a:rPr lang="en-US" sz="2600" i="1" baseline="30000" dirty="0">
                <a:latin typeface="Cambria" panose="02040503050406030204" pitchFamily="18" charset="0"/>
              </a:rPr>
              <a:t>1</a:t>
            </a:r>
          </a:p>
          <a:p>
            <a:pPr algn="ctr"/>
            <a:r>
              <a:rPr lang="en-US" sz="2600" i="1" dirty="0">
                <a:latin typeface="Cambria" panose="02040503050406030204" pitchFamily="18" charset="0"/>
              </a:rPr>
              <a:t>Nandita Vijaykumar</a:t>
            </a:r>
            <a:r>
              <a:rPr lang="en-US" sz="2600" i="1" baseline="30000" dirty="0">
                <a:latin typeface="Cambria" panose="02040503050406030204" pitchFamily="18" charset="0"/>
              </a:rPr>
              <a:t>1,2,3         </a:t>
            </a:r>
            <a:r>
              <a:rPr lang="en-US" sz="2600" i="1" dirty="0">
                <a:latin typeface="Cambria" panose="02040503050406030204" pitchFamily="18" charset="0"/>
              </a:rPr>
              <a:t>Efraim Rotem</a:t>
            </a:r>
            <a:r>
              <a:rPr lang="en-US" sz="2600" i="1" baseline="30000" dirty="0">
                <a:latin typeface="Cambria" panose="02040503050406030204" pitchFamily="18" charset="0"/>
              </a:rPr>
              <a:t>2         </a:t>
            </a:r>
            <a:r>
              <a:rPr lang="en-US" sz="2600" i="1" dirty="0">
                <a:latin typeface="Cambria" panose="02040503050406030204" pitchFamily="18" charset="0"/>
              </a:rPr>
              <a:t>Onur Mutlu</a:t>
            </a:r>
            <a:r>
              <a:rPr lang="en-US" sz="26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478194"/>
            <a:ext cx="9144000" cy="199988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SysScale: Exploiting Multi-domain 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Dynamic Voltage and Frequency Scaling 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Energy Efficient Mobile 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4902" y="5408893"/>
            <a:ext cx="2743200" cy="1013710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B54BDE2C-0B48-4DB2-AAEC-C4FED16CF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3"/>
          <a:stretch/>
        </p:blipFill>
        <p:spPr bwMode="auto">
          <a:xfrm>
            <a:off x="6628723" y="5324109"/>
            <a:ext cx="2360456" cy="11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ntel  logo">
            <a:extLst>
              <a:ext uri="{FF2B5EF4-FFF2-40B4-BE49-F238E27FC236}">
                <a16:creationId xmlns:a16="http://schemas.microsoft.com/office/drawing/2014/main" id="{C10979D8-A53F-4099-9A48-9F4B56E7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15" y="5510198"/>
            <a:ext cx="1240228" cy="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2338994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0B0D7-912E-46D8-A676-7158D125F244}"/>
              </a:ext>
            </a:extLst>
          </p:cNvPr>
          <p:cNvSpPr/>
          <p:nvPr/>
        </p:nvSpPr>
        <p:spPr>
          <a:xfrm>
            <a:off x="6396638" y="5432626"/>
            <a:ext cx="34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180752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806938" y="540979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7" y="5684395"/>
            <a:ext cx="1861479" cy="7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Observation 1:</a:t>
            </a:r>
            <a:r>
              <a:rPr lang="en-US" sz="3200" dirty="0"/>
              <a:t> SoC Multi-Domain Scaling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8E86FE-94CF-0B4E-8EAC-92F87C31940F}"/>
              </a:ext>
            </a:extLst>
          </p:cNvPr>
          <p:cNvSpPr/>
          <p:nvPr/>
        </p:nvSpPr>
        <p:spPr>
          <a:xfrm>
            <a:off x="95932" y="781350"/>
            <a:ext cx="9040759" cy="6077988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15837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SoC power budget management algorithm (</a:t>
            </a:r>
            <a:r>
              <a:rPr lang="en-US" sz="2200" dirty="0">
                <a:solidFill>
                  <a:srgbClr val="0066FF"/>
                </a:solidFill>
              </a:rPr>
              <a:t>PBM</a:t>
            </a:r>
            <a:r>
              <a:rPr lang="en-US" sz="2200" dirty="0"/>
              <a:t>) assigns a </a:t>
            </a:r>
            <a:r>
              <a:rPr lang="en-US" sz="2200" i="1" dirty="0">
                <a:solidFill>
                  <a:srgbClr val="C00000"/>
                </a:solidFill>
              </a:rPr>
              <a:t>fixed</a:t>
            </a:r>
            <a:r>
              <a:rPr lang="en-US" sz="2200" dirty="0"/>
              <a:t> power budget to the IO and memory domains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power budget corresponds to the </a:t>
            </a:r>
            <a:r>
              <a:rPr lang="en-US" sz="2200" i="1" dirty="0">
                <a:solidFill>
                  <a:srgbClr val="C00000"/>
                </a:solidFill>
              </a:rPr>
              <a:t>worst-case</a:t>
            </a:r>
            <a:r>
              <a:rPr lang="en-US" sz="2200" dirty="0"/>
              <a:t> performance demands (bandwidth/latency)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Running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three</a:t>
            </a:r>
            <a:r>
              <a:rPr lang="en-US" sz="2200" dirty="0"/>
              <a:t> SPEC CPU2006 workloads using </a:t>
            </a:r>
            <a:r>
              <a:rPr lang="en-US" sz="2200" dirty="0">
                <a:solidFill>
                  <a:schemeClr val="accent2"/>
                </a:solidFill>
              </a:rPr>
              <a:t>baseline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MD-DVFS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2EB3D-59CD-4140-987A-B82196299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2C4817-76B8-4945-9171-9A3BAAB1A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275FC-4781-D94D-AA7B-9782D7F42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6832B6-090A-8447-AA82-D5499C3BD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4C1664-97E2-E444-BE7B-C9C5D8004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9E099A-5993-FF49-AE57-89AF3741CF3D}"/>
              </a:ext>
            </a:extLst>
          </p:cNvPr>
          <p:cNvSpPr txBox="1"/>
          <p:nvPr/>
        </p:nvSpPr>
        <p:spPr>
          <a:xfrm>
            <a:off x="1494263" y="4406212"/>
            <a:ext cx="73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400.perlbench                        436.cactusADM                               470.lbm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369257-E9BE-A444-8065-69CA13430AB7}"/>
              </a:ext>
            </a:extLst>
          </p:cNvPr>
          <p:cNvSpPr/>
          <p:nvPr/>
        </p:nvSpPr>
        <p:spPr>
          <a:xfrm>
            <a:off x="-266821" y="2577536"/>
            <a:ext cx="9611543" cy="277504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DB4B0F69-BBB2-E242-B21E-9FB97126B1CE}"/>
              </a:ext>
            </a:extLst>
          </p:cNvPr>
          <p:cNvSpPr/>
          <p:nvPr/>
        </p:nvSpPr>
        <p:spPr>
          <a:xfrm>
            <a:off x="2321007" y="4738900"/>
            <a:ext cx="5728620" cy="12273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effect on energy efficiency (</a:t>
            </a:r>
            <a:r>
              <a:rPr lang="en-US" sz="2800" b="1" dirty="0">
                <a:solidFill>
                  <a:srgbClr val="0066FF"/>
                </a:solidFill>
              </a:rPr>
              <a:t>EDP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b="1" dirty="0">
                <a:solidFill>
                  <a:srgbClr val="FF0000"/>
                </a:solidFill>
              </a:rPr>
              <a:t>varies widely </a:t>
            </a:r>
            <a:r>
              <a:rPr lang="en-US" sz="2800" dirty="0">
                <a:solidFill>
                  <a:schemeClr val="tx1"/>
                </a:solidFill>
              </a:rPr>
              <a:t>across workloads.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58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F30430A-0492-7248-96F8-8B271B7FB1AD}"/>
              </a:ext>
            </a:extLst>
          </p:cNvPr>
          <p:cNvSpPr txBox="1"/>
          <p:nvPr/>
        </p:nvSpPr>
        <p:spPr>
          <a:xfrm>
            <a:off x="30315" y="6376372"/>
            <a:ext cx="85585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 pitchFamily="2" charset="0"/>
              </a:rPr>
              <a:t>                    400.perlbench          436.cactusADM             470.lbm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2334"/>
            <a:ext cx="9063614" cy="60608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Observation 1:</a:t>
            </a:r>
            <a:r>
              <a:rPr lang="en-US" sz="3200" dirty="0"/>
              <a:t> SoC Multi-Domain Scaling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15837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SoC power budget management algorithm (</a:t>
            </a:r>
            <a:r>
              <a:rPr lang="en-US" sz="2200" dirty="0">
                <a:solidFill>
                  <a:srgbClr val="0066FF"/>
                </a:solidFill>
              </a:rPr>
              <a:t>PBM</a:t>
            </a:r>
            <a:r>
              <a:rPr lang="en-US" sz="2200" dirty="0"/>
              <a:t>) assigns a </a:t>
            </a:r>
            <a:r>
              <a:rPr lang="en-US" sz="2200" i="1" dirty="0">
                <a:solidFill>
                  <a:srgbClr val="C00000"/>
                </a:solidFill>
              </a:rPr>
              <a:t>fixed</a:t>
            </a:r>
            <a:r>
              <a:rPr lang="en-US" sz="2200" dirty="0"/>
              <a:t> power budget to the IO and memory domains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power budget corresponds to the worst-case performance demands (bandwidth/latency)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Running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three</a:t>
            </a:r>
            <a:r>
              <a:rPr lang="en-US" sz="2200" dirty="0"/>
              <a:t> SPEC CPU2006 workloads using </a:t>
            </a:r>
            <a:r>
              <a:rPr lang="en-US" sz="2200" dirty="0">
                <a:solidFill>
                  <a:schemeClr val="accent2"/>
                </a:solidFill>
              </a:rPr>
              <a:t>baseline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MD-DVFS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2EB3D-59CD-4140-987A-B82196299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2C4817-76B8-4945-9171-9A3BAAB1A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275FC-4781-D94D-AA7B-9782D7F42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6832B6-090A-8447-AA82-D5499C3BD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4C1664-97E2-E444-BE7B-C9C5D8004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7EFFCC-8D3A-5246-8458-02D3F8FC2A59}"/>
              </a:ext>
            </a:extLst>
          </p:cNvPr>
          <p:cNvSpPr txBox="1"/>
          <p:nvPr/>
        </p:nvSpPr>
        <p:spPr>
          <a:xfrm>
            <a:off x="1494263" y="4406201"/>
            <a:ext cx="73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400.perlbench                        436.cactusADM                               470.lbm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369257-E9BE-A444-8065-69CA13430AB7}"/>
              </a:ext>
            </a:extLst>
          </p:cNvPr>
          <p:cNvSpPr/>
          <p:nvPr/>
        </p:nvSpPr>
        <p:spPr>
          <a:xfrm>
            <a:off x="-266821" y="2577537"/>
            <a:ext cx="9611543" cy="2258042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FE8C5-728C-994A-96CB-35CE85FDD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" y="4446924"/>
            <a:ext cx="5757571" cy="1996289"/>
          </a:xfrm>
          <a:prstGeom prst="rect">
            <a:avLst/>
          </a:prstGeom>
        </p:spPr>
      </p:pic>
      <p:sp>
        <p:nvSpPr>
          <p:cNvPr id="23" name="Rectangle: Rounded Corners 13">
            <a:extLst>
              <a:ext uri="{FF2B5EF4-FFF2-40B4-BE49-F238E27FC236}">
                <a16:creationId xmlns:a16="http://schemas.microsoft.com/office/drawing/2014/main" id="{BDF0920A-FAD3-B64D-B9F9-7AD9680DBFE9}"/>
              </a:ext>
            </a:extLst>
          </p:cNvPr>
          <p:cNvSpPr/>
          <p:nvPr/>
        </p:nvSpPr>
        <p:spPr>
          <a:xfrm>
            <a:off x="57465" y="4467624"/>
            <a:ext cx="5859469" cy="2258042"/>
          </a:xfrm>
          <a:prstGeom prst="roundRect">
            <a:avLst>
              <a:gd name="adj" fmla="val 11945"/>
            </a:avLst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8">
            <a:extLst>
              <a:ext uri="{FF2B5EF4-FFF2-40B4-BE49-F238E27FC236}">
                <a16:creationId xmlns:a16="http://schemas.microsoft.com/office/drawing/2014/main" id="{464194BF-E128-AC4C-A364-2006A82BD5BF}"/>
              </a:ext>
            </a:extLst>
          </p:cNvPr>
          <p:cNvSpPr/>
          <p:nvPr/>
        </p:nvSpPr>
        <p:spPr>
          <a:xfrm>
            <a:off x="621209" y="3099394"/>
            <a:ext cx="3772062" cy="12273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The workloads have different memory </a:t>
            </a:r>
            <a:r>
              <a:rPr lang="en-US" sz="2200" dirty="0">
                <a:solidFill>
                  <a:srgbClr val="0066FF"/>
                </a:solidFill>
              </a:rPr>
              <a:t>bandwidth demands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182DE-224C-431B-AA34-5EC48F11C2FA}"/>
              </a:ext>
            </a:extLst>
          </p:cNvPr>
          <p:cNvSpPr/>
          <p:nvPr/>
        </p:nvSpPr>
        <p:spPr>
          <a:xfrm>
            <a:off x="7155902" y="4462375"/>
            <a:ext cx="987670" cy="23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7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F30430A-0492-7248-96F8-8B271B7FB1AD}"/>
              </a:ext>
            </a:extLst>
          </p:cNvPr>
          <p:cNvSpPr txBox="1"/>
          <p:nvPr/>
        </p:nvSpPr>
        <p:spPr>
          <a:xfrm>
            <a:off x="30315" y="6376372"/>
            <a:ext cx="85585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 pitchFamily="2" charset="0"/>
              </a:rPr>
              <a:t>                    400.perlbench          436.cactusADM             470.lbm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2334"/>
            <a:ext cx="9063614" cy="60608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Observation 1:</a:t>
            </a:r>
            <a:r>
              <a:rPr lang="en-US" sz="3200" dirty="0"/>
              <a:t> SoC Multi-Domain Scaling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15837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SoC power budget management algorithm (</a:t>
            </a:r>
            <a:r>
              <a:rPr lang="en-US" sz="2200" dirty="0">
                <a:solidFill>
                  <a:srgbClr val="0066FF"/>
                </a:solidFill>
              </a:rPr>
              <a:t>PBM</a:t>
            </a:r>
            <a:r>
              <a:rPr lang="en-US" sz="2200" dirty="0"/>
              <a:t>) assigns a </a:t>
            </a:r>
            <a:r>
              <a:rPr lang="en-US" sz="2200" i="1" dirty="0">
                <a:solidFill>
                  <a:srgbClr val="C00000"/>
                </a:solidFill>
              </a:rPr>
              <a:t>fixed</a:t>
            </a:r>
            <a:r>
              <a:rPr lang="en-US" sz="2200" dirty="0"/>
              <a:t> power budget to the IO and memory domains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power budget corresponds to the worst-case performance demands (bandwidth/latency)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Running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three</a:t>
            </a:r>
            <a:r>
              <a:rPr lang="en-US" sz="2200" dirty="0"/>
              <a:t> SPEC CPU2006 workloads using </a:t>
            </a:r>
            <a:r>
              <a:rPr lang="en-US" sz="2200" dirty="0">
                <a:solidFill>
                  <a:schemeClr val="accent2"/>
                </a:solidFill>
              </a:rPr>
              <a:t>baseline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MD-DVFS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2EB3D-59CD-4140-987A-B82196299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2C4817-76B8-4945-9171-9A3BAAB1A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275FC-4781-D94D-AA7B-9782D7F42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6832B6-090A-8447-AA82-D5499C3BD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4C1664-97E2-E444-BE7B-C9C5D8004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7EFFCC-8D3A-5246-8458-02D3F8FC2A59}"/>
              </a:ext>
            </a:extLst>
          </p:cNvPr>
          <p:cNvSpPr txBox="1"/>
          <p:nvPr/>
        </p:nvSpPr>
        <p:spPr>
          <a:xfrm>
            <a:off x="1494263" y="4406201"/>
            <a:ext cx="73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400.perlbench                        436.cactusADM                               470.lbm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369257-E9BE-A444-8065-69CA13430AB7}"/>
              </a:ext>
            </a:extLst>
          </p:cNvPr>
          <p:cNvSpPr/>
          <p:nvPr/>
        </p:nvSpPr>
        <p:spPr>
          <a:xfrm>
            <a:off x="-266821" y="2637855"/>
            <a:ext cx="9611543" cy="2024026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FE8C5-728C-994A-96CB-35CE85FDD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" y="4446924"/>
            <a:ext cx="5757571" cy="19962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69378FF-7FA3-5F47-A339-76538A8ECCA2}"/>
              </a:ext>
            </a:extLst>
          </p:cNvPr>
          <p:cNvSpPr/>
          <p:nvPr/>
        </p:nvSpPr>
        <p:spPr>
          <a:xfrm>
            <a:off x="-116716" y="4446924"/>
            <a:ext cx="5987216" cy="2400704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7" name="Rectangle: Rounded Corners 12">
            <a:extLst>
              <a:ext uri="{FF2B5EF4-FFF2-40B4-BE49-F238E27FC236}">
                <a16:creationId xmlns:a16="http://schemas.microsoft.com/office/drawing/2014/main" id="{B283D468-42E9-9C49-9B21-AE04095F6D43}"/>
              </a:ext>
            </a:extLst>
          </p:cNvPr>
          <p:cNvSpPr/>
          <p:nvPr/>
        </p:nvSpPr>
        <p:spPr>
          <a:xfrm>
            <a:off x="4899452" y="3094325"/>
            <a:ext cx="4097824" cy="12273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436.cactusADM is highly </a:t>
            </a:r>
            <a:r>
              <a:rPr lang="en-US" sz="2200" dirty="0">
                <a:solidFill>
                  <a:srgbClr val="0066FF"/>
                </a:solidFill>
              </a:rPr>
              <a:t>bottlenecked by </a:t>
            </a:r>
            <a:r>
              <a:rPr lang="en-US" sz="2200" dirty="0">
                <a:solidFill>
                  <a:schemeClr val="tx1"/>
                </a:solidFill>
              </a:rPr>
              <a:t>memory latency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182DE-224C-431B-AA34-5EC48F11C2FA}"/>
              </a:ext>
            </a:extLst>
          </p:cNvPr>
          <p:cNvSpPr/>
          <p:nvPr/>
        </p:nvSpPr>
        <p:spPr>
          <a:xfrm>
            <a:off x="7155902" y="4462375"/>
            <a:ext cx="987670" cy="23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E0BE1-3E09-4B73-A03E-66DF983609E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05" t="7532" r="3174" b="3065"/>
          <a:stretch/>
        </p:blipFill>
        <p:spPr>
          <a:xfrm>
            <a:off x="5984562" y="4653324"/>
            <a:ext cx="3044162" cy="2141965"/>
          </a:xfrm>
          <a:prstGeom prst="rect">
            <a:avLst/>
          </a:prstGeom>
        </p:spPr>
      </p:pic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6988DE58-F08E-C446-9187-8BF6CCE18CA2}"/>
              </a:ext>
            </a:extLst>
          </p:cNvPr>
          <p:cNvSpPr/>
          <p:nvPr/>
        </p:nvSpPr>
        <p:spPr>
          <a:xfrm>
            <a:off x="7687344" y="4933594"/>
            <a:ext cx="486582" cy="106220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22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59E01AC-F1D5-4516-9E24-2575B0E69E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5" t="7532" r="3174" b="3065"/>
          <a:stretch/>
        </p:blipFill>
        <p:spPr>
          <a:xfrm>
            <a:off x="5984562" y="4653324"/>
            <a:ext cx="3044162" cy="21419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30430A-0492-7248-96F8-8B271B7FB1AD}"/>
              </a:ext>
            </a:extLst>
          </p:cNvPr>
          <p:cNvSpPr txBox="1"/>
          <p:nvPr/>
        </p:nvSpPr>
        <p:spPr>
          <a:xfrm>
            <a:off x="30315" y="6376372"/>
            <a:ext cx="85585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 pitchFamily="2" charset="0"/>
              </a:rPr>
              <a:t>                    400.perlbench          436.cactusADM             470.lbm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2334"/>
            <a:ext cx="9063614" cy="60608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Observation 1:</a:t>
            </a:r>
            <a:r>
              <a:rPr lang="en-US" sz="3200" dirty="0"/>
              <a:t> SoC Multi-Domain Scaling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15837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SoC power budget management algorithm (</a:t>
            </a:r>
            <a:r>
              <a:rPr lang="en-US" sz="2200" dirty="0">
                <a:solidFill>
                  <a:srgbClr val="0066FF"/>
                </a:solidFill>
              </a:rPr>
              <a:t>PBM</a:t>
            </a:r>
            <a:r>
              <a:rPr lang="en-US" sz="2200" dirty="0"/>
              <a:t>) assigns a </a:t>
            </a:r>
            <a:r>
              <a:rPr lang="en-US" sz="2200" i="1" dirty="0">
                <a:solidFill>
                  <a:srgbClr val="C00000"/>
                </a:solidFill>
              </a:rPr>
              <a:t>fixed</a:t>
            </a:r>
            <a:r>
              <a:rPr lang="en-US" sz="2200" dirty="0"/>
              <a:t> power budget to the IO and memory domains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power budget corresponds to the worst-case performance demands (bandwidth/latency)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Running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three</a:t>
            </a:r>
            <a:r>
              <a:rPr lang="en-US" sz="2200" dirty="0"/>
              <a:t> SPEC CPU2006 workloads using </a:t>
            </a:r>
            <a:r>
              <a:rPr lang="en-US" sz="2200" dirty="0">
                <a:solidFill>
                  <a:schemeClr val="accent2"/>
                </a:solidFill>
              </a:rPr>
              <a:t>baseline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MD-DVFS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2EB3D-59CD-4140-987A-B82196299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2C4817-76B8-4945-9171-9A3BAAB1A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275FC-4781-D94D-AA7B-9782D7F427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6832B6-090A-8447-AA82-D5499C3BD4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4C1664-97E2-E444-BE7B-C9C5D80048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87EFFCC-8D3A-5246-8458-02D3F8FC2A59}"/>
              </a:ext>
            </a:extLst>
          </p:cNvPr>
          <p:cNvSpPr txBox="1"/>
          <p:nvPr/>
        </p:nvSpPr>
        <p:spPr>
          <a:xfrm>
            <a:off x="1494263" y="4406201"/>
            <a:ext cx="73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400.perlbench                        436.cactusADM                               470.lbm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369257-E9BE-A444-8065-69CA13430AB7}"/>
              </a:ext>
            </a:extLst>
          </p:cNvPr>
          <p:cNvSpPr/>
          <p:nvPr/>
        </p:nvSpPr>
        <p:spPr>
          <a:xfrm>
            <a:off x="-266821" y="2577537"/>
            <a:ext cx="9611543" cy="2258042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FE8C5-728C-994A-96CB-35CE85FDD9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9" y="4446924"/>
            <a:ext cx="5757571" cy="19962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69378FF-7FA3-5F47-A339-76538A8ECCA2}"/>
              </a:ext>
            </a:extLst>
          </p:cNvPr>
          <p:cNvSpPr/>
          <p:nvPr/>
        </p:nvSpPr>
        <p:spPr>
          <a:xfrm>
            <a:off x="-116716" y="4446924"/>
            <a:ext cx="5987216" cy="2400704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182DE-224C-431B-AA34-5EC48F11C2FA}"/>
              </a:ext>
            </a:extLst>
          </p:cNvPr>
          <p:cNvSpPr/>
          <p:nvPr/>
        </p:nvSpPr>
        <p:spPr>
          <a:xfrm>
            <a:off x="7155902" y="4462375"/>
            <a:ext cx="987670" cy="23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448BAD-E563-4E3C-9C59-A0662E2B0260}"/>
              </a:ext>
            </a:extLst>
          </p:cNvPr>
          <p:cNvGrpSpPr/>
          <p:nvPr/>
        </p:nvGrpSpPr>
        <p:grpSpPr>
          <a:xfrm>
            <a:off x="-100084" y="801649"/>
            <a:ext cx="9397339" cy="5988369"/>
            <a:chOff x="-1398681" y="1002158"/>
            <a:chExt cx="9397339" cy="590604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2D17E1E-363A-4AB5-99C8-F563B04E2EAA}"/>
                </a:ext>
              </a:extLst>
            </p:cNvPr>
            <p:cNvSpPr/>
            <p:nvPr/>
          </p:nvSpPr>
          <p:spPr>
            <a:xfrm>
              <a:off x="-1398681" y="1002158"/>
              <a:ext cx="9397339" cy="5906045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DE9954-1FA1-4EE5-985A-49738ED91A95}"/>
                </a:ext>
              </a:extLst>
            </p:cNvPr>
            <p:cNvSpPr txBox="1"/>
            <p:nvPr/>
          </p:nvSpPr>
          <p:spPr>
            <a:xfrm>
              <a:off x="-20785" y="2674323"/>
              <a:ext cx="6937753" cy="16441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chemeClr val="tx1"/>
                  </a:solidFill>
                </a:rPr>
                <a:t>DVFS in IO and memory can </a:t>
              </a:r>
              <a:r>
                <a:rPr lang="en-US" sz="2400" dirty="0">
                  <a:solidFill>
                    <a:srgbClr val="FF0000"/>
                  </a:solidFill>
                </a:rPr>
                <a:t>reduce power and energy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with minimal performance impact,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for workloads that are </a:t>
              </a:r>
              <a:r>
                <a:rPr lang="en-US" sz="2400" dirty="0">
                  <a:solidFill>
                    <a:srgbClr val="0066FF"/>
                  </a:solidFill>
                </a:rPr>
                <a:t>not bottlenecked by memory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543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82" y="971049"/>
            <a:ext cx="8894602" cy="2792454"/>
          </a:xfrm>
        </p:spPr>
        <p:txBody>
          <a:bodyPr>
            <a:noAutofit/>
          </a:bodyPr>
          <a:lstStyle/>
          <a:p>
            <a:r>
              <a:rPr lang="en-US" sz="2200" dirty="0"/>
              <a:t>PBM (Power Budget Management Algorithm) employs a </a:t>
            </a:r>
            <a:r>
              <a:rPr lang="en-US" sz="2200" dirty="0">
                <a:solidFill>
                  <a:srgbClr val="0066FF"/>
                </a:solidFill>
              </a:rPr>
              <a:t>power budget redistribution </a:t>
            </a:r>
            <a:r>
              <a:rPr lang="en-US" sz="2200" dirty="0"/>
              <a:t>mechanism between components </a:t>
            </a:r>
            <a:r>
              <a:rPr lang="en-US" sz="2200" dirty="0">
                <a:solidFill>
                  <a:srgbClr val="0066FF"/>
                </a:solidFill>
              </a:rPr>
              <a:t>within</a:t>
            </a:r>
            <a:r>
              <a:rPr lang="en-US" sz="2200" dirty="0"/>
              <a:t> a domain</a:t>
            </a:r>
          </a:p>
          <a:p>
            <a:pPr lvl="1"/>
            <a:r>
              <a:rPr lang="en-US" sz="2000" dirty="0"/>
              <a:t> E.g., between cores and graphics engines </a:t>
            </a:r>
          </a:p>
          <a:p>
            <a:pPr lvl="1"/>
            <a:endParaRPr lang="en-US" sz="1050" dirty="0"/>
          </a:p>
          <a:p>
            <a:r>
              <a:rPr lang="en-US" sz="2200" dirty="0"/>
              <a:t>Current PBMs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do not </a:t>
            </a:r>
            <a:r>
              <a:rPr lang="en-US" sz="2200" dirty="0"/>
              <a:t>support dynamic power redistribution across different domains</a:t>
            </a:r>
          </a:p>
          <a:p>
            <a:endParaRPr lang="en-US" sz="1050" dirty="0"/>
          </a:p>
          <a:p>
            <a:r>
              <a:rPr lang="en-US" sz="2200" dirty="0"/>
              <a:t>We evaluate the impact of increasing CPU cores’ frequency of the MD-DVFS setup from </a:t>
            </a:r>
            <a:r>
              <a:rPr lang="en-US" sz="2200" b="1" dirty="0">
                <a:solidFill>
                  <a:schemeClr val="accent2"/>
                </a:solidFill>
              </a:rPr>
              <a:t>1.2GHz</a:t>
            </a:r>
            <a:r>
              <a:rPr lang="en-US" sz="2200" dirty="0"/>
              <a:t> to </a:t>
            </a:r>
            <a:r>
              <a:rPr lang="en-US" sz="2200" b="1" dirty="0">
                <a:solidFill>
                  <a:schemeClr val="accent6"/>
                </a:solidFill>
              </a:rPr>
              <a:t>1.3GHz</a:t>
            </a:r>
            <a:r>
              <a:rPr lang="en-US" sz="2200" dirty="0"/>
              <a:t> (redistribute power budget)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334"/>
            <a:ext cx="9063613" cy="60608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Observation 2:</a:t>
            </a:r>
            <a:r>
              <a:rPr lang="en-US" sz="3200" dirty="0"/>
              <a:t> Power Budget Redistribution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C11C84-63FB-4CC9-9A60-B79771E86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254861"/>
              </p:ext>
            </p:extLst>
          </p:nvPr>
        </p:nvGraphicFramePr>
        <p:xfrm>
          <a:off x="1503947" y="4312379"/>
          <a:ext cx="6448928" cy="24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547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BB4917C-358E-495F-8128-8A720EAAC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752010"/>
              </p:ext>
            </p:extLst>
          </p:nvPr>
        </p:nvGraphicFramePr>
        <p:xfrm>
          <a:off x="1503947" y="4312379"/>
          <a:ext cx="6448928" cy="241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82" y="971049"/>
            <a:ext cx="8894602" cy="2792454"/>
          </a:xfrm>
        </p:spPr>
        <p:txBody>
          <a:bodyPr>
            <a:noAutofit/>
          </a:bodyPr>
          <a:lstStyle/>
          <a:p>
            <a:r>
              <a:rPr lang="en-US" sz="2200" dirty="0"/>
              <a:t>PBM (Power Budget Management Algorithm) employs a </a:t>
            </a:r>
            <a:r>
              <a:rPr lang="en-US" sz="2200" dirty="0">
                <a:solidFill>
                  <a:srgbClr val="0066FF"/>
                </a:solidFill>
              </a:rPr>
              <a:t>power budget redistribution </a:t>
            </a:r>
            <a:r>
              <a:rPr lang="en-US" sz="2200" dirty="0"/>
              <a:t>mechanism between components </a:t>
            </a:r>
            <a:r>
              <a:rPr lang="en-US" sz="2200" dirty="0">
                <a:solidFill>
                  <a:srgbClr val="0066FF"/>
                </a:solidFill>
              </a:rPr>
              <a:t>within</a:t>
            </a:r>
            <a:r>
              <a:rPr lang="en-US" sz="2200" dirty="0"/>
              <a:t> a domain</a:t>
            </a:r>
          </a:p>
          <a:p>
            <a:pPr lvl="1"/>
            <a:r>
              <a:rPr lang="en-US" sz="2000" dirty="0"/>
              <a:t> E.g., between cores and graphics engines </a:t>
            </a:r>
          </a:p>
          <a:p>
            <a:pPr lvl="1"/>
            <a:endParaRPr lang="en-US" sz="1050" dirty="0"/>
          </a:p>
          <a:p>
            <a:r>
              <a:rPr lang="en-US" sz="2200" dirty="0"/>
              <a:t>Current PBMs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do not </a:t>
            </a:r>
            <a:r>
              <a:rPr lang="en-US" sz="2200" dirty="0"/>
              <a:t>support dynamic power redistribution across different domains</a:t>
            </a:r>
          </a:p>
          <a:p>
            <a:endParaRPr lang="en-US" sz="1050" dirty="0"/>
          </a:p>
          <a:p>
            <a:r>
              <a:rPr lang="en-US" sz="2200" dirty="0"/>
              <a:t>We evaluate the impact of increasing CPU cores’ frequency of the MD-DVFS setup from </a:t>
            </a:r>
            <a:r>
              <a:rPr lang="en-US" sz="2200" b="1" dirty="0">
                <a:solidFill>
                  <a:schemeClr val="accent2"/>
                </a:solidFill>
              </a:rPr>
              <a:t>1.2GHz</a:t>
            </a:r>
            <a:r>
              <a:rPr lang="en-US" sz="2200" dirty="0"/>
              <a:t> to </a:t>
            </a:r>
            <a:r>
              <a:rPr lang="en-US" sz="2200" b="1" dirty="0">
                <a:solidFill>
                  <a:schemeClr val="accent6"/>
                </a:solidFill>
              </a:rPr>
              <a:t>1.3GHz</a:t>
            </a:r>
            <a:r>
              <a:rPr lang="en-US" sz="2200" dirty="0"/>
              <a:t> (redistribute power budget)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334"/>
            <a:ext cx="9063613" cy="60608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Observation 2:</a:t>
            </a:r>
            <a:r>
              <a:rPr lang="en-US" sz="3200" dirty="0"/>
              <a:t> Power Budget Redistribution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B681A9-DEFC-4033-B50C-DC47144B1808}"/>
              </a:ext>
            </a:extLst>
          </p:cNvPr>
          <p:cNvGrpSpPr/>
          <p:nvPr/>
        </p:nvGrpSpPr>
        <p:grpSpPr>
          <a:xfrm>
            <a:off x="87974" y="855538"/>
            <a:ext cx="9040759" cy="5886952"/>
            <a:chOff x="-1206455" y="1083041"/>
            <a:chExt cx="9040759" cy="53189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22811F-CBC8-462A-86D3-7BAB51060BB9}"/>
                </a:ext>
              </a:extLst>
            </p:cNvPr>
            <p:cNvSpPr/>
            <p:nvPr/>
          </p:nvSpPr>
          <p:spPr>
            <a:xfrm>
              <a:off x="-1206455" y="1083041"/>
              <a:ext cx="9040759" cy="5318992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9E4B11-41D2-4631-B162-1AADEB9EE886}"/>
                </a:ext>
              </a:extLst>
            </p:cNvPr>
            <p:cNvSpPr txBox="1"/>
            <p:nvPr/>
          </p:nvSpPr>
          <p:spPr>
            <a:xfrm>
              <a:off x="-1184540" y="3339075"/>
              <a:ext cx="8955653" cy="14693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solidFill>
                    <a:schemeClr val="tx1"/>
                  </a:solidFill>
                </a:rPr>
                <a:t>Applying DVFS in IO and memory domains and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 redistributing the saved power budget between domains</a:t>
              </a:r>
            </a:p>
            <a:p>
              <a:r>
                <a:rPr lang="en-US" sz="2400" dirty="0">
                  <a:solidFill>
                    <a:schemeClr val="tx1"/>
                  </a:solidFill>
                </a:rPr>
                <a:t>can improve performance in </a:t>
              </a:r>
              <a:r>
                <a:rPr lang="en-US" sz="2400" dirty="0">
                  <a:solidFill>
                    <a:srgbClr val="0066FF"/>
                  </a:solidFill>
                </a:rPr>
                <a:t>compute-bound workloads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140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96AD-FC16-9244-9A6F-CDA27673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99605" cy="606084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Observation 3:</a:t>
            </a:r>
            <a:r>
              <a:rPr lang="en-US" sz="3200" dirty="0"/>
              <a:t> Memory Bandwidth Demands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CDFADE-297A-8E48-89CC-61247BDD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81" y="971049"/>
            <a:ext cx="8977819" cy="2605632"/>
          </a:xfrm>
        </p:spPr>
        <p:txBody>
          <a:bodyPr>
            <a:normAutofit/>
          </a:bodyPr>
          <a:lstStyle/>
          <a:p>
            <a:r>
              <a:rPr lang="en-US" sz="2400" dirty="0"/>
              <a:t>Multiple components in the IO and compute domains have </a:t>
            </a:r>
            <a:r>
              <a:rPr lang="en-US" sz="2400" dirty="0">
                <a:solidFill>
                  <a:srgbClr val="0066FF"/>
                </a:solidFill>
              </a:rPr>
              <a:t>widely-varying</a:t>
            </a:r>
            <a:r>
              <a:rPr lang="en-US" sz="2400" dirty="0"/>
              <a:t> main memory bandwidth demands across different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workloads</a:t>
            </a:r>
            <a:r>
              <a:rPr lang="en-US" sz="2400" dirty="0"/>
              <a:t>.</a:t>
            </a:r>
          </a:p>
          <a:p>
            <a:r>
              <a:rPr lang="en-US" sz="2400" dirty="0"/>
              <a:t>For example, </a:t>
            </a:r>
            <a:r>
              <a:rPr lang="en-US" sz="2400" dirty="0">
                <a:solidFill>
                  <a:srgbClr val="0066FF"/>
                </a:solidFill>
              </a:rPr>
              <a:t>memory bandwidth demands </a:t>
            </a:r>
            <a:r>
              <a:rPr lang="en-US" sz="2400" dirty="0"/>
              <a:t>of some SPEC CPU2006 and 3DMark workloads over time look like: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90A0C-893C-A84E-BB8B-3FC472BA1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7" y="3019120"/>
            <a:ext cx="7440967" cy="285622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68B14F-204D-450F-9C25-14A05D08A6B4}"/>
              </a:ext>
            </a:extLst>
          </p:cNvPr>
          <p:cNvSpPr/>
          <p:nvPr/>
        </p:nvSpPr>
        <p:spPr>
          <a:xfrm>
            <a:off x="1731818" y="4572000"/>
            <a:ext cx="1260764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7C799C-8BA7-4655-BF5D-2E13850355E6}"/>
              </a:ext>
            </a:extLst>
          </p:cNvPr>
          <p:cNvSpPr/>
          <p:nvPr/>
        </p:nvSpPr>
        <p:spPr>
          <a:xfrm>
            <a:off x="3567281" y="4682838"/>
            <a:ext cx="1260763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96E099-ED26-4FF5-8037-F2457916E216}"/>
              </a:ext>
            </a:extLst>
          </p:cNvPr>
          <p:cNvSpPr/>
          <p:nvPr/>
        </p:nvSpPr>
        <p:spPr>
          <a:xfrm>
            <a:off x="3158139" y="4572002"/>
            <a:ext cx="347399" cy="374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A125B9-4445-4F48-9D40-1DC5A253482D}"/>
              </a:ext>
            </a:extLst>
          </p:cNvPr>
          <p:cNvSpPr/>
          <p:nvPr/>
        </p:nvSpPr>
        <p:spPr>
          <a:xfrm>
            <a:off x="5132918" y="4572000"/>
            <a:ext cx="1260764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658674-A3CE-4F87-B228-3B99B9B0C5F4}"/>
              </a:ext>
            </a:extLst>
          </p:cNvPr>
          <p:cNvSpPr/>
          <p:nvPr/>
        </p:nvSpPr>
        <p:spPr>
          <a:xfrm>
            <a:off x="6393682" y="4682838"/>
            <a:ext cx="387250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578AB2-523F-46C0-97C3-370458A127D9}"/>
              </a:ext>
            </a:extLst>
          </p:cNvPr>
          <p:cNvSpPr/>
          <p:nvPr/>
        </p:nvSpPr>
        <p:spPr>
          <a:xfrm>
            <a:off x="6792575" y="4627419"/>
            <a:ext cx="387250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6822D5-9B3B-4FB7-9F03-3E1E59644475}"/>
              </a:ext>
            </a:extLst>
          </p:cNvPr>
          <p:cNvSpPr/>
          <p:nvPr/>
        </p:nvSpPr>
        <p:spPr>
          <a:xfrm>
            <a:off x="7218557" y="4495801"/>
            <a:ext cx="387250" cy="374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7D665A-2B65-4D0C-9074-6A444E93C274}"/>
              </a:ext>
            </a:extLst>
          </p:cNvPr>
          <p:cNvSpPr/>
          <p:nvPr/>
        </p:nvSpPr>
        <p:spPr>
          <a:xfrm>
            <a:off x="7659015" y="4627419"/>
            <a:ext cx="461089" cy="429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96AD-FC16-9244-9A6F-CDA27673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2334"/>
            <a:ext cx="9230497" cy="606084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Observation 3:</a:t>
            </a:r>
            <a:r>
              <a:rPr lang="en-US" sz="3200" dirty="0"/>
              <a:t> Memory Bandwidth Demands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CDFADE-297A-8E48-89CC-61247BDD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81" y="971049"/>
            <a:ext cx="8977819" cy="2605632"/>
          </a:xfrm>
        </p:spPr>
        <p:txBody>
          <a:bodyPr>
            <a:normAutofit/>
          </a:bodyPr>
          <a:lstStyle/>
          <a:p>
            <a:r>
              <a:rPr lang="en-US" sz="2400" dirty="0"/>
              <a:t>Multiple components in the IO and compute domains have </a:t>
            </a:r>
            <a:r>
              <a:rPr lang="en-US" sz="2400" dirty="0">
                <a:solidFill>
                  <a:srgbClr val="0066FF"/>
                </a:solidFill>
              </a:rPr>
              <a:t>widely-varying</a:t>
            </a:r>
            <a:r>
              <a:rPr lang="en-US" sz="2400" dirty="0"/>
              <a:t> main memory bandwidth demands across different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workloads</a:t>
            </a:r>
            <a:r>
              <a:rPr lang="en-US" sz="2400" dirty="0"/>
              <a:t>.</a:t>
            </a:r>
          </a:p>
          <a:p>
            <a:r>
              <a:rPr lang="en-US" sz="2400" dirty="0"/>
              <a:t>Memory bandwidth demand of different </a:t>
            </a:r>
            <a:r>
              <a:rPr lang="en-US" sz="2400" dirty="0">
                <a:solidFill>
                  <a:schemeClr val="accent2"/>
                </a:solidFill>
              </a:rPr>
              <a:t>SoC engines</a:t>
            </a:r>
            <a:r>
              <a:rPr lang="en-US" sz="2400" dirty="0"/>
              <a:t>: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B34AED-D9EF-FB43-825B-18896D97B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32243"/>
              </p:ext>
            </p:extLst>
          </p:nvPr>
        </p:nvGraphicFramePr>
        <p:xfrm>
          <a:off x="386079" y="2644346"/>
          <a:ext cx="8540849" cy="376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0ABB780F-3284-4C3D-BB69-ECBAF625B9E6}"/>
              </a:ext>
            </a:extLst>
          </p:cNvPr>
          <p:cNvSpPr/>
          <p:nvPr/>
        </p:nvSpPr>
        <p:spPr>
          <a:xfrm>
            <a:off x="1766263" y="3847748"/>
            <a:ext cx="547445" cy="678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686EAA-6EA4-4C46-A939-F32FDE641B6D}"/>
              </a:ext>
            </a:extLst>
          </p:cNvPr>
          <p:cNvSpPr/>
          <p:nvPr/>
        </p:nvSpPr>
        <p:spPr>
          <a:xfrm>
            <a:off x="4897391" y="3942954"/>
            <a:ext cx="547445" cy="678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69992B-D28D-4D1A-AC6C-92ABDB145E73}"/>
              </a:ext>
            </a:extLst>
          </p:cNvPr>
          <p:cNvSpPr/>
          <p:nvPr/>
        </p:nvSpPr>
        <p:spPr>
          <a:xfrm>
            <a:off x="6912159" y="3885494"/>
            <a:ext cx="547445" cy="678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96AD-FC16-9244-9A6F-CDA27673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236676" cy="606084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Observation 3:</a:t>
            </a:r>
            <a:r>
              <a:rPr lang="en-US" sz="3200" dirty="0"/>
              <a:t> Memory Bandwidth Demands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CDFADE-297A-8E48-89CC-61247BDD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81" y="971049"/>
            <a:ext cx="8977819" cy="2605632"/>
          </a:xfrm>
        </p:spPr>
        <p:txBody>
          <a:bodyPr>
            <a:normAutofit/>
          </a:bodyPr>
          <a:lstStyle/>
          <a:p>
            <a:r>
              <a:rPr lang="en-US" sz="2400" dirty="0"/>
              <a:t>Multiple components in the IO and compute domains have </a:t>
            </a:r>
            <a:r>
              <a:rPr lang="en-US" sz="2400" dirty="0">
                <a:solidFill>
                  <a:srgbClr val="0066FF"/>
                </a:solidFill>
              </a:rPr>
              <a:t>widely-varying</a:t>
            </a:r>
            <a:r>
              <a:rPr lang="en-US" sz="2400" dirty="0"/>
              <a:t> main memory bandwidth demands across different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workloads</a:t>
            </a:r>
            <a:r>
              <a:rPr lang="en-US" sz="2400" dirty="0"/>
              <a:t>.</a:t>
            </a:r>
          </a:p>
          <a:p>
            <a:r>
              <a:rPr lang="en-US" sz="2400" dirty="0"/>
              <a:t>Memory bandwidth demand of different SoC engines: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B34AED-D9EF-FB43-825B-18896D97B989}"/>
              </a:ext>
            </a:extLst>
          </p:cNvPr>
          <p:cNvGraphicFramePr>
            <a:graphicFrameLocks/>
          </p:cNvGraphicFramePr>
          <p:nvPr/>
        </p:nvGraphicFramePr>
        <p:xfrm>
          <a:off x="386079" y="2644346"/>
          <a:ext cx="8540849" cy="376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007D338-1ADA-4940-BB9B-4037FD287E61}"/>
              </a:ext>
            </a:extLst>
          </p:cNvPr>
          <p:cNvGrpSpPr/>
          <p:nvPr/>
        </p:nvGrpSpPr>
        <p:grpSpPr>
          <a:xfrm>
            <a:off x="54672" y="971049"/>
            <a:ext cx="9040759" cy="5232043"/>
            <a:chOff x="-1117247" y="1105359"/>
            <a:chExt cx="9040759" cy="52158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463E73-C07C-6643-B4CB-8BD11456024D}"/>
                </a:ext>
              </a:extLst>
            </p:cNvPr>
            <p:cNvSpPr/>
            <p:nvPr/>
          </p:nvSpPr>
          <p:spPr>
            <a:xfrm>
              <a:off x="-1117247" y="1105359"/>
              <a:ext cx="9040759" cy="5215899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95EFD9-3E82-3E49-A092-F0BBB0CC0325}"/>
                </a:ext>
              </a:extLst>
            </p:cNvPr>
            <p:cNvSpPr txBox="1"/>
            <p:nvPr/>
          </p:nvSpPr>
          <p:spPr>
            <a:xfrm>
              <a:off x="-1016630" y="3315512"/>
              <a:ext cx="8846848" cy="22498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500" dirty="0">
                  <a:solidFill>
                    <a:schemeClr val="tx1"/>
                  </a:solidFill>
                </a:rPr>
                <a:t>Typical workloads have </a:t>
              </a:r>
              <a:r>
                <a:rPr lang="en-US" sz="2500" b="1" dirty="0">
                  <a:solidFill>
                    <a:srgbClr val="0066FF"/>
                  </a:solidFill>
                </a:rPr>
                <a:t>modest memory demands</a:t>
              </a:r>
              <a:r>
                <a:rPr lang="en-US" sz="2500" dirty="0">
                  <a:solidFill>
                    <a:schemeClr val="tx1"/>
                  </a:solidFill>
                </a:rPr>
                <a:t>.</a:t>
              </a:r>
            </a:p>
            <a:p>
              <a:endParaRPr lang="en-US" sz="2500" dirty="0">
                <a:solidFill>
                  <a:schemeClr val="tx1"/>
                </a:solidFill>
              </a:endParaRPr>
            </a:p>
            <a:p>
              <a:r>
                <a:rPr lang="en-US" sz="2500" dirty="0">
                  <a:solidFill>
                    <a:schemeClr val="tx1"/>
                  </a:solidFill>
                </a:rPr>
                <a:t>Yet, the SoC IO and memory domains are provisioned high.</a:t>
              </a:r>
            </a:p>
            <a:p>
              <a:endParaRPr lang="en-US" sz="2500" dirty="0">
                <a:solidFill>
                  <a:schemeClr val="tx1"/>
                </a:solidFill>
              </a:endParaRPr>
            </a:p>
            <a:p>
              <a:r>
                <a:rPr lang="en-US" sz="2500" dirty="0">
                  <a:solidFill>
                    <a:schemeClr val="tx1"/>
                  </a:solidFill>
                </a:rPr>
                <a:t>This makes </a:t>
              </a:r>
              <a:r>
                <a:rPr lang="en-US" sz="2500" dirty="0">
                  <a:solidFill>
                    <a:srgbClr val="FF0000"/>
                  </a:solidFill>
                </a:rPr>
                <a:t>existing mobile SoCs inefficient</a:t>
              </a:r>
              <a:r>
                <a:rPr lang="en-US" sz="2500" dirty="0">
                  <a:solidFill>
                    <a:schemeClr val="tx1"/>
                  </a:solidFill>
                </a:rPr>
                <a:t> for typical workloads.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64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80" y="971049"/>
            <a:ext cx="5579711" cy="53834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Memory reference code (</a:t>
            </a:r>
            <a:r>
              <a:rPr lang="en-US" sz="2200" dirty="0">
                <a:solidFill>
                  <a:srgbClr val="0066FF"/>
                </a:solidFill>
              </a:rPr>
              <a:t>MRC</a:t>
            </a:r>
            <a:r>
              <a:rPr lang="en-US" sz="2200" dirty="0"/>
              <a:t>) training is part of the BIOS code that manages system memory initialization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purpose of </a:t>
            </a:r>
            <a:r>
              <a:rPr lang="en-US" sz="2200" dirty="0">
                <a:solidFill>
                  <a:srgbClr val="0066FF"/>
                </a:solidFill>
              </a:rPr>
              <a:t>MRC training </a:t>
            </a:r>
            <a:r>
              <a:rPr lang="en-US" sz="2200" dirty="0"/>
              <a:t>is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Detect</a:t>
            </a:r>
            <a:r>
              <a:rPr lang="en-US" sz="1800" dirty="0"/>
              <a:t> the DIMMs and their capabilities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Configure</a:t>
            </a:r>
            <a:r>
              <a:rPr lang="en-US" sz="1800" dirty="0"/>
              <a:t> the configuration registers (CRs) of the memory controller (MC), DDRIO, and DIMMs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200" dirty="0"/>
              <a:t>Compared to using </a:t>
            </a:r>
            <a:r>
              <a:rPr lang="en-US" sz="2200" dirty="0">
                <a:solidFill>
                  <a:schemeClr val="accent6"/>
                </a:solidFill>
              </a:rPr>
              <a:t>optimized MRC </a:t>
            </a:r>
            <a:r>
              <a:rPr lang="en-US" sz="2200" dirty="0"/>
              <a:t>values for a given frequency, </a:t>
            </a:r>
            <a:r>
              <a:rPr lang="en-US" sz="2200" dirty="0">
                <a:solidFill>
                  <a:srgbClr val="C00000"/>
                </a:solidFill>
              </a:rPr>
              <a:t>unoptimized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00000"/>
                </a:solidFill>
              </a:rPr>
              <a:t>MRC</a:t>
            </a:r>
            <a:r>
              <a:rPr lang="en-US" sz="2200" dirty="0"/>
              <a:t> values can greatly degrade: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800" dirty="0">
                <a:solidFill>
                  <a:srgbClr val="7030A0"/>
                </a:solidFill>
              </a:rPr>
              <a:t>Average power </a:t>
            </a:r>
            <a:r>
              <a:rPr lang="en-US" sz="1800" dirty="0"/>
              <a:t>(by 22%)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r>
              <a:rPr lang="en-US" sz="1800" dirty="0"/>
              <a:t> (by 10%)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2334"/>
            <a:ext cx="9465278" cy="606084"/>
          </a:xfrm>
        </p:spPr>
        <p:txBody>
          <a:bodyPr>
            <a:noAutofit/>
          </a:bodyPr>
          <a:lstStyle/>
          <a:p>
            <a:r>
              <a:rPr lang="en-US" sz="3200" spc="-100" dirty="0">
                <a:solidFill>
                  <a:srgbClr val="C00000"/>
                </a:solidFill>
                <a:highlight>
                  <a:srgbClr val="FFFFFF"/>
                </a:highlight>
              </a:rPr>
              <a:t>Observation 4:</a:t>
            </a:r>
            <a:r>
              <a:rPr lang="en-US" sz="3200" spc="-100" dirty="0">
                <a:highlight>
                  <a:srgbClr val="FFFFFF"/>
                </a:highlight>
              </a:rPr>
              <a:t> Optimizing DRAM Configuration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3C8EB6-0157-48D7-B651-88E128D37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497875"/>
              </p:ext>
            </p:extLst>
          </p:nvPr>
        </p:nvGraphicFramePr>
        <p:xfrm>
          <a:off x="5745892" y="747725"/>
          <a:ext cx="3323930" cy="549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391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140890" y="2648360"/>
            <a:ext cx="9417404" cy="2201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140890" y="1691871"/>
            <a:ext cx="9417404" cy="1181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136701" y="797929"/>
            <a:ext cx="9417403" cy="1047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140890" y="4849590"/>
            <a:ext cx="9417404" cy="15512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4000" dirty="0"/>
              <a:t>Executive Summary</a:t>
            </a:r>
            <a:endParaRPr lang="en-US" sz="4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44310" y="765855"/>
            <a:ext cx="9099689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Problem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A modern thermally-constrained mobile SoC has three domains: compute, IO, and memory. The </a:t>
            </a:r>
            <a:r>
              <a:rPr lang="en-US" sz="2000" b="1" dirty="0"/>
              <a:t>SoC allocates a fixed power budget to these domains unfairly </a:t>
            </a:r>
            <a:r>
              <a:rPr lang="en-US" sz="2000" dirty="0"/>
              <a:t>based on their worst-case performance demands even if they are underutilized.</a:t>
            </a:r>
          </a:p>
          <a:p>
            <a:endParaRPr lang="en-US" sz="1100" dirty="0"/>
          </a:p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Goal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/>
              <a:t>Increase the energy efficiency and performance of mobile SoCs </a:t>
            </a:r>
            <a:r>
              <a:rPr lang="en-US" sz="2000" dirty="0"/>
              <a:t>by dynamically orchestrating the distribution of the SoC power budget across the </a:t>
            </a:r>
            <a:r>
              <a:rPr lang="en-US" sz="2000" i="1" dirty="0"/>
              <a:t>three</a:t>
            </a:r>
            <a:r>
              <a:rPr lang="en-US" sz="2000" dirty="0"/>
              <a:t> domains based on their actual performance demands.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5C440-66AD-6A41-B957-B985793E16DA}"/>
              </a:ext>
            </a:extLst>
          </p:cNvPr>
          <p:cNvSpPr/>
          <p:nvPr/>
        </p:nvSpPr>
        <p:spPr>
          <a:xfrm>
            <a:off x="32588" y="2812816"/>
            <a:ext cx="909968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pPr lvl="0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>
                <a:solidFill>
                  <a:prstClr val="black"/>
                </a:solidFill>
                <a:cs typeface="Segoe UI" panose="020B0502040204020203" pitchFamily="34" charset="0"/>
              </a:rPr>
              <a:t>SysScale, a new multi-domain power management technique that introduces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new DVFS (dynamic voltage and frequency scaling) mechanism </a:t>
            </a:r>
            <a:r>
              <a:rPr lang="en-US" dirty="0"/>
              <a:t>to </a:t>
            </a:r>
            <a:r>
              <a:rPr lang="en-US" dirty="0">
                <a:solidFill>
                  <a:srgbClr val="7030A0"/>
                </a:solidFill>
              </a:rPr>
              <a:t>distribute the SoC power to each domain</a:t>
            </a:r>
            <a:r>
              <a:rPr lang="en-US" dirty="0"/>
              <a:t> based on its predicted performance demand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spc="-30" dirty="0">
                <a:cs typeface="Segoe UI" panose="020B0502040204020203" pitchFamily="34" charset="0"/>
              </a:rPr>
              <a:t>An </a:t>
            </a:r>
            <a:r>
              <a:rPr lang="en-US" dirty="0">
                <a:solidFill>
                  <a:srgbClr val="0066FF"/>
                </a:solidFill>
              </a:rPr>
              <a:t>accurate algorithm</a:t>
            </a:r>
            <a:r>
              <a:rPr lang="en-US" spc="-30" dirty="0">
                <a:cs typeface="Segoe UI" panose="020B0502040204020203" pitchFamily="34" charset="0"/>
              </a:rPr>
              <a:t> to </a:t>
            </a:r>
            <a:r>
              <a:rPr lang="en-US" dirty="0">
                <a:solidFill>
                  <a:srgbClr val="7030A0"/>
                </a:solidFill>
              </a:rPr>
              <a:t>predict each domain’s performance demand</a:t>
            </a:r>
          </a:p>
          <a:p>
            <a:pPr marL="216000" lvl="1" indent="-216000">
              <a:buClr>
                <a:schemeClr val="tx1"/>
              </a:buClr>
              <a:buFont typeface="Cambria" panose="02040503050406030204" pitchFamily="18" charset="0"/>
              <a:buChar char="-"/>
            </a:pPr>
            <a:r>
              <a:rPr lang="en-US" dirty="0">
                <a:solidFill>
                  <a:srgbClr val="0066FF"/>
                </a:solidFill>
              </a:rPr>
              <a:t>Domain-specialized techniques</a:t>
            </a:r>
            <a:r>
              <a:rPr lang="en-US" spc="-30" dirty="0">
                <a:cs typeface="Segoe UI" panose="020B0502040204020203" pitchFamily="34" charset="0"/>
              </a:rPr>
              <a:t> to </a:t>
            </a:r>
            <a:r>
              <a:rPr lang="en-US" dirty="0">
                <a:solidFill>
                  <a:srgbClr val="7030A0"/>
                </a:solidFill>
              </a:rPr>
              <a:t>optimize the energy efficiency of each domain</a:t>
            </a:r>
            <a:r>
              <a:rPr lang="en-US" spc="-30" dirty="0">
                <a:cs typeface="Segoe UI" panose="020B0502040204020203" pitchFamily="34" charset="0"/>
              </a:rPr>
              <a:t> at different operating points</a:t>
            </a:r>
          </a:p>
          <a:p>
            <a:pPr marL="0" lvl="1"/>
            <a:endParaRPr lang="en-US" sz="1100" dirty="0"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2000" spc="-50" dirty="0">
                <a:cs typeface="Segoe UI" panose="020B0502040204020203" pitchFamily="34" charset="0"/>
              </a:rPr>
              <a:t>We implement SysScale on the Intel Skylake SoC for mobile devices. </a:t>
            </a:r>
            <a:r>
              <a:rPr lang="en-US" sz="2000" b="1" spc="-50" dirty="0">
                <a:cs typeface="Segoe UI" panose="020B0502040204020203" pitchFamily="34" charset="0"/>
              </a:rPr>
              <a:t>SysScale: 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Improves the performance </a:t>
            </a:r>
            <a:r>
              <a:rPr lang="en-US" spc="-30" dirty="0">
                <a:cs typeface="Segoe UI" panose="020B0502040204020203" pitchFamily="34" charset="0"/>
              </a:rPr>
              <a:t>of SPEC CPU2006 and 3DMark workloads by up to 16% and 8.9% (9.2% and 7.9% on average), providing larger benefits at lower power budgets</a:t>
            </a:r>
          </a:p>
          <a:p>
            <a:pPr marL="216000" lvl="1" indent="-216000">
              <a:buFont typeface="Cambria" panose="02040503050406030204" pitchFamily="18" charset="0"/>
              <a:buChar char="-"/>
            </a:pPr>
            <a:r>
              <a:rPr lang="en-US" b="1" spc="-30" dirty="0">
                <a:solidFill>
                  <a:srgbClr val="0066FF"/>
                </a:solidFill>
                <a:cs typeface="Segoe UI" panose="020B0502040204020203" pitchFamily="34" charset="0"/>
              </a:rPr>
              <a:t>Reduces the average power consumption </a:t>
            </a:r>
            <a:r>
              <a:rPr lang="en-US" spc="-30" dirty="0">
                <a:cs typeface="Segoe UI" panose="020B0502040204020203" pitchFamily="34" charset="0"/>
              </a:rPr>
              <a:t>of battery life workloads by up to 10.7% (8.5% on average)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0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1" animBg="1"/>
      <p:bldP spid="8" grpId="1" animBg="1"/>
      <p:bldP spid="11" grpId="0" animBg="1"/>
      <p:bldP spid="4" grpId="0" build="p"/>
      <p:bldP spid="1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81" y="971049"/>
            <a:ext cx="5375824" cy="53834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Memory reference code (</a:t>
            </a:r>
            <a:r>
              <a:rPr lang="en-US" sz="2200" dirty="0">
                <a:solidFill>
                  <a:srgbClr val="0066FF"/>
                </a:solidFill>
              </a:rPr>
              <a:t>MRC</a:t>
            </a:r>
            <a:r>
              <a:rPr lang="en-US" sz="2200" dirty="0"/>
              <a:t>) training is part of the BIOS code that manages system memory initialization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purpose of </a:t>
            </a:r>
            <a:r>
              <a:rPr lang="en-US" sz="2200" dirty="0">
                <a:solidFill>
                  <a:srgbClr val="0066FF"/>
                </a:solidFill>
              </a:rPr>
              <a:t>MRC training </a:t>
            </a:r>
            <a:r>
              <a:rPr lang="en-US" sz="2200" dirty="0"/>
              <a:t>is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Detect</a:t>
            </a:r>
            <a:r>
              <a:rPr lang="en-US" sz="1800" dirty="0"/>
              <a:t> the DIMMs and their capabilities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Configure</a:t>
            </a:r>
            <a:r>
              <a:rPr lang="en-US" sz="1800" dirty="0"/>
              <a:t> the configuration registers (CRs) of the memory controller (MC), DDRIO, and DIMMs</a:t>
            </a:r>
          </a:p>
          <a:p>
            <a:pPr marL="685800" lvl="2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200" dirty="0"/>
              <a:t>Compared to using </a:t>
            </a:r>
            <a:r>
              <a:rPr lang="en-US" sz="2200" dirty="0">
                <a:solidFill>
                  <a:schemeClr val="accent6"/>
                </a:solidFill>
              </a:rPr>
              <a:t>optimized MRC </a:t>
            </a:r>
            <a:r>
              <a:rPr lang="en-US" sz="2200" dirty="0"/>
              <a:t>values, </a:t>
            </a:r>
            <a:r>
              <a:rPr lang="en-US" sz="2200" dirty="0">
                <a:solidFill>
                  <a:srgbClr val="C00000"/>
                </a:solidFill>
              </a:rPr>
              <a:t>unoptimized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00000"/>
                </a:solidFill>
              </a:rPr>
              <a:t>MRC</a:t>
            </a:r>
            <a:r>
              <a:rPr lang="en-US" sz="2200" dirty="0"/>
              <a:t> values can greatly degrade: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800" dirty="0">
                <a:solidFill>
                  <a:srgbClr val="7030A0"/>
                </a:solidFill>
              </a:rPr>
              <a:t>Average power </a:t>
            </a:r>
            <a:r>
              <a:rPr lang="en-US" sz="1800" dirty="0"/>
              <a:t>(by 22%)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r>
              <a:rPr lang="en-US" sz="1800" dirty="0"/>
              <a:t> (by 10%).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2334"/>
            <a:ext cx="9465278" cy="606084"/>
          </a:xfrm>
        </p:spPr>
        <p:txBody>
          <a:bodyPr>
            <a:noAutofit/>
          </a:bodyPr>
          <a:lstStyle/>
          <a:p>
            <a:r>
              <a:rPr lang="en-US" sz="3200" spc="-100" dirty="0">
                <a:solidFill>
                  <a:srgbClr val="C00000"/>
                </a:solidFill>
                <a:highlight>
                  <a:srgbClr val="FFFFFF"/>
                </a:highlight>
              </a:rPr>
              <a:t>Observation 4:</a:t>
            </a:r>
            <a:r>
              <a:rPr lang="en-US" sz="3200" spc="-100" dirty="0">
                <a:highlight>
                  <a:srgbClr val="FFFFFF"/>
                </a:highlight>
              </a:rPr>
              <a:t> </a:t>
            </a:r>
            <a:r>
              <a:rPr lang="en-US" sz="3200" spc="-100" dirty="0"/>
              <a:t>Optimizing DRAM Configuration</a:t>
            </a:r>
            <a:endParaRPr lang="en-US" sz="3200" spc="-100" dirty="0">
              <a:highlight>
                <a:srgbClr val="FFFFFF"/>
              </a:highlight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3C8EB6-0157-48D7-B651-88E128D37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041292"/>
              </p:ext>
            </p:extLst>
          </p:nvPr>
        </p:nvGraphicFramePr>
        <p:xfrm>
          <a:off x="5745892" y="747725"/>
          <a:ext cx="3323930" cy="549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E64B1A4-7621-4FBB-BA48-D00D7A9C606D}"/>
              </a:ext>
            </a:extLst>
          </p:cNvPr>
          <p:cNvGrpSpPr/>
          <p:nvPr/>
        </p:nvGrpSpPr>
        <p:grpSpPr>
          <a:xfrm>
            <a:off x="112345" y="747726"/>
            <a:ext cx="9040759" cy="5651380"/>
            <a:chOff x="-1117247" y="1189548"/>
            <a:chExt cx="9040759" cy="53668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ED6B38-0895-4AFF-973E-857288C932A3}"/>
                </a:ext>
              </a:extLst>
            </p:cNvPr>
            <p:cNvSpPr/>
            <p:nvPr/>
          </p:nvSpPr>
          <p:spPr>
            <a:xfrm>
              <a:off x="-1117247" y="1189548"/>
              <a:ext cx="9040759" cy="5366841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1D7762-2E05-4DCD-AD16-7374AAB42241}"/>
                </a:ext>
              </a:extLst>
            </p:cNvPr>
            <p:cNvSpPr txBox="1"/>
            <p:nvPr/>
          </p:nvSpPr>
          <p:spPr>
            <a:xfrm>
              <a:off x="-1094946" y="2600495"/>
              <a:ext cx="8853235" cy="15650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800" dirty="0">
                  <a:solidFill>
                    <a:srgbClr val="FF0000"/>
                  </a:solidFill>
                </a:rPr>
                <a:t>Optimizing the DRAM configuration for each frequency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is very important for</a:t>
              </a:r>
            </a:p>
            <a:p>
              <a:r>
                <a:rPr lang="en-US" sz="2800" dirty="0">
                  <a:solidFill>
                    <a:srgbClr val="0066FF"/>
                  </a:solidFill>
                </a:rPr>
                <a:t>multi-domain DVFS energy efficiency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486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390A-D671-C449-88D2-EF287144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334"/>
            <a:ext cx="9144000" cy="606084"/>
          </a:xfrm>
        </p:spPr>
        <p:txBody>
          <a:bodyPr/>
          <a:lstStyle/>
          <a:p>
            <a:r>
              <a:rPr lang="en-US" sz="3500" dirty="0"/>
              <a:t>Our Goal: Holistic SoC Power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80C7-3225-8F40-A511-EDE6CBE2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6172"/>
            <a:ext cx="9144000" cy="5293805"/>
          </a:xfrm>
        </p:spPr>
        <p:txBody>
          <a:bodyPr/>
          <a:lstStyle/>
          <a:p>
            <a:r>
              <a:rPr lang="en-US" sz="2700" dirty="0"/>
              <a:t>We conclude that a </a:t>
            </a:r>
            <a:r>
              <a:rPr lang="en-US" sz="2700" i="1" dirty="0">
                <a:solidFill>
                  <a:schemeClr val="accent6">
                    <a:lumMod val="75000"/>
                  </a:schemeClr>
                </a:solidFill>
              </a:rPr>
              <a:t>holistic power management approach</a:t>
            </a:r>
            <a:r>
              <a:rPr lang="en-US" sz="2700" i="1" dirty="0"/>
              <a:t> </a:t>
            </a:r>
            <a:r>
              <a:rPr lang="en-US" sz="2700" dirty="0"/>
              <a:t>is </a:t>
            </a:r>
            <a:r>
              <a:rPr lang="en-US" sz="2700" b="1" dirty="0">
                <a:solidFill>
                  <a:srgbClr val="FF0000"/>
                </a:solidFill>
              </a:rPr>
              <a:t>needed</a:t>
            </a:r>
            <a:r>
              <a:rPr lang="en-US" sz="2700" dirty="0"/>
              <a:t> to mitigate the power management </a:t>
            </a:r>
            <a:r>
              <a:rPr lang="en-US" sz="2700" dirty="0">
                <a:solidFill>
                  <a:srgbClr val="FF0000"/>
                </a:solidFill>
              </a:rPr>
              <a:t>inefficiencies</a:t>
            </a:r>
            <a:r>
              <a:rPr lang="en-US" sz="2700" dirty="0"/>
              <a:t> in current mobile SoCs </a:t>
            </a:r>
          </a:p>
          <a:p>
            <a:endParaRPr lang="en-US" dirty="0"/>
          </a:p>
          <a:p>
            <a:pPr>
              <a:buClr>
                <a:schemeClr val="tx1"/>
              </a:buClr>
            </a:pPr>
            <a:r>
              <a:rPr lang="en-US" sz="2700" b="1" dirty="0">
                <a:solidFill>
                  <a:srgbClr val="0066FF"/>
                </a:solidFill>
              </a:rPr>
              <a:t>Our goal is to provide such an efficient multi-domain power management approach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by dynamically orchestrating the distribution of the SoC power budget </a:t>
            </a:r>
            <a:r>
              <a:rPr lang="en-US" dirty="0">
                <a:solidFill>
                  <a:srgbClr val="7030A0"/>
                </a:solidFill>
              </a:rPr>
              <a:t>across the </a:t>
            </a:r>
            <a:r>
              <a:rPr lang="en-US" i="1" dirty="0">
                <a:solidFill>
                  <a:srgbClr val="7030A0"/>
                </a:solidFill>
              </a:rPr>
              <a:t>three</a:t>
            </a:r>
            <a:r>
              <a:rPr lang="en-US" dirty="0">
                <a:solidFill>
                  <a:srgbClr val="7030A0"/>
                </a:solidFill>
              </a:rPr>
              <a:t> domains </a:t>
            </a:r>
            <a:r>
              <a:rPr lang="en-US" dirty="0"/>
              <a:t>based on their actual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performance demands</a:t>
            </a:r>
          </a:p>
        </p:txBody>
      </p:sp>
    </p:spTree>
    <p:extLst>
      <p:ext uri="{BB962C8B-B14F-4D97-AF65-F5344CB8AC3E}">
        <p14:creationId xmlns:p14="http://schemas.microsoft.com/office/powerpoint/2010/main" val="27969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 of a Modern SoC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SysScale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Power Management Flow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Demand Prediction Mechanism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Holistic Power Management Algorithm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339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38F2-03FF-4123-ABAE-1159BA03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SysScale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8D3C-543A-46B2-B558-CBCC91C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44615" cy="5365773"/>
          </a:xfrm>
        </p:spPr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</a:rPr>
              <a:t>SysScale</a:t>
            </a:r>
            <a:r>
              <a:rPr lang="en-US" sz="2400" dirty="0"/>
              <a:t> is a </a:t>
            </a:r>
            <a:r>
              <a:rPr lang="en-US" sz="2400" dirty="0">
                <a:solidFill>
                  <a:srgbClr val="0066FF"/>
                </a:solidFill>
              </a:rPr>
              <a:t>new multi-domain power management </a:t>
            </a:r>
            <a:r>
              <a:rPr lang="en-US" sz="2400" dirty="0"/>
              <a:t>technique to improve the energy efficiency of mobile SoCs</a:t>
            </a:r>
          </a:p>
          <a:p>
            <a:endParaRPr lang="en-US" sz="2400" dirty="0"/>
          </a:p>
          <a:p>
            <a:r>
              <a:rPr lang="en-US" sz="2400" dirty="0"/>
              <a:t>SysScale is based on </a:t>
            </a:r>
            <a:r>
              <a:rPr lang="en-US" sz="2400" dirty="0">
                <a:solidFill>
                  <a:srgbClr val="FF0000"/>
                </a:solidFill>
              </a:rPr>
              <a:t>three key ideas</a:t>
            </a:r>
            <a:r>
              <a:rPr lang="en-US" sz="24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>
                <a:solidFill>
                  <a:srgbClr val="0066FF"/>
                </a:solidFill>
              </a:rPr>
              <a:t>new DVFS (dynamic voltage and frequency scaling) mechanism </a:t>
            </a:r>
            <a:r>
              <a:rPr lang="en-US" dirty="0"/>
              <a:t>to </a:t>
            </a:r>
            <a:r>
              <a:rPr lang="en-US" dirty="0">
                <a:solidFill>
                  <a:srgbClr val="7030A0"/>
                </a:solidFill>
              </a:rPr>
              <a:t>distribute the SoC power to each domain</a:t>
            </a:r>
            <a:r>
              <a:rPr lang="en-US" dirty="0"/>
              <a:t> based on its predicted performance demand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>
                <a:solidFill>
                  <a:srgbClr val="0066FF"/>
                </a:solidFill>
              </a:rPr>
              <a:t>accurate algorithm </a:t>
            </a:r>
            <a:r>
              <a:rPr lang="en-US" dirty="0"/>
              <a:t>to </a:t>
            </a:r>
            <a:r>
              <a:rPr lang="en-US" dirty="0">
                <a:solidFill>
                  <a:srgbClr val="7030A0"/>
                </a:solidFill>
              </a:rPr>
              <a:t>predict each domain’s performance demand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Domain-specialized techniques </a:t>
            </a:r>
            <a:r>
              <a:rPr lang="en-US" dirty="0"/>
              <a:t>to </a:t>
            </a:r>
            <a:r>
              <a:rPr lang="en-US" dirty="0">
                <a:solidFill>
                  <a:srgbClr val="7030A0"/>
                </a:solidFill>
              </a:rPr>
              <a:t>optimize the energy efficiency of each domain </a:t>
            </a:r>
            <a:r>
              <a:rPr lang="en-US" dirty="0"/>
              <a:t>at different operating points</a:t>
            </a:r>
          </a:p>
        </p:txBody>
      </p:sp>
    </p:spTree>
    <p:extLst>
      <p:ext uri="{BB962C8B-B14F-4D97-AF65-F5344CB8AC3E}">
        <p14:creationId xmlns:p14="http://schemas.microsoft.com/office/powerpoint/2010/main" val="18259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38F2-03FF-4123-ABAE-1159BA035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SysScale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8D3C-543A-46B2-B558-CBCC91C3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44615" cy="536577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SysScale </a:t>
            </a:r>
            <a:r>
              <a:rPr lang="en-US" sz="2400" dirty="0"/>
              <a:t>has three key </a:t>
            </a:r>
            <a:r>
              <a:rPr lang="en-US" sz="2400" dirty="0">
                <a:solidFill>
                  <a:srgbClr val="0066FF"/>
                </a:solidFill>
              </a:rPr>
              <a:t>components</a:t>
            </a:r>
            <a:r>
              <a:rPr lang="en-US" sz="2400" dirty="0"/>
              <a:t>: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>
                <a:solidFill>
                  <a:schemeClr val="accent6"/>
                </a:solidFill>
              </a:rPr>
              <a:t> power management flow </a:t>
            </a:r>
            <a:r>
              <a:rPr lang="en-US" dirty="0"/>
              <a:t>that is responsible for the DVFS process and reconfiguring DRAM with optimized MRC values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demand prediction mechanism </a:t>
            </a:r>
            <a:r>
              <a:rPr lang="en-US" dirty="0"/>
              <a:t>that predicts the performance demands from each SoC domain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endParaRPr lang="en-US" dirty="0">
              <a:solidFill>
                <a:schemeClr val="accent6"/>
              </a:solidFill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holistic power management algorithm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that is responsible for </a:t>
            </a:r>
            <a:r>
              <a:rPr lang="en-US" dirty="0">
                <a:solidFill>
                  <a:srgbClr val="0066FF"/>
                </a:solidFill>
              </a:rPr>
              <a:t>DVFS</a:t>
            </a:r>
            <a:r>
              <a:rPr lang="en-US" dirty="0"/>
              <a:t> of the SoC domains to meet the system’s dynamic performance demand and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redistributing</a:t>
            </a:r>
            <a:r>
              <a:rPr lang="en-US" dirty="0"/>
              <a:t> the power budget across domains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4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 on Mobile SoC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SysScale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b="1" dirty="0"/>
              <a:t>Power Management Flow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b="1" dirty="0"/>
              <a:t>Demand Prediction Mechanism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b="1" dirty="0"/>
              <a:t>Holistic Power Management Algorithm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18907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844C-3275-4B25-B50E-0DD5698E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3600" dirty="0"/>
              <a:t>Power Management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178C-FA32-4B85-9E58-F76B4F91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2523" y="846963"/>
            <a:ext cx="9242618" cy="39430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SysScale power management flow is responsible for </a:t>
            </a:r>
            <a:r>
              <a:rPr lang="en-US" sz="2200" dirty="0">
                <a:solidFill>
                  <a:schemeClr val="accent6"/>
                </a:solidFill>
              </a:rPr>
              <a:t>adjusting</a:t>
            </a:r>
            <a:r>
              <a:rPr lang="en-US" sz="2200" dirty="0"/>
              <a:t> the </a:t>
            </a:r>
            <a:r>
              <a:rPr lang="en-US" sz="2200" dirty="0">
                <a:solidFill>
                  <a:srgbClr val="7030A0"/>
                </a:solidFill>
              </a:rPr>
              <a:t>frequencies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2"/>
                </a:solidFill>
              </a:rPr>
              <a:t>voltages</a:t>
            </a:r>
            <a:r>
              <a:rPr lang="en-US" sz="2200" dirty="0"/>
              <a:t> of the IO interconnect and memory subsystem. The flow steps are: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100" dirty="0"/>
              <a:t>A </a:t>
            </a:r>
            <a:r>
              <a:rPr lang="en-US" sz="2100" dirty="0">
                <a:solidFill>
                  <a:srgbClr val="0066FF"/>
                </a:solidFill>
              </a:rPr>
              <a:t>demand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0066FF"/>
                </a:solidFill>
              </a:rPr>
              <a:t>prediction</a:t>
            </a:r>
            <a:r>
              <a:rPr lang="en-US" sz="2100" dirty="0"/>
              <a:t> mechanism decides on target operating point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Evaluated every </a:t>
            </a:r>
            <a:r>
              <a:rPr lang="en-US" sz="1800" i="1" dirty="0">
                <a:solidFill>
                  <a:schemeClr val="accent4">
                    <a:lumMod val="75000"/>
                  </a:schemeClr>
                </a:solidFill>
              </a:rPr>
              <a:t>30ms</a:t>
            </a:r>
            <a:r>
              <a:rPr lang="en-US" sz="1800" dirty="0"/>
              <a:t> (configurable, tuned post-silicon)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100" dirty="0"/>
              <a:t>Adjust </a:t>
            </a:r>
            <a:r>
              <a:rPr lang="en-US" sz="2100" dirty="0">
                <a:solidFill>
                  <a:srgbClr val="0066FF"/>
                </a:solidFill>
              </a:rPr>
              <a:t>voltages</a:t>
            </a:r>
            <a:r>
              <a:rPr lang="en-US" sz="2100" dirty="0"/>
              <a:t> depending on the DVFS direction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>
                <a:solidFill>
                  <a:srgbClr val="0066FF"/>
                </a:solidFill>
              </a:rPr>
              <a:t>Block </a:t>
            </a:r>
            <a:r>
              <a:rPr lang="en-US" sz="2100" dirty="0"/>
              <a:t>and</a:t>
            </a:r>
            <a:r>
              <a:rPr lang="en-US" sz="2100" dirty="0">
                <a:solidFill>
                  <a:srgbClr val="0066FF"/>
                </a:solidFill>
              </a:rPr>
              <a:t> drain </a:t>
            </a:r>
            <a:r>
              <a:rPr lang="en-US" sz="2100" dirty="0"/>
              <a:t>IO and memory domains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/>
              <a:t>Enter DRAM into </a:t>
            </a:r>
            <a:r>
              <a:rPr lang="en-US" sz="2100" dirty="0">
                <a:solidFill>
                  <a:srgbClr val="0066FF"/>
                </a:solidFill>
              </a:rPr>
              <a:t>self refresh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100" dirty="0"/>
              <a:t>Load </a:t>
            </a:r>
            <a:r>
              <a:rPr lang="en-US" sz="2100" dirty="0">
                <a:solidFill>
                  <a:srgbClr val="0066FF"/>
                </a:solidFill>
              </a:rPr>
              <a:t>optimized MRC </a:t>
            </a:r>
            <a:r>
              <a:rPr lang="en-US" sz="2000" dirty="0"/>
              <a:t>(Memory reference code)</a:t>
            </a:r>
            <a:r>
              <a:rPr lang="en-US" sz="2100" dirty="0">
                <a:solidFill>
                  <a:srgbClr val="0066FF"/>
                </a:solidFill>
              </a:rPr>
              <a:t> </a:t>
            </a:r>
            <a:r>
              <a:rPr lang="en-US" sz="2100" dirty="0"/>
              <a:t>values for the new operating point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100" dirty="0"/>
              <a:t>Adjust clock </a:t>
            </a:r>
            <a:r>
              <a:rPr lang="en-US" sz="2100" dirty="0">
                <a:solidFill>
                  <a:srgbClr val="0066FF"/>
                </a:solidFill>
              </a:rPr>
              <a:t>frequencies</a:t>
            </a:r>
            <a:r>
              <a:rPr lang="en-US" sz="2100" dirty="0"/>
              <a:t>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100" dirty="0">
                <a:solidFill>
                  <a:srgbClr val="0066FF"/>
                </a:solidFill>
              </a:rPr>
              <a:t>Resume</a:t>
            </a:r>
            <a:r>
              <a:rPr lang="en-US" sz="2100" dirty="0"/>
              <a:t> SoC operation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3DAB7-036B-4F69-AF1E-CD73C6AD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11" y="4881973"/>
            <a:ext cx="8805978" cy="15149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6B30BB-6EB6-4896-AA94-69ED72B96493}"/>
              </a:ext>
            </a:extLst>
          </p:cNvPr>
          <p:cNvSpPr/>
          <p:nvPr/>
        </p:nvSpPr>
        <p:spPr>
          <a:xfrm>
            <a:off x="169011" y="5527357"/>
            <a:ext cx="957593" cy="586452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6B2A0A-30B1-4969-B35E-D82D2B9E8618}"/>
              </a:ext>
            </a:extLst>
          </p:cNvPr>
          <p:cNvSpPr/>
          <p:nvPr/>
        </p:nvSpPr>
        <p:spPr>
          <a:xfrm>
            <a:off x="1585732" y="4881973"/>
            <a:ext cx="1145893" cy="35215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7F9FF4-5227-4005-9146-474BD35C7E40}"/>
              </a:ext>
            </a:extLst>
          </p:cNvPr>
          <p:cNvSpPr/>
          <p:nvPr/>
        </p:nvSpPr>
        <p:spPr>
          <a:xfrm>
            <a:off x="6169422" y="4881972"/>
            <a:ext cx="898852" cy="35215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6F24B9-42FA-4815-BCB4-5FAC5E3E7C01}"/>
              </a:ext>
            </a:extLst>
          </p:cNvPr>
          <p:cNvSpPr/>
          <p:nvPr/>
        </p:nvSpPr>
        <p:spPr>
          <a:xfrm>
            <a:off x="2851230" y="5423185"/>
            <a:ext cx="659757" cy="821801"/>
          </a:xfrm>
          <a:prstGeom prst="roundRect">
            <a:avLst>
              <a:gd name="adj" fmla="val 10477"/>
            </a:avLst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5F4E9B-92DD-4133-A7F4-D7E178748A0D}"/>
              </a:ext>
            </a:extLst>
          </p:cNvPr>
          <p:cNvSpPr/>
          <p:nvPr/>
        </p:nvSpPr>
        <p:spPr>
          <a:xfrm>
            <a:off x="3707757" y="5409682"/>
            <a:ext cx="659757" cy="821801"/>
          </a:xfrm>
          <a:prstGeom prst="roundRect">
            <a:avLst>
              <a:gd name="adj" fmla="val 10477"/>
            </a:avLst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373F669-2F50-4231-A9C1-41603F3C8FC4}"/>
              </a:ext>
            </a:extLst>
          </p:cNvPr>
          <p:cNvSpPr/>
          <p:nvPr/>
        </p:nvSpPr>
        <p:spPr>
          <a:xfrm>
            <a:off x="4520557" y="5423185"/>
            <a:ext cx="659757" cy="821801"/>
          </a:xfrm>
          <a:prstGeom prst="roundRect">
            <a:avLst>
              <a:gd name="adj" fmla="val 10477"/>
            </a:avLst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CAB293-21F9-4A0D-8C8C-0E6CEFF789EA}"/>
              </a:ext>
            </a:extLst>
          </p:cNvPr>
          <p:cNvSpPr/>
          <p:nvPr/>
        </p:nvSpPr>
        <p:spPr>
          <a:xfrm>
            <a:off x="5336621" y="5423185"/>
            <a:ext cx="659757" cy="821801"/>
          </a:xfrm>
          <a:prstGeom prst="roundRect">
            <a:avLst>
              <a:gd name="adj" fmla="val 10477"/>
            </a:avLst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4052B00-1760-48F9-8793-7062D27CBC19}"/>
              </a:ext>
            </a:extLst>
          </p:cNvPr>
          <p:cNvSpPr/>
          <p:nvPr/>
        </p:nvSpPr>
        <p:spPr>
          <a:xfrm>
            <a:off x="7310005" y="5415860"/>
            <a:ext cx="659757" cy="821801"/>
          </a:xfrm>
          <a:prstGeom prst="roundRect">
            <a:avLst>
              <a:gd name="adj" fmla="val 10477"/>
            </a:avLst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A2EAC11-D7AB-4159-A48F-E22528AEEF98}"/>
              </a:ext>
            </a:extLst>
          </p:cNvPr>
          <p:cNvSpPr/>
          <p:nvPr/>
        </p:nvSpPr>
        <p:spPr>
          <a:xfrm>
            <a:off x="8142497" y="5427679"/>
            <a:ext cx="659757" cy="821801"/>
          </a:xfrm>
          <a:prstGeom prst="roundRect">
            <a:avLst>
              <a:gd name="adj" fmla="val 10477"/>
            </a:avLst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5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0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D465-EDBF-45F7-A53B-2057DCB9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Demand Prediction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377F9-B583-4110-9891-E893BCFE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924832" cy="52938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Demand prediction mechanism predicts the performance demands using: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  <a:r>
              <a:rPr lang="en-US" sz="2000" dirty="0"/>
              <a:t>Peripheral </a:t>
            </a:r>
            <a:r>
              <a:rPr lang="en-US" sz="2000" dirty="0">
                <a:solidFill>
                  <a:srgbClr val="0066FF"/>
                </a:solidFill>
              </a:rPr>
              <a:t>configuration registers 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Performance counters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Peripheral </a:t>
            </a:r>
            <a:r>
              <a:rPr lang="en-US" sz="2400" dirty="0">
                <a:solidFill>
                  <a:srgbClr val="0066FF"/>
                </a:solidFill>
              </a:rPr>
              <a:t>configuration registers</a:t>
            </a:r>
            <a:r>
              <a:rPr lang="en-US" sz="2400" dirty="0"/>
              <a:t> indicate the active devices and their configuration: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For example, number of active displays or cameras and frame rates 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We use 4 </a:t>
            </a:r>
            <a:r>
              <a:rPr lang="en-US" sz="2400" dirty="0">
                <a:solidFill>
                  <a:schemeClr val="accent6"/>
                </a:solidFill>
              </a:rPr>
              <a:t>performance counters </a:t>
            </a:r>
            <a:r>
              <a:rPr lang="en-US" sz="2400" dirty="0"/>
              <a:t>with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thresholds</a:t>
            </a:r>
            <a:r>
              <a:rPr lang="en-US" sz="2400" dirty="0"/>
              <a:t> corresponding to each counter: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accent6"/>
                </a:solidFill>
              </a:rPr>
              <a:t>performance counter</a:t>
            </a:r>
            <a:r>
              <a:rPr lang="en-US" sz="2000" dirty="0"/>
              <a:t> indicates the </a:t>
            </a:r>
            <a:r>
              <a:rPr lang="en-US" sz="2000" dirty="0">
                <a:solidFill>
                  <a:srgbClr val="7030A0"/>
                </a:solidFill>
              </a:rPr>
              <a:t>bandwidth</a:t>
            </a:r>
            <a:r>
              <a:rPr lang="en-US" sz="2000" dirty="0"/>
              <a:t>/</a:t>
            </a:r>
            <a:r>
              <a:rPr lang="en-US" sz="2000" dirty="0">
                <a:solidFill>
                  <a:schemeClr val="accent2"/>
                </a:solidFill>
              </a:rPr>
              <a:t>latency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demand of CPU cores, graphics engines and IO devices</a:t>
            </a:r>
          </a:p>
        </p:txBody>
      </p:sp>
    </p:spTree>
    <p:extLst>
      <p:ext uri="{BB962C8B-B14F-4D97-AF65-F5344CB8AC3E}">
        <p14:creationId xmlns:p14="http://schemas.microsoft.com/office/powerpoint/2010/main" val="14218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8E15-0188-4431-AAA6-C0B1DF3E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Holistic Power Management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5057-1DF2-4EA1-A9A2-530EC752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1" y="880570"/>
            <a:ext cx="9113534" cy="57894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SysScale implements a power distribution algorithm in the power management unit (PMU) </a:t>
            </a:r>
            <a:r>
              <a:rPr lang="en-US" sz="2400" dirty="0">
                <a:solidFill>
                  <a:srgbClr val="0066FF"/>
                </a:solidFill>
              </a:rPr>
              <a:t>firmware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The system moves the </a:t>
            </a:r>
            <a:r>
              <a:rPr lang="en-US" sz="2400" dirty="0">
                <a:solidFill>
                  <a:srgbClr val="0066FF"/>
                </a:solidFill>
              </a:rPr>
              <a:t>IO and memory </a:t>
            </a:r>
            <a:r>
              <a:rPr lang="en-US" sz="2400" dirty="0"/>
              <a:t>domains</a:t>
            </a:r>
            <a:r>
              <a:rPr lang="en-US" sz="2400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to a </a:t>
            </a:r>
            <a:r>
              <a:rPr lang="en-US" sz="2400" dirty="0">
                <a:solidFill>
                  <a:schemeClr val="accent2"/>
                </a:solidFill>
              </a:rPr>
              <a:t>high-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/>
              <a:t>or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/>
                </a:solidFill>
              </a:rPr>
              <a:t>low-</a:t>
            </a:r>
            <a:r>
              <a:rPr lang="en-US" sz="2400" dirty="0">
                <a:solidFill>
                  <a:srgbClr val="7030A0"/>
                </a:solidFill>
              </a:rPr>
              <a:t>performance  operating point </a:t>
            </a:r>
            <a:r>
              <a:rPr lang="en-US" sz="2400" dirty="0"/>
              <a:t>based on the decision of the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demand prediction mechanism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system </a:t>
            </a:r>
            <a:r>
              <a:rPr lang="en-US" sz="2000" dirty="0">
                <a:solidFill>
                  <a:srgbClr val="0066FF"/>
                </a:solidFill>
              </a:rPr>
              <a:t>redistributes the power budget </a:t>
            </a:r>
            <a:r>
              <a:rPr lang="en-US" sz="2000" dirty="0"/>
              <a:t> across SoC domains when changing the  </a:t>
            </a:r>
            <a:r>
              <a:rPr lang="en-US" sz="2000" dirty="0">
                <a:solidFill>
                  <a:srgbClr val="7030A0"/>
                </a:solidFill>
              </a:rPr>
              <a:t>operating point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/>
              <a:t> For example, when the SoC moves to a </a:t>
            </a:r>
            <a:r>
              <a:rPr lang="en-US" sz="2400" dirty="0">
                <a:solidFill>
                  <a:srgbClr val="00B0F0"/>
                </a:solidFill>
              </a:rPr>
              <a:t>low-performance</a:t>
            </a:r>
            <a:r>
              <a:rPr lang="en-US" sz="2400" dirty="0"/>
              <a:t> operating point, the PMU: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Reduces</a:t>
            </a:r>
            <a:r>
              <a:rPr lang="en-US" sz="2000" dirty="0"/>
              <a:t> the power budgets of the </a:t>
            </a:r>
            <a:r>
              <a:rPr lang="en-US" sz="2000" dirty="0">
                <a:solidFill>
                  <a:srgbClr val="0066FF"/>
                </a:solidFill>
              </a:rPr>
              <a:t>IO and memory</a:t>
            </a:r>
            <a:r>
              <a:rPr lang="en-US" sz="2000" dirty="0"/>
              <a:t> domains and 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B050"/>
                </a:solidFill>
              </a:rPr>
              <a:t>Increases</a:t>
            </a:r>
            <a:r>
              <a:rPr lang="en-US" sz="2000" dirty="0"/>
              <a:t> the power budget of the </a:t>
            </a:r>
            <a:r>
              <a:rPr lang="en-US" sz="2000" dirty="0">
                <a:solidFill>
                  <a:srgbClr val="0066FF"/>
                </a:solidFill>
              </a:rPr>
              <a:t>compute</a:t>
            </a:r>
            <a:r>
              <a:rPr lang="en-US" sz="2000" dirty="0"/>
              <a:t> domain </a:t>
            </a:r>
          </a:p>
        </p:txBody>
      </p:sp>
    </p:spTree>
    <p:extLst>
      <p:ext uri="{BB962C8B-B14F-4D97-AF65-F5344CB8AC3E}">
        <p14:creationId xmlns:p14="http://schemas.microsoft.com/office/powerpoint/2010/main" val="42375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 on Mobile SoC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SysScale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Power Management Flow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Demand Prediction Mechanism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Holistic Power Management Algorithm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Evaluation</a:t>
            </a:r>
            <a:endParaRPr lang="en-US" sz="24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6993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Overview of a Modern SoC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SysScale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Power Management Flow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Demand Prediction Mechanism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Holistic Power Management Algorithm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Evaluation</a:t>
            </a: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14032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30A4-D827-4E9D-B768-A89AC7A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1F77-6AB9-4E62-B636-970FC60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830" y="836007"/>
            <a:ext cx="9220258" cy="59911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350" b="1" u="sng" dirty="0">
                <a:solidFill>
                  <a:schemeClr val="accent5"/>
                </a:solidFill>
              </a:rPr>
              <a:t>System</a:t>
            </a:r>
            <a:r>
              <a:rPr lang="en-US" sz="2350" dirty="0">
                <a:solidFill>
                  <a:schemeClr val="accent5"/>
                </a:solidFill>
              </a:rPr>
              <a:t>:</a:t>
            </a:r>
            <a:r>
              <a:rPr lang="en-US" sz="2350" dirty="0"/>
              <a:t> We implement SysScale on a </a:t>
            </a:r>
            <a:r>
              <a:rPr lang="en-US" sz="2350" dirty="0">
                <a:solidFill>
                  <a:srgbClr val="00B050"/>
                </a:solidFill>
              </a:rPr>
              <a:t>real Intel Skylake system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For our </a:t>
            </a:r>
            <a:r>
              <a:rPr lang="en-US" sz="2000" dirty="0">
                <a:solidFill>
                  <a:schemeClr val="accent2"/>
                </a:solidFill>
              </a:rPr>
              <a:t>baseline</a:t>
            </a:r>
            <a:r>
              <a:rPr lang="en-US" sz="2000" dirty="0"/>
              <a:t> measurements, we </a:t>
            </a:r>
            <a:r>
              <a:rPr lang="en-US" sz="2000" dirty="0">
                <a:solidFill>
                  <a:schemeClr val="accent2"/>
                </a:solidFill>
              </a:rPr>
              <a:t>disable</a:t>
            </a:r>
            <a:r>
              <a:rPr lang="en-US" sz="2000" dirty="0"/>
              <a:t> SysScale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 use an SoC with </a:t>
            </a:r>
            <a:r>
              <a:rPr lang="en-US" sz="2000" dirty="0">
                <a:solidFill>
                  <a:schemeClr val="accent5"/>
                </a:solidFill>
              </a:rPr>
              <a:t>4.5W</a:t>
            </a:r>
            <a:r>
              <a:rPr lang="en-US" sz="2000" dirty="0"/>
              <a:t> thermal design power (</a:t>
            </a:r>
            <a:r>
              <a:rPr lang="en-US" sz="2000" dirty="0">
                <a:solidFill>
                  <a:schemeClr val="accent5"/>
                </a:solidFill>
              </a:rPr>
              <a:t>TDP</a:t>
            </a:r>
            <a:r>
              <a:rPr lang="en-US" sz="2000" dirty="0"/>
              <a:t>)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2350" b="1" u="sng" dirty="0">
                <a:solidFill>
                  <a:schemeClr val="accent4">
                    <a:lumMod val="75000"/>
                  </a:schemeClr>
                </a:solidFill>
              </a:rPr>
              <a:t>Power Measurements</a:t>
            </a:r>
            <a:r>
              <a:rPr lang="en-US" sz="235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350" dirty="0"/>
              <a:t>We use </a:t>
            </a:r>
            <a:r>
              <a:rPr lang="en-US" sz="2350" dirty="0">
                <a:solidFill>
                  <a:srgbClr val="0070C0"/>
                </a:solidFill>
              </a:rPr>
              <a:t>National Instruments </a:t>
            </a:r>
            <a:r>
              <a:rPr lang="en-US" sz="2350" dirty="0"/>
              <a:t>data acquisition device for power measurement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2350" b="1" u="sng" dirty="0">
                <a:solidFill>
                  <a:schemeClr val="accent6"/>
                </a:solidFill>
              </a:rPr>
              <a:t>Workloads</a:t>
            </a:r>
            <a:r>
              <a:rPr lang="en-US" sz="2350" dirty="0">
                <a:solidFill>
                  <a:schemeClr val="accent6"/>
                </a:solidFill>
              </a:rPr>
              <a:t>:</a:t>
            </a:r>
            <a:r>
              <a:rPr lang="en-US" sz="2350" dirty="0"/>
              <a:t> We evaluate SysScale with three classes of workloads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CPU</a:t>
            </a:r>
            <a:r>
              <a:rPr lang="en-US" sz="2000" dirty="0"/>
              <a:t>: SPEC CPU2006 benchmarks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Graphics</a:t>
            </a:r>
            <a:r>
              <a:rPr lang="en-US" sz="2000" dirty="0"/>
              <a:t>: 3DMARK benchmarks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66FF"/>
                </a:solidFill>
              </a:rPr>
              <a:t>Battery life</a:t>
            </a:r>
            <a:r>
              <a:rPr lang="en-US" sz="2000" dirty="0"/>
              <a:t>: web browsing, light gaming, video conferencing, and video playback benchmarks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500" dirty="0"/>
          </a:p>
          <a:p>
            <a:pPr>
              <a:spcBef>
                <a:spcPts val="0"/>
              </a:spcBef>
            </a:pPr>
            <a:r>
              <a:rPr lang="en-US" sz="2350" b="1" u="sng" dirty="0">
                <a:solidFill>
                  <a:srgbClr val="7030A0"/>
                </a:solidFill>
              </a:rPr>
              <a:t>Comparison Points</a:t>
            </a:r>
            <a:r>
              <a:rPr lang="en-US" sz="2350" dirty="0">
                <a:solidFill>
                  <a:srgbClr val="7030A0"/>
                </a:solidFill>
              </a:rPr>
              <a:t>: </a:t>
            </a:r>
            <a:r>
              <a:rPr lang="en-US" sz="2350" dirty="0"/>
              <a:t>We compare SysScale to the two most relevant prior works, </a:t>
            </a:r>
            <a:r>
              <a:rPr lang="en-US" sz="2350" dirty="0" err="1">
                <a:solidFill>
                  <a:schemeClr val="accent5"/>
                </a:solidFill>
              </a:rPr>
              <a:t>MemScale</a:t>
            </a:r>
            <a:r>
              <a:rPr lang="en-US" sz="2350" dirty="0">
                <a:solidFill>
                  <a:schemeClr val="accent5"/>
                </a:solidFill>
              </a:rPr>
              <a:t> </a:t>
            </a:r>
            <a:r>
              <a:rPr lang="en-US" sz="2000" dirty="0">
                <a:solidFill>
                  <a:schemeClr val="accent5"/>
                </a:solidFill>
              </a:rPr>
              <a:t>[Deng+, ASPLOS 2011]</a:t>
            </a:r>
            <a:r>
              <a:rPr lang="en-US" sz="2000" dirty="0"/>
              <a:t> </a:t>
            </a:r>
            <a:r>
              <a:rPr lang="en-US" sz="2350" dirty="0"/>
              <a:t>and </a:t>
            </a:r>
            <a:r>
              <a:rPr lang="en-US" sz="2350" dirty="0" err="1">
                <a:solidFill>
                  <a:schemeClr val="accent4">
                    <a:lumMod val="75000"/>
                  </a:schemeClr>
                </a:solidFill>
              </a:rPr>
              <a:t>CoScale</a:t>
            </a:r>
            <a:r>
              <a:rPr lang="en-US" sz="235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[Deng+, MICRO 2012]</a:t>
            </a:r>
            <a:r>
              <a:rPr lang="en-US" sz="235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5"/>
                </a:solidFill>
              </a:rPr>
              <a:t>MemScale</a:t>
            </a:r>
            <a:r>
              <a:rPr lang="en-US" sz="2000" dirty="0"/>
              <a:t> applies DVFS only for memory subsystem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CoScale</a:t>
            </a:r>
            <a:r>
              <a:rPr lang="en-US" sz="2000" dirty="0"/>
              <a:t> coordinates CPU cores and memory subsystem DVFS </a:t>
            </a:r>
          </a:p>
        </p:txBody>
      </p:sp>
    </p:spTree>
    <p:extLst>
      <p:ext uri="{BB962C8B-B14F-4D97-AF65-F5344CB8AC3E}">
        <p14:creationId xmlns:p14="http://schemas.microsoft.com/office/powerpoint/2010/main" val="13851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CPU Workloads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F920EB-86B9-4107-A7F1-2347CCCC4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843457"/>
              </p:ext>
            </p:extLst>
          </p:nvPr>
        </p:nvGraphicFramePr>
        <p:xfrm>
          <a:off x="50091" y="726444"/>
          <a:ext cx="9087664" cy="33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184A-AAAC-44DD-AAF6-244F5B91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01" y="3969835"/>
            <a:ext cx="9353545" cy="2110351"/>
          </a:xfrm>
          <a:noFill/>
        </p:spPr>
        <p:txBody>
          <a:bodyPr/>
          <a:lstStyle/>
          <a:p>
            <a:r>
              <a:rPr lang="en-US" sz="2200" dirty="0"/>
              <a:t>SysScale improves </a:t>
            </a:r>
            <a:r>
              <a:rPr lang="en-US" sz="2200" dirty="0">
                <a:solidFill>
                  <a:schemeClr val="accent2"/>
                </a:solidFill>
              </a:rPr>
              <a:t>real</a:t>
            </a:r>
            <a:r>
              <a:rPr lang="en-US" sz="2200" dirty="0"/>
              <a:t> system performance by </a:t>
            </a:r>
            <a:r>
              <a:rPr lang="en-US" sz="2200" dirty="0">
                <a:solidFill>
                  <a:srgbClr val="00B050"/>
                </a:solidFill>
              </a:rPr>
              <a:t>9.2%</a:t>
            </a:r>
            <a:r>
              <a:rPr lang="en-US" sz="2200" dirty="0"/>
              <a:t> on average </a:t>
            </a:r>
          </a:p>
          <a:p>
            <a:r>
              <a:rPr lang="en-US" sz="2200" dirty="0"/>
              <a:t>SysScale provides </a:t>
            </a:r>
            <a:r>
              <a:rPr lang="en-US" sz="2200" dirty="0">
                <a:solidFill>
                  <a:srgbClr val="00B050"/>
                </a:solidFill>
              </a:rPr>
              <a:t>5.4×</a:t>
            </a:r>
            <a:r>
              <a:rPr lang="en-US" sz="2200" dirty="0"/>
              <a:t>/</a:t>
            </a:r>
            <a:r>
              <a:rPr lang="en-US" sz="2200" dirty="0">
                <a:solidFill>
                  <a:srgbClr val="00B050"/>
                </a:solidFill>
              </a:rPr>
              <a:t>2.4×</a:t>
            </a:r>
            <a:r>
              <a:rPr lang="en-US" sz="2200" dirty="0"/>
              <a:t> the performance improvement of MemScale/CoScale, because:</a:t>
            </a:r>
          </a:p>
          <a:p>
            <a:pPr lvl="1"/>
            <a:r>
              <a:rPr lang="en-US" sz="2000" dirty="0"/>
              <a:t>SysScale is holistic, taking into account all SoC domains</a:t>
            </a:r>
          </a:p>
          <a:p>
            <a:pPr lvl="1"/>
            <a:r>
              <a:rPr lang="en-US" sz="2000" dirty="0"/>
              <a:t>Unlike the other mechanisms, SysScale optimizes the DRAM interface</a:t>
            </a:r>
          </a:p>
          <a:p>
            <a:r>
              <a:rPr lang="en-US" sz="2200" dirty="0"/>
              <a:t>The performance benefit of SysScale correlates with the </a:t>
            </a:r>
            <a:r>
              <a:rPr lang="en-US" sz="2200" dirty="0">
                <a:solidFill>
                  <a:srgbClr val="0066FF"/>
                </a:solidFill>
              </a:rPr>
              <a:t>performance scalability </a:t>
            </a:r>
            <a:r>
              <a:rPr lang="en-US" sz="2200" dirty="0"/>
              <a:t>of the running workload with CPU frequency</a:t>
            </a:r>
          </a:p>
        </p:txBody>
      </p:sp>
    </p:spTree>
    <p:extLst>
      <p:ext uri="{BB962C8B-B14F-4D97-AF65-F5344CB8AC3E}">
        <p14:creationId xmlns:p14="http://schemas.microsoft.com/office/powerpoint/2010/main" val="13357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CPU Workloads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F920EB-86B9-4107-A7F1-2347CCCC441C}"/>
              </a:ext>
            </a:extLst>
          </p:cNvPr>
          <p:cNvGraphicFramePr>
            <a:graphicFrameLocks/>
          </p:cNvGraphicFramePr>
          <p:nvPr/>
        </p:nvGraphicFramePr>
        <p:xfrm>
          <a:off x="50091" y="726444"/>
          <a:ext cx="9087664" cy="331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184A-AAAC-44DD-AAF6-244F5B915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01" y="3969835"/>
            <a:ext cx="9353545" cy="2110351"/>
          </a:xfrm>
          <a:noFill/>
        </p:spPr>
        <p:txBody>
          <a:bodyPr/>
          <a:lstStyle/>
          <a:p>
            <a:r>
              <a:rPr lang="en-US" sz="2200" dirty="0"/>
              <a:t>SysScale improves </a:t>
            </a:r>
            <a:r>
              <a:rPr lang="en-US" sz="2200" dirty="0">
                <a:solidFill>
                  <a:schemeClr val="accent2"/>
                </a:solidFill>
              </a:rPr>
              <a:t>real</a:t>
            </a:r>
            <a:r>
              <a:rPr lang="en-US" sz="2200" dirty="0"/>
              <a:t> system performance by </a:t>
            </a:r>
            <a:r>
              <a:rPr lang="en-US" sz="2200" dirty="0">
                <a:solidFill>
                  <a:srgbClr val="00B050"/>
                </a:solidFill>
              </a:rPr>
              <a:t>9.2%</a:t>
            </a:r>
            <a:r>
              <a:rPr lang="en-US" sz="2200" dirty="0"/>
              <a:t> on average </a:t>
            </a:r>
          </a:p>
          <a:p>
            <a:r>
              <a:rPr lang="en-US" sz="2200" dirty="0"/>
              <a:t>SysScale provides </a:t>
            </a:r>
            <a:r>
              <a:rPr lang="en-US" sz="2200" dirty="0">
                <a:solidFill>
                  <a:srgbClr val="00B050"/>
                </a:solidFill>
              </a:rPr>
              <a:t>5.4×</a:t>
            </a:r>
            <a:r>
              <a:rPr lang="en-US" sz="2200" dirty="0"/>
              <a:t>/</a:t>
            </a:r>
            <a:r>
              <a:rPr lang="en-US" sz="2200" dirty="0">
                <a:solidFill>
                  <a:srgbClr val="00B050"/>
                </a:solidFill>
              </a:rPr>
              <a:t>2.4×</a:t>
            </a:r>
            <a:r>
              <a:rPr lang="en-US" sz="2200" dirty="0"/>
              <a:t> the performance improvement of MemScale/CoScale, because:</a:t>
            </a:r>
          </a:p>
          <a:p>
            <a:pPr lvl="1"/>
            <a:r>
              <a:rPr lang="en-US" sz="2000" dirty="0"/>
              <a:t>SysScale is holistic, taking into account all SoC domains</a:t>
            </a:r>
          </a:p>
          <a:p>
            <a:pPr lvl="1"/>
            <a:r>
              <a:rPr lang="en-US" sz="2000" dirty="0"/>
              <a:t>Unlike the other mechanisms, SysScale optimizes the DRAM interface</a:t>
            </a:r>
          </a:p>
          <a:p>
            <a:r>
              <a:rPr lang="en-US" sz="2200" dirty="0"/>
              <a:t>The performance benefit of SysScale correlates with the </a:t>
            </a:r>
            <a:r>
              <a:rPr lang="en-US" sz="2200" dirty="0">
                <a:solidFill>
                  <a:srgbClr val="0066FF"/>
                </a:solidFill>
              </a:rPr>
              <a:t>performance scalability </a:t>
            </a:r>
            <a:r>
              <a:rPr lang="en-US" sz="2200" dirty="0"/>
              <a:t>of the running workload with CPU frequency.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2B5F47-32FA-A44E-BBFB-C6066856814D}"/>
              </a:ext>
            </a:extLst>
          </p:cNvPr>
          <p:cNvGrpSpPr/>
          <p:nvPr/>
        </p:nvGrpSpPr>
        <p:grpSpPr>
          <a:xfrm>
            <a:off x="124991" y="893357"/>
            <a:ext cx="9040759" cy="5567668"/>
            <a:chOff x="-1117247" y="1231807"/>
            <a:chExt cx="9040759" cy="55504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4E91F8-3284-F649-826A-06B440458098}"/>
                </a:ext>
              </a:extLst>
            </p:cNvPr>
            <p:cNvSpPr/>
            <p:nvPr/>
          </p:nvSpPr>
          <p:spPr>
            <a:xfrm>
              <a:off x="-1117247" y="1231807"/>
              <a:ext cx="9040759" cy="5550487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07A773-318C-3841-B4E6-3BE32A648306}"/>
                </a:ext>
              </a:extLst>
            </p:cNvPr>
            <p:cNvSpPr txBox="1"/>
            <p:nvPr/>
          </p:nvSpPr>
          <p:spPr>
            <a:xfrm>
              <a:off x="-1117247" y="3020006"/>
              <a:ext cx="8929314" cy="16836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SysScale </a:t>
              </a:r>
              <a:r>
                <a:rPr lang="en-US" sz="2800" dirty="0">
                  <a:solidFill>
                    <a:srgbClr val="0066FF"/>
                  </a:solidFill>
                  <a:latin typeface="Calibri" panose="020F0502020204030204" pitchFamily="34" charset="0"/>
                </a:rPr>
                <a:t>significantly improves </a:t>
              </a: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CPU core </a:t>
              </a:r>
              <a:r>
                <a:rPr lang="en-US" sz="2800" dirty="0">
                  <a:solidFill>
                    <a:srgbClr val="0066FF"/>
                  </a:solidFill>
                  <a:latin typeface="Calibri" panose="020F0502020204030204" pitchFamily="34" charset="0"/>
                </a:rPr>
                <a:t>performance</a:t>
              </a: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by holistically </a:t>
              </a:r>
              <a:r>
                <a:rPr lang="en-US" sz="2800" dirty="0">
                  <a:solidFill>
                    <a:srgbClr val="0066FF"/>
                  </a:solidFill>
                  <a:latin typeface="Calibri" panose="020F0502020204030204" pitchFamily="34" charset="0"/>
                </a:rPr>
                <a:t>applying DVFS </a:t>
              </a: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to SoC domains 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and </a:t>
              </a:r>
              <a:r>
                <a:rPr lang="en-US" sz="2800" dirty="0">
                  <a:solidFill>
                    <a:srgbClr val="0066FF"/>
                  </a:solidFill>
                  <a:latin typeface="Calibri" panose="020F0502020204030204" pitchFamily="34" charset="0"/>
                </a:rPr>
                <a:t>redistributing</a:t>
              </a:r>
              <a:r>
                <a:rPr lang="en-US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power budget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773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3E7B647-E75E-4496-968A-0F974F6176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110327"/>
              </p:ext>
            </p:extLst>
          </p:nvPr>
        </p:nvGraphicFramePr>
        <p:xfrm>
          <a:off x="961318" y="696869"/>
          <a:ext cx="7221362" cy="216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Graphics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6FE2-15AD-403D-B962-E8252D7E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2841786"/>
            <a:ext cx="8894602" cy="35590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/>
              <a:t>SysScale </a:t>
            </a:r>
            <a:r>
              <a:rPr lang="en-US" sz="2200" dirty="0">
                <a:solidFill>
                  <a:srgbClr val="0066FF"/>
                </a:solidFill>
              </a:rPr>
              <a:t>improves </a:t>
            </a:r>
            <a:r>
              <a:rPr lang="en-US" sz="2200" dirty="0">
                <a:solidFill>
                  <a:schemeClr val="accent2"/>
                </a:solidFill>
              </a:rPr>
              <a:t>real</a:t>
            </a:r>
            <a:r>
              <a:rPr lang="en-US" sz="2200" dirty="0"/>
              <a:t> system performance (6.7%-8.9%) because it </a:t>
            </a:r>
            <a:r>
              <a:rPr lang="en-US" sz="2200" dirty="0">
                <a:solidFill>
                  <a:schemeClr val="accent6"/>
                </a:solidFill>
              </a:rPr>
              <a:t>boosts</a:t>
            </a:r>
            <a:r>
              <a:rPr lang="en-US" sz="2200" dirty="0"/>
              <a:t> the graphics engines’ frequency by redistributing the power budget across the three domains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SysScale provides approximately </a:t>
            </a:r>
            <a:r>
              <a:rPr lang="en-US" sz="2200" dirty="0">
                <a:solidFill>
                  <a:srgbClr val="0066FF"/>
                </a:solidFill>
              </a:rPr>
              <a:t>5×</a:t>
            </a:r>
            <a:r>
              <a:rPr lang="en-US" sz="2200" dirty="0"/>
              <a:t> the performance improvement of MemScale and </a:t>
            </a:r>
            <a:r>
              <a:rPr lang="en-US" sz="2200" dirty="0" err="1"/>
              <a:t>CoScale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MemScale and CoScale have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similar</a:t>
            </a:r>
            <a:r>
              <a:rPr lang="en-US" sz="2200" dirty="0"/>
              <a:t> performance improvements because their average power savings are identical.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 graphics workloads, CPU cores run at the </a:t>
            </a:r>
            <a:r>
              <a:rPr lang="en-US" sz="2000" dirty="0">
                <a:solidFill>
                  <a:schemeClr val="accent2"/>
                </a:solidFill>
              </a:rPr>
              <a:t>lowest</a:t>
            </a:r>
            <a:r>
              <a:rPr lang="en-US" sz="2000" dirty="0"/>
              <a:t> possible frequency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CoScale </a:t>
            </a:r>
            <a:r>
              <a:rPr lang="en-US" sz="2000" dirty="0">
                <a:solidFill>
                  <a:schemeClr val="accent2"/>
                </a:solidFill>
              </a:rPr>
              <a:t>cannot</a:t>
            </a:r>
            <a:r>
              <a:rPr lang="en-US" sz="2000" dirty="0"/>
              <a:t> further scale down the CPU frequency</a:t>
            </a:r>
          </a:p>
        </p:txBody>
      </p:sp>
    </p:spTree>
    <p:extLst>
      <p:ext uri="{BB962C8B-B14F-4D97-AF65-F5344CB8AC3E}">
        <p14:creationId xmlns:p14="http://schemas.microsoft.com/office/powerpoint/2010/main" val="228558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Graphics Workloads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6D41721-CB52-F145-B928-56BCD3A4A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23910"/>
              </p:ext>
            </p:extLst>
          </p:nvPr>
        </p:nvGraphicFramePr>
        <p:xfrm>
          <a:off x="961318" y="696869"/>
          <a:ext cx="7221362" cy="216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78E0F5-F29A-0E40-B494-4CCAE832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2841787"/>
            <a:ext cx="8894602" cy="31657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/>
              <a:t>SysScale </a:t>
            </a:r>
            <a:r>
              <a:rPr lang="en-US" sz="2200" dirty="0">
                <a:solidFill>
                  <a:srgbClr val="0066FF"/>
                </a:solidFill>
              </a:rPr>
              <a:t>improves performance </a:t>
            </a:r>
            <a:r>
              <a:rPr lang="en-US" sz="2200" dirty="0"/>
              <a:t>because it </a:t>
            </a:r>
            <a:r>
              <a:rPr lang="en-US" sz="2200" dirty="0">
                <a:solidFill>
                  <a:schemeClr val="accent6"/>
                </a:solidFill>
              </a:rPr>
              <a:t>boosts</a:t>
            </a:r>
            <a:r>
              <a:rPr lang="en-US" sz="2200" dirty="0"/>
              <a:t> the graphics engines’ frequency by redistributing the power budget across the three domains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SysScale provides approximately </a:t>
            </a:r>
            <a:r>
              <a:rPr lang="en-US" sz="2200" dirty="0">
                <a:solidFill>
                  <a:srgbClr val="0066FF"/>
                </a:solidFill>
              </a:rPr>
              <a:t>5×</a:t>
            </a:r>
            <a:r>
              <a:rPr lang="en-US" sz="2200" dirty="0"/>
              <a:t> the performance improvement of MemScale and </a:t>
            </a:r>
            <a:r>
              <a:rPr lang="en-US" sz="2200" dirty="0" err="1"/>
              <a:t>CoScale</a:t>
            </a:r>
            <a:endParaRPr lang="en-US" sz="2200" dirty="0"/>
          </a:p>
          <a:p>
            <a:pPr>
              <a:spcBef>
                <a:spcPts val="0"/>
              </a:spcBef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/>
              <a:t>MemScale and CoScale have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similar</a:t>
            </a:r>
            <a:r>
              <a:rPr lang="en-US" sz="2200" dirty="0"/>
              <a:t> performance improvements because their average power savings are identical.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 graphics workloads, CPU cores run at the </a:t>
            </a:r>
            <a:r>
              <a:rPr lang="en-US" sz="2000" dirty="0">
                <a:solidFill>
                  <a:schemeClr val="accent2"/>
                </a:solidFill>
              </a:rPr>
              <a:t>lowest</a:t>
            </a:r>
            <a:r>
              <a:rPr lang="en-US" sz="2000" dirty="0"/>
              <a:t> possible frequency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CoScale </a:t>
            </a:r>
            <a:r>
              <a:rPr lang="en-US" sz="2000" dirty="0">
                <a:solidFill>
                  <a:schemeClr val="accent2"/>
                </a:solidFill>
              </a:rPr>
              <a:t>cannot</a:t>
            </a:r>
            <a:r>
              <a:rPr lang="en-US" sz="2000" dirty="0"/>
              <a:t> further scale down the CPU frequency.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E4B49-F075-B244-81CF-0D2C3022C781}"/>
              </a:ext>
            </a:extLst>
          </p:cNvPr>
          <p:cNvGrpSpPr/>
          <p:nvPr/>
        </p:nvGrpSpPr>
        <p:grpSpPr>
          <a:xfrm>
            <a:off x="80387" y="887594"/>
            <a:ext cx="9071882" cy="5269418"/>
            <a:chOff x="-1148370" y="729623"/>
            <a:chExt cx="9071882" cy="52531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54B428-34C7-B741-945F-E83AC3F5541B}"/>
                </a:ext>
              </a:extLst>
            </p:cNvPr>
            <p:cNvSpPr/>
            <p:nvPr/>
          </p:nvSpPr>
          <p:spPr>
            <a:xfrm>
              <a:off x="-1117247" y="729623"/>
              <a:ext cx="9040759" cy="525315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DBE208-7CF6-E54F-AEB9-45DA244DE403}"/>
                </a:ext>
              </a:extLst>
            </p:cNvPr>
            <p:cNvSpPr txBox="1"/>
            <p:nvPr/>
          </p:nvSpPr>
          <p:spPr>
            <a:xfrm>
              <a:off x="-1148370" y="2851140"/>
              <a:ext cx="8983226" cy="14659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SysScale</a:t>
              </a:r>
              <a:r>
                <a:rPr lang="en-US" sz="2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700" dirty="0">
                  <a:solidFill>
                    <a:srgbClr val="0066FF"/>
                  </a:solidFill>
                  <a:latin typeface="Calibri" panose="020F0502020204030204" pitchFamily="34" charset="0"/>
                </a:rPr>
                <a:t>significantly improves </a:t>
              </a:r>
              <a:r>
                <a:rPr lang="en-US" sz="2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the</a:t>
              </a:r>
              <a:r>
                <a:rPr lang="en-US" sz="2700" dirty="0">
                  <a:solidFill>
                    <a:srgbClr val="0066FF"/>
                  </a:solidFill>
                  <a:latin typeface="Calibri" panose="020F0502020204030204" pitchFamily="34" charset="0"/>
                </a:rPr>
                <a:t> graphics performance </a:t>
              </a:r>
              <a:r>
                <a:rPr lang="en-US" sz="2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using</a:t>
              </a:r>
            </a:p>
            <a:p>
              <a:r>
                <a:rPr lang="en-US" sz="2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the </a:t>
              </a:r>
              <a:r>
                <a:rPr lang="en-US" sz="2700" dirty="0">
                  <a:solidFill>
                    <a:srgbClr val="0066FF"/>
                  </a:solidFill>
                  <a:latin typeface="Calibri" panose="020F0502020204030204" pitchFamily="34" charset="0"/>
                </a:rPr>
                <a:t>saved power budget </a:t>
              </a:r>
              <a:r>
                <a:rPr lang="en-US" sz="27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from IO and memory domains</a:t>
              </a:r>
              <a:endParaRPr lang="en-US" sz="2700" dirty="0">
                <a:solidFill>
                  <a:srgbClr val="0066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17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D42DDBD-0CAA-443E-9C41-1751455516EB}"/>
              </a:ext>
            </a:extLst>
          </p:cNvPr>
          <p:cNvGraphicFramePr>
            <a:graphicFrameLocks/>
          </p:cNvGraphicFramePr>
          <p:nvPr/>
        </p:nvGraphicFramePr>
        <p:xfrm>
          <a:off x="249666" y="944915"/>
          <a:ext cx="7807267" cy="262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Battery Life Workloads </a:t>
            </a:r>
            <a:r>
              <a:rPr lang="en-US" sz="3200" dirty="0"/>
              <a:t>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791-2CC1-4654-814E-820D2284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3268494"/>
            <a:ext cx="9040758" cy="3215433"/>
          </a:xfrm>
        </p:spPr>
        <p:txBody>
          <a:bodyPr/>
          <a:lstStyle/>
          <a:p>
            <a:r>
              <a:rPr lang="en-US" sz="2400" dirty="0"/>
              <a:t>Battery life workloads have </a:t>
            </a:r>
            <a:r>
              <a:rPr lang="en-US" sz="2400" dirty="0">
                <a:solidFill>
                  <a:srgbClr val="0066FF"/>
                </a:solidFill>
              </a:rPr>
              <a:t>fixed</a:t>
            </a:r>
            <a:r>
              <a:rPr lang="en-US" sz="2400" dirty="0"/>
              <a:t> performance requirements</a:t>
            </a:r>
          </a:p>
          <a:p>
            <a:r>
              <a:rPr lang="en-US" sz="2400" dirty="0"/>
              <a:t>SysScale reduces average power (6.4%-10.7%) on a </a:t>
            </a:r>
            <a:r>
              <a:rPr lang="en-US" sz="2400" dirty="0">
                <a:solidFill>
                  <a:schemeClr val="accent6"/>
                </a:solidFill>
              </a:rPr>
              <a:t>real</a:t>
            </a:r>
            <a:r>
              <a:rPr lang="en-US" sz="2400" dirty="0"/>
              <a:t> system and workloads</a:t>
            </a:r>
          </a:p>
          <a:p>
            <a:r>
              <a:rPr lang="en-US" sz="2400" dirty="0"/>
              <a:t>SysScale provides approximately </a:t>
            </a:r>
            <a:r>
              <a:rPr lang="en-US" sz="2400" dirty="0">
                <a:solidFill>
                  <a:schemeClr val="accent6"/>
                </a:solidFill>
              </a:rPr>
              <a:t>5×</a:t>
            </a:r>
            <a:r>
              <a:rPr lang="en-US" sz="2400" dirty="0"/>
              <a:t> the power reduction of MemScale and CoScale</a:t>
            </a:r>
          </a:p>
          <a:p>
            <a:r>
              <a:rPr lang="en-US" sz="2400" dirty="0"/>
              <a:t>MemScale and CoScale have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similar</a:t>
            </a:r>
            <a:r>
              <a:rPr lang="en-US" sz="2400" dirty="0"/>
              <a:t> average power reduction</a:t>
            </a:r>
          </a:p>
          <a:p>
            <a:pPr lvl="1"/>
            <a:r>
              <a:rPr lang="en-US" sz="2000" dirty="0"/>
              <a:t>In battery life workloads, CPU cores run at the </a:t>
            </a:r>
            <a:r>
              <a:rPr lang="en-US" sz="2000" dirty="0">
                <a:solidFill>
                  <a:schemeClr val="accent2"/>
                </a:solidFill>
              </a:rPr>
              <a:t>lowest</a:t>
            </a:r>
            <a:r>
              <a:rPr lang="en-US" sz="2000" dirty="0"/>
              <a:t> possible frequency</a:t>
            </a:r>
          </a:p>
          <a:p>
            <a:pPr lvl="1"/>
            <a:r>
              <a:rPr lang="en-US" sz="2000" dirty="0"/>
              <a:t>CoScale </a:t>
            </a:r>
            <a:r>
              <a:rPr lang="en-US" sz="2000" dirty="0">
                <a:solidFill>
                  <a:schemeClr val="accent2"/>
                </a:solidFill>
              </a:rPr>
              <a:t>cannot</a:t>
            </a:r>
            <a:r>
              <a:rPr lang="en-US" sz="2000" dirty="0"/>
              <a:t> further scale down the CPU frequency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7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D42DDBD-0CAA-443E-9C41-1751455516EB}"/>
              </a:ext>
            </a:extLst>
          </p:cNvPr>
          <p:cNvGraphicFramePr>
            <a:graphicFrameLocks/>
          </p:cNvGraphicFramePr>
          <p:nvPr/>
        </p:nvGraphicFramePr>
        <p:xfrm>
          <a:off x="249666" y="944915"/>
          <a:ext cx="7807267" cy="262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382FD9-88A6-49D0-803D-7ECBC85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Results – Battery Life Workloads </a:t>
            </a:r>
            <a:r>
              <a:rPr lang="en-US" sz="3200" dirty="0"/>
              <a:t>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791-2CC1-4654-814E-820D22847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3268494"/>
            <a:ext cx="9040758" cy="2961483"/>
          </a:xfrm>
        </p:spPr>
        <p:txBody>
          <a:bodyPr/>
          <a:lstStyle/>
          <a:p>
            <a:r>
              <a:rPr lang="en-US" sz="2400" dirty="0"/>
              <a:t>Battery life workloads have </a:t>
            </a:r>
            <a:r>
              <a:rPr lang="en-US" sz="2400" dirty="0">
                <a:solidFill>
                  <a:srgbClr val="0066FF"/>
                </a:solidFill>
              </a:rPr>
              <a:t>fixed</a:t>
            </a:r>
            <a:r>
              <a:rPr lang="en-US" sz="2400" dirty="0"/>
              <a:t> performance requirements</a:t>
            </a:r>
          </a:p>
          <a:p>
            <a:r>
              <a:rPr lang="en-US" sz="2400" dirty="0"/>
              <a:t>SysScale reduces average power (6.4%-10.7%) on a </a:t>
            </a:r>
            <a:r>
              <a:rPr lang="en-US" sz="2400" dirty="0">
                <a:solidFill>
                  <a:schemeClr val="accent6"/>
                </a:solidFill>
              </a:rPr>
              <a:t>real</a:t>
            </a:r>
            <a:r>
              <a:rPr lang="en-US" sz="2400" dirty="0"/>
              <a:t> system and workloads</a:t>
            </a:r>
          </a:p>
          <a:p>
            <a:r>
              <a:rPr lang="en-US" sz="2400" dirty="0"/>
              <a:t>SysScale provides approximately </a:t>
            </a:r>
            <a:r>
              <a:rPr lang="en-US" sz="2400" dirty="0">
                <a:solidFill>
                  <a:schemeClr val="accent6"/>
                </a:solidFill>
              </a:rPr>
              <a:t>5×</a:t>
            </a:r>
            <a:r>
              <a:rPr lang="en-US" sz="2400" dirty="0"/>
              <a:t> the power reduction of MemScale and CoScale</a:t>
            </a:r>
          </a:p>
          <a:p>
            <a:r>
              <a:rPr lang="en-US" sz="2400" dirty="0"/>
              <a:t>MemScale and CoScale have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similar</a:t>
            </a:r>
            <a:r>
              <a:rPr lang="en-US" sz="2400" dirty="0"/>
              <a:t> average power reduction</a:t>
            </a:r>
          </a:p>
          <a:p>
            <a:pPr lvl="1"/>
            <a:r>
              <a:rPr lang="en-US" sz="2000" dirty="0"/>
              <a:t>In battery life workloads CPU cores run at the </a:t>
            </a:r>
            <a:r>
              <a:rPr lang="en-US" sz="2000" dirty="0">
                <a:solidFill>
                  <a:schemeClr val="accent2"/>
                </a:solidFill>
              </a:rPr>
              <a:t>lowest</a:t>
            </a:r>
            <a:r>
              <a:rPr lang="en-US" sz="2000" dirty="0"/>
              <a:t> possible frequency</a:t>
            </a:r>
          </a:p>
          <a:p>
            <a:pPr lvl="1"/>
            <a:r>
              <a:rPr lang="en-US" sz="2000" dirty="0"/>
              <a:t>CoScale </a:t>
            </a:r>
            <a:r>
              <a:rPr lang="en-US" sz="2000" dirty="0">
                <a:solidFill>
                  <a:schemeClr val="accent2"/>
                </a:solidFill>
              </a:rPr>
              <a:t>cannot</a:t>
            </a:r>
            <a:r>
              <a:rPr lang="en-US" sz="2000" dirty="0"/>
              <a:t> further scale down the CPU frequency.</a:t>
            </a:r>
          </a:p>
          <a:p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565200-831F-4D23-950F-7EFD0BF13EEE}"/>
              </a:ext>
            </a:extLst>
          </p:cNvPr>
          <p:cNvGrpSpPr/>
          <p:nvPr/>
        </p:nvGrpSpPr>
        <p:grpSpPr>
          <a:xfrm>
            <a:off x="51620" y="944914"/>
            <a:ext cx="9040759" cy="5442237"/>
            <a:chOff x="-1117247" y="729623"/>
            <a:chExt cx="9040759" cy="59060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30BF5C-E593-4D1D-822E-9E7F2E795C29}"/>
                </a:ext>
              </a:extLst>
            </p:cNvPr>
            <p:cNvSpPr/>
            <p:nvPr/>
          </p:nvSpPr>
          <p:spPr>
            <a:xfrm>
              <a:off x="-1117247" y="729623"/>
              <a:ext cx="9040759" cy="5906045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94174C-5993-43B5-AA24-7F476AA2BA6D}"/>
                </a:ext>
              </a:extLst>
            </p:cNvPr>
            <p:cNvSpPr txBox="1"/>
            <p:nvPr/>
          </p:nvSpPr>
          <p:spPr>
            <a:xfrm>
              <a:off x="451740" y="3097411"/>
              <a:ext cx="6137565" cy="9658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800" dirty="0">
                  <a:solidFill>
                    <a:schemeClr val="tx1"/>
                  </a:solidFill>
                </a:rPr>
                <a:t>SysScale </a:t>
              </a:r>
              <a:r>
                <a:rPr lang="en-US" sz="2800" dirty="0">
                  <a:solidFill>
                    <a:srgbClr val="0066FF"/>
                  </a:solidFill>
                </a:rPr>
                <a:t>significantly reduces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the SoC </a:t>
              </a:r>
              <a:r>
                <a:rPr lang="en-US" sz="2800" dirty="0">
                  <a:solidFill>
                    <a:srgbClr val="0066FF"/>
                  </a:solidFill>
                </a:rPr>
                <a:t>average power consumption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492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Results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700" dirty="0"/>
              <a:t>SysScale </a:t>
            </a:r>
            <a:r>
              <a:rPr lang="en-US" sz="2700" dirty="0">
                <a:solidFill>
                  <a:schemeClr val="accent6"/>
                </a:solidFill>
              </a:rPr>
              <a:t>performance</a:t>
            </a:r>
            <a:r>
              <a:rPr lang="en-US" sz="2700" dirty="0"/>
              <a:t> and </a:t>
            </a:r>
            <a:r>
              <a:rPr lang="en-US" sz="2700" dirty="0">
                <a:solidFill>
                  <a:schemeClr val="accent5"/>
                </a:solidFill>
              </a:rPr>
              <a:t>average power </a:t>
            </a:r>
            <a:r>
              <a:rPr lang="en-US" sz="2700" dirty="0"/>
              <a:t>consumption  </a:t>
            </a:r>
            <a:r>
              <a:rPr lang="en-US" sz="2700" dirty="0">
                <a:solidFill>
                  <a:schemeClr val="accent2"/>
                </a:solidFill>
              </a:rPr>
              <a:t>sensitivity</a:t>
            </a:r>
            <a:r>
              <a:rPr lang="en-US" sz="2700" dirty="0"/>
              <a:t> to: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System </a:t>
            </a:r>
            <a:r>
              <a:rPr lang="en-US" dirty="0">
                <a:solidFill>
                  <a:schemeClr val="accent1"/>
                </a:solidFill>
              </a:rPr>
              <a:t>Thermal Design Power </a:t>
            </a:r>
            <a:r>
              <a:rPr lang="en-US" dirty="0"/>
              <a:t>(TDP)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SysScale's</a:t>
            </a:r>
            <a:r>
              <a:rPr lang="en-US" dirty="0"/>
              <a:t> performance benefit </a:t>
            </a:r>
            <a:r>
              <a:rPr lang="en-US" dirty="0">
                <a:solidFill>
                  <a:schemeClr val="accent6"/>
                </a:solidFill>
              </a:rPr>
              <a:t>increases</a:t>
            </a:r>
            <a:r>
              <a:rPr lang="en-US" dirty="0"/>
              <a:t> as TDP </a:t>
            </a:r>
            <a:r>
              <a:rPr lang="en-US" dirty="0">
                <a:solidFill>
                  <a:srgbClr val="0066FF"/>
                </a:solidFill>
              </a:rPr>
              <a:t>decreases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SysScale</a:t>
            </a:r>
            <a:r>
              <a:rPr lang="en-US" dirty="0"/>
              <a:t> improves </a:t>
            </a:r>
            <a:r>
              <a:rPr lang="en-US" dirty="0">
                <a:solidFill>
                  <a:srgbClr val="7030A0"/>
                </a:solidFill>
              </a:rPr>
              <a:t>energy consumption</a:t>
            </a:r>
            <a:r>
              <a:rPr lang="en-US" dirty="0"/>
              <a:t> across the entire TDP range (3.5W–91W)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Different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DRAM frequencies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types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5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 of a Modern SoC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SysScale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Power Management Flow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Demand Prediction Mechanism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Holistic Power Management Algorithm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04973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11275" algn="l"/>
              </a:tabLst>
            </a:pPr>
            <a:r>
              <a:rPr lang="en-US" sz="3600" dirty="0"/>
              <a:t>Conclusion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1E8AB-9F01-7E47-8B99-B1929C5E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09046"/>
            <a:ext cx="9144000" cy="529380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300" dirty="0">
                <a:solidFill>
                  <a:schemeClr val="accent6"/>
                </a:solidFill>
              </a:rPr>
              <a:t>SysScale</a:t>
            </a:r>
            <a:r>
              <a:rPr lang="en-US" sz="2300" dirty="0"/>
              <a:t> is the </a:t>
            </a:r>
            <a:r>
              <a:rPr lang="en-US" sz="2300" dirty="0">
                <a:solidFill>
                  <a:srgbClr val="0066FF"/>
                </a:solidFill>
              </a:rPr>
              <a:t>first work </a:t>
            </a:r>
            <a:r>
              <a:rPr lang="en-US" sz="2300" dirty="0"/>
              <a:t>to enable coordinated and highly-efficient </a:t>
            </a:r>
            <a:r>
              <a:rPr lang="en-US" sz="2300" dirty="0">
                <a:solidFill>
                  <a:srgbClr val="0066FF"/>
                </a:solidFill>
              </a:rPr>
              <a:t>DVFS across all SoC domains </a:t>
            </a:r>
            <a:r>
              <a:rPr lang="en-US" sz="2300" dirty="0"/>
              <a:t>to increase </a:t>
            </a:r>
            <a:r>
              <a:rPr lang="en-US" sz="2300" dirty="0">
                <a:solidFill>
                  <a:schemeClr val="accent2"/>
                </a:solidFill>
              </a:rPr>
              <a:t>energy efficiency</a:t>
            </a:r>
            <a:endParaRPr lang="en-US" sz="2300" dirty="0"/>
          </a:p>
          <a:p>
            <a:pPr>
              <a:buClr>
                <a:schemeClr val="tx1"/>
              </a:buClr>
            </a:pPr>
            <a:endParaRPr lang="en-US" sz="1050" dirty="0"/>
          </a:p>
          <a:p>
            <a:pPr>
              <a:buClr>
                <a:schemeClr val="tx1"/>
              </a:buClr>
            </a:pPr>
            <a:r>
              <a:rPr lang="en-US" sz="2300" dirty="0" err="1">
                <a:solidFill>
                  <a:schemeClr val="accent6"/>
                </a:solidFill>
              </a:rPr>
              <a:t>SysScale</a:t>
            </a:r>
            <a:r>
              <a:rPr lang="en-US" sz="2300" dirty="0"/>
              <a:t> optimizes and efficiently </a:t>
            </a:r>
            <a:r>
              <a:rPr lang="en-US" sz="2300" dirty="0">
                <a:solidFill>
                  <a:srgbClr val="0066FF"/>
                </a:solidFill>
              </a:rPr>
              <a:t>redistributes the total power budget across all SoC domains</a:t>
            </a:r>
            <a:r>
              <a:rPr lang="en-US" sz="2300" dirty="0"/>
              <a:t> based on the </a:t>
            </a:r>
            <a:r>
              <a:rPr lang="en-US" sz="2300" dirty="0">
                <a:solidFill>
                  <a:srgbClr val="7030A0"/>
                </a:solidFill>
              </a:rPr>
              <a:t>performance demands </a:t>
            </a:r>
            <a:r>
              <a:rPr lang="en-US" sz="2300" dirty="0"/>
              <a:t>of each domain</a:t>
            </a:r>
          </a:p>
          <a:p>
            <a:pPr>
              <a:buClr>
                <a:schemeClr val="tx1"/>
              </a:buClr>
            </a:pPr>
            <a:endParaRPr lang="en-US" sz="1000" dirty="0"/>
          </a:p>
          <a:p>
            <a:r>
              <a:rPr lang="en-US" sz="2300" dirty="0"/>
              <a:t>We implemented </a:t>
            </a:r>
            <a:r>
              <a:rPr lang="en-US" sz="2300" dirty="0">
                <a:solidFill>
                  <a:schemeClr val="accent6"/>
                </a:solidFill>
              </a:rPr>
              <a:t>SysScale</a:t>
            </a:r>
            <a:r>
              <a:rPr lang="en-US" sz="2300" dirty="0"/>
              <a:t> on the </a:t>
            </a:r>
            <a:r>
              <a:rPr lang="en-US" sz="2300" dirty="0">
                <a:solidFill>
                  <a:schemeClr val="accent4">
                    <a:lumMod val="75000"/>
                  </a:schemeClr>
                </a:solidFill>
              </a:rPr>
              <a:t>Intel Skylake SoC </a:t>
            </a:r>
            <a:r>
              <a:rPr lang="en-US" sz="2300" dirty="0"/>
              <a:t>for mobile devices 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SysScale</a:t>
            </a:r>
            <a:r>
              <a:rPr lang="en-US" sz="1900" dirty="0"/>
              <a:t> </a:t>
            </a:r>
            <a:r>
              <a:rPr lang="en-US" sz="1900" dirty="0">
                <a:solidFill>
                  <a:srgbClr val="0066FF"/>
                </a:solidFill>
              </a:rPr>
              <a:t>improves the performance </a:t>
            </a:r>
            <a:r>
              <a:rPr lang="en-US" sz="1900" dirty="0"/>
              <a:t>of real CPU and graphics workloads (by up to 16% and 8.9%, respectively, for 4.5W TDP) </a:t>
            </a:r>
          </a:p>
          <a:p>
            <a:pPr lvl="1"/>
            <a:r>
              <a:rPr lang="en-US" sz="1900" dirty="0">
                <a:solidFill>
                  <a:schemeClr val="accent6"/>
                </a:solidFill>
              </a:rPr>
              <a:t>SysScale</a:t>
            </a:r>
            <a:r>
              <a:rPr lang="en-US" sz="1900" dirty="0">
                <a:solidFill>
                  <a:srgbClr val="0066FF"/>
                </a:solidFill>
              </a:rPr>
              <a:t> reduces the average power consumption </a:t>
            </a:r>
            <a:r>
              <a:rPr lang="en-US" sz="1900" dirty="0"/>
              <a:t>of battery life workloads (by up to 10.7%) across all TDPs of the Intel Skylake system </a:t>
            </a:r>
          </a:p>
          <a:p>
            <a:pPr lvl="1"/>
            <a:endParaRPr lang="en-US" sz="1000" dirty="0"/>
          </a:p>
          <a:p>
            <a:r>
              <a:rPr lang="en-US" sz="2300" dirty="0"/>
              <a:t>We </a:t>
            </a:r>
            <a:r>
              <a:rPr lang="en-US" sz="2300" b="1" dirty="0">
                <a:solidFill>
                  <a:schemeClr val="accent2"/>
                </a:solidFill>
              </a:rPr>
              <a:t>conclude</a:t>
            </a:r>
            <a:r>
              <a:rPr lang="en-US" sz="2300" dirty="0"/>
              <a:t> that </a:t>
            </a:r>
            <a:r>
              <a:rPr lang="en-US" sz="2300" dirty="0">
                <a:solidFill>
                  <a:schemeClr val="accent6"/>
                </a:solidFill>
              </a:rPr>
              <a:t>SysScale</a:t>
            </a:r>
            <a:r>
              <a:rPr lang="en-US" sz="2300" dirty="0"/>
              <a:t> is an effective approach to </a:t>
            </a:r>
            <a:r>
              <a:rPr lang="en-US" sz="2300" dirty="0">
                <a:solidFill>
                  <a:srgbClr val="0066FF"/>
                </a:solidFill>
              </a:rPr>
              <a:t>balance power consumption and performance demands across all SoC domains</a:t>
            </a:r>
            <a:endParaRPr lang="en-US" sz="2300" dirty="0"/>
          </a:p>
          <a:p>
            <a:endParaRPr lang="en-US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Overview of a Modern SoC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SysScale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Power Management Flow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Demand Prediction Mechanism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Holistic Power Management Algorithm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90911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0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51868" y="3449343"/>
            <a:ext cx="90402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600" i="1" baseline="30000" dirty="0">
                <a:latin typeface="Cambria" panose="02040503050406030204" pitchFamily="18" charset="0"/>
              </a:rPr>
              <a:t>1 </a:t>
            </a:r>
            <a:br>
              <a:rPr lang="en-US" sz="2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</a:br>
            <a:r>
              <a:rPr lang="en-US" sz="2600" i="1" dirty="0">
                <a:latin typeface="Cambria" panose="02040503050406030204" pitchFamily="18" charset="0"/>
              </a:rPr>
              <a:t>Mohammed Alser</a:t>
            </a:r>
            <a:r>
              <a:rPr lang="en-US" sz="2600" i="1" baseline="30000" dirty="0">
                <a:latin typeface="Cambria" panose="02040503050406030204" pitchFamily="18" charset="0"/>
              </a:rPr>
              <a:t>1         </a:t>
            </a:r>
            <a:r>
              <a:rPr lang="en-US" sz="2600" i="1" dirty="0" err="1">
                <a:latin typeface="Cambria" panose="02040503050406030204" pitchFamily="18" charset="0"/>
              </a:rPr>
              <a:t>Jeremie</a:t>
            </a:r>
            <a:r>
              <a:rPr lang="en-US" sz="2600" i="1" dirty="0">
                <a:latin typeface="Cambria" panose="02040503050406030204" pitchFamily="18" charset="0"/>
              </a:rPr>
              <a:t> Kim</a:t>
            </a:r>
            <a:r>
              <a:rPr lang="en-US" sz="2600" i="1" baseline="30000" dirty="0">
                <a:latin typeface="Cambria" panose="02040503050406030204" pitchFamily="18" charset="0"/>
              </a:rPr>
              <a:t>1         </a:t>
            </a:r>
            <a:r>
              <a:rPr lang="en-US" sz="2600" i="1" dirty="0">
                <a:latin typeface="Cambria" panose="02040503050406030204" pitchFamily="18" charset="0"/>
              </a:rPr>
              <a:t>A. </a:t>
            </a:r>
            <a:r>
              <a:rPr lang="en-US" sz="2600" i="1" dirty="0" err="1">
                <a:latin typeface="Cambria" panose="02040503050406030204" pitchFamily="18" charset="0"/>
              </a:rPr>
              <a:t>Giray</a:t>
            </a:r>
            <a:r>
              <a:rPr lang="en-US" sz="2600" i="1" dirty="0">
                <a:latin typeface="Cambria" panose="02040503050406030204" pitchFamily="18" charset="0"/>
              </a:rPr>
              <a:t> Yaglıkçı</a:t>
            </a:r>
            <a:r>
              <a:rPr lang="en-US" sz="2600" i="1" baseline="30000" dirty="0">
                <a:latin typeface="Cambria" panose="02040503050406030204" pitchFamily="18" charset="0"/>
              </a:rPr>
              <a:t>1</a:t>
            </a:r>
          </a:p>
          <a:p>
            <a:pPr algn="ctr"/>
            <a:r>
              <a:rPr lang="en-US" sz="2600" i="1" dirty="0">
                <a:latin typeface="Cambria" panose="02040503050406030204" pitchFamily="18" charset="0"/>
              </a:rPr>
              <a:t>Nandita Vijaykumar</a:t>
            </a:r>
            <a:r>
              <a:rPr lang="en-US" sz="2600" i="1" baseline="30000" dirty="0">
                <a:latin typeface="Cambria" panose="02040503050406030204" pitchFamily="18" charset="0"/>
              </a:rPr>
              <a:t>1,2,3         </a:t>
            </a:r>
            <a:r>
              <a:rPr lang="en-US" sz="2600" i="1" dirty="0">
                <a:latin typeface="Cambria" panose="02040503050406030204" pitchFamily="18" charset="0"/>
              </a:rPr>
              <a:t>Efraim Rotem</a:t>
            </a:r>
            <a:r>
              <a:rPr lang="en-US" sz="2600" i="1" baseline="30000" dirty="0">
                <a:latin typeface="Cambria" panose="02040503050406030204" pitchFamily="18" charset="0"/>
              </a:rPr>
              <a:t>2         </a:t>
            </a:r>
            <a:r>
              <a:rPr lang="en-US" sz="2600" i="1" dirty="0">
                <a:latin typeface="Cambria" panose="02040503050406030204" pitchFamily="18" charset="0"/>
              </a:rPr>
              <a:t>Onur Mutlu</a:t>
            </a:r>
            <a:r>
              <a:rPr lang="en-US" sz="2600" i="1" baseline="30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478194"/>
            <a:ext cx="9144000" cy="199988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SysScale: Exploiting Multi-domain 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Dynamic Voltage and Frequency Scaling </a:t>
            </a:r>
          </a:p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Energy Efficient Mobile Processors</a:t>
            </a:r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4095920D-EB2B-4492-B917-CB6BC9649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4902" y="5408893"/>
            <a:ext cx="2743200" cy="1013710"/>
            <a:chOff x="2817" y="2869"/>
            <a:chExt cx="2928" cy="1082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7DE0BF48-53B9-4C09-A3F3-BEA50B99DE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1FFCDEE-DF16-407D-B902-C904FFD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843DB89-946E-48E6-B032-E257D6D2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89A9A8-14D8-4FEF-9BE4-1230E6B0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220BF5A0-5D7C-4C91-92B9-684F783E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B61CA3AA-41FF-48C1-9F16-A63945C5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EAFF5EB-4343-48AA-B386-FF2F6D0C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C358B69-7037-49FC-B6F6-0D3CB28E3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2289114-D192-4344-983C-EFDD137FC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DED545B-31D3-437C-A5DF-4FE707B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51320BC-6DA6-4C6D-8DF6-FDBB92CA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66AC3EB-8E06-4AB8-944C-3509B200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B54BDE2C-0B48-4DB2-AAEC-C4FED16CF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3"/>
          <a:stretch/>
        </p:blipFill>
        <p:spPr bwMode="auto">
          <a:xfrm>
            <a:off x="6628723" y="5324109"/>
            <a:ext cx="2360456" cy="11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ntel  logo">
            <a:extLst>
              <a:ext uri="{FF2B5EF4-FFF2-40B4-BE49-F238E27FC236}">
                <a16:creationId xmlns:a16="http://schemas.microsoft.com/office/drawing/2014/main" id="{C10979D8-A53F-4099-9A48-9F4B56E7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15" y="5510198"/>
            <a:ext cx="1240228" cy="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446A5B-7811-48EC-A881-6F826A9EDFCB}"/>
              </a:ext>
            </a:extLst>
          </p:cNvPr>
          <p:cNvSpPr/>
          <p:nvPr/>
        </p:nvSpPr>
        <p:spPr>
          <a:xfrm>
            <a:off x="2338994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0B0D7-912E-46D8-A676-7158D125F244}"/>
              </a:ext>
            </a:extLst>
          </p:cNvPr>
          <p:cNvSpPr/>
          <p:nvPr/>
        </p:nvSpPr>
        <p:spPr>
          <a:xfrm>
            <a:off x="6396638" y="5432626"/>
            <a:ext cx="34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3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933A87-10A1-4EC1-AC6D-AE00D231E2F0}"/>
              </a:ext>
            </a:extLst>
          </p:cNvPr>
          <p:cNvSpPr/>
          <p:nvPr/>
        </p:nvSpPr>
        <p:spPr>
          <a:xfrm>
            <a:off x="180752" y="543262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31BD4-39A4-4025-B3A0-EAC637CBD15B}"/>
              </a:ext>
            </a:extLst>
          </p:cNvPr>
          <p:cNvSpPr/>
          <p:nvPr/>
        </p:nvSpPr>
        <p:spPr>
          <a:xfrm>
            <a:off x="4806938" y="5409799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2</a:t>
            </a:r>
            <a:endParaRPr lang="en-US" dirty="0"/>
          </a:p>
        </p:txBody>
      </p:sp>
      <p:pic>
        <p:nvPicPr>
          <p:cNvPr id="1026" name="Picture 2" descr="How to Build an Impactful Research Group">
            <a:extLst>
              <a:ext uri="{FF2B5EF4-FFF2-40B4-BE49-F238E27FC236}">
                <a16:creationId xmlns:a16="http://schemas.microsoft.com/office/drawing/2014/main" id="{99574C87-536D-499F-BB80-EB12C72F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7" y="5684395"/>
            <a:ext cx="1861479" cy="7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9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E024BC7-4085-4B53-8AC9-EE2675C63B92}"/>
              </a:ext>
            </a:extLst>
          </p:cNvPr>
          <p:cNvSpPr/>
          <p:nvPr/>
        </p:nvSpPr>
        <p:spPr>
          <a:xfrm>
            <a:off x="4457940" y="1692966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D25E4C-5DCA-4CD6-A10F-82828C716706}"/>
              </a:ext>
            </a:extLst>
          </p:cNvPr>
          <p:cNvSpPr/>
          <p:nvPr/>
        </p:nvSpPr>
        <p:spPr>
          <a:xfrm>
            <a:off x="4704841" y="2349548"/>
            <a:ext cx="1187179" cy="4645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>
            <a:noAutofit/>
          </a:bodyPr>
          <a:lstStyle/>
          <a:p>
            <a:r>
              <a:rPr lang="en-US" sz="3600" dirty="0"/>
              <a:t>Overview of a Modern SoC Architecture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D2345C-B352-4A8F-B959-DA87B5EE262D}"/>
              </a:ext>
            </a:extLst>
          </p:cNvPr>
          <p:cNvSpPr/>
          <p:nvPr/>
        </p:nvSpPr>
        <p:spPr>
          <a:xfrm>
            <a:off x="4734807" y="2379192"/>
            <a:ext cx="1187179" cy="447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5E254D-19A7-4385-A47D-5992AE8FD0C2}"/>
              </a:ext>
            </a:extLst>
          </p:cNvPr>
          <p:cNvSpPr/>
          <p:nvPr/>
        </p:nvSpPr>
        <p:spPr>
          <a:xfrm>
            <a:off x="4608138" y="2997392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Interconnect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6D50AF1-7FB6-48C5-9964-B3492E2ED241}"/>
              </a:ext>
            </a:extLst>
          </p:cNvPr>
          <p:cNvSpPr/>
          <p:nvPr/>
        </p:nvSpPr>
        <p:spPr>
          <a:xfrm>
            <a:off x="4769962" y="2403985"/>
            <a:ext cx="1187179" cy="4475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Engines/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Controllers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E18800-2825-48AB-A0EF-178FD5BC16F1}"/>
              </a:ext>
            </a:extLst>
          </p:cNvPr>
          <p:cNvSpPr/>
          <p:nvPr/>
        </p:nvSpPr>
        <p:spPr>
          <a:xfrm>
            <a:off x="4486875" y="1717658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B05401-06AD-46CD-8642-C857594B276B}"/>
              </a:ext>
            </a:extLst>
          </p:cNvPr>
          <p:cNvSpPr/>
          <p:nvPr/>
        </p:nvSpPr>
        <p:spPr>
          <a:xfrm>
            <a:off x="4516128" y="1746021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peripherals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4B3373F-0200-4659-B812-9173E9279C4E}"/>
              </a:ext>
            </a:extLst>
          </p:cNvPr>
          <p:cNvSpPr/>
          <p:nvPr/>
        </p:nvSpPr>
        <p:spPr>
          <a:xfrm>
            <a:off x="6439197" y="2956718"/>
            <a:ext cx="1187179" cy="5006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21FD49-047E-4E8F-A0FE-D89353AA36DF}"/>
              </a:ext>
            </a:extLst>
          </p:cNvPr>
          <p:cNvSpPr/>
          <p:nvPr/>
        </p:nvSpPr>
        <p:spPr>
          <a:xfrm rot="5400000">
            <a:off x="7124336" y="2973468"/>
            <a:ext cx="1476272" cy="2043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DDRIO Digital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BEC00B-0536-4110-9866-E24CC130CC78}"/>
              </a:ext>
            </a:extLst>
          </p:cNvPr>
          <p:cNvSpPr/>
          <p:nvPr/>
        </p:nvSpPr>
        <p:spPr>
          <a:xfrm rot="5400000">
            <a:off x="7349003" y="2973468"/>
            <a:ext cx="1476272" cy="2043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DDRIO Analog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C60D20-D0D5-4A6D-9F57-80411F7A5C5B}"/>
              </a:ext>
            </a:extLst>
          </p:cNvPr>
          <p:cNvSpPr/>
          <p:nvPr/>
        </p:nvSpPr>
        <p:spPr>
          <a:xfrm rot="5400000">
            <a:off x="7909520" y="2833990"/>
            <a:ext cx="1476272" cy="5006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944EEA4-0BC3-43C7-82E7-59F8D48D5103}"/>
              </a:ext>
            </a:extLst>
          </p:cNvPr>
          <p:cNvSpPr/>
          <p:nvPr/>
        </p:nvSpPr>
        <p:spPr>
          <a:xfrm>
            <a:off x="4600211" y="4223372"/>
            <a:ext cx="1079376" cy="5006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CPU Cores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27AB043-7E58-4284-9556-867C905ED619}"/>
              </a:ext>
            </a:extLst>
          </p:cNvPr>
          <p:cNvSpPr/>
          <p:nvPr/>
        </p:nvSpPr>
        <p:spPr>
          <a:xfrm>
            <a:off x="5790264" y="4220026"/>
            <a:ext cx="1079376" cy="5006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Last Level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AE9108-2D87-4C72-A938-12A3CD1198CB}"/>
              </a:ext>
            </a:extLst>
          </p:cNvPr>
          <p:cNvSpPr/>
          <p:nvPr/>
        </p:nvSpPr>
        <p:spPr>
          <a:xfrm>
            <a:off x="6980317" y="4220026"/>
            <a:ext cx="1079377" cy="5006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Graphics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Engines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48305B-29A8-482B-8209-19C049BC3935}"/>
              </a:ext>
            </a:extLst>
          </p:cNvPr>
          <p:cNvSpPr/>
          <p:nvPr/>
        </p:nvSpPr>
        <p:spPr>
          <a:xfrm>
            <a:off x="4457938" y="4105511"/>
            <a:ext cx="3674349" cy="93470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FCF70D8-F9BE-406D-9B7E-B37D6AA75D70}"/>
              </a:ext>
            </a:extLst>
          </p:cNvPr>
          <p:cNvSpPr/>
          <p:nvPr/>
        </p:nvSpPr>
        <p:spPr>
          <a:xfrm>
            <a:off x="4457939" y="2272130"/>
            <a:ext cx="1787235" cy="1607893"/>
          </a:xfrm>
          <a:prstGeom prst="roundRect">
            <a:avLst>
              <a:gd name="adj" fmla="val 5214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516BA56-FB0B-4512-9E9B-831E38B83DFF}"/>
              </a:ext>
            </a:extLst>
          </p:cNvPr>
          <p:cNvSpPr/>
          <p:nvPr/>
        </p:nvSpPr>
        <p:spPr>
          <a:xfrm>
            <a:off x="6313012" y="2277732"/>
            <a:ext cx="2673607" cy="1607893"/>
          </a:xfrm>
          <a:prstGeom prst="roundRect">
            <a:avLst>
              <a:gd name="adj" fmla="val 6201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B1F16B8-03ED-4845-9D8D-EDB92EFEAB0F}"/>
              </a:ext>
            </a:extLst>
          </p:cNvPr>
          <p:cNvSpPr/>
          <p:nvPr/>
        </p:nvSpPr>
        <p:spPr>
          <a:xfrm>
            <a:off x="4360386" y="2207666"/>
            <a:ext cx="3948307" cy="2901531"/>
          </a:xfrm>
          <a:prstGeom prst="roundRect">
            <a:avLst>
              <a:gd name="adj" fmla="val 4365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4ACCED7-0A5D-4914-A555-65B243E62994}"/>
              </a:ext>
            </a:extLst>
          </p:cNvPr>
          <p:cNvSpPr/>
          <p:nvPr/>
        </p:nvSpPr>
        <p:spPr>
          <a:xfrm>
            <a:off x="8189313" y="1746021"/>
            <a:ext cx="708683" cy="22591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VDDQ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9AAFD377-3A25-4896-BF91-4724467DAC0F}"/>
              </a:ext>
            </a:extLst>
          </p:cNvPr>
          <p:cNvCxnSpPr>
            <a:cxnSpLocks/>
            <a:stCxn id="47" idx="2"/>
            <a:endCxn id="37" idx="1"/>
          </p:cNvCxnSpPr>
          <p:nvPr/>
        </p:nvCxnSpPr>
        <p:spPr>
          <a:xfrm rot="16200000" flipH="1">
            <a:off x="8408527" y="2107065"/>
            <a:ext cx="374256" cy="104001"/>
          </a:xfrm>
          <a:prstGeom prst="bentConnector3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5D340F9A-6C0F-4D1E-B6A2-C820AE69E881}"/>
              </a:ext>
            </a:extLst>
          </p:cNvPr>
          <p:cNvCxnSpPr>
            <a:cxnSpLocks/>
            <a:stCxn id="47" idx="2"/>
            <a:endCxn id="36" idx="1"/>
          </p:cNvCxnSpPr>
          <p:nvPr/>
        </p:nvCxnSpPr>
        <p:spPr>
          <a:xfrm rot="5400000">
            <a:off x="8132613" y="1926464"/>
            <a:ext cx="365568" cy="456516"/>
          </a:xfrm>
          <a:prstGeom prst="bentConnector3">
            <a:avLst>
              <a:gd name="adj1" fmla="val 51303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6E305A1-8BE2-4448-A680-CAE5D3A3DDAD}"/>
              </a:ext>
            </a:extLst>
          </p:cNvPr>
          <p:cNvSpPr/>
          <p:nvPr/>
        </p:nvSpPr>
        <p:spPr>
          <a:xfrm>
            <a:off x="7272771" y="1746021"/>
            <a:ext cx="708683" cy="22591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V_IO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5C1B32A-1276-4613-B71E-295E55E6A2F0}"/>
              </a:ext>
            </a:extLst>
          </p:cNvPr>
          <p:cNvCxnSpPr>
            <a:cxnSpLocks/>
            <a:stCxn id="55" idx="2"/>
            <a:endCxn id="35" idx="1"/>
          </p:cNvCxnSpPr>
          <p:nvPr/>
        </p:nvCxnSpPr>
        <p:spPr>
          <a:xfrm rot="16200000" flipH="1">
            <a:off x="7562009" y="2037042"/>
            <a:ext cx="365567" cy="235359"/>
          </a:xfrm>
          <a:prstGeom prst="bentConnector3">
            <a:avLst>
              <a:gd name="adj1" fmla="val 4913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FD38520-59FD-4DAC-BC28-2D9CAFCD2E02}"/>
              </a:ext>
            </a:extLst>
          </p:cNvPr>
          <p:cNvSpPr/>
          <p:nvPr/>
        </p:nvSpPr>
        <p:spPr>
          <a:xfrm>
            <a:off x="4693597" y="2178564"/>
            <a:ext cx="1187179" cy="607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24" name="Connector: Elbow 1023">
            <a:extLst>
              <a:ext uri="{FF2B5EF4-FFF2-40B4-BE49-F238E27FC236}">
                <a16:creationId xmlns:a16="http://schemas.microsoft.com/office/drawing/2014/main" id="{482B774F-4474-4C94-BB70-54E5D10AB81A}"/>
              </a:ext>
            </a:extLst>
          </p:cNvPr>
          <p:cNvCxnSpPr>
            <a:cxnSpLocks/>
            <a:stCxn id="55" idx="2"/>
            <a:endCxn id="63" idx="0"/>
          </p:cNvCxnSpPr>
          <p:nvPr/>
        </p:nvCxnSpPr>
        <p:spPr>
          <a:xfrm rot="5400000">
            <a:off x="6353838" y="905288"/>
            <a:ext cx="206625" cy="2339926"/>
          </a:xfrm>
          <a:prstGeom prst="bentConnector3">
            <a:avLst>
              <a:gd name="adj1" fmla="val 8687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>
            <a:extLst>
              <a:ext uri="{FF2B5EF4-FFF2-40B4-BE49-F238E27FC236}">
                <a16:creationId xmlns:a16="http://schemas.microsoft.com/office/drawing/2014/main" id="{1DE9207B-ADF8-407D-81EC-A1E7305492BB}"/>
              </a:ext>
            </a:extLst>
          </p:cNvPr>
          <p:cNvSpPr txBox="1"/>
          <p:nvPr/>
        </p:nvSpPr>
        <p:spPr>
          <a:xfrm>
            <a:off x="6241798" y="3468216"/>
            <a:ext cx="183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Memory Domain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F883D0F-47EF-4855-B5E7-57285B431E7F}"/>
              </a:ext>
            </a:extLst>
          </p:cNvPr>
          <p:cNvSpPr txBox="1"/>
          <p:nvPr/>
        </p:nvSpPr>
        <p:spPr>
          <a:xfrm>
            <a:off x="4782574" y="3458981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IO Domain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75396D-95F4-47BA-A299-5CAD6D65CE1F}"/>
              </a:ext>
            </a:extLst>
          </p:cNvPr>
          <p:cNvSpPr txBox="1"/>
          <p:nvPr/>
        </p:nvSpPr>
        <p:spPr>
          <a:xfrm>
            <a:off x="5921986" y="4748389"/>
            <a:ext cx="163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Domain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3BE1B84-AF65-4444-9E57-A1668BD37888}"/>
              </a:ext>
            </a:extLst>
          </p:cNvPr>
          <p:cNvSpPr/>
          <p:nvPr/>
        </p:nvSpPr>
        <p:spPr>
          <a:xfrm>
            <a:off x="6356229" y="1752491"/>
            <a:ext cx="708683" cy="2259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V_SA</a:t>
            </a:r>
          </a:p>
        </p:txBody>
      </p:sp>
      <p:cxnSp>
        <p:nvCxnSpPr>
          <p:cNvPr id="1042" name="Connector: Elbow 1041">
            <a:extLst>
              <a:ext uri="{FF2B5EF4-FFF2-40B4-BE49-F238E27FC236}">
                <a16:creationId xmlns:a16="http://schemas.microsoft.com/office/drawing/2014/main" id="{255B5D39-4BEA-4C55-8A98-5870D88A2C9E}"/>
              </a:ext>
            </a:extLst>
          </p:cNvPr>
          <p:cNvCxnSpPr>
            <a:stCxn id="83" idx="2"/>
            <a:endCxn id="34" idx="0"/>
          </p:cNvCxnSpPr>
          <p:nvPr/>
        </p:nvCxnSpPr>
        <p:spPr>
          <a:xfrm rot="16200000" flipH="1">
            <a:off x="6382525" y="2306455"/>
            <a:ext cx="978309" cy="322216"/>
          </a:xfrm>
          <a:prstGeom prst="bentConnector3">
            <a:avLst>
              <a:gd name="adj1" fmla="val 93474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ctor: Elbow 1043">
            <a:extLst>
              <a:ext uri="{FF2B5EF4-FFF2-40B4-BE49-F238E27FC236}">
                <a16:creationId xmlns:a16="http://schemas.microsoft.com/office/drawing/2014/main" id="{FD8F4A39-5E27-4A46-98D3-754BEFA32C87}"/>
              </a:ext>
            </a:extLst>
          </p:cNvPr>
          <p:cNvCxnSpPr>
            <a:stCxn id="83" idx="2"/>
            <a:endCxn id="29" idx="3"/>
          </p:cNvCxnSpPr>
          <p:nvPr/>
        </p:nvCxnSpPr>
        <p:spPr>
          <a:xfrm rot="5400000">
            <a:off x="6009183" y="1926367"/>
            <a:ext cx="649346" cy="753430"/>
          </a:xfrm>
          <a:prstGeom prst="bentConnector2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or: Elbow 1045">
            <a:extLst>
              <a:ext uri="{FF2B5EF4-FFF2-40B4-BE49-F238E27FC236}">
                <a16:creationId xmlns:a16="http://schemas.microsoft.com/office/drawing/2014/main" id="{E05A24D3-65F5-4F2E-A3FC-F6D6E1D7542A}"/>
              </a:ext>
            </a:extLst>
          </p:cNvPr>
          <p:cNvCxnSpPr>
            <a:stCxn id="83" idx="2"/>
            <a:endCxn id="28" idx="0"/>
          </p:cNvCxnSpPr>
          <p:nvPr/>
        </p:nvCxnSpPr>
        <p:spPr>
          <a:xfrm rot="5400000">
            <a:off x="5543670" y="1830490"/>
            <a:ext cx="1018983" cy="1314820"/>
          </a:xfrm>
          <a:prstGeom prst="bentConnector3">
            <a:avLst>
              <a:gd name="adj1" fmla="val 89757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02747361-6297-46B9-BC0E-00738C32D923}"/>
              </a:ext>
            </a:extLst>
          </p:cNvPr>
          <p:cNvSpPr/>
          <p:nvPr/>
        </p:nvSpPr>
        <p:spPr>
          <a:xfrm>
            <a:off x="4360190" y="3804289"/>
            <a:ext cx="394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On Chip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50EAA0F-2C68-4098-B7F0-4A0C91012B01}"/>
              </a:ext>
            </a:extLst>
          </p:cNvPr>
          <p:cNvSpPr/>
          <p:nvPr/>
        </p:nvSpPr>
        <p:spPr>
          <a:xfrm>
            <a:off x="5372863" y="5188639"/>
            <a:ext cx="708683" cy="2259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V_C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99FFAAA-5CBB-4505-A46C-40F378F38219}"/>
              </a:ext>
            </a:extLst>
          </p:cNvPr>
          <p:cNvCxnSpPr>
            <a:stCxn id="48" idx="0"/>
            <a:endCxn id="40" idx="2"/>
          </p:cNvCxnSpPr>
          <p:nvPr/>
        </p:nvCxnSpPr>
        <p:spPr>
          <a:xfrm rot="16200000" flipV="1">
            <a:off x="5201258" y="4662692"/>
            <a:ext cx="464588" cy="587306"/>
          </a:xfrm>
          <a:prstGeom prst="bentConnector3">
            <a:avLst>
              <a:gd name="adj1" fmla="val 86216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82746E0-DF2A-493A-9550-09E8DA17E435}"/>
              </a:ext>
            </a:extLst>
          </p:cNvPr>
          <p:cNvCxnSpPr>
            <a:stCxn id="48" idx="0"/>
            <a:endCxn id="41" idx="2"/>
          </p:cNvCxnSpPr>
          <p:nvPr/>
        </p:nvCxnSpPr>
        <p:spPr>
          <a:xfrm rot="5400000" flipH="1" flipV="1">
            <a:off x="5794611" y="4653299"/>
            <a:ext cx="467934" cy="602747"/>
          </a:xfrm>
          <a:prstGeom prst="bentConnector3">
            <a:avLst>
              <a:gd name="adj1" fmla="val 85617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A48DB47-3128-49AE-9912-E31C698ABB1B}"/>
              </a:ext>
            </a:extLst>
          </p:cNvPr>
          <p:cNvSpPr/>
          <p:nvPr/>
        </p:nvSpPr>
        <p:spPr>
          <a:xfrm>
            <a:off x="7165663" y="5188639"/>
            <a:ext cx="708683" cy="22591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V_G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BF4FB07-8D88-49CD-844D-AC26A05F8280}"/>
              </a:ext>
            </a:extLst>
          </p:cNvPr>
          <p:cNvCxnSpPr>
            <a:endCxn id="42" idx="2"/>
          </p:cNvCxnSpPr>
          <p:nvPr/>
        </p:nvCxnSpPr>
        <p:spPr>
          <a:xfrm rot="5400000" flipH="1" flipV="1">
            <a:off x="7282139" y="4958572"/>
            <a:ext cx="475733" cy="1"/>
          </a:xfrm>
          <a:prstGeom prst="bentConnector3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08" y="936173"/>
            <a:ext cx="4159058" cy="5599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3 domains in modern thermally-constrained mobile SoC: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Compute, </a:t>
            </a:r>
            <a:r>
              <a:rPr lang="en-US" sz="2400" dirty="0">
                <a:solidFill>
                  <a:schemeClr val="accent6"/>
                </a:solidFill>
                <a:latin typeface="+mn-lt"/>
              </a:rPr>
              <a:t>Memory, </a:t>
            </a:r>
            <a:r>
              <a:rPr lang="en-US" sz="2400" dirty="0">
                <a:solidFill>
                  <a:schemeClr val="accent5"/>
                </a:solidFill>
              </a:rPr>
              <a:t>IO </a:t>
            </a:r>
            <a:endParaRPr lang="en-US" sz="2400" dirty="0">
              <a:solidFill>
                <a:schemeClr val="accent6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Several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voltage</a:t>
            </a:r>
            <a:r>
              <a:rPr lang="en-US" sz="2400" dirty="0">
                <a:latin typeface="+mn-lt"/>
              </a:rPr>
              <a:t> sources exist,  and some of them are 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shared</a:t>
            </a:r>
            <a:r>
              <a:rPr lang="en-US" sz="2400" dirty="0">
                <a:latin typeface="+mn-lt"/>
              </a:rPr>
              <a:t> between domains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IO controllers and engines, IO interconnect, memory controller, and DDRIO typically each has an independent </a:t>
            </a:r>
            <a:r>
              <a:rPr lang="en-US" sz="2400" dirty="0">
                <a:solidFill>
                  <a:srgbClr val="0066FF"/>
                </a:solidFill>
              </a:rPr>
              <a:t>clock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26" grpId="0" animBg="1"/>
      <p:bldP spid="44" grpId="0" animBg="1"/>
      <p:bldP spid="45" grpId="0" animBg="1"/>
      <p:bldP spid="46" grpId="0" animBg="1"/>
      <p:bldP spid="47" grpId="0" animBg="1"/>
      <p:bldP spid="55" grpId="0" animBg="1"/>
      <p:bldP spid="63" grpId="0" animBg="1"/>
      <p:bldP spid="1037" grpId="0"/>
      <p:bldP spid="81" grpId="0"/>
      <p:bldP spid="82" grpId="0"/>
      <p:bldP spid="83" grpId="0" animBg="1"/>
      <p:bldP spid="1054" grpId="0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E024BC7-4085-4B53-8AC9-EE2675C63B92}"/>
              </a:ext>
            </a:extLst>
          </p:cNvPr>
          <p:cNvSpPr/>
          <p:nvPr/>
        </p:nvSpPr>
        <p:spPr>
          <a:xfrm>
            <a:off x="4457940" y="1692966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D25E4C-5DCA-4CD6-A10F-82828C716706}"/>
              </a:ext>
            </a:extLst>
          </p:cNvPr>
          <p:cNvSpPr/>
          <p:nvPr/>
        </p:nvSpPr>
        <p:spPr>
          <a:xfrm>
            <a:off x="4704841" y="2349548"/>
            <a:ext cx="1187179" cy="4645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Overview of a Modern SoC Architecture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D2345C-B352-4A8F-B959-DA87B5EE262D}"/>
              </a:ext>
            </a:extLst>
          </p:cNvPr>
          <p:cNvSpPr/>
          <p:nvPr/>
        </p:nvSpPr>
        <p:spPr>
          <a:xfrm>
            <a:off x="4734807" y="2379192"/>
            <a:ext cx="1187179" cy="4475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5E254D-19A7-4385-A47D-5992AE8FD0C2}"/>
              </a:ext>
            </a:extLst>
          </p:cNvPr>
          <p:cNvSpPr/>
          <p:nvPr/>
        </p:nvSpPr>
        <p:spPr>
          <a:xfrm>
            <a:off x="4608138" y="2997392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Interconnect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6D50AF1-7FB6-48C5-9964-B3492E2ED241}"/>
              </a:ext>
            </a:extLst>
          </p:cNvPr>
          <p:cNvSpPr/>
          <p:nvPr/>
        </p:nvSpPr>
        <p:spPr>
          <a:xfrm>
            <a:off x="4769962" y="2403985"/>
            <a:ext cx="1187179" cy="4475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Engines/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Controllers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4E18800-2825-48AB-A0EF-178FD5BC16F1}"/>
              </a:ext>
            </a:extLst>
          </p:cNvPr>
          <p:cNvSpPr/>
          <p:nvPr/>
        </p:nvSpPr>
        <p:spPr>
          <a:xfrm>
            <a:off x="4486875" y="1717658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B05401-06AD-46CD-8642-C857594B276B}"/>
              </a:ext>
            </a:extLst>
          </p:cNvPr>
          <p:cNvSpPr/>
          <p:nvPr/>
        </p:nvSpPr>
        <p:spPr>
          <a:xfrm>
            <a:off x="4516128" y="1746021"/>
            <a:ext cx="1575225" cy="3688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peripherals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4B3373F-0200-4659-B812-9173E9279C4E}"/>
              </a:ext>
            </a:extLst>
          </p:cNvPr>
          <p:cNvSpPr/>
          <p:nvPr/>
        </p:nvSpPr>
        <p:spPr>
          <a:xfrm>
            <a:off x="6439197" y="2956718"/>
            <a:ext cx="1187179" cy="5006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21FD49-047E-4E8F-A0FE-D89353AA36DF}"/>
              </a:ext>
            </a:extLst>
          </p:cNvPr>
          <p:cNvSpPr/>
          <p:nvPr/>
        </p:nvSpPr>
        <p:spPr>
          <a:xfrm rot="5400000">
            <a:off x="7124336" y="2973468"/>
            <a:ext cx="1476272" cy="2043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DDRIO Digital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BEC00B-0536-4110-9866-E24CC130CC78}"/>
              </a:ext>
            </a:extLst>
          </p:cNvPr>
          <p:cNvSpPr/>
          <p:nvPr/>
        </p:nvSpPr>
        <p:spPr>
          <a:xfrm rot="5400000">
            <a:off x="7349003" y="2973468"/>
            <a:ext cx="1476272" cy="2043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DDRIO Analog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C60D20-D0D5-4A6D-9F57-80411F7A5C5B}"/>
              </a:ext>
            </a:extLst>
          </p:cNvPr>
          <p:cNvSpPr/>
          <p:nvPr/>
        </p:nvSpPr>
        <p:spPr>
          <a:xfrm rot="5400000">
            <a:off x="7909520" y="2833990"/>
            <a:ext cx="1476272" cy="5006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944EEA4-0BC3-43C7-82E7-59F8D48D5103}"/>
              </a:ext>
            </a:extLst>
          </p:cNvPr>
          <p:cNvSpPr/>
          <p:nvPr/>
        </p:nvSpPr>
        <p:spPr>
          <a:xfrm>
            <a:off x="4600211" y="4223372"/>
            <a:ext cx="1079376" cy="5006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CPU Cores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27AB043-7E58-4284-9556-867C905ED619}"/>
              </a:ext>
            </a:extLst>
          </p:cNvPr>
          <p:cNvSpPr/>
          <p:nvPr/>
        </p:nvSpPr>
        <p:spPr>
          <a:xfrm>
            <a:off x="5790264" y="4220026"/>
            <a:ext cx="1079376" cy="5006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Last Level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AE9108-2D87-4C72-A938-12A3CD1198CB}"/>
              </a:ext>
            </a:extLst>
          </p:cNvPr>
          <p:cNvSpPr/>
          <p:nvPr/>
        </p:nvSpPr>
        <p:spPr>
          <a:xfrm>
            <a:off x="6980317" y="4220026"/>
            <a:ext cx="1079377" cy="5006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Graphics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Engines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48305B-29A8-482B-8209-19C049BC3935}"/>
              </a:ext>
            </a:extLst>
          </p:cNvPr>
          <p:cNvSpPr/>
          <p:nvPr/>
        </p:nvSpPr>
        <p:spPr>
          <a:xfrm>
            <a:off x="4457938" y="4105511"/>
            <a:ext cx="3674349" cy="93470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FCF70D8-F9BE-406D-9B7E-B37D6AA75D70}"/>
              </a:ext>
            </a:extLst>
          </p:cNvPr>
          <p:cNvSpPr/>
          <p:nvPr/>
        </p:nvSpPr>
        <p:spPr>
          <a:xfrm>
            <a:off x="4457939" y="2272130"/>
            <a:ext cx="1787235" cy="1607893"/>
          </a:xfrm>
          <a:prstGeom prst="roundRect">
            <a:avLst>
              <a:gd name="adj" fmla="val 5214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516BA56-FB0B-4512-9E9B-831E38B83DFF}"/>
              </a:ext>
            </a:extLst>
          </p:cNvPr>
          <p:cNvSpPr/>
          <p:nvPr/>
        </p:nvSpPr>
        <p:spPr>
          <a:xfrm>
            <a:off x="6313012" y="2277732"/>
            <a:ext cx="2673607" cy="1607893"/>
          </a:xfrm>
          <a:prstGeom prst="roundRect">
            <a:avLst>
              <a:gd name="adj" fmla="val 6201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B1F16B8-03ED-4845-9D8D-EDB92EFEAB0F}"/>
              </a:ext>
            </a:extLst>
          </p:cNvPr>
          <p:cNvSpPr/>
          <p:nvPr/>
        </p:nvSpPr>
        <p:spPr>
          <a:xfrm>
            <a:off x="4360386" y="2207666"/>
            <a:ext cx="3948307" cy="2901531"/>
          </a:xfrm>
          <a:prstGeom prst="roundRect">
            <a:avLst>
              <a:gd name="adj" fmla="val 4365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4ACCED7-0A5D-4914-A555-65B243E62994}"/>
              </a:ext>
            </a:extLst>
          </p:cNvPr>
          <p:cNvSpPr/>
          <p:nvPr/>
        </p:nvSpPr>
        <p:spPr>
          <a:xfrm>
            <a:off x="8189313" y="1746021"/>
            <a:ext cx="708683" cy="22591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VDDQ</a:t>
            </a:r>
          </a:p>
        </p:txBody>
      </p: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9AAFD377-3A25-4896-BF91-4724467DAC0F}"/>
              </a:ext>
            </a:extLst>
          </p:cNvPr>
          <p:cNvCxnSpPr>
            <a:cxnSpLocks/>
            <a:stCxn id="47" idx="2"/>
            <a:endCxn id="37" idx="1"/>
          </p:cNvCxnSpPr>
          <p:nvPr/>
        </p:nvCxnSpPr>
        <p:spPr>
          <a:xfrm rot="16200000" flipH="1">
            <a:off x="8408527" y="2107065"/>
            <a:ext cx="374256" cy="104001"/>
          </a:xfrm>
          <a:prstGeom prst="bentConnector3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5D340F9A-6C0F-4D1E-B6A2-C820AE69E881}"/>
              </a:ext>
            </a:extLst>
          </p:cNvPr>
          <p:cNvCxnSpPr>
            <a:cxnSpLocks/>
            <a:stCxn id="47" idx="2"/>
            <a:endCxn id="36" idx="1"/>
          </p:cNvCxnSpPr>
          <p:nvPr/>
        </p:nvCxnSpPr>
        <p:spPr>
          <a:xfrm rot="5400000">
            <a:off x="8132613" y="1926464"/>
            <a:ext cx="365568" cy="456516"/>
          </a:xfrm>
          <a:prstGeom prst="bentConnector3">
            <a:avLst>
              <a:gd name="adj1" fmla="val 51303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6E305A1-8BE2-4448-A680-CAE5D3A3DDAD}"/>
              </a:ext>
            </a:extLst>
          </p:cNvPr>
          <p:cNvSpPr/>
          <p:nvPr/>
        </p:nvSpPr>
        <p:spPr>
          <a:xfrm>
            <a:off x="7272771" y="1746021"/>
            <a:ext cx="708683" cy="22591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V_IO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5C1B32A-1276-4613-B71E-295E55E6A2F0}"/>
              </a:ext>
            </a:extLst>
          </p:cNvPr>
          <p:cNvCxnSpPr>
            <a:cxnSpLocks/>
            <a:stCxn id="55" idx="2"/>
            <a:endCxn id="35" idx="1"/>
          </p:cNvCxnSpPr>
          <p:nvPr/>
        </p:nvCxnSpPr>
        <p:spPr>
          <a:xfrm rot="16200000" flipH="1">
            <a:off x="7562009" y="2037042"/>
            <a:ext cx="365567" cy="235359"/>
          </a:xfrm>
          <a:prstGeom prst="bentConnector3">
            <a:avLst>
              <a:gd name="adj1" fmla="val 4913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FD38520-59FD-4DAC-BC28-2D9CAFCD2E02}"/>
              </a:ext>
            </a:extLst>
          </p:cNvPr>
          <p:cNvSpPr/>
          <p:nvPr/>
        </p:nvSpPr>
        <p:spPr>
          <a:xfrm>
            <a:off x="4693597" y="2178564"/>
            <a:ext cx="1187179" cy="607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24" name="Connector: Elbow 1023">
            <a:extLst>
              <a:ext uri="{FF2B5EF4-FFF2-40B4-BE49-F238E27FC236}">
                <a16:creationId xmlns:a16="http://schemas.microsoft.com/office/drawing/2014/main" id="{482B774F-4474-4C94-BB70-54E5D10AB81A}"/>
              </a:ext>
            </a:extLst>
          </p:cNvPr>
          <p:cNvCxnSpPr>
            <a:cxnSpLocks/>
            <a:stCxn id="55" idx="2"/>
            <a:endCxn id="63" idx="0"/>
          </p:cNvCxnSpPr>
          <p:nvPr/>
        </p:nvCxnSpPr>
        <p:spPr>
          <a:xfrm rot="5400000">
            <a:off x="6353838" y="905288"/>
            <a:ext cx="206625" cy="2339926"/>
          </a:xfrm>
          <a:prstGeom prst="bentConnector3">
            <a:avLst>
              <a:gd name="adj1" fmla="val 8687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1036">
            <a:extLst>
              <a:ext uri="{FF2B5EF4-FFF2-40B4-BE49-F238E27FC236}">
                <a16:creationId xmlns:a16="http://schemas.microsoft.com/office/drawing/2014/main" id="{1DE9207B-ADF8-407D-81EC-A1E7305492BB}"/>
              </a:ext>
            </a:extLst>
          </p:cNvPr>
          <p:cNvSpPr txBox="1"/>
          <p:nvPr/>
        </p:nvSpPr>
        <p:spPr>
          <a:xfrm>
            <a:off x="6241798" y="3468216"/>
            <a:ext cx="183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Memory Domain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F883D0F-47EF-4855-B5E7-57285B431E7F}"/>
              </a:ext>
            </a:extLst>
          </p:cNvPr>
          <p:cNvSpPr txBox="1"/>
          <p:nvPr/>
        </p:nvSpPr>
        <p:spPr>
          <a:xfrm>
            <a:off x="4782574" y="3458981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IO Domain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75396D-95F4-47BA-A299-5CAD6D65CE1F}"/>
              </a:ext>
            </a:extLst>
          </p:cNvPr>
          <p:cNvSpPr txBox="1"/>
          <p:nvPr/>
        </p:nvSpPr>
        <p:spPr>
          <a:xfrm>
            <a:off x="5921986" y="4748389"/>
            <a:ext cx="1639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Domain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3BE1B84-AF65-4444-9E57-A1668BD37888}"/>
              </a:ext>
            </a:extLst>
          </p:cNvPr>
          <p:cNvSpPr/>
          <p:nvPr/>
        </p:nvSpPr>
        <p:spPr>
          <a:xfrm>
            <a:off x="6356229" y="1752491"/>
            <a:ext cx="708683" cy="2259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V_SA</a:t>
            </a:r>
          </a:p>
        </p:txBody>
      </p:sp>
      <p:cxnSp>
        <p:nvCxnSpPr>
          <p:cNvPr id="1042" name="Connector: Elbow 1041">
            <a:extLst>
              <a:ext uri="{FF2B5EF4-FFF2-40B4-BE49-F238E27FC236}">
                <a16:creationId xmlns:a16="http://schemas.microsoft.com/office/drawing/2014/main" id="{255B5D39-4BEA-4C55-8A98-5870D88A2C9E}"/>
              </a:ext>
            </a:extLst>
          </p:cNvPr>
          <p:cNvCxnSpPr>
            <a:stCxn id="83" idx="2"/>
            <a:endCxn id="34" idx="0"/>
          </p:cNvCxnSpPr>
          <p:nvPr/>
        </p:nvCxnSpPr>
        <p:spPr>
          <a:xfrm rot="16200000" flipH="1">
            <a:off x="6382525" y="2306455"/>
            <a:ext cx="978309" cy="322216"/>
          </a:xfrm>
          <a:prstGeom prst="bentConnector3">
            <a:avLst>
              <a:gd name="adj1" fmla="val 93474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ctor: Elbow 1043">
            <a:extLst>
              <a:ext uri="{FF2B5EF4-FFF2-40B4-BE49-F238E27FC236}">
                <a16:creationId xmlns:a16="http://schemas.microsoft.com/office/drawing/2014/main" id="{FD8F4A39-5E27-4A46-98D3-754BEFA32C87}"/>
              </a:ext>
            </a:extLst>
          </p:cNvPr>
          <p:cNvCxnSpPr>
            <a:stCxn id="83" idx="2"/>
            <a:endCxn id="29" idx="3"/>
          </p:cNvCxnSpPr>
          <p:nvPr/>
        </p:nvCxnSpPr>
        <p:spPr>
          <a:xfrm rot="5400000">
            <a:off x="6009183" y="1926367"/>
            <a:ext cx="649346" cy="753430"/>
          </a:xfrm>
          <a:prstGeom prst="bentConnector2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or: Elbow 1045">
            <a:extLst>
              <a:ext uri="{FF2B5EF4-FFF2-40B4-BE49-F238E27FC236}">
                <a16:creationId xmlns:a16="http://schemas.microsoft.com/office/drawing/2014/main" id="{E05A24D3-65F5-4F2E-A3FC-F6D6E1D7542A}"/>
              </a:ext>
            </a:extLst>
          </p:cNvPr>
          <p:cNvCxnSpPr>
            <a:stCxn id="83" idx="2"/>
            <a:endCxn id="28" idx="0"/>
          </p:cNvCxnSpPr>
          <p:nvPr/>
        </p:nvCxnSpPr>
        <p:spPr>
          <a:xfrm rot="5400000">
            <a:off x="5543670" y="1830490"/>
            <a:ext cx="1018983" cy="1314820"/>
          </a:xfrm>
          <a:prstGeom prst="bentConnector3">
            <a:avLst>
              <a:gd name="adj1" fmla="val 89757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02747361-6297-46B9-BC0E-00738C32D923}"/>
              </a:ext>
            </a:extLst>
          </p:cNvPr>
          <p:cNvSpPr/>
          <p:nvPr/>
        </p:nvSpPr>
        <p:spPr>
          <a:xfrm>
            <a:off x="4360190" y="3804289"/>
            <a:ext cx="394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On Chip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50EAA0F-2C68-4098-B7F0-4A0C91012B01}"/>
              </a:ext>
            </a:extLst>
          </p:cNvPr>
          <p:cNvSpPr/>
          <p:nvPr/>
        </p:nvSpPr>
        <p:spPr>
          <a:xfrm>
            <a:off x="5372863" y="5188639"/>
            <a:ext cx="708683" cy="22591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V_C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99FFAAA-5CBB-4505-A46C-40F378F38219}"/>
              </a:ext>
            </a:extLst>
          </p:cNvPr>
          <p:cNvCxnSpPr>
            <a:stCxn id="48" idx="0"/>
            <a:endCxn id="40" idx="2"/>
          </p:cNvCxnSpPr>
          <p:nvPr/>
        </p:nvCxnSpPr>
        <p:spPr>
          <a:xfrm rot="16200000" flipV="1">
            <a:off x="5201258" y="4662692"/>
            <a:ext cx="464588" cy="587306"/>
          </a:xfrm>
          <a:prstGeom prst="bentConnector3">
            <a:avLst>
              <a:gd name="adj1" fmla="val 86216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682746E0-DF2A-493A-9550-09E8DA17E435}"/>
              </a:ext>
            </a:extLst>
          </p:cNvPr>
          <p:cNvCxnSpPr>
            <a:stCxn id="48" idx="0"/>
            <a:endCxn id="41" idx="2"/>
          </p:cNvCxnSpPr>
          <p:nvPr/>
        </p:nvCxnSpPr>
        <p:spPr>
          <a:xfrm rot="5400000" flipH="1" flipV="1">
            <a:off x="5794611" y="4653299"/>
            <a:ext cx="467934" cy="602747"/>
          </a:xfrm>
          <a:prstGeom prst="bentConnector3">
            <a:avLst>
              <a:gd name="adj1" fmla="val 85617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A48DB47-3128-49AE-9912-E31C698ABB1B}"/>
              </a:ext>
            </a:extLst>
          </p:cNvPr>
          <p:cNvSpPr/>
          <p:nvPr/>
        </p:nvSpPr>
        <p:spPr>
          <a:xfrm>
            <a:off x="7165663" y="5188639"/>
            <a:ext cx="708683" cy="22591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V_G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BF4FB07-8D88-49CD-844D-AC26A05F8280}"/>
              </a:ext>
            </a:extLst>
          </p:cNvPr>
          <p:cNvCxnSpPr>
            <a:endCxn id="42" idx="2"/>
          </p:cNvCxnSpPr>
          <p:nvPr/>
        </p:nvCxnSpPr>
        <p:spPr>
          <a:xfrm rot="5400000" flipH="1" flipV="1">
            <a:off x="7282139" y="4958572"/>
            <a:ext cx="475733" cy="1"/>
          </a:xfrm>
          <a:prstGeom prst="bentConnector3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08" y="936173"/>
            <a:ext cx="4159058" cy="5599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3 domains in modern thermally-constrained mobile SoC: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Compute, </a:t>
            </a:r>
            <a:r>
              <a:rPr lang="en-US" sz="2400" dirty="0">
                <a:solidFill>
                  <a:schemeClr val="accent6"/>
                </a:solidFill>
                <a:latin typeface="+mn-lt"/>
              </a:rPr>
              <a:t>Memory, </a:t>
            </a:r>
            <a:r>
              <a:rPr lang="en-US" sz="2400" dirty="0">
                <a:solidFill>
                  <a:schemeClr val="accent5"/>
                </a:solidFill>
              </a:rPr>
              <a:t>IO </a:t>
            </a:r>
            <a:endParaRPr lang="en-US" sz="2400" dirty="0">
              <a:solidFill>
                <a:schemeClr val="accent6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+mn-lt"/>
              </a:rPr>
              <a:t>Several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voltage</a:t>
            </a:r>
            <a:r>
              <a:rPr lang="en-US" sz="2400" dirty="0">
                <a:latin typeface="+mn-lt"/>
              </a:rPr>
              <a:t> sources exist,  and some of them are </a:t>
            </a:r>
            <a:r>
              <a:rPr lang="en-US" sz="2400" dirty="0">
                <a:solidFill>
                  <a:srgbClr val="00B050"/>
                </a:solidFill>
                <a:latin typeface="+mn-lt"/>
              </a:rPr>
              <a:t>shared</a:t>
            </a:r>
            <a:r>
              <a:rPr lang="en-US" sz="2400" dirty="0">
                <a:latin typeface="+mn-lt"/>
              </a:rPr>
              <a:t> between domains</a:t>
            </a:r>
          </a:p>
          <a:p>
            <a:pPr>
              <a:lnSpc>
                <a:spcPct val="100000"/>
              </a:lnSpc>
            </a:pPr>
            <a:endParaRPr lang="en-US" sz="10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400" dirty="0"/>
              <a:t>IO controllers/engines, IO interconnect, memory controller, and DDRIO typically each has an independent </a:t>
            </a:r>
            <a:r>
              <a:rPr lang="en-US" sz="2400" dirty="0">
                <a:solidFill>
                  <a:srgbClr val="0066FF"/>
                </a:solidFill>
              </a:rPr>
              <a:t>clock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1D400E-836B-450B-9B5D-98CC63585AF5}"/>
              </a:ext>
            </a:extLst>
          </p:cNvPr>
          <p:cNvGrpSpPr/>
          <p:nvPr/>
        </p:nvGrpSpPr>
        <p:grpSpPr>
          <a:xfrm>
            <a:off x="112062" y="936172"/>
            <a:ext cx="9040759" cy="5423529"/>
            <a:chOff x="-1117247" y="1435424"/>
            <a:chExt cx="9040759" cy="540679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A7A45DD-D280-499A-A91F-11692E0D596E}"/>
                </a:ext>
              </a:extLst>
            </p:cNvPr>
            <p:cNvSpPr/>
            <p:nvPr/>
          </p:nvSpPr>
          <p:spPr>
            <a:xfrm>
              <a:off x="-1117247" y="1435424"/>
              <a:ext cx="9040759" cy="5406793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F1AA0C-452F-4D5E-992B-DB7E7E0291B8}"/>
                </a:ext>
              </a:extLst>
            </p:cNvPr>
            <p:cNvSpPr txBox="1"/>
            <p:nvPr/>
          </p:nvSpPr>
          <p:spPr>
            <a:xfrm>
              <a:off x="288315" y="2922483"/>
              <a:ext cx="6232381" cy="27938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800" b="1" dirty="0">
                  <a:solidFill>
                    <a:srgbClr val="0066FF"/>
                  </a:solidFill>
                </a:rPr>
                <a:t>Compute domain</a:t>
              </a:r>
              <a:r>
                <a:rPr lang="en-US" sz="2800" dirty="0">
                  <a:solidFill>
                    <a:schemeClr val="tx1"/>
                  </a:solidFill>
                </a:rPr>
                <a:t> supports dynamic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voltage and frequency scaling (DVFS).</a:t>
              </a:r>
            </a:p>
            <a:p>
              <a:endParaRPr lang="en-US" sz="2800" dirty="0">
                <a:solidFill>
                  <a:schemeClr val="tx1"/>
                </a:solidFill>
              </a:endParaRPr>
            </a:p>
            <a:p>
              <a:r>
                <a:rPr lang="en-US" sz="2800" b="1" dirty="0">
                  <a:solidFill>
                    <a:srgbClr val="FF0000"/>
                  </a:solidFill>
                </a:rPr>
                <a:t>IO and memory domains</a:t>
              </a:r>
              <a:r>
                <a:rPr lang="en-US" sz="2800" dirty="0">
                  <a:solidFill>
                    <a:schemeClr val="tx1"/>
                  </a:solidFill>
                </a:rPr>
                <a:t> have fixed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clock frequencies and voltages.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93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137480" y="1304006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137480" y="2058934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137481" y="5544272"/>
            <a:ext cx="8805978" cy="474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137480" y="2876918"/>
            <a:ext cx="8810485" cy="16815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137481" y="4797222"/>
            <a:ext cx="8805978" cy="47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</p:spPr>
        <p:txBody>
          <a:bodyPr/>
          <a:lstStyle/>
          <a:p>
            <a:r>
              <a:rPr lang="en-US" sz="4000" b="1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115786"/>
            <a:ext cx="8894602" cy="518341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 of a Modern SoC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Motivation and Goal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SysScale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Power Management Flow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Demand Prediction Mechanism 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Holistic Power Management Algorithm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4845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EDA0-DB44-44C6-906E-3CB1A16F4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09" y="936172"/>
            <a:ext cx="8682891" cy="3246147"/>
          </a:xfrm>
        </p:spPr>
        <p:txBody>
          <a:bodyPr>
            <a:noAutofit/>
          </a:bodyPr>
          <a:lstStyle/>
          <a:p>
            <a:r>
              <a:rPr lang="en-US" sz="2400" dirty="0"/>
              <a:t>We evaluate the potential benefits of employing DVFS </a:t>
            </a:r>
            <a:r>
              <a:rPr lang="en-US" sz="2400" dirty="0">
                <a:solidFill>
                  <a:srgbClr val="0066FF"/>
                </a:solidFill>
              </a:rPr>
              <a:t>across</a:t>
            </a:r>
            <a:r>
              <a:rPr lang="en-US" sz="2400" dirty="0"/>
              <a:t> the three SoC domains</a:t>
            </a:r>
          </a:p>
          <a:p>
            <a:r>
              <a:rPr lang="en-US" sz="2400" dirty="0"/>
              <a:t>We carry out an experiment on the Intel Broadwell processor under two </a:t>
            </a:r>
            <a:r>
              <a:rPr lang="en-US" sz="2400" dirty="0">
                <a:solidFill>
                  <a:srgbClr val="0066FF"/>
                </a:solidFill>
              </a:rPr>
              <a:t>setups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Baseline</a:t>
            </a:r>
          </a:p>
          <a:p>
            <a:pPr lvl="1"/>
            <a:r>
              <a:rPr lang="en-US" dirty="0"/>
              <a:t>Multi-Domain DVFS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MD-DVFS</a:t>
            </a:r>
            <a:r>
              <a:rPr lang="en-US" dirty="0"/>
              <a:t>)</a:t>
            </a:r>
          </a:p>
          <a:p>
            <a:r>
              <a:rPr lang="en-US" sz="2400" dirty="0"/>
              <a:t>We use multiple </a:t>
            </a:r>
            <a:r>
              <a:rPr lang="en-US" sz="2400" dirty="0">
                <a:solidFill>
                  <a:srgbClr val="0066FF"/>
                </a:solidFill>
              </a:rPr>
              <a:t>workloads</a:t>
            </a:r>
            <a:r>
              <a:rPr lang="en-US" sz="2400" dirty="0"/>
              <a:t> from SPEC CPU2006 and 3DMark, and a workload that exercises the peak memory bandwidth of DRAM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Motivational Experiment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24C3BE-E888-439F-A77C-03E963325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441" y="4310444"/>
            <a:ext cx="5745741" cy="227278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4AB016-6CAF-4CB8-B197-ABD790D799FA}"/>
              </a:ext>
            </a:extLst>
          </p:cNvPr>
          <p:cNvSpPr/>
          <p:nvPr/>
        </p:nvSpPr>
        <p:spPr>
          <a:xfrm>
            <a:off x="4313499" y="4237279"/>
            <a:ext cx="1423686" cy="241910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3194D3-81F3-4DF3-9F15-91FA96613109}"/>
              </a:ext>
            </a:extLst>
          </p:cNvPr>
          <p:cNvSpPr/>
          <p:nvPr/>
        </p:nvSpPr>
        <p:spPr>
          <a:xfrm>
            <a:off x="5919003" y="4237279"/>
            <a:ext cx="1423686" cy="241910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2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132334"/>
            <a:ext cx="9144001" cy="60608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Observation 1:</a:t>
            </a:r>
            <a:r>
              <a:rPr lang="en-US" sz="3200" dirty="0"/>
              <a:t> SoC Multi-Domain Scaling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8E86FE-94CF-0B4E-8EAC-92F87C31940F}"/>
              </a:ext>
            </a:extLst>
          </p:cNvPr>
          <p:cNvSpPr/>
          <p:nvPr/>
        </p:nvSpPr>
        <p:spPr>
          <a:xfrm>
            <a:off x="95932" y="781350"/>
            <a:ext cx="9040759" cy="6077988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AE71D3-841B-BA4D-884C-0B1C222B0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7" y="850174"/>
            <a:ext cx="9063614" cy="15837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SoC power budget management algorithm (</a:t>
            </a:r>
            <a:r>
              <a:rPr lang="en-US" sz="2200" dirty="0">
                <a:solidFill>
                  <a:srgbClr val="0066FF"/>
                </a:solidFill>
              </a:rPr>
              <a:t>PBM</a:t>
            </a:r>
            <a:r>
              <a:rPr lang="en-US" sz="2200" dirty="0"/>
              <a:t>) assigns a </a:t>
            </a:r>
            <a:r>
              <a:rPr lang="en-US" sz="2200" i="1" dirty="0">
                <a:solidFill>
                  <a:srgbClr val="C00000"/>
                </a:solidFill>
              </a:rPr>
              <a:t>fixed</a:t>
            </a:r>
            <a:r>
              <a:rPr lang="en-US" sz="2200" dirty="0"/>
              <a:t> power budget to the IO and memory domains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power budget corresponds to the </a:t>
            </a:r>
            <a:r>
              <a:rPr lang="en-US" sz="2200" i="1" dirty="0">
                <a:solidFill>
                  <a:srgbClr val="C00000"/>
                </a:solidFill>
              </a:rPr>
              <a:t>worst-case</a:t>
            </a:r>
            <a:r>
              <a:rPr lang="en-US" sz="2200" dirty="0"/>
              <a:t> performance demands (bandwidth/latency)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Running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three</a:t>
            </a:r>
            <a:r>
              <a:rPr lang="en-US" sz="2200" dirty="0"/>
              <a:t> SPEC CPU2006 workloads using </a:t>
            </a:r>
            <a:r>
              <a:rPr lang="en-US" sz="2200" dirty="0">
                <a:solidFill>
                  <a:schemeClr val="accent2"/>
                </a:solidFill>
              </a:rPr>
              <a:t>baseline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MD-DVFS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2EB3D-59CD-4140-987A-B82196299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2C4817-76B8-4945-9171-9A3BAAB1A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275FC-4781-D94D-AA7B-9782D7F42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6832B6-090A-8447-AA82-D5499C3BD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4C1664-97E2-E444-BE7B-C9C5D8004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" y="2718218"/>
            <a:ext cx="9144000" cy="21173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9E099A-5993-FF49-AE57-89AF3741CF3D}"/>
              </a:ext>
            </a:extLst>
          </p:cNvPr>
          <p:cNvSpPr txBox="1"/>
          <p:nvPr/>
        </p:nvSpPr>
        <p:spPr>
          <a:xfrm>
            <a:off x="1494263" y="4406212"/>
            <a:ext cx="73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400.perlbench                        436.cactusADM                               470.lbm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3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5473</Words>
  <Application>Microsoft Office PowerPoint</Application>
  <PresentationFormat>On-screen Show (4:3)</PresentationFormat>
  <Paragraphs>751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Segoe UI</vt:lpstr>
      <vt:lpstr>Calibri Light</vt:lpstr>
      <vt:lpstr>Calibri</vt:lpstr>
      <vt:lpstr>Arial</vt:lpstr>
      <vt:lpstr>Cambria</vt:lpstr>
      <vt:lpstr>Times</vt:lpstr>
      <vt:lpstr>Times New Roman</vt:lpstr>
      <vt:lpstr>Office Theme</vt:lpstr>
      <vt:lpstr>PowerPoint Presentation</vt:lpstr>
      <vt:lpstr>Executive Summary</vt:lpstr>
      <vt:lpstr>Presentation Outline</vt:lpstr>
      <vt:lpstr>Presentation Outline</vt:lpstr>
      <vt:lpstr>Overview of a Modern SoC Architecture</vt:lpstr>
      <vt:lpstr>Overview of a Modern SoC Architecture</vt:lpstr>
      <vt:lpstr>Presentation Outline</vt:lpstr>
      <vt:lpstr>Motivational Experiment</vt:lpstr>
      <vt:lpstr>Observation 1: SoC Multi-Domain Scaling </vt:lpstr>
      <vt:lpstr>Observation 1: SoC Multi-Domain Scaling </vt:lpstr>
      <vt:lpstr>Observation 1: SoC Multi-Domain Scaling </vt:lpstr>
      <vt:lpstr>Observation 1: SoC Multi-Domain Scaling </vt:lpstr>
      <vt:lpstr>Observation 1: SoC Multi-Domain Scaling </vt:lpstr>
      <vt:lpstr>Observation 2: Power Budget Redistribution </vt:lpstr>
      <vt:lpstr>Observation 2: Power Budget Redistribution </vt:lpstr>
      <vt:lpstr>Observation 3: Memory Bandwidth Demands</vt:lpstr>
      <vt:lpstr>Observation 3: Memory Bandwidth Demands</vt:lpstr>
      <vt:lpstr>Observation 3: Memory Bandwidth Demands</vt:lpstr>
      <vt:lpstr>Observation 4: Optimizing DRAM Configuration</vt:lpstr>
      <vt:lpstr>Observation 4: Optimizing DRAM Configuration</vt:lpstr>
      <vt:lpstr>Our Goal: Holistic SoC Power Management</vt:lpstr>
      <vt:lpstr>Presentation Outline</vt:lpstr>
      <vt:lpstr>SysScale </vt:lpstr>
      <vt:lpstr>SysScale Architecture </vt:lpstr>
      <vt:lpstr>Presentation Outline</vt:lpstr>
      <vt:lpstr>Power Management Flow</vt:lpstr>
      <vt:lpstr>Demand Prediction Mechanism</vt:lpstr>
      <vt:lpstr>Holistic Power Management Algorithm</vt:lpstr>
      <vt:lpstr>Presentation Outline</vt:lpstr>
      <vt:lpstr>Methodology</vt:lpstr>
      <vt:lpstr>Results – CPU Workloads</vt:lpstr>
      <vt:lpstr>Results – CPU Workloads</vt:lpstr>
      <vt:lpstr>Results – Graphics Workloads</vt:lpstr>
      <vt:lpstr>Results – Graphics Workloads</vt:lpstr>
      <vt:lpstr>Results – Battery Life Workloads  </vt:lpstr>
      <vt:lpstr>Results – Battery Life Workloads  </vt:lpstr>
      <vt:lpstr>Other Results in the Paper</vt:lpstr>
      <vt:lpstr>Presentation Outline</vt:lpstr>
      <vt:lpstr>Conclusion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Haj-Yahya</cp:lastModifiedBy>
  <cp:revision>3036</cp:revision>
  <dcterms:created xsi:type="dcterms:W3CDTF">2017-06-05T15:22:10Z</dcterms:created>
  <dcterms:modified xsi:type="dcterms:W3CDTF">2020-05-27T13:46:40Z</dcterms:modified>
</cp:coreProperties>
</file>