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1065"/>
    <a:srgbClr val="0F12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3502" autoAdjust="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348157869155244"/>
          <c:y val="7.0335844848289558E-2"/>
          <c:w val="0.81172292699523674"/>
          <c:h val="0.545842909900135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열3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ko-KR" dirty="0" smtClean="0"/>
                      <a:t>+42%</a:t>
                    </a:r>
                    <a:endParaRPr lang="en-US" altLang="ko-K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128 Cores</c:v>
                </c:pt>
                <c:pt idx="1">
                  <c:v>32 Cores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1.420607344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75674976"/>
        <c:axId val="275675536"/>
      </c:barChart>
      <c:catAx>
        <c:axId val="275674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75675536"/>
        <c:crosses val="autoZero"/>
        <c:auto val="1"/>
        <c:lblAlgn val="ctr"/>
        <c:lblOffset val="100"/>
        <c:noMultiLvlLbl val="0"/>
      </c:catAx>
      <c:valAx>
        <c:axId val="275675536"/>
        <c:scaling>
          <c:orientation val="minMax"/>
          <c:max val="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dirty="0" smtClean="0"/>
                  <a:t>Speedup</a:t>
                </a:r>
                <a:endParaRPr lang="ko-KR" altLang="en-US" dirty="0"/>
              </a:p>
            </c:rich>
          </c:tx>
          <c:layout>
            <c:manualLayout>
              <c:xMode val="edge"/>
              <c:yMode val="edge"/>
              <c:x val="0.50982915330028189"/>
              <c:y val="0.824703640396035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75674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+mn-lt"/>
        </a:defRPr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A1E21-79AF-43C4-AF94-91D72CD8BB72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AFA72-7983-4010-A978-DD35761CA5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8438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1A2CE-BEB8-4269-91A9-C8C2BA52D2DE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A06A7-27E7-4238-80F0-393B65005B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800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 anchor="ctr"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16561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1275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anchor="b"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251520" y="1052736"/>
            <a:ext cx="8640960" cy="0"/>
          </a:xfrm>
          <a:prstGeom prst="line">
            <a:avLst/>
          </a:prstGeom>
          <a:ln>
            <a:solidFill>
              <a:schemeClr val="dk1">
                <a:alpha val="7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750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0092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anchor="b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968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968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0" name="직선 연결선 9"/>
          <p:cNvCxnSpPr/>
          <p:nvPr userDrawn="1"/>
        </p:nvCxnSpPr>
        <p:spPr>
          <a:xfrm>
            <a:off x="251520" y="1052736"/>
            <a:ext cx="8640960" cy="0"/>
          </a:xfrm>
          <a:prstGeom prst="line">
            <a:avLst/>
          </a:prstGeom>
          <a:ln>
            <a:solidFill>
              <a:schemeClr val="dk1">
                <a:alpha val="7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143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anchor="b"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32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34076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432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2" name="직선 연결선 11"/>
          <p:cNvCxnSpPr/>
          <p:nvPr userDrawn="1"/>
        </p:nvCxnSpPr>
        <p:spPr>
          <a:xfrm>
            <a:off x="251520" y="1052736"/>
            <a:ext cx="8640960" cy="0"/>
          </a:xfrm>
          <a:prstGeom prst="line">
            <a:avLst/>
          </a:prstGeom>
          <a:ln>
            <a:solidFill>
              <a:schemeClr val="dk1">
                <a:alpha val="7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698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anchor="b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251520" y="1052736"/>
            <a:ext cx="8640960" cy="0"/>
          </a:xfrm>
          <a:prstGeom prst="line">
            <a:avLst/>
          </a:prstGeom>
          <a:ln>
            <a:solidFill>
              <a:schemeClr val="dk1">
                <a:alpha val="7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676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268139"/>
          </a:xfrm>
        </p:spPr>
        <p:txBody>
          <a:bodyPr/>
          <a:lstStyle/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268139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8623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t>2015-06-24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9334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ts val="5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ts val="5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ts val="5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ts val="5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064896" cy="1470025"/>
          </a:xfrm>
        </p:spPr>
        <p:txBody>
          <a:bodyPr>
            <a:noAutofit/>
          </a:bodyPr>
          <a:lstStyle/>
          <a:p>
            <a:r>
              <a:rPr lang="en-US" altLang="ko-KR" sz="3600" dirty="0" smtClean="0"/>
              <a:t>A Scalable Processing-in-Memory Accelerator for Parallel Graph Processing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971600" y="4149080"/>
            <a:ext cx="7200800" cy="1008112"/>
          </a:xfrm>
        </p:spPr>
        <p:txBody>
          <a:bodyPr/>
          <a:lstStyle/>
          <a:p>
            <a:r>
              <a:rPr lang="en-US" altLang="ko-KR" u="sng" dirty="0" smtClean="0"/>
              <a:t>Junwhan Ahn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Sungpack</a:t>
            </a:r>
            <a:r>
              <a:rPr lang="en-US" altLang="ko-KR" dirty="0" smtClean="0"/>
              <a:t> Hong</a:t>
            </a:r>
            <a:r>
              <a:rPr lang="en-US" altLang="ko-KR" baseline="30000" dirty="0" smtClean="0"/>
              <a:t>*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Sungjoo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Yoo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Onur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Mutlu</a:t>
            </a:r>
            <a:r>
              <a:rPr lang="en-US" altLang="ko-KR" baseline="30000" dirty="0" smtClean="0"/>
              <a:t>+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Kiyoung</a:t>
            </a:r>
            <a:r>
              <a:rPr lang="en-US" altLang="ko-KR" dirty="0" smtClean="0"/>
              <a:t> Choi</a:t>
            </a:r>
            <a:endParaRPr lang="ko-KR" altLang="en-US" sz="2400" dirty="0"/>
          </a:p>
        </p:txBody>
      </p:sp>
      <p:grpSp>
        <p:nvGrpSpPr>
          <p:cNvPr id="8" name="그룹 7"/>
          <p:cNvGrpSpPr/>
          <p:nvPr/>
        </p:nvGrpSpPr>
        <p:grpSpPr>
          <a:xfrm>
            <a:off x="811948" y="5409038"/>
            <a:ext cx="7622958" cy="405827"/>
            <a:chOff x="811948" y="5409038"/>
            <a:chExt cx="7622958" cy="405827"/>
          </a:xfrm>
        </p:grpSpPr>
        <p:sp>
          <p:nvSpPr>
            <p:cNvPr id="4" name="TextBox 3"/>
            <p:cNvSpPr txBox="1"/>
            <p:nvPr/>
          </p:nvSpPr>
          <p:spPr>
            <a:xfrm>
              <a:off x="811948" y="5409038"/>
              <a:ext cx="28075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Seoul National University</a:t>
              </a:r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749309" y="5414755"/>
              <a:ext cx="14669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baseline="30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*</a:t>
              </a:r>
              <a:r>
                <a:rPr lang="en-US" altLang="ko-KR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Oracle Labs</a:t>
              </a:r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46047" y="5414755"/>
              <a:ext cx="30888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000" baseline="30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+</a:t>
              </a:r>
              <a:r>
                <a:rPr lang="en-US" altLang="ko-KR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Carnegie Mellon University</a:t>
              </a:r>
              <a:endPara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778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Large-Scale Graph Processing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Large graphs are everywhere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2400" dirty="0" smtClean="0"/>
          </a:p>
          <a:p>
            <a:endParaRPr lang="en-US" altLang="ko-KR" dirty="0"/>
          </a:p>
          <a:p>
            <a:r>
              <a:rPr lang="en-US" altLang="ko-KR" dirty="0" smtClean="0"/>
              <a:t>Scalable large-scale graph processing is challenging</a:t>
            </a:r>
            <a:endParaRPr lang="ko-KR" altLang="en-US" dirty="0"/>
          </a:p>
        </p:txBody>
      </p:sp>
      <p:grpSp>
        <p:nvGrpSpPr>
          <p:cNvPr id="8" name="그룹 7"/>
          <p:cNvGrpSpPr/>
          <p:nvPr/>
        </p:nvGrpSpPr>
        <p:grpSpPr>
          <a:xfrm>
            <a:off x="832673" y="2024412"/>
            <a:ext cx="7716092" cy="1519994"/>
            <a:chOff x="832673" y="2141219"/>
            <a:chExt cx="7716092" cy="1519994"/>
          </a:xfrm>
        </p:grpSpPr>
        <p:sp>
          <p:nvSpPr>
            <p:cNvPr id="5" name="TextBox 3"/>
            <p:cNvSpPr txBox="1"/>
            <p:nvPr/>
          </p:nvSpPr>
          <p:spPr>
            <a:xfrm>
              <a:off x="832673" y="3014882"/>
              <a:ext cx="176477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36 </a:t>
              </a:r>
              <a:r>
                <a:rPr lang="en-US" dirty="0"/>
                <a:t>Million </a:t>
              </a:r>
            </a:p>
            <a:p>
              <a:pPr algn="ctr"/>
              <a:r>
                <a:rPr lang="en-US" dirty="0"/>
                <a:t>Wikipedia </a:t>
              </a:r>
              <a:r>
                <a:rPr lang="en-US" dirty="0" smtClean="0"/>
                <a:t>Pages</a:t>
              </a:r>
              <a:endParaRPr lang="en-US" dirty="0"/>
            </a:p>
          </p:txBody>
        </p:sp>
        <p:sp>
          <p:nvSpPr>
            <p:cNvPr id="11" name="TextBox 5"/>
            <p:cNvSpPr txBox="1"/>
            <p:nvPr/>
          </p:nvSpPr>
          <p:spPr>
            <a:xfrm>
              <a:off x="2842663" y="3014882"/>
              <a:ext cx="170213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1.4 </a:t>
              </a:r>
              <a:r>
                <a:rPr lang="en-US" dirty="0"/>
                <a:t>B</a:t>
              </a:r>
              <a:r>
                <a:rPr lang="en-US" dirty="0" smtClean="0"/>
                <a:t>illion</a:t>
              </a:r>
              <a:endParaRPr lang="en-US" dirty="0"/>
            </a:p>
            <a:p>
              <a:pPr algn="ctr"/>
              <a:r>
                <a:rPr lang="en-US" dirty="0" smtClean="0"/>
                <a:t>Facebook </a:t>
              </a:r>
              <a:r>
                <a:rPr lang="en-US" dirty="0"/>
                <a:t>Users</a:t>
              </a:r>
            </a:p>
          </p:txBody>
        </p:sp>
        <p:sp>
          <p:nvSpPr>
            <p:cNvPr id="19" name="TextBox 5"/>
            <p:cNvSpPr txBox="1"/>
            <p:nvPr/>
          </p:nvSpPr>
          <p:spPr>
            <a:xfrm>
              <a:off x="5023819" y="3014882"/>
              <a:ext cx="142038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300 Million</a:t>
              </a:r>
              <a:endParaRPr lang="en-US" dirty="0"/>
            </a:p>
            <a:p>
              <a:pPr algn="ctr"/>
              <a:r>
                <a:rPr lang="en-US" dirty="0" smtClean="0"/>
                <a:t>Twitter Users</a:t>
              </a:r>
              <a:endParaRPr lang="en-US" dirty="0"/>
            </a:p>
          </p:txBody>
        </p:sp>
        <p:pic>
          <p:nvPicPr>
            <p:cNvPr id="6" name="Picture 2" descr="http://www.bioteams.com/images/wikipedia_as_a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21470" y="2141219"/>
              <a:ext cx="881698" cy="881700"/>
            </a:xfrm>
            <a:prstGeom prst="rect">
              <a:avLst/>
            </a:prstGeom>
            <a:noFill/>
          </p:spPr>
        </p:pic>
        <p:pic>
          <p:nvPicPr>
            <p:cNvPr id="12" name="Picture 8" descr="http://jchutchins.net/site/wp-content/uploads/2009/06/facebook-logo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73087" y="2262268"/>
              <a:ext cx="1699935" cy="639600"/>
            </a:xfrm>
            <a:prstGeom prst="rect">
              <a:avLst/>
            </a:prstGeom>
            <a:noFill/>
          </p:spPr>
        </p:pic>
        <p:pic>
          <p:nvPicPr>
            <p:cNvPr id="1034" name="Picture 10" descr="http://asset3.itsnicethat.com/system/files/062012/4fd07cea5c3e3c0d810000db/img_col_main/Twitternew.jpg?135457642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104" t="20452" r="24614" b="18303"/>
            <a:stretch/>
          </p:blipFill>
          <p:spPr bwMode="auto">
            <a:xfrm>
              <a:off x="5311851" y="2226563"/>
              <a:ext cx="844326" cy="7110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s://pbs.twimg.com/profile_images/1550954462/instagramIcon_400x400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2174" y="2193963"/>
              <a:ext cx="776210" cy="7762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5"/>
            <p:cNvSpPr txBox="1"/>
            <p:nvPr/>
          </p:nvSpPr>
          <p:spPr>
            <a:xfrm>
              <a:off x="6731793" y="3014882"/>
              <a:ext cx="181697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30 Billion</a:t>
              </a:r>
              <a:endParaRPr lang="en-US" dirty="0"/>
            </a:p>
            <a:p>
              <a:pPr algn="ctr"/>
              <a:r>
                <a:rPr lang="en-US" dirty="0" smtClean="0"/>
                <a:t>Instagram Photos</a:t>
              </a:r>
              <a:endParaRPr lang="en-US" dirty="0"/>
            </a:p>
          </p:txBody>
        </p:sp>
      </p:grpSp>
      <p:graphicFrame>
        <p:nvGraphicFramePr>
          <p:cNvPr id="14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2850123"/>
              </p:ext>
            </p:extLst>
          </p:nvPr>
        </p:nvGraphicFramePr>
        <p:xfrm>
          <a:off x="832672" y="4329952"/>
          <a:ext cx="7854127" cy="2237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7" name="직선 화살표 연결선 6"/>
          <p:cNvCxnSpPr/>
          <p:nvPr/>
        </p:nvCxnSpPr>
        <p:spPr>
          <a:xfrm flipH="1">
            <a:off x="5148066" y="5400111"/>
            <a:ext cx="334151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01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Tesseract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pc="-10" dirty="0" smtClean="0"/>
              <a:t>Tesseract: processing-in-memory for graph processing</a:t>
            </a:r>
          </a:p>
          <a:p>
            <a:pPr lvl="1"/>
            <a:r>
              <a:rPr lang="en-US" altLang="ko-KR" dirty="0" smtClean="0"/>
              <a:t>3D-stacked DRAM with specialized in-order cores</a:t>
            </a:r>
          </a:p>
          <a:p>
            <a:pPr lvl="1"/>
            <a:r>
              <a:rPr lang="en-US" altLang="ko-KR" dirty="0" smtClean="0"/>
              <a:t>Latency-tolerant programming model</a:t>
            </a:r>
          </a:p>
          <a:p>
            <a:pPr lvl="1"/>
            <a:r>
              <a:rPr lang="en-US" altLang="ko-KR" dirty="0" smtClean="0"/>
              <a:t>Two </a:t>
            </a:r>
            <a:r>
              <a:rPr lang="en-US" altLang="ko-KR" dirty="0" err="1" smtClean="0"/>
              <a:t>prefetchers</a:t>
            </a:r>
            <a:r>
              <a:rPr lang="en-US" altLang="ko-KR" dirty="0"/>
              <a:t> specialized </a:t>
            </a:r>
            <a:r>
              <a:rPr lang="en-US" altLang="ko-KR" dirty="0" smtClean="0"/>
              <a:t>for graph processing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Evaluation highlight</a:t>
            </a:r>
          </a:p>
          <a:p>
            <a:pPr lvl="1"/>
            <a:r>
              <a:rPr lang="en-US" altLang="ko-KR" smtClean="0">
                <a:solidFill>
                  <a:srgbClr val="FF0000"/>
                </a:solidFill>
              </a:rPr>
              <a:t>14x</a:t>
            </a:r>
            <a:r>
              <a:rPr lang="en-US" altLang="ko-KR" smtClean="0"/>
              <a:t> </a:t>
            </a:r>
            <a:r>
              <a:rPr lang="en-US" altLang="ko-KR" dirty="0" smtClean="0"/>
              <a:t>speedup and </a:t>
            </a:r>
            <a:r>
              <a:rPr lang="en-US" altLang="ko-KR" dirty="0" smtClean="0">
                <a:solidFill>
                  <a:srgbClr val="FF0000"/>
                </a:solidFill>
              </a:rPr>
              <a:t>87%</a:t>
            </a:r>
            <a:r>
              <a:rPr lang="en-US" altLang="ko-KR" dirty="0" smtClean="0"/>
              <a:t> energy reduction over traditional high-performance servers</a:t>
            </a:r>
          </a:p>
          <a:p>
            <a:pPr lvl="1"/>
            <a:r>
              <a:rPr lang="en-US" altLang="ko-KR" i="1" dirty="0" smtClean="0">
                <a:solidFill>
                  <a:srgbClr val="FF0000"/>
                </a:solidFill>
              </a:rPr>
              <a:t>Memory-capacity-proportional performance</a:t>
            </a:r>
            <a:r>
              <a:rPr lang="en-US" altLang="ko-KR" dirty="0" smtClean="0"/>
              <a:t>:</a:t>
            </a:r>
            <a:br>
              <a:rPr lang="en-US" altLang="ko-KR" dirty="0" smtClean="0"/>
            </a:br>
            <a:r>
              <a:rPr lang="en-US" altLang="ko-KR" dirty="0" smtClean="0"/>
              <a:t>8GB → 128GB (16x) main memory achieves 13x speedup</a:t>
            </a:r>
          </a:p>
        </p:txBody>
      </p:sp>
      <p:sp>
        <p:nvSpPr>
          <p:cNvPr id="4" name="모서리가 둥근 직사각형 3"/>
          <p:cNvSpPr/>
          <p:nvPr/>
        </p:nvSpPr>
        <p:spPr>
          <a:xfrm>
            <a:off x="1331640" y="5877272"/>
            <a:ext cx="6480720" cy="5603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Session 3A: Accelerators I (14:15~14:40)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3468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테마">
  <a:themeElements>
    <a:clrScheme name="기본">
      <a:dk1>
        <a:sysClr val="windowText" lastClr="000000"/>
      </a:dk1>
      <a:lt1>
        <a:sysClr val="window" lastClr="FFFFFF"/>
      </a:lt1>
      <a:dk2>
        <a:srgbClr val="1B6AA3"/>
      </a:dk2>
      <a:lt2>
        <a:srgbClr val="FFFFFF"/>
      </a:lt2>
      <a:accent1>
        <a:srgbClr val="5DA5DA"/>
      </a:accent1>
      <a:accent2>
        <a:srgbClr val="FAA43A"/>
      </a:accent2>
      <a:accent3>
        <a:srgbClr val="60BD68"/>
      </a:accent3>
      <a:accent4>
        <a:srgbClr val="F17CB0"/>
      </a:accent4>
      <a:accent5>
        <a:srgbClr val="B2912F"/>
      </a:accent5>
      <a:accent6>
        <a:srgbClr val="307D99"/>
      </a:accent6>
      <a:hlink>
        <a:srgbClr val="0563C1"/>
      </a:hlink>
      <a:folHlink>
        <a:srgbClr val="954F72"/>
      </a:folHlink>
    </a:clrScheme>
    <a:fontScheme name="Calibri - 나눔고딕">
      <a:majorFont>
        <a:latin typeface="Calibri"/>
        <a:ea typeface="나눔고딕"/>
        <a:cs typeface=""/>
      </a:majorFont>
      <a:minorFont>
        <a:latin typeface="Calibri"/>
        <a:ea typeface="나눔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4128</TotalTime>
  <Words>111</Words>
  <Application>Microsoft Office PowerPoint</Application>
  <PresentationFormat>화면 슬라이드 쇼(4:3)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나눔고딕</vt:lpstr>
      <vt:lpstr>맑은 고딕</vt:lpstr>
      <vt:lpstr>Arial</vt:lpstr>
      <vt:lpstr>Calibri</vt:lpstr>
      <vt:lpstr>1_Office 테마</vt:lpstr>
      <vt:lpstr>A Scalable Processing-in-Memory Accelerator for Parallel Graph Processing</vt:lpstr>
      <vt:lpstr>Large-Scale Graph Processing</vt:lpstr>
      <vt:lpstr>Tesseract</vt:lpstr>
    </vt:vector>
  </TitlesOfParts>
  <Company>R&amp;D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Scalable Processing-in-Memory Accelerator for Parallel Graph Processing</dc:title>
  <dc:creator>Junwhan Ahn</dc:creator>
  <cp:lastModifiedBy>Junwhan Ahn</cp:lastModifiedBy>
  <cp:revision>292</cp:revision>
  <dcterms:created xsi:type="dcterms:W3CDTF">2006-10-05T04:04:58Z</dcterms:created>
  <dcterms:modified xsi:type="dcterms:W3CDTF">2015-06-23T20:03:50Z</dcterms:modified>
  <cp:contentStatus>최종본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