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61" r:id="rId4"/>
    <p:sldId id="262" r:id="rId5"/>
    <p:sldId id="266" r:id="rId6"/>
    <p:sldId id="267" r:id="rId7"/>
    <p:sldId id="326" r:id="rId8"/>
    <p:sldId id="272" r:id="rId9"/>
    <p:sldId id="269" r:id="rId10"/>
    <p:sldId id="274" r:id="rId11"/>
    <p:sldId id="271" r:id="rId12"/>
    <p:sldId id="273" r:id="rId13"/>
    <p:sldId id="275" r:id="rId14"/>
    <p:sldId id="330" r:id="rId15"/>
    <p:sldId id="280" r:id="rId16"/>
    <p:sldId id="276" r:id="rId17"/>
    <p:sldId id="278" r:id="rId18"/>
    <p:sldId id="281" r:id="rId19"/>
    <p:sldId id="282" r:id="rId20"/>
    <p:sldId id="283" r:id="rId21"/>
    <p:sldId id="322" r:id="rId22"/>
    <p:sldId id="284" r:id="rId23"/>
    <p:sldId id="285" r:id="rId24"/>
    <p:sldId id="286" r:id="rId25"/>
    <p:sldId id="287" r:id="rId26"/>
    <p:sldId id="290" r:id="rId27"/>
    <p:sldId id="289" r:id="rId28"/>
    <p:sldId id="294" r:id="rId29"/>
    <p:sldId id="295" r:id="rId30"/>
    <p:sldId id="296" r:id="rId31"/>
    <p:sldId id="302" r:id="rId32"/>
    <p:sldId id="298" r:id="rId33"/>
    <p:sldId id="306" r:id="rId34"/>
    <p:sldId id="301" r:id="rId35"/>
    <p:sldId id="327" r:id="rId36"/>
    <p:sldId id="328" r:id="rId37"/>
    <p:sldId id="329" r:id="rId38"/>
    <p:sldId id="323" r:id="rId39"/>
    <p:sldId id="309" r:id="rId40"/>
    <p:sldId id="310" r:id="rId41"/>
    <p:sldId id="311" r:id="rId42"/>
    <p:sldId id="312" r:id="rId43"/>
    <p:sldId id="307" r:id="rId4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1065"/>
    <a:srgbClr val="0F1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85" autoAdjust="0"/>
    <p:restoredTop sz="94523" autoAdjust="0"/>
  </p:normalViewPr>
  <p:slideViewPr>
    <p:cSldViewPr>
      <p:cViewPr varScale="1">
        <p:scale>
          <a:sx n="76" d="100"/>
          <a:sy n="76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7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8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9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열3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ko-KR" sz="3200" dirty="0" smtClean="0"/>
                      <a:t>+42%</a:t>
                    </a:r>
                    <a:endParaRPr lang="en-US" altLang="ko-KR" sz="3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32 Cores
DDR3</c:v>
                </c:pt>
                <c:pt idx="1">
                  <c:v>128 Cores
DDR3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1.420607344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271212256"/>
        <c:axId val="276875648"/>
      </c:barChart>
      <c:catAx>
        <c:axId val="27121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6875648"/>
        <c:crosses val="autoZero"/>
        <c:auto val="1"/>
        <c:lblAlgn val="ctr"/>
        <c:lblOffset val="100"/>
        <c:noMultiLvlLbl val="0"/>
      </c:catAx>
      <c:valAx>
        <c:axId val="276875648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Speedup</a:t>
                </a:r>
              </a:p>
            </c:rich>
          </c:tx>
          <c:layout>
            <c:manualLayout>
              <c:xMode val="edge"/>
              <c:yMode val="edge"/>
              <c:x val="0"/>
              <c:y val="0.36725238545709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1212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+mn-lt"/>
        </a:defRPr>
      </a:pPr>
      <a:endParaRPr lang="ko-K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 Mode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30.99350389</c:v>
                </c:pt>
                <c:pt idx="1">
                  <c:v>37.746808309999999</c:v>
                </c:pt>
                <c:pt idx="2">
                  <c:v>31.679173330000001</c:v>
                </c:pt>
                <c:pt idx="3">
                  <c:v>61.11367267</c:v>
                </c:pt>
                <c:pt idx="4">
                  <c:v>52.793315999999997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Interrupt Mode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16.480691589999999</c:v>
                </c:pt>
                <c:pt idx="1">
                  <c:v>40.127140599999997</c:v>
                </c:pt>
                <c:pt idx="2">
                  <c:v>30.668168430000001</c:v>
                </c:pt>
                <c:pt idx="3">
                  <c:v>9.5698524010000003</c:v>
                </c:pt>
                <c:pt idx="4">
                  <c:v>14.95128923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Interrupt Switching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10.68914766</c:v>
                </c:pt>
                <c:pt idx="1">
                  <c:v>5.5967648309999998</c:v>
                </c:pt>
                <c:pt idx="2">
                  <c:v>6.7037937330000004</c:v>
                </c:pt>
                <c:pt idx="3">
                  <c:v>6.2740337950000002</c:v>
                </c:pt>
                <c:pt idx="4">
                  <c:v>4.1053682069999997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Network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26.896134830000001</c:v>
                </c:pt>
                <c:pt idx="1">
                  <c:v>5.9296947299999996</c:v>
                </c:pt>
                <c:pt idx="2">
                  <c:v>20.56820227</c:v>
                </c:pt>
                <c:pt idx="3">
                  <c:v>8.9942787949999996</c:v>
                </c:pt>
                <c:pt idx="4">
                  <c:v>15.0048365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Barrier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14.94052203</c:v>
                </c:pt>
                <c:pt idx="1">
                  <c:v>10.599591520000001</c:v>
                </c:pt>
                <c:pt idx="2">
                  <c:v>10.380662239999999</c:v>
                </c:pt>
                <c:pt idx="3">
                  <c:v>14.048162339999999</c:v>
                </c:pt>
                <c:pt idx="4">
                  <c:v>13.14519007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29065184"/>
        <c:axId val="329065744"/>
      </c:barChart>
      <c:catAx>
        <c:axId val="32906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9065744"/>
        <c:crosses val="autoZero"/>
        <c:auto val="1"/>
        <c:lblAlgn val="ctr"/>
        <c:lblOffset val="100"/>
        <c:noMultiLvlLbl val="0"/>
      </c:catAx>
      <c:valAx>
        <c:axId val="329065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906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 Mode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30.99350389</c:v>
                </c:pt>
                <c:pt idx="1">
                  <c:v>37.746808309999999</c:v>
                </c:pt>
                <c:pt idx="2">
                  <c:v>31.679173330000001</c:v>
                </c:pt>
                <c:pt idx="3">
                  <c:v>61.11367267</c:v>
                </c:pt>
                <c:pt idx="4">
                  <c:v>52.793315999999997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Interrupt Mode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16.480691589999999</c:v>
                </c:pt>
                <c:pt idx="1">
                  <c:v>40.127140599999997</c:v>
                </c:pt>
                <c:pt idx="2">
                  <c:v>30.668168430000001</c:v>
                </c:pt>
                <c:pt idx="3">
                  <c:v>9.5698524010000003</c:v>
                </c:pt>
                <c:pt idx="4">
                  <c:v>14.95128923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Interrupt Switching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10.68914766</c:v>
                </c:pt>
                <c:pt idx="1">
                  <c:v>5.5967648309999998</c:v>
                </c:pt>
                <c:pt idx="2">
                  <c:v>6.7037937330000004</c:v>
                </c:pt>
                <c:pt idx="3">
                  <c:v>6.2740337950000002</c:v>
                </c:pt>
                <c:pt idx="4">
                  <c:v>4.1053682069999997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Network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26.896134830000001</c:v>
                </c:pt>
                <c:pt idx="1">
                  <c:v>5.9296947299999996</c:v>
                </c:pt>
                <c:pt idx="2">
                  <c:v>20.56820227</c:v>
                </c:pt>
                <c:pt idx="3">
                  <c:v>8.9942787949999996</c:v>
                </c:pt>
                <c:pt idx="4">
                  <c:v>15.0048365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Barrier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14.94052203</c:v>
                </c:pt>
                <c:pt idx="1">
                  <c:v>10.599591520000001</c:v>
                </c:pt>
                <c:pt idx="2">
                  <c:v>10.380662239999999</c:v>
                </c:pt>
                <c:pt idx="3">
                  <c:v>14.048162339999999</c:v>
                </c:pt>
                <c:pt idx="4">
                  <c:v>13.14519007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31708592"/>
        <c:axId val="331709152"/>
      </c:barChart>
      <c:catAx>
        <c:axId val="33170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31709152"/>
        <c:crosses val="autoZero"/>
        <c:auto val="1"/>
        <c:lblAlgn val="ctr"/>
        <c:lblOffset val="100"/>
        <c:noMultiLvlLbl val="0"/>
      </c:catAx>
      <c:valAx>
        <c:axId val="331709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31708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 Mode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30.99350389</c:v>
                </c:pt>
                <c:pt idx="1">
                  <c:v>37.746808309999999</c:v>
                </c:pt>
                <c:pt idx="2">
                  <c:v>31.679173330000001</c:v>
                </c:pt>
                <c:pt idx="3">
                  <c:v>61.11367267</c:v>
                </c:pt>
                <c:pt idx="4">
                  <c:v>52.793315999999997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Interrupt Mode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16.480691589999999</c:v>
                </c:pt>
                <c:pt idx="1">
                  <c:v>40.127140599999997</c:v>
                </c:pt>
                <c:pt idx="2">
                  <c:v>30.668168430000001</c:v>
                </c:pt>
                <c:pt idx="3">
                  <c:v>9.5698524010000003</c:v>
                </c:pt>
                <c:pt idx="4">
                  <c:v>14.95128923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Interrupt Switching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10.68914766</c:v>
                </c:pt>
                <c:pt idx="1">
                  <c:v>5.5967648309999998</c:v>
                </c:pt>
                <c:pt idx="2">
                  <c:v>6.7037937330000004</c:v>
                </c:pt>
                <c:pt idx="3">
                  <c:v>6.2740337950000002</c:v>
                </c:pt>
                <c:pt idx="4">
                  <c:v>4.1053682069999997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Network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26.896134830000001</c:v>
                </c:pt>
                <c:pt idx="1">
                  <c:v>5.9296947299999996</c:v>
                </c:pt>
                <c:pt idx="2">
                  <c:v>20.56820227</c:v>
                </c:pt>
                <c:pt idx="3">
                  <c:v>8.9942787949999996</c:v>
                </c:pt>
                <c:pt idx="4">
                  <c:v>15.0048365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Barrier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AT.LJ</c:v>
                </c:pt>
                <c:pt idx="1">
                  <c:v>CT.LJ</c:v>
                </c:pt>
                <c:pt idx="2">
                  <c:v>PR.LJ</c:v>
                </c:pt>
                <c:pt idx="3">
                  <c:v>SP.LJ</c:v>
                </c:pt>
                <c:pt idx="4">
                  <c:v>VC.LJ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14.94052203</c:v>
                </c:pt>
                <c:pt idx="1">
                  <c:v>10.599591520000001</c:v>
                </c:pt>
                <c:pt idx="2">
                  <c:v>10.380662239999999</c:v>
                </c:pt>
                <c:pt idx="3">
                  <c:v>14.048162339999999</c:v>
                </c:pt>
                <c:pt idx="4">
                  <c:v>13.14519007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21749280"/>
        <c:axId val="321749840"/>
      </c:barChart>
      <c:catAx>
        <c:axId val="32174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1749840"/>
        <c:crosses val="autoZero"/>
        <c:auto val="1"/>
        <c:lblAlgn val="ctr"/>
        <c:lblOffset val="100"/>
        <c:noMultiLvlLbl val="0"/>
      </c:catAx>
      <c:valAx>
        <c:axId val="32174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1749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Prefetch Timeliness</a:t>
            </a:r>
            <a:endParaRPr lang="ko-KR" sz="2400" b="1"/>
          </a:p>
        </c:rich>
      </c:tx>
      <c:layout>
        <c:manualLayout>
          <c:xMode val="edge"/>
          <c:yMode val="edge"/>
          <c:x val="0.28668226613182785"/>
          <c:y val="1.53403658777920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열1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altLang="ko-KR" dirty="0" smtClean="0"/>
                      <a:t>1.04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Tesseract with Prefetching</c:v>
                </c:pt>
                <c:pt idx="1">
                  <c:v>Ideal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1.0357950872719845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31976336"/>
        <c:axId val="331976896"/>
      </c:barChart>
      <c:catAx>
        <c:axId val="33197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31976896"/>
        <c:crosses val="autoZero"/>
        <c:auto val="1"/>
        <c:lblAlgn val="ctr"/>
        <c:lblOffset val="100"/>
        <c:noMultiLvlLbl val="0"/>
      </c:catAx>
      <c:valAx>
        <c:axId val="3319768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Speedup</a:t>
                </a:r>
                <a:endParaRPr lang="ko-KR"/>
              </a:p>
            </c:rich>
          </c:tx>
          <c:layout>
            <c:manualLayout>
              <c:xMode val="edge"/>
              <c:yMode val="edge"/>
              <c:x val="6.2893081761006293E-3"/>
              <c:y val="0.4011167464251612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3197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Coverage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c:spPr>
          </c:dPt>
          <c:dPt>
            <c:idx val="1"/>
            <c:bubble3D val="0"/>
            <c:explosion val="9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389937106918239"/>
                  <c:y val="-0.190156518034895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11949685534591"/>
                      <c:h val="0.25695112845301671"/>
                    </c:manualLayout>
                  </c15:layout>
                </c:ext>
              </c:extLst>
            </c:dLbl>
            <c:dLbl>
              <c:idx val="1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Prefetch Buffer Hit</c:v>
                </c:pt>
                <c:pt idx="1">
                  <c:v>Demand L1 Miss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0.87528817366</c:v>
                </c:pt>
                <c:pt idx="1">
                  <c:v>0.12471182634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ko-KR" b="1" dirty="0" smtClean="0"/>
              <a:t>Tesseract with Prefetching</a:t>
            </a:r>
            <a:endParaRPr lang="en-US" altLang="ko-KR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ko-KR" smtClean="0"/>
                      <a:t>4x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ko-KR" smtClean="0"/>
                      <a:t>12x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ko-KR" smtClean="0"/>
                      <a:t>13x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32
Cores</c:v>
                </c:pt>
                <c:pt idx="1">
                  <c:v>128
Cores</c:v>
                </c:pt>
                <c:pt idx="2">
                  <c:v>512
Cores</c:v>
                </c:pt>
                <c:pt idx="3">
                  <c:v>512 Cores + Partitioning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3.9569584763782011</c:v>
                </c:pt>
                <c:pt idx="2">
                  <c:v>11.979070587858056</c:v>
                </c:pt>
                <c:pt idx="3">
                  <c:v>13.250815352452086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332567248"/>
        <c:axId val="332567808"/>
      </c:barChart>
      <c:catAx>
        <c:axId val="33256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32567808"/>
        <c:crosses val="autoZero"/>
        <c:auto val="1"/>
        <c:lblAlgn val="ctr"/>
        <c:lblOffset val="100"/>
        <c:noMultiLvlLbl val="0"/>
      </c:catAx>
      <c:valAx>
        <c:axId val="332567808"/>
        <c:scaling>
          <c:orientation val="minMax"/>
          <c:max val="1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32567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ko-KR" b="1" smtClean="0"/>
              <a:t>DDR3-OoO</a:t>
            </a:r>
            <a:endParaRPr lang="en-US" altLang="ko-KR" b="1"/>
          </a:p>
        </c:rich>
      </c:tx>
      <c:layout>
        <c:manualLayout>
          <c:xMode val="edge"/>
          <c:yMode val="edge"/>
          <c:x val="0.40551827543950608"/>
          <c:y val="1.53403658777920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열3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altLang="ko-KR" dirty="0" smtClean="0"/>
                      <a:t>+42%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32
Cores</c:v>
                </c:pt>
                <c:pt idx="1">
                  <c:v>128
Cores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1.420607344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332236544"/>
        <c:axId val="332237104"/>
      </c:barChart>
      <c:catAx>
        <c:axId val="33223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32237104"/>
        <c:crosses val="autoZero"/>
        <c:auto val="1"/>
        <c:lblAlgn val="ctr"/>
        <c:lblOffset val="100"/>
        <c:noMultiLvlLbl val="0"/>
      </c:catAx>
      <c:valAx>
        <c:axId val="332237104"/>
        <c:scaling>
          <c:orientation val="minMax"/>
          <c:max val="1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Speedup</a:t>
                </a:r>
              </a:p>
            </c:rich>
          </c:tx>
          <c:layout>
            <c:manualLayout>
              <c:xMode val="edge"/>
              <c:yMode val="edge"/>
              <c:x val="0"/>
              <c:y val="0.36725238545709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3223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+mn-lt"/>
        </a:defRPr>
      </a:pPr>
      <a:endParaRPr lang="ko-K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Memory Layers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HMC-OoO</c:v>
                </c:pt>
                <c:pt idx="1">
                  <c:v>Tesseract with Prefetching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6.3750664599999993E-2</c:v>
                </c:pt>
                <c:pt idx="1">
                  <c:v>2.4336080491188544E-2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Logic Layers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HMC-OoO</c:v>
                </c:pt>
                <c:pt idx="1">
                  <c:v>Tesseract with Prefetching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0.93624933539999999</c:v>
                </c:pt>
                <c:pt idx="1">
                  <c:v>8.9919873647840251E-2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Cores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HMC-OoO</c:v>
                </c:pt>
                <c:pt idx="1">
                  <c:v>Tesseract with Prefetching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2.0218882855307319E-2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28869136"/>
        <c:axId val="328869696"/>
      </c:barChart>
      <c:catAx>
        <c:axId val="32886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8869696"/>
        <c:crosses val="autoZero"/>
        <c:auto val="1"/>
        <c:lblAlgn val="ctr"/>
        <c:lblOffset val="100"/>
        <c:noMultiLvlLbl val="0"/>
      </c:catAx>
      <c:valAx>
        <c:axId val="32886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8869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Memory Layers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HMC-OoO</c:v>
                </c:pt>
                <c:pt idx="1">
                  <c:v>Tesseract with Prefetching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6.3750664599999993E-2</c:v>
                </c:pt>
                <c:pt idx="1">
                  <c:v>2.4336080491188544E-2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Logic Layers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HMC-OoO</c:v>
                </c:pt>
                <c:pt idx="1">
                  <c:v>Tesseract with Prefetching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0.93624933539999999</c:v>
                </c:pt>
                <c:pt idx="1">
                  <c:v>8.9919873647840251E-2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Cores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HMC-OoO</c:v>
                </c:pt>
                <c:pt idx="1">
                  <c:v>Tesseract with Prefetching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2.0218882855307319E-2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33116032"/>
        <c:axId val="333116592"/>
      </c:barChart>
      <c:catAx>
        <c:axId val="33311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33116592"/>
        <c:crosses val="autoZero"/>
        <c:auto val="1"/>
        <c:lblAlgn val="ctr"/>
        <c:lblOffset val="100"/>
        <c:noMultiLvlLbl val="0"/>
      </c:catAx>
      <c:valAx>
        <c:axId val="33311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33116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열1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chemeClr val="accent1">
                  <a:shade val="65000"/>
                </a:schemeClr>
              </a:solidFill>
              <a:ln w="19050"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tint val="65000"/>
                </a:schemeClr>
              </a:solidFill>
              <a:ln w="19050"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0647581816306129"/>
                  <c:y val="0.1738772129434728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60245686987161"/>
                      <c:h val="0.1835463046178887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9.1401302633040776E-2"/>
                  <c:y val="-0.284373178465423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3467144523624357"/>
                      <c:h val="0.1242403867001523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4103095687780717"/>
                  <c:y val="0.1754095033473652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Memory Layers</c:v>
                </c:pt>
                <c:pt idx="1">
                  <c:v>Logic Layers</c:v>
                </c:pt>
                <c:pt idx="2">
                  <c:v>Cores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2.4336080491188544E-2</c:v>
                </c:pt>
                <c:pt idx="1">
                  <c:v>8.9919873647840251E-2</c:v>
                </c:pt>
                <c:pt idx="2">
                  <c:v>2.0218882855307319E-2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열3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ko-KR" sz="3200" dirty="0" smtClean="0"/>
                      <a:t>+42%</a:t>
                    </a:r>
                    <a:endParaRPr lang="en-US" altLang="ko-KR" sz="3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32 Cores
DDR3</c:v>
                </c:pt>
                <c:pt idx="1">
                  <c:v>128 Cores
DDR3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1.420607344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277202576"/>
        <c:axId val="277203136"/>
      </c:barChart>
      <c:catAx>
        <c:axId val="27720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7203136"/>
        <c:crosses val="autoZero"/>
        <c:auto val="1"/>
        <c:lblAlgn val="ctr"/>
        <c:lblOffset val="100"/>
        <c:noMultiLvlLbl val="0"/>
      </c:catAx>
      <c:valAx>
        <c:axId val="277203136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Speedup</a:t>
                </a:r>
              </a:p>
            </c:rich>
          </c:tx>
          <c:layout>
            <c:manualLayout>
              <c:xMode val="edge"/>
              <c:yMode val="edge"/>
              <c:x val="0"/>
              <c:y val="0.36725238545709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7202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+mn-lt"/>
        </a:defRPr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열3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ko-KR" sz="3200" dirty="0" smtClean="0"/>
                      <a:t>+42%</a:t>
                    </a:r>
                    <a:endParaRPr lang="en-US" altLang="ko-KR" sz="3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ko-KR" sz="3200" dirty="0" smtClean="0"/>
                      <a:t>+89%</a:t>
                    </a:r>
                    <a:endParaRPr lang="en-US" altLang="ko-KR" sz="3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ko-KR" sz="3200" dirty="0" smtClean="0"/>
                      <a:t>5.3x</a:t>
                    </a:r>
                    <a:endParaRPr lang="en-US" altLang="ko-KR" sz="3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32 Cores
DDR3</c:v>
                </c:pt>
                <c:pt idx="1">
                  <c:v>128 Cores
DDR3</c:v>
                </c:pt>
                <c:pt idx="2">
                  <c:v>128 Cores
HMC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1.420607344</c:v>
                </c:pt>
                <c:pt idx="2">
                  <c:v>1.890736186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278154800"/>
        <c:axId val="278155360"/>
      </c:barChart>
      <c:catAx>
        <c:axId val="27815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8155360"/>
        <c:crosses val="autoZero"/>
        <c:auto val="1"/>
        <c:lblAlgn val="ctr"/>
        <c:lblOffset val="100"/>
        <c:noMultiLvlLbl val="0"/>
      </c:catAx>
      <c:valAx>
        <c:axId val="278155360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Speedup</a:t>
                </a:r>
              </a:p>
            </c:rich>
          </c:tx>
          <c:layout>
            <c:manualLayout>
              <c:xMode val="edge"/>
              <c:yMode val="edge"/>
              <c:x val="0"/>
              <c:y val="0.36725238545709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8154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+mn-lt"/>
        </a:defRPr>
      </a:pPr>
      <a:endParaRPr lang="ko-K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열3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ko-KR" sz="3200" dirty="0" smtClean="0"/>
                      <a:t>+42%</a:t>
                    </a:r>
                    <a:endParaRPr lang="en-US" altLang="ko-KR" sz="3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ko-KR" sz="3200" dirty="0" smtClean="0"/>
                      <a:t>+89%</a:t>
                    </a:r>
                    <a:endParaRPr lang="en-US" altLang="ko-KR" sz="3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ko-KR" sz="3200" dirty="0" smtClean="0"/>
                      <a:t>5.3x</a:t>
                    </a:r>
                    <a:endParaRPr lang="en-US" altLang="ko-KR" sz="3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32 Cores
DDR3</c:v>
                </c:pt>
                <c:pt idx="1">
                  <c:v>128 Cores
DDR3</c:v>
                </c:pt>
                <c:pt idx="2">
                  <c:v>128 Cores
HMC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1.420607344</c:v>
                </c:pt>
                <c:pt idx="2">
                  <c:v>1.890736186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275470304"/>
        <c:axId val="275470864"/>
      </c:barChart>
      <c:catAx>
        <c:axId val="27547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5470864"/>
        <c:crosses val="autoZero"/>
        <c:auto val="1"/>
        <c:lblAlgn val="ctr"/>
        <c:lblOffset val="100"/>
        <c:noMultiLvlLbl val="0"/>
      </c:catAx>
      <c:valAx>
        <c:axId val="275470864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Speedup</a:t>
                </a:r>
              </a:p>
            </c:rich>
          </c:tx>
          <c:layout>
            <c:manualLayout>
              <c:xMode val="edge"/>
              <c:yMode val="edge"/>
              <c:x val="0"/>
              <c:y val="0.36725238545709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5470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+mn-lt"/>
        </a:defRPr>
      </a:pPr>
      <a:endParaRPr lang="ko-K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열3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ko-KR" sz="3200" dirty="0" smtClean="0"/>
                      <a:t>+42%</a:t>
                    </a:r>
                    <a:endParaRPr lang="en-US" altLang="ko-KR" sz="3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ko-KR" sz="3200" dirty="0" smtClean="0"/>
                      <a:t>+89%</a:t>
                    </a:r>
                    <a:endParaRPr lang="en-US" altLang="ko-KR" sz="3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ko-KR" sz="3200" dirty="0" smtClean="0"/>
                      <a:t>5.3x</a:t>
                    </a:r>
                    <a:endParaRPr lang="en-US" altLang="ko-KR" sz="3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32 Cores
DDR3</c:v>
                </c:pt>
                <c:pt idx="1">
                  <c:v>128 Cores
DDR3</c:v>
                </c:pt>
                <c:pt idx="2">
                  <c:v>128 Cores
HMC</c:v>
                </c:pt>
                <c:pt idx="3">
                  <c:v>128 Cores
HMC Internal BW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1.420607344</c:v>
                </c:pt>
                <c:pt idx="2">
                  <c:v>1.890736186</c:v>
                </c:pt>
                <c:pt idx="3">
                  <c:v>5.251729235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320073200"/>
        <c:axId val="320073760"/>
      </c:barChart>
      <c:catAx>
        <c:axId val="32007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0073760"/>
        <c:crosses val="autoZero"/>
        <c:auto val="1"/>
        <c:lblAlgn val="ctr"/>
        <c:lblOffset val="100"/>
        <c:noMultiLvlLbl val="0"/>
      </c:catAx>
      <c:valAx>
        <c:axId val="320073760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Speedup</a:t>
                </a:r>
              </a:p>
            </c:rich>
          </c:tx>
          <c:layout>
            <c:manualLayout>
              <c:xMode val="edge"/>
              <c:yMode val="edge"/>
              <c:x val="0"/>
              <c:y val="0.36725238545709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0073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+mn-lt"/>
        </a:defRPr>
      </a:pPr>
      <a:endParaRPr lang="ko-K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ko-KR" smtClean="0"/>
                      <a:t>+56%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ko-KR" smtClean="0"/>
                      <a:t>+25%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ko-KR" smtClean="0"/>
                      <a:t>9.0x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ko-KR" smtClean="0"/>
                      <a:t>11.6x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altLang="ko-KR" smtClean="0"/>
                      <a:t>13.8x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DDR3-OoO</c:v>
                </c:pt>
                <c:pt idx="1">
                  <c:v>HMC-OoO</c:v>
                </c:pt>
                <c:pt idx="2">
                  <c:v>HMC-MC</c:v>
                </c:pt>
                <c:pt idx="3">
                  <c:v>Tesseract</c:v>
                </c:pt>
                <c:pt idx="4">
                  <c:v>Tesseract-
LP</c:v>
                </c:pt>
                <c:pt idx="5">
                  <c:v>Tesseract-
LP-MTP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1.559151435</c:v>
                </c:pt>
                <c:pt idx="2">
                  <c:v>1.252544595</c:v>
                </c:pt>
                <c:pt idx="3">
                  <c:v>9.0241128310000001</c:v>
                </c:pt>
                <c:pt idx="4">
                  <c:v>11.6257351</c:v>
                </c:pt>
                <c:pt idx="5">
                  <c:v>13.781443319999999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326789344"/>
        <c:axId val="53782000"/>
      </c:barChart>
      <c:catAx>
        <c:axId val="32678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3782000"/>
        <c:crosses val="autoZero"/>
        <c:auto val="1"/>
        <c:lblAlgn val="ctr"/>
        <c:lblOffset val="100"/>
        <c:noMultiLvlLbl val="0"/>
      </c:catAx>
      <c:valAx>
        <c:axId val="5378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mtClean="0"/>
                  <a:t>Speedup</a:t>
                </a:r>
                <a:endParaRPr lang="ko-KR" altLang="en-US" dirty="0"/>
              </a:p>
            </c:rich>
          </c:tx>
          <c:layout>
            <c:manualLayout>
              <c:xMode val="edge"/>
              <c:yMode val="edge"/>
              <c:x val="4.6296296296296294E-3"/>
              <c:y val="0.336434154096592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6789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ko-KR" smtClean="0"/>
                      <a:t>+56%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ko-KR" smtClean="0"/>
                      <a:t>+25%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ko-KR" smtClean="0"/>
                      <a:t>9.0x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ko-KR" smtClean="0"/>
                      <a:t>11.6x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altLang="ko-KR" smtClean="0"/>
                      <a:t>13.8x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DDR3-OoO</c:v>
                </c:pt>
                <c:pt idx="1">
                  <c:v>HMC-OoO</c:v>
                </c:pt>
                <c:pt idx="2">
                  <c:v>HMC-MC</c:v>
                </c:pt>
                <c:pt idx="3">
                  <c:v>Tesseract</c:v>
                </c:pt>
                <c:pt idx="4">
                  <c:v>Tesseract-
LP</c:v>
                </c:pt>
                <c:pt idx="5">
                  <c:v>Tesseract-
LP-MTP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1.559151435</c:v>
                </c:pt>
                <c:pt idx="2">
                  <c:v>1.252544595</c:v>
                </c:pt>
                <c:pt idx="3">
                  <c:v>9.0241128310000001</c:v>
                </c:pt>
                <c:pt idx="4">
                  <c:v>11.6257351</c:v>
                </c:pt>
                <c:pt idx="5">
                  <c:v>13.781443319999999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276548224"/>
        <c:axId val="276548784"/>
      </c:barChart>
      <c:catAx>
        <c:axId val="276548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6548784"/>
        <c:crosses val="autoZero"/>
        <c:auto val="1"/>
        <c:lblAlgn val="ctr"/>
        <c:lblOffset val="100"/>
        <c:noMultiLvlLbl val="0"/>
      </c:catAx>
      <c:valAx>
        <c:axId val="27654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mtClean="0"/>
                  <a:t>Speedup</a:t>
                </a:r>
                <a:endParaRPr lang="ko-KR" altLang="en-US" dirty="0"/>
              </a:p>
            </c:rich>
          </c:tx>
          <c:layout>
            <c:manualLayout>
              <c:xMode val="edge"/>
              <c:yMode val="edge"/>
              <c:x val="4.6296296296296294E-3"/>
              <c:y val="0.336434154096592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6548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ko-KR" b="1" dirty="0" smtClean="0"/>
              <a:t>Memory </a:t>
            </a:r>
            <a:r>
              <a:rPr lang="en-US" altLang="ko-KR" b="1" smtClean="0"/>
              <a:t>Bandwidth Consumption</a:t>
            </a:r>
            <a:endParaRPr lang="en-US" altLang="ko-KR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ko-KR" sz="1800" dirty="0" smtClean="0"/>
                      <a:t>80GB/s</a:t>
                    </a:r>
                    <a:endParaRPr lang="en-US" altLang="ko-KR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ko-KR" sz="1800" dirty="0" smtClean="0"/>
                      <a:t>190GB/s</a:t>
                    </a:r>
                    <a:endParaRPr lang="en-US" altLang="ko-KR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ko-KR" sz="1800" dirty="0" smtClean="0"/>
                      <a:t>243GB/s</a:t>
                    </a:r>
                    <a:endParaRPr lang="en-US" altLang="ko-KR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ko-KR" b="1" dirty="0" smtClean="0"/>
                      <a:t>1.3TB/s</a:t>
                    </a:r>
                    <a:endParaRPr lang="en-US" altLang="ko-KR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ko-KR" b="1" dirty="0" smtClean="0"/>
                      <a:t>2.2TB/s</a:t>
                    </a:r>
                    <a:endParaRPr lang="en-US" altLang="ko-KR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ko-KR" b="1" dirty="0" smtClean="0"/>
                      <a:t>2.9TB/s</a:t>
                    </a:r>
                    <a:endParaRPr lang="en-US" altLang="ko-KR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DDR3-OoO</c:v>
                </c:pt>
                <c:pt idx="1">
                  <c:v>HMC-OoO</c:v>
                </c:pt>
                <c:pt idx="2">
                  <c:v>HMC-MC</c:v>
                </c:pt>
                <c:pt idx="3">
                  <c:v>Tesseract</c:v>
                </c:pt>
                <c:pt idx="4">
                  <c:v>Tesseract-
LP</c:v>
                </c:pt>
                <c:pt idx="5">
                  <c:v>Tesseract-
LP-MTP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7.9545171498E-2</c:v>
                </c:pt>
                <c:pt idx="1">
                  <c:v>0.19040264944000002</c:v>
                </c:pt>
                <c:pt idx="2">
                  <c:v>0.24288608168</c:v>
                </c:pt>
                <c:pt idx="3">
                  <c:v>1.2943036050599999</c:v>
                </c:pt>
                <c:pt idx="4">
                  <c:v>2.2439987488000002</c:v>
                </c:pt>
                <c:pt idx="5">
                  <c:v>2.9196510962000004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330188960"/>
        <c:axId val="330189520"/>
      </c:barChart>
      <c:catAx>
        <c:axId val="33018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30189520"/>
        <c:crosses val="autoZero"/>
        <c:auto val="1"/>
        <c:lblAlgn val="ctr"/>
        <c:lblOffset val="100"/>
        <c:noMultiLvlLbl val="0"/>
      </c:catAx>
      <c:valAx>
        <c:axId val="33018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z="1800" dirty="0" smtClean="0"/>
                  <a:t>Memory Bandwidth</a:t>
                </a:r>
                <a:r>
                  <a:rPr lang="en-US" altLang="ko-KR" sz="1800" baseline="0" dirty="0" smtClean="0"/>
                  <a:t> (TB/s)</a:t>
                </a:r>
              </a:p>
            </c:rich>
          </c:tx>
          <c:layout>
            <c:manualLayout>
              <c:xMode val="edge"/>
              <c:yMode val="edge"/>
              <c:x val="0"/>
              <c:y val="0.149172979133277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30188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altLang="ko-KR" dirty="0" smtClean="0"/>
                      <a:t>2.3x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ko-KR" dirty="0" smtClean="0"/>
                      <a:t>3.0x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ko-KR" dirty="0" smtClean="0"/>
                      <a:t>6.5x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HMC-MC</c:v>
                </c:pt>
                <c:pt idx="1">
                  <c:v>HMC-MC +
PIM BW</c:v>
                </c:pt>
                <c:pt idx="2">
                  <c:v>Tesseract + Conventional BW</c:v>
                </c:pt>
                <c:pt idx="3">
                  <c:v>Tesseract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2.3042730158714102</c:v>
                </c:pt>
                <c:pt idx="2">
                  <c:v>3.0223863878163564</c:v>
                </c:pt>
                <c:pt idx="3">
                  <c:v>6.4998907173731277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330191760"/>
        <c:axId val="330192320"/>
      </c:barChart>
      <c:catAx>
        <c:axId val="33019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30192320"/>
        <c:crosses val="autoZero"/>
        <c:auto val="1"/>
        <c:lblAlgn val="ctr"/>
        <c:lblOffset val="100"/>
        <c:noMultiLvlLbl val="0"/>
      </c:catAx>
      <c:valAx>
        <c:axId val="330192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dirty="0" smtClean="0"/>
                  <a:t>Speedup</a:t>
                </a:r>
              </a:p>
            </c:rich>
          </c:tx>
          <c:layout>
            <c:manualLayout>
              <c:xMode val="edge"/>
              <c:yMode val="edge"/>
              <c:x val="1.5432098765432098E-3"/>
              <c:y val="0.336434154096592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30191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9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A1E21-79AF-43C4-AF94-91D72CD8BB72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AFA72-7983-4010-A978-DD35761CA5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8438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1A2CE-BEB8-4269-91A9-C8C2BA52D2DE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A06A7-27E7-4238-80F0-393B65005B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800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A06A7-27E7-4238-80F0-393B65005BD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29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A06A7-27E7-4238-80F0-393B65005BD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44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A06A7-27E7-4238-80F0-393B65005BD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5849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A06A7-27E7-4238-80F0-393B65005BDF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8286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A06A7-27E7-4238-80F0-393B65005BDF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590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A06A7-27E7-4238-80F0-393B65005BDF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543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A06A7-27E7-4238-80F0-393B65005BDF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7549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A06A7-27E7-4238-80F0-393B65005BDF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12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 anchor="ctr"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6561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1275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5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0092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968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968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143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32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32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2" name="직선 연결선 11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698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676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8623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933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ts val="5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ts val="5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ts val="5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ts val="5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064896" cy="1470025"/>
          </a:xfrm>
        </p:spPr>
        <p:txBody>
          <a:bodyPr>
            <a:noAutofit/>
          </a:bodyPr>
          <a:lstStyle/>
          <a:p>
            <a:r>
              <a:rPr lang="en-US" altLang="ko-KR" sz="3600" dirty="0" smtClean="0"/>
              <a:t>A Scalable Processing-in-Memory Accelerator for Parallel Graph Processing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971600" y="4149080"/>
            <a:ext cx="7200800" cy="1008112"/>
          </a:xfrm>
        </p:spPr>
        <p:txBody>
          <a:bodyPr/>
          <a:lstStyle/>
          <a:p>
            <a:r>
              <a:rPr lang="en-US" altLang="ko-KR" u="sng" dirty="0" smtClean="0"/>
              <a:t>Junwhan Ahn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Sungpack</a:t>
            </a:r>
            <a:r>
              <a:rPr lang="en-US" altLang="ko-KR" dirty="0" smtClean="0"/>
              <a:t> Hong</a:t>
            </a:r>
            <a:r>
              <a:rPr lang="en-US" altLang="ko-KR" baseline="30000" dirty="0" smtClean="0"/>
              <a:t>*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Sungjoo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Yoo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Onur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Mutlu</a:t>
            </a:r>
            <a:r>
              <a:rPr lang="en-US" altLang="ko-KR" baseline="30000" dirty="0" smtClean="0"/>
              <a:t>+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Kiyoung</a:t>
            </a:r>
            <a:r>
              <a:rPr lang="en-US" altLang="ko-KR" dirty="0" smtClean="0"/>
              <a:t> Choi</a:t>
            </a:r>
            <a:endParaRPr lang="ko-KR" altLang="en-US" sz="2400" dirty="0"/>
          </a:p>
        </p:txBody>
      </p:sp>
      <p:grpSp>
        <p:nvGrpSpPr>
          <p:cNvPr id="8" name="그룹 7"/>
          <p:cNvGrpSpPr/>
          <p:nvPr/>
        </p:nvGrpSpPr>
        <p:grpSpPr>
          <a:xfrm>
            <a:off x="811948" y="5409038"/>
            <a:ext cx="7622958" cy="405827"/>
            <a:chOff x="811948" y="5409038"/>
            <a:chExt cx="7622958" cy="405827"/>
          </a:xfrm>
        </p:grpSpPr>
        <p:sp>
          <p:nvSpPr>
            <p:cNvPr id="4" name="TextBox 3"/>
            <p:cNvSpPr txBox="1"/>
            <p:nvPr/>
          </p:nvSpPr>
          <p:spPr>
            <a:xfrm>
              <a:off x="811948" y="5409038"/>
              <a:ext cx="28075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Seoul National University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749309" y="5414755"/>
              <a:ext cx="14669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baseline="30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*</a:t>
              </a:r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Oracle Labs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46047" y="5414755"/>
              <a:ext cx="30888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baseline="30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+</a:t>
              </a:r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Carnegie Mellon University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737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PageRank Performance</a:t>
            </a:r>
            <a:endParaRPr lang="ko-KR" altLang="en-US" dirty="0"/>
          </a:p>
        </p:txBody>
      </p:sp>
      <p:graphicFrame>
        <p:nvGraphicFramePr>
          <p:cNvPr id="9" name="내용 개체 틀 5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8" name="그룹 17"/>
          <p:cNvGrpSpPr/>
          <p:nvPr/>
        </p:nvGrpSpPr>
        <p:grpSpPr>
          <a:xfrm>
            <a:off x="1547664" y="6237312"/>
            <a:ext cx="3222321" cy="400110"/>
            <a:chOff x="1547664" y="6237312"/>
            <a:chExt cx="3222321" cy="400110"/>
          </a:xfrm>
        </p:grpSpPr>
        <p:sp>
          <p:nvSpPr>
            <p:cNvPr id="16" name="TextBox 15"/>
            <p:cNvSpPr txBox="1"/>
            <p:nvPr/>
          </p:nvSpPr>
          <p:spPr>
            <a:xfrm>
              <a:off x="1547664" y="6237312"/>
              <a:ext cx="14221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 smtClean="0"/>
                <a:t>(102.4GB/s)</a:t>
              </a:r>
              <a:endParaRPr lang="ko-KR" alt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47864" y="6237312"/>
              <a:ext cx="14221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 smtClean="0"/>
                <a:t>(102.4GB/s)</a:t>
              </a:r>
              <a:endParaRPr lang="ko-KR" altLang="en-US" sz="20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255640" y="6237312"/>
            <a:ext cx="1228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/>
              <a:t>(640GB/s)</a:t>
            </a:r>
            <a:endParaRPr lang="ko-KR" altLang="en-US" sz="2000" dirty="0"/>
          </a:p>
        </p:txBody>
      </p:sp>
      <p:sp>
        <p:nvSpPr>
          <p:cNvPr id="10" name="직사각형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50" name="Picture 2" descr="http://www.extremetech.com/wp-content/uploads/2013/09/hybrid_memory_cub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19439"/>
            <a:ext cx="5040560" cy="3619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4515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PageRank Performance</a:t>
            </a:r>
            <a:endParaRPr lang="ko-KR" altLang="en-US" dirty="0"/>
          </a:p>
        </p:txBody>
      </p:sp>
      <p:graphicFrame>
        <p:nvGraphicFramePr>
          <p:cNvPr id="9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459738"/>
              </p:ext>
            </p:extLst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8" name="그룹 17"/>
          <p:cNvGrpSpPr/>
          <p:nvPr/>
        </p:nvGrpSpPr>
        <p:grpSpPr>
          <a:xfrm>
            <a:off x="1547664" y="6237312"/>
            <a:ext cx="3222321" cy="400110"/>
            <a:chOff x="1547664" y="6237312"/>
            <a:chExt cx="3222321" cy="400110"/>
          </a:xfrm>
        </p:grpSpPr>
        <p:sp>
          <p:nvSpPr>
            <p:cNvPr id="16" name="TextBox 15"/>
            <p:cNvSpPr txBox="1"/>
            <p:nvPr/>
          </p:nvSpPr>
          <p:spPr>
            <a:xfrm>
              <a:off x="1547664" y="6237312"/>
              <a:ext cx="14221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 smtClean="0"/>
                <a:t>(102.4GB/s)</a:t>
              </a:r>
              <a:endParaRPr lang="ko-KR" alt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47864" y="6237312"/>
              <a:ext cx="14221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 smtClean="0"/>
                <a:t>(102.4GB/s)</a:t>
              </a:r>
              <a:endParaRPr lang="ko-KR" altLang="en-US" sz="20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255640" y="6237312"/>
            <a:ext cx="1228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/>
              <a:t>(640GB/s)</a:t>
            </a:r>
            <a:endParaRPr lang="ko-KR" alt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7165481" y="6237312"/>
            <a:ext cx="931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/>
              <a:t>(8TB/s)</a:t>
            </a:r>
            <a:endParaRPr lang="ko-KR" alt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419616" y="1268760"/>
            <a:ext cx="5548112" cy="23552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tIns="46800" bIns="46800" rtlCol="0">
            <a:spAutoFit/>
          </a:bodyPr>
          <a:lstStyle/>
          <a:p>
            <a:pPr>
              <a:spcBef>
                <a:spcPts val="500"/>
              </a:spcBef>
            </a:pPr>
            <a:r>
              <a:rPr lang="en-US" altLang="ko-KR" sz="2800" b="1" dirty="0" smtClean="0"/>
              <a:t>Lessons </a:t>
            </a:r>
            <a:r>
              <a:rPr lang="en-US" altLang="ko-KR" sz="2800" b="1" dirty="0"/>
              <a:t>L</a:t>
            </a:r>
            <a:r>
              <a:rPr lang="en-US" altLang="ko-KR" sz="2800" b="1" dirty="0" smtClean="0"/>
              <a:t>earned:</a:t>
            </a:r>
          </a:p>
          <a:p>
            <a:pPr marL="354013" indent="-354013">
              <a:spcBef>
                <a:spcPts val="500"/>
              </a:spcBef>
              <a:buFont typeface="+mj-lt"/>
              <a:buAutoNum type="arabicPeriod"/>
            </a:pPr>
            <a:r>
              <a:rPr lang="en-US" altLang="ko-KR" sz="2400" i="1" dirty="0" smtClean="0"/>
              <a:t>High memory bandwidth</a:t>
            </a:r>
            <a:r>
              <a:rPr lang="en-US" altLang="ko-KR" sz="2400" dirty="0" smtClean="0"/>
              <a:t> is the key to the scalability of graph processing</a:t>
            </a:r>
          </a:p>
          <a:p>
            <a:pPr marL="354013" indent="-354013">
              <a:spcBef>
                <a:spcPts val="500"/>
              </a:spcBef>
              <a:buFont typeface="+mj-lt"/>
              <a:buAutoNum type="arabicPeriod"/>
            </a:pPr>
            <a:r>
              <a:rPr lang="en-US" altLang="ko-KR" sz="2400" dirty="0" smtClean="0"/>
              <a:t>Conventional systems do not </a:t>
            </a:r>
            <a:r>
              <a:rPr lang="en-US" altLang="ko-KR" sz="2400" i="1" dirty="0" smtClean="0"/>
              <a:t>fully utilize</a:t>
            </a:r>
            <a:r>
              <a:rPr lang="en-US" altLang="ko-KR" sz="2400" dirty="0" smtClean="0"/>
              <a:t> high memory bandwidth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078649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category"/>
        </p:bldSub>
      </p:bldGraphic>
      <p:bldP spid="4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Challenges in Scalable Graph Processing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Challenge 1</a:t>
            </a:r>
            <a:r>
              <a:rPr lang="en-US" altLang="ko-KR" dirty="0" smtClean="0"/>
              <a:t>: How to provide </a:t>
            </a:r>
            <a:r>
              <a:rPr lang="en-US" altLang="ko-KR" i="1" dirty="0" smtClean="0"/>
              <a:t>high memory bandwidth</a:t>
            </a:r>
            <a:r>
              <a:rPr lang="en-US" altLang="ko-KR" dirty="0" smtClean="0"/>
              <a:t> to computation units in a practical way?</a:t>
            </a:r>
          </a:p>
          <a:p>
            <a:pPr lvl="1"/>
            <a:r>
              <a:rPr lang="en-US" altLang="ko-KR" dirty="0" smtClean="0"/>
              <a:t>Processing-in-memory based on 3D-stacked DRAM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b="1" dirty="0" smtClean="0"/>
          </a:p>
          <a:p>
            <a:r>
              <a:rPr lang="en-US" altLang="ko-KR" b="1" dirty="0" smtClean="0"/>
              <a:t>Challenge 2</a:t>
            </a:r>
            <a:r>
              <a:rPr lang="en-US" altLang="ko-KR" dirty="0" smtClean="0"/>
              <a:t>: How to design computation units that </a:t>
            </a:r>
            <a:r>
              <a:rPr lang="en-US" altLang="ko-KR" i="1" dirty="0" smtClean="0"/>
              <a:t>efficiently exploit large memory bandwidth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Specialized in-order cores called </a:t>
            </a:r>
            <a:r>
              <a:rPr lang="en-US" altLang="ko-KR" i="1" dirty="0" smtClean="0"/>
              <a:t>Tesseract</a:t>
            </a:r>
            <a:r>
              <a:rPr lang="en-US" altLang="ko-KR" dirty="0" smtClean="0"/>
              <a:t> cores</a:t>
            </a:r>
          </a:p>
          <a:p>
            <a:pPr lvl="2"/>
            <a:r>
              <a:rPr lang="en-US" altLang="ko-KR" dirty="0" smtClean="0"/>
              <a:t>Latency-tolerant programming model</a:t>
            </a:r>
          </a:p>
          <a:p>
            <a:pPr lvl="2"/>
            <a:r>
              <a:rPr lang="en-US" altLang="ko-KR" dirty="0" smtClean="0"/>
              <a:t>Graph-processing-specific prefetching schemes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153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Tesseract System</a:t>
            </a:r>
            <a:endParaRPr lang="ko-KR" altLang="en-US" dirty="0"/>
          </a:p>
        </p:txBody>
      </p:sp>
      <p:pic>
        <p:nvPicPr>
          <p:cNvPr id="4" name="Picture 2" descr="http://www.extremetech.com/wp-content/uploads/2013/09/hybrid_memory_cub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20" y="1340768"/>
            <a:ext cx="3383774" cy="242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8" name="그룹 137"/>
          <p:cNvGrpSpPr/>
          <p:nvPr/>
        </p:nvGrpSpPr>
        <p:grpSpPr>
          <a:xfrm>
            <a:off x="2960548" y="2386982"/>
            <a:ext cx="2890319" cy="3322913"/>
            <a:chOff x="2540320" y="2698376"/>
            <a:chExt cx="2890319" cy="3322913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2540320" y="3008078"/>
              <a:ext cx="101813" cy="99059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직선 연결선 67"/>
            <p:cNvCxnSpPr/>
            <p:nvPr/>
          </p:nvCxnSpPr>
          <p:spPr>
            <a:xfrm flipH="1">
              <a:off x="5107196" y="2698376"/>
              <a:ext cx="323443" cy="130029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그룹 85"/>
            <p:cNvGrpSpPr/>
            <p:nvPr/>
          </p:nvGrpSpPr>
          <p:grpSpPr>
            <a:xfrm>
              <a:off x="2542515" y="3916837"/>
              <a:ext cx="2664295" cy="2104452"/>
              <a:chOff x="3275856" y="3916837"/>
              <a:chExt cx="2664295" cy="2104452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3375473" y="3998674"/>
                <a:ext cx="2465060" cy="202261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grpSp>
            <p:nvGrpSpPr>
              <p:cNvPr id="85" name="그룹 84"/>
              <p:cNvGrpSpPr/>
              <p:nvPr/>
            </p:nvGrpSpPr>
            <p:grpSpPr>
              <a:xfrm>
                <a:off x="3501888" y="3916837"/>
                <a:ext cx="2212233" cy="2010654"/>
                <a:chOff x="3501887" y="3916837"/>
                <a:chExt cx="2212233" cy="2010654"/>
              </a:xfrm>
            </p:grpSpPr>
            <p:grpSp>
              <p:nvGrpSpPr>
                <p:cNvPr id="50" name="그룹 49"/>
                <p:cNvGrpSpPr/>
                <p:nvPr/>
              </p:nvGrpSpPr>
              <p:grpSpPr>
                <a:xfrm flipV="1">
                  <a:off x="3627842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1" name="직선 화살표 연결선 50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직선 화살표 연결선 51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3" name="그룹 52"/>
                <p:cNvGrpSpPr/>
                <p:nvPr/>
              </p:nvGrpSpPr>
              <p:grpSpPr>
                <a:xfrm flipV="1">
                  <a:off x="4070289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4" name="직선 화살표 연결선 53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직선 화살표 연결선 54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6" name="그룹 55"/>
                <p:cNvGrpSpPr/>
                <p:nvPr/>
              </p:nvGrpSpPr>
              <p:grpSpPr>
                <a:xfrm flipV="1">
                  <a:off x="4512736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7" name="직선 화살표 연결선 56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직선 화살표 연결선 57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9" name="그룹 58"/>
                <p:cNvGrpSpPr/>
                <p:nvPr/>
              </p:nvGrpSpPr>
              <p:grpSpPr>
                <a:xfrm flipV="1">
                  <a:off x="5524042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60" name="직선 화살표 연결선 59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직선 화살표 연결선 60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0" name="그룹 39"/>
                <p:cNvGrpSpPr/>
                <p:nvPr/>
              </p:nvGrpSpPr>
              <p:grpSpPr>
                <a:xfrm>
                  <a:off x="3627842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34" name="직선 화살표 연결선 33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직선 화살표 연결선 35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" name="그룹 40"/>
                <p:cNvGrpSpPr/>
                <p:nvPr/>
              </p:nvGrpSpPr>
              <p:grpSpPr>
                <a:xfrm>
                  <a:off x="4070289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2" name="직선 화살표 연결선 41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직선 화살표 연결선 42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" name="그룹 43"/>
                <p:cNvGrpSpPr/>
                <p:nvPr/>
              </p:nvGrpSpPr>
              <p:grpSpPr>
                <a:xfrm>
                  <a:off x="4512736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5" name="직선 화살표 연결선 44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직선 화살표 연결선 45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7" name="그룹 46"/>
                <p:cNvGrpSpPr/>
                <p:nvPr/>
              </p:nvGrpSpPr>
              <p:grpSpPr>
                <a:xfrm>
                  <a:off x="5524042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8" name="직선 화살표 연결선 47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직선 화살표 연결선 48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" name="직사각형 6"/>
                <p:cNvSpPr/>
                <p:nvPr/>
              </p:nvSpPr>
              <p:spPr>
                <a:xfrm>
                  <a:off x="3501887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8" name="직사각형 7"/>
                <p:cNvSpPr/>
                <p:nvPr/>
              </p:nvSpPr>
              <p:spPr>
                <a:xfrm>
                  <a:off x="3944334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9" name="직사각형 8"/>
                <p:cNvSpPr/>
                <p:nvPr/>
              </p:nvSpPr>
              <p:spPr>
                <a:xfrm>
                  <a:off x="4386781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2" name="직사각형 11"/>
                <p:cNvSpPr/>
                <p:nvPr/>
              </p:nvSpPr>
              <p:spPr>
                <a:xfrm>
                  <a:off x="3501887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3" name="직사각형 12"/>
                <p:cNvSpPr/>
                <p:nvPr/>
              </p:nvSpPr>
              <p:spPr>
                <a:xfrm>
                  <a:off x="3944334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4" name="직사각형 13"/>
                <p:cNvSpPr/>
                <p:nvPr/>
              </p:nvSpPr>
              <p:spPr>
                <a:xfrm>
                  <a:off x="4386781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6" name="직사각형 15"/>
                <p:cNvSpPr/>
                <p:nvPr/>
              </p:nvSpPr>
              <p:spPr>
                <a:xfrm>
                  <a:off x="3501887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직사각형 16"/>
                <p:cNvSpPr/>
                <p:nvPr/>
              </p:nvSpPr>
              <p:spPr>
                <a:xfrm>
                  <a:off x="3944334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8" name="직사각형 17"/>
                <p:cNvSpPr/>
                <p:nvPr/>
              </p:nvSpPr>
              <p:spPr>
                <a:xfrm>
                  <a:off x="4386781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0" name="직사각형 19"/>
                <p:cNvSpPr/>
                <p:nvPr/>
              </p:nvSpPr>
              <p:spPr>
                <a:xfrm>
                  <a:off x="3501887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1" name="직사각형 20"/>
                <p:cNvSpPr/>
                <p:nvPr/>
              </p:nvSpPr>
              <p:spPr>
                <a:xfrm>
                  <a:off x="3944334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2" name="직사각형 21"/>
                <p:cNvSpPr/>
                <p:nvPr/>
              </p:nvSpPr>
              <p:spPr>
                <a:xfrm>
                  <a:off x="4386781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6" name="직사각형 5"/>
                <p:cNvSpPr/>
                <p:nvPr/>
              </p:nvSpPr>
              <p:spPr>
                <a:xfrm>
                  <a:off x="3501887" y="4851965"/>
                  <a:ext cx="2212233" cy="316034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600" dirty="0" smtClean="0"/>
                    <a:t>Crossbar Network</a:t>
                  </a:r>
                  <a:endParaRPr lang="ko-KR" altLang="en-US" sz="1600" dirty="0"/>
                </a:p>
              </p:txBody>
            </p:sp>
            <p:sp>
              <p:nvSpPr>
                <p:cNvPr id="10" name="직사각형 9"/>
                <p:cNvSpPr/>
                <p:nvPr/>
              </p:nvSpPr>
              <p:spPr>
                <a:xfrm>
                  <a:off x="5398087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5" name="직사각형 14"/>
                <p:cNvSpPr/>
                <p:nvPr/>
              </p:nvSpPr>
              <p:spPr>
                <a:xfrm>
                  <a:off x="5398087" y="44806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9" name="직사각형 18"/>
                <p:cNvSpPr/>
                <p:nvPr/>
              </p:nvSpPr>
              <p:spPr>
                <a:xfrm>
                  <a:off x="5398087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3" name="직사각형 22"/>
                <p:cNvSpPr/>
                <p:nvPr/>
              </p:nvSpPr>
              <p:spPr>
                <a:xfrm>
                  <a:off x="5398087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4860355" y="3916837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4860355" y="4297315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4860355" y="5096119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4860355" y="5465826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</p:grpSp>
          <p:cxnSp>
            <p:nvCxnSpPr>
              <p:cNvPr id="79" name="직선 화살표 연결선 78"/>
              <p:cNvCxnSpPr/>
              <p:nvPr/>
            </p:nvCxnSpPr>
            <p:spPr>
              <a:xfrm flipH="1">
                <a:off x="3275856" y="5013177"/>
                <a:ext cx="226031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직선 화살표 연결선 83"/>
              <p:cNvCxnSpPr/>
              <p:nvPr/>
            </p:nvCxnSpPr>
            <p:spPr>
              <a:xfrm flipH="1">
                <a:off x="5714120" y="5015083"/>
                <a:ext cx="226031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그룹 138"/>
          <p:cNvGrpSpPr/>
          <p:nvPr/>
        </p:nvGrpSpPr>
        <p:grpSpPr>
          <a:xfrm>
            <a:off x="5397217" y="3068960"/>
            <a:ext cx="3568497" cy="2986186"/>
            <a:chOff x="5277803" y="2315022"/>
            <a:chExt cx="3568497" cy="2986186"/>
          </a:xfrm>
        </p:grpSpPr>
        <p:grpSp>
          <p:nvGrpSpPr>
            <p:cNvPr id="132" name="그룹 131"/>
            <p:cNvGrpSpPr/>
            <p:nvPr/>
          </p:nvGrpSpPr>
          <p:grpSpPr>
            <a:xfrm>
              <a:off x="5860114" y="2315022"/>
              <a:ext cx="2986186" cy="2986186"/>
              <a:chOff x="5700614" y="2176524"/>
              <a:chExt cx="2986186" cy="2986186"/>
            </a:xfrm>
          </p:grpSpPr>
          <p:sp>
            <p:nvSpPr>
              <p:cNvPr id="87" name="직사각형 86"/>
              <p:cNvSpPr/>
              <p:nvPr/>
            </p:nvSpPr>
            <p:spPr>
              <a:xfrm>
                <a:off x="5700614" y="2176524"/>
                <a:ext cx="2986186" cy="298618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8" name="직사각형 87"/>
              <p:cNvSpPr/>
              <p:nvPr/>
            </p:nvSpPr>
            <p:spPr>
              <a:xfrm>
                <a:off x="8110736" y="2346491"/>
                <a:ext cx="432048" cy="207509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algn="ctr"/>
                <a:r>
                  <a:rPr lang="en-US" altLang="ko-KR" dirty="0" smtClean="0"/>
                  <a:t>DRAM Controller</a:t>
                </a:r>
                <a:endParaRPr lang="ko-KR" altLang="en-US" dirty="0"/>
              </a:p>
            </p:txBody>
          </p:sp>
          <p:sp>
            <p:nvSpPr>
              <p:cNvPr id="89" name="직사각형 88"/>
              <p:cNvSpPr/>
              <p:nvPr/>
            </p:nvSpPr>
            <p:spPr>
              <a:xfrm>
                <a:off x="8110736" y="4589673"/>
                <a:ext cx="432048" cy="40494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rtlCol="0" anchor="ctr"/>
              <a:lstStyle/>
              <a:p>
                <a:pPr algn="ctr"/>
                <a:r>
                  <a:rPr lang="en-US" altLang="ko-KR" dirty="0" smtClean="0"/>
                  <a:t>NI</a:t>
                </a:r>
                <a:endParaRPr lang="ko-KR" altLang="en-US" dirty="0"/>
              </a:p>
            </p:txBody>
          </p:sp>
          <p:cxnSp>
            <p:nvCxnSpPr>
              <p:cNvPr id="98" name="직선 화살표 연결선 97"/>
              <p:cNvCxnSpPr>
                <a:stCxn id="89" idx="0"/>
                <a:endCxn id="88" idx="2"/>
              </p:cNvCxnSpPr>
              <p:nvPr/>
            </p:nvCxnSpPr>
            <p:spPr>
              <a:xfrm flipV="1">
                <a:off x="8326760" y="4421581"/>
                <a:ext cx="0" cy="168092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8" name="직선 연결선 127"/>
            <p:cNvCxnSpPr/>
            <p:nvPr/>
          </p:nvCxnSpPr>
          <p:spPr>
            <a:xfrm flipV="1">
              <a:off x="5280614" y="2315022"/>
              <a:ext cx="583876" cy="110412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직선 연결선 128"/>
            <p:cNvCxnSpPr/>
            <p:nvPr/>
          </p:nvCxnSpPr>
          <p:spPr>
            <a:xfrm>
              <a:off x="5277803" y="3668121"/>
              <a:ext cx="580861" cy="163308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그룹 132"/>
          <p:cNvGrpSpPr/>
          <p:nvPr/>
        </p:nvGrpSpPr>
        <p:grpSpPr>
          <a:xfrm>
            <a:off x="6127920" y="3238927"/>
            <a:ext cx="2261730" cy="2648562"/>
            <a:chOff x="5849006" y="2346491"/>
            <a:chExt cx="2261730" cy="2648562"/>
          </a:xfrm>
        </p:grpSpPr>
        <p:sp>
          <p:nvSpPr>
            <p:cNvPr id="90" name="직사각형 89"/>
            <p:cNvSpPr/>
            <p:nvPr/>
          </p:nvSpPr>
          <p:spPr>
            <a:xfrm>
              <a:off x="5849006" y="2346491"/>
              <a:ext cx="2079267" cy="774399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sz="2000" dirty="0" smtClean="0"/>
                <a:t>In-Order Core</a:t>
              </a:r>
              <a:endParaRPr lang="ko-KR" altLang="en-US" sz="2000" dirty="0"/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5849006" y="4589673"/>
              <a:ext cx="2079267" cy="405380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Message Queue</a:t>
              </a:r>
              <a:endParaRPr lang="ko-KR" altLang="en-US" dirty="0"/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6882913" y="3280649"/>
              <a:ext cx="1045360" cy="610202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PF Buffer</a:t>
              </a:r>
              <a:endParaRPr lang="ko-KR" altLang="en-US" dirty="0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6882913" y="4047202"/>
              <a:ext cx="1045360" cy="374697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MTP</a:t>
              </a:r>
              <a:endParaRPr lang="ko-KR" altLang="en-US" dirty="0"/>
            </a:p>
          </p:txBody>
        </p:sp>
        <p:sp>
          <p:nvSpPr>
            <p:cNvPr id="94" name="직사각형 93"/>
            <p:cNvSpPr/>
            <p:nvPr/>
          </p:nvSpPr>
          <p:spPr>
            <a:xfrm>
              <a:off x="6240328" y="3280650"/>
              <a:ext cx="460122" cy="610202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LP</a:t>
              </a:r>
              <a:endParaRPr lang="ko-KR" altLang="en-US" dirty="0"/>
            </a:p>
          </p:txBody>
        </p:sp>
        <p:cxnSp>
          <p:nvCxnSpPr>
            <p:cNvPr id="96" name="직선 화살표 연결선 95"/>
            <p:cNvCxnSpPr/>
            <p:nvPr/>
          </p:nvCxnSpPr>
          <p:spPr>
            <a:xfrm>
              <a:off x="6028727" y="3120890"/>
              <a:ext cx="0" cy="146878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9" name="직선 화살표 연결선 98"/>
            <p:cNvCxnSpPr>
              <a:stCxn id="89" idx="1"/>
              <a:endCxn id="91" idx="3"/>
            </p:cNvCxnSpPr>
            <p:nvPr/>
          </p:nvCxnSpPr>
          <p:spPr>
            <a:xfrm flipH="1">
              <a:off x="7928273" y="4792145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직선 화살표 연결선 106"/>
            <p:cNvCxnSpPr/>
            <p:nvPr/>
          </p:nvCxnSpPr>
          <p:spPr>
            <a:xfrm flipV="1">
              <a:off x="7405593" y="4420547"/>
              <a:ext cx="0" cy="1691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직선 화살표 연결선 109"/>
            <p:cNvCxnSpPr>
              <a:stCxn id="93" idx="0"/>
              <a:endCxn id="92" idx="2"/>
            </p:cNvCxnSpPr>
            <p:nvPr/>
          </p:nvCxnSpPr>
          <p:spPr>
            <a:xfrm flipV="1">
              <a:off x="7405593" y="3890851"/>
              <a:ext cx="0" cy="1563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직선 화살표 연결선 113"/>
            <p:cNvCxnSpPr/>
            <p:nvPr/>
          </p:nvCxnSpPr>
          <p:spPr>
            <a:xfrm flipV="1">
              <a:off x="7405593" y="3120890"/>
              <a:ext cx="0" cy="1597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" name="직선 화살표 연결선 115"/>
            <p:cNvCxnSpPr/>
            <p:nvPr/>
          </p:nvCxnSpPr>
          <p:spPr>
            <a:xfrm>
              <a:off x="6470389" y="3120890"/>
              <a:ext cx="0" cy="1597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직선 화살표 연결선 116"/>
            <p:cNvCxnSpPr>
              <a:stCxn id="94" idx="3"/>
              <a:endCxn id="92" idx="1"/>
            </p:cNvCxnSpPr>
            <p:nvPr/>
          </p:nvCxnSpPr>
          <p:spPr>
            <a:xfrm flipV="1">
              <a:off x="6700450" y="3585750"/>
              <a:ext cx="182463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" name="직선 화살표 연결선 123"/>
            <p:cNvCxnSpPr/>
            <p:nvPr/>
          </p:nvCxnSpPr>
          <p:spPr>
            <a:xfrm flipH="1">
              <a:off x="7928273" y="3594266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직선 화살표 연결선 124"/>
            <p:cNvCxnSpPr/>
            <p:nvPr/>
          </p:nvCxnSpPr>
          <p:spPr>
            <a:xfrm flipH="1">
              <a:off x="7928273" y="2733472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84" name="그룹 583"/>
          <p:cNvGrpSpPr/>
          <p:nvPr/>
        </p:nvGrpSpPr>
        <p:grpSpPr>
          <a:xfrm>
            <a:off x="318817" y="3704795"/>
            <a:ext cx="2747113" cy="2348991"/>
            <a:chOff x="211357" y="3318585"/>
            <a:chExt cx="2747113" cy="2348991"/>
          </a:xfrm>
        </p:grpSpPr>
        <p:grpSp>
          <p:nvGrpSpPr>
            <p:cNvPr id="577" name="그룹 576"/>
            <p:cNvGrpSpPr/>
            <p:nvPr/>
          </p:nvGrpSpPr>
          <p:grpSpPr>
            <a:xfrm>
              <a:off x="211357" y="3468326"/>
              <a:ext cx="2199540" cy="2199250"/>
              <a:chOff x="288170" y="3573016"/>
              <a:chExt cx="2199540" cy="2199250"/>
            </a:xfrm>
          </p:grpSpPr>
          <p:grpSp>
            <p:nvGrpSpPr>
              <p:cNvPr id="338" name="그룹 337"/>
              <p:cNvGrpSpPr/>
              <p:nvPr/>
            </p:nvGrpSpPr>
            <p:grpSpPr>
              <a:xfrm>
                <a:off x="288170" y="3573016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16" name="그룹 315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146" name="직사각형 145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48" name="직사각형 147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49" name="직사각형 148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1" name="직사각형 15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2" name="직사각형 15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3" name="직사각형 15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17" name="그룹 316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18" name="직사각형 317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9" name="직사각형 318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0" name="직사각형 319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1" name="직사각형 32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2" name="직사각형 32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3" name="직사각형 32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24" name="그룹 323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25" name="직사각형 324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6" name="직사각형 325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7" name="직사각형 326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8" name="직사각형 327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9" name="직사각형 328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0" name="직사각형 329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31" name="그룹 330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32" name="직사각형 33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3" name="직사각형 33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4" name="직사각형 33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5" name="직사각형 33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6" name="직사각형 33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7" name="직사각형 33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339" name="그룹 338"/>
              <p:cNvGrpSpPr/>
              <p:nvPr/>
            </p:nvGrpSpPr>
            <p:grpSpPr>
              <a:xfrm>
                <a:off x="288170" y="4153087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40" name="그룹 339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62" name="직사각형 36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3" name="직사각형 36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4" name="직사각형 36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5" name="직사각형 36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6" name="직사각형 36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7" name="직사각형 36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1" name="그룹 340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56" name="직사각형 355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7" name="직사각형 356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8" name="직사각형 357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9" name="직사각형 358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0" name="직사각형 359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1" name="직사각형 360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2" name="그룹 341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50" name="직사각형 349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1" name="직사각형 350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2" name="직사각형 351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3" name="직사각형 352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4" name="직사각형 353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5" name="직사각형 354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3" name="그룹 342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44" name="직사각형 343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5" name="직사각형 344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6" name="직사각형 345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7" name="직사각형 346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8" name="직사각형 347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9" name="직사각형 348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397" name="그룹 396"/>
              <p:cNvGrpSpPr/>
              <p:nvPr/>
            </p:nvGrpSpPr>
            <p:grpSpPr>
              <a:xfrm>
                <a:off x="288170" y="4733912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98" name="그룹 397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20" name="직사각형 419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1" name="직사각형 420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2" name="직사각형 421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3" name="직사각형 422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4" name="직사각형 423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5" name="직사각형 424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99" name="그룹 398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14" name="직사각형 413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5" name="직사각형 414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6" name="직사각형 415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7" name="직사각형 416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8" name="직사각형 417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9" name="직사각형 418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00" name="그룹 399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08" name="직사각형 407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9" name="직사각형 408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0" name="직사각형 409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1" name="직사각형 41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2" name="직사각형 41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3" name="직사각형 41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01" name="그룹 400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02" name="직사각형 40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3" name="직사각형 40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4" name="직사각형 40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5" name="직사각형 40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6" name="직사각형 40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7" name="직사각형 40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426" name="그룹 425"/>
              <p:cNvGrpSpPr/>
              <p:nvPr/>
            </p:nvGrpSpPr>
            <p:grpSpPr>
              <a:xfrm>
                <a:off x="288170" y="5315933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427" name="그룹 426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49" name="직사각형 448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0" name="직사각형 449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1" name="직사각형 450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2" name="직사각형 451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3" name="직사각형 452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4" name="직사각형 453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28" name="그룹 427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43" name="직사각형 442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4" name="직사각형 443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5" name="직사각형 444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6" name="직사각형 445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7" name="직사각형 446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8" name="직사각형 447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29" name="그룹 428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37" name="직사각형 436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8" name="직사각형 437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9" name="직사각형 438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0" name="직사각형 439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1" name="직사각형 440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2" name="직사각형 441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30" name="그룹 429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31" name="직사각형 430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2" name="직사각형 431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3" name="직사각형 432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4" name="직사각형 433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5" name="직사각형 434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6" name="직사각형 435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cxnSp>
            <p:nvCxnSpPr>
              <p:cNvPr id="456" name="직선 화살표 연결선 455"/>
              <p:cNvCxnSpPr>
                <a:stCxn id="146" idx="3"/>
                <a:endCxn id="318" idx="1"/>
              </p:cNvCxnSpPr>
              <p:nvPr/>
            </p:nvCxnSpPr>
            <p:spPr>
              <a:xfrm>
                <a:off x="74537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7" name="직선 화살표 연결선 456"/>
              <p:cNvCxnSpPr>
                <a:stCxn id="318" idx="3"/>
                <a:endCxn id="325" idx="1"/>
              </p:cNvCxnSpPr>
              <p:nvPr/>
            </p:nvCxnSpPr>
            <p:spPr>
              <a:xfrm>
                <a:off x="132615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0" name="직선 화살표 연결선 459"/>
              <p:cNvCxnSpPr>
                <a:stCxn id="325" idx="3"/>
                <a:endCxn id="332" idx="1"/>
              </p:cNvCxnSpPr>
              <p:nvPr/>
            </p:nvCxnSpPr>
            <p:spPr>
              <a:xfrm>
                <a:off x="190693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3" name="직선 화살표 연결선 462"/>
              <p:cNvCxnSpPr>
                <a:stCxn id="350" idx="3"/>
                <a:endCxn id="344" idx="1"/>
              </p:cNvCxnSpPr>
              <p:nvPr/>
            </p:nvCxnSpPr>
            <p:spPr>
              <a:xfrm>
                <a:off x="1906930" y="4381254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6" name="직선 화살표 연결선 465"/>
              <p:cNvCxnSpPr>
                <a:stCxn id="408" idx="3"/>
                <a:endCxn id="402" idx="1"/>
              </p:cNvCxnSpPr>
              <p:nvPr/>
            </p:nvCxnSpPr>
            <p:spPr>
              <a:xfrm>
                <a:off x="1906930" y="4962079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9" name="직선 화살표 연결선 468"/>
              <p:cNvCxnSpPr>
                <a:stCxn id="437" idx="3"/>
                <a:endCxn id="431" idx="1"/>
              </p:cNvCxnSpPr>
              <p:nvPr/>
            </p:nvCxnSpPr>
            <p:spPr>
              <a:xfrm>
                <a:off x="190693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2" name="직선 화살표 연결선 471"/>
              <p:cNvCxnSpPr>
                <a:stCxn id="443" idx="3"/>
                <a:endCxn id="437" idx="1"/>
              </p:cNvCxnSpPr>
              <p:nvPr/>
            </p:nvCxnSpPr>
            <p:spPr>
              <a:xfrm>
                <a:off x="132615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5" name="직선 화살표 연결선 474"/>
              <p:cNvCxnSpPr>
                <a:stCxn id="449" idx="3"/>
                <a:endCxn id="443" idx="1"/>
              </p:cNvCxnSpPr>
              <p:nvPr/>
            </p:nvCxnSpPr>
            <p:spPr>
              <a:xfrm>
                <a:off x="74537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8" name="직선 화살표 연결선 477"/>
              <p:cNvCxnSpPr>
                <a:stCxn id="420" idx="3"/>
                <a:endCxn id="414" idx="1"/>
              </p:cNvCxnSpPr>
              <p:nvPr/>
            </p:nvCxnSpPr>
            <p:spPr>
              <a:xfrm>
                <a:off x="745370" y="4962079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1" name="직선 화살표 연결선 480"/>
              <p:cNvCxnSpPr>
                <a:stCxn id="362" idx="3"/>
                <a:endCxn id="356" idx="1"/>
              </p:cNvCxnSpPr>
              <p:nvPr/>
            </p:nvCxnSpPr>
            <p:spPr>
              <a:xfrm>
                <a:off x="745370" y="4381254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4" name="직선 화살표 연결선 483"/>
              <p:cNvCxnSpPr>
                <a:stCxn id="146" idx="2"/>
                <a:endCxn id="362" idx="0"/>
              </p:cNvCxnSpPr>
              <p:nvPr/>
            </p:nvCxnSpPr>
            <p:spPr>
              <a:xfrm>
                <a:off x="51677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7" name="직선 화살표 연결선 486"/>
              <p:cNvCxnSpPr>
                <a:stCxn id="356" idx="0"/>
                <a:endCxn id="318" idx="2"/>
              </p:cNvCxnSpPr>
              <p:nvPr/>
            </p:nvCxnSpPr>
            <p:spPr>
              <a:xfrm flipV="1">
                <a:off x="109755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0" name="직선 화살표 연결선 489"/>
              <p:cNvCxnSpPr>
                <a:stCxn id="362" idx="2"/>
                <a:endCxn id="420" idx="0"/>
              </p:cNvCxnSpPr>
              <p:nvPr/>
            </p:nvCxnSpPr>
            <p:spPr>
              <a:xfrm>
                <a:off x="516770" y="4609420"/>
                <a:ext cx="0" cy="124492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3" name="직선 화살표 연결선 492"/>
              <p:cNvCxnSpPr>
                <a:stCxn id="420" idx="2"/>
                <a:endCxn id="449" idx="0"/>
              </p:cNvCxnSpPr>
              <p:nvPr/>
            </p:nvCxnSpPr>
            <p:spPr>
              <a:xfrm>
                <a:off x="51677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6" name="직선 화살표 연결선 495"/>
              <p:cNvCxnSpPr>
                <a:stCxn id="414" idx="2"/>
                <a:endCxn id="443" idx="0"/>
              </p:cNvCxnSpPr>
              <p:nvPr/>
            </p:nvCxnSpPr>
            <p:spPr>
              <a:xfrm>
                <a:off x="109755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9" name="직선 화살표 연결선 498"/>
              <p:cNvCxnSpPr>
                <a:stCxn id="344" idx="2"/>
                <a:endCxn id="402" idx="0"/>
              </p:cNvCxnSpPr>
              <p:nvPr/>
            </p:nvCxnSpPr>
            <p:spPr>
              <a:xfrm>
                <a:off x="2259110" y="4609420"/>
                <a:ext cx="0" cy="124492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2" name="직선 화살표 연결선 501"/>
              <p:cNvCxnSpPr>
                <a:stCxn id="332" idx="2"/>
                <a:endCxn id="344" idx="0"/>
              </p:cNvCxnSpPr>
              <p:nvPr/>
            </p:nvCxnSpPr>
            <p:spPr>
              <a:xfrm>
                <a:off x="225911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5" name="직선 화살표 연결선 504"/>
              <p:cNvCxnSpPr>
                <a:stCxn id="325" idx="2"/>
                <a:endCxn id="350" idx="0"/>
              </p:cNvCxnSpPr>
              <p:nvPr/>
            </p:nvCxnSpPr>
            <p:spPr>
              <a:xfrm>
                <a:off x="167833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8" name="직선 화살표 연결선 507"/>
              <p:cNvCxnSpPr>
                <a:stCxn id="402" idx="2"/>
                <a:endCxn id="431" idx="0"/>
              </p:cNvCxnSpPr>
              <p:nvPr/>
            </p:nvCxnSpPr>
            <p:spPr>
              <a:xfrm>
                <a:off x="225911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1" name="직선 화살표 연결선 510"/>
              <p:cNvCxnSpPr>
                <a:stCxn id="408" idx="2"/>
                <a:endCxn id="437" idx="0"/>
              </p:cNvCxnSpPr>
              <p:nvPr/>
            </p:nvCxnSpPr>
            <p:spPr>
              <a:xfrm>
                <a:off x="167833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64" name="그룹 563"/>
              <p:cNvGrpSpPr/>
              <p:nvPr/>
            </p:nvGrpSpPr>
            <p:grpSpPr>
              <a:xfrm>
                <a:off x="752932" y="403873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45" name="직선 화살표 연결선 544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7" name="직선 화살표 연결선 546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5" name="그룹 564"/>
              <p:cNvGrpSpPr/>
              <p:nvPr/>
            </p:nvGrpSpPr>
            <p:grpSpPr>
              <a:xfrm>
                <a:off x="1914269" y="403873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66" name="직선 화살표 연결선 565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7" name="직선 화살표 연결선 566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8" name="그룹 567"/>
              <p:cNvGrpSpPr/>
              <p:nvPr/>
            </p:nvGrpSpPr>
            <p:grpSpPr>
              <a:xfrm>
                <a:off x="752932" y="5200852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69" name="직선 화살표 연결선 568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직선 화살표 연결선 569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1" name="그룹 570"/>
              <p:cNvGrpSpPr/>
              <p:nvPr/>
            </p:nvGrpSpPr>
            <p:grpSpPr>
              <a:xfrm>
                <a:off x="1914269" y="5200852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72" name="직선 화살표 연결선 571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3" name="직선 화살표 연결선 572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4" name="그룹 573"/>
              <p:cNvGrpSpPr/>
              <p:nvPr/>
            </p:nvGrpSpPr>
            <p:grpSpPr>
              <a:xfrm>
                <a:off x="1331478" y="461738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75" name="직선 화살표 연결선 574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6" name="직선 화살표 연결선 575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79" name="직선 연결선 578"/>
            <p:cNvCxnSpPr/>
            <p:nvPr/>
          </p:nvCxnSpPr>
          <p:spPr>
            <a:xfrm flipV="1">
              <a:off x="2409894" y="3318585"/>
              <a:ext cx="548576" cy="130502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2" name="직선 연결선 581"/>
            <p:cNvCxnSpPr/>
            <p:nvPr/>
          </p:nvCxnSpPr>
          <p:spPr>
            <a:xfrm>
              <a:off x="2409894" y="5085555"/>
              <a:ext cx="539611" cy="25008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8" name="그룹 607"/>
          <p:cNvGrpSpPr/>
          <p:nvPr/>
        </p:nvGrpSpPr>
        <p:grpSpPr>
          <a:xfrm>
            <a:off x="-45765" y="1710657"/>
            <a:ext cx="2926699" cy="2047890"/>
            <a:chOff x="-54730" y="2022051"/>
            <a:chExt cx="2926699" cy="2047890"/>
          </a:xfrm>
        </p:grpSpPr>
        <p:sp>
          <p:nvSpPr>
            <p:cNvPr id="592" name="직사각형 591"/>
            <p:cNvSpPr/>
            <p:nvPr/>
          </p:nvSpPr>
          <p:spPr>
            <a:xfrm>
              <a:off x="308849" y="2022051"/>
              <a:ext cx="2199540" cy="527375"/>
            </a:xfrm>
            <a:prstGeom prst="rect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 smtClean="0"/>
                <a:t>Host Processor</a:t>
              </a:r>
              <a:endParaRPr lang="ko-KR" altLang="en-US" sz="2000" dirty="0"/>
            </a:p>
          </p:txBody>
        </p:sp>
        <p:sp>
          <p:nvSpPr>
            <p:cNvPr id="593" name="위쪽/아래쪽 화살표 592"/>
            <p:cNvSpPr/>
            <p:nvPr/>
          </p:nvSpPr>
          <p:spPr>
            <a:xfrm>
              <a:off x="1232529" y="3442412"/>
              <a:ext cx="352180" cy="627529"/>
            </a:xfrm>
            <a:prstGeom prst="upDownArrow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0" name="TextBox 599"/>
            <p:cNvSpPr txBox="1"/>
            <p:nvPr/>
          </p:nvSpPr>
          <p:spPr>
            <a:xfrm>
              <a:off x="-54730" y="2546359"/>
              <a:ext cx="2926699" cy="86177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Memory-Mapped</a:t>
              </a:r>
            </a:p>
            <a:p>
              <a:pPr algn="ctr"/>
              <a:r>
                <a:rPr lang="en-US" altLang="ko-KR" dirty="0" smtClean="0"/>
                <a:t>Accelerator Interface</a:t>
              </a:r>
            </a:p>
            <a:p>
              <a:pPr algn="ctr"/>
              <a:r>
                <a:rPr lang="en-US" altLang="ko-KR" sz="1400" dirty="0" smtClean="0"/>
                <a:t>(</a:t>
              </a:r>
              <a:r>
                <a:rPr lang="en-US" altLang="ko-KR" sz="1400" dirty="0" err="1" smtClean="0"/>
                <a:t>Noncacheable</a:t>
              </a:r>
              <a:r>
                <a:rPr lang="en-US" altLang="ko-KR" sz="1400" dirty="0" smtClean="0"/>
                <a:t>, Physically Addressed)</a:t>
              </a:r>
              <a:endParaRPr lang="ko-KR" altLang="en-US" sz="1400" dirty="0"/>
            </a:p>
          </p:txBody>
        </p:sp>
      </p:grpSp>
      <p:grpSp>
        <p:nvGrpSpPr>
          <p:cNvPr id="697" name="그룹 696"/>
          <p:cNvGrpSpPr/>
          <p:nvPr/>
        </p:nvGrpSpPr>
        <p:grpSpPr>
          <a:xfrm>
            <a:off x="257925" y="3794393"/>
            <a:ext cx="2309790" cy="2319536"/>
            <a:chOff x="257925" y="3794393"/>
            <a:chExt cx="2309790" cy="2319536"/>
          </a:xfrm>
        </p:grpSpPr>
        <p:sp>
          <p:nvSpPr>
            <p:cNvPr id="623" name="직사각형 622"/>
            <p:cNvSpPr/>
            <p:nvPr/>
          </p:nvSpPr>
          <p:spPr>
            <a:xfrm>
              <a:off x="257925" y="3794393"/>
              <a:ext cx="2309790" cy="2319536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4" name="타원 623"/>
            <p:cNvSpPr/>
            <p:nvPr/>
          </p:nvSpPr>
          <p:spPr>
            <a:xfrm>
              <a:off x="1024088" y="4551843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5" name="타원 624"/>
            <p:cNvSpPr/>
            <p:nvPr/>
          </p:nvSpPr>
          <p:spPr>
            <a:xfrm>
              <a:off x="1708299" y="4468347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6" name="타원 625"/>
            <p:cNvSpPr/>
            <p:nvPr/>
          </p:nvSpPr>
          <p:spPr>
            <a:xfrm>
              <a:off x="1509490" y="4650960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7" name="타원 626"/>
            <p:cNvSpPr/>
            <p:nvPr/>
          </p:nvSpPr>
          <p:spPr>
            <a:xfrm>
              <a:off x="1609829" y="5135312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8" name="타원 627"/>
            <p:cNvSpPr/>
            <p:nvPr/>
          </p:nvSpPr>
          <p:spPr>
            <a:xfrm>
              <a:off x="1024088" y="5711858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30" name="직선 화살표 연결선 629"/>
            <p:cNvCxnSpPr>
              <a:stCxn id="624" idx="4"/>
              <a:endCxn id="628" idx="0"/>
            </p:cNvCxnSpPr>
            <p:nvPr/>
          </p:nvCxnSpPr>
          <p:spPr>
            <a:xfrm>
              <a:off x="1127182" y="4758031"/>
              <a:ext cx="0" cy="953827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3" name="직선 화살표 연결선 632"/>
            <p:cNvCxnSpPr/>
            <p:nvPr/>
          </p:nvCxnSpPr>
          <p:spPr>
            <a:xfrm flipV="1">
              <a:off x="1237451" y="4583746"/>
              <a:ext cx="465414" cy="52548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4" name="직선 화살표 연결선 643"/>
            <p:cNvCxnSpPr/>
            <p:nvPr/>
          </p:nvCxnSpPr>
          <p:spPr>
            <a:xfrm>
              <a:off x="1204599" y="4731504"/>
              <a:ext cx="427085" cy="431076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4" name="구부러진 연결선 663"/>
            <p:cNvCxnSpPr>
              <a:stCxn id="625" idx="4"/>
              <a:endCxn id="626" idx="6"/>
            </p:cNvCxnSpPr>
            <p:nvPr/>
          </p:nvCxnSpPr>
          <p:spPr>
            <a:xfrm rot="5400000">
              <a:off x="1723777" y="4666437"/>
              <a:ext cx="79519" cy="95715"/>
            </a:xfrm>
            <a:prstGeom prst="curvedConnector2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5" name="직선 화살표 연결선 664"/>
            <p:cNvCxnSpPr/>
            <p:nvPr/>
          </p:nvCxnSpPr>
          <p:spPr>
            <a:xfrm flipH="1">
              <a:off x="1170428" y="4845772"/>
              <a:ext cx="399848" cy="87607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74" name="타원 673"/>
            <p:cNvSpPr/>
            <p:nvPr/>
          </p:nvSpPr>
          <p:spPr>
            <a:xfrm>
              <a:off x="449241" y="5135312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75" name="직선 화살표 연결선 674"/>
            <p:cNvCxnSpPr>
              <a:stCxn id="627" idx="2"/>
              <a:endCxn id="674" idx="6"/>
            </p:cNvCxnSpPr>
            <p:nvPr/>
          </p:nvCxnSpPr>
          <p:spPr>
            <a:xfrm flipH="1">
              <a:off x="655429" y="5238406"/>
              <a:ext cx="9544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79" name="타원 678"/>
            <p:cNvSpPr/>
            <p:nvPr/>
          </p:nvSpPr>
          <p:spPr>
            <a:xfrm>
              <a:off x="2189246" y="3977345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80" name="직선 화살표 연결선 679"/>
            <p:cNvCxnSpPr/>
            <p:nvPr/>
          </p:nvCxnSpPr>
          <p:spPr>
            <a:xfrm flipV="1">
              <a:off x="1883554" y="4166817"/>
              <a:ext cx="329400" cy="33318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0" name="직선 화살표 연결선 689"/>
            <p:cNvCxnSpPr/>
            <p:nvPr/>
          </p:nvCxnSpPr>
          <p:spPr>
            <a:xfrm flipH="1">
              <a:off x="1763098" y="4177768"/>
              <a:ext cx="479537" cy="96821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593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"/>
                                        <p:tgtEl>
                                          <p:spTgt spid="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Tesseract System</a:t>
            </a:r>
            <a:endParaRPr lang="ko-KR" altLang="en-US" dirty="0"/>
          </a:p>
        </p:txBody>
      </p:sp>
      <p:pic>
        <p:nvPicPr>
          <p:cNvPr id="4" name="Picture 2" descr="http://www.extremetech.com/wp-content/uploads/2013/09/hybrid_memory_cub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20" y="1340768"/>
            <a:ext cx="3383774" cy="242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8" name="그룹 137"/>
          <p:cNvGrpSpPr/>
          <p:nvPr/>
        </p:nvGrpSpPr>
        <p:grpSpPr>
          <a:xfrm>
            <a:off x="2960548" y="2386982"/>
            <a:ext cx="2890319" cy="3322913"/>
            <a:chOff x="2540320" y="2698376"/>
            <a:chExt cx="2890319" cy="3322913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2540320" y="3008078"/>
              <a:ext cx="101813" cy="99059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직선 연결선 67"/>
            <p:cNvCxnSpPr/>
            <p:nvPr/>
          </p:nvCxnSpPr>
          <p:spPr>
            <a:xfrm flipH="1">
              <a:off x="5107196" y="2698376"/>
              <a:ext cx="323443" cy="130029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그룹 85"/>
            <p:cNvGrpSpPr/>
            <p:nvPr/>
          </p:nvGrpSpPr>
          <p:grpSpPr>
            <a:xfrm>
              <a:off x="2542515" y="3916837"/>
              <a:ext cx="2664295" cy="2104452"/>
              <a:chOff x="3275856" y="3916837"/>
              <a:chExt cx="2664295" cy="2104452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3375473" y="3998674"/>
                <a:ext cx="2465060" cy="202261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grpSp>
            <p:nvGrpSpPr>
              <p:cNvPr id="85" name="그룹 84"/>
              <p:cNvGrpSpPr/>
              <p:nvPr/>
            </p:nvGrpSpPr>
            <p:grpSpPr>
              <a:xfrm>
                <a:off x="3501888" y="3916837"/>
                <a:ext cx="2212233" cy="2010654"/>
                <a:chOff x="3501887" y="3916837"/>
                <a:chExt cx="2212233" cy="2010654"/>
              </a:xfrm>
            </p:grpSpPr>
            <p:grpSp>
              <p:nvGrpSpPr>
                <p:cNvPr id="50" name="그룹 49"/>
                <p:cNvGrpSpPr/>
                <p:nvPr/>
              </p:nvGrpSpPr>
              <p:grpSpPr>
                <a:xfrm flipV="1">
                  <a:off x="3627842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1" name="직선 화살표 연결선 50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직선 화살표 연결선 51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3" name="그룹 52"/>
                <p:cNvGrpSpPr/>
                <p:nvPr/>
              </p:nvGrpSpPr>
              <p:grpSpPr>
                <a:xfrm flipV="1">
                  <a:off x="4070289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4" name="직선 화살표 연결선 53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직선 화살표 연결선 54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6" name="그룹 55"/>
                <p:cNvGrpSpPr/>
                <p:nvPr/>
              </p:nvGrpSpPr>
              <p:grpSpPr>
                <a:xfrm flipV="1">
                  <a:off x="4512736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7" name="직선 화살표 연결선 56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직선 화살표 연결선 57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9" name="그룹 58"/>
                <p:cNvGrpSpPr/>
                <p:nvPr/>
              </p:nvGrpSpPr>
              <p:grpSpPr>
                <a:xfrm flipV="1">
                  <a:off x="5524042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60" name="직선 화살표 연결선 59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직선 화살표 연결선 60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0" name="그룹 39"/>
                <p:cNvGrpSpPr/>
                <p:nvPr/>
              </p:nvGrpSpPr>
              <p:grpSpPr>
                <a:xfrm>
                  <a:off x="3627842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34" name="직선 화살표 연결선 33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직선 화살표 연결선 35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" name="그룹 40"/>
                <p:cNvGrpSpPr/>
                <p:nvPr/>
              </p:nvGrpSpPr>
              <p:grpSpPr>
                <a:xfrm>
                  <a:off x="4070289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2" name="직선 화살표 연결선 41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직선 화살표 연결선 42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" name="그룹 43"/>
                <p:cNvGrpSpPr/>
                <p:nvPr/>
              </p:nvGrpSpPr>
              <p:grpSpPr>
                <a:xfrm>
                  <a:off x="4512736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5" name="직선 화살표 연결선 44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직선 화살표 연결선 45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7" name="그룹 46"/>
                <p:cNvGrpSpPr/>
                <p:nvPr/>
              </p:nvGrpSpPr>
              <p:grpSpPr>
                <a:xfrm>
                  <a:off x="5524042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8" name="직선 화살표 연결선 47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직선 화살표 연결선 48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" name="직사각형 6"/>
                <p:cNvSpPr/>
                <p:nvPr/>
              </p:nvSpPr>
              <p:spPr>
                <a:xfrm>
                  <a:off x="3501887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8" name="직사각형 7"/>
                <p:cNvSpPr/>
                <p:nvPr/>
              </p:nvSpPr>
              <p:spPr>
                <a:xfrm>
                  <a:off x="3944334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9" name="직사각형 8"/>
                <p:cNvSpPr/>
                <p:nvPr/>
              </p:nvSpPr>
              <p:spPr>
                <a:xfrm>
                  <a:off x="4386781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2" name="직사각형 11"/>
                <p:cNvSpPr/>
                <p:nvPr/>
              </p:nvSpPr>
              <p:spPr>
                <a:xfrm>
                  <a:off x="3501887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3" name="직사각형 12"/>
                <p:cNvSpPr/>
                <p:nvPr/>
              </p:nvSpPr>
              <p:spPr>
                <a:xfrm>
                  <a:off x="3944334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4" name="직사각형 13"/>
                <p:cNvSpPr/>
                <p:nvPr/>
              </p:nvSpPr>
              <p:spPr>
                <a:xfrm>
                  <a:off x="4386781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6" name="직사각형 15"/>
                <p:cNvSpPr/>
                <p:nvPr/>
              </p:nvSpPr>
              <p:spPr>
                <a:xfrm>
                  <a:off x="3501887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직사각형 16"/>
                <p:cNvSpPr/>
                <p:nvPr/>
              </p:nvSpPr>
              <p:spPr>
                <a:xfrm>
                  <a:off x="3944334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8" name="직사각형 17"/>
                <p:cNvSpPr/>
                <p:nvPr/>
              </p:nvSpPr>
              <p:spPr>
                <a:xfrm>
                  <a:off x="4386781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0" name="직사각형 19"/>
                <p:cNvSpPr/>
                <p:nvPr/>
              </p:nvSpPr>
              <p:spPr>
                <a:xfrm>
                  <a:off x="3501887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1" name="직사각형 20"/>
                <p:cNvSpPr/>
                <p:nvPr/>
              </p:nvSpPr>
              <p:spPr>
                <a:xfrm>
                  <a:off x="3944334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2" name="직사각형 21"/>
                <p:cNvSpPr/>
                <p:nvPr/>
              </p:nvSpPr>
              <p:spPr>
                <a:xfrm>
                  <a:off x="4386781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6" name="직사각형 5"/>
                <p:cNvSpPr/>
                <p:nvPr/>
              </p:nvSpPr>
              <p:spPr>
                <a:xfrm>
                  <a:off x="3501887" y="4851965"/>
                  <a:ext cx="2212233" cy="316034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600" dirty="0" smtClean="0"/>
                    <a:t>Crossbar Network</a:t>
                  </a:r>
                  <a:endParaRPr lang="ko-KR" altLang="en-US" sz="1600" dirty="0"/>
                </a:p>
              </p:txBody>
            </p:sp>
            <p:sp>
              <p:nvSpPr>
                <p:cNvPr id="10" name="직사각형 9"/>
                <p:cNvSpPr/>
                <p:nvPr/>
              </p:nvSpPr>
              <p:spPr>
                <a:xfrm>
                  <a:off x="5398087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5" name="직사각형 14"/>
                <p:cNvSpPr/>
                <p:nvPr/>
              </p:nvSpPr>
              <p:spPr>
                <a:xfrm>
                  <a:off x="5398087" y="44806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9" name="직사각형 18"/>
                <p:cNvSpPr/>
                <p:nvPr/>
              </p:nvSpPr>
              <p:spPr>
                <a:xfrm>
                  <a:off x="5398087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3" name="직사각형 22"/>
                <p:cNvSpPr/>
                <p:nvPr/>
              </p:nvSpPr>
              <p:spPr>
                <a:xfrm>
                  <a:off x="5398087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4860355" y="3916837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4860355" y="4297315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4860355" y="5096119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4860355" y="5465826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</p:grpSp>
          <p:cxnSp>
            <p:nvCxnSpPr>
              <p:cNvPr id="79" name="직선 화살표 연결선 78"/>
              <p:cNvCxnSpPr/>
              <p:nvPr/>
            </p:nvCxnSpPr>
            <p:spPr>
              <a:xfrm flipH="1">
                <a:off x="3275856" y="5013177"/>
                <a:ext cx="226031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직선 화살표 연결선 83"/>
              <p:cNvCxnSpPr/>
              <p:nvPr/>
            </p:nvCxnSpPr>
            <p:spPr>
              <a:xfrm flipH="1">
                <a:off x="5714120" y="5015083"/>
                <a:ext cx="226031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그룹 138"/>
          <p:cNvGrpSpPr/>
          <p:nvPr/>
        </p:nvGrpSpPr>
        <p:grpSpPr>
          <a:xfrm>
            <a:off x="5397217" y="3068960"/>
            <a:ext cx="3568497" cy="2986186"/>
            <a:chOff x="5277803" y="2315022"/>
            <a:chExt cx="3568497" cy="2986186"/>
          </a:xfrm>
        </p:grpSpPr>
        <p:grpSp>
          <p:nvGrpSpPr>
            <p:cNvPr id="132" name="그룹 131"/>
            <p:cNvGrpSpPr/>
            <p:nvPr/>
          </p:nvGrpSpPr>
          <p:grpSpPr>
            <a:xfrm>
              <a:off x="5860114" y="2315022"/>
              <a:ext cx="2986186" cy="2986186"/>
              <a:chOff x="5700614" y="2176524"/>
              <a:chExt cx="2986186" cy="2986186"/>
            </a:xfrm>
          </p:grpSpPr>
          <p:sp>
            <p:nvSpPr>
              <p:cNvPr id="87" name="직사각형 86"/>
              <p:cNvSpPr/>
              <p:nvPr/>
            </p:nvSpPr>
            <p:spPr>
              <a:xfrm>
                <a:off x="5700614" y="2176524"/>
                <a:ext cx="2986186" cy="298618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8" name="직사각형 87"/>
              <p:cNvSpPr/>
              <p:nvPr/>
            </p:nvSpPr>
            <p:spPr>
              <a:xfrm>
                <a:off x="8110736" y="2346491"/>
                <a:ext cx="432048" cy="207509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algn="ctr"/>
                <a:r>
                  <a:rPr lang="en-US" altLang="ko-KR" dirty="0" smtClean="0"/>
                  <a:t>DRAM Controller</a:t>
                </a:r>
                <a:endParaRPr lang="ko-KR" altLang="en-US" dirty="0"/>
              </a:p>
            </p:txBody>
          </p:sp>
          <p:sp>
            <p:nvSpPr>
              <p:cNvPr id="89" name="직사각형 88"/>
              <p:cNvSpPr/>
              <p:nvPr/>
            </p:nvSpPr>
            <p:spPr>
              <a:xfrm>
                <a:off x="8110736" y="4589673"/>
                <a:ext cx="432048" cy="40494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rtlCol="0" anchor="ctr"/>
              <a:lstStyle/>
              <a:p>
                <a:pPr algn="ctr"/>
                <a:r>
                  <a:rPr lang="en-US" altLang="ko-KR" dirty="0" smtClean="0"/>
                  <a:t>NI</a:t>
                </a:r>
                <a:endParaRPr lang="ko-KR" altLang="en-US" dirty="0"/>
              </a:p>
            </p:txBody>
          </p:sp>
          <p:cxnSp>
            <p:nvCxnSpPr>
              <p:cNvPr id="98" name="직선 화살표 연결선 97"/>
              <p:cNvCxnSpPr>
                <a:stCxn id="89" idx="0"/>
                <a:endCxn id="88" idx="2"/>
              </p:cNvCxnSpPr>
              <p:nvPr/>
            </p:nvCxnSpPr>
            <p:spPr>
              <a:xfrm flipV="1">
                <a:off x="8326760" y="4421581"/>
                <a:ext cx="0" cy="168092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8" name="직선 연결선 127"/>
            <p:cNvCxnSpPr/>
            <p:nvPr/>
          </p:nvCxnSpPr>
          <p:spPr>
            <a:xfrm flipV="1">
              <a:off x="5280614" y="2315022"/>
              <a:ext cx="583876" cy="110412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직선 연결선 128"/>
            <p:cNvCxnSpPr/>
            <p:nvPr/>
          </p:nvCxnSpPr>
          <p:spPr>
            <a:xfrm>
              <a:off x="5277803" y="3668121"/>
              <a:ext cx="580861" cy="163308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그룹 132"/>
          <p:cNvGrpSpPr/>
          <p:nvPr/>
        </p:nvGrpSpPr>
        <p:grpSpPr>
          <a:xfrm>
            <a:off x="6127920" y="3238927"/>
            <a:ext cx="2261730" cy="2648562"/>
            <a:chOff x="5849006" y="2346491"/>
            <a:chExt cx="2261730" cy="2648562"/>
          </a:xfrm>
        </p:grpSpPr>
        <p:sp>
          <p:nvSpPr>
            <p:cNvPr id="90" name="직사각형 89"/>
            <p:cNvSpPr/>
            <p:nvPr/>
          </p:nvSpPr>
          <p:spPr>
            <a:xfrm>
              <a:off x="5849006" y="2346491"/>
              <a:ext cx="2079267" cy="774399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sz="2000" dirty="0" smtClean="0"/>
                <a:t>In-Order Core</a:t>
              </a:r>
              <a:endParaRPr lang="ko-KR" altLang="en-US" sz="2000" dirty="0"/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5849006" y="4589673"/>
              <a:ext cx="2079267" cy="405380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Message Queue</a:t>
              </a:r>
              <a:endParaRPr lang="ko-KR" altLang="en-US" dirty="0"/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6882913" y="3280649"/>
              <a:ext cx="1045360" cy="610202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PF Buffer</a:t>
              </a:r>
              <a:endParaRPr lang="ko-KR" altLang="en-US" dirty="0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6882913" y="4047202"/>
              <a:ext cx="1045360" cy="374697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MTP</a:t>
              </a:r>
              <a:endParaRPr lang="ko-KR" altLang="en-US" dirty="0"/>
            </a:p>
          </p:txBody>
        </p:sp>
        <p:sp>
          <p:nvSpPr>
            <p:cNvPr id="94" name="직사각형 93"/>
            <p:cNvSpPr/>
            <p:nvPr/>
          </p:nvSpPr>
          <p:spPr>
            <a:xfrm>
              <a:off x="6240328" y="3280650"/>
              <a:ext cx="460122" cy="610202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LP</a:t>
              </a:r>
              <a:endParaRPr lang="ko-KR" altLang="en-US" dirty="0"/>
            </a:p>
          </p:txBody>
        </p:sp>
        <p:cxnSp>
          <p:nvCxnSpPr>
            <p:cNvPr id="96" name="직선 화살표 연결선 95"/>
            <p:cNvCxnSpPr/>
            <p:nvPr/>
          </p:nvCxnSpPr>
          <p:spPr>
            <a:xfrm>
              <a:off x="6028727" y="3120890"/>
              <a:ext cx="0" cy="146878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9" name="직선 화살표 연결선 98"/>
            <p:cNvCxnSpPr>
              <a:stCxn id="89" idx="1"/>
              <a:endCxn id="91" idx="3"/>
            </p:cNvCxnSpPr>
            <p:nvPr/>
          </p:nvCxnSpPr>
          <p:spPr>
            <a:xfrm flipH="1">
              <a:off x="7928273" y="4792145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직선 화살표 연결선 106"/>
            <p:cNvCxnSpPr/>
            <p:nvPr/>
          </p:nvCxnSpPr>
          <p:spPr>
            <a:xfrm flipV="1">
              <a:off x="7405593" y="4420547"/>
              <a:ext cx="0" cy="1691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직선 화살표 연결선 109"/>
            <p:cNvCxnSpPr>
              <a:stCxn id="93" idx="0"/>
              <a:endCxn id="92" idx="2"/>
            </p:cNvCxnSpPr>
            <p:nvPr/>
          </p:nvCxnSpPr>
          <p:spPr>
            <a:xfrm flipV="1">
              <a:off x="7405593" y="3890851"/>
              <a:ext cx="0" cy="1563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직선 화살표 연결선 113"/>
            <p:cNvCxnSpPr/>
            <p:nvPr/>
          </p:nvCxnSpPr>
          <p:spPr>
            <a:xfrm flipV="1">
              <a:off x="7405593" y="3120890"/>
              <a:ext cx="0" cy="1597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" name="직선 화살표 연결선 115"/>
            <p:cNvCxnSpPr/>
            <p:nvPr/>
          </p:nvCxnSpPr>
          <p:spPr>
            <a:xfrm>
              <a:off x="6470389" y="3120890"/>
              <a:ext cx="0" cy="1597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직선 화살표 연결선 116"/>
            <p:cNvCxnSpPr>
              <a:stCxn id="94" idx="3"/>
              <a:endCxn id="92" idx="1"/>
            </p:cNvCxnSpPr>
            <p:nvPr/>
          </p:nvCxnSpPr>
          <p:spPr>
            <a:xfrm flipV="1">
              <a:off x="6700450" y="3585750"/>
              <a:ext cx="182463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" name="직선 화살표 연결선 123"/>
            <p:cNvCxnSpPr/>
            <p:nvPr/>
          </p:nvCxnSpPr>
          <p:spPr>
            <a:xfrm flipH="1">
              <a:off x="7928273" y="3594266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직선 화살표 연결선 124"/>
            <p:cNvCxnSpPr/>
            <p:nvPr/>
          </p:nvCxnSpPr>
          <p:spPr>
            <a:xfrm flipH="1">
              <a:off x="7928273" y="2733472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84" name="그룹 583"/>
          <p:cNvGrpSpPr/>
          <p:nvPr/>
        </p:nvGrpSpPr>
        <p:grpSpPr>
          <a:xfrm>
            <a:off x="318817" y="3704795"/>
            <a:ext cx="2747113" cy="2348991"/>
            <a:chOff x="211357" y="3318585"/>
            <a:chExt cx="2747113" cy="2348991"/>
          </a:xfrm>
        </p:grpSpPr>
        <p:grpSp>
          <p:nvGrpSpPr>
            <p:cNvPr id="577" name="그룹 576"/>
            <p:cNvGrpSpPr/>
            <p:nvPr/>
          </p:nvGrpSpPr>
          <p:grpSpPr>
            <a:xfrm>
              <a:off x="211357" y="3468326"/>
              <a:ext cx="2199540" cy="2199250"/>
              <a:chOff x="288170" y="3573016"/>
              <a:chExt cx="2199540" cy="2199250"/>
            </a:xfrm>
          </p:grpSpPr>
          <p:grpSp>
            <p:nvGrpSpPr>
              <p:cNvPr id="338" name="그룹 337"/>
              <p:cNvGrpSpPr/>
              <p:nvPr/>
            </p:nvGrpSpPr>
            <p:grpSpPr>
              <a:xfrm>
                <a:off x="288170" y="3573016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16" name="그룹 315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146" name="직사각형 145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48" name="직사각형 147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49" name="직사각형 148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1" name="직사각형 15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2" name="직사각형 15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3" name="직사각형 15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17" name="그룹 316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18" name="직사각형 317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9" name="직사각형 318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0" name="직사각형 319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1" name="직사각형 32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2" name="직사각형 32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3" name="직사각형 32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24" name="그룹 323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25" name="직사각형 324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6" name="직사각형 325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7" name="직사각형 326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8" name="직사각형 327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9" name="직사각형 328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0" name="직사각형 329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31" name="그룹 330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32" name="직사각형 33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3" name="직사각형 33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4" name="직사각형 33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5" name="직사각형 33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6" name="직사각형 33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7" name="직사각형 33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339" name="그룹 338"/>
              <p:cNvGrpSpPr/>
              <p:nvPr/>
            </p:nvGrpSpPr>
            <p:grpSpPr>
              <a:xfrm>
                <a:off x="288170" y="4153087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40" name="그룹 339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62" name="직사각형 36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3" name="직사각형 36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4" name="직사각형 36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5" name="직사각형 36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6" name="직사각형 36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7" name="직사각형 36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1" name="그룹 340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56" name="직사각형 355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7" name="직사각형 356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8" name="직사각형 357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9" name="직사각형 358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0" name="직사각형 359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1" name="직사각형 360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2" name="그룹 341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50" name="직사각형 349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1" name="직사각형 350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2" name="직사각형 351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3" name="직사각형 352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4" name="직사각형 353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5" name="직사각형 354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3" name="그룹 342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44" name="직사각형 343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5" name="직사각형 344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6" name="직사각형 345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7" name="직사각형 346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8" name="직사각형 347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9" name="직사각형 348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397" name="그룹 396"/>
              <p:cNvGrpSpPr/>
              <p:nvPr/>
            </p:nvGrpSpPr>
            <p:grpSpPr>
              <a:xfrm>
                <a:off x="288170" y="4733912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98" name="그룹 397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20" name="직사각형 419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1" name="직사각형 420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2" name="직사각형 421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3" name="직사각형 422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4" name="직사각형 423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5" name="직사각형 424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99" name="그룹 398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14" name="직사각형 413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5" name="직사각형 414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6" name="직사각형 415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7" name="직사각형 416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8" name="직사각형 417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9" name="직사각형 418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00" name="그룹 399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08" name="직사각형 407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9" name="직사각형 408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0" name="직사각형 409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1" name="직사각형 41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2" name="직사각형 41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3" name="직사각형 41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01" name="그룹 400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02" name="직사각형 40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3" name="직사각형 40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4" name="직사각형 40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5" name="직사각형 40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6" name="직사각형 40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7" name="직사각형 40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426" name="그룹 425"/>
              <p:cNvGrpSpPr/>
              <p:nvPr/>
            </p:nvGrpSpPr>
            <p:grpSpPr>
              <a:xfrm>
                <a:off x="288170" y="5315933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427" name="그룹 426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49" name="직사각형 448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0" name="직사각형 449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1" name="직사각형 450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2" name="직사각형 451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3" name="직사각형 452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4" name="직사각형 453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28" name="그룹 427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43" name="직사각형 442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4" name="직사각형 443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5" name="직사각형 444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6" name="직사각형 445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7" name="직사각형 446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8" name="직사각형 447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29" name="그룹 428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37" name="직사각형 436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8" name="직사각형 437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9" name="직사각형 438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0" name="직사각형 439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1" name="직사각형 440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2" name="직사각형 441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30" name="그룹 429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31" name="직사각형 430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2" name="직사각형 431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3" name="직사각형 432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4" name="직사각형 433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5" name="직사각형 434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6" name="직사각형 435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cxnSp>
            <p:nvCxnSpPr>
              <p:cNvPr id="456" name="직선 화살표 연결선 455"/>
              <p:cNvCxnSpPr>
                <a:stCxn id="146" idx="3"/>
                <a:endCxn id="318" idx="1"/>
              </p:cNvCxnSpPr>
              <p:nvPr/>
            </p:nvCxnSpPr>
            <p:spPr>
              <a:xfrm>
                <a:off x="74537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7" name="직선 화살표 연결선 456"/>
              <p:cNvCxnSpPr>
                <a:stCxn id="318" idx="3"/>
                <a:endCxn id="325" idx="1"/>
              </p:cNvCxnSpPr>
              <p:nvPr/>
            </p:nvCxnSpPr>
            <p:spPr>
              <a:xfrm>
                <a:off x="132615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0" name="직선 화살표 연결선 459"/>
              <p:cNvCxnSpPr>
                <a:stCxn id="325" idx="3"/>
                <a:endCxn id="332" idx="1"/>
              </p:cNvCxnSpPr>
              <p:nvPr/>
            </p:nvCxnSpPr>
            <p:spPr>
              <a:xfrm>
                <a:off x="190693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3" name="직선 화살표 연결선 462"/>
              <p:cNvCxnSpPr>
                <a:stCxn id="350" idx="3"/>
                <a:endCxn id="344" idx="1"/>
              </p:cNvCxnSpPr>
              <p:nvPr/>
            </p:nvCxnSpPr>
            <p:spPr>
              <a:xfrm>
                <a:off x="1906930" y="4381254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6" name="직선 화살표 연결선 465"/>
              <p:cNvCxnSpPr>
                <a:stCxn id="408" idx="3"/>
                <a:endCxn id="402" idx="1"/>
              </p:cNvCxnSpPr>
              <p:nvPr/>
            </p:nvCxnSpPr>
            <p:spPr>
              <a:xfrm>
                <a:off x="1906930" y="4962079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9" name="직선 화살표 연결선 468"/>
              <p:cNvCxnSpPr>
                <a:stCxn id="437" idx="3"/>
                <a:endCxn id="431" idx="1"/>
              </p:cNvCxnSpPr>
              <p:nvPr/>
            </p:nvCxnSpPr>
            <p:spPr>
              <a:xfrm>
                <a:off x="190693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2" name="직선 화살표 연결선 471"/>
              <p:cNvCxnSpPr>
                <a:stCxn id="443" idx="3"/>
                <a:endCxn id="437" idx="1"/>
              </p:cNvCxnSpPr>
              <p:nvPr/>
            </p:nvCxnSpPr>
            <p:spPr>
              <a:xfrm>
                <a:off x="132615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5" name="직선 화살표 연결선 474"/>
              <p:cNvCxnSpPr>
                <a:stCxn id="449" idx="3"/>
                <a:endCxn id="443" idx="1"/>
              </p:cNvCxnSpPr>
              <p:nvPr/>
            </p:nvCxnSpPr>
            <p:spPr>
              <a:xfrm>
                <a:off x="74537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8" name="직선 화살표 연결선 477"/>
              <p:cNvCxnSpPr>
                <a:stCxn id="420" idx="3"/>
                <a:endCxn id="414" idx="1"/>
              </p:cNvCxnSpPr>
              <p:nvPr/>
            </p:nvCxnSpPr>
            <p:spPr>
              <a:xfrm>
                <a:off x="745370" y="4962079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1" name="직선 화살표 연결선 480"/>
              <p:cNvCxnSpPr>
                <a:stCxn id="362" idx="3"/>
                <a:endCxn id="356" idx="1"/>
              </p:cNvCxnSpPr>
              <p:nvPr/>
            </p:nvCxnSpPr>
            <p:spPr>
              <a:xfrm>
                <a:off x="745370" y="4381254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4" name="직선 화살표 연결선 483"/>
              <p:cNvCxnSpPr>
                <a:stCxn id="146" idx="2"/>
                <a:endCxn id="362" idx="0"/>
              </p:cNvCxnSpPr>
              <p:nvPr/>
            </p:nvCxnSpPr>
            <p:spPr>
              <a:xfrm>
                <a:off x="51677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7" name="직선 화살표 연결선 486"/>
              <p:cNvCxnSpPr>
                <a:stCxn id="356" idx="0"/>
                <a:endCxn id="318" idx="2"/>
              </p:cNvCxnSpPr>
              <p:nvPr/>
            </p:nvCxnSpPr>
            <p:spPr>
              <a:xfrm flipV="1">
                <a:off x="109755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0" name="직선 화살표 연결선 489"/>
              <p:cNvCxnSpPr>
                <a:stCxn id="362" idx="2"/>
                <a:endCxn id="420" idx="0"/>
              </p:cNvCxnSpPr>
              <p:nvPr/>
            </p:nvCxnSpPr>
            <p:spPr>
              <a:xfrm>
                <a:off x="516770" y="4609420"/>
                <a:ext cx="0" cy="124492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3" name="직선 화살표 연결선 492"/>
              <p:cNvCxnSpPr>
                <a:stCxn id="420" idx="2"/>
                <a:endCxn id="449" idx="0"/>
              </p:cNvCxnSpPr>
              <p:nvPr/>
            </p:nvCxnSpPr>
            <p:spPr>
              <a:xfrm>
                <a:off x="51677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6" name="직선 화살표 연결선 495"/>
              <p:cNvCxnSpPr>
                <a:stCxn id="414" idx="2"/>
                <a:endCxn id="443" idx="0"/>
              </p:cNvCxnSpPr>
              <p:nvPr/>
            </p:nvCxnSpPr>
            <p:spPr>
              <a:xfrm>
                <a:off x="109755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9" name="직선 화살표 연결선 498"/>
              <p:cNvCxnSpPr>
                <a:stCxn id="344" idx="2"/>
                <a:endCxn id="402" idx="0"/>
              </p:cNvCxnSpPr>
              <p:nvPr/>
            </p:nvCxnSpPr>
            <p:spPr>
              <a:xfrm>
                <a:off x="2259110" y="4609420"/>
                <a:ext cx="0" cy="124492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2" name="직선 화살표 연결선 501"/>
              <p:cNvCxnSpPr>
                <a:stCxn id="332" idx="2"/>
                <a:endCxn id="344" idx="0"/>
              </p:cNvCxnSpPr>
              <p:nvPr/>
            </p:nvCxnSpPr>
            <p:spPr>
              <a:xfrm>
                <a:off x="225911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5" name="직선 화살표 연결선 504"/>
              <p:cNvCxnSpPr>
                <a:stCxn id="325" idx="2"/>
                <a:endCxn id="350" idx="0"/>
              </p:cNvCxnSpPr>
              <p:nvPr/>
            </p:nvCxnSpPr>
            <p:spPr>
              <a:xfrm>
                <a:off x="167833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8" name="직선 화살표 연결선 507"/>
              <p:cNvCxnSpPr>
                <a:stCxn id="402" idx="2"/>
                <a:endCxn id="431" idx="0"/>
              </p:cNvCxnSpPr>
              <p:nvPr/>
            </p:nvCxnSpPr>
            <p:spPr>
              <a:xfrm>
                <a:off x="225911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1" name="직선 화살표 연결선 510"/>
              <p:cNvCxnSpPr>
                <a:stCxn id="408" idx="2"/>
                <a:endCxn id="437" idx="0"/>
              </p:cNvCxnSpPr>
              <p:nvPr/>
            </p:nvCxnSpPr>
            <p:spPr>
              <a:xfrm>
                <a:off x="167833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64" name="그룹 563"/>
              <p:cNvGrpSpPr/>
              <p:nvPr/>
            </p:nvGrpSpPr>
            <p:grpSpPr>
              <a:xfrm>
                <a:off x="752932" y="403873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45" name="직선 화살표 연결선 544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7" name="직선 화살표 연결선 546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5" name="그룹 564"/>
              <p:cNvGrpSpPr/>
              <p:nvPr/>
            </p:nvGrpSpPr>
            <p:grpSpPr>
              <a:xfrm>
                <a:off x="1914269" y="403873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66" name="직선 화살표 연결선 565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7" name="직선 화살표 연결선 566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8" name="그룹 567"/>
              <p:cNvGrpSpPr/>
              <p:nvPr/>
            </p:nvGrpSpPr>
            <p:grpSpPr>
              <a:xfrm>
                <a:off x="752932" y="5200852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69" name="직선 화살표 연결선 568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직선 화살표 연결선 569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1" name="그룹 570"/>
              <p:cNvGrpSpPr/>
              <p:nvPr/>
            </p:nvGrpSpPr>
            <p:grpSpPr>
              <a:xfrm>
                <a:off x="1914269" y="5200852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72" name="직선 화살표 연결선 571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3" name="직선 화살표 연결선 572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4" name="그룹 573"/>
              <p:cNvGrpSpPr/>
              <p:nvPr/>
            </p:nvGrpSpPr>
            <p:grpSpPr>
              <a:xfrm>
                <a:off x="1331478" y="461738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75" name="직선 화살표 연결선 574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6" name="직선 화살표 연결선 575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79" name="직선 연결선 578"/>
            <p:cNvCxnSpPr/>
            <p:nvPr/>
          </p:nvCxnSpPr>
          <p:spPr>
            <a:xfrm flipV="1">
              <a:off x="2409894" y="3318585"/>
              <a:ext cx="548576" cy="130502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2" name="직선 연결선 581"/>
            <p:cNvCxnSpPr/>
            <p:nvPr/>
          </p:nvCxnSpPr>
          <p:spPr>
            <a:xfrm>
              <a:off x="2409894" y="5085555"/>
              <a:ext cx="539611" cy="25008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8" name="그룹 607"/>
          <p:cNvGrpSpPr/>
          <p:nvPr/>
        </p:nvGrpSpPr>
        <p:grpSpPr>
          <a:xfrm>
            <a:off x="-45765" y="1710657"/>
            <a:ext cx="2926699" cy="2047890"/>
            <a:chOff x="-54730" y="2022051"/>
            <a:chExt cx="2926699" cy="2047890"/>
          </a:xfrm>
        </p:grpSpPr>
        <p:sp>
          <p:nvSpPr>
            <p:cNvPr id="592" name="직사각형 591"/>
            <p:cNvSpPr/>
            <p:nvPr/>
          </p:nvSpPr>
          <p:spPr>
            <a:xfrm>
              <a:off x="308849" y="2022051"/>
              <a:ext cx="2199540" cy="527375"/>
            </a:xfrm>
            <a:prstGeom prst="rect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 smtClean="0"/>
                <a:t>Host Processor</a:t>
              </a:r>
              <a:endParaRPr lang="ko-KR" altLang="en-US" sz="2000" dirty="0"/>
            </a:p>
          </p:txBody>
        </p:sp>
        <p:sp>
          <p:nvSpPr>
            <p:cNvPr id="593" name="위쪽/아래쪽 화살표 592"/>
            <p:cNvSpPr/>
            <p:nvPr/>
          </p:nvSpPr>
          <p:spPr>
            <a:xfrm>
              <a:off x="1232529" y="3442412"/>
              <a:ext cx="352180" cy="627529"/>
            </a:xfrm>
            <a:prstGeom prst="upDownArrow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0" name="TextBox 599"/>
            <p:cNvSpPr txBox="1"/>
            <p:nvPr/>
          </p:nvSpPr>
          <p:spPr>
            <a:xfrm>
              <a:off x="-54730" y="2546359"/>
              <a:ext cx="2926699" cy="86177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Memory-Mapped</a:t>
              </a:r>
            </a:p>
            <a:p>
              <a:pPr algn="ctr"/>
              <a:r>
                <a:rPr lang="en-US" altLang="ko-KR" dirty="0" smtClean="0"/>
                <a:t>Accelerator Interface</a:t>
              </a:r>
            </a:p>
            <a:p>
              <a:pPr algn="ctr"/>
              <a:r>
                <a:rPr lang="en-US" altLang="ko-KR" sz="1400" dirty="0" smtClean="0"/>
                <a:t>(</a:t>
              </a:r>
              <a:r>
                <a:rPr lang="en-US" altLang="ko-KR" sz="1400" dirty="0" err="1" smtClean="0"/>
                <a:t>Noncacheable</a:t>
              </a:r>
              <a:r>
                <a:rPr lang="en-US" altLang="ko-KR" sz="1400" dirty="0" smtClean="0"/>
                <a:t>, Physically Addressed)</a:t>
              </a:r>
              <a:endParaRPr lang="ko-KR" altLang="en-US" sz="1400" dirty="0"/>
            </a:p>
          </p:txBody>
        </p:sp>
      </p:grpSp>
      <p:grpSp>
        <p:nvGrpSpPr>
          <p:cNvPr id="697" name="그룹 696"/>
          <p:cNvGrpSpPr/>
          <p:nvPr/>
        </p:nvGrpSpPr>
        <p:grpSpPr>
          <a:xfrm>
            <a:off x="257925" y="3794393"/>
            <a:ext cx="2309790" cy="2319536"/>
            <a:chOff x="257925" y="3794393"/>
            <a:chExt cx="2309790" cy="2319536"/>
          </a:xfrm>
        </p:grpSpPr>
        <p:sp>
          <p:nvSpPr>
            <p:cNvPr id="623" name="직사각형 622"/>
            <p:cNvSpPr/>
            <p:nvPr/>
          </p:nvSpPr>
          <p:spPr>
            <a:xfrm>
              <a:off x="257925" y="3794393"/>
              <a:ext cx="2309790" cy="2319536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4" name="타원 623"/>
            <p:cNvSpPr/>
            <p:nvPr/>
          </p:nvSpPr>
          <p:spPr>
            <a:xfrm>
              <a:off x="1024088" y="4551843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5" name="타원 624"/>
            <p:cNvSpPr/>
            <p:nvPr/>
          </p:nvSpPr>
          <p:spPr>
            <a:xfrm>
              <a:off x="1708299" y="4468347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6" name="타원 625"/>
            <p:cNvSpPr/>
            <p:nvPr/>
          </p:nvSpPr>
          <p:spPr>
            <a:xfrm>
              <a:off x="1509490" y="4650960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7" name="타원 626"/>
            <p:cNvSpPr/>
            <p:nvPr/>
          </p:nvSpPr>
          <p:spPr>
            <a:xfrm>
              <a:off x="1609829" y="5135312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8" name="타원 627"/>
            <p:cNvSpPr/>
            <p:nvPr/>
          </p:nvSpPr>
          <p:spPr>
            <a:xfrm>
              <a:off x="1024088" y="5711858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30" name="직선 화살표 연결선 629"/>
            <p:cNvCxnSpPr>
              <a:stCxn id="624" idx="4"/>
              <a:endCxn id="628" idx="0"/>
            </p:cNvCxnSpPr>
            <p:nvPr/>
          </p:nvCxnSpPr>
          <p:spPr>
            <a:xfrm>
              <a:off x="1127182" y="4758031"/>
              <a:ext cx="0" cy="953827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3" name="직선 화살표 연결선 632"/>
            <p:cNvCxnSpPr/>
            <p:nvPr/>
          </p:nvCxnSpPr>
          <p:spPr>
            <a:xfrm flipV="1">
              <a:off x="1237451" y="4583746"/>
              <a:ext cx="465414" cy="52548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4" name="직선 화살표 연결선 643"/>
            <p:cNvCxnSpPr/>
            <p:nvPr/>
          </p:nvCxnSpPr>
          <p:spPr>
            <a:xfrm>
              <a:off x="1204599" y="4731504"/>
              <a:ext cx="427085" cy="431076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4" name="구부러진 연결선 663"/>
            <p:cNvCxnSpPr>
              <a:stCxn id="625" idx="4"/>
              <a:endCxn id="626" idx="6"/>
            </p:cNvCxnSpPr>
            <p:nvPr/>
          </p:nvCxnSpPr>
          <p:spPr>
            <a:xfrm rot="5400000">
              <a:off x="1723777" y="4666437"/>
              <a:ext cx="79519" cy="95715"/>
            </a:xfrm>
            <a:prstGeom prst="curvedConnector2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5" name="직선 화살표 연결선 664"/>
            <p:cNvCxnSpPr/>
            <p:nvPr/>
          </p:nvCxnSpPr>
          <p:spPr>
            <a:xfrm flipH="1">
              <a:off x="1170428" y="4845772"/>
              <a:ext cx="399848" cy="87607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74" name="타원 673"/>
            <p:cNvSpPr/>
            <p:nvPr/>
          </p:nvSpPr>
          <p:spPr>
            <a:xfrm>
              <a:off x="449241" y="5135312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75" name="직선 화살표 연결선 674"/>
            <p:cNvCxnSpPr>
              <a:stCxn id="627" idx="2"/>
              <a:endCxn id="674" idx="6"/>
            </p:cNvCxnSpPr>
            <p:nvPr/>
          </p:nvCxnSpPr>
          <p:spPr>
            <a:xfrm flipH="1">
              <a:off x="655429" y="5238406"/>
              <a:ext cx="9544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79" name="타원 678"/>
            <p:cNvSpPr/>
            <p:nvPr/>
          </p:nvSpPr>
          <p:spPr>
            <a:xfrm>
              <a:off x="2189246" y="3977345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80" name="직선 화살표 연결선 679"/>
            <p:cNvCxnSpPr/>
            <p:nvPr/>
          </p:nvCxnSpPr>
          <p:spPr>
            <a:xfrm flipV="1">
              <a:off x="1883554" y="4166817"/>
              <a:ext cx="329400" cy="33318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0" name="직선 화살표 연결선 689"/>
            <p:cNvCxnSpPr/>
            <p:nvPr/>
          </p:nvCxnSpPr>
          <p:spPr>
            <a:xfrm flipH="1">
              <a:off x="1763098" y="4177768"/>
              <a:ext cx="479537" cy="96821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200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Tesseract System</a:t>
            </a:r>
            <a:endParaRPr lang="ko-KR" altLang="en-US" dirty="0"/>
          </a:p>
        </p:txBody>
      </p:sp>
      <p:pic>
        <p:nvPicPr>
          <p:cNvPr id="4" name="Picture 2" descr="http://www.extremetech.com/wp-content/uploads/2013/09/hybrid_memory_cub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20" y="1340768"/>
            <a:ext cx="3383774" cy="242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8" name="그룹 137"/>
          <p:cNvGrpSpPr/>
          <p:nvPr/>
        </p:nvGrpSpPr>
        <p:grpSpPr>
          <a:xfrm>
            <a:off x="2960548" y="2386982"/>
            <a:ext cx="2890319" cy="3322913"/>
            <a:chOff x="2540320" y="2698376"/>
            <a:chExt cx="2890319" cy="3322913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2540320" y="3008078"/>
              <a:ext cx="101813" cy="99059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직선 연결선 67"/>
            <p:cNvCxnSpPr/>
            <p:nvPr/>
          </p:nvCxnSpPr>
          <p:spPr>
            <a:xfrm flipH="1">
              <a:off x="5107196" y="2698376"/>
              <a:ext cx="323443" cy="130029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그룹 85"/>
            <p:cNvGrpSpPr/>
            <p:nvPr/>
          </p:nvGrpSpPr>
          <p:grpSpPr>
            <a:xfrm>
              <a:off x="2542515" y="3916837"/>
              <a:ext cx="2664295" cy="2104452"/>
              <a:chOff x="3275856" y="3916837"/>
              <a:chExt cx="2664295" cy="2104452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3375473" y="3998674"/>
                <a:ext cx="2465060" cy="202261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grpSp>
            <p:nvGrpSpPr>
              <p:cNvPr id="85" name="그룹 84"/>
              <p:cNvGrpSpPr/>
              <p:nvPr/>
            </p:nvGrpSpPr>
            <p:grpSpPr>
              <a:xfrm>
                <a:off x="3501888" y="3916837"/>
                <a:ext cx="2212233" cy="2010654"/>
                <a:chOff x="3501887" y="3916837"/>
                <a:chExt cx="2212233" cy="2010654"/>
              </a:xfrm>
            </p:grpSpPr>
            <p:grpSp>
              <p:nvGrpSpPr>
                <p:cNvPr id="50" name="그룹 49"/>
                <p:cNvGrpSpPr/>
                <p:nvPr/>
              </p:nvGrpSpPr>
              <p:grpSpPr>
                <a:xfrm flipV="1">
                  <a:off x="3627842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1" name="직선 화살표 연결선 50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직선 화살표 연결선 51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3" name="그룹 52"/>
                <p:cNvGrpSpPr/>
                <p:nvPr/>
              </p:nvGrpSpPr>
              <p:grpSpPr>
                <a:xfrm flipV="1">
                  <a:off x="4070289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4" name="직선 화살표 연결선 53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직선 화살표 연결선 54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6" name="그룹 55"/>
                <p:cNvGrpSpPr/>
                <p:nvPr/>
              </p:nvGrpSpPr>
              <p:grpSpPr>
                <a:xfrm flipV="1">
                  <a:off x="4512736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7" name="직선 화살표 연결선 56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직선 화살표 연결선 57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9" name="그룹 58"/>
                <p:cNvGrpSpPr/>
                <p:nvPr/>
              </p:nvGrpSpPr>
              <p:grpSpPr>
                <a:xfrm flipV="1">
                  <a:off x="5524042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60" name="직선 화살표 연결선 59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직선 화살표 연결선 60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0" name="그룹 39"/>
                <p:cNvGrpSpPr/>
                <p:nvPr/>
              </p:nvGrpSpPr>
              <p:grpSpPr>
                <a:xfrm>
                  <a:off x="3627842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34" name="직선 화살표 연결선 33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직선 화살표 연결선 35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" name="그룹 40"/>
                <p:cNvGrpSpPr/>
                <p:nvPr/>
              </p:nvGrpSpPr>
              <p:grpSpPr>
                <a:xfrm>
                  <a:off x="4070289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2" name="직선 화살표 연결선 41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직선 화살표 연결선 42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" name="그룹 43"/>
                <p:cNvGrpSpPr/>
                <p:nvPr/>
              </p:nvGrpSpPr>
              <p:grpSpPr>
                <a:xfrm>
                  <a:off x="4512736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5" name="직선 화살표 연결선 44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직선 화살표 연결선 45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7" name="그룹 46"/>
                <p:cNvGrpSpPr/>
                <p:nvPr/>
              </p:nvGrpSpPr>
              <p:grpSpPr>
                <a:xfrm>
                  <a:off x="5524042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8" name="직선 화살표 연결선 47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직선 화살표 연결선 48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" name="직사각형 6"/>
                <p:cNvSpPr/>
                <p:nvPr/>
              </p:nvSpPr>
              <p:spPr>
                <a:xfrm>
                  <a:off x="3501887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8" name="직사각형 7"/>
                <p:cNvSpPr/>
                <p:nvPr/>
              </p:nvSpPr>
              <p:spPr>
                <a:xfrm>
                  <a:off x="3944334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9" name="직사각형 8"/>
                <p:cNvSpPr/>
                <p:nvPr/>
              </p:nvSpPr>
              <p:spPr>
                <a:xfrm>
                  <a:off x="4386781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2" name="직사각형 11"/>
                <p:cNvSpPr/>
                <p:nvPr/>
              </p:nvSpPr>
              <p:spPr>
                <a:xfrm>
                  <a:off x="3501887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3" name="직사각형 12"/>
                <p:cNvSpPr/>
                <p:nvPr/>
              </p:nvSpPr>
              <p:spPr>
                <a:xfrm>
                  <a:off x="3944334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4" name="직사각형 13"/>
                <p:cNvSpPr/>
                <p:nvPr/>
              </p:nvSpPr>
              <p:spPr>
                <a:xfrm>
                  <a:off x="4386781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6" name="직사각형 15"/>
                <p:cNvSpPr/>
                <p:nvPr/>
              </p:nvSpPr>
              <p:spPr>
                <a:xfrm>
                  <a:off x="3501887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직사각형 16"/>
                <p:cNvSpPr/>
                <p:nvPr/>
              </p:nvSpPr>
              <p:spPr>
                <a:xfrm>
                  <a:off x="3944334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8" name="직사각형 17"/>
                <p:cNvSpPr/>
                <p:nvPr/>
              </p:nvSpPr>
              <p:spPr>
                <a:xfrm>
                  <a:off x="4386781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0" name="직사각형 19"/>
                <p:cNvSpPr/>
                <p:nvPr/>
              </p:nvSpPr>
              <p:spPr>
                <a:xfrm>
                  <a:off x="3501887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1" name="직사각형 20"/>
                <p:cNvSpPr/>
                <p:nvPr/>
              </p:nvSpPr>
              <p:spPr>
                <a:xfrm>
                  <a:off x="3944334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2" name="직사각형 21"/>
                <p:cNvSpPr/>
                <p:nvPr/>
              </p:nvSpPr>
              <p:spPr>
                <a:xfrm>
                  <a:off x="4386781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6" name="직사각형 5"/>
                <p:cNvSpPr/>
                <p:nvPr/>
              </p:nvSpPr>
              <p:spPr>
                <a:xfrm>
                  <a:off x="3501887" y="4851965"/>
                  <a:ext cx="2212233" cy="316034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600" dirty="0" smtClean="0"/>
                    <a:t>Crossbar Network</a:t>
                  </a:r>
                  <a:endParaRPr lang="ko-KR" altLang="en-US" sz="1600" dirty="0"/>
                </a:p>
              </p:txBody>
            </p:sp>
            <p:sp>
              <p:nvSpPr>
                <p:cNvPr id="10" name="직사각형 9"/>
                <p:cNvSpPr/>
                <p:nvPr/>
              </p:nvSpPr>
              <p:spPr>
                <a:xfrm>
                  <a:off x="5398087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5" name="직사각형 14"/>
                <p:cNvSpPr/>
                <p:nvPr/>
              </p:nvSpPr>
              <p:spPr>
                <a:xfrm>
                  <a:off x="5398087" y="44806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9" name="직사각형 18"/>
                <p:cNvSpPr/>
                <p:nvPr/>
              </p:nvSpPr>
              <p:spPr>
                <a:xfrm>
                  <a:off x="5398087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3" name="직사각형 22"/>
                <p:cNvSpPr/>
                <p:nvPr/>
              </p:nvSpPr>
              <p:spPr>
                <a:xfrm>
                  <a:off x="5398087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4860355" y="3916837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4860355" y="4297315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4860355" y="5096119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4860355" y="5465826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</p:grpSp>
          <p:cxnSp>
            <p:nvCxnSpPr>
              <p:cNvPr id="79" name="직선 화살표 연결선 78"/>
              <p:cNvCxnSpPr/>
              <p:nvPr/>
            </p:nvCxnSpPr>
            <p:spPr>
              <a:xfrm flipH="1">
                <a:off x="3275856" y="5013177"/>
                <a:ext cx="226031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직선 화살표 연결선 83"/>
              <p:cNvCxnSpPr/>
              <p:nvPr/>
            </p:nvCxnSpPr>
            <p:spPr>
              <a:xfrm flipH="1">
                <a:off x="5714120" y="5015083"/>
                <a:ext cx="226031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그룹 138"/>
          <p:cNvGrpSpPr/>
          <p:nvPr/>
        </p:nvGrpSpPr>
        <p:grpSpPr>
          <a:xfrm>
            <a:off x="5397217" y="3068960"/>
            <a:ext cx="3568497" cy="2986186"/>
            <a:chOff x="5277803" y="2315022"/>
            <a:chExt cx="3568497" cy="2986186"/>
          </a:xfrm>
        </p:grpSpPr>
        <p:grpSp>
          <p:nvGrpSpPr>
            <p:cNvPr id="132" name="그룹 131"/>
            <p:cNvGrpSpPr/>
            <p:nvPr/>
          </p:nvGrpSpPr>
          <p:grpSpPr>
            <a:xfrm>
              <a:off x="5860114" y="2315022"/>
              <a:ext cx="2986186" cy="2986186"/>
              <a:chOff x="5700614" y="2176524"/>
              <a:chExt cx="2986186" cy="2986186"/>
            </a:xfrm>
          </p:grpSpPr>
          <p:sp>
            <p:nvSpPr>
              <p:cNvPr id="87" name="직사각형 86"/>
              <p:cNvSpPr/>
              <p:nvPr/>
            </p:nvSpPr>
            <p:spPr>
              <a:xfrm>
                <a:off x="5700614" y="2176524"/>
                <a:ext cx="2986186" cy="298618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8" name="직사각형 87"/>
              <p:cNvSpPr/>
              <p:nvPr/>
            </p:nvSpPr>
            <p:spPr>
              <a:xfrm>
                <a:off x="8110736" y="2346491"/>
                <a:ext cx="432048" cy="207509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algn="ctr"/>
                <a:r>
                  <a:rPr lang="en-US" altLang="ko-KR" dirty="0" smtClean="0"/>
                  <a:t>DRAM Controller</a:t>
                </a:r>
                <a:endParaRPr lang="ko-KR" altLang="en-US" dirty="0"/>
              </a:p>
            </p:txBody>
          </p:sp>
          <p:sp>
            <p:nvSpPr>
              <p:cNvPr id="89" name="직사각형 88"/>
              <p:cNvSpPr/>
              <p:nvPr/>
            </p:nvSpPr>
            <p:spPr>
              <a:xfrm>
                <a:off x="8110736" y="4589673"/>
                <a:ext cx="432048" cy="40494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rtlCol="0" anchor="ctr"/>
              <a:lstStyle/>
              <a:p>
                <a:pPr algn="ctr"/>
                <a:r>
                  <a:rPr lang="en-US" altLang="ko-KR" dirty="0" smtClean="0"/>
                  <a:t>NI</a:t>
                </a:r>
                <a:endParaRPr lang="ko-KR" altLang="en-US" dirty="0"/>
              </a:p>
            </p:txBody>
          </p:sp>
          <p:cxnSp>
            <p:nvCxnSpPr>
              <p:cNvPr id="98" name="직선 화살표 연결선 97"/>
              <p:cNvCxnSpPr>
                <a:stCxn id="89" idx="0"/>
                <a:endCxn id="88" idx="2"/>
              </p:cNvCxnSpPr>
              <p:nvPr/>
            </p:nvCxnSpPr>
            <p:spPr>
              <a:xfrm flipV="1">
                <a:off x="8326760" y="4421581"/>
                <a:ext cx="0" cy="168092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8" name="직선 연결선 127"/>
            <p:cNvCxnSpPr/>
            <p:nvPr/>
          </p:nvCxnSpPr>
          <p:spPr>
            <a:xfrm flipV="1">
              <a:off x="5280614" y="2315022"/>
              <a:ext cx="583876" cy="110412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직선 연결선 128"/>
            <p:cNvCxnSpPr/>
            <p:nvPr/>
          </p:nvCxnSpPr>
          <p:spPr>
            <a:xfrm>
              <a:off x="5277803" y="3668121"/>
              <a:ext cx="580861" cy="163308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그룹 132"/>
          <p:cNvGrpSpPr/>
          <p:nvPr/>
        </p:nvGrpSpPr>
        <p:grpSpPr>
          <a:xfrm>
            <a:off x="6127920" y="3238927"/>
            <a:ext cx="2261730" cy="2648562"/>
            <a:chOff x="5849006" y="2346491"/>
            <a:chExt cx="2261730" cy="2648562"/>
          </a:xfrm>
        </p:grpSpPr>
        <p:sp>
          <p:nvSpPr>
            <p:cNvPr id="90" name="직사각형 89"/>
            <p:cNvSpPr/>
            <p:nvPr/>
          </p:nvSpPr>
          <p:spPr>
            <a:xfrm>
              <a:off x="5849006" y="2346491"/>
              <a:ext cx="2079267" cy="774399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sz="2000" dirty="0" smtClean="0"/>
                <a:t>In-Order Core</a:t>
              </a:r>
              <a:endParaRPr lang="ko-KR" altLang="en-US" sz="2000" dirty="0"/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5849006" y="4589673"/>
              <a:ext cx="2079267" cy="405380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Message Queue</a:t>
              </a:r>
              <a:endParaRPr lang="ko-KR" altLang="en-US" dirty="0"/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6882913" y="3280649"/>
              <a:ext cx="1045360" cy="610202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PF Buffer</a:t>
              </a:r>
              <a:endParaRPr lang="ko-KR" altLang="en-US" dirty="0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6882913" y="4047202"/>
              <a:ext cx="1045360" cy="374697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MTP</a:t>
              </a:r>
              <a:endParaRPr lang="ko-KR" altLang="en-US" dirty="0"/>
            </a:p>
          </p:txBody>
        </p:sp>
        <p:sp>
          <p:nvSpPr>
            <p:cNvPr id="94" name="직사각형 93"/>
            <p:cNvSpPr/>
            <p:nvPr/>
          </p:nvSpPr>
          <p:spPr>
            <a:xfrm>
              <a:off x="6240328" y="3280650"/>
              <a:ext cx="460122" cy="610202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LP</a:t>
              </a:r>
              <a:endParaRPr lang="ko-KR" altLang="en-US" dirty="0"/>
            </a:p>
          </p:txBody>
        </p:sp>
        <p:cxnSp>
          <p:nvCxnSpPr>
            <p:cNvPr id="96" name="직선 화살표 연결선 95"/>
            <p:cNvCxnSpPr/>
            <p:nvPr/>
          </p:nvCxnSpPr>
          <p:spPr>
            <a:xfrm>
              <a:off x="6028727" y="3120890"/>
              <a:ext cx="0" cy="146878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9" name="직선 화살표 연결선 98"/>
            <p:cNvCxnSpPr>
              <a:stCxn id="89" idx="1"/>
              <a:endCxn id="91" idx="3"/>
            </p:cNvCxnSpPr>
            <p:nvPr/>
          </p:nvCxnSpPr>
          <p:spPr>
            <a:xfrm flipH="1">
              <a:off x="7928273" y="4792145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직선 화살표 연결선 106"/>
            <p:cNvCxnSpPr/>
            <p:nvPr/>
          </p:nvCxnSpPr>
          <p:spPr>
            <a:xfrm flipV="1">
              <a:off x="7405593" y="4420547"/>
              <a:ext cx="0" cy="1691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직선 화살표 연결선 109"/>
            <p:cNvCxnSpPr>
              <a:stCxn id="93" idx="0"/>
              <a:endCxn id="92" idx="2"/>
            </p:cNvCxnSpPr>
            <p:nvPr/>
          </p:nvCxnSpPr>
          <p:spPr>
            <a:xfrm flipV="1">
              <a:off x="7405593" y="3890851"/>
              <a:ext cx="0" cy="1563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직선 화살표 연결선 113"/>
            <p:cNvCxnSpPr/>
            <p:nvPr/>
          </p:nvCxnSpPr>
          <p:spPr>
            <a:xfrm flipV="1">
              <a:off x="7405593" y="3120890"/>
              <a:ext cx="0" cy="1597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" name="직선 화살표 연결선 115"/>
            <p:cNvCxnSpPr/>
            <p:nvPr/>
          </p:nvCxnSpPr>
          <p:spPr>
            <a:xfrm>
              <a:off x="6470389" y="3120890"/>
              <a:ext cx="0" cy="1597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직선 화살표 연결선 116"/>
            <p:cNvCxnSpPr>
              <a:stCxn id="94" idx="3"/>
              <a:endCxn id="92" idx="1"/>
            </p:cNvCxnSpPr>
            <p:nvPr/>
          </p:nvCxnSpPr>
          <p:spPr>
            <a:xfrm flipV="1">
              <a:off x="6700450" y="3585750"/>
              <a:ext cx="182463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" name="직선 화살표 연결선 123"/>
            <p:cNvCxnSpPr/>
            <p:nvPr/>
          </p:nvCxnSpPr>
          <p:spPr>
            <a:xfrm flipH="1">
              <a:off x="7928273" y="3594266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직선 화살표 연결선 124"/>
            <p:cNvCxnSpPr/>
            <p:nvPr/>
          </p:nvCxnSpPr>
          <p:spPr>
            <a:xfrm flipH="1">
              <a:off x="7928273" y="2733472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84" name="그룹 583"/>
          <p:cNvGrpSpPr/>
          <p:nvPr/>
        </p:nvGrpSpPr>
        <p:grpSpPr>
          <a:xfrm>
            <a:off x="318817" y="3704795"/>
            <a:ext cx="2747113" cy="2348991"/>
            <a:chOff x="211357" y="3318585"/>
            <a:chExt cx="2747113" cy="2348991"/>
          </a:xfrm>
        </p:grpSpPr>
        <p:grpSp>
          <p:nvGrpSpPr>
            <p:cNvPr id="577" name="그룹 576"/>
            <p:cNvGrpSpPr/>
            <p:nvPr/>
          </p:nvGrpSpPr>
          <p:grpSpPr>
            <a:xfrm>
              <a:off x="211357" y="3468326"/>
              <a:ext cx="2199540" cy="2199250"/>
              <a:chOff x="288170" y="3573016"/>
              <a:chExt cx="2199540" cy="2199250"/>
            </a:xfrm>
          </p:grpSpPr>
          <p:grpSp>
            <p:nvGrpSpPr>
              <p:cNvPr id="338" name="그룹 337"/>
              <p:cNvGrpSpPr/>
              <p:nvPr/>
            </p:nvGrpSpPr>
            <p:grpSpPr>
              <a:xfrm>
                <a:off x="288170" y="3573016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16" name="그룹 315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146" name="직사각형 145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48" name="직사각형 147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49" name="직사각형 148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1" name="직사각형 15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2" name="직사각형 15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3" name="직사각형 15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17" name="그룹 316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18" name="직사각형 317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9" name="직사각형 318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0" name="직사각형 319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1" name="직사각형 32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2" name="직사각형 32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3" name="직사각형 32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24" name="그룹 323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25" name="직사각형 324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6" name="직사각형 325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7" name="직사각형 326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8" name="직사각형 327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9" name="직사각형 328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0" name="직사각형 329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31" name="그룹 330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32" name="직사각형 33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3" name="직사각형 33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4" name="직사각형 33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5" name="직사각형 33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6" name="직사각형 33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7" name="직사각형 33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339" name="그룹 338"/>
              <p:cNvGrpSpPr/>
              <p:nvPr/>
            </p:nvGrpSpPr>
            <p:grpSpPr>
              <a:xfrm>
                <a:off x="288170" y="4153087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40" name="그룹 339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62" name="직사각형 36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3" name="직사각형 36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4" name="직사각형 36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5" name="직사각형 36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6" name="직사각형 36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7" name="직사각형 36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1" name="그룹 340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56" name="직사각형 355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7" name="직사각형 356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8" name="직사각형 357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9" name="직사각형 358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0" name="직사각형 359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1" name="직사각형 360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2" name="그룹 341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50" name="직사각형 349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1" name="직사각형 350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2" name="직사각형 351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3" name="직사각형 352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4" name="직사각형 353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5" name="직사각형 354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3" name="그룹 342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44" name="직사각형 343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5" name="직사각형 344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6" name="직사각형 345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7" name="직사각형 346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8" name="직사각형 347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9" name="직사각형 348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397" name="그룹 396"/>
              <p:cNvGrpSpPr/>
              <p:nvPr/>
            </p:nvGrpSpPr>
            <p:grpSpPr>
              <a:xfrm>
                <a:off x="288170" y="4733912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98" name="그룹 397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20" name="직사각형 419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1" name="직사각형 420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2" name="직사각형 421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3" name="직사각형 422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4" name="직사각형 423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5" name="직사각형 424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99" name="그룹 398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14" name="직사각형 413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5" name="직사각형 414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6" name="직사각형 415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7" name="직사각형 416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8" name="직사각형 417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9" name="직사각형 418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00" name="그룹 399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08" name="직사각형 407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9" name="직사각형 408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0" name="직사각형 409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1" name="직사각형 41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2" name="직사각형 41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3" name="직사각형 41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01" name="그룹 400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02" name="직사각형 40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3" name="직사각형 40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4" name="직사각형 40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5" name="직사각형 40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6" name="직사각형 40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7" name="직사각형 40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426" name="그룹 425"/>
              <p:cNvGrpSpPr/>
              <p:nvPr/>
            </p:nvGrpSpPr>
            <p:grpSpPr>
              <a:xfrm>
                <a:off x="288170" y="5315933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427" name="그룹 426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49" name="직사각형 448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0" name="직사각형 449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1" name="직사각형 450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2" name="직사각형 451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3" name="직사각형 452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4" name="직사각형 453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28" name="그룹 427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43" name="직사각형 442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4" name="직사각형 443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5" name="직사각형 444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6" name="직사각형 445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7" name="직사각형 446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8" name="직사각형 447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29" name="그룹 428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37" name="직사각형 436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8" name="직사각형 437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9" name="직사각형 438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0" name="직사각형 439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1" name="직사각형 440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2" name="직사각형 441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30" name="그룹 429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31" name="직사각형 430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2" name="직사각형 431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3" name="직사각형 432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4" name="직사각형 433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5" name="직사각형 434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6" name="직사각형 435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cxnSp>
            <p:nvCxnSpPr>
              <p:cNvPr id="456" name="직선 화살표 연결선 455"/>
              <p:cNvCxnSpPr>
                <a:stCxn id="146" idx="3"/>
                <a:endCxn id="318" idx="1"/>
              </p:cNvCxnSpPr>
              <p:nvPr/>
            </p:nvCxnSpPr>
            <p:spPr>
              <a:xfrm>
                <a:off x="74537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7" name="직선 화살표 연결선 456"/>
              <p:cNvCxnSpPr>
                <a:stCxn id="318" idx="3"/>
                <a:endCxn id="325" idx="1"/>
              </p:cNvCxnSpPr>
              <p:nvPr/>
            </p:nvCxnSpPr>
            <p:spPr>
              <a:xfrm>
                <a:off x="132615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0" name="직선 화살표 연결선 459"/>
              <p:cNvCxnSpPr>
                <a:stCxn id="325" idx="3"/>
                <a:endCxn id="332" idx="1"/>
              </p:cNvCxnSpPr>
              <p:nvPr/>
            </p:nvCxnSpPr>
            <p:spPr>
              <a:xfrm>
                <a:off x="190693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3" name="직선 화살표 연결선 462"/>
              <p:cNvCxnSpPr>
                <a:stCxn id="350" idx="3"/>
                <a:endCxn id="344" idx="1"/>
              </p:cNvCxnSpPr>
              <p:nvPr/>
            </p:nvCxnSpPr>
            <p:spPr>
              <a:xfrm>
                <a:off x="1906930" y="4381254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6" name="직선 화살표 연결선 465"/>
              <p:cNvCxnSpPr>
                <a:stCxn id="408" idx="3"/>
                <a:endCxn id="402" idx="1"/>
              </p:cNvCxnSpPr>
              <p:nvPr/>
            </p:nvCxnSpPr>
            <p:spPr>
              <a:xfrm>
                <a:off x="1906930" y="4962079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9" name="직선 화살표 연결선 468"/>
              <p:cNvCxnSpPr>
                <a:stCxn id="437" idx="3"/>
                <a:endCxn id="431" idx="1"/>
              </p:cNvCxnSpPr>
              <p:nvPr/>
            </p:nvCxnSpPr>
            <p:spPr>
              <a:xfrm>
                <a:off x="190693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2" name="직선 화살표 연결선 471"/>
              <p:cNvCxnSpPr>
                <a:stCxn id="443" idx="3"/>
                <a:endCxn id="437" idx="1"/>
              </p:cNvCxnSpPr>
              <p:nvPr/>
            </p:nvCxnSpPr>
            <p:spPr>
              <a:xfrm>
                <a:off x="132615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5" name="직선 화살표 연결선 474"/>
              <p:cNvCxnSpPr>
                <a:stCxn id="449" idx="3"/>
                <a:endCxn id="443" idx="1"/>
              </p:cNvCxnSpPr>
              <p:nvPr/>
            </p:nvCxnSpPr>
            <p:spPr>
              <a:xfrm>
                <a:off x="74537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8" name="직선 화살표 연결선 477"/>
              <p:cNvCxnSpPr>
                <a:stCxn id="420" idx="3"/>
                <a:endCxn id="414" idx="1"/>
              </p:cNvCxnSpPr>
              <p:nvPr/>
            </p:nvCxnSpPr>
            <p:spPr>
              <a:xfrm>
                <a:off x="745370" y="4962079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1" name="직선 화살표 연결선 480"/>
              <p:cNvCxnSpPr>
                <a:stCxn id="362" idx="3"/>
                <a:endCxn id="356" idx="1"/>
              </p:cNvCxnSpPr>
              <p:nvPr/>
            </p:nvCxnSpPr>
            <p:spPr>
              <a:xfrm>
                <a:off x="745370" y="4381254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4" name="직선 화살표 연결선 483"/>
              <p:cNvCxnSpPr>
                <a:stCxn id="146" idx="2"/>
                <a:endCxn id="362" idx="0"/>
              </p:cNvCxnSpPr>
              <p:nvPr/>
            </p:nvCxnSpPr>
            <p:spPr>
              <a:xfrm>
                <a:off x="51677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7" name="직선 화살표 연결선 486"/>
              <p:cNvCxnSpPr>
                <a:stCxn id="356" idx="0"/>
                <a:endCxn id="318" idx="2"/>
              </p:cNvCxnSpPr>
              <p:nvPr/>
            </p:nvCxnSpPr>
            <p:spPr>
              <a:xfrm flipV="1">
                <a:off x="109755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0" name="직선 화살표 연결선 489"/>
              <p:cNvCxnSpPr>
                <a:stCxn id="362" idx="2"/>
                <a:endCxn id="420" idx="0"/>
              </p:cNvCxnSpPr>
              <p:nvPr/>
            </p:nvCxnSpPr>
            <p:spPr>
              <a:xfrm>
                <a:off x="516770" y="4609420"/>
                <a:ext cx="0" cy="124492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3" name="직선 화살표 연결선 492"/>
              <p:cNvCxnSpPr>
                <a:stCxn id="420" idx="2"/>
                <a:endCxn id="449" idx="0"/>
              </p:cNvCxnSpPr>
              <p:nvPr/>
            </p:nvCxnSpPr>
            <p:spPr>
              <a:xfrm>
                <a:off x="51677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6" name="직선 화살표 연결선 495"/>
              <p:cNvCxnSpPr>
                <a:stCxn id="414" idx="2"/>
                <a:endCxn id="443" idx="0"/>
              </p:cNvCxnSpPr>
              <p:nvPr/>
            </p:nvCxnSpPr>
            <p:spPr>
              <a:xfrm>
                <a:off x="109755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9" name="직선 화살표 연결선 498"/>
              <p:cNvCxnSpPr>
                <a:stCxn id="344" idx="2"/>
                <a:endCxn id="402" idx="0"/>
              </p:cNvCxnSpPr>
              <p:nvPr/>
            </p:nvCxnSpPr>
            <p:spPr>
              <a:xfrm>
                <a:off x="2259110" y="4609420"/>
                <a:ext cx="0" cy="124492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2" name="직선 화살표 연결선 501"/>
              <p:cNvCxnSpPr>
                <a:stCxn id="332" idx="2"/>
                <a:endCxn id="344" idx="0"/>
              </p:cNvCxnSpPr>
              <p:nvPr/>
            </p:nvCxnSpPr>
            <p:spPr>
              <a:xfrm>
                <a:off x="225911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5" name="직선 화살표 연결선 504"/>
              <p:cNvCxnSpPr>
                <a:stCxn id="325" idx="2"/>
                <a:endCxn id="350" idx="0"/>
              </p:cNvCxnSpPr>
              <p:nvPr/>
            </p:nvCxnSpPr>
            <p:spPr>
              <a:xfrm>
                <a:off x="167833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8" name="직선 화살표 연결선 507"/>
              <p:cNvCxnSpPr>
                <a:stCxn id="402" idx="2"/>
                <a:endCxn id="431" idx="0"/>
              </p:cNvCxnSpPr>
              <p:nvPr/>
            </p:nvCxnSpPr>
            <p:spPr>
              <a:xfrm>
                <a:off x="225911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1" name="직선 화살표 연결선 510"/>
              <p:cNvCxnSpPr>
                <a:stCxn id="408" idx="2"/>
                <a:endCxn id="437" idx="0"/>
              </p:cNvCxnSpPr>
              <p:nvPr/>
            </p:nvCxnSpPr>
            <p:spPr>
              <a:xfrm>
                <a:off x="167833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64" name="그룹 563"/>
              <p:cNvGrpSpPr/>
              <p:nvPr/>
            </p:nvGrpSpPr>
            <p:grpSpPr>
              <a:xfrm>
                <a:off x="752932" y="403873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45" name="직선 화살표 연결선 544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7" name="직선 화살표 연결선 546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5" name="그룹 564"/>
              <p:cNvGrpSpPr/>
              <p:nvPr/>
            </p:nvGrpSpPr>
            <p:grpSpPr>
              <a:xfrm>
                <a:off x="1914269" y="403873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66" name="직선 화살표 연결선 565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7" name="직선 화살표 연결선 566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8" name="그룹 567"/>
              <p:cNvGrpSpPr/>
              <p:nvPr/>
            </p:nvGrpSpPr>
            <p:grpSpPr>
              <a:xfrm>
                <a:off x="752932" y="5200852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69" name="직선 화살표 연결선 568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직선 화살표 연결선 569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1" name="그룹 570"/>
              <p:cNvGrpSpPr/>
              <p:nvPr/>
            </p:nvGrpSpPr>
            <p:grpSpPr>
              <a:xfrm>
                <a:off x="1914269" y="5200852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72" name="직선 화살표 연결선 571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3" name="직선 화살표 연결선 572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4" name="그룹 573"/>
              <p:cNvGrpSpPr/>
              <p:nvPr/>
            </p:nvGrpSpPr>
            <p:grpSpPr>
              <a:xfrm>
                <a:off x="1331478" y="461738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75" name="직선 화살표 연결선 574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6" name="직선 화살표 연결선 575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79" name="직선 연결선 578"/>
            <p:cNvCxnSpPr/>
            <p:nvPr/>
          </p:nvCxnSpPr>
          <p:spPr>
            <a:xfrm flipV="1">
              <a:off x="2409894" y="3318585"/>
              <a:ext cx="548576" cy="130502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2" name="직선 연결선 581"/>
            <p:cNvCxnSpPr/>
            <p:nvPr/>
          </p:nvCxnSpPr>
          <p:spPr>
            <a:xfrm>
              <a:off x="2409894" y="5085555"/>
              <a:ext cx="539611" cy="25008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8" name="그룹 607"/>
          <p:cNvGrpSpPr/>
          <p:nvPr/>
        </p:nvGrpSpPr>
        <p:grpSpPr>
          <a:xfrm>
            <a:off x="-45765" y="1710657"/>
            <a:ext cx="2926699" cy="2047890"/>
            <a:chOff x="-54730" y="2022051"/>
            <a:chExt cx="2926699" cy="2047890"/>
          </a:xfrm>
        </p:grpSpPr>
        <p:sp>
          <p:nvSpPr>
            <p:cNvPr id="592" name="직사각형 591"/>
            <p:cNvSpPr/>
            <p:nvPr/>
          </p:nvSpPr>
          <p:spPr>
            <a:xfrm>
              <a:off x="308849" y="2022051"/>
              <a:ext cx="2199540" cy="527375"/>
            </a:xfrm>
            <a:prstGeom prst="rect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 smtClean="0"/>
                <a:t>Host Processor</a:t>
              </a:r>
              <a:endParaRPr lang="ko-KR" altLang="en-US" sz="2000" dirty="0"/>
            </a:p>
          </p:txBody>
        </p:sp>
        <p:sp>
          <p:nvSpPr>
            <p:cNvPr id="593" name="위쪽/아래쪽 화살표 592"/>
            <p:cNvSpPr/>
            <p:nvPr/>
          </p:nvSpPr>
          <p:spPr>
            <a:xfrm>
              <a:off x="1232529" y="3442412"/>
              <a:ext cx="352180" cy="627529"/>
            </a:xfrm>
            <a:prstGeom prst="upDownArrow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0" name="TextBox 599"/>
            <p:cNvSpPr txBox="1"/>
            <p:nvPr/>
          </p:nvSpPr>
          <p:spPr>
            <a:xfrm>
              <a:off x="-54730" y="2546359"/>
              <a:ext cx="2926699" cy="86177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Memory-Mapped</a:t>
              </a:r>
            </a:p>
            <a:p>
              <a:pPr algn="ctr"/>
              <a:r>
                <a:rPr lang="en-US" altLang="ko-KR" dirty="0" smtClean="0"/>
                <a:t>Accelerator Interface</a:t>
              </a:r>
            </a:p>
            <a:p>
              <a:pPr algn="ctr"/>
              <a:r>
                <a:rPr lang="en-US" altLang="ko-KR" sz="1400" dirty="0" smtClean="0"/>
                <a:t>(</a:t>
              </a:r>
              <a:r>
                <a:rPr lang="en-US" altLang="ko-KR" sz="1400" dirty="0" err="1" smtClean="0"/>
                <a:t>Noncacheable</a:t>
              </a:r>
              <a:r>
                <a:rPr lang="en-US" altLang="ko-KR" sz="1400" dirty="0" smtClean="0"/>
                <a:t>, Physically Addressed)</a:t>
              </a:r>
              <a:endParaRPr lang="ko-KR" altLang="en-US" sz="1400" dirty="0"/>
            </a:p>
          </p:txBody>
        </p:sp>
      </p:grpSp>
      <p:grpSp>
        <p:nvGrpSpPr>
          <p:cNvPr id="697" name="그룹 696"/>
          <p:cNvGrpSpPr/>
          <p:nvPr/>
        </p:nvGrpSpPr>
        <p:grpSpPr>
          <a:xfrm>
            <a:off x="257925" y="3794393"/>
            <a:ext cx="2309790" cy="2319536"/>
            <a:chOff x="257925" y="3794393"/>
            <a:chExt cx="2309790" cy="2319536"/>
          </a:xfrm>
        </p:grpSpPr>
        <p:sp>
          <p:nvSpPr>
            <p:cNvPr id="623" name="직사각형 622"/>
            <p:cNvSpPr/>
            <p:nvPr/>
          </p:nvSpPr>
          <p:spPr>
            <a:xfrm>
              <a:off x="257925" y="3794393"/>
              <a:ext cx="2309790" cy="2319536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4" name="타원 623"/>
            <p:cNvSpPr/>
            <p:nvPr/>
          </p:nvSpPr>
          <p:spPr>
            <a:xfrm>
              <a:off x="1024088" y="4551843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5" name="타원 624"/>
            <p:cNvSpPr/>
            <p:nvPr/>
          </p:nvSpPr>
          <p:spPr>
            <a:xfrm>
              <a:off x="1708299" y="4468347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6" name="타원 625"/>
            <p:cNvSpPr/>
            <p:nvPr/>
          </p:nvSpPr>
          <p:spPr>
            <a:xfrm>
              <a:off x="1509490" y="4650960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7" name="타원 626"/>
            <p:cNvSpPr/>
            <p:nvPr/>
          </p:nvSpPr>
          <p:spPr>
            <a:xfrm>
              <a:off x="1609829" y="5135312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8" name="타원 627"/>
            <p:cNvSpPr/>
            <p:nvPr/>
          </p:nvSpPr>
          <p:spPr>
            <a:xfrm>
              <a:off x="1024088" y="5711858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30" name="직선 화살표 연결선 629"/>
            <p:cNvCxnSpPr>
              <a:stCxn id="624" idx="4"/>
              <a:endCxn id="628" idx="0"/>
            </p:cNvCxnSpPr>
            <p:nvPr/>
          </p:nvCxnSpPr>
          <p:spPr>
            <a:xfrm>
              <a:off x="1127182" y="4758031"/>
              <a:ext cx="0" cy="953827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3" name="직선 화살표 연결선 632"/>
            <p:cNvCxnSpPr/>
            <p:nvPr/>
          </p:nvCxnSpPr>
          <p:spPr>
            <a:xfrm flipV="1">
              <a:off x="1237451" y="4583746"/>
              <a:ext cx="465414" cy="52548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4" name="직선 화살표 연결선 643"/>
            <p:cNvCxnSpPr/>
            <p:nvPr/>
          </p:nvCxnSpPr>
          <p:spPr>
            <a:xfrm>
              <a:off x="1204599" y="4731504"/>
              <a:ext cx="427085" cy="431076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4" name="구부러진 연결선 663"/>
            <p:cNvCxnSpPr>
              <a:stCxn id="625" idx="4"/>
              <a:endCxn id="626" idx="6"/>
            </p:cNvCxnSpPr>
            <p:nvPr/>
          </p:nvCxnSpPr>
          <p:spPr>
            <a:xfrm rot="5400000">
              <a:off x="1723777" y="4666437"/>
              <a:ext cx="79519" cy="95715"/>
            </a:xfrm>
            <a:prstGeom prst="curvedConnector2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5" name="직선 화살표 연결선 664"/>
            <p:cNvCxnSpPr/>
            <p:nvPr/>
          </p:nvCxnSpPr>
          <p:spPr>
            <a:xfrm flipH="1">
              <a:off x="1170428" y="4845772"/>
              <a:ext cx="399848" cy="87607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74" name="타원 673"/>
            <p:cNvSpPr/>
            <p:nvPr/>
          </p:nvSpPr>
          <p:spPr>
            <a:xfrm>
              <a:off x="449241" y="5135312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75" name="직선 화살표 연결선 674"/>
            <p:cNvCxnSpPr>
              <a:stCxn id="627" idx="2"/>
              <a:endCxn id="674" idx="6"/>
            </p:cNvCxnSpPr>
            <p:nvPr/>
          </p:nvCxnSpPr>
          <p:spPr>
            <a:xfrm flipH="1">
              <a:off x="655429" y="5238406"/>
              <a:ext cx="9544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79" name="타원 678"/>
            <p:cNvSpPr/>
            <p:nvPr/>
          </p:nvSpPr>
          <p:spPr>
            <a:xfrm>
              <a:off x="2189246" y="3977345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80" name="직선 화살표 연결선 679"/>
            <p:cNvCxnSpPr/>
            <p:nvPr/>
          </p:nvCxnSpPr>
          <p:spPr>
            <a:xfrm flipV="1">
              <a:off x="1883554" y="4166817"/>
              <a:ext cx="329400" cy="33318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0" name="직선 화살표 연결선 689"/>
            <p:cNvCxnSpPr/>
            <p:nvPr/>
          </p:nvCxnSpPr>
          <p:spPr>
            <a:xfrm flipH="1">
              <a:off x="1763098" y="4177768"/>
              <a:ext cx="479537" cy="96821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7" name="직사각형 256"/>
          <p:cNvSpPr/>
          <p:nvPr/>
        </p:nvSpPr>
        <p:spPr>
          <a:xfrm>
            <a:off x="0" y="5983200"/>
            <a:ext cx="9144000" cy="8748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8" name="직사각형 257"/>
          <p:cNvSpPr/>
          <p:nvPr/>
        </p:nvSpPr>
        <p:spPr>
          <a:xfrm>
            <a:off x="0" y="5398571"/>
            <a:ext cx="6022172" cy="583147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0" name="직사각형 259"/>
          <p:cNvSpPr/>
          <p:nvPr/>
        </p:nvSpPr>
        <p:spPr>
          <a:xfrm>
            <a:off x="8312935" y="5400000"/>
            <a:ext cx="831065" cy="58289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0" y="-1"/>
            <a:ext cx="9144000" cy="5400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5461339" y="4067108"/>
            <a:ext cx="3403838" cy="10954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Communications via</a:t>
            </a:r>
            <a:br>
              <a:rPr lang="en-US" altLang="ko-KR" sz="2400" dirty="0" smtClean="0"/>
            </a:br>
            <a:r>
              <a:rPr lang="en-US" altLang="ko-KR" sz="2400" dirty="0" smtClean="0"/>
              <a:t>Remote Function Calls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5756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Communications in Tesseract</a:t>
            </a:r>
            <a:endParaRPr lang="ko-KR" altLang="en-US" dirty="0"/>
          </a:p>
        </p:txBody>
      </p:sp>
      <p:sp>
        <p:nvSpPr>
          <p:cNvPr id="119" name="직사각형 118"/>
          <p:cNvSpPr/>
          <p:nvPr/>
        </p:nvSpPr>
        <p:spPr>
          <a:xfrm>
            <a:off x="1320457" y="2070259"/>
            <a:ext cx="4129087" cy="392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0" name="내용 개체 틀 4"/>
          <p:cNvSpPr txBox="1">
            <a:spLocks/>
          </p:cNvSpPr>
          <p:nvPr/>
        </p:nvSpPr>
        <p:spPr>
          <a:xfrm>
            <a:off x="810380" y="1196752"/>
            <a:ext cx="7722060" cy="210333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b="1" dirty="0"/>
              <a:t>for</a:t>
            </a:r>
            <a:r>
              <a:rPr lang="en-US" altLang="ko-KR" sz="2400" dirty="0"/>
              <a:t> (v: </a:t>
            </a:r>
            <a:r>
              <a:rPr lang="en-US" altLang="ko-KR" sz="2400" dirty="0" err="1"/>
              <a:t>graph.vertices</a:t>
            </a:r>
            <a:r>
              <a:rPr lang="en-US" altLang="ko-KR" sz="2400" dirty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b="1" dirty="0"/>
              <a:t>    for</a:t>
            </a:r>
            <a:r>
              <a:rPr lang="en-US" altLang="ko-KR" sz="2400" dirty="0"/>
              <a:t> (w: </a:t>
            </a:r>
            <a:r>
              <a:rPr lang="en-US" altLang="ko-KR" sz="2400" dirty="0" err="1"/>
              <a:t>v.successors</a:t>
            </a:r>
            <a:r>
              <a:rPr lang="en-US" altLang="ko-KR" sz="2400" dirty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       </a:t>
            </a:r>
            <a:r>
              <a:rPr lang="en-US" altLang="ko-KR" sz="2400" dirty="0" err="1"/>
              <a:t>w.next_rank</a:t>
            </a:r>
            <a:r>
              <a:rPr lang="en-US" altLang="ko-KR" sz="2400" dirty="0"/>
              <a:t> += weight * </a:t>
            </a:r>
            <a:r>
              <a:rPr lang="en-US" altLang="ko-KR" sz="2400" dirty="0" err="1"/>
              <a:t>v.rank</a:t>
            </a:r>
            <a:r>
              <a:rPr lang="en-US" altLang="ko-KR" sz="2400" dirty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}</a:t>
            </a:r>
          </a:p>
        </p:txBody>
      </p:sp>
      <p:grpSp>
        <p:nvGrpSpPr>
          <p:cNvPr id="25" name="그룹 24"/>
          <p:cNvGrpSpPr/>
          <p:nvPr/>
        </p:nvGrpSpPr>
        <p:grpSpPr>
          <a:xfrm>
            <a:off x="1894257" y="4156311"/>
            <a:ext cx="3423927" cy="2232261"/>
            <a:chOff x="2027882" y="3747909"/>
            <a:chExt cx="3423927" cy="2546995"/>
          </a:xfrm>
        </p:grpSpPr>
        <p:cxnSp>
          <p:nvCxnSpPr>
            <p:cNvPr id="26" name="구부러진 연결선 25"/>
            <p:cNvCxnSpPr>
              <a:stCxn id="37" idx="2"/>
              <a:endCxn id="43" idx="3"/>
            </p:cNvCxnSpPr>
            <p:nvPr/>
          </p:nvCxnSpPr>
          <p:spPr>
            <a:xfrm rot="5400000">
              <a:off x="2957478" y="4193356"/>
              <a:ext cx="948627" cy="1943722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7" name="그룹 26"/>
            <p:cNvGrpSpPr/>
            <p:nvPr/>
          </p:nvGrpSpPr>
          <p:grpSpPr>
            <a:xfrm>
              <a:off x="2027882" y="3747909"/>
              <a:ext cx="432048" cy="2546995"/>
              <a:chOff x="901856" y="3789040"/>
              <a:chExt cx="432048" cy="2546995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901856" y="4972285"/>
                <a:ext cx="432048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>
                <a:off x="901856" y="3974477"/>
                <a:ext cx="432048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>
                <a:off x="901856" y="5994767"/>
                <a:ext cx="432048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>
                <a:off x="901856" y="4331925"/>
                <a:ext cx="432048" cy="400110"/>
              </a:xfrm>
              <a:prstGeom prst="rect">
                <a:avLst/>
              </a:prstGeom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dirty="0" smtClean="0"/>
                  <a:t>v</a:t>
                </a:r>
                <a:endParaRPr lang="ko-KR" altLang="en-US" sz="2400" dirty="0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>
                <a:off x="901856" y="5480607"/>
                <a:ext cx="432048" cy="400110"/>
              </a:xfrm>
              <a:prstGeom prst="rect">
                <a:avLst/>
              </a:prstGeom>
              <a:effectLst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dirty="0" smtClean="0"/>
                  <a:t>w</a:t>
                </a:r>
                <a:endParaRPr lang="ko-KR" altLang="en-US" sz="2400" dirty="0"/>
              </a:p>
            </p:txBody>
          </p:sp>
          <p:sp>
            <p:nvSpPr>
              <p:cNvPr id="44" name="직사각형 43"/>
              <p:cNvSpPr/>
              <p:nvPr/>
            </p:nvSpPr>
            <p:spPr>
              <a:xfrm>
                <a:off x="901856" y="3789040"/>
                <a:ext cx="432048" cy="254699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cxnSp>
          <p:nvCxnSpPr>
            <p:cNvPr id="28" name="구부러진 연결선 27"/>
            <p:cNvCxnSpPr>
              <a:stCxn id="34" idx="3"/>
              <a:endCxn id="39" idx="3"/>
            </p:cNvCxnSpPr>
            <p:nvPr/>
          </p:nvCxnSpPr>
          <p:spPr>
            <a:xfrm rot="5400000">
              <a:off x="2802515" y="4348320"/>
              <a:ext cx="326256" cy="1011425"/>
            </a:xfrm>
            <a:prstGeom prst="curvedConnector2">
              <a:avLst/>
            </a:prstGeom>
            <a:ln>
              <a:prstDash val="lg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구부러진 연결선 28"/>
            <p:cNvCxnSpPr>
              <a:stCxn id="35" idx="3"/>
              <a:endCxn id="41" idx="3"/>
            </p:cNvCxnSpPr>
            <p:nvPr/>
          </p:nvCxnSpPr>
          <p:spPr>
            <a:xfrm rot="5400000">
              <a:off x="2444389" y="4706445"/>
              <a:ext cx="1348738" cy="1317656"/>
            </a:xfrm>
            <a:prstGeom prst="curvedConnector2">
              <a:avLst/>
            </a:prstGeom>
            <a:ln>
              <a:prstDash val="lg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0" name="그룹 29"/>
            <p:cNvGrpSpPr/>
            <p:nvPr/>
          </p:nvGrpSpPr>
          <p:grpSpPr>
            <a:xfrm>
              <a:off x="2459930" y="4290794"/>
              <a:ext cx="2991879" cy="400110"/>
              <a:chOff x="3623240" y="4259917"/>
              <a:chExt cx="2991879" cy="400110"/>
            </a:xfrm>
          </p:grpSpPr>
          <p:cxnSp>
            <p:nvCxnSpPr>
              <p:cNvPr id="32" name="직선 화살표 연결선 31"/>
              <p:cNvCxnSpPr>
                <a:stCxn id="42" idx="3"/>
                <a:endCxn id="38" idx="1"/>
              </p:cNvCxnSpPr>
              <p:nvPr/>
            </p:nvCxnSpPr>
            <p:spPr>
              <a:xfrm flipV="1">
                <a:off x="3623240" y="4459972"/>
                <a:ext cx="687623" cy="238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33" name="그룹 32"/>
              <p:cNvGrpSpPr/>
              <p:nvPr/>
            </p:nvGrpSpPr>
            <p:grpSpPr>
              <a:xfrm>
                <a:off x="4310863" y="4259917"/>
                <a:ext cx="2304256" cy="400110"/>
                <a:chOff x="1693944" y="4331925"/>
                <a:chExt cx="2304256" cy="400110"/>
              </a:xfrm>
            </p:grpSpPr>
            <p:sp>
              <p:nvSpPr>
                <p:cNvPr id="34" name="직사각형 33"/>
                <p:cNvSpPr/>
                <p:nvPr/>
              </p:nvSpPr>
              <p:spPr>
                <a:xfrm rot="5400000">
                  <a:off x="1817692" y="4445975"/>
                  <a:ext cx="400109" cy="172011"/>
                </a:xfrm>
                <a:prstGeom prst="rect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5" name="직사각형 34"/>
                <p:cNvSpPr/>
                <p:nvPr/>
              </p:nvSpPr>
              <p:spPr>
                <a:xfrm rot="5400000">
                  <a:off x="2123923" y="4445975"/>
                  <a:ext cx="400109" cy="172011"/>
                </a:xfrm>
                <a:prstGeom prst="rect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직사각형 35"/>
                <p:cNvSpPr/>
                <p:nvPr/>
              </p:nvSpPr>
              <p:spPr>
                <a:xfrm rot="5400000">
                  <a:off x="3454087" y="4445975"/>
                  <a:ext cx="400109" cy="172011"/>
                </a:xfrm>
                <a:prstGeom prst="rect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7" name="직사각형 36"/>
                <p:cNvSpPr/>
                <p:nvPr/>
              </p:nvSpPr>
              <p:spPr>
                <a:xfrm>
                  <a:off x="2590003" y="4331925"/>
                  <a:ext cx="720080" cy="40011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2400" dirty="0" smtClean="0"/>
                    <a:t>&amp;w</a:t>
                  </a:r>
                  <a:endParaRPr lang="ko-KR" altLang="en-US" sz="2400" dirty="0"/>
                </a:p>
              </p:txBody>
            </p:sp>
            <p:sp>
              <p:nvSpPr>
                <p:cNvPr id="38" name="직사각형 37"/>
                <p:cNvSpPr/>
                <p:nvPr/>
              </p:nvSpPr>
              <p:spPr>
                <a:xfrm>
                  <a:off x="1693944" y="4331925"/>
                  <a:ext cx="2304256" cy="400110"/>
                </a:xfrm>
                <a:prstGeom prst="rect">
                  <a:avLst/>
                </a:prstGeom>
                <a:noFill/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cxnSp>
          <p:nvCxnSpPr>
            <p:cNvPr id="31" name="구부러진 연결선 30"/>
            <p:cNvCxnSpPr>
              <a:stCxn id="36" idx="1"/>
              <a:endCxn id="40" idx="3"/>
            </p:cNvCxnSpPr>
            <p:nvPr/>
          </p:nvCxnSpPr>
          <p:spPr>
            <a:xfrm rot="16200000" flipV="1">
              <a:off x="3648119" y="2831164"/>
              <a:ext cx="271443" cy="2647820"/>
            </a:xfrm>
            <a:prstGeom prst="curvedConnector2">
              <a:avLst/>
            </a:prstGeom>
            <a:ln>
              <a:prstDash val="lg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906940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Communications in Tesseract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320457" y="2070259"/>
            <a:ext cx="4129087" cy="392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내용 개체 틀 4"/>
          <p:cNvSpPr txBox="1">
            <a:spLocks/>
          </p:cNvSpPr>
          <p:nvPr/>
        </p:nvSpPr>
        <p:spPr>
          <a:xfrm>
            <a:off x="810380" y="1196752"/>
            <a:ext cx="7722060" cy="212365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b="1" dirty="0"/>
              <a:t>for</a:t>
            </a:r>
            <a:r>
              <a:rPr lang="en-US" altLang="ko-KR" sz="2400" dirty="0"/>
              <a:t> (v: </a:t>
            </a:r>
            <a:r>
              <a:rPr lang="en-US" altLang="ko-KR" sz="2400" dirty="0" err="1"/>
              <a:t>graph.vertices</a:t>
            </a:r>
            <a:r>
              <a:rPr lang="en-US" altLang="ko-KR" sz="2400" dirty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b="1" dirty="0"/>
              <a:t>    for</a:t>
            </a:r>
            <a:r>
              <a:rPr lang="en-US" altLang="ko-KR" sz="2400" dirty="0"/>
              <a:t> (w: </a:t>
            </a:r>
            <a:r>
              <a:rPr lang="en-US" altLang="ko-KR" sz="2400" dirty="0" err="1"/>
              <a:t>v.successors</a:t>
            </a:r>
            <a:r>
              <a:rPr lang="en-US" altLang="ko-KR" sz="2400" dirty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       </a:t>
            </a:r>
            <a:r>
              <a:rPr lang="en-US" altLang="ko-KR" sz="2400" dirty="0" err="1"/>
              <a:t>w.next_rank</a:t>
            </a:r>
            <a:r>
              <a:rPr lang="en-US" altLang="ko-KR" sz="2400" dirty="0"/>
              <a:t> += weight * </a:t>
            </a:r>
            <a:r>
              <a:rPr lang="en-US" altLang="ko-KR" sz="2400" dirty="0" err="1"/>
              <a:t>v.rank</a:t>
            </a:r>
            <a:r>
              <a:rPr lang="en-US" altLang="ko-KR" sz="2400" dirty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 smtClean="0"/>
              <a:t>}</a:t>
            </a:r>
          </a:p>
        </p:txBody>
      </p:sp>
      <p:grpSp>
        <p:nvGrpSpPr>
          <p:cNvPr id="7" name="그룹 6"/>
          <p:cNvGrpSpPr/>
          <p:nvPr/>
        </p:nvGrpSpPr>
        <p:grpSpPr>
          <a:xfrm>
            <a:off x="1645236" y="3573016"/>
            <a:ext cx="5853529" cy="2972824"/>
            <a:chOff x="1645236" y="3573016"/>
            <a:chExt cx="5853529" cy="2972824"/>
          </a:xfrm>
        </p:grpSpPr>
        <p:sp>
          <p:nvSpPr>
            <p:cNvPr id="66" name="직사각형 65"/>
            <p:cNvSpPr/>
            <p:nvPr/>
          </p:nvSpPr>
          <p:spPr>
            <a:xfrm>
              <a:off x="6295679" y="3999044"/>
              <a:ext cx="1203086" cy="254679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직사각형 71"/>
            <p:cNvSpPr/>
            <p:nvPr/>
          </p:nvSpPr>
          <p:spPr>
            <a:xfrm>
              <a:off x="1645236" y="3999044"/>
              <a:ext cx="3925680" cy="254679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73" name="그룹 72"/>
            <p:cNvGrpSpPr/>
            <p:nvPr/>
          </p:nvGrpSpPr>
          <p:grpSpPr>
            <a:xfrm>
              <a:off x="6681199" y="4156311"/>
              <a:ext cx="432048" cy="2232261"/>
              <a:chOff x="901856" y="3789040"/>
              <a:chExt cx="432048" cy="2546995"/>
            </a:xfrm>
          </p:grpSpPr>
          <p:sp>
            <p:nvSpPr>
              <p:cNvPr id="74" name="직사각형 73"/>
              <p:cNvSpPr/>
              <p:nvPr/>
            </p:nvSpPr>
            <p:spPr>
              <a:xfrm>
                <a:off x="901856" y="3974477"/>
                <a:ext cx="432048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직사각형 74"/>
              <p:cNvSpPr/>
              <p:nvPr/>
            </p:nvSpPr>
            <p:spPr>
              <a:xfrm>
                <a:off x="901856" y="5994767"/>
                <a:ext cx="432048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직사각형 75"/>
              <p:cNvSpPr/>
              <p:nvPr/>
            </p:nvSpPr>
            <p:spPr>
              <a:xfrm>
                <a:off x="901856" y="5480607"/>
                <a:ext cx="432048" cy="400110"/>
              </a:xfrm>
              <a:prstGeom prst="rect">
                <a:avLst/>
              </a:prstGeom>
              <a:effectLst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dirty="0" smtClean="0"/>
                  <a:t>w</a:t>
                </a:r>
                <a:endParaRPr lang="ko-KR" altLang="en-US" sz="2400" dirty="0"/>
              </a:p>
            </p:txBody>
          </p:sp>
          <p:sp>
            <p:nvSpPr>
              <p:cNvPr id="77" name="직사각형 76"/>
              <p:cNvSpPr/>
              <p:nvPr/>
            </p:nvSpPr>
            <p:spPr>
              <a:xfrm>
                <a:off x="901856" y="3789040"/>
                <a:ext cx="432048" cy="254699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82" name="TextBox 81"/>
            <p:cNvSpPr txBox="1"/>
            <p:nvPr/>
          </p:nvSpPr>
          <p:spPr>
            <a:xfrm>
              <a:off x="3006534" y="3573016"/>
              <a:ext cx="1203086" cy="40461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2400" dirty="0" smtClean="0"/>
                <a:t>Vault #1</a:t>
              </a:r>
              <a:endParaRPr lang="ko-KR" altLang="en-US" sz="24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295679" y="3573016"/>
              <a:ext cx="1203086" cy="40461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2400" dirty="0" smtClean="0"/>
                <a:t>Vault #2</a:t>
              </a:r>
              <a:endParaRPr lang="ko-KR" altLang="en-US" sz="2400" dirty="0"/>
            </a:p>
          </p:txBody>
        </p:sp>
        <p:grpSp>
          <p:nvGrpSpPr>
            <p:cNvPr id="129" name="그룹 128"/>
            <p:cNvGrpSpPr/>
            <p:nvPr/>
          </p:nvGrpSpPr>
          <p:grpSpPr>
            <a:xfrm>
              <a:off x="1894257" y="4156311"/>
              <a:ext cx="4786943" cy="2232261"/>
              <a:chOff x="2027882" y="3747909"/>
              <a:chExt cx="4786943" cy="2546995"/>
            </a:xfrm>
          </p:grpSpPr>
          <p:cxnSp>
            <p:nvCxnSpPr>
              <p:cNvPr id="130" name="구부러진 연결선 129"/>
              <p:cNvCxnSpPr>
                <a:stCxn id="141" idx="2"/>
                <a:endCxn id="76" idx="1"/>
              </p:cNvCxnSpPr>
              <p:nvPr/>
            </p:nvCxnSpPr>
            <p:spPr>
              <a:xfrm rot="16200000" flipH="1">
                <a:off x="5134925" y="3959631"/>
                <a:ext cx="948628" cy="2411172"/>
              </a:xfrm>
              <a:prstGeom prst="curvedConnector2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31" name="그룹 130"/>
              <p:cNvGrpSpPr/>
              <p:nvPr/>
            </p:nvGrpSpPr>
            <p:grpSpPr>
              <a:xfrm>
                <a:off x="2027882" y="3747909"/>
                <a:ext cx="432048" cy="2546995"/>
                <a:chOff x="901856" y="3789040"/>
                <a:chExt cx="432048" cy="2546995"/>
              </a:xfrm>
            </p:grpSpPr>
            <p:sp>
              <p:nvSpPr>
                <p:cNvPr id="143" name="직사각형 142"/>
                <p:cNvSpPr/>
                <p:nvPr/>
              </p:nvSpPr>
              <p:spPr>
                <a:xfrm>
                  <a:off x="901856" y="4972285"/>
                  <a:ext cx="432048" cy="172011"/>
                </a:xfrm>
                <a:prstGeom prst="rect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6" name="직사각형 145"/>
                <p:cNvSpPr/>
                <p:nvPr/>
              </p:nvSpPr>
              <p:spPr>
                <a:xfrm>
                  <a:off x="901856" y="4331925"/>
                  <a:ext cx="432048" cy="40011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2400" dirty="0" smtClean="0"/>
                    <a:t>v</a:t>
                  </a:r>
                  <a:endParaRPr lang="ko-KR" altLang="en-US" sz="2400" dirty="0"/>
                </a:p>
              </p:txBody>
            </p:sp>
            <p:sp>
              <p:nvSpPr>
                <p:cNvPr id="148" name="직사각형 147"/>
                <p:cNvSpPr/>
                <p:nvPr/>
              </p:nvSpPr>
              <p:spPr>
                <a:xfrm>
                  <a:off x="901856" y="3789040"/>
                  <a:ext cx="432048" cy="2546995"/>
                </a:xfrm>
                <a:prstGeom prst="rect">
                  <a:avLst/>
                </a:prstGeom>
                <a:noFill/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cxnSp>
            <p:nvCxnSpPr>
              <p:cNvPr id="132" name="구부러진 연결선 131"/>
              <p:cNvCxnSpPr>
                <a:stCxn id="138" idx="3"/>
                <a:endCxn id="143" idx="3"/>
              </p:cNvCxnSpPr>
              <p:nvPr/>
            </p:nvCxnSpPr>
            <p:spPr>
              <a:xfrm rot="5400000">
                <a:off x="2802515" y="4348320"/>
                <a:ext cx="326256" cy="1011425"/>
              </a:xfrm>
              <a:prstGeom prst="curvedConnector2">
                <a:avLst/>
              </a:prstGeom>
              <a:ln>
                <a:prstDash val="lg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3" name="구부러진 연결선 132"/>
              <p:cNvCxnSpPr>
                <a:stCxn id="139" idx="3"/>
                <a:endCxn id="75" idx="1"/>
              </p:cNvCxnSpPr>
              <p:nvPr/>
            </p:nvCxnSpPr>
            <p:spPr>
              <a:xfrm rot="16200000" flipH="1">
                <a:off x="4621836" y="3846654"/>
                <a:ext cx="1348739" cy="3037238"/>
              </a:xfrm>
              <a:prstGeom prst="curvedConnector2">
                <a:avLst/>
              </a:prstGeom>
              <a:ln>
                <a:prstDash val="lg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34" name="그룹 133"/>
              <p:cNvGrpSpPr/>
              <p:nvPr/>
            </p:nvGrpSpPr>
            <p:grpSpPr>
              <a:xfrm>
                <a:off x="2459930" y="4290794"/>
                <a:ext cx="2991879" cy="400110"/>
                <a:chOff x="3623240" y="4259917"/>
                <a:chExt cx="2991879" cy="400110"/>
              </a:xfrm>
            </p:grpSpPr>
            <p:cxnSp>
              <p:nvCxnSpPr>
                <p:cNvPr id="136" name="직선 화살표 연결선 135"/>
                <p:cNvCxnSpPr>
                  <a:stCxn id="146" idx="3"/>
                  <a:endCxn id="142" idx="1"/>
                </p:cNvCxnSpPr>
                <p:nvPr/>
              </p:nvCxnSpPr>
              <p:spPr>
                <a:xfrm flipV="1">
                  <a:off x="3623240" y="4459972"/>
                  <a:ext cx="687623" cy="238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37" name="그룹 136"/>
                <p:cNvGrpSpPr/>
                <p:nvPr/>
              </p:nvGrpSpPr>
              <p:grpSpPr>
                <a:xfrm>
                  <a:off x="4310863" y="4259917"/>
                  <a:ext cx="2304256" cy="400110"/>
                  <a:chOff x="1693944" y="4331925"/>
                  <a:chExt cx="2304256" cy="400110"/>
                </a:xfrm>
              </p:grpSpPr>
              <p:sp>
                <p:nvSpPr>
                  <p:cNvPr id="138" name="직사각형 137"/>
                  <p:cNvSpPr/>
                  <p:nvPr/>
                </p:nvSpPr>
                <p:spPr>
                  <a:xfrm rot="5400000">
                    <a:off x="1817692" y="4445975"/>
                    <a:ext cx="400109" cy="172011"/>
                  </a:xfrm>
                  <a:prstGeom prst="rect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39" name="직사각형 138"/>
                  <p:cNvSpPr/>
                  <p:nvPr/>
                </p:nvSpPr>
                <p:spPr>
                  <a:xfrm rot="5400000">
                    <a:off x="2123923" y="4445975"/>
                    <a:ext cx="400109" cy="172011"/>
                  </a:xfrm>
                  <a:prstGeom prst="rect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40" name="직사각형 139"/>
                  <p:cNvSpPr/>
                  <p:nvPr/>
                </p:nvSpPr>
                <p:spPr>
                  <a:xfrm rot="5400000">
                    <a:off x="3454087" y="4445975"/>
                    <a:ext cx="400109" cy="172011"/>
                  </a:xfrm>
                  <a:prstGeom prst="rect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41" name="직사각형 140"/>
                  <p:cNvSpPr/>
                  <p:nvPr/>
                </p:nvSpPr>
                <p:spPr>
                  <a:xfrm>
                    <a:off x="2590003" y="4331925"/>
                    <a:ext cx="720080" cy="400110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ko-KR" sz="2400" dirty="0" smtClean="0"/>
                      <a:t>&amp;w</a:t>
                    </a:r>
                    <a:endParaRPr lang="ko-KR" altLang="en-US" sz="2400" dirty="0"/>
                  </a:p>
                </p:txBody>
              </p:sp>
              <p:sp>
                <p:nvSpPr>
                  <p:cNvPr id="142" name="직사각형 141"/>
                  <p:cNvSpPr/>
                  <p:nvPr/>
                </p:nvSpPr>
                <p:spPr>
                  <a:xfrm>
                    <a:off x="1693944" y="4331925"/>
                    <a:ext cx="2304256" cy="400110"/>
                  </a:xfrm>
                  <a:prstGeom prst="rect">
                    <a:avLst/>
                  </a:prstGeom>
                  <a:noFill/>
                  <a:effectLst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cxnSp>
            <p:nvCxnSpPr>
              <p:cNvPr id="135" name="구부러진 연결선 134"/>
              <p:cNvCxnSpPr>
                <a:stCxn id="140" idx="1"/>
                <a:endCxn id="74" idx="1"/>
              </p:cNvCxnSpPr>
              <p:nvPr/>
            </p:nvCxnSpPr>
            <p:spPr>
              <a:xfrm rot="5400000" flipH="1" flipV="1">
                <a:off x="5825566" y="3301537"/>
                <a:ext cx="271443" cy="1707074"/>
              </a:xfrm>
              <a:prstGeom prst="curvedConnector2">
                <a:avLst/>
              </a:prstGeom>
              <a:ln>
                <a:prstDash val="lg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241070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사각형 30"/>
          <p:cNvSpPr/>
          <p:nvPr/>
        </p:nvSpPr>
        <p:spPr>
          <a:xfrm>
            <a:off x="1320457" y="2067817"/>
            <a:ext cx="7043614" cy="392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/>
          <p:cNvSpPr/>
          <p:nvPr/>
        </p:nvSpPr>
        <p:spPr>
          <a:xfrm>
            <a:off x="768069" y="3268692"/>
            <a:ext cx="1337730" cy="392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Communications in Tesseract</a:t>
            </a:r>
            <a:endParaRPr lang="ko-KR" altLang="en-US" dirty="0"/>
          </a:p>
        </p:txBody>
      </p:sp>
      <p:sp>
        <p:nvSpPr>
          <p:cNvPr id="5" name="내용 개체 틀 4"/>
          <p:cNvSpPr txBox="1">
            <a:spLocks/>
          </p:cNvSpPr>
          <p:nvPr/>
        </p:nvSpPr>
        <p:spPr>
          <a:xfrm>
            <a:off x="810380" y="1196752"/>
            <a:ext cx="7722060" cy="252992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for</a:t>
            </a:r>
            <a:r>
              <a:rPr lang="en-US" altLang="ko-KR" sz="2400" dirty="0" smtClean="0"/>
              <a:t> (v: </a:t>
            </a:r>
            <a:r>
              <a:rPr lang="en-US" altLang="ko-KR" sz="2400" dirty="0" err="1" smtClean="0"/>
              <a:t>graph.vertices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    for</a:t>
            </a:r>
            <a:r>
              <a:rPr lang="en-US" altLang="ko-KR" sz="2400" dirty="0" smtClean="0"/>
              <a:t> (w: </a:t>
            </a:r>
            <a:r>
              <a:rPr lang="en-US" altLang="ko-KR" sz="2400" dirty="0" err="1" smtClean="0"/>
              <a:t>v.successors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    put(w.id, function() { </a:t>
            </a:r>
            <a:r>
              <a:rPr lang="en-US" altLang="ko-KR" sz="2400" dirty="0" err="1" smtClean="0"/>
              <a:t>w.next_rank</a:t>
            </a:r>
            <a:r>
              <a:rPr lang="en-US" altLang="ko-KR" sz="2400" dirty="0" smtClean="0"/>
              <a:t> += weight * </a:t>
            </a:r>
            <a:r>
              <a:rPr lang="en-US" altLang="ko-KR" sz="2400" dirty="0" err="1" smtClean="0"/>
              <a:t>v.rank</a:t>
            </a:r>
            <a:r>
              <a:rPr lang="en-US" altLang="ko-KR" sz="2400" dirty="0" smtClean="0"/>
              <a:t>; });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barrier();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2195736" y="3456629"/>
            <a:ext cx="6264696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7" name="그룹 6"/>
          <p:cNvGrpSpPr/>
          <p:nvPr/>
        </p:nvGrpSpPr>
        <p:grpSpPr>
          <a:xfrm>
            <a:off x="4572000" y="2460217"/>
            <a:ext cx="3312368" cy="946527"/>
            <a:chOff x="4572000" y="2460217"/>
            <a:chExt cx="3312368" cy="946527"/>
          </a:xfrm>
        </p:grpSpPr>
        <p:cxnSp>
          <p:nvCxnSpPr>
            <p:cNvPr id="13" name="직선 화살표 연결선 12"/>
            <p:cNvCxnSpPr/>
            <p:nvPr/>
          </p:nvCxnSpPr>
          <p:spPr>
            <a:xfrm>
              <a:off x="4572000" y="2460217"/>
              <a:ext cx="0" cy="946527"/>
            </a:xfrm>
            <a:prstGeom prst="straightConnector1">
              <a:avLst/>
            </a:prstGeom>
            <a:ln>
              <a:tailEnd type="triangle" w="lg" len="lg"/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714077" y="2558549"/>
              <a:ext cx="3170291" cy="79406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altLang="ko-KR" sz="2400" dirty="0"/>
                <a:t>C</a:t>
              </a:r>
              <a:r>
                <a:rPr lang="en-US" altLang="ko-KR" sz="2400" dirty="0" smtClean="0"/>
                <a:t>an be </a:t>
              </a:r>
              <a:r>
                <a:rPr lang="en-US" altLang="ko-KR" sz="2400" b="1" dirty="0" smtClean="0"/>
                <a:t>delayed</a:t>
              </a:r>
              <a:br>
                <a:rPr lang="en-US" altLang="ko-KR" sz="2400" b="1" dirty="0" smtClean="0"/>
              </a:br>
              <a:r>
                <a:rPr lang="en-US" altLang="ko-KR" sz="2400" dirty="0" smtClean="0"/>
                <a:t>until the nearest barrier</a:t>
              </a:r>
              <a:endParaRPr lang="ko-KR" altLang="en-US" sz="2400" dirty="0"/>
            </a:p>
          </p:txBody>
        </p:sp>
      </p:grpSp>
      <p:grpSp>
        <p:nvGrpSpPr>
          <p:cNvPr id="73" name="그룹 72"/>
          <p:cNvGrpSpPr/>
          <p:nvPr/>
        </p:nvGrpSpPr>
        <p:grpSpPr>
          <a:xfrm>
            <a:off x="1645236" y="3573016"/>
            <a:ext cx="5853529" cy="2972824"/>
            <a:chOff x="1645236" y="3573016"/>
            <a:chExt cx="5853529" cy="2972824"/>
          </a:xfrm>
        </p:grpSpPr>
        <p:sp>
          <p:nvSpPr>
            <p:cNvPr id="74" name="직사각형 73"/>
            <p:cNvSpPr/>
            <p:nvPr/>
          </p:nvSpPr>
          <p:spPr>
            <a:xfrm>
              <a:off x="6295679" y="3999044"/>
              <a:ext cx="1203086" cy="254679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1645236" y="3999044"/>
              <a:ext cx="3925680" cy="254679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76" name="그룹 75"/>
            <p:cNvGrpSpPr/>
            <p:nvPr/>
          </p:nvGrpSpPr>
          <p:grpSpPr>
            <a:xfrm>
              <a:off x="6681199" y="4156311"/>
              <a:ext cx="432048" cy="2232261"/>
              <a:chOff x="901856" y="3789040"/>
              <a:chExt cx="432048" cy="2546995"/>
            </a:xfrm>
          </p:grpSpPr>
          <p:sp>
            <p:nvSpPr>
              <p:cNvPr id="130" name="직사각형 129"/>
              <p:cNvSpPr/>
              <p:nvPr/>
            </p:nvSpPr>
            <p:spPr>
              <a:xfrm>
                <a:off x="901856" y="3974477"/>
                <a:ext cx="432048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1" name="직사각형 130"/>
              <p:cNvSpPr/>
              <p:nvPr/>
            </p:nvSpPr>
            <p:spPr>
              <a:xfrm>
                <a:off x="901856" y="5994767"/>
                <a:ext cx="432048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2" name="직사각형 131"/>
              <p:cNvSpPr/>
              <p:nvPr/>
            </p:nvSpPr>
            <p:spPr>
              <a:xfrm>
                <a:off x="901856" y="5480607"/>
                <a:ext cx="432048" cy="400110"/>
              </a:xfrm>
              <a:prstGeom prst="rect">
                <a:avLst/>
              </a:prstGeom>
              <a:effectLst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dirty="0" smtClean="0"/>
                  <a:t>w</a:t>
                </a:r>
                <a:endParaRPr lang="ko-KR" altLang="en-US" sz="2400" dirty="0"/>
              </a:p>
            </p:txBody>
          </p:sp>
          <p:sp>
            <p:nvSpPr>
              <p:cNvPr id="133" name="직사각형 132"/>
              <p:cNvSpPr/>
              <p:nvPr/>
            </p:nvSpPr>
            <p:spPr>
              <a:xfrm>
                <a:off x="901856" y="3789040"/>
                <a:ext cx="432048" cy="254699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3006534" y="3573016"/>
              <a:ext cx="1203086" cy="40461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2400" dirty="0" smtClean="0"/>
                <a:t>Vault #1</a:t>
              </a:r>
              <a:endParaRPr lang="ko-KR" altLang="en-US" sz="24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295679" y="3573016"/>
              <a:ext cx="1203086" cy="40461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2400" dirty="0" smtClean="0"/>
                <a:t>Vault #2</a:t>
              </a:r>
              <a:endParaRPr lang="ko-KR" altLang="en-US" sz="24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683429" y="4031958"/>
              <a:ext cx="505267" cy="2942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put</a:t>
              </a:r>
              <a:endParaRPr lang="ko-KR" alt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683429" y="5394534"/>
              <a:ext cx="505267" cy="2942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put</a:t>
              </a:r>
              <a:endParaRPr lang="ko-KR" alt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683429" y="6123357"/>
              <a:ext cx="505267" cy="2942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put</a:t>
              </a:r>
              <a:endParaRPr lang="ko-KR" alt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726863" y="5186764"/>
              <a:ext cx="505267" cy="2942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put</a:t>
              </a:r>
              <a:endParaRPr lang="ko-KR" altLang="en-US" dirty="0"/>
            </a:p>
          </p:txBody>
        </p:sp>
        <p:grpSp>
          <p:nvGrpSpPr>
            <p:cNvPr id="83" name="그룹 82"/>
            <p:cNvGrpSpPr/>
            <p:nvPr/>
          </p:nvGrpSpPr>
          <p:grpSpPr>
            <a:xfrm>
              <a:off x="1894257" y="4156311"/>
              <a:ext cx="4786943" cy="2232261"/>
              <a:chOff x="2027882" y="3747909"/>
              <a:chExt cx="4786943" cy="2546995"/>
            </a:xfrm>
          </p:grpSpPr>
          <p:cxnSp>
            <p:nvCxnSpPr>
              <p:cNvPr id="84" name="구부러진 연결선 83"/>
              <p:cNvCxnSpPr>
                <a:stCxn id="125" idx="2"/>
                <a:endCxn id="132" idx="1"/>
              </p:cNvCxnSpPr>
              <p:nvPr/>
            </p:nvCxnSpPr>
            <p:spPr>
              <a:xfrm rot="16200000" flipH="1">
                <a:off x="5134925" y="3959631"/>
                <a:ext cx="948628" cy="2411172"/>
              </a:xfrm>
              <a:prstGeom prst="curvedConnector2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85" name="그룹 84"/>
              <p:cNvGrpSpPr/>
              <p:nvPr/>
            </p:nvGrpSpPr>
            <p:grpSpPr>
              <a:xfrm>
                <a:off x="2027882" y="3747909"/>
                <a:ext cx="432048" cy="2546995"/>
                <a:chOff x="901856" y="3789040"/>
                <a:chExt cx="432048" cy="2546995"/>
              </a:xfrm>
            </p:grpSpPr>
            <p:sp>
              <p:nvSpPr>
                <p:cNvPr id="127" name="직사각형 126"/>
                <p:cNvSpPr/>
                <p:nvPr/>
              </p:nvSpPr>
              <p:spPr>
                <a:xfrm>
                  <a:off x="901856" y="4972285"/>
                  <a:ext cx="432048" cy="172011"/>
                </a:xfrm>
                <a:prstGeom prst="rect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직사각형 127"/>
                <p:cNvSpPr/>
                <p:nvPr/>
              </p:nvSpPr>
              <p:spPr>
                <a:xfrm>
                  <a:off x="901856" y="4331925"/>
                  <a:ext cx="432048" cy="40011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2400" dirty="0" smtClean="0"/>
                    <a:t>v</a:t>
                  </a:r>
                  <a:endParaRPr lang="ko-KR" altLang="en-US" sz="2400" dirty="0"/>
                </a:p>
              </p:txBody>
            </p:sp>
            <p:sp>
              <p:nvSpPr>
                <p:cNvPr id="129" name="직사각형 128"/>
                <p:cNvSpPr/>
                <p:nvPr/>
              </p:nvSpPr>
              <p:spPr>
                <a:xfrm>
                  <a:off x="901856" y="3789040"/>
                  <a:ext cx="432048" cy="2546995"/>
                </a:xfrm>
                <a:prstGeom prst="rect">
                  <a:avLst/>
                </a:prstGeom>
                <a:noFill/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cxnSp>
            <p:nvCxnSpPr>
              <p:cNvPr id="86" name="구부러진 연결선 85"/>
              <p:cNvCxnSpPr>
                <a:stCxn id="122" idx="3"/>
                <a:endCxn id="127" idx="3"/>
              </p:cNvCxnSpPr>
              <p:nvPr/>
            </p:nvCxnSpPr>
            <p:spPr>
              <a:xfrm rot="5400000">
                <a:off x="2802515" y="4348320"/>
                <a:ext cx="326256" cy="1011425"/>
              </a:xfrm>
              <a:prstGeom prst="curvedConnector2">
                <a:avLst/>
              </a:prstGeom>
              <a:ln>
                <a:prstDash val="lg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구부러진 연결선 86"/>
              <p:cNvCxnSpPr>
                <a:stCxn id="123" idx="3"/>
                <a:endCxn id="131" idx="1"/>
              </p:cNvCxnSpPr>
              <p:nvPr/>
            </p:nvCxnSpPr>
            <p:spPr>
              <a:xfrm rot="16200000" flipH="1">
                <a:off x="4621836" y="3846654"/>
                <a:ext cx="1348739" cy="3037238"/>
              </a:xfrm>
              <a:prstGeom prst="curvedConnector2">
                <a:avLst/>
              </a:prstGeom>
              <a:ln>
                <a:prstDash val="lg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18" name="그룹 117"/>
              <p:cNvGrpSpPr/>
              <p:nvPr/>
            </p:nvGrpSpPr>
            <p:grpSpPr>
              <a:xfrm>
                <a:off x="2459930" y="4290794"/>
                <a:ext cx="2991879" cy="400110"/>
                <a:chOff x="3623240" y="4259917"/>
                <a:chExt cx="2991879" cy="400110"/>
              </a:xfrm>
            </p:grpSpPr>
            <p:cxnSp>
              <p:nvCxnSpPr>
                <p:cNvPr id="120" name="직선 화살표 연결선 119"/>
                <p:cNvCxnSpPr>
                  <a:stCxn id="128" idx="3"/>
                  <a:endCxn id="126" idx="1"/>
                </p:cNvCxnSpPr>
                <p:nvPr/>
              </p:nvCxnSpPr>
              <p:spPr>
                <a:xfrm flipV="1">
                  <a:off x="3623240" y="4459972"/>
                  <a:ext cx="687623" cy="238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21" name="그룹 120"/>
                <p:cNvGrpSpPr/>
                <p:nvPr/>
              </p:nvGrpSpPr>
              <p:grpSpPr>
                <a:xfrm>
                  <a:off x="4310863" y="4259917"/>
                  <a:ext cx="2304256" cy="400110"/>
                  <a:chOff x="1693944" y="4331925"/>
                  <a:chExt cx="2304256" cy="400110"/>
                </a:xfrm>
              </p:grpSpPr>
              <p:sp>
                <p:nvSpPr>
                  <p:cNvPr id="122" name="직사각형 121"/>
                  <p:cNvSpPr/>
                  <p:nvPr/>
                </p:nvSpPr>
                <p:spPr>
                  <a:xfrm rot="5400000">
                    <a:off x="1817692" y="4445975"/>
                    <a:ext cx="400109" cy="172011"/>
                  </a:xfrm>
                  <a:prstGeom prst="rect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23" name="직사각형 122"/>
                  <p:cNvSpPr/>
                  <p:nvPr/>
                </p:nvSpPr>
                <p:spPr>
                  <a:xfrm rot="5400000">
                    <a:off x="2123923" y="4445975"/>
                    <a:ext cx="400109" cy="172011"/>
                  </a:xfrm>
                  <a:prstGeom prst="rect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24" name="직사각형 123"/>
                  <p:cNvSpPr/>
                  <p:nvPr/>
                </p:nvSpPr>
                <p:spPr>
                  <a:xfrm rot="5400000">
                    <a:off x="3454087" y="4445975"/>
                    <a:ext cx="400109" cy="172011"/>
                  </a:xfrm>
                  <a:prstGeom prst="rect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25" name="직사각형 124"/>
                  <p:cNvSpPr/>
                  <p:nvPr/>
                </p:nvSpPr>
                <p:spPr>
                  <a:xfrm>
                    <a:off x="2590003" y="4331925"/>
                    <a:ext cx="720080" cy="400110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ko-KR" sz="2400" dirty="0" smtClean="0"/>
                      <a:t>&amp;w</a:t>
                    </a:r>
                    <a:endParaRPr lang="ko-KR" altLang="en-US" sz="2400" dirty="0"/>
                  </a:p>
                </p:txBody>
              </p:sp>
              <p:sp>
                <p:nvSpPr>
                  <p:cNvPr id="126" name="직사각형 125"/>
                  <p:cNvSpPr/>
                  <p:nvPr/>
                </p:nvSpPr>
                <p:spPr>
                  <a:xfrm>
                    <a:off x="1693944" y="4331925"/>
                    <a:ext cx="2304256" cy="400110"/>
                  </a:xfrm>
                  <a:prstGeom prst="rect">
                    <a:avLst/>
                  </a:prstGeom>
                  <a:noFill/>
                  <a:effectLst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cxnSp>
            <p:nvCxnSpPr>
              <p:cNvPr id="119" name="구부러진 연결선 118"/>
              <p:cNvCxnSpPr>
                <a:stCxn id="124" idx="1"/>
                <a:endCxn id="130" idx="1"/>
              </p:cNvCxnSpPr>
              <p:nvPr/>
            </p:nvCxnSpPr>
            <p:spPr>
              <a:xfrm rot="5400000" flipH="1" flipV="1">
                <a:off x="5825566" y="3301537"/>
                <a:ext cx="271443" cy="1707074"/>
              </a:xfrm>
              <a:prstGeom prst="curvedConnector2">
                <a:avLst/>
              </a:prstGeom>
              <a:ln>
                <a:prstDash val="lg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TextBox 42"/>
          <p:cNvSpPr txBox="1"/>
          <p:nvPr/>
        </p:nvSpPr>
        <p:spPr>
          <a:xfrm>
            <a:off x="4329553" y="1580682"/>
            <a:ext cx="466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400" b="1" dirty="0" smtClean="0"/>
              <a:t>Non-blocking Remote Function Call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944997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Non-blocking Remote Function Call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1619672" y="3762682"/>
            <a:ext cx="1440160" cy="1224136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Local</a:t>
            </a:r>
          </a:p>
          <a:p>
            <a:pPr algn="ctr"/>
            <a:r>
              <a:rPr lang="en-US" altLang="ko-KR" sz="2400" dirty="0" smtClean="0"/>
              <a:t>Core</a:t>
            </a:r>
            <a:endParaRPr lang="ko-KR" altLang="en-US" sz="2400" dirty="0"/>
          </a:p>
        </p:txBody>
      </p:sp>
      <p:sp>
        <p:nvSpPr>
          <p:cNvPr id="12" name="직사각형 11"/>
          <p:cNvSpPr/>
          <p:nvPr/>
        </p:nvSpPr>
        <p:spPr>
          <a:xfrm>
            <a:off x="971600" y="5130833"/>
            <a:ext cx="461294" cy="432048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NI</a:t>
            </a:r>
            <a:endParaRPr lang="ko-KR" altLang="en-US" sz="2000" dirty="0"/>
          </a:p>
        </p:txBody>
      </p:sp>
      <p:sp>
        <p:nvSpPr>
          <p:cNvPr id="7" name="직사각형 6"/>
          <p:cNvSpPr/>
          <p:nvPr/>
        </p:nvSpPr>
        <p:spPr>
          <a:xfrm>
            <a:off x="6732240" y="3762680"/>
            <a:ext cx="1440160" cy="1224137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Remote</a:t>
            </a:r>
          </a:p>
          <a:p>
            <a:pPr algn="ctr"/>
            <a:r>
              <a:rPr lang="en-US" altLang="ko-KR" sz="2400" dirty="0" smtClean="0"/>
              <a:t>Core</a:t>
            </a:r>
            <a:endParaRPr lang="ko-KR" altLang="en-US" sz="2400" dirty="0"/>
          </a:p>
        </p:txBody>
      </p:sp>
      <p:sp>
        <p:nvSpPr>
          <p:cNvPr id="8" name="직사각형 7"/>
          <p:cNvSpPr/>
          <p:nvPr/>
        </p:nvSpPr>
        <p:spPr>
          <a:xfrm>
            <a:off x="6084168" y="5130832"/>
            <a:ext cx="461294" cy="432047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NI</a:t>
            </a:r>
            <a:endParaRPr lang="ko-KR" altLang="en-US" sz="2000" dirty="0"/>
          </a:p>
        </p:txBody>
      </p:sp>
      <p:sp>
        <p:nvSpPr>
          <p:cNvPr id="9" name="직사각형 8"/>
          <p:cNvSpPr/>
          <p:nvPr/>
        </p:nvSpPr>
        <p:spPr>
          <a:xfrm>
            <a:off x="5880844" y="3588724"/>
            <a:ext cx="2507580" cy="21454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6" name="그룹 25"/>
          <p:cNvGrpSpPr/>
          <p:nvPr/>
        </p:nvGrpSpPr>
        <p:grpSpPr>
          <a:xfrm>
            <a:off x="1202248" y="4374749"/>
            <a:ext cx="4881920" cy="981400"/>
            <a:chOff x="1202248" y="4374749"/>
            <a:chExt cx="4881920" cy="981400"/>
          </a:xfrm>
        </p:grpSpPr>
        <p:cxnSp>
          <p:nvCxnSpPr>
            <p:cNvPr id="3" name="직선 화살표 연결선 2"/>
            <p:cNvCxnSpPr>
              <a:stCxn id="12" idx="3"/>
              <a:endCxn id="8" idx="1"/>
            </p:cNvCxnSpPr>
            <p:nvPr/>
          </p:nvCxnSpPr>
          <p:spPr>
            <a:xfrm flipV="1">
              <a:off x="1432894" y="5346856"/>
              <a:ext cx="4651274" cy="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구부러진 연결선 12"/>
            <p:cNvCxnSpPr>
              <a:stCxn id="11" idx="1"/>
              <a:endCxn id="12" idx="0"/>
            </p:cNvCxnSpPr>
            <p:nvPr/>
          </p:nvCxnSpPr>
          <p:spPr>
            <a:xfrm rot="10800000" flipV="1">
              <a:off x="1202248" y="4374749"/>
              <a:ext cx="417425" cy="756083"/>
            </a:xfrm>
            <a:prstGeom prst="curvedConnector2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418736" y="4894484"/>
              <a:ext cx="2306530" cy="461665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 algn="ctr"/>
              <a:r>
                <a:rPr lang="en-US" altLang="ko-KR" sz="2400" dirty="0" smtClean="0">
                  <a:ea typeface="DejaVu Sans Mono" panose="020B0609030804020204" pitchFamily="49" charset="0"/>
                  <a:cs typeface="DejaVu Sans Mono" panose="020B0609030804020204" pitchFamily="49" charset="0"/>
                </a:rPr>
                <a:t>&amp;</a:t>
              </a:r>
              <a:r>
                <a:rPr lang="en-US" altLang="ko-KR" sz="2400" dirty="0" err="1" smtClean="0">
                  <a:ea typeface="DejaVu Sans Mono" panose="020B0609030804020204" pitchFamily="49" charset="0"/>
                  <a:cs typeface="DejaVu Sans Mono" panose="020B0609030804020204" pitchFamily="49" charset="0"/>
                </a:rPr>
                <a:t>func</a:t>
              </a:r>
              <a:r>
                <a:rPr lang="en-US" altLang="ko-KR" sz="2400" dirty="0" smtClean="0">
                  <a:ea typeface="DejaVu Sans Mono" panose="020B0609030804020204" pitchFamily="49" charset="0"/>
                  <a:cs typeface="DejaVu Sans Mono" panose="020B0609030804020204" pitchFamily="49" charset="0"/>
                </a:rPr>
                <a:t>, &amp;w, value</a:t>
              </a:r>
              <a:endParaRPr lang="ko-KR" altLang="en-US" sz="2400" dirty="0">
                <a:cs typeface="DejaVu Sans Mono" panose="020B0609030804020204" pitchFamily="49" charset="0"/>
              </a:endParaRPr>
            </a:p>
          </p:txBody>
        </p:sp>
      </p:grpSp>
      <p:sp>
        <p:nvSpPr>
          <p:cNvPr id="15" name="내용 개체 틀 46"/>
          <p:cNvSpPr txBox="1">
            <a:spLocks/>
          </p:cNvSpPr>
          <p:nvPr/>
        </p:nvSpPr>
        <p:spPr>
          <a:xfrm>
            <a:off x="457200" y="1331803"/>
            <a:ext cx="8229600" cy="201622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Send function address &amp; </a:t>
            </a:r>
            <a:r>
              <a:rPr lang="en-US" altLang="ko-KR" dirty="0" err="1" smtClean="0"/>
              <a:t>args</a:t>
            </a:r>
            <a:r>
              <a:rPr lang="en-US" altLang="ko-KR" dirty="0" smtClean="0"/>
              <a:t> to the remote core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Store the incoming message to the message queue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Flush the message queue when it is full or a synchronization barrier is reached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668513" y="5975064"/>
            <a:ext cx="5806974" cy="498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2400" dirty="0"/>
              <a:t>put(w.id, function() { </a:t>
            </a:r>
            <a:r>
              <a:rPr lang="en-US" altLang="ko-KR" sz="2400" dirty="0" err="1"/>
              <a:t>w.next_rank</a:t>
            </a:r>
            <a:r>
              <a:rPr lang="en-US" altLang="ko-KR" sz="2400" dirty="0"/>
              <a:t> += </a:t>
            </a:r>
            <a:r>
              <a:rPr lang="en-US" altLang="ko-KR" sz="2400" dirty="0" smtClean="0"/>
              <a:t>value; })</a:t>
            </a:r>
            <a:endParaRPr lang="en-US" altLang="ko-KR" sz="2400" dirty="0"/>
          </a:p>
        </p:txBody>
      </p:sp>
      <p:cxnSp>
        <p:nvCxnSpPr>
          <p:cNvPr id="17" name="직선 화살표 연결선 16"/>
          <p:cNvCxnSpPr>
            <a:endCxn id="18" idx="1"/>
          </p:cNvCxnSpPr>
          <p:nvPr/>
        </p:nvCxnSpPr>
        <p:spPr>
          <a:xfrm flipV="1">
            <a:off x="6545462" y="5345502"/>
            <a:ext cx="186778" cy="1354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6732240" y="5130832"/>
            <a:ext cx="1440160" cy="429339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MQ</a:t>
            </a:r>
            <a:endParaRPr lang="ko-KR" altLang="en-US" sz="2400" dirty="0"/>
          </a:p>
        </p:txBody>
      </p:sp>
      <p:cxnSp>
        <p:nvCxnSpPr>
          <p:cNvPr id="19" name="구부러진 연결선 18"/>
          <p:cNvCxnSpPr>
            <a:stCxn id="18" idx="3"/>
            <a:endCxn id="7" idx="3"/>
          </p:cNvCxnSpPr>
          <p:nvPr/>
        </p:nvCxnSpPr>
        <p:spPr>
          <a:xfrm flipV="1">
            <a:off x="8172400" y="4374749"/>
            <a:ext cx="12700" cy="970753"/>
          </a:xfrm>
          <a:prstGeom prst="curvedConnector3">
            <a:avLst>
              <a:gd name="adj1" fmla="val 2475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직사각형 23"/>
          <p:cNvSpPr/>
          <p:nvPr/>
        </p:nvSpPr>
        <p:spPr>
          <a:xfrm>
            <a:off x="768274" y="3587664"/>
            <a:ext cx="2494884" cy="21475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68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Graphs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Abstract representation of object relationships</a:t>
            </a:r>
          </a:p>
          <a:p>
            <a:pPr lvl="1"/>
            <a:r>
              <a:rPr lang="en-US" altLang="ko-KR" dirty="0" smtClean="0"/>
              <a:t>Vertex: object</a:t>
            </a:r>
            <a:r>
              <a:rPr lang="ko-KR" altLang="en-US" dirty="0" smtClean="0"/>
              <a:t> </a:t>
            </a:r>
            <a:r>
              <a:rPr lang="en-US" altLang="ko-KR" dirty="0" smtClean="0"/>
              <a:t>(e.g., person, article, …)</a:t>
            </a:r>
          </a:p>
          <a:p>
            <a:pPr lvl="1"/>
            <a:r>
              <a:rPr lang="en-US" altLang="ko-KR" dirty="0" smtClean="0"/>
              <a:t>Edge: relationship (e.g., friendships, hyperlinks, …)</a:t>
            </a:r>
          </a:p>
          <a:p>
            <a:endParaRPr lang="en-US" altLang="ko-KR" dirty="0"/>
          </a:p>
          <a:p>
            <a:r>
              <a:rPr lang="en-US" altLang="ko-KR" dirty="0" smtClean="0"/>
              <a:t>Recent trend: explosive increase in graph size</a:t>
            </a:r>
            <a:endParaRPr lang="ko-KR" altLang="en-US" dirty="0"/>
          </a:p>
        </p:txBody>
      </p:sp>
      <p:grpSp>
        <p:nvGrpSpPr>
          <p:cNvPr id="13" name="그룹 12"/>
          <p:cNvGrpSpPr/>
          <p:nvPr/>
        </p:nvGrpSpPr>
        <p:grpSpPr>
          <a:xfrm>
            <a:off x="832673" y="3933056"/>
            <a:ext cx="7716092" cy="1745344"/>
            <a:chOff x="832673" y="3933056"/>
            <a:chExt cx="7716092" cy="1745344"/>
          </a:xfrm>
        </p:grpSpPr>
        <p:sp>
          <p:nvSpPr>
            <p:cNvPr id="5" name="TextBox 3"/>
            <p:cNvSpPr txBox="1"/>
            <p:nvPr/>
          </p:nvSpPr>
          <p:spPr>
            <a:xfrm>
              <a:off x="832673" y="5032069"/>
              <a:ext cx="17647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36 </a:t>
              </a:r>
              <a:r>
                <a:rPr lang="en-US" dirty="0"/>
                <a:t>Million </a:t>
              </a:r>
            </a:p>
            <a:p>
              <a:pPr algn="ctr"/>
              <a:r>
                <a:rPr lang="en-US" dirty="0"/>
                <a:t>Wikipedia </a:t>
              </a:r>
              <a:r>
                <a:rPr lang="en-US" dirty="0" smtClean="0"/>
                <a:t>Pages</a:t>
              </a:r>
              <a:endParaRPr lang="en-US" dirty="0"/>
            </a:p>
          </p:txBody>
        </p:sp>
        <p:pic>
          <p:nvPicPr>
            <p:cNvPr id="6" name="Picture 2" descr="http://www.bioteams.com/images/wikipedia_as_a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41099" y="3933056"/>
              <a:ext cx="1042440" cy="1042441"/>
            </a:xfrm>
            <a:prstGeom prst="rect">
              <a:avLst/>
            </a:prstGeom>
            <a:noFill/>
          </p:spPr>
        </p:pic>
        <p:sp>
          <p:nvSpPr>
            <p:cNvPr id="11" name="TextBox 5"/>
            <p:cNvSpPr txBox="1"/>
            <p:nvPr/>
          </p:nvSpPr>
          <p:spPr>
            <a:xfrm>
              <a:off x="2842663" y="5032069"/>
              <a:ext cx="170213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1.4 </a:t>
              </a:r>
              <a:r>
                <a:rPr lang="en-US" dirty="0"/>
                <a:t>B</a:t>
              </a:r>
              <a:r>
                <a:rPr lang="en-US" dirty="0" smtClean="0"/>
                <a:t>illion</a:t>
              </a:r>
              <a:endParaRPr lang="en-US" dirty="0"/>
            </a:p>
            <a:p>
              <a:pPr algn="ctr"/>
              <a:r>
                <a:rPr lang="en-US" dirty="0" smtClean="0"/>
                <a:t>Facebook </a:t>
              </a:r>
              <a:r>
                <a:rPr lang="en-US" dirty="0"/>
                <a:t>Users</a:t>
              </a:r>
            </a:p>
          </p:txBody>
        </p:sp>
        <p:pic>
          <p:nvPicPr>
            <p:cNvPr id="12" name="Picture 8" descr="http://jchutchins.net/site/wp-content/uploads/2009/06/facebook-logo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73087" y="4134476"/>
              <a:ext cx="1699935" cy="639600"/>
            </a:xfrm>
            <a:prstGeom prst="rect">
              <a:avLst/>
            </a:prstGeom>
            <a:noFill/>
          </p:spPr>
        </p:pic>
        <p:pic>
          <p:nvPicPr>
            <p:cNvPr id="1034" name="Picture 10" descr="http://asset3.itsnicethat.com/system/files/062012/4fd07cea5c3e3c0d810000db/img_col_main/Twitternew.jpg?135457642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104" t="20452" r="24614" b="18303"/>
            <a:stretch/>
          </p:blipFill>
          <p:spPr bwMode="auto">
            <a:xfrm>
              <a:off x="5210504" y="4013426"/>
              <a:ext cx="1047019" cy="881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5"/>
            <p:cNvSpPr txBox="1"/>
            <p:nvPr/>
          </p:nvSpPr>
          <p:spPr>
            <a:xfrm>
              <a:off x="5023819" y="5032069"/>
              <a:ext cx="142038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300 Million</a:t>
              </a:r>
              <a:endParaRPr lang="en-US" dirty="0"/>
            </a:p>
            <a:p>
              <a:pPr algn="ctr"/>
              <a:r>
                <a:rPr lang="en-US" dirty="0" smtClean="0"/>
                <a:t>Twitter Users</a:t>
              </a:r>
              <a:endParaRPr lang="en-US" dirty="0"/>
            </a:p>
          </p:txBody>
        </p:sp>
        <p:pic>
          <p:nvPicPr>
            <p:cNvPr id="1036" name="Picture 12" descr="https://pbs.twimg.com/profile_images/1550954462/instagramIcon_400x40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4254" y="4008251"/>
              <a:ext cx="892050" cy="892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5"/>
            <p:cNvSpPr txBox="1"/>
            <p:nvPr/>
          </p:nvSpPr>
          <p:spPr>
            <a:xfrm>
              <a:off x="6731793" y="5032069"/>
              <a:ext cx="181697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30 Billion</a:t>
              </a:r>
              <a:endParaRPr lang="en-US" dirty="0"/>
            </a:p>
            <a:p>
              <a:pPr algn="ctr"/>
              <a:r>
                <a:rPr lang="en-US" dirty="0" smtClean="0"/>
                <a:t>Instagram Photos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5247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Benefits of Non-blocking Remote Function Call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Latency hiding through fire-and-forget</a:t>
            </a:r>
          </a:p>
          <a:p>
            <a:pPr lvl="1"/>
            <a:r>
              <a:rPr lang="en-US" altLang="ko-KR"/>
              <a:t>Local </a:t>
            </a:r>
            <a:r>
              <a:rPr lang="en-US" altLang="ko-KR" smtClean="0"/>
              <a:t>cores </a:t>
            </a:r>
            <a:r>
              <a:rPr lang="en-US" altLang="ko-KR" dirty="0"/>
              <a:t>are not blocked by remote function </a:t>
            </a:r>
            <a:r>
              <a:rPr lang="en-US" altLang="ko-KR" dirty="0" smtClean="0"/>
              <a:t>calls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Localized memory traffic</a:t>
            </a:r>
          </a:p>
          <a:p>
            <a:pPr lvl="1"/>
            <a:r>
              <a:rPr lang="en-US" altLang="ko-KR" dirty="0" smtClean="0"/>
              <a:t>No off-chip traffic during remote function call execution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smtClean="0"/>
              <a:t>No </a:t>
            </a:r>
            <a:r>
              <a:rPr lang="en-US" altLang="ko-KR" dirty="0"/>
              <a:t>need for </a:t>
            </a:r>
            <a:r>
              <a:rPr lang="en-US" altLang="ko-KR" dirty="0" err="1" smtClean="0"/>
              <a:t>mutexes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Non-blocking remote function calls are atomic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Prefetching</a:t>
            </a:r>
          </a:p>
          <a:p>
            <a:pPr lvl="1"/>
            <a:r>
              <a:rPr lang="en-US" altLang="ko-KR" dirty="0" smtClean="0"/>
              <a:t>Will </a:t>
            </a:r>
            <a:r>
              <a:rPr lang="en-US" altLang="ko-KR" dirty="0"/>
              <a:t>be </a:t>
            </a:r>
            <a:r>
              <a:rPr lang="en-US" altLang="ko-KR" dirty="0" smtClean="0"/>
              <a:t>covered shortly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4632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Tesseract System</a:t>
            </a:r>
            <a:endParaRPr lang="ko-KR" altLang="en-US" dirty="0"/>
          </a:p>
        </p:txBody>
      </p:sp>
      <p:pic>
        <p:nvPicPr>
          <p:cNvPr id="4" name="Picture 2" descr="http://www.extremetech.com/wp-content/uploads/2013/09/hybrid_memory_cub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20" y="1340768"/>
            <a:ext cx="3383774" cy="242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8" name="그룹 137"/>
          <p:cNvGrpSpPr/>
          <p:nvPr/>
        </p:nvGrpSpPr>
        <p:grpSpPr>
          <a:xfrm>
            <a:off x="2960548" y="2386982"/>
            <a:ext cx="2890319" cy="3322913"/>
            <a:chOff x="2540320" y="2698376"/>
            <a:chExt cx="2890319" cy="3322913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2540320" y="3008078"/>
              <a:ext cx="101813" cy="99059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직선 연결선 67"/>
            <p:cNvCxnSpPr/>
            <p:nvPr/>
          </p:nvCxnSpPr>
          <p:spPr>
            <a:xfrm flipH="1">
              <a:off x="5107196" y="2698376"/>
              <a:ext cx="323443" cy="130029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그룹 85"/>
            <p:cNvGrpSpPr/>
            <p:nvPr/>
          </p:nvGrpSpPr>
          <p:grpSpPr>
            <a:xfrm>
              <a:off x="2542515" y="3916837"/>
              <a:ext cx="2664295" cy="2104452"/>
              <a:chOff x="3275856" y="3916837"/>
              <a:chExt cx="2664295" cy="2104452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3375473" y="3998674"/>
                <a:ext cx="2465060" cy="202261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grpSp>
            <p:nvGrpSpPr>
              <p:cNvPr id="85" name="그룹 84"/>
              <p:cNvGrpSpPr/>
              <p:nvPr/>
            </p:nvGrpSpPr>
            <p:grpSpPr>
              <a:xfrm>
                <a:off x="3501888" y="3916837"/>
                <a:ext cx="2212233" cy="2010654"/>
                <a:chOff x="3501887" y="3916837"/>
                <a:chExt cx="2212233" cy="2010654"/>
              </a:xfrm>
            </p:grpSpPr>
            <p:grpSp>
              <p:nvGrpSpPr>
                <p:cNvPr id="50" name="그룹 49"/>
                <p:cNvGrpSpPr/>
                <p:nvPr/>
              </p:nvGrpSpPr>
              <p:grpSpPr>
                <a:xfrm flipV="1">
                  <a:off x="3627842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1" name="직선 화살표 연결선 50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직선 화살표 연결선 51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3" name="그룹 52"/>
                <p:cNvGrpSpPr/>
                <p:nvPr/>
              </p:nvGrpSpPr>
              <p:grpSpPr>
                <a:xfrm flipV="1">
                  <a:off x="4070289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4" name="직선 화살표 연결선 53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직선 화살표 연결선 54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6" name="그룹 55"/>
                <p:cNvGrpSpPr/>
                <p:nvPr/>
              </p:nvGrpSpPr>
              <p:grpSpPr>
                <a:xfrm flipV="1">
                  <a:off x="4512736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7" name="직선 화살표 연결선 56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직선 화살표 연결선 57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9" name="그룹 58"/>
                <p:cNvGrpSpPr/>
                <p:nvPr/>
              </p:nvGrpSpPr>
              <p:grpSpPr>
                <a:xfrm flipV="1">
                  <a:off x="5524042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60" name="직선 화살표 연결선 59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직선 화살표 연결선 60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0" name="그룹 39"/>
                <p:cNvGrpSpPr/>
                <p:nvPr/>
              </p:nvGrpSpPr>
              <p:grpSpPr>
                <a:xfrm>
                  <a:off x="3627842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34" name="직선 화살표 연결선 33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직선 화살표 연결선 35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" name="그룹 40"/>
                <p:cNvGrpSpPr/>
                <p:nvPr/>
              </p:nvGrpSpPr>
              <p:grpSpPr>
                <a:xfrm>
                  <a:off x="4070289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2" name="직선 화살표 연결선 41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직선 화살표 연결선 42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" name="그룹 43"/>
                <p:cNvGrpSpPr/>
                <p:nvPr/>
              </p:nvGrpSpPr>
              <p:grpSpPr>
                <a:xfrm>
                  <a:off x="4512736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5" name="직선 화살표 연결선 44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직선 화살표 연결선 45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7" name="그룹 46"/>
                <p:cNvGrpSpPr/>
                <p:nvPr/>
              </p:nvGrpSpPr>
              <p:grpSpPr>
                <a:xfrm>
                  <a:off x="5524042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8" name="직선 화살표 연결선 47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직선 화살표 연결선 48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" name="직사각형 6"/>
                <p:cNvSpPr/>
                <p:nvPr/>
              </p:nvSpPr>
              <p:spPr>
                <a:xfrm>
                  <a:off x="3501887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8" name="직사각형 7"/>
                <p:cNvSpPr/>
                <p:nvPr/>
              </p:nvSpPr>
              <p:spPr>
                <a:xfrm>
                  <a:off x="3944334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9" name="직사각형 8"/>
                <p:cNvSpPr/>
                <p:nvPr/>
              </p:nvSpPr>
              <p:spPr>
                <a:xfrm>
                  <a:off x="4386781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2" name="직사각형 11"/>
                <p:cNvSpPr/>
                <p:nvPr/>
              </p:nvSpPr>
              <p:spPr>
                <a:xfrm>
                  <a:off x="3501887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3" name="직사각형 12"/>
                <p:cNvSpPr/>
                <p:nvPr/>
              </p:nvSpPr>
              <p:spPr>
                <a:xfrm>
                  <a:off x="3944334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4" name="직사각형 13"/>
                <p:cNvSpPr/>
                <p:nvPr/>
              </p:nvSpPr>
              <p:spPr>
                <a:xfrm>
                  <a:off x="4386781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6" name="직사각형 15"/>
                <p:cNvSpPr/>
                <p:nvPr/>
              </p:nvSpPr>
              <p:spPr>
                <a:xfrm>
                  <a:off x="3501887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직사각형 16"/>
                <p:cNvSpPr/>
                <p:nvPr/>
              </p:nvSpPr>
              <p:spPr>
                <a:xfrm>
                  <a:off x="3944334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8" name="직사각형 17"/>
                <p:cNvSpPr/>
                <p:nvPr/>
              </p:nvSpPr>
              <p:spPr>
                <a:xfrm>
                  <a:off x="4386781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0" name="직사각형 19"/>
                <p:cNvSpPr/>
                <p:nvPr/>
              </p:nvSpPr>
              <p:spPr>
                <a:xfrm>
                  <a:off x="3501887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1" name="직사각형 20"/>
                <p:cNvSpPr/>
                <p:nvPr/>
              </p:nvSpPr>
              <p:spPr>
                <a:xfrm>
                  <a:off x="3944334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2" name="직사각형 21"/>
                <p:cNvSpPr/>
                <p:nvPr/>
              </p:nvSpPr>
              <p:spPr>
                <a:xfrm>
                  <a:off x="4386781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6" name="직사각형 5"/>
                <p:cNvSpPr/>
                <p:nvPr/>
              </p:nvSpPr>
              <p:spPr>
                <a:xfrm>
                  <a:off x="3501887" y="4851965"/>
                  <a:ext cx="2212233" cy="316034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600" dirty="0" smtClean="0"/>
                    <a:t>Crossbar Network</a:t>
                  </a:r>
                  <a:endParaRPr lang="ko-KR" altLang="en-US" sz="1600" dirty="0"/>
                </a:p>
              </p:txBody>
            </p:sp>
            <p:sp>
              <p:nvSpPr>
                <p:cNvPr id="10" name="직사각형 9"/>
                <p:cNvSpPr/>
                <p:nvPr/>
              </p:nvSpPr>
              <p:spPr>
                <a:xfrm>
                  <a:off x="5398087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5" name="직사각형 14"/>
                <p:cNvSpPr/>
                <p:nvPr/>
              </p:nvSpPr>
              <p:spPr>
                <a:xfrm>
                  <a:off x="5398087" y="44806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9" name="직사각형 18"/>
                <p:cNvSpPr/>
                <p:nvPr/>
              </p:nvSpPr>
              <p:spPr>
                <a:xfrm>
                  <a:off x="5398087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3" name="직사각형 22"/>
                <p:cNvSpPr/>
                <p:nvPr/>
              </p:nvSpPr>
              <p:spPr>
                <a:xfrm>
                  <a:off x="5398087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4860355" y="3916837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4860355" y="4297315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4860355" y="5096119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4860355" y="5465826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</p:grpSp>
          <p:cxnSp>
            <p:nvCxnSpPr>
              <p:cNvPr id="79" name="직선 화살표 연결선 78"/>
              <p:cNvCxnSpPr/>
              <p:nvPr/>
            </p:nvCxnSpPr>
            <p:spPr>
              <a:xfrm flipH="1">
                <a:off x="3275856" y="5013177"/>
                <a:ext cx="226031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직선 화살표 연결선 83"/>
              <p:cNvCxnSpPr/>
              <p:nvPr/>
            </p:nvCxnSpPr>
            <p:spPr>
              <a:xfrm flipH="1">
                <a:off x="5714120" y="5015083"/>
                <a:ext cx="226031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그룹 138"/>
          <p:cNvGrpSpPr/>
          <p:nvPr/>
        </p:nvGrpSpPr>
        <p:grpSpPr>
          <a:xfrm>
            <a:off x="5397217" y="3068960"/>
            <a:ext cx="3568497" cy="2986186"/>
            <a:chOff x="5277803" y="2315022"/>
            <a:chExt cx="3568497" cy="2986186"/>
          </a:xfrm>
        </p:grpSpPr>
        <p:grpSp>
          <p:nvGrpSpPr>
            <p:cNvPr id="132" name="그룹 131"/>
            <p:cNvGrpSpPr/>
            <p:nvPr/>
          </p:nvGrpSpPr>
          <p:grpSpPr>
            <a:xfrm>
              <a:off x="5860114" y="2315022"/>
              <a:ext cx="2986186" cy="2986186"/>
              <a:chOff x="5700614" y="2176524"/>
              <a:chExt cx="2986186" cy="2986186"/>
            </a:xfrm>
          </p:grpSpPr>
          <p:sp>
            <p:nvSpPr>
              <p:cNvPr id="87" name="직사각형 86"/>
              <p:cNvSpPr/>
              <p:nvPr/>
            </p:nvSpPr>
            <p:spPr>
              <a:xfrm>
                <a:off x="5700614" y="2176524"/>
                <a:ext cx="2986186" cy="298618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8" name="직사각형 87"/>
              <p:cNvSpPr/>
              <p:nvPr/>
            </p:nvSpPr>
            <p:spPr>
              <a:xfrm>
                <a:off x="8110736" y="2346491"/>
                <a:ext cx="432048" cy="207509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algn="ctr"/>
                <a:r>
                  <a:rPr lang="en-US" altLang="ko-KR" dirty="0" smtClean="0"/>
                  <a:t>DRAM Controller</a:t>
                </a:r>
                <a:endParaRPr lang="ko-KR" altLang="en-US" dirty="0"/>
              </a:p>
            </p:txBody>
          </p:sp>
          <p:sp>
            <p:nvSpPr>
              <p:cNvPr id="89" name="직사각형 88"/>
              <p:cNvSpPr/>
              <p:nvPr/>
            </p:nvSpPr>
            <p:spPr>
              <a:xfrm>
                <a:off x="8110736" y="4589673"/>
                <a:ext cx="432048" cy="40494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rtlCol="0" anchor="ctr"/>
              <a:lstStyle/>
              <a:p>
                <a:pPr algn="ctr"/>
                <a:r>
                  <a:rPr lang="en-US" altLang="ko-KR" dirty="0" smtClean="0"/>
                  <a:t>NI</a:t>
                </a:r>
                <a:endParaRPr lang="ko-KR" altLang="en-US" dirty="0"/>
              </a:p>
            </p:txBody>
          </p:sp>
          <p:cxnSp>
            <p:nvCxnSpPr>
              <p:cNvPr id="98" name="직선 화살표 연결선 97"/>
              <p:cNvCxnSpPr>
                <a:stCxn id="89" idx="0"/>
                <a:endCxn id="88" idx="2"/>
              </p:cNvCxnSpPr>
              <p:nvPr/>
            </p:nvCxnSpPr>
            <p:spPr>
              <a:xfrm flipV="1">
                <a:off x="8326760" y="4421581"/>
                <a:ext cx="0" cy="168092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8" name="직선 연결선 127"/>
            <p:cNvCxnSpPr/>
            <p:nvPr/>
          </p:nvCxnSpPr>
          <p:spPr>
            <a:xfrm flipV="1">
              <a:off x="5280614" y="2315022"/>
              <a:ext cx="583876" cy="110412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직선 연결선 128"/>
            <p:cNvCxnSpPr/>
            <p:nvPr/>
          </p:nvCxnSpPr>
          <p:spPr>
            <a:xfrm>
              <a:off x="5277803" y="3668121"/>
              <a:ext cx="580861" cy="163308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그룹 132"/>
          <p:cNvGrpSpPr/>
          <p:nvPr/>
        </p:nvGrpSpPr>
        <p:grpSpPr>
          <a:xfrm>
            <a:off x="6127920" y="3238927"/>
            <a:ext cx="2261730" cy="2648562"/>
            <a:chOff x="5849006" y="2346491"/>
            <a:chExt cx="2261730" cy="2648562"/>
          </a:xfrm>
        </p:grpSpPr>
        <p:sp>
          <p:nvSpPr>
            <p:cNvPr id="90" name="직사각형 89"/>
            <p:cNvSpPr/>
            <p:nvPr/>
          </p:nvSpPr>
          <p:spPr>
            <a:xfrm>
              <a:off x="5849006" y="2346491"/>
              <a:ext cx="2079267" cy="774399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sz="2000" dirty="0" smtClean="0"/>
                <a:t>In-Order Core</a:t>
              </a:r>
              <a:endParaRPr lang="ko-KR" altLang="en-US" sz="2000" dirty="0"/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5849006" y="4589673"/>
              <a:ext cx="2079267" cy="405380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Message Queue</a:t>
              </a:r>
              <a:endParaRPr lang="ko-KR" altLang="en-US" dirty="0"/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6882913" y="3280649"/>
              <a:ext cx="1045360" cy="610202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PF Buffer</a:t>
              </a:r>
              <a:endParaRPr lang="ko-KR" altLang="en-US" dirty="0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6882913" y="4047202"/>
              <a:ext cx="1045360" cy="374697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MTP</a:t>
              </a:r>
              <a:endParaRPr lang="ko-KR" altLang="en-US" dirty="0"/>
            </a:p>
          </p:txBody>
        </p:sp>
        <p:sp>
          <p:nvSpPr>
            <p:cNvPr id="94" name="직사각형 93"/>
            <p:cNvSpPr/>
            <p:nvPr/>
          </p:nvSpPr>
          <p:spPr>
            <a:xfrm>
              <a:off x="6240328" y="3280650"/>
              <a:ext cx="460122" cy="610202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LP</a:t>
              </a:r>
              <a:endParaRPr lang="ko-KR" altLang="en-US" dirty="0"/>
            </a:p>
          </p:txBody>
        </p:sp>
        <p:cxnSp>
          <p:nvCxnSpPr>
            <p:cNvPr id="96" name="직선 화살표 연결선 95"/>
            <p:cNvCxnSpPr/>
            <p:nvPr/>
          </p:nvCxnSpPr>
          <p:spPr>
            <a:xfrm>
              <a:off x="6028727" y="3120890"/>
              <a:ext cx="0" cy="146878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9" name="직선 화살표 연결선 98"/>
            <p:cNvCxnSpPr>
              <a:stCxn id="89" idx="1"/>
              <a:endCxn id="91" idx="3"/>
            </p:cNvCxnSpPr>
            <p:nvPr/>
          </p:nvCxnSpPr>
          <p:spPr>
            <a:xfrm flipH="1">
              <a:off x="7928273" y="4792145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직선 화살표 연결선 106"/>
            <p:cNvCxnSpPr/>
            <p:nvPr/>
          </p:nvCxnSpPr>
          <p:spPr>
            <a:xfrm flipV="1">
              <a:off x="7405593" y="4420547"/>
              <a:ext cx="0" cy="1691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직선 화살표 연결선 109"/>
            <p:cNvCxnSpPr>
              <a:stCxn id="93" idx="0"/>
              <a:endCxn id="92" idx="2"/>
            </p:cNvCxnSpPr>
            <p:nvPr/>
          </p:nvCxnSpPr>
          <p:spPr>
            <a:xfrm flipV="1">
              <a:off x="7405593" y="3890851"/>
              <a:ext cx="0" cy="1563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직선 화살표 연결선 113"/>
            <p:cNvCxnSpPr/>
            <p:nvPr/>
          </p:nvCxnSpPr>
          <p:spPr>
            <a:xfrm flipV="1">
              <a:off x="7405593" y="3120890"/>
              <a:ext cx="0" cy="1597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" name="직선 화살표 연결선 115"/>
            <p:cNvCxnSpPr/>
            <p:nvPr/>
          </p:nvCxnSpPr>
          <p:spPr>
            <a:xfrm>
              <a:off x="6470389" y="3120890"/>
              <a:ext cx="0" cy="1597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직선 화살표 연결선 116"/>
            <p:cNvCxnSpPr>
              <a:stCxn id="94" idx="3"/>
              <a:endCxn id="92" idx="1"/>
            </p:cNvCxnSpPr>
            <p:nvPr/>
          </p:nvCxnSpPr>
          <p:spPr>
            <a:xfrm flipV="1">
              <a:off x="6700450" y="3585750"/>
              <a:ext cx="182463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" name="직선 화살표 연결선 123"/>
            <p:cNvCxnSpPr/>
            <p:nvPr/>
          </p:nvCxnSpPr>
          <p:spPr>
            <a:xfrm flipH="1">
              <a:off x="7928273" y="3594266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직선 화살표 연결선 124"/>
            <p:cNvCxnSpPr/>
            <p:nvPr/>
          </p:nvCxnSpPr>
          <p:spPr>
            <a:xfrm flipH="1">
              <a:off x="7928273" y="2733472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84" name="그룹 583"/>
          <p:cNvGrpSpPr/>
          <p:nvPr/>
        </p:nvGrpSpPr>
        <p:grpSpPr>
          <a:xfrm>
            <a:off x="318817" y="3704795"/>
            <a:ext cx="2747113" cy="2348991"/>
            <a:chOff x="211357" y="3318585"/>
            <a:chExt cx="2747113" cy="2348991"/>
          </a:xfrm>
        </p:grpSpPr>
        <p:grpSp>
          <p:nvGrpSpPr>
            <p:cNvPr id="577" name="그룹 576"/>
            <p:cNvGrpSpPr/>
            <p:nvPr/>
          </p:nvGrpSpPr>
          <p:grpSpPr>
            <a:xfrm>
              <a:off x="211357" y="3468326"/>
              <a:ext cx="2199540" cy="2199250"/>
              <a:chOff x="288170" y="3573016"/>
              <a:chExt cx="2199540" cy="2199250"/>
            </a:xfrm>
          </p:grpSpPr>
          <p:grpSp>
            <p:nvGrpSpPr>
              <p:cNvPr id="338" name="그룹 337"/>
              <p:cNvGrpSpPr/>
              <p:nvPr/>
            </p:nvGrpSpPr>
            <p:grpSpPr>
              <a:xfrm>
                <a:off x="288170" y="3573016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16" name="그룹 315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146" name="직사각형 145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48" name="직사각형 147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49" name="직사각형 148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1" name="직사각형 15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2" name="직사각형 15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3" name="직사각형 15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17" name="그룹 316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18" name="직사각형 317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9" name="직사각형 318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0" name="직사각형 319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1" name="직사각형 32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2" name="직사각형 32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3" name="직사각형 32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24" name="그룹 323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25" name="직사각형 324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6" name="직사각형 325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7" name="직사각형 326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8" name="직사각형 327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9" name="직사각형 328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0" name="직사각형 329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31" name="그룹 330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32" name="직사각형 33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3" name="직사각형 33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4" name="직사각형 33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5" name="직사각형 33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6" name="직사각형 33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7" name="직사각형 33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339" name="그룹 338"/>
              <p:cNvGrpSpPr/>
              <p:nvPr/>
            </p:nvGrpSpPr>
            <p:grpSpPr>
              <a:xfrm>
                <a:off x="288170" y="4153087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40" name="그룹 339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62" name="직사각형 36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3" name="직사각형 36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4" name="직사각형 36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5" name="직사각형 36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6" name="직사각형 36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7" name="직사각형 36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1" name="그룹 340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56" name="직사각형 355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7" name="직사각형 356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8" name="직사각형 357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9" name="직사각형 358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0" name="직사각형 359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1" name="직사각형 360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2" name="그룹 341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50" name="직사각형 349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1" name="직사각형 350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2" name="직사각형 351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3" name="직사각형 352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4" name="직사각형 353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5" name="직사각형 354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3" name="그룹 342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44" name="직사각형 343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5" name="직사각형 344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6" name="직사각형 345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7" name="직사각형 346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8" name="직사각형 347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9" name="직사각형 348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397" name="그룹 396"/>
              <p:cNvGrpSpPr/>
              <p:nvPr/>
            </p:nvGrpSpPr>
            <p:grpSpPr>
              <a:xfrm>
                <a:off x="288170" y="4733912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98" name="그룹 397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20" name="직사각형 419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1" name="직사각형 420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2" name="직사각형 421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3" name="직사각형 422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4" name="직사각형 423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5" name="직사각형 424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99" name="그룹 398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14" name="직사각형 413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5" name="직사각형 414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6" name="직사각형 415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7" name="직사각형 416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8" name="직사각형 417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9" name="직사각형 418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00" name="그룹 399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08" name="직사각형 407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9" name="직사각형 408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0" name="직사각형 409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1" name="직사각형 41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2" name="직사각형 41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3" name="직사각형 41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01" name="그룹 400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02" name="직사각형 40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3" name="직사각형 40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4" name="직사각형 40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5" name="직사각형 40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6" name="직사각형 40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7" name="직사각형 40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426" name="그룹 425"/>
              <p:cNvGrpSpPr/>
              <p:nvPr/>
            </p:nvGrpSpPr>
            <p:grpSpPr>
              <a:xfrm>
                <a:off x="288170" y="5315933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427" name="그룹 426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49" name="직사각형 448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0" name="직사각형 449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1" name="직사각형 450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2" name="직사각형 451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3" name="직사각형 452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4" name="직사각형 453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28" name="그룹 427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43" name="직사각형 442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4" name="직사각형 443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5" name="직사각형 444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6" name="직사각형 445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7" name="직사각형 446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8" name="직사각형 447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29" name="그룹 428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37" name="직사각형 436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8" name="직사각형 437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9" name="직사각형 438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0" name="직사각형 439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1" name="직사각형 440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2" name="직사각형 441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30" name="그룹 429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31" name="직사각형 430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2" name="직사각형 431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3" name="직사각형 432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4" name="직사각형 433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5" name="직사각형 434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6" name="직사각형 435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cxnSp>
            <p:nvCxnSpPr>
              <p:cNvPr id="456" name="직선 화살표 연결선 455"/>
              <p:cNvCxnSpPr>
                <a:stCxn id="146" idx="3"/>
                <a:endCxn id="318" idx="1"/>
              </p:cNvCxnSpPr>
              <p:nvPr/>
            </p:nvCxnSpPr>
            <p:spPr>
              <a:xfrm>
                <a:off x="74537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7" name="직선 화살표 연결선 456"/>
              <p:cNvCxnSpPr>
                <a:stCxn id="318" idx="3"/>
                <a:endCxn id="325" idx="1"/>
              </p:cNvCxnSpPr>
              <p:nvPr/>
            </p:nvCxnSpPr>
            <p:spPr>
              <a:xfrm>
                <a:off x="132615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0" name="직선 화살표 연결선 459"/>
              <p:cNvCxnSpPr>
                <a:stCxn id="325" idx="3"/>
                <a:endCxn id="332" idx="1"/>
              </p:cNvCxnSpPr>
              <p:nvPr/>
            </p:nvCxnSpPr>
            <p:spPr>
              <a:xfrm>
                <a:off x="190693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3" name="직선 화살표 연결선 462"/>
              <p:cNvCxnSpPr>
                <a:stCxn id="350" idx="3"/>
                <a:endCxn id="344" idx="1"/>
              </p:cNvCxnSpPr>
              <p:nvPr/>
            </p:nvCxnSpPr>
            <p:spPr>
              <a:xfrm>
                <a:off x="1906930" y="4381254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6" name="직선 화살표 연결선 465"/>
              <p:cNvCxnSpPr>
                <a:stCxn id="408" idx="3"/>
                <a:endCxn id="402" idx="1"/>
              </p:cNvCxnSpPr>
              <p:nvPr/>
            </p:nvCxnSpPr>
            <p:spPr>
              <a:xfrm>
                <a:off x="1906930" y="4962079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9" name="직선 화살표 연결선 468"/>
              <p:cNvCxnSpPr>
                <a:stCxn id="437" idx="3"/>
                <a:endCxn id="431" idx="1"/>
              </p:cNvCxnSpPr>
              <p:nvPr/>
            </p:nvCxnSpPr>
            <p:spPr>
              <a:xfrm>
                <a:off x="190693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2" name="직선 화살표 연결선 471"/>
              <p:cNvCxnSpPr>
                <a:stCxn id="443" idx="3"/>
                <a:endCxn id="437" idx="1"/>
              </p:cNvCxnSpPr>
              <p:nvPr/>
            </p:nvCxnSpPr>
            <p:spPr>
              <a:xfrm>
                <a:off x="132615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5" name="직선 화살표 연결선 474"/>
              <p:cNvCxnSpPr>
                <a:stCxn id="449" idx="3"/>
                <a:endCxn id="443" idx="1"/>
              </p:cNvCxnSpPr>
              <p:nvPr/>
            </p:nvCxnSpPr>
            <p:spPr>
              <a:xfrm>
                <a:off x="74537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8" name="직선 화살표 연결선 477"/>
              <p:cNvCxnSpPr>
                <a:stCxn id="420" idx="3"/>
                <a:endCxn id="414" idx="1"/>
              </p:cNvCxnSpPr>
              <p:nvPr/>
            </p:nvCxnSpPr>
            <p:spPr>
              <a:xfrm>
                <a:off x="745370" y="4962079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1" name="직선 화살표 연결선 480"/>
              <p:cNvCxnSpPr>
                <a:stCxn id="362" idx="3"/>
                <a:endCxn id="356" idx="1"/>
              </p:cNvCxnSpPr>
              <p:nvPr/>
            </p:nvCxnSpPr>
            <p:spPr>
              <a:xfrm>
                <a:off x="745370" y="4381254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4" name="직선 화살표 연결선 483"/>
              <p:cNvCxnSpPr>
                <a:stCxn id="146" idx="2"/>
                <a:endCxn id="362" idx="0"/>
              </p:cNvCxnSpPr>
              <p:nvPr/>
            </p:nvCxnSpPr>
            <p:spPr>
              <a:xfrm>
                <a:off x="51677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7" name="직선 화살표 연결선 486"/>
              <p:cNvCxnSpPr>
                <a:stCxn id="356" idx="0"/>
                <a:endCxn id="318" idx="2"/>
              </p:cNvCxnSpPr>
              <p:nvPr/>
            </p:nvCxnSpPr>
            <p:spPr>
              <a:xfrm flipV="1">
                <a:off x="109755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0" name="직선 화살표 연결선 489"/>
              <p:cNvCxnSpPr>
                <a:stCxn id="362" idx="2"/>
                <a:endCxn id="420" idx="0"/>
              </p:cNvCxnSpPr>
              <p:nvPr/>
            </p:nvCxnSpPr>
            <p:spPr>
              <a:xfrm>
                <a:off x="516770" y="4609420"/>
                <a:ext cx="0" cy="124492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3" name="직선 화살표 연결선 492"/>
              <p:cNvCxnSpPr>
                <a:stCxn id="420" idx="2"/>
                <a:endCxn id="449" idx="0"/>
              </p:cNvCxnSpPr>
              <p:nvPr/>
            </p:nvCxnSpPr>
            <p:spPr>
              <a:xfrm>
                <a:off x="51677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6" name="직선 화살표 연결선 495"/>
              <p:cNvCxnSpPr>
                <a:stCxn id="414" idx="2"/>
                <a:endCxn id="443" idx="0"/>
              </p:cNvCxnSpPr>
              <p:nvPr/>
            </p:nvCxnSpPr>
            <p:spPr>
              <a:xfrm>
                <a:off x="109755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9" name="직선 화살표 연결선 498"/>
              <p:cNvCxnSpPr>
                <a:stCxn id="344" idx="2"/>
                <a:endCxn id="402" idx="0"/>
              </p:cNvCxnSpPr>
              <p:nvPr/>
            </p:nvCxnSpPr>
            <p:spPr>
              <a:xfrm>
                <a:off x="2259110" y="4609420"/>
                <a:ext cx="0" cy="124492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2" name="직선 화살표 연결선 501"/>
              <p:cNvCxnSpPr>
                <a:stCxn id="332" idx="2"/>
                <a:endCxn id="344" idx="0"/>
              </p:cNvCxnSpPr>
              <p:nvPr/>
            </p:nvCxnSpPr>
            <p:spPr>
              <a:xfrm>
                <a:off x="225911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5" name="직선 화살표 연결선 504"/>
              <p:cNvCxnSpPr>
                <a:stCxn id="325" idx="2"/>
                <a:endCxn id="350" idx="0"/>
              </p:cNvCxnSpPr>
              <p:nvPr/>
            </p:nvCxnSpPr>
            <p:spPr>
              <a:xfrm>
                <a:off x="167833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8" name="직선 화살표 연결선 507"/>
              <p:cNvCxnSpPr>
                <a:stCxn id="402" idx="2"/>
                <a:endCxn id="431" idx="0"/>
              </p:cNvCxnSpPr>
              <p:nvPr/>
            </p:nvCxnSpPr>
            <p:spPr>
              <a:xfrm>
                <a:off x="225911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1" name="직선 화살표 연결선 510"/>
              <p:cNvCxnSpPr>
                <a:stCxn id="408" idx="2"/>
                <a:endCxn id="437" idx="0"/>
              </p:cNvCxnSpPr>
              <p:nvPr/>
            </p:nvCxnSpPr>
            <p:spPr>
              <a:xfrm>
                <a:off x="167833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64" name="그룹 563"/>
              <p:cNvGrpSpPr/>
              <p:nvPr/>
            </p:nvGrpSpPr>
            <p:grpSpPr>
              <a:xfrm>
                <a:off x="752932" y="403873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45" name="직선 화살표 연결선 544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7" name="직선 화살표 연결선 546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5" name="그룹 564"/>
              <p:cNvGrpSpPr/>
              <p:nvPr/>
            </p:nvGrpSpPr>
            <p:grpSpPr>
              <a:xfrm>
                <a:off x="1914269" y="403873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66" name="직선 화살표 연결선 565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7" name="직선 화살표 연결선 566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8" name="그룹 567"/>
              <p:cNvGrpSpPr/>
              <p:nvPr/>
            </p:nvGrpSpPr>
            <p:grpSpPr>
              <a:xfrm>
                <a:off x="752932" y="5200852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69" name="직선 화살표 연결선 568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직선 화살표 연결선 569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1" name="그룹 570"/>
              <p:cNvGrpSpPr/>
              <p:nvPr/>
            </p:nvGrpSpPr>
            <p:grpSpPr>
              <a:xfrm>
                <a:off x="1914269" y="5200852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72" name="직선 화살표 연결선 571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3" name="직선 화살표 연결선 572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4" name="그룹 573"/>
              <p:cNvGrpSpPr/>
              <p:nvPr/>
            </p:nvGrpSpPr>
            <p:grpSpPr>
              <a:xfrm>
                <a:off x="1331478" y="461738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75" name="직선 화살표 연결선 574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6" name="직선 화살표 연결선 575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79" name="직선 연결선 578"/>
            <p:cNvCxnSpPr/>
            <p:nvPr/>
          </p:nvCxnSpPr>
          <p:spPr>
            <a:xfrm flipV="1">
              <a:off x="2409894" y="3318585"/>
              <a:ext cx="548576" cy="130502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2" name="직선 연결선 581"/>
            <p:cNvCxnSpPr/>
            <p:nvPr/>
          </p:nvCxnSpPr>
          <p:spPr>
            <a:xfrm>
              <a:off x="2409894" y="5085555"/>
              <a:ext cx="539611" cy="25008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8" name="그룹 607"/>
          <p:cNvGrpSpPr/>
          <p:nvPr/>
        </p:nvGrpSpPr>
        <p:grpSpPr>
          <a:xfrm>
            <a:off x="-45765" y="1710657"/>
            <a:ext cx="2926699" cy="2047890"/>
            <a:chOff x="-54730" y="2022051"/>
            <a:chExt cx="2926699" cy="2047890"/>
          </a:xfrm>
        </p:grpSpPr>
        <p:sp>
          <p:nvSpPr>
            <p:cNvPr id="592" name="직사각형 591"/>
            <p:cNvSpPr/>
            <p:nvPr/>
          </p:nvSpPr>
          <p:spPr>
            <a:xfrm>
              <a:off x="308849" y="2022051"/>
              <a:ext cx="2199540" cy="527375"/>
            </a:xfrm>
            <a:prstGeom prst="rect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 smtClean="0"/>
                <a:t>Host Processor</a:t>
              </a:r>
              <a:endParaRPr lang="ko-KR" altLang="en-US" sz="2000" dirty="0"/>
            </a:p>
          </p:txBody>
        </p:sp>
        <p:sp>
          <p:nvSpPr>
            <p:cNvPr id="593" name="위쪽/아래쪽 화살표 592"/>
            <p:cNvSpPr/>
            <p:nvPr/>
          </p:nvSpPr>
          <p:spPr>
            <a:xfrm>
              <a:off x="1232529" y="3442412"/>
              <a:ext cx="352180" cy="627529"/>
            </a:xfrm>
            <a:prstGeom prst="upDownArrow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0" name="TextBox 599"/>
            <p:cNvSpPr txBox="1"/>
            <p:nvPr/>
          </p:nvSpPr>
          <p:spPr>
            <a:xfrm>
              <a:off x="-54730" y="2546359"/>
              <a:ext cx="2926699" cy="86177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Memory-Mapped</a:t>
              </a:r>
            </a:p>
            <a:p>
              <a:pPr algn="ctr"/>
              <a:r>
                <a:rPr lang="en-US" altLang="ko-KR" dirty="0" smtClean="0"/>
                <a:t>Accelerator Interface</a:t>
              </a:r>
            </a:p>
            <a:p>
              <a:pPr algn="ctr"/>
              <a:r>
                <a:rPr lang="en-US" altLang="ko-KR" sz="1400" dirty="0" smtClean="0"/>
                <a:t>(</a:t>
              </a:r>
              <a:r>
                <a:rPr lang="en-US" altLang="ko-KR" sz="1400" dirty="0" err="1" smtClean="0"/>
                <a:t>Noncacheable</a:t>
              </a:r>
              <a:r>
                <a:rPr lang="en-US" altLang="ko-KR" sz="1400" dirty="0" smtClean="0"/>
                <a:t>, Physically Addressed)</a:t>
              </a:r>
              <a:endParaRPr lang="ko-KR" altLang="en-US" sz="1400" dirty="0"/>
            </a:p>
          </p:txBody>
        </p:sp>
      </p:grpSp>
      <p:grpSp>
        <p:nvGrpSpPr>
          <p:cNvPr id="697" name="그룹 696"/>
          <p:cNvGrpSpPr/>
          <p:nvPr/>
        </p:nvGrpSpPr>
        <p:grpSpPr>
          <a:xfrm>
            <a:off x="257925" y="3794393"/>
            <a:ext cx="2309790" cy="2319536"/>
            <a:chOff x="257925" y="3794393"/>
            <a:chExt cx="2309790" cy="2319536"/>
          </a:xfrm>
        </p:grpSpPr>
        <p:sp>
          <p:nvSpPr>
            <p:cNvPr id="623" name="직사각형 622"/>
            <p:cNvSpPr/>
            <p:nvPr/>
          </p:nvSpPr>
          <p:spPr>
            <a:xfrm>
              <a:off x="257925" y="3794393"/>
              <a:ext cx="2309790" cy="2319536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4" name="타원 623"/>
            <p:cNvSpPr/>
            <p:nvPr/>
          </p:nvSpPr>
          <p:spPr>
            <a:xfrm>
              <a:off x="1024088" y="4551843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5" name="타원 624"/>
            <p:cNvSpPr/>
            <p:nvPr/>
          </p:nvSpPr>
          <p:spPr>
            <a:xfrm>
              <a:off x="1708299" y="4468347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6" name="타원 625"/>
            <p:cNvSpPr/>
            <p:nvPr/>
          </p:nvSpPr>
          <p:spPr>
            <a:xfrm>
              <a:off x="1509490" y="4650960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7" name="타원 626"/>
            <p:cNvSpPr/>
            <p:nvPr/>
          </p:nvSpPr>
          <p:spPr>
            <a:xfrm>
              <a:off x="1609829" y="5135312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8" name="타원 627"/>
            <p:cNvSpPr/>
            <p:nvPr/>
          </p:nvSpPr>
          <p:spPr>
            <a:xfrm>
              <a:off x="1024088" y="5711858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30" name="직선 화살표 연결선 629"/>
            <p:cNvCxnSpPr>
              <a:stCxn id="624" idx="4"/>
              <a:endCxn id="628" idx="0"/>
            </p:cNvCxnSpPr>
            <p:nvPr/>
          </p:nvCxnSpPr>
          <p:spPr>
            <a:xfrm>
              <a:off x="1127182" y="4758031"/>
              <a:ext cx="0" cy="953827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3" name="직선 화살표 연결선 632"/>
            <p:cNvCxnSpPr/>
            <p:nvPr/>
          </p:nvCxnSpPr>
          <p:spPr>
            <a:xfrm flipV="1">
              <a:off x="1237451" y="4583746"/>
              <a:ext cx="465414" cy="52548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4" name="직선 화살표 연결선 643"/>
            <p:cNvCxnSpPr/>
            <p:nvPr/>
          </p:nvCxnSpPr>
          <p:spPr>
            <a:xfrm>
              <a:off x="1204599" y="4731504"/>
              <a:ext cx="427085" cy="431076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4" name="구부러진 연결선 663"/>
            <p:cNvCxnSpPr>
              <a:stCxn id="625" idx="4"/>
              <a:endCxn id="626" idx="6"/>
            </p:cNvCxnSpPr>
            <p:nvPr/>
          </p:nvCxnSpPr>
          <p:spPr>
            <a:xfrm rot="5400000">
              <a:off x="1723777" y="4666437"/>
              <a:ext cx="79519" cy="95715"/>
            </a:xfrm>
            <a:prstGeom prst="curvedConnector2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5" name="직선 화살표 연결선 664"/>
            <p:cNvCxnSpPr/>
            <p:nvPr/>
          </p:nvCxnSpPr>
          <p:spPr>
            <a:xfrm flipH="1">
              <a:off x="1170428" y="4845772"/>
              <a:ext cx="399848" cy="87607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74" name="타원 673"/>
            <p:cNvSpPr/>
            <p:nvPr/>
          </p:nvSpPr>
          <p:spPr>
            <a:xfrm>
              <a:off x="449241" y="5135312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75" name="직선 화살표 연결선 674"/>
            <p:cNvCxnSpPr>
              <a:stCxn id="627" idx="2"/>
              <a:endCxn id="674" idx="6"/>
            </p:cNvCxnSpPr>
            <p:nvPr/>
          </p:nvCxnSpPr>
          <p:spPr>
            <a:xfrm flipH="1">
              <a:off x="655429" y="5238406"/>
              <a:ext cx="9544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79" name="타원 678"/>
            <p:cNvSpPr/>
            <p:nvPr/>
          </p:nvSpPr>
          <p:spPr>
            <a:xfrm>
              <a:off x="2189246" y="3977345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80" name="직선 화살표 연결선 679"/>
            <p:cNvCxnSpPr/>
            <p:nvPr/>
          </p:nvCxnSpPr>
          <p:spPr>
            <a:xfrm flipV="1">
              <a:off x="1883554" y="4166817"/>
              <a:ext cx="329400" cy="33318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0" name="직선 화살표 연결선 689"/>
            <p:cNvCxnSpPr/>
            <p:nvPr/>
          </p:nvCxnSpPr>
          <p:spPr>
            <a:xfrm flipH="1">
              <a:off x="1763098" y="4177768"/>
              <a:ext cx="479537" cy="96821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439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Tesseract System</a:t>
            </a:r>
            <a:endParaRPr lang="ko-KR" altLang="en-US" dirty="0"/>
          </a:p>
        </p:txBody>
      </p:sp>
      <p:pic>
        <p:nvPicPr>
          <p:cNvPr id="4" name="Picture 2" descr="http://www.extremetech.com/wp-content/uploads/2013/09/hybrid_memory_cub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20" y="1340768"/>
            <a:ext cx="3383774" cy="242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8" name="그룹 137"/>
          <p:cNvGrpSpPr/>
          <p:nvPr/>
        </p:nvGrpSpPr>
        <p:grpSpPr>
          <a:xfrm>
            <a:off x="2960548" y="2386982"/>
            <a:ext cx="2890319" cy="3322913"/>
            <a:chOff x="2540320" y="2698376"/>
            <a:chExt cx="2890319" cy="3322913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2540320" y="3008078"/>
              <a:ext cx="101813" cy="99059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직선 연결선 67"/>
            <p:cNvCxnSpPr/>
            <p:nvPr/>
          </p:nvCxnSpPr>
          <p:spPr>
            <a:xfrm flipH="1">
              <a:off x="5107196" y="2698376"/>
              <a:ext cx="323443" cy="130029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그룹 85"/>
            <p:cNvGrpSpPr/>
            <p:nvPr/>
          </p:nvGrpSpPr>
          <p:grpSpPr>
            <a:xfrm>
              <a:off x="2542515" y="3916837"/>
              <a:ext cx="2664295" cy="2104452"/>
              <a:chOff x="3275856" y="3916837"/>
              <a:chExt cx="2664295" cy="2104452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3375473" y="3998674"/>
                <a:ext cx="2465060" cy="202261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grpSp>
            <p:nvGrpSpPr>
              <p:cNvPr id="85" name="그룹 84"/>
              <p:cNvGrpSpPr/>
              <p:nvPr/>
            </p:nvGrpSpPr>
            <p:grpSpPr>
              <a:xfrm>
                <a:off x="3501888" y="3916837"/>
                <a:ext cx="2212233" cy="2010654"/>
                <a:chOff x="3501887" y="3916837"/>
                <a:chExt cx="2212233" cy="2010654"/>
              </a:xfrm>
            </p:grpSpPr>
            <p:grpSp>
              <p:nvGrpSpPr>
                <p:cNvPr id="50" name="그룹 49"/>
                <p:cNvGrpSpPr/>
                <p:nvPr/>
              </p:nvGrpSpPr>
              <p:grpSpPr>
                <a:xfrm flipV="1">
                  <a:off x="3627842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1" name="직선 화살표 연결선 50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직선 화살표 연결선 51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3" name="그룹 52"/>
                <p:cNvGrpSpPr/>
                <p:nvPr/>
              </p:nvGrpSpPr>
              <p:grpSpPr>
                <a:xfrm flipV="1">
                  <a:off x="4070289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4" name="직선 화살표 연결선 53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직선 화살표 연결선 54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6" name="그룹 55"/>
                <p:cNvGrpSpPr/>
                <p:nvPr/>
              </p:nvGrpSpPr>
              <p:grpSpPr>
                <a:xfrm flipV="1">
                  <a:off x="4512736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57" name="직선 화살표 연결선 56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직선 화살표 연결선 57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9" name="그룹 58"/>
                <p:cNvGrpSpPr/>
                <p:nvPr/>
              </p:nvGrpSpPr>
              <p:grpSpPr>
                <a:xfrm flipV="1">
                  <a:off x="5524042" y="5167522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60" name="직선 화살표 연결선 59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직선 화살표 연결선 60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0" name="그룹 39"/>
                <p:cNvGrpSpPr/>
                <p:nvPr/>
              </p:nvGrpSpPr>
              <p:grpSpPr>
                <a:xfrm>
                  <a:off x="3627842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34" name="직선 화살표 연결선 33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직선 화살표 연결선 35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" name="그룹 40"/>
                <p:cNvGrpSpPr/>
                <p:nvPr/>
              </p:nvGrpSpPr>
              <p:grpSpPr>
                <a:xfrm>
                  <a:off x="4070289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2" name="직선 화살표 연결선 41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직선 화살표 연결선 42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" name="그룹 43"/>
                <p:cNvGrpSpPr/>
                <p:nvPr/>
              </p:nvGrpSpPr>
              <p:grpSpPr>
                <a:xfrm>
                  <a:off x="4512736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5" name="직선 화살표 연결선 44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직선 화살표 연결선 45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7" name="그룹 46"/>
                <p:cNvGrpSpPr/>
                <p:nvPr/>
              </p:nvGrpSpPr>
              <p:grpSpPr>
                <a:xfrm>
                  <a:off x="5524042" y="4362113"/>
                  <a:ext cx="64123" cy="489852"/>
                  <a:chOff x="3491880" y="4419110"/>
                  <a:chExt cx="73052" cy="558062"/>
                </a:xfrm>
              </p:grpSpPr>
              <p:cxnSp>
                <p:nvCxnSpPr>
                  <p:cNvPr id="48" name="직선 화살표 연결선 47"/>
                  <p:cNvCxnSpPr/>
                  <p:nvPr/>
                </p:nvCxnSpPr>
                <p:spPr>
                  <a:xfrm flipH="1">
                    <a:off x="3562846" y="4419110"/>
                    <a:ext cx="2086" cy="558062"/>
                  </a:xfrm>
                  <a:prstGeom prst="straightConnector1">
                    <a:avLst/>
                  </a:prstGeom>
                  <a:ln>
                    <a:headEnd type="none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직선 화살표 연결선 48"/>
                  <p:cNvCxnSpPr/>
                  <p:nvPr/>
                </p:nvCxnSpPr>
                <p:spPr>
                  <a:xfrm>
                    <a:off x="3491880" y="4851158"/>
                    <a:ext cx="0" cy="126014"/>
                  </a:xfrm>
                  <a:prstGeom prst="straightConnector1">
                    <a:avLst/>
                  </a:prstGeom>
                  <a:ln>
                    <a:headEnd type="triangle" w="sm" len="sm"/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" name="직사각형 6"/>
                <p:cNvSpPr/>
                <p:nvPr/>
              </p:nvSpPr>
              <p:spPr>
                <a:xfrm>
                  <a:off x="3501887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8" name="직사각형 7"/>
                <p:cNvSpPr/>
                <p:nvPr/>
              </p:nvSpPr>
              <p:spPr>
                <a:xfrm>
                  <a:off x="3944334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9" name="직사각형 8"/>
                <p:cNvSpPr/>
                <p:nvPr/>
              </p:nvSpPr>
              <p:spPr>
                <a:xfrm>
                  <a:off x="4386781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2" name="직사각형 11"/>
                <p:cNvSpPr/>
                <p:nvPr/>
              </p:nvSpPr>
              <p:spPr>
                <a:xfrm>
                  <a:off x="3501887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3" name="직사각형 12"/>
                <p:cNvSpPr/>
                <p:nvPr/>
              </p:nvSpPr>
              <p:spPr>
                <a:xfrm>
                  <a:off x="3944334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4" name="직사각형 13"/>
                <p:cNvSpPr/>
                <p:nvPr/>
              </p:nvSpPr>
              <p:spPr>
                <a:xfrm>
                  <a:off x="4386781" y="44885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6" name="직사각형 15"/>
                <p:cNvSpPr/>
                <p:nvPr/>
              </p:nvSpPr>
              <p:spPr>
                <a:xfrm>
                  <a:off x="3501887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직사각형 16"/>
                <p:cNvSpPr/>
                <p:nvPr/>
              </p:nvSpPr>
              <p:spPr>
                <a:xfrm>
                  <a:off x="3944334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8" name="직사각형 17"/>
                <p:cNvSpPr/>
                <p:nvPr/>
              </p:nvSpPr>
              <p:spPr>
                <a:xfrm>
                  <a:off x="4386781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0" name="직사각형 19"/>
                <p:cNvSpPr/>
                <p:nvPr/>
              </p:nvSpPr>
              <p:spPr>
                <a:xfrm>
                  <a:off x="3501887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1" name="직사각형 20"/>
                <p:cNvSpPr/>
                <p:nvPr/>
              </p:nvSpPr>
              <p:spPr>
                <a:xfrm>
                  <a:off x="3944334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2" name="직사각형 21"/>
                <p:cNvSpPr/>
                <p:nvPr/>
              </p:nvSpPr>
              <p:spPr>
                <a:xfrm>
                  <a:off x="4386781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6" name="직사각형 5"/>
                <p:cNvSpPr/>
                <p:nvPr/>
              </p:nvSpPr>
              <p:spPr>
                <a:xfrm>
                  <a:off x="3501887" y="4851965"/>
                  <a:ext cx="2212233" cy="316034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600" dirty="0" smtClean="0"/>
                    <a:t>Crossbar Network</a:t>
                  </a:r>
                  <a:endParaRPr lang="ko-KR" altLang="en-US" sz="1600" dirty="0"/>
                </a:p>
              </p:txBody>
            </p:sp>
            <p:sp>
              <p:nvSpPr>
                <p:cNvPr id="10" name="직사각형 9"/>
                <p:cNvSpPr/>
                <p:nvPr/>
              </p:nvSpPr>
              <p:spPr>
                <a:xfrm>
                  <a:off x="5398087" y="410928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5" name="직사각형 14"/>
                <p:cNvSpPr/>
                <p:nvPr/>
              </p:nvSpPr>
              <p:spPr>
                <a:xfrm>
                  <a:off x="5398087" y="4480626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9" name="직사각형 18"/>
                <p:cNvSpPr/>
                <p:nvPr/>
              </p:nvSpPr>
              <p:spPr>
                <a:xfrm>
                  <a:off x="5398087" y="5286511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3" name="직사각형 22"/>
                <p:cNvSpPr/>
                <p:nvPr/>
              </p:nvSpPr>
              <p:spPr>
                <a:xfrm>
                  <a:off x="5398087" y="5657850"/>
                  <a:ext cx="316033" cy="252827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4860355" y="3916837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4860355" y="4297315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4860355" y="5096119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4860355" y="5465826"/>
                  <a:ext cx="397866" cy="461665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400" dirty="0" smtClean="0"/>
                    <a:t>…</a:t>
                  </a:r>
                  <a:endParaRPr lang="ko-KR" altLang="en-US" sz="2400" dirty="0"/>
                </a:p>
              </p:txBody>
            </p:sp>
          </p:grpSp>
          <p:cxnSp>
            <p:nvCxnSpPr>
              <p:cNvPr id="79" name="직선 화살표 연결선 78"/>
              <p:cNvCxnSpPr/>
              <p:nvPr/>
            </p:nvCxnSpPr>
            <p:spPr>
              <a:xfrm flipH="1">
                <a:off x="3275856" y="5013177"/>
                <a:ext cx="226031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직선 화살표 연결선 83"/>
              <p:cNvCxnSpPr/>
              <p:nvPr/>
            </p:nvCxnSpPr>
            <p:spPr>
              <a:xfrm flipH="1">
                <a:off x="5714120" y="5015083"/>
                <a:ext cx="226031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그룹 138"/>
          <p:cNvGrpSpPr/>
          <p:nvPr/>
        </p:nvGrpSpPr>
        <p:grpSpPr>
          <a:xfrm>
            <a:off x="5397217" y="3068960"/>
            <a:ext cx="3568497" cy="2986186"/>
            <a:chOff x="5277803" y="2315022"/>
            <a:chExt cx="3568497" cy="2986186"/>
          </a:xfrm>
        </p:grpSpPr>
        <p:grpSp>
          <p:nvGrpSpPr>
            <p:cNvPr id="132" name="그룹 131"/>
            <p:cNvGrpSpPr/>
            <p:nvPr/>
          </p:nvGrpSpPr>
          <p:grpSpPr>
            <a:xfrm>
              <a:off x="5860114" y="2315022"/>
              <a:ext cx="2986186" cy="2986186"/>
              <a:chOff x="5700614" y="2176524"/>
              <a:chExt cx="2986186" cy="2986186"/>
            </a:xfrm>
          </p:grpSpPr>
          <p:sp>
            <p:nvSpPr>
              <p:cNvPr id="87" name="직사각형 86"/>
              <p:cNvSpPr/>
              <p:nvPr/>
            </p:nvSpPr>
            <p:spPr>
              <a:xfrm>
                <a:off x="5700614" y="2176524"/>
                <a:ext cx="2986186" cy="298618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8" name="직사각형 87"/>
              <p:cNvSpPr/>
              <p:nvPr/>
            </p:nvSpPr>
            <p:spPr>
              <a:xfrm>
                <a:off x="8110736" y="2346491"/>
                <a:ext cx="432048" cy="207509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algn="ctr"/>
                <a:r>
                  <a:rPr lang="en-US" altLang="ko-KR" dirty="0" smtClean="0"/>
                  <a:t>DRAM Controller</a:t>
                </a:r>
                <a:endParaRPr lang="ko-KR" altLang="en-US" dirty="0"/>
              </a:p>
            </p:txBody>
          </p:sp>
          <p:sp>
            <p:nvSpPr>
              <p:cNvPr id="89" name="직사각형 88"/>
              <p:cNvSpPr/>
              <p:nvPr/>
            </p:nvSpPr>
            <p:spPr>
              <a:xfrm>
                <a:off x="8110736" y="4589673"/>
                <a:ext cx="432048" cy="40494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rtlCol="0" anchor="ctr"/>
              <a:lstStyle/>
              <a:p>
                <a:pPr algn="ctr"/>
                <a:r>
                  <a:rPr lang="en-US" altLang="ko-KR" dirty="0" smtClean="0"/>
                  <a:t>NI</a:t>
                </a:r>
                <a:endParaRPr lang="ko-KR" altLang="en-US" dirty="0"/>
              </a:p>
            </p:txBody>
          </p:sp>
          <p:cxnSp>
            <p:nvCxnSpPr>
              <p:cNvPr id="98" name="직선 화살표 연결선 97"/>
              <p:cNvCxnSpPr>
                <a:stCxn id="89" idx="0"/>
                <a:endCxn id="88" idx="2"/>
              </p:cNvCxnSpPr>
              <p:nvPr/>
            </p:nvCxnSpPr>
            <p:spPr>
              <a:xfrm flipV="1">
                <a:off x="8326760" y="4421581"/>
                <a:ext cx="0" cy="168092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8" name="직선 연결선 127"/>
            <p:cNvCxnSpPr/>
            <p:nvPr/>
          </p:nvCxnSpPr>
          <p:spPr>
            <a:xfrm flipV="1">
              <a:off x="5280614" y="2315022"/>
              <a:ext cx="583876" cy="110412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직선 연결선 128"/>
            <p:cNvCxnSpPr/>
            <p:nvPr/>
          </p:nvCxnSpPr>
          <p:spPr>
            <a:xfrm>
              <a:off x="5277803" y="3668121"/>
              <a:ext cx="580861" cy="163308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그룹 132"/>
          <p:cNvGrpSpPr/>
          <p:nvPr/>
        </p:nvGrpSpPr>
        <p:grpSpPr>
          <a:xfrm>
            <a:off x="6127920" y="3238927"/>
            <a:ext cx="2261730" cy="2648562"/>
            <a:chOff x="5849006" y="2346491"/>
            <a:chExt cx="2261730" cy="2648562"/>
          </a:xfrm>
        </p:grpSpPr>
        <p:sp>
          <p:nvSpPr>
            <p:cNvPr id="90" name="직사각형 89"/>
            <p:cNvSpPr/>
            <p:nvPr/>
          </p:nvSpPr>
          <p:spPr>
            <a:xfrm>
              <a:off x="5849006" y="2346491"/>
              <a:ext cx="2079267" cy="774399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sz="2000" dirty="0" smtClean="0"/>
                <a:t>In-Order Core</a:t>
              </a:r>
              <a:endParaRPr lang="ko-KR" altLang="en-US" sz="2000" dirty="0"/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5849006" y="4589673"/>
              <a:ext cx="2079267" cy="405380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Message Queue</a:t>
              </a:r>
              <a:endParaRPr lang="ko-KR" altLang="en-US" dirty="0"/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6882913" y="3280649"/>
              <a:ext cx="1045360" cy="610202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PF Buffer</a:t>
              </a:r>
              <a:endParaRPr lang="ko-KR" altLang="en-US" dirty="0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6882913" y="4047202"/>
              <a:ext cx="1045360" cy="374697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MTP</a:t>
              </a:r>
              <a:endParaRPr lang="ko-KR" altLang="en-US" dirty="0"/>
            </a:p>
          </p:txBody>
        </p:sp>
        <p:sp>
          <p:nvSpPr>
            <p:cNvPr id="94" name="직사각형 93"/>
            <p:cNvSpPr/>
            <p:nvPr/>
          </p:nvSpPr>
          <p:spPr>
            <a:xfrm>
              <a:off x="6240328" y="3280650"/>
              <a:ext cx="460122" cy="610202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altLang="ko-KR" dirty="0" smtClean="0"/>
                <a:t>LP</a:t>
              </a:r>
              <a:endParaRPr lang="ko-KR" altLang="en-US" dirty="0"/>
            </a:p>
          </p:txBody>
        </p:sp>
        <p:cxnSp>
          <p:nvCxnSpPr>
            <p:cNvPr id="96" name="직선 화살표 연결선 95"/>
            <p:cNvCxnSpPr/>
            <p:nvPr/>
          </p:nvCxnSpPr>
          <p:spPr>
            <a:xfrm>
              <a:off x="6028727" y="3120890"/>
              <a:ext cx="0" cy="146878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9" name="직선 화살표 연결선 98"/>
            <p:cNvCxnSpPr>
              <a:stCxn id="89" idx="1"/>
              <a:endCxn id="91" idx="3"/>
            </p:cNvCxnSpPr>
            <p:nvPr/>
          </p:nvCxnSpPr>
          <p:spPr>
            <a:xfrm flipH="1">
              <a:off x="7928273" y="4792145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직선 화살표 연결선 106"/>
            <p:cNvCxnSpPr/>
            <p:nvPr/>
          </p:nvCxnSpPr>
          <p:spPr>
            <a:xfrm flipV="1">
              <a:off x="7405593" y="4420547"/>
              <a:ext cx="0" cy="1691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직선 화살표 연결선 109"/>
            <p:cNvCxnSpPr>
              <a:stCxn id="93" idx="0"/>
              <a:endCxn id="92" idx="2"/>
            </p:cNvCxnSpPr>
            <p:nvPr/>
          </p:nvCxnSpPr>
          <p:spPr>
            <a:xfrm flipV="1">
              <a:off x="7405593" y="3890851"/>
              <a:ext cx="0" cy="1563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직선 화살표 연결선 113"/>
            <p:cNvCxnSpPr/>
            <p:nvPr/>
          </p:nvCxnSpPr>
          <p:spPr>
            <a:xfrm flipV="1">
              <a:off x="7405593" y="3120890"/>
              <a:ext cx="0" cy="1597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" name="직선 화살표 연결선 115"/>
            <p:cNvCxnSpPr/>
            <p:nvPr/>
          </p:nvCxnSpPr>
          <p:spPr>
            <a:xfrm>
              <a:off x="6470389" y="3120890"/>
              <a:ext cx="0" cy="1597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직선 화살표 연결선 116"/>
            <p:cNvCxnSpPr>
              <a:stCxn id="94" idx="3"/>
              <a:endCxn id="92" idx="1"/>
            </p:cNvCxnSpPr>
            <p:nvPr/>
          </p:nvCxnSpPr>
          <p:spPr>
            <a:xfrm flipV="1">
              <a:off x="6700450" y="3585750"/>
              <a:ext cx="182463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" name="직선 화살표 연결선 123"/>
            <p:cNvCxnSpPr/>
            <p:nvPr/>
          </p:nvCxnSpPr>
          <p:spPr>
            <a:xfrm flipH="1">
              <a:off x="7928273" y="3594266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직선 화살표 연결선 124"/>
            <p:cNvCxnSpPr/>
            <p:nvPr/>
          </p:nvCxnSpPr>
          <p:spPr>
            <a:xfrm flipH="1">
              <a:off x="7928273" y="2733472"/>
              <a:ext cx="182463" cy="2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84" name="그룹 583"/>
          <p:cNvGrpSpPr/>
          <p:nvPr/>
        </p:nvGrpSpPr>
        <p:grpSpPr>
          <a:xfrm>
            <a:off x="318817" y="3704795"/>
            <a:ext cx="2747113" cy="2348991"/>
            <a:chOff x="211357" y="3318585"/>
            <a:chExt cx="2747113" cy="2348991"/>
          </a:xfrm>
        </p:grpSpPr>
        <p:grpSp>
          <p:nvGrpSpPr>
            <p:cNvPr id="577" name="그룹 576"/>
            <p:cNvGrpSpPr/>
            <p:nvPr/>
          </p:nvGrpSpPr>
          <p:grpSpPr>
            <a:xfrm>
              <a:off x="211357" y="3468326"/>
              <a:ext cx="2199540" cy="2199250"/>
              <a:chOff x="288170" y="3573016"/>
              <a:chExt cx="2199540" cy="2199250"/>
            </a:xfrm>
          </p:grpSpPr>
          <p:grpSp>
            <p:nvGrpSpPr>
              <p:cNvPr id="338" name="그룹 337"/>
              <p:cNvGrpSpPr/>
              <p:nvPr/>
            </p:nvGrpSpPr>
            <p:grpSpPr>
              <a:xfrm>
                <a:off x="288170" y="3573016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16" name="그룹 315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146" name="직사각형 145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48" name="직사각형 147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49" name="직사각형 148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1" name="직사각형 15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2" name="직사각형 15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3" name="직사각형 15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17" name="그룹 316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18" name="직사각형 317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9" name="직사각형 318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0" name="직사각형 319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1" name="직사각형 32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2" name="직사각형 32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3" name="직사각형 32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24" name="그룹 323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25" name="직사각형 324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6" name="직사각형 325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7" name="직사각형 326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8" name="직사각형 327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9" name="직사각형 328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0" name="직사각형 329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31" name="그룹 330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32" name="직사각형 33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3" name="직사각형 33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4" name="직사각형 33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5" name="직사각형 33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6" name="직사각형 33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7" name="직사각형 33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339" name="그룹 338"/>
              <p:cNvGrpSpPr/>
              <p:nvPr/>
            </p:nvGrpSpPr>
            <p:grpSpPr>
              <a:xfrm>
                <a:off x="288170" y="4153087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40" name="그룹 339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62" name="직사각형 36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3" name="직사각형 36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4" name="직사각형 36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5" name="직사각형 36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6" name="직사각형 36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7" name="직사각형 36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1" name="그룹 340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56" name="직사각형 355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7" name="직사각형 356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8" name="직사각형 357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9" name="직사각형 358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0" name="직사각형 359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1" name="직사각형 360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2" name="그룹 341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50" name="직사각형 349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1" name="직사각형 350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2" name="직사각형 351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3" name="직사각형 352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4" name="직사각형 353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5" name="직사각형 354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43" name="그룹 342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344" name="직사각형 343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5" name="직사각형 344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6" name="직사각형 345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7" name="직사각형 346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8" name="직사각형 347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9" name="직사각형 348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397" name="그룹 396"/>
              <p:cNvGrpSpPr/>
              <p:nvPr/>
            </p:nvGrpSpPr>
            <p:grpSpPr>
              <a:xfrm>
                <a:off x="288170" y="4733912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398" name="그룹 397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20" name="직사각형 419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1" name="직사각형 420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2" name="직사각형 421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3" name="직사각형 422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4" name="직사각형 423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5" name="직사각형 424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99" name="그룹 398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14" name="직사각형 413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5" name="직사각형 414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6" name="직사각형 415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7" name="직사각형 416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8" name="직사각형 417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9" name="직사각형 418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00" name="그룹 399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08" name="직사각형 407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9" name="직사각형 408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0" name="직사각형 409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1" name="직사각형 410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2" name="직사각형 411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3" name="직사각형 412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01" name="그룹 400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02" name="직사각형 401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3" name="직사각형 402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4" name="직사각형 403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5" name="직사각형 404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6" name="직사각형 405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7" name="직사각형 406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426" name="그룹 425"/>
              <p:cNvGrpSpPr/>
              <p:nvPr/>
            </p:nvGrpSpPr>
            <p:grpSpPr>
              <a:xfrm>
                <a:off x="288170" y="5315933"/>
                <a:ext cx="2199540" cy="456333"/>
                <a:chOff x="288170" y="3573016"/>
                <a:chExt cx="2199540" cy="456333"/>
              </a:xfrm>
            </p:grpSpPr>
            <p:grpSp>
              <p:nvGrpSpPr>
                <p:cNvPr id="427" name="그룹 426"/>
                <p:cNvGrpSpPr/>
                <p:nvPr/>
              </p:nvGrpSpPr>
              <p:grpSpPr>
                <a:xfrm>
                  <a:off x="28817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49" name="직사각형 448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0" name="직사각형 449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1" name="직사각형 450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2" name="직사각형 451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3" name="직사각형 452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4" name="직사각형 453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28" name="그룹 427"/>
                <p:cNvGrpSpPr/>
                <p:nvPr/>
              </p:nvGrpSpPr>
              <p:grpSpPr>
                <a:xfrm>
                  <a:off x="86895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43" name="직사각형 442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4" name="직사각형 443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5" name="직사각형 444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6" name="직사각형 445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7" name="직사각형 446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8" name="직사각형 447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29" name="그룹 428"/>
                <p:cNvGrpSpPr/>
                <p:nvPr/>
              </p:nvGrpSpPr>
              <p:grpSpPr>
                <a:xfrm>
                  <a:off x="144973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37" name="직사각형 436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8" name="직사각형 437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9" name="직사각형 438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0" name="직사각형 439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1" name="직사각형 440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2" name="직사각형 441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30" name="그룹 429"/>
                <p:cNvGrpSpPr/>
                <p:nvPr/>
              </p:nvGrpSpPr>
              <p:grpSpPr>
                <a:xfrm>
                  <a:off x="2030510" y="3573016"/>
                  <a:ext cx="457200" cy="456333"/>
                  <a:chOff x="288170" y="3573016"/>
                  <a:chExt cx="457200" cy="456333"/>
                </a:xfrm>
              </p:grpSpPr>
              <p:sp>
                <p:nvSpPr>
                  <p:cNvPr id="431" name="직사각형 430"/>
                  <p:cNvSpPr/>
                  <p:nvPr/>
                </p:nvSpPr>
                <p:spPr>
                  <a:xfrm>
                    <a:off x="288170" y="3573016"/>
                    <a:ext cx="457200" cy="456333"/>
                  </a:xfrm>
                  <a:prstGeom prst="rect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2" name="직사각형 431"/>
                  <p:cNvSpPr/>
                  <p:nvPr/>
                </p:nvSpPr>
                <p:spPr>
                  <a:xfrm>
                    <a:off x="362192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3" name="직사각형 432"/>
                  <p:cNvSpPr/>
                  <p:nvPr/>
                </p:nvSpPr>
                <p:spPr>
                  <a:xfrm>
                    <a:off x="362191" y="3756158"/>
                    <a:ext cx="309159" cy="90048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4" name="직사각형 433"/>
                  <p:cNvSpPr/>
                  <p:nvPr/>
                </p:nvSpPr>
                <p:spPr>
                  <a:xfrm>
                    <a:off x="552528" y="3893043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5" name="직사각형 434"/>
                  <p:cNvSpPr/>
                  <p:nvPr/>
                </p:nvSpPr>
                <p:spPr>
                  <a:xfrm>
                    <a:off x="362192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6" name="직사각형 435"/>
                  <p:cNvSpPr/>
                  <p:nvPr/>
                </p:nvSpPr>
                <p:spPr>
                  <a:xfrm>
                    <a:off x="552528" y="3635824"/>
                    <a:ext cx="118822" cy="73497"/>
                  </a:xfrm>
                  <a:prstGeom prst="rect">
                    <a:avLst/>
                  </a:prstGeom>
                  <a:effectLst/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cxnSp>
            <p:nvCxnSpPr>
              <p:cNvPr id="456" name="직선 화살표 연결선 455"/>
              <p:cNvCxnSpPr>
                <a:stCxn id="146" idx="3"/>
                <a:endCxn id="318" idx="1"/>
              </p:cNvCxnSpPr>
              <p:nvPr/>
            </p:nvCxnSpPr>
            <p:spPr>
              <a:xfrm>
                <a:off x="74537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7" name="직선 화살표 연결선 456"/>
              <p:cNvCxnSpPr>
                <a:stCxn id="318" idx="3"/>
                <a:endCxn id="325" idx="1"/>
              </p:cNvCxnSpPr>
              <p:nvPr/>
            </p:nvCxnSpPr>
            <p:spPr>
              <a:xfrm>
                <a:off x="132615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0" name="직선 화살표 연결선 459"/>
              <p:cNvCxnSpPr>
                <a:stCxn id="325" idx="3"/>
                <a:endCxn id="332" idx="1"/>
              </p:cNvCxnSpPr>
              <p:nvPr/>
            </p:nvCxnSpPr>
            <p:spPr>
              <a:xfrm>
                <a:off x="1906930" y="3801183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3" name="직선 화살표 연결선 462"/>
              <p:cNvCxnSpPr>
                <a:stCxn id="350" idx="3"/>
                <a:endCxn id="344" idx="1"/>
              </p:cNvCxnSpPr>
              <p:nvPr/>
            </p:nvCxnSpPr>
            <p:spPr>
              <a:xfrm>
                <a:off x="1906930" y="4381254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6" name="직선 화살표 연결선 465"/>
              <p:cNvCxnSpPr>
                <a:stCxn id="408" idx="3"/>
                <a:endCxn id="402" idx="1"/>
              </p:cNvCxnSpPr>
              <p:nvPr/>
            </p:nvCxnSpPr>
            <p:spPr>
              <a:xfrm>
                <a:off x="1906930" y="4962079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9" name="직선 화살표 연결선 468"/>
              <p:cNvCxnSpPr>
                <a:stCxn id="437" idx="3"/>
                <a:endCxn id="431" idx="1"/>
              </p:cNvCxnSpPr>
              <p:nvPr/>
            </p:nvCxnSpPr>
            <p:spPr>
              <a:xfrm>
                <a:off x="190693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2" name="직선 화살표 연결선 471"/>
              <p:cNvCxnSpPr>
                <a:stCxn id="443" idx="3"/>
                <a:endCxn id="437" idx="1"/>
              </p:cNvCxnSpPr>
              <p:nvPr/>
            </p:nvCxnSpPr>
            <p:spPr>
              <a:xfrm>
                <a:off x="132615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5" name="직선 화살표 연결선 474"/>
              <p:cNvCxnSpPr>
                <a:stCxn id="449" idx="3"/>
                <a:endCxn id="443" idx="1"/>
              </p:cNvCxnSpPr>
              <p:nvPr/>
            </p:nvCxnSpPr>
            <p:spPr>
              <a:xfrm>
                <a:off x="745370" y="5544100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8" name="직선 화살표 연결선 477"/>
              <p:cNvCxnSpPr>
                <a:stCxn id="420" idx="3"/>
                <a:endCxn id="414" idx="1"/>
              </p:cNvCxnSpPr>
              <p:nvPr/>
            </p:nvCxnSpPr>
            <p:spPr>
              <a:xfrm>
                <a:off x="745370" y="4962079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1" name="직선 화살표 연결선 480"/>
              <p:cNvCxnSpPr>
                <a:stCxn id="362" idx="3"/>
                <a:endCxn id="356" idx="1"/>
              </p:cNvCxnSpPr>
              <p:nvPr/>
            </p:nvCxnSpPr>
            <p:spPr>
              <a:xfrm>
                <a:off x="745370" y="4381254"/>
                <a:ext cx="12358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4" name="직선 화살표 연결선 483"/>
              <p:cNvCxnSpPr>
                <a:stCxn id="146" idx="2"/>
                <a:endCxn id="362" idx="0"/>
              </p:cNvCxnSpPr>
              <p:nvPr/>
            </p:nvCxnSpPr>
            <p:spPr>
              <a:xfrm>
                <a:off x="51677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7" name="직선 화살표 연결선 486"/>
              <p:cNvCxnSpPr>
                <a:stCxn id="356" idx="0"/>
                <a:endCxn id="318" idx="2"/>
              </p:cNvCxnSpPr>
              <p:nvPr/>
            </p:nvCxnSpPr>
            <p:spPr>
              <a:xfrm flipV="1">
                <a:off x="109755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0" name="직선 화살표 연결선 489"/>
              <p:cNvCxnSpPr>
                <a:stCxn id="362" idx="2"/>
                <a:endCxn id="420" idx="0"/>
              </p:cNvCxnSpPr>
              <p:nvPr/>
            </p:nvCxnSpPr>
            <p:spPr>
              <a:xfrm>
                <a:off x="516770" y="4609420"/>
                <a:ext cx="0" cy="124492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3" name="직선 화살표 연결선 492"/>
              <p:cNvCxnSpPr>
                <a:stCxn id="420" idx="2"/>
                <a:endCxn id="449" idx="0"/>
              </p:cNvCxnSpPr>
              <p:nvPr/>
            </p:nvCxnSpPr>
            <p:spPr>
              <a:xfrm>
                <a:off x="51677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6" name="직선 화살표 연결선 495"/>
              <p:cNvCxnSpPr>
                <a:stCxn id="414" idx="2"/>
                <a:endCxn id="443" idx="0"/>
              </p:cNvCxnSpPr>
              <p:nvPr/>
            </p:nvCxnSpPr>
            <p:spPr>
              <a:xfrm>
                <a:off x="109755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9" name="직선 화살표 연결선 498"/>
              <p:cNvCxnSpPr>
                <a:stCxn id="344" idx="2"/>
                <a:endCxn id="402" idx="0"/>
              </p:cNvCxnSpPr>
              <p:nvPr/>
            </p:nvCxnSpPr>
            <p:spPr>
              <a:xfrm>
                <a:off x="2259110" y="4609420"/>
                <a:ext cx="0" cy="124492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2" name="직선 화살표 연결선 501"/>
              <p:cNvCxnSpPr>
                <a:stCxn id="332" idx="2"/>
                <a:endCxn id="344" idx="0"/>
              </p:cNvCxnSpPr>
              <p:nvPr/>
            </p:nvCxnSpPr>
            <p:spPr>
              <a:xfrm>
                <a:off x="225911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5" name="직선 화살표 연결선 504"/>
              <p:cNvCxnSpPr>
                <a:stCxn id="325" idx="2"/>
                <a:endCxn id="350" idx="0"/>
              </p:cNvCxnSpPr>
              <p:nvPr/>
            </p:nvCxnSpPr>
            <p:spPr>
              <a:xfrm>
                <a:off x="1678330" y="4029349"/>
                <a:ext cx="0" cy="12373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8" name="직선 화살표 연결선 507"/>
              <p:cNvCxnSpPr>
                <a:stCxn id="402" idx="2"/>
                <a:endCxn id="431" idx="0"/>
              </p:cNvCxnSpPr>
              <p:nvPr/>
            </p:nvCxnSpPr>
            <p:spPr>
              <a:xfrm>
                <a:off x="225911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1" name="직선 화살표 연결선 510"/>
              <p:cNvCxnSpPr>
                <a:stCxn id="408" idx="2"/>
                <a:endCxn id="437" idx="0"/>
              </p:cNvCxnSpPr>
              <p:nvPr/>
            </p:nvCxnSpPr>
            <p:spPr>
              <a:xfrm>
                <a:off x="1678330" y="5190245"/>
                <a:ext cx="0" cy="12568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64" name="그룹 563"/>
              <p:cNvGrpSpPr/>
              <p:nvPr/>
            </p:nvGrpSpPr>
            <p:grpSpPr>
              <a:xfrm>
                <a:off x="752932" y="403873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45" name="직선 화살표 연결선 544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7" name="직선 화살표 연결선 546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5" name="그룹 564"/>
              <p:cNvGrpSpPr/>
              <p:nvPr/>
            </p:nvGrpSpPr>
            <p:grpSpPr>
              <a:xfrm>
                <a:off x="1914269" y="403873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66" name="직선 화살표 연결선 565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7" name="직선 화살표 연결선 566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8" name="그룹 567"/>
              <p:cNvGrpSpPr/>
              <p:nvPr/>
            </p:nvGrpSpPr>
            <p:grpSpPr>
              <a:xfrm>
                <a:off x="752932" y="5200852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69" name="직선 화살표 연결선 568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직선 화살표 연결선 569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1" name="그룹 570"/>
              <p:cNvGrpSpPr/>
              <p:nvPr/>
            </p:nvGrpSpPr>
            <p:grpSpPr>
              <a:xfrm>
                <a:off x="1914269" y="5200852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72" name="직선 화살표 연결선 571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3" name="직선 화살표 연결선 572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4" name="그룹 573"/>
              <p:cNvGrpSpPr/>
              <p:nvPr/>
            </p:nvGrpSpPr>
            <p:grpSpPr>
              <a:xfrm>
                <a:off x="1331478" y="4617389"/>
                <a:ext cx="110913" cy="110913"/>
                <a:chOff x="750551" y="4036358"/>
                <a:chExt cx="110913" cy="110913"/>
              </a:xfrm>
            </p:grpSpPr>
            <p:cxnSp>
              <p:nvCxnSpPr>
                <p:cNvPr id="575" name="직선 화살표 연결선 574"/>
                <p:cNvCxnSpPr/>
                <p:nvPr/>
              </p:nvCxnSpPr>
              <p:spPr>
                <a:xfrm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6" name="직선 화살표 연결선 575"/>
                <p:cNvCxnSpPr/>
                <p:nvPr/>
              </p:nvCxnSpPr>
              <p:spPr>
                <a:xfrm rot="16200000" flipH="1">
                  <a:off x="750551" y="4036358"/>
                  <a:ext cx="110913" cy="110913"/>
                </a:xfrm>
                <a:prstGeom prst="straightConnector1">
                  <a:avLst/>
                </a:prstGeom>
                <a:ln>
                  <a:headEnd type="triangle" w="sm" len="sm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79" name="직선 연결선 578"/>
            <p:cNvCxnSpPr/>
            <p:nvPr/>
          </p:nvCxnSpPr>
          <p:spPr>
            <a:xfrm flipV="1">
              <a:off x="2409894" y="3318585"/>
              <a:ext cx="548576" cy="130502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2" name="직선 연결선 581"/>
            <p:cNvCxnSpPr/>
            <p:nvPr/>
          </p:nvCxnSpPr>
          <p:spPr>
            <a:xfrm>
              <a:off x="2409894" y="5085555"/>
              <a:ext cx="539611" cy="25008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8" name="그룹 607"/>
          <p:cNvGrpSpPr/>
          <p:nvPr/>
        </p:nvGrpSpPr>
        <p:grpSpPr>
          <a:xfrm>
            <a:off x="-45765" y="1710657"/>
            <a:ext cx="2926699" cy="2047890"/>
            <a:chOff x="-54730" y="2022051"/>
            <a:chExt cx="2926699" cy="2047890"/>
          </a:xfrm>
        </p:grpSpPr>
        <p:sp>
          <p:nvSpPr>
            <p:cNvPr id="592" name="직사각형 591"/>
            <p:cNvSpPr/>
            <p:nvPr/>
          </p:nvSpPr>
          <p:spPr>
            <a:xfrm>
              <a:off x="308849" y="2022051"/>
              <a:ext cx="2199540" cy="527375"/>
            </a:xfrm>
            <a:prstGeom prst="rect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 smtClean="0"/>
                <a:t>Host Processor</a:t>
              </a:r>
              <a:endParaRPr lang="ko-KR" altLang="en-US" sz="2000" dirty="0"/>
            </a:p>
          </p:txBody>
        </p:sp>
        <p:sp>
          <p:nvSpPr>
            <p:cNvPr id="593" name="위쪽/아래쪽 화살표 592"/>
            <p:cNvSpPr/>
            <p:nvPr/>
          </p:nvSpPr>
          <p:spPr>
            <a:xfrm>
              <a:off x="1232529" y="3442412"/>
              <a:ext cx="352180" cy="627529"/>
            </a:xfrm>
            <a:prstGeom prst="upDownArrow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0" name="TextBox 599"/>
            <p:cNvSpPr txBox="1"/>
            <p:nvPr/>
          </p:nvSpPr>
          <p:spPr>
            <a:xfrm>
              <a:off x="-54730" y="2546359"/>
              <a:ext cx="2926699" cy="86177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Memory-Mapped</a:t>
              </a:r>
            </a:p>
            <a:p>
              <a:pPr algn="ctr"/>
              <a:r>
                <a:rPr lang="en-US" altLang="ko-KR" dirty="0" smtClean="0"/>
                <a:t>Accelerator Interface</a:t>
              </a:r>
            </a:p>
            <a:p>
              <a:pPr algn="ctr"/>
              <a:r>
                <a:rPr lang="en-US" altLang="ko-KR" sz="1400" dirty="0" smtClean="0"/>
                <a:t>(</a:t>
              </a:r>
              <a:r>
                <a:rPr lang="en-US" altLang="ko-KR" sz="1400" dirty="0" err="1" smtClean="0"/>
                <a:t>Noncacheable</a:t>
              </a:r>
              <a:r>
                <a:rPr lang="en-US" altLang="ko-KR" sz="1400" dirty="0" smtClean="0"/>
                <a:t>, Physically Addressed)</a:t>
              </a:r>
              <a:endParaRPr lang="ko-KR" altLang="en-US" sz="1400" dirty="0"/>
            </a:p>
          </p:txBody>
        </p:sp>
      </p:grpSp>
      <p:grpSp>
        <p:nvGrpSpPr>
          <p:cNvPr id="697" name="그룹 696"/>
          <p:cNvGrpSpPr/>
          <p:nvPr/>
        </p:nvGrpSpPr>
        <p:grpSpPr>
          <a:xfrm>
            <a:off x="257925" y="3794393"/>
            <a:ext cx="2309790" cy="2319536"/>
            <a:chOff x="257925" y="3794393"/>
            <a:chExt cx="2309790" cy="2319536"/>
          </a:xfrm>
        </p:grpSpPr>
        <p:sp>
          <p:nvSpPr>
            <p:cNvPr id="623" name="직사각형 622"/>
            <p:cNvSpPr/>
            <p:nvPr/>
          </p:nvSpPr>
          <p:spPr>
            <a:xfrm>
              <a:off x="257925" y="3794393"/>
              <a:ext cx="2309790" cy="2319536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4" name="타원 623"/>
            <p:cNvSpPr/>
            <p:nvPr/>
          </p:nvSpPr>
          <p:spPr>
            <a:xfrm>
              <a:off x="1024088" y="4551843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5" name="타원 624"/>
            <p:cNvSpPr/>
            <p:nvPr/>
          </p:nvSpPr>
          <p:spPr>
            <a:xfrm>
              <a:off x="1708299" y="4468347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6" name="타원 625"/>
            <p:cNvSpPr/>
            <p:nvPr/>
          </p:nvSpPr>
          <p:spPr>
            <a:xfrm>
              <a:off x="1509490" y="4650960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7" name="타원 626"/>
            <p:cNvSpPr/>
            <p:nvPr/>
          </p:nvSpPr>
          <p:spPr>
            <a:xfrm>
              <a:off x="1609829" y="5135312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8" name="타원 627"/>
            <p:cNvSpPr/>
            <p:nvPr/>
          </p:nvSpPr>
          <p:spPr>
            <a:xfrm>
              <a:off x="1024088" y="5711858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30" name="직선 화살표 연결선 629"/>
            <p:cNvCxnSpPr>
              <a:stCxn id="624" idx="4"/>
              <a:endCxn id="628" idx="0"/>
            </p:cNvCxnSpPr>
            <p:nvPr/>
          </p:nvCxnSpPr>
          <p:spPr>
            <a:xfrm>
              <a:off x="1127182" y="4758031"/>
              <a:ext cx="0" cy="953827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3" name="직선 화살표 연결선 632"/>
            <p:cNvCxnSpPr/>
            <p:nvPr/>
          </p:nvCxnSpPr>
          <p:spPr>
            <a:xfrm flipV="1">
              <a:off x="1237451" y="4583746"/>
              <a:ext cx="465414" cy="52548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4" name="직선 화살표 연결선 643"/>
            <p:cNvCxnSpPr/>
            <p:nvPr/>
          </p:nvCxnSpPr>
          <p:spPr>
            <a:xfrm>
              <a:off x="1204599" y="4731504"/>
              <a:ext cx="427085" cy="431076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4" name="구부러진 연결선 663"/>
            <p:cNvCxnSpPr>
              <a:stCxn id="625" idx="4"/>
              <a:endCxn id="626" idx="6"/>
            </p:cNvCxnSpPr>
            <p:nvPr/>
          </p:nvCxnSpPr>
          <p:spPr>
            <a:xfrm rot="5400000">
              <a:off x="1723777" y="4666437"/>
              <a:ext cx="79519" cy="95715"/>
            </a:xfrm>
            <a:prstGeom prst="curvedConnector2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5" name="직선 화살표 연결선 664"/>
            <p:cNvCxnSpPr/>
            <p:nvPr/>
          </p:nvCxnSpPr>
          <p:spPr>
            <a:xfrm flipH="1">
              <a:off x="1170428" y="4845772"/>
              <a:ext cx="399848" cy="87607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74" name="타원 673"/>
            <p:cNvSpPr/>
            <p:nvPr/>
          </p:nvSpPr>
          <p:spPr>
            <a:xfrm>
              <a:off x="449241" y="5135312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75" name="직선 화살표 연결선 674"/>
            <p:cNvCxnSpPr>
              <a:stCxn id="627" idx="2"/>
              <a:endCxn id="674" idx="6"/>
            </p:cNvCxnSpPr>
            <p:nvPr/>
          </p:nvCxnSpPr>
          <p:spPr>
            <a:xfrm flipH="1">
              <a:off x="655429" y="5238406"/>
              <a:ext cx="9544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79" name="타원 678"/>
            <p:cNvSpPr/>
            <p:nvPr/>
          </p:nvSpPr>
          <p:spPr>
            <a:xfrm>
              <a:off x="2189246" y="3977345"/>
              <a:ext cx="206188" cy="20618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80" name="직선 화살표 연결선 679"/>
            <p:cNvCxnSpPr/>
            <p:nvPr/>
          </p:nvCxnSpPr>
          <p:spPr>
            <a:xfrm flipV="1">
              <a:off x="1883554" y="4166817"/>
              <a:ext cx="329400" cy="33318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0" name="직선 화살표 연결선 689"/>
            <p:cNvCxnSpPr/>
            <p:nvPr/>
          </p:nvCxnSpPr>
          <p:spPr>
            <a:xfrm flipH="1">
              <a:off x="1763098" y="4177768"/>
              <a:ext cx="479537" cy="96821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직사각형 2"/>
          <p:cNvSpPr/>
          <p:nvPr/>
        </p:nvSpPr>
        <p:spPr>
          <a:xfrm>
            <a:off x="0" y="1"/>
            <a:ext cx="9144000" cy="4086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7" name="직사각형 256"/>
          <p:cNvSpPr/>
          <p:nvPr/>
        </p:nvSpPr>
        <p:spPr>
          <a:xfrm>
            <a:off x="0" y="5400000"/>
            <a:ext cx="9144000" cy="1458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8" name="직사각형 257"/>
          <p:cNvSpPr/>
          <p:nvPr/>
        </p:nvSpPr>
        <p:spPr>
          <a:xfrm>
            <a:off x="0" y="4086000"/>
            <a:ext cx="6413494" cy="1314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0" name="직사각형 259"/>
          <p:cNvSpPr/>
          <p:nvPr/>
        </p:nvSpPr>
        <p:spPr>
          <a:xfrm>
            <a:off x="8312935" y="4086000"/>
            <a:ext cx="831065" cy="1314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6313610" y="3214446"/>
            <a:ext cx="2087858" cy="5639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Prefetching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158357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그룹 35"/>
          <p:cNvGrpSpPr/>
          <p:nvPr/>
        </p:nvGrpSpPr>
        <p:grpSpPr>
          <a:xfrm>
            <a:off x="781050" y="1428055"/>
            <a:ext cx="3185746" cy="796559"/>
            <a:chOff x="781050" y="1391473"/>
            <a:chExt cx="3185746" cy="796559"/>
          </a:xfrm>
        </p:grpSpPr>
        <p:sp>
          <p:nvSpPr>
            <p:cNvPr id="140" name="직사각형 139"/>
            <p:cNvSpPr/>
            <p:nvPr/>
          </p:nvSpPr>
          <p:spPr>
            <a:xfrm>
              <a:off x="781050" y="1391473"/>
              <a:ext cx="3076576" cy="392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1" name="직사각형 140"/>
            <p:cNvSpPr/>
            <p:nvPr/>
          </p:nvSpPr>
          <p:spPr>
            <a:xfrm>
              <a:off x="1052514" y="1795632"/>
              <a:ext cx="2914282" cy="392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0" name="직사각형 79"/>
          <p:cNvSpPr/>
          <p:nvPr/>
        </p:nvSpPr>
        <p:spPr>
          <a:xfrm>
            <a:off x="6295679" y="3783020"/>
            <a:ext cx="1203086" cy="25467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직사각형 80"/>
          <p:cNvSpPr/>
          <p:nvPr/>
        </p:nvSpPr>
        <p:spPr>
          <a:xfrm>
            <a:off x="1645236" y="3783020"/>
            <a:ext cx="3925680" cy="25467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8" name="그룹 147"/>
          <p:cNvGrpSpPr/>
          <p:nvPr/>
        </p:nvGrpSpPr>
        <p:grpSpPr>
          <a:xfrm>
            <a:off x="2326306" y="4178187"/>
            <a:ext cx="4354894" cy="1770642"/>
            <a:chOff x="2326306" y="4178187"/>
            <a:chExt cx="4354894" cy="1770642"/>
          </a:xfrm>
          <a:effectLst/>
        </p:grpSpPr>
        <p:cxnSp>
          <p:nvCxnSpPr>
            <p:cNvPr id="149" name="구부러진 연결선 148"/>
            <p:cNvCxnSpPr>
              <a:stCxn id="131" idx="2"/>
              <a:endCxn id="138" idx="1"/>
            </p:cNvCxnSpPr>
            <p:nvPr/>
          </p:nvCxnSpPr>
          <p:spPr>
            <a:xfrm rot="16200000" flipH="1">
              <a:off x="5059911" y="3976871"/>
              <a:ext cx="831405" cy="2411172"/>
            </a:xfrm>
            <a:prstGeom prst="curvedConnector2">
              <a:avLst/>
            </a:prstGeom>
            <a:ln>
              <a:tailEnd type="triangle" w="lg" len="lg"/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0" name="구부러진 연결선 149"/>
            <p:cNvCxnSpPr>
              <a:stCxn id="128" idx="3"/>
              <a:endCxn id="133" idx="3"/>
            </p:cNvCxnSpPr>
            <p:nvPr/>
          </p:nvCxnSpPr>
          <p:spPr>
            <a:xfrm rot="5400000">
              <a:off x="2689048" y="4404013"/>
              <a:ext cx="285941" cy="1011425"/>
            </a:xfrm>
            <a:prstGeom prst="curvedConnector2">
              <a:avLst/>
            </a:prstGeom>
            <a:ln>
              <a:tailEnd type="triangle" w="lg" len="lg"/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1" name="구부러진 연결선 150"/>
            <p:cNvCxnSpPr>
              <a:stCxn id="129" idx="3"/>
              <a:endCxn id="137" idx="1"/>
            </p:cNvCxnSpPr>
            <p:nvPr/>
          </p:nvCxnSpPr>
          <p:spPr>
            <a:xfrm rot="16200000" flipH="1">
              <a:off x="4571543" y="3839173"/>
              <a:ext cx="1182074" cy="3037238"/>
            </a:xfrm>
            <a:prstGeom prst="curvedConnector2">
              <a:avLst/>
            </a:prstGeom>
            <a:ln>
              <a:tailEnd type="triangle" w="lg" len="lg"/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2" name="구부러진 연결선 151"/>
            <p:cNvCxnSpPr>
              <a:stCxn id="130" idx="1"/>
              <a:endCxn id="136" idx="1"/>
            </p:cNvCxnSpPr>
            <p:nvPr/>
          </p:nvCxnSpPr>
          <p:spPr>
            <a:xfrm rot="5400000" flipH="1" flipV="1">
              <a:off x="5708712" y="3443601"/>
              <a:ext cx="237901" cy="1707074"/>
            </a:xfrm>
            <a:prstGeom prst="curvedConnector2">
              <a:avLst/>
            </a:prstGeom>
            <a:ln>
              <a:tailEnd type="triangle" w="lg" len="lg"/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43" name="직사각형 142"/>
          <p:cNvSpPr/>
          <p:nvPr/>
        </p:nvSpPr>
        <p:spPr>
          <a:xfrm>
            <a:off x="1320457" y="2241446"/>
            <a:ext cx="7043614" cy="392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778098"/>
          </a:xfrm>
        </p:spPr>
        <p:txBody>
          <a:bodyPr>
            <a:noAutofit/>
          </a:bodyPr>
          <a:lstStyle/>
          <a:p>
            <a:r>
              <a:rPr lang="en-US" altLang="ko-KR" sz="3400" dirty="0" smtClean="0"/>
              <a:t>Memory Access Patterns in Graph Processing</a:t>
            </a:r>
            <a:endParaRPr lang="ko-KR" altLang="en-US" sz="3400" dirty="0"/>
          </a:p>
        </p:txBody>
      </p:sp>
      <p:sp>
        <p:nvSpPr>
          <p:cNvPr id="77" name="내용 개체 틀 4"/>
          <p:cNvSpPr txBox="1">
            <a:spLocks/>
          </p:cNvSpPr>
          <p:nvPr/>
        </p:nvSpPr>
        <p:spPr>
          <a:xfrm>
            <a:off x="810380" y="1377350"/>
            <a:ext cx="7722060" cy="212365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for</a:t>
            </a:r>
            <a:r>
              <a:rPr lang="en-US" altLang="ko-KR" sz="2400" dirty="0" smtClean="0"/>
              <a:t> (v: </a:t>
            </a:r>
            <a:r>
              <a:rPr lang="en-US" altLang="ko-KR" sz="2400" dirty="0" err="1" smtClean="0"/>
              <a:t>graph.vertices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    for</a:t>
            </a:r>
            <a:r>
              <a:rPr lang="en-US" altLang="ko-KR" sz="2400" dirty="0" smtClean="0"/>
              <a:t> (w: </a:t>
            </a:r>
            <a:r>
              <a:rPr lang="en-US" altLang="ko-KR" sz="2400" dirty="0" err="1" smtClean="0"/>
              <a:t>v.successors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    put(w.id, function() { </a:t>
            </a:r>
            <a:r>
              <a:rPr lang="en-US" altLang="ko-KR" sz="2400" dirty="0" err="1" smtClean="0"/>
              <a:t>w.next_rank</a:t>
            </a:r>
            <a:r>
              <a:rPr lang="en-US" altLang="ko-KR" sz="2400" dirty="0" smtClean="0"/>
              <a:t> += weight * </a:t>
            </a:r>
            <a:r>
              <a:rPr lang="en-US" altLang="ko-KR" sz="2400" dirty="0" err="1" smtClean="0"/>
              <a:t>v.rank</a:t>
            </a:r>
            <a:r>
              <a:rPr lang="en-US" altLang="ko-KR" sz="2400" dirty="0" smtClean="0"/>
              <a:t>; });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}</a:t>
            </a:r>
          </a:p>
        </p:txBody>
      </p:sp>
      <p:grpSp>
        <p:nvGrpSpPr>
          <p:cNvPr id="82" name="그룹 81"/>
          <p:cNvGrpSpPr/>
          <p:nvPr/>
        </p:nvGrpSpPr>
        <p:grpSpPr>
          <a:xfrm>
            <a:off x="6681199" y="3940287"/>
            <a:ext cx="432048" cy="2232261"/>
            <a:chOff x="901856" y="3789040"/>
            <a:chExt cx="432048" cy="2546995"/>
          </a:xfrm>
        </p:grpSpPr>
        <p:sp>
          <p:nvSpPr>
            <p:cNvPr id="136" name="직사각형 135"/>
            <p:cNvSpPr/>
            <p:nvPr/>
          </p:nvSpPr>
          <p:spPr>
            <a:xfrm>
              <a:off x="901856" y="3974477"/>
              <a:ext cx="432048" cy="172010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7" name="직사각형 136"/>
            <p:cNvSpPr/>
            <p:nvPr/>
          </p:nvSpPr>
          <p:spPr>
            <a:xfrm>
              <a:off x="901856" y="5994767"/>
              <a:ext cx="432048" cy="172010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8" name="직사각형 137"/>
            <p:cNvSpPr/>
            <p:nvPr/>
          </p:nvSpPr>
          <p:spPr>
            <a:xfrm>
              <a:off x="901856" y="5480607"/>
              <a:ext cx="432048" cy="400110"/>
            </a:xfrm>
            <a:prstGeom prst="rect">
              <a:avLst/>
            </a:prstGeom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dirty="0" smtClean="0"/>
                <a:t>w</a:t>
              </a:r>
              <a:endParaRPr lang="ko-KR" altLang="en-US" sz="2400" dirty="0"/>
            </a:p>
          </p:txBody>
        </p:sp>
        <p:sp>
          <p:nvSpPr>
            <p:cNvPr id="139" name="직사각형 138"/>
            <p:cNvSpPr/>
            <p:nvPr/>
          </p:nvSpPr>
          <p:spPr>
            <a:xfrm>
              <a:off x="901856" y="3789040"/>
              <a:ext cx="432048" cy="2546995"/>
            </a:xfrm>
            <a:prstGeom prst="rect">
              <a:avLst/>
            </a:prstGeom>
            <a:noFill/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3006534" y="3356992"/>
            <a:ext cx="1203086" cy="40461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400" dirty="0" smtClean="0"/>
              <a:t>Vault #1</a:t>
            </a:r>
            <a:endParaRPr lang="ko-KR" alt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6295679" y="3356992"/>
            <a:ext cx="1203086" cy="40461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400" dirty="0" smtClean="0"/>
              <a:t>Vault #2</a:t>
            </a:r>
            <a:endParaRPr lang="ko-KR" altLang="en-US" sz="2400" dirty="0"/>
          </a:p>
        </p:txBody>
      </p:sp>
      <p:grpSp>
        <p:nvGrpSpPr>
          <p:cNvPr id="121" name="그룹 120"/>
          <p:cNvGrpSpPr/>
          <p:nvPr/>
        </p:nvGrpSpPr>
        <p:grpSpPr>
          <a:xfrm>
            <a:off x="1894257" y="3940287"/>
            <a:ext cx="432048" cy="2232261"/>
            <a:chOff x="901856" y="3789040"/>
            <a:chExt cx="432048" cy="2546995"/>
          </a:xfrm>
        </p:grpSpPr>
        <p:sp>
          <p:nvSpPr>
            <p:cNvPr id="133" name="직사각형 132"/>
            <p:cNvSpPr/>
            <p:nvPr/>
          </p:nvSpPr>
          <p:spPr>
            <a:xfrm>
              <a:off x="901856" y="4972285"/>
              <a:ext cx="432048" cy="172011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4" name="직사각형 133"/>
            <p:cNvSpPr/>
            <p:nvPr/>
          </p:nvSpPr>
          <p:spPr>
            <a:xfrm>
              <a:off x="901856" y="4331925"/>
              <a:ext cx="432048" cy="400110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dirty="0" smtClean="0"/>
                <a:t>v</a:t>
              </a:r>
              <a:endParaRPr lang="ko-KR" altLang="en-US" sz="2400" dirty="0"/>
            </a:p>
          </p:txBody>
        </p:sp>
        <p:sp>
          <p:nvSpPr>
            <p:cNvPr id="135" name="직사각형 134"/>
            <p:cNvSpPr/>
            <p:nvPr/>
          </p:nvSpPr>
          <p:spPr>
            <a:xfrm>
              <a:off x="901856" y="3789040"/>
              <a:ext cx="432048" cy="2546995"/>
            </a:xfrm>
            <a:prstGeom prst="rect">
              <a:avLst/>
            </a:prstGeom>
            <a:noFill/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4" name="그룹 123"/>
          <p:cNvGrpSpPr/>
          <p:nvPr/>
        </p:nvGrpSpPr>
        <p:grpSpPr>
          <a:xfrm>
            <a:off x="2326305" y="4416087"/>
            <a:ext cx="2991879" cy="350668"/>
            <a:chOff x="3623240" y="4259917"/>
            <a:chExt cx="2991879" cy="400110"/>
          </a:xfrm>
        </p:grpSpPr>
        <p:cxnSp>
          <p:nvCxnSpPr>
            <p:cNvPr id="126" name="직선 화살표 연결선 125"/>
            <p:cNvCxnSpPr>
              <a:stCxn id="134" idx="3"/>
              <a:endCxn id="132" idx="1"/>
            </p:cNvCxnSpPr>
            <p:nvPr/>
          </p:nvCxnSpPr>
          <p:spPr>
            <a:xfrm flipV="1">
              <a:off x="3623240" y="4459972"/>
              <a:ext cx="687623" cy="23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27" name="그룹 126"/>
            <p:cNvGrpSpPr/>
            <p:nvPr/>
          </p:nvGrpSpPr>
          <p:grpSpPr>
            <a:xfrm>
              <a:off x="4310863" y="4259917"/>
              <a:ext cx="2304256" cy="400110"/>
              <a:chOff x="1693944" y="4331925"/>
              <a:chExt cx="2304256" cy="400110"/>
            </a:xfrm>
          </p:grpSpPr>
          <p:sp>
            <p:nvSpPr>
              <p:cNvPr id="128" name="직사각형 127"/>
              <p:cNvSpPr/>
              <p:nvPr/>
            </p:nvSpPr>
            <p:spPr>
              <a:xfrm rot="5400000">
                <a:off x="1817692" y="4445975"/>
                <a:ext cx="400109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9" name="직사각형 128"/>
              <p:cNvSpPr/>
              <p:nvPr/>
            </p:nvSpPr>
            <p:spPr>
              <a:xfrm rot="5400000">
                <a:off x="2123923" y="4445975"/>
                <a:ext cx="400109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0" name="직사각형 129"/>
              <p:cNvSpPr/>
              <p:nvPr/>
            </p:nvSpPr>
            <p:spPr>
              <a:xfrm rot="5400000">
                <a:off x="3454087" y="4445975"/>
                <a:ext cx="400109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1" name="직사각형 130"/>
              <p:cNvSpPr/>
              <p:nvPr/>
            </p:nvSpPr>
            <p:spPr>
              <a:xfrm>
                <a:off x="2590003" y="4331925"/>
                <a:ext cx="720080" cy="400110"/>
              </a:xfrm>
              <a:prstGeom prst="rect">
                <a:avLst/>
              </a:prstGeom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dirty="0" smtClean="0"/>
                  <a:t>&amp;w</a:t>
                </a:r>
                <a:endParaRPr lang="ko-KR" altLang="en-US" sz="2400" dirty="0"/>
              </a:p>
            </p:txBody>
          </p:sp>
          <p:sp>
            <p:nvSpPr>
              <p:cNvPr id="132" name="직사각형 131"/>
              <p:cNvSpPr/>
              <p:nvPr/>
            </p:nvSpPr>
            <p:spPr>
              <a:xfrm>
                <a:off x="1693944" y="4331925"/>
                <a:ext cx="2304256" cy="400110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69" name="그룹 68"/>
          <p:cNvGrpSpPr/>
          <p:nvPr/>
        </p:nvGrpSpPr>
        <p:grpSpPr>
          <a:xfrm>
            <a:off x="1424856" y="3940287"/>
            <a:ext cx="3893330" cy="2232261"/>
            <a:chOff x="1424856" y="3940287"/>
            <a:chExt cx="3893330" cy="2232261"/>
          </a:xfrm>
          <a:effectLst/>
        </p:grpSpPr>
        <p:cxnSp>
          <p:nvCxnSpPr>
            <p:cNvPr id="14" name="직선 화살표 연결선 13"/>
            <p:cNvCxnSpPr/>
            <p:nvPr/>
          </p:nvCxnSpPr>
          <p:spPr>
            <a:xfrm>
              <a:off x="1424856" y="3940287"/>
              <a:ext cx="0" cy="2232261"/>
            </a:xfrm>
            <a:prstGeom prst="straightConnector1">
              <a:avLst/>
            </a:pr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직선 화살표 연결선 141"/>
            <p:cNvCxnSpPr/>
            <p:nvPr/>
          </p:nvCxnSpPr>
          <p:spPr>
            <a:xfrm>
              <a:off x="3026046" y="4218504"/>
              <a:ext cx="2292140" cy="0"/>
            </a:xfrm>
            <a:prstGeom prst="straightConnector1">
              <a:avLst/>
            </a:pr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 rot="16200000">
            <a:off x="151227" y="4637197"/>
            <a:ext cx="15074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smtClean="0"/>
              <a:t>Sequential</a:t>
            </a:r>
          </a:p>
          <a:p>
            <a:pPr algn="ctr"/>
            <a:r>
              <a:rPr lang="en-US" altLang="ko-KR" sz="2400" dirty="0" smtClean="0"/>
              <a:t>(Local)</a:t>
            </a:r>
            <a:endParaRPr lang="ko-KR" altLang="en-US" sz="2400" dirty="0"/>
          </a:p>
        </p:txBody>
      </p:sp>
      <p:sp>
        <p:nvSpPr>
          <p:cNvPr id="153" name="TextBox 152"/>
          <p:cNvSpPr txBox="1"/>
          <p:nvPr/>
        </p:nvSpPr>
        <p:spPr>
          <a:xfrm>
            <a:off x="3184557" y="5457952"/>
            <a:ext cx="13461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smtClean="0"/>
              <a:t>Random</a:t>
            </a:r>
            <a:br>
              <a:rPr lang="en-US" altLang="ko-KR" sz="2400" dirty="0" smtClean="0"/>
            </a:br>
            <a:r>
              <a:rPr lang="en-US" altLang="ko-KR" sz="2400" dirty="0" smtClean="0"/>
              <a:t>(Remote)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954718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  <p:bldP spid="70" grpId="0"/>
      <p:bldP spid="70" grpId="1"/>
      <p:bldP spid="1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Message-Triggered Prefetching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lang="en-US" altLang="ko-KR" dirty="0" smtClean="0"/>
              <a:t>Prefetching random memory accesses is difficult</a:t>
            </a:r>
          </a:p>
          <a:p>
            <a:r>
              <a:rPr lang="en-US" altLang="ko-KR" dirty="0" smtClean="0"/>
              <a:t>Opportunities in Tesseract</a:t>
            </a:r>
          </a:p>
          <a:p>
            <a:pPr lvl="1"/>
            <a:r>
              <a:rPr lang="en-US" altLang="ko-KR" dirty="0" smtClean="0"/>
              <a:t>Domain-specific knowledge of target data address</a:t>
            </a:r>
          </a:p>
          <a:p>
            <a:pPr lvl="1"/>
            <a:r>
              <a:rPr lang="en-US" altLang="ko-KR" dirty="0" smtClean="0"/>
              <a:t>Time slack of non-blocking remote function calls</a:t>
            </a:r>
            <a:endParaRPr lang="ko-KR" altLang="en-US" dirty="0"/>
          </a:p>
        </p:txBody>
      </p:sp>
      <p:grpSp>
        <p:nvGrpSpPr>
          <p:cNvPr id="18" name="그룹 17"/>
          <p:cNvGrpSpPr/>
          <p:nvPr/>
        </p:nvGrpSpPr>
        <p:grpSpPr>
          <a:xfrm>
            <a:off x="1073305" y="3517300"/>
            <a:ext cx="7764371" cy="2529923"/>
            <a:chOff x="1073305" y="3517300"/>
            <a:chExt cx="7764371" cy="2529923"/>
          </a:xfrm>
        </p:grpSpPr>
        <p:sp>
          <p:nvSpPr>
            <p:cNvPr id="11" name="직사각형 10"/>
            <p:cNvSpPr/>
            <p:nvPr/>
          </p:nvSpPr>
          <p:spPr>
            <a:xfrm>
              <a:off x="1625693" y="4388365"/>
              <a:ext cx="7043614" cy="392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073305" y="5589240"/>
              <a:ext cx="1337730" cy="392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내용 개체 틀 4"/>
            <p:cNvSpPr txBox="1">
              <a:spLocks/>
            </p:cNvSpPr>
            <p:nvPr/>
          </p:nvSpPr>
          <p:spPr>
            <a:xfrm>
              <a:off x="1115616" y="3517300"/>
              <a:ext cx="7722060" cy="2529923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342900" indent="-34290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10000"/>
                </a:lnSpc>
                <a:spcBef>
                  <a:spcPts val="0"/>
                </a:spcBef>
                <a:buFont typeface="Arial" pitchFamily="34" charset="0"/>
                <a:buNone/>
              </a:pPr>
              <a:r>
                <a:rPr lang="en-US" altLang="ko-KR" sz="2400" b="1" dirty="0" smtClean="0"/>
                <a:t>for</a:t>
              </a:r>
              <a:r>
                <a:rPr lang="en-US" altLang="ko-KR" sz="2400" dirty="0" smtClean="0"/>
                <a:t> (v: </a:t>
              </a:r>
              <a:r>
                <a:rPr lang="en-US" altLang="ko-KR" sz="2400" dirty="0" err="1" smtClean="0"/>
                <a:t>graph.vertices</a:t>
              </a:r>
              <a:r>
                <a:rPr lang="en-US" altLang="ko-KR" sz="2400" dirty="0" smtClean="0"/>
                <a:t>) {</a:t>
              </a:r>
            </a:p>
            <a:p>
              <a:pPr marL="0" indent="0">
                <a:lnSpc>
                  <a:spcPct val="110000"/>
                </a:lnSpc>
                <a:spcBef>
                  <a:spcPts val="0"/>
                </a:spcBef>
                <a:buFont typeface="Arial" pitchFamily="34" charset="0"/>
                <a:buNone/>
              </a:pPr>
              <a:r>
                <a:rPr lang="en-US" altLang="ko-KR" sz="2400" b="1" dirty="0" smtClean="0"/>
                <a:t>    for</a:t>
              </a:r>
              <a:r>
                <a:rPr lang="en-US" altLang="ko-KR" sz="2400" dirty="0" smtClean="0"/>
                <a:t> (w: </a:t>
              </a:r>
              <a:r>
                <a:rPr lang="en-US" altLang="ko-KR" sz="2400" dirty="0" err="1" smtClean="0"/>
                <a:t>v.successors</a:t>
              </a:r>
              <a:r>
                <a:rPr lang="en-US" altLang="ko-KR" sz="2400" dirty="0" smtClean="0"/>
                <a:t>) {</a:t>
              </a:r>
            </a:p>
            <a:p>
              <a:pPr marL="0" indent="0">
                <a:lnSpc>
                  <a:spcPct val="110000"/>
                </a:lnSpc>
                <a:spcBef>
                  <a:spcPts val="0"/>
                </a:spcBef>
                <a:buFont typeface="Arial" pitchFamily="34" charset="0"/>
                <a:buNone/>
              </a:pPr>
              <a:r>
                <a:rPr lang="en-US" altLang="ko-KR" sz="2400" dirty="0" smtClean="0"/>
                <a:t>        put(w.id, function() { </a:t>
              </a:r>
              <a:r>
                <a:rPr lang="en-US" altLang="ko-KR" sz="2400" dirty="0" err="1" smtClean="0"/>
                <a:t>w.next_rank</a:t>
              </a:r>
              <a:r>
                <a:rPr lang="en-US" altLang="ko-KR" sz="2400" dirty="0" smtClean="0"/>
                <a:t> += weight * </a:t>
              </a:r>
              <a:r>
                <a:rPr lang="en-US" altLang="ko-KR" sz="2400" dirty="0" err="1" smtClean="0"/>
                <a:t>v.rank</a:t>
              </a:r>
              <a:r>
                <a:rPr lang="en-US" altLang="ko-KR" sz="2400" dirty="0" smtClean="0"/>
                <a:t>; });</a:t>
              </a:r>
            </a:p>
            <a:p>
              <a:pPr marL="0" indent="0">
                <a:lnSpc>
                  <a:spcPct val="110000"/>
                </a:lnSpc>
                <a:spcBef>
                  <a:spcPts val="0"/>
                </a:spcBef>
                <a:buFont typeface="Arial" pitchFamily="34" charset="0"/>
                <a:buNone/>
              </a:pPr>
              <a:r>
                <a:rPr lang="en-US" altLang="ko-KR" sz="2400" dirty="0" smtClean="0"/>
                <a:t>    }</a:t>
              </a:r>
            </a:p>
            <a:p>
              <a:pPr marL="0" indent="0">
                <a:lnSpc>
                  <a:spcPct val="110000"/>
                </a:lnSpc>
                <a:spcBef>
                  <a:spcPts val="0"/>
                </a:spcBef>
                <a:buFont typeface="Arial" pitchFamily="34" charset="0"/>
                <a:buNone/>
              </a:pPr>
              <a:r>
                <a:rPr lang="en-US" altLang="ko-KR" sz="2400" dirty="0" smtClean="0"/>
                <a:t>}</a:t>
              </a:r>
            </a:p>
            <a:p>
              <a:pPr marL="0" indent="0">
                <a:lnSpc>
                  <a:spcPct val="110000"/>
                </a:lnSpc>
                <a:spcBef>
                  <a:spcPts val="0"/>
                </a:spcBef>
                <a:buFont typeface="Arial" pitchFamily="34" charset="0"/>
                <a:buNone/>
              </a:pPr>
              <a:r>
                <a:rPr lang="en-US" altLang="ko-KR" sz="2400" dirty="0" smtClean="0"/>
                <a:t>barrier();</a:t>
              </a:r>
            </a:p>
          </p:txBody>
        </p:sp>
        <p:cxnSp>
          <p:nvCxnSpPr>
            <p:cNvPr id="15" name="직선 연결선 14"/>
            <p:cNvCxnSpPr/>
            <p:nvPr/>
          </p:nvCxnSpPr>
          <p:spPr>
            <a:xfrm>
              <a:off x="2500972" y="5777177"/>
              <a:ext cx="6264696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화살표 연결선 15"/>
            <p:cNvCxnSpPr/>
            <p:nvPr/>
          </p:nvCxnSpPr>
          <p:spPr>
            <a:xfrm>
              <a:off x="4877236" y="4780765"/>
              <a:ext cx="0" cy="946527"/>
            </a:xfrm>
            <a:prstGeom prst="straightConnector1">
              <a:avLst/>
            </a:prstGeom>
            <a:ln>
              <a:tailEnd type="triangle" w="lg" len="lg"/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005647" y="4879098"/>
              <a:ext cx="3170291" cy="79406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altLang="ko-KR" sz="2400" dirty="0" smtClean="0"/>
                <a:t>Can be </a:t>
              </a:r>
              <a:r>
                <a:rPr lang="en-US" altLang="ko-KR" sz="2400" b="1" dirty="0" smtClean="0"/>
                <a:t>delayed</a:t>
              </a:r>
            </a:p>
            <a:p>
              <a:pPr>
                <a:lnSpc>
                  <a:spcPct val="95000"/>
                </a:lnSpc>
              </a:pPr>
              <a:r>
                <a:rPr lang="en-US" altLang="ko-KR" sz="2400" dirty="0" smtClean="0"/>
                <a:t>until the nearest barrier</a:t>
              </a:r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470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Message-Triggered Prefetching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485080" y="1684784"/>
            <a:ext cx="3870896" cy="38708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7" name="직사각형 16"/>
          <p:cNvSpPr/>
          <p:nvPr/>
        </p:nvSpPr>
        <p:spPr>
          <a:xfrm>
            <a:off x="3609243" y="1905107"/>
            <a:ext cx="560050" cy="2689872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altLang="ko-KR" sz="2400" dirty="0" smtClean="0"/>
              <a:t>DRAM Controller</a:t>
            </a:r>
            <a:endParaRPr lang="ko-KR" altLang="en-US" sz="2400" dirty="0"/>
          </a:p>
        </p:txBody>
      </p:sp>
      <p:sp>
        <p:nvSpPr>
          <p:cNvPr id="18" name="직사각형 17"/>
          <p:cNvSpPr/>
          <p:nvPr/>
        </p:nvSpPr>
        <p:spPr>
          <a:xfrm>
            <a:off x="3609243" y="4812871"/>
            <a:ext cx="560050" cy="524916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NI</a:t>
            </a:r>
            <a:endParaRPr lang="ko-KR" alt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1668513" y="5975064"/>
            <a:ext cx="5806974" cy="498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2400" dirty="0"/>
              <a:t>put(w.id, function() { </a:t>
            </a:r>
            <a:r>
              <a:rPr lang="en-US" altLang="ko-KR" sz="2400" dirty="0" err="1"/>
              <a:t>w.next_rank</a:t>
            </a:r>
            <a:r>
              <a:rPr lang="en-US" altLang="ko-KR" sz="2400" dirty="0"/>
              <a:t> += </a:t>
            </a:r>
            <a:r>
              <a:rPr lang="en-US" altLang="ko-KR" sz="2400" dirty="0" smtClean="0"/>
              <a:t>value; })</a:t>
            </a:r>
            <a:endParaRPr lang="en-US" altLang="ko-KR" sz="2400" dirty="0"/>
          </a:p>
        </p:txBody>
      </p:sp>
      <p:sp>
        <p:nvSpPr>
          <p:cNvPr id="42" name="직사각형 41"/>
          <p:cNvSpPr/>
          <p:nvPr/>
        </p:nvSpPr>
        <p:spPr>
          <a:xfrm>
            <a:off x="677436" y="1905107"/>
            <a:ext cx="2695286" cy="1003828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800" dirty="0" smtClean="0"/>
              <a:t>In-Order Core</a:t>
            </a:r>
            <a:endParaRPr lang="ko-KR" altLang="en-US" sz="2800" dirty="0"/>
          </a:p>
        </p:txBody>
      </p:sp>
      <p:sp>
        <p:nvSpPr>
          <p:cNvPr id="43" name="직사각형 42"/>
          <p:cNvSpPr/>
          <p:nvPr/>
        </p:nvSpPr>
        <p:spPr>
          <a:xfrm>
            <a:off x="677436" y="4812871"/>
            <a:ext cx="2695286" cy="525481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Message Queue</a:t>
            </a:r>
            <a:endParaRPr lang="ko-KR" altLang="en-US" sz="2400" dirty="0"/>
          </a:p>
        </p:txBody>
      </p:sp>
      <p:sp>
        <p:nvSpPr>
          <p:cNvPr id="45" name="직사각형 44"/>
          <p:cNvSpPr/>
          <p:nvPr/>
        </p:nvSpPr>
        <p:spPr>
          <a:xfrm>
            <a:off x="2017656" y="4109683"/>
            <a:ext cx="1355066" cy="485708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MTP</a:t>
            </a:r>
            <a:endParaRPr lang="ko-KR" altLang="en-US" sz="2400" dirty="0"/>
          </a:p>
        </p:txBody>
      </p:sp>
      <p:sp>
        <p:nvSpPr>
          <p:cNvPr id="11" name="직사각형 10"/>
          <p:cNvSpPr/>
          <p:nvPr/>
        </p:nvSpPr>
        <p:spPr>
          <a:xfrm>
            <a:off x="2017656" y="3108935"/>
            <a:ext cx="1355066" cy="790985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PF Buffer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810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Message-Triggered Prefetching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485080" y="1684784"/>
            <a:ext cx="3870896" cy="38708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7" name="직사각형 16"/>
          <p:cNvSpPr/>
          <p:nvPr/>
        </p:nvSpPr>
        <p:spPr>
          <a:xfrm>
            <a:off x="3609243" y="1905107"/>
            <a:ext cx="560050" cy="2689872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altLang="ko-KR" sz="2400" dirty="0" smtClean="0"/>
              <a:t>DRAM Controller</a:t>
            </a:r>
            <a:endParaRPr lang="ko-KR" altLang="en-US" sz="2400" dirty="0"/>
          </a:p>
        </p:txBody>
      </p:sp>
      <p:sp>
        <p:nvSpPr>
          <p:cNvPr id="18" name="직사각형 17"/>
          <p:cNvSpPr/>
          <p:nvPr/>
        </p:nvSpPr>
        <p:spPr>
          <a:xfrm>
            <a:off x="3609243" y="4812871"/>
            <a:ext cx="560050" cy="524916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NI</a:t>
            </a:r>
            <a:endParaRPr lang="ko-KR" altLang="en-US" sz="2400" dirty="0"/>
          </a:p>
        </p:txBody>
      </p:sp>
      <p:sp>
        <p:nvSpPr>
          <p:cNvPr id="21" name="직사각형 20"/>
          <p:cNvSpPr/>
          <p:nvPr/>
        </p:nvSpPr>
        <p:spPr>
          <a:xfrm>
            <a:off x="677436" y="1905107"/>
            <a:ext cx="2695286" cy="1003828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800" dirty="0" smtClean="0"/>
              <a:t>In-Order Core</a:t>
            </a:r>
            <a:endParaRPr lang="ko-KR" altLang="en-US" sz="2800" dirty="0"/>
          </a:p>
        </p:txBody>
      </p:sp>
      <p:sp>
        <p:nvSpPr>
          <p:cNvPr id="22" name="직사각형 21"/>
          <p:cNvSpPr/>
          <p:nvPr/>
        </p:nvSpPr>
        <p:spPr>
          <a:xfrm>
            <a:off x="677436" y="4812871"/>
            <a:ext cx="2695286" cy="525481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Message Queue</a:t>
            </a:r>
            <a:endParaRPr lang="ko-KR" altLang="en-US" sz="2400" dirty="0"/>
          </a:p>
        </p:txBody>
      </p:sp>
      <p:sp>
        <p:nvSpPr>
          <p:cNvPr id="24" name="직사각형 23"/>
          <p:cNvSpPr/>
          <p:nvPr/>
        </p:nvSpPr>
        <p:spPr>
          <a:xfrm>
            <a:off x="2017656" y="4109683"/>
            <a:ext cx="1355066" cy="485708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MTP</a:t>
            </a:r>
            <a:endParaRPr lang="ko-KR" alt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726400" y="5975064"/>
            <a:ext cx="7691208" cy="498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2400" dirty="0"/>
              <a:t>put(w.id, function() { </a:t>
            </a:r>
            <a:r>
              <a:rPr lang="en-US" altLang="ko-KR" sz="2400" dirty="0" err="1"/>
              <a:t>w.next_rank</a:t>
            </a:r>
            <a:r>
              <a:rPr lang="en-US" altLang="ko-KR" sz="2400" dirty="0"/>
              <a:t> += </a:t>
            </a:r>
            <a:r>
              <a:rPr lang="en-US" altLang="ko-KR" sz="2400" dirty="0" smtClean="0"/>
              <a:t>value; }, </a:t>
            </a:r>
            <a:r>
              <a:rPr lang="en-US" altLang="ko-KR" sz="2400" dirty="0" smtClean="0">
                <a:solidFill>
                  <a:srgbClr val="FF0000"/>
                </a:solidFill>
              </a:rPr>
              <a:t>&amp;</a:t>
            </a:r>
            <a:r>
              <a:rPr lang="en-US" altLang="ko-KR" sz="2400" dirty="0" err="1" smtClean="0">
                <a:solidFill>
                  <a:srgbClr val="FF0000"/>
                </a:solidFill>
              </a:rPr>
              <a:t>w.next_rank</a:t>
            </a:r>
            <a:r>
              <a:rPr lang="en-US" altLang="ko-KR" sz="2400" dirty="0" smtClean="0"/>
              <a:t>)</a:t>
            </a:r>
            <a:endParaRPr lang="en-US" altLang="ko-KR" sz="2400" dirty="0"/>
          </a:p>
        </p:txBody>
      </p:sp>
      <p:sp>
        <p:nvSpPr>
          <p:cNvPr id="11" name="직사각형 10"/>
          <p:cNvSpPr/>
          <p:nvPr/>
        </p:nvSpPr>
        <p:spPr>
          <a:xfrm>
            <a:off x="2017656" y="3108935"/>
            <a:ext cx="1355066" cy="790985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PF Buffer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34952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Message-Triggered Prefetching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16016" y="1668760"/>
            <a:ext cx="4104456" cy="3992488"/>
          </a:xfrm>
        </p:spPr>
        <p:txBody>
          <a:bodyPr>
            <a:normAutofit/>
          </a:bodyPr>
          <a:lstStyle/>
          <a:p>
            <a:pPr marL="450850" indent="-450850">
              <a:buFont typeface="+mj-lt"/>
              <a:buAutoNum type="arabicPeriod"/>
            </a:pPr>
            <a:r>
              <a:rPr lang="en-US" altLang="ko-KR" dirty="0" smtClean="0"/>
              <a:t>Message M</a:t>
            </a:r>
            <a:r>
              <a:rPr lang="en-US" altLang="ko-KR" baseline="-25000" dirty="0" smtClean="0"/>
              <a:t>1</a:t>
            </a:r>
            <a:r>
              <a:rPr lang="en-US" altLang="ko-KR" dirty="0" smtClean="0"/>
              <a:t> received</a:t>
            </a:r>
          </a:p>
          <a:p>
            <a:pPr marL="450850" indent="-450850">
              <a:buFont typeface="+mj-lt"/>
              <a:buAutoNum type="arabicPeriod"/>
            </a:pPr>
            <a:r>
              <a:rPr lang="en-US" altLang="ko-KR" dirty="0" smtClean="0"/>
              <a:t>Request </a:t>
            </a:r>
            <a:r>
              <a:rPr lang="en-US" altLang="ko-KR" dirty="0" err="1"/>
              <a:t>prefetch</a:t>
            </a:r>
            <a:endParaRPr lang="en-US" altLang="ko-KR" dirty="0"/>
          </a:p>
          <a:p>
            <a:pPr marL="450850" indent="-450850">
              <a:buFont typeface="+mj-lt"/>
              <a:buAutoNum type="arabicPeriod"/>
            </a:pPr>
            <a:r>
              <a:rPr lang="en-US" altLang="ko-KR" dirty="0"/>
              <a:t>Mark M</a:t>
            </a:r>
            <a:r>
              <a:rPr lang="en-US" altLang="ko-KR" baseline="-25000" dirty="0"/>
              <a:t>1</a:t>
            </a:r>
            <a:r>
              <a:rPr lang="en-US" altLang="ko-KR" dirty="0"/>
              <a:t> as ready </a:t>
            </a:r>
            <a:r>
              <a:rPr lang="en-US" altLang="ko-KR" dirty="0" smtClean="0"/>
              <a:t>when the </a:t>
            </a:r>
            <a:r>
              <a:rPr lang="en-US" altLang="ko-KR" dirty="0" err="1" smtClean="0"/>
              <a:t>prefetch</a:t>
            </a:r>
            <a:r>
              <a:rPr lang="en-US" altLang="ko-KR" dirty="0" smtClean="0"/>
              <a:t> is serviced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485080" y="1684784"/>
            <a:ext cx="3870896" cy="38708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7" name="직사각형 16"/>
          <p:cNvSpPr/>
          <p:nvPr/>
        </p:nvSpPr>
        <p:spPr>
          <a:xfrm>
            <a:off x="3609243" y="1905107"/>
            <a:ext cx="560050" cy="2689872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altLang="ko-KR" sz="2400" dirty="0" smtClean="0"/>
              <a:t>DRAM Controller</a:t>
            </a:r>
            <a:endParaRPr lang="ko-KR" altLang="en-US" sz="2400" dirty="0"/>
          </a:p>
        </p:txBody>
      </p:sp>
      <p:sp>
        <p:nvSpPr>
          <p:cNvPr id="18" name="직사각형 17"/>
          <p:cNvSpPr/>
          <p:nvPr/>
        </p:nvSpPr>
        <p:spPr>
          <a:xfrm>
            <a:off x="3609243" y="4812871"/>
            <a:ext cx="560050" cy="524916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NI</a:t>
            </a:r>
            <a:endParaRPr lang="ko-KR" altLang="en-US" sz="2400" dirty="0"/>
          </a:p>
        </p:txBody>
      </p:sp>
      <p:sp>
        <p:nvSpPr>
          <p:cNvPr id="21" name="직사각형 20"/>
          <p:cNvSpPr/>
          <p:nvPr/>
        </p:nvSpPr>
        <p:spPr>
          <a:xfrm>
            <a:off x="677436" y="1905107"/>
            <a:ext cx="2695286" cy="1003828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800" dirty="0" smtClean="0"/>
              <a:t>In-Order Core</a:t>
            </a:r>
            <a:endParaRPr lang="ko-KR" altLang="en-US" sz="2800" dirty="0"/>
          </a:p>
        </p:txBody>
      </p:sp>
      <p:sp>
        <p:nvSpPr>
          <p:cNvPr id="22" name="직사각형 21"/>
          <p:cNvSpPr/>
          <p:nvPr/>
        </p:nvSpPr>
        <p:spPr>
          <a:xfrm>
            <a:off x="677436" y="4812871"/>
            <a:ext cx="2695286" cy="525481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Message Queue</a:t>
            </a:r>
            <a:endParaRPr lang="ko-KR" altLang="en-US" sz="2400" dirty="0"/>
          </a:p>
        </p:txBody>
      </p:sp>
      <p:sp>
        <p:nvSpPr>
          <p:cNvPr id="24" name="직사각형 23"/>
          <p:cNvSpPr/>
          <p:nvPr/>
        </p:nvSpPr>
        <p:spPr>
          <a:xfrm>
            <a:off x="2017656" y="4109683"/>
            <a:ext cx="1355066" cy="485708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MTP</a:t>
            </a:r>
            <a:endParaRPr lang="ko-KR" alt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91931" y="5975064"/>
            <a:ext cx="7760138" cy="498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2400" dirty="0"/>
              <a:t>put(w.id, function() { </a:t>
            </a:r>
            <a:r>
              <a:rPr lang="en-US" altLang="ko-KR" sz="2400" dirty="0" err="1"/>
              <a:t>w.next_rank</a:t>
            </a:r>
            <a:r>
              <a:rPr lang="en-US" altLang="ko-KR" sz="2400" dirty="0"/>
              <a:t> += </a:t>
            </a:r>
            <a:r>
              <a:rPr lang="en-US" altLang="ko-KR" sz="2400" dirty="0" smtClean="0"/>
              <a:t>value; }, </a:t>
            </a:r>
            <a:r>
              <a:rPr lang="en-US" altLang="ko-KR" sz="2400" dirty="0"/>
              <a:t>&amp;</a:t>
            </a:r>
            <a:r>
              <a:rPr lang="en-US" altLang="ko-KR" sz="2400" dirty="0" err="1"/>
              <a:t>w.next_rank</a:t>
            </a:r>
            <a:r>
              <a:rPr lang="en-US" altLang="ko-KR" sz="2400" dirty="0" smtClean="0"/>
              <a:t>)</a:t>
            </a:r>
            <a:endParaRPr lang="en-US" altLang="ko-KR" sz="2400" dirty="0"/>
          </a:p>
        </p:txBody>
      </p:sp>
      <p:cxnSp>
        <p:nvCxnSpPr>
          <p:cNvPr id="37" name="직선 화살표 연결선 36"/>
          <p:cNvCxnSpPr/>
          <p:nvPr/>
        </p:nvCxnSpPr>
        <p:spPr>
          <a:xfrm flipH="1" flipV="1">
            <a:off x="4169294" y="5337788"/>
            <a:ext cx="316279" cy="395468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677436" y="4811351"/>
            <a:ext cx="662574" cy="526435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M</a:t>
            </a:r>
            <a:r>
              <a:rPr lang="en-US" altLang="ko-KR" sz="2000" baseline="-25000" dirty="0" smtClean="0"/>
              <a:t>1</a:t>
            </a:r>
            <a:endParaRPr lang="ko-KR" altLang="en-US" sz="2000" dirty="0"/>
          </a:p>
        </p:txBody>
      </p:sp>
      <p:cxnSp>
        <p:nvCxnSpPr>
          <p:cNvPr id="14" name="직선 화살표 연결선 13"/>
          <p:cNvCxnSpPr/>
          <p:nvPr/>
        </p:nvCxnSpPr>
        <p:spPr>
          <a:xfrm flipH="1">
            <a:off x="3372722" y="5075329"/>
            <a:ext cx="236521" cy="283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 flipV="1">
            <a:off x="2695189" y="4594979"/>
            <a:ext cx="0" cy="216372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3372722" y="4352537"/>
            <a:ext cx="236521" cy="0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flipH="1">
            <a:off x="3372722" y="3504427"/>
            <a:ext cx="236521" cy="0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90652" y="4741253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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017656" y="3108935"/>
            <a:ext cx="1355066" cy="790985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PF Buffer</a:t>
            </a:r>
            <a:endParaRPr lang="ko-KR" altLang="en-US" sz="2400" dirty="0"/>
          </a:p>
        </p:txBody>
      </p:sp>
      <p:sp>
        <p:nvSpPr>
          <p:cNvPr id="27" name="직사각형 26"/>
          <p:cNvSpPr/>
          <p:nvPr/>
        </p:nvSpPr>
        <p:spPr>
          <a:xfrm>
            <a:off x="2017656" y="3108935"/>
            <a:ext cx="995026" cy="432048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err="1" smtClean="0">
                <a:ea typeface="DejaVu Sans Mono" panose="020B0609030804020204" pitchFamily="49" charset="0"/>
                <a:cs typeface="DejaVu Sans Mono" panose="020B0609030804020204" pitchFamily="49" charset="0"/>
              </a:rPr>
              <a:t>w.next</a:t>
            </a:r>
            <a:r>
              <a:rPr lang="en-US" altLang="ko-KR" dirty="0" smtClean="0">
                <a:ea typeface="DejaVu Sans Mono" panose="020B0609030804020204" pitchFamily="49" charset="0"/>
                <a:cs typeface="DejaVu Sans Mono" panose="020B0609030804020204" pitchFamily="49" charset="0"/>
              </a:rPr>
              <a:t>..</a:t>
            </a:r>
            <a:endParaRPr lang="ko-KR" altLang="en-US" dirty="0">
              <a:cs typeface="DejaVu Sans Mono" panose="020B0609030804020204" pitchFamily="49" charset="0"/>
            </a:endParaRPr>
          </a:p>
        </p:txBody>
      </p:sp>
      <p:cxnSp>
        <p:nvCxnSpPr>
          <p:cNvPr id="28" name="직선 화살표 연결선 27"/>
          <p:cNvCxnSpPr>
            <a:stCxn id="25" idx="2"/>
            <a:endCxn id="24" idx="0"/>
          </p:cNvCxnSpPr>
          <p:nvPr/>
        </p:nvCxnSpPr>
        <p:spPr>
          <a:xfrm>
            <a:off x="2695189" y="3899920"/>
            <a:ext cx="0" cy="209763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구부러진 연결선 5"/>
          <p:cNvCxnSpPr>
            <a:stCxn id="24" idx="1"/>
            <a:endCxn id="13" idx="0"/>
          </p:cNvCxnSpPr>
          <p:nvPr/>
        </p:nvCxnSpPr>
        <p:spPr>
          <a:xfrm rot="10800000" flipV="1">
            <a:off x="1008724" y="4352537"/>
            <a:ext cx="1008933" cy="45881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3655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7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2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7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animBg="1"/>
      <p:bldP spid="26" grpId="0"/>
      <p:bldP spid="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Message-Triggered Prefetching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16016" y="1668760"/>
            <a:ext cx="4104456" cy="3992488"/>
          </a:xfrm>
        </p:spPr>
        <p:txBody>
          <a:bodyPr>
            <a:normAutofit/>
          </a:bodyPr>
          <a:lstStyle/>
          <a:p>
            <a:pPr marL="450850" indent="-450850">
              <a:buFont typeface="+mj-lt"/>
              <a:buAutoNum type="arabicPeriod"/>
            </a:pPr>
            <a:r>
              <a:rPr lang="en-US" altLang="ko-KR" dirty="0" smtClean="0"/>
              <a:t>Message M</a:t>
            </a:r>
            <a:r>
              <a:rPr lang="en-US" altLang="ko-KR" baseline="-25000" dirty="0" smtClean="0"/>
              <a:t>1</a:t>
            </a:r>
            <a:r>
              <a:rPr lang="en-US" altLang="ko-KR" dirty="0" smtClean="0"/>
              <a:t> received</a:t>
            </a:r>
          </a:p>
          <a:p>
            <a:pPr marL="450850" indent="-450850">
              <a:buFont typeface="+mj-lt"/>
              <a:buAutoNum type="arabicPeriod"/>
            </a:pPr>
            <a:r>
              <a:rPr lang="en-US" altLang="ko-KR" dirty="0" smtClean="0"/>
              <a:t>Request </a:t>
            </a:r>
            <a:r>
              <a:rPr lang="en-US" altLang="ko-KR" dirty="0" err="1" smtClean="0"/>
              <a:t>prefetch</a:t>
            </a:r>
            <a:endParaRPr lang="en-US" altLang="ko-KR" dirty="0" smtClean="0"/>
          </a:p>
          <a:p>
            <a:pPr marL="450850" indent="-450850">
              <a:buFont typeface="+mj-lt"/>
              <a:buAutoNum type="arabicPeriod"/>
            </a:pPr>
            <a:r>
              <a:rPr lang="en-US" altLang="ko-KR" dirty="0"/>
              <a:t>Mark M</a:t>
            </a:r>
            <a:r>
              <a:rPr lang="en-US" altLang="ko-KR" baseline="-25000" dirty="0"/>
              <a:t>1</a:t>
            </a:r>
            <a:r>
              <a:rPr lang="en-US" altLang="ko-KR" dirty="0"/>
              <a:t> as ready when the </a:t>
            </a:r>
            <a:r>
              <a:rPr lang="en-US" altLang="ko-KR" dirty="0" err="1"/>
              <a:t>prefetch</a:t>
            </a:r>
            <a:r>
              <a:rPr lang="en-US" altLang="ko-KR" dirty="0"/>
              <a:t> is </a:t>
            </a:r>
            <a:r>
              <a:rPr lang="en-US" altLang="ko-KR" dirty="0" smtClean="0"/>
              <a:t>serviced</a:t>
            </a:r>
          </a:p>
          <a:p>
            <a:pPr marL="450850" indent="-450850">
              <a:buFont typeface="+mj-lt"/>
              <a:buAutoNum type="arabicPeriod"/>
            </a:pPr>
            <a:r>
              <a:rPr lang="en-US" altLang="ko-KR" dirty="0" smtClean="0"/>
              <a:t>Process </a:t>
            </a:r>
            <a:r>
              <a:rPr lang="en-US" altLang="ko-KR" dirty="0"/>
              <a:t>multiple </a:t>
            </a:r>
            <a:r>
              <a:rPr lang="en-US" altLang="ko-KR" b="1" dirty="0"/>
              <a:t>ready</a:t>
            </a:r>
            <a:r>
              <a:rPr lang="en-US" altLang="ko-KR" dirty="0"/>
              <a:t> messages at </a:t>
            </a:r>
            <a:r>
              <a:rPr lang="en-US" altLang="ko-KR" dirty="0" smtClean="0"/>
              <a:t>once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485080" y="1684784"/>
            <a:ext cx="3870896" cy="38708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7" name="직사각형 16"/>
          <p:cNvSpPr/>
          <p:nvPr/>
        </p:nvSpPr>
        <p:spPr>
          <a:xfrm>
            <a:off x="3609243" y="1905107"/>
            <a:ext cx="560050" cy="2689872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altLang="ko-KR" sz="2400" dirty="0" smtClean="0"/>
              <a:t>DRAM Controller</a:t>
            </a:r>
            <a:endParaRPr lang="ko-KR" altLang="en-US" sz="2400" dirty="0"/>
          </a:p>
        </p:txBody>
      </p:sp>
      <p:sp>
        <p:nvSpPr>
          <p:cNvPr id="18" name="직사각형 17"/>
          <p:cNvSpPr/>
          <p:nvPr/>
        </p:nvSpPr>
        <p:spPr>
          <a:xfrm>
            <a:off x="3609243" y="4812871"/>
            <a:ext cx="560050" cy="524916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NI</a:t>
            </a:r>
            <a:endParaRPr lang="ko-KR" altLang="en-US" sz="2400" dirty="0"/>
          </a:p>
        </p:txBody>
      </p:sp>
      <p:sp>
        <p:nvSpPr>
          <p:cNvPr id="21" name="직사각형 20"/>
          <p:cNvSpPr/>
          <p:nvPr/>
        </p:nvSpPr>
        <p:spPr>
          <a:xfrm>
            <a:off x="677436" y="1905107"/>
            <a:ext cx="2695286" cy="1003828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800" dirty="0" smtClean="0"/>
              <a:t>In-Order Core</a:t>
            </a:r>
            <a:endParaRPr lang="ko-KR" altLang="en-US" sz="2800" dirty="0"/>
          </a:p>
        </p:txBody>
      </p:sp>
      <p:sp>
        <p:nvSpPr>
          <p:cNvPr id="22" name="직사각형 21"/>
          <p:cNvSpPr/>
          <p:nvPr/>
        </p:nvSpPr>
        <p:spPr>
          <a:xfrm>
            <a:off x="677436" y="4812871"/>
            <a:ext cx="2695286" cy="525481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Message Queue</a:t>
            </a:r>
            <a:endParaRPr lang="ko-KR" altLang="en-US" sz="2400" dirty="0"/>
          </a:p>
        </p:txBody>
      </p:sp>
      <p:sp>
        <p:nvSpPr>
          <p:cNvPr id="23" name="직사각형 22"/>
          <p:cNvSpPr/>
          <p:nvPr/>
        </p:nvSpPr>
        <p:spPr>
          <a:xfrm>
            <a:off x="2017656" y="3108999"/>
            <a:ext cx="1355066" cy="790985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PF Buffer</a:t>
            </a:r>
            <a:endParaRPr lang="ko-KR" altLang="en-US" sz="2400" dirty="0"/>
          </a:p>
        </p:txBody>
      </p:sp>
      <p:sp>
        <p:nvSpPr>
          <p:cNvPr id="24" name="직사각형 23"/>
          <p:cNvSpPr/>
          <p:nvPr/>
        </p:nvSpPr>
        <p:spPr>
          <a:xfrm>
            <a:off x="2017656" y="4109683"/>
            <a:ext cx="1355066" cy="485708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2400" dirty="0" smtClean="0"/>
              <a:t>MTP</a:t>
            </a:r>
            <a:endParaRPr lang="ko-KR" alt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726396" y="5975064"/>
            <a:ext cx="7691208" cy="478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2400" dirty="0"/>
              <a:t>put(w.id, function() { </a:t>
            </a:r>
            <a:r>
              <a:rPr lang="en-US" altLang="ko-KR" sz="2400" dirty="0" err="1"/>
              <a:t>w.next_rank</a:t>
            </a:r>
            <a:r>
              <a:rPr lang="en-US" altLang="ko-KR" sz="2400" dirty="0"/>
              <a:t> += </a:t>
            </a:r>
            <a:r>
              <a:rPr lang="en-US" altLang="ko-KR" sz="2400" dirty="0" smtClean="0"/>
              <a:t>value; }, </a:t>
            </a:r>
            <a:r>
              <a:rPr lang="en-US" altLang="ko-KR" sz="2400" dirty="0"/>
              <a:t>&amp;</a:t>
            </a:r>
            <a:r>
              <a:rPr lang="en-US" altLang="ko-KR" sz="2400" dirty="0" err="1"/>
              <a:t>w.next_rank</a:t>
            </a:r>
            <a:r>
              <a:rPr lang="en-US" altLang="ko-KR" sz="2400" dirty="0"/>
              <a:t>)</a:t>
            </a:r>
          </a:p>
        </p:txBody>
      </p:sp>
      <p:cxnSp>
        <p:nvCxnSpPr>
          <p:cNvPr id="30" name="직선 화살표 연결선 29"/>
          <p:cNvCxnSpPr/>
          <p:nvPr/>
        </p:nvCxnSpPr>
        <p:spPr>
          <a:xfrm flipV="1">
            <a:off x="1383494" y="2908935"/>
            <a:ext cx="0" cy="1902416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2017656" y="3108999"/>
            <a:ext cx="383562" cy="432048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cs typeface="DejaVu Sans Mono" panose="020B0609030804020204" pitchFamily="49" charset="0"/>
              </a:rPr>
              <a:t>d</a:t>
            </a:r>
            <a:r>
              <a:rPr lang="en-US" altLang="ko-KR" baseline="-25000" dirty="0" smtClean="0">
                <a:cs typeface="DejaVu Sans Mono" panose="020B0609030804020204" pitchFamily="49" charset="0"/>
              </a:rPr>
              <a:t>1</a:t>
            </a:r>
            <a:endParaRPr lang="ko-KR" altLang="en-US" baseline="-25000" dirty="0">
              <a:cs typeface="DejaVu Sans Mono" panose="020B0609030804020204" pitchFamily="49" charset="0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2671508" y="4811351"/>
            <a:ext cx="662574" cy="526435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M</a:t>
            </a:r>
            <a:r>
              <a:rPr lang="en-US" altLang="ko-KR" sz="2000" baseline="-25000" dirty="0" smtClean="0"/>
              <a:t>4</a:t>
            </a:r>
            <a:endParaRPr lang="ko-KR" altLang="en-US" sz="2000" dirty="0"/>
          </a:p>
        </p:txBody>
      </p:sp>
      <p:sp>
        <p:nvSpPr>
          <p:cNvPr id="26" name="직사각형 25"/>
          <p:cNvSpPr/>
          <p:nvPr/>
        </p:nvSpPr>
        <p:spPr>
          <a:xfrm>
            <a:off x="2399739" y="3108999"/>
            <a:ext cx="383562" cy="432048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cs typeface="DejaVu Sans Mono" panose="020B0609030804020204" pitchFamily="49" charset="0"/>
              </a:rPr>
              <a:t>d</a:t>
            </a:r>
            <a:r>
              <a:rPr lang="en-US" altLang="ko-KR" baseline="-25000" dirty="0">
                <a:cs typeface="DejaVu Sans Mono" panose="020B0609030804020204" pitchFamily="49" charset="0"/>
              </a:rPr>
              <a:t>2</a:t>
            </a:r>
            <a:endParaRPr lang="ko-KR" altLang="en-US" baseline="-25000" dirty="0">
              <a:cs typeface="DejaVu Sans Mono" panose="020B0609030804020204" pitchFamily="49" charset="0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2781822" y="3108999"/>
            <a:ext cx="383562" cy="432048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cs typeface="DejaVu Sans Mono" panose="020B0609030804020204" pitchFamily="49" charset="0"/>
              </a:rPr>
              <a:t>d</a:t>
            </a:r>
            <a:r>
              <a:rPr lang="en-US" altLang="ko-KR" baseline="-25000" dirty="0">
                <a:cs typeface="DejaVu Sans Mono" panose="020B0609030804020204" pitchFamily="49" charset="0"/>
              </a:rPr>
              <a:t>3</a:t>
            </a:r>
            <a:endParaRPr lang="ko-KR" altLang="en-US" baseline="-25000" dirty="0">
              <a:cs typeface="DejaVu Sans Mono" panose="020B0609030804020204" pitchFamily="49" charset="0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677436" y="4741253"/>
            <a:ext cx="739936" cy="596533"/>
            <a:chOff x="677436" y="4741253"/>
            <a:chExt cx="739936" cy="596533"/>
          </a:xfrm>
        </p:grpSpPr>
        <p:sp>
          <p:nvSpPr>
            <p:cNvPr id="34" name="직사각형 33"/>
            <p:cNvSpPr/>
            <p:nvPr/>
          </p:nvSpPr>
          <p:spPr>
            <a:xfrm>
              <a:off x="677436" y="4811351"/>
              <a:ext cx="662574" cy="526435"/>
            </a:xfrm>
            <a:prstGeom prst="rect">
              <a:avLst/>
            </a:prstGeom>
            <a:solidFill>
              <a:schemeClr val="bg1"/>
            </a:solidFill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 smtClean="0"/>
                <a:t>M</a:t>
              </a:r>
              <a:r>
                <a:rPr lang="en-US" altLang="ko-KR" sz="2000" baseline="-25000" dirty="0" smtClean="0"/>
                <a:t>1</a:t>
              </a:r>
              <a:endParaRPr lang="ko-KR" altLang="en-US" sz="2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990652" y="4741253"/>
              <a:ext cx="4267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sym typeface="Wingdings" panose="05000000000000000000" pitchFamily="2" charset="2"/>
                </a:rPr>
                <a:t></a:t>
              </a:r>
              <a:endParaRPr lang="ko-KR" altLang="en-US" sz="2400" dirty="0"/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1340010" y="4741253"/>
            <a:ext cx="739936" cy="596533"/>
            <a:chOff x="1340010" y="4741253"/>
            <a:chExt cx="739936" cy="596533"/>
          </a:xfrm>
        </p:grpSpPr>
        <p:sp>
          <p:nvSpPr>
            <p:cNvPr id="38" name="직사각형 37"/>
            <p:cNvSpPr/>
            <p:nvPr/>
          </p:nvSpPr>
          <p:spPr>
            <a:xfrm>
              <a:off x="1340010" y="4811351"/>
              <a:ext cx="662574" cy="526435"/>
            </a:xfrm>
            <a:prstGeom prst="rect">
              <a:avLst/>
            </a:prstGeom>
            <a:solidFill>
              <a:schemeClr val="bg1"/>
            </a:solidFill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 smtClean="0"/>
                <a:t>M</a:t>
              </a:r>
              <a:r>
                <a:rPr lang="en-US" altLang="ko-KR" sz="2000" baseline="-25000" dirty="0"/>
                <a:t>2</a:t>
              </a:r>
              <a:endParaRPr lang="ko-KR" altLang="en-US" sz="2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653226" y="4741253"/>
              <a:ext cx="4267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sym typeface="Wingdings" panose="05000000000000000000" pitchFamily="2" charset="2"/>
                </a:rPr>
                <a:t></a:t>
              </a:r>
              <a:endParaRPr lang="ko-KR" altLang="en-US" sz="2400" dirty="0"/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2008140" y="4741253"/>
            <a:ext cx="739936" cy="596533"/>
            <a:chOff x="2008140" y="4741253"/>
            <a:chExt cx="739936" cy="596533"/>
          </a:xfrm>
        </p:grpSpPr>
        <p:sp>
          <p:nvSpPr>
            <p:cNvPr id="40" name="직사각형 39"/>
            <p:cNvSpPr/>
            <p:nvPr/>
          </p:nvSpPr>
          <p:spPr>
            <a:xfrm>
              <a:off x="2008140" y="4811351"/>
              <a:ext cx="662574" cy="526435"/>
            </a:xfrm>
            <a:prstGeom prst="rect">
              <a:avLst/>
            </a:prstGeom>
            <a:solidFill>
              <a:schemeClr val="bg1"/>
            </a:solidFill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 smtClean="0"/>
                <a:t>M</a:t>
              </a:r>
              <a:r>
                <a:rPr lang="en-US" altLang="ko-KR" sz="2000" baseline="-25000" dirty="0"/>
                <a:t>3</a:t>
              </a:r>
              <a:endParaRPr lang="ko-KR" altLang="en-US" sz="2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321356" y="4741253"/>
              <a:ext cx="4267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smtClean="0">
                  <a:sym typeface="Wingdings" panose="05000000000000000000" pitchFamily="2" charset="2"/>
                </a:rPr>
                <a:t></a:t>
              </a:r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6007527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3.33333E-6 -0.3921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8.33333E-7 -0.39213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2222E-6 L 5.55556E-7 -0.39213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1" animBg="1"/>
      <p:bldP spid="26" grpId="1" animBg="1"/>
      <p:bldP spid="27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Other Features of Tesseract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Blocking remote function calls</a:t>
            </a:r>
          </a:p>
          <a:p>
            <a:r>
              <a:rPr lang="en-US" altLang="ko-KR" dirty="0" smtClean="0"/>
              <a:t>List prefetching</a:t>
            </a:r>
          </a:p>
          <a:p>
            <a:r>
              <a:rPr lang="en-US" altLang="ko-KR" dirty="0" err="1" smtClean="0"/>
              <a:t>Prefetch</a:t>
            </a:r>
            <a:r>
              <a:rPr lang="en-US" altLang="ko-KR" dirty="0" smtClean="0"/>
              <a:t> buffer</a:t>
            </a:r>
          </a:p>
          <a:p>
            <a:r>
              <a:rPr lang="en-US" altLang="ko-KR" dirty="0" smtClean="0"/>
              <a:t>Programming APIs</a:t>
            </a:r>
          </a:p>
          <a:p>
            <a:r>
              <a:rPr lang="en-US" altLang="ko-KR" dirty="0" smtClean="0"/>
              <a:t>Application mapping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899592" y="5517232"/>
            <a:ext cx="7344816" cy="7920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/>
              <a:t>Please see the paper for details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11090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그룹 43"/>
          <p:cNvGrpSpPr/>
          <p:nvPr/>
        </p:nvGrpSpPr>
        <p:grpSpPr>
          <a:xfrm>
            <a:off x="1024976" y="1932149"/>
            <a:ext cx="4302636" cy="1986564"/>
            <a:chOff x="1024976" y="1923184"/>
            <a:chExt cx="4302636" cy="1986564"/>
          </a:xfrm>
        </p:grpSpPr>
        <p:sp>
          <p:nvSpPr>
            <p:cNvPr id="16" name="직사각형 15"/>
            <p:cNvSpPr/>
            <p:nvPr/>
          </p:nvSpPr>
          <p:spPr>
            <a:xfrm>
              <a:off x="4246305" y="1923184"/>
              <a:ext cx="1081307" cy="1040929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1024976" y="3518938"/>
              <a:ext cx="2916882" cy="390810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8" name="구부러진 연결선 17"/>
            <p:cNvCxnSpPr>
              <a:stCxn id="16" idx="2"/>
              <a:endCxn id="17" idx="3"/>
            </p:cNvCxnSpPr>
            <p:nvPr/>
          </p:nvCxnSpPr>
          <p:spPr>
            <a:xfrm rot="5400000">
              <a:off x="3989294" y="2916678"/>
              <a:ext cx="750230" cy="845101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5" name="그룹 44"/>
          <p:cNvGrpSpPr/>
          <p:nvPr/>
        </p:nvGrpSpPr>
        <p:grpSpPr>
          <a:xfrm>
            <a:off x="1333904" y="2121431"/>
            <a:ext cx="4995179" cy="2204025"/>
            <a:chOff x="1324939" y="2121431"/>
            <a:chExt cx="4995179" cy="2204025"/>
          </a:xfrm>
        </p:grpSpPr>
        <p:sp>
          <p:nvSpPr>
            <p:cNvPr id="19" name="직사각형 18"/>
            <p:cNvSpPr/>
            <p:nvPr/>
          </p:nvSpPr>
          <p:spPr>
            <a:xfrm>
              <a:off x="5296745" y="2121431"/>
              <a:ext cx="1023373" cy="519953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1324939" y="3933056"/>
              <a:ext cx="4129087" cy="3924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4" name="구부러진 연결선 23"/>
            <p:cNvCxnSpPr>
              <a:stCxn id="19" idx="2"/>
              <a:endCxn id="23" idx="3"/>
            </p:cNvCxnSpPr>
            <p:nvPr/>
          </p:nvCxnSpPr>
          <p:spPr>
            <a:xfrm rot="5400000">
              <a:off x="4887293" y="3208117"/>
              <a:ext cx="1487872" cy="354406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685298" y="1916832"/>
                <a:ext cx="3738139" cy="1036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 altLang="ko-KR" sz="2400" b="0" i="0" smtClean="0">
                              <a:latin typeface="Cambria Math" panose="02040503050406030204" pitchFamily="18" charset="0"/>
                            </a:rPr>
                            <m:t>Succ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  <m:t>𝑗𝑖</m:t>
                              </m:r>
                            </m:sub>
                          </m:sSub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ko-KR" altLang="en-US" sz="2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298" y="1916832"/>
                <a:ext cx="3738139" cy="103618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Large-Scale Graph Processing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76063"/>
          </a:xfrm>
        </p:spPr>
        <p:txBody>
          <a:bodyPr/>
          <a:lstStyle/>
          <a:p>
            <a:r>
              <a:rPr lang="en-US" altLang="ko-KR" dirty="0" smtClean="0"/>
              <a:t>Example: Google’s PageRank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2771800" y="2132855"/>
            <a:ext cx="607894" cy="448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5360894" y="2115381"/>
            <a:ext cx="986118" cy="4836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내용 개체 틀 4"/>
          <p:cNvSpPr txBox="1">
            <a:spLocks/>
          </p:cNvSpPr>
          <p:nvPr/>
        </p:nvSpPr>
        <p:spPr>
          <a:xfrm>
            <a:off x="810380" y="3068960"/>
            <a:ext cx="7578044" cy="33012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for</a:t>
            </a:r>
            <a:r>
              <a:rPr lang="en-US" altLang="ko-KR" sz="2400" dirty="0" smtClean="0"/>
              <a:t> (v: </a:t>
            </a:r>
            <a:r>
              <a:rPr lang="en-US" altLang="ko-KR" sz="2400" dirty="0" err="1" smtClean="0"/>
              <a:t>graph.vertices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    for</a:t>
            </a:r>
            <a:r>
              <a:rPr lang="en-US" altLang="ko-KR" sz="2400" dirty="0" smtClean="0"/>
              <a:t> (w: </a:t>
            </a:r>
            <a:r>
              <a:rPr lang="en-US" altLang="ko-KR" sz="2400" dirty="0" err="1" smtClean="0"/>
              <a:t>v.successors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    </a:t>
            </a:r>
            <a:r>
              <a:rPr lang="en-US" altLang="ko-KR" sz="2400" dirty="0" err="1" smtClean="0"/>
              <a:t>w.next_rank</a:t>
            </a:r>
            <a:r>
              <a:rPr lang="en-US" altLang="ko-KR" sz="2400" dirty="0" smtClean="0"/>
              <a:t> += weight * </a:t>
            </a:r>
            <a:r>
              <a:rPr lang="en-US" altLang="ko-KR" sz="2400" dirty="0" err="1" smtClean="0"/>
              <a:t>v.rank</a:t>
            </a:r>
            <a:r>
              <a:rPr lang="en-US" altLang="ko-KR" sz="2400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/>
              <a:t>}</a:t>
            </a:r>
            <a:endParaRPr lang="en-US" altLang="ko-KR" sz="24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for</a:t>
            </a:r>
            <a:r>
              <a:rPr lang="en-US" altLang="ko-KR" sz="2400" dirty="0" smtClean="0"/>
              <a:t> (v: </a:t>
            </a:r>
            <a:r>
              <a:rPr lang="en-US" altLang="ko-KR" sz="2400" dirty="0" err="1" smtClean="0"/>
              <a:t>graph.vertices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</a:t>
            </a:r>
            <a:r>
              <a:rPr lang="en-US" altLang="ko-KR" sz="2400" dirty="0" err="1" smtClean="0"/>
              <a:t>v.rank</a:t>
            </a:r>
            <a:r>
              <a:rPr lang="en-US" altLang="ko-KR" sz="2400" dirty="0" smtClean="0"/>
              <a:t> = </a:t>
            </a:r>
            <a:r>
              <a:rPr lang="en-US" altLang="ko-KR" sz="2400" dirty="0" err="1" smtClean="0"/>
              <a:t>v.next_rank</a:t>
            </a:r>
            <a:r>
              <a:rPr lang="en-US" altLang="ko-KR" sz="2400" dirty="0" smtClean="0"/>
              <a:t>; </a:t>
            </a:r>
            <a:r>
              <a:rPr lang="en-US" altLang="ko-KR" sz="2400" dirty="0" err="1" smtClean="0"/>
              <a:t>v.next_rank</a:t>
            </a:r>
            <a:r>
              <a:rPr lang="en-US" altLang="ko-KR" sz="2400" dirty="0" smtClean="0"/>
              <a:t> = alpha;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/>
              <a:t>}</a:t>
            </a:r>
            <a:endParaRPr lang="en-US" altLang="ko-KR" sz="2400" dirty="0" smtClean="0"/>
          </a:p>
        </p:txBody>
      </p:sp>
      <p:grpSp>
        <p:nvGrpSpPr>
          <p:cNvPr id="64" name="그룹 63"/>
          <p:cNvGrpSpPr/>
          <p:nvPr/>
        </p:nvGrpSpPr>
        <p:grpSpPr>
          <a:xfrm>
            <a:off x="611560" y="3107544"/>
            <a:ext cx="864096" cy="3276537"/>
            <a:chOff x="611560" y="3107544"/>
            <a:chExt cx="864096" cy="3276537"/>
          </a:xfrm>
        </p:grpSpPr>
        <p:sp>
          <p:nvSpPr>
            <p:cNvPr id="49" name="직사각형 48"/>
            <p:cNvSpPr/>
            <p:nvPr/>
          </p:nvSpPr>
          <p:spPr>
            <a:xfrm>
              <a:off x="611560" y="3107544"/>
              <a:ext cx="864096" cy="1768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611560" y="6200876"/>
              <a:ext cx="864096" cy="1768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2" name="구부러진 연결선 51"/>
            <p:cNvCxnSpPr>
              <a:stCxn id="50" idx="2"/>
              <a:endCxn id="49" idx="0"/>
            </p:cNvCxnSpPr>
            <p:nvPr/>
          </p:nvCxnSpPr>
          <p:spPr>
            <a:xfrm rot="5400000" flipH="1">
              <a:off x="-591486" y="4742638"/>
              <a:ext cx="3270187" cy="12700"/>
            </a:xfrm>
            <a:prstGeom prst="curvedConnector5">
              <a:avLst>
                <a:gd name="adj1" fmla="val -6990"/>
                <a:gd name="adj2" fmla="val 5201953"/>
                <a:gd name="adj3" fmla="val 10699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629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Evaluated Systems</a:t>
            </a:r>
            <a:endParaRPr lang="ko-KR" altLang="en-US" dirty="0"/>
          </a:p>
        </p:txBody>
      </p:sp>
      <p:grpSp>
        <p:nvGrpSpPr>
          <p:cNvPr id="10" name="그룹 9"/>
          <p:cNvGrpSpPr/>
          <p:nvPr/>
        </p:nvGrpSpPr>
        <p:grpSpPr>
          <a:xfrm>
            <a:off x="4753793" y="1340768"/>
            <a:ext cx="1662216" cy="4531606"/>
            <a:chOff x="4753793" y="1340768"/>
            <a:chExt cx="1662216" cy="4531606"/>
          </a:xfrm>
        </p:grpSpPr>
        <p:sp>
          <p:nvSpPr>
            <p:cNvPr id="292" name="TextBox 291"/>
            <p:cNvSpPr txBox="1"/>
            <p:nvPr/>
          </p:nvSpPr>
          <p:spPr>
            <a:xfrm>
              <a:off x="4922700" y="1340768"/>
              <a:ext cx="1324402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2400" dirty="0" smtClean="0"/>
                <a:t>HMC-MC</a:t>
              </a:r>
              <a:endParaRPr lang="ko-KR" altLang="en-US" sz="2400" dirty="0"/>
            </a:p>
          </p:txBody>
        </p:sp>
        <p:grpSp>
          <p:nvGrpSpPr>
            <p:cNvPr id="531" name="그룹 530"/>
            <p:cNvGrpSpPr/>
            <p:nvPr/>
          </p:nvGrpSpPr>
          <p:grpSpPr>
            <a:xfrm>
              <a:off x="4753793" y="2137755"/>
              <a:ext cx="1662216" cy="3734619"/>
              <a:chOff x="4986958" y="2155226"/>
              <a:chExt cx="1662216" cy="3734619"/>
            </a:xfrm>
          </p:grpSpPr>
          <p:grpSp>
            <p:nvGrpSpPr>
              <p:cNvPr id="235" name="그룹 234"/>
              <p:cNvGrpSpPr/>
              <p:nvPr/>
            </p:nvGrpSpPr>
            <p:grpSpPr>
              <a:xfrm rot="5400000">
                <a:off x="4986919" y="3188862"/>
                <a:ext cx="1660086" cy="1660007"/>
                <a:chOff x="2733859" y="2420936"/>
                <a:chExt cx="2016223" cy="2016129"/>
              </a:xfrm>
            </p:grpSpPr>
            <p:sp>
              <p:nvSpPr>
                <p:cNvPr id="272" name="직사각형 271"/>
                <p:cNvSpPr/>
                <p:nvPr/>
              </p:nvSpPr>
              <p:spPr>
                <a:xfrm rot="16200000">
                  <a:off x="2733907" y="2420889"/>
                  <a:ext cx="864001" cy="86409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400" dirty="0"/>
                    <a:t>128</a:t>
                  </a:r>
                  <a:br>
                    <a:rPr lang="en-US" altLang="ko-KR" sz="1400" dirty="0"/>
                  </a:br>
                  <a:r>
                    <a:rPr lang="en-US" altLang="ko-KR" sz="1400" spc="-100" dirty="0"/>
                    <a:t>In-Order</a:t>
                  </a:r>
                </a:p>
                <a:p>
                  <a:pPr algn="ctr"/>
                  <a:r>
                    <a:rPr lang="en-US" altLang="ko-KR" sz="1400" dirty="0"/>
                    <a:t>2GHz</a:t>
                  </a:r>
                  <a:endParaRPr lang="ko-KR" altLang="en-US" sz="1400" dirty="0"/>
                </a:p>
              </p:txBody>
            </p:sp>
            <p:sp>
              <p:nvSpPr>
                <p:cNvPr id="273" name="직사각형 272"/>
                <p:cNvSpPr/>
                <p:nvPr/>
              </p:nvSpPr>
              <p:spPr>
                <a:xfrm rot="16200000">
                  <a:off x="3886034" y="2420889"/>
                  <a:ext cx="864001" cy="86409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400" dirty="0"/>
                    <a:t>128</a:t>
                  </a:r>
                  <a:br>
                    <a:rPr lang="en-US" altLang="ko-KR" sz="1400" dirty="0"/>
                  </a:br>
                  <a:r>
                    <a:rPr lang="en-US" altLang="ko-KR" sz="1400" spc="-100" dirty="0"/>
                    <a:t>In-Order</a:t>
                  </a:r>
                </a:p>
                <a:p>
                  <a:pPr algn="ctr"/>
                  <a:r>
                    <a:rPr lang="en-US" altLang="ko-KR" sz="1400" dirty="0"/>
                    <a:t>2GHz</a:t>
                  </a:r>
                  <a:endParaRPr lang="ko-KR" altLang="en-US" sz="1400" dirty="0"/>
                </a:p>
              </p:txBody>
            </p:sp>
            <p:sp>
              <p:nvSpPr>
                <p:cNvPr id="274" name="직사각형 273"/>
                <p:cNvSpPr/>
                <p:nvPr/>
              </p:nvSpPr>
              <p:spPr>
                <a:xfrm rot="16200000">
                  <a:off x="3886034" y="3573017"/>
                  <a:ext cx="864001" cy="86409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400" dirty="0"/>
                    <a:t>128</a:t>
                  </a:r>
                  <a:br>
                    <a:rPr lang="en-US" altLang="ko-KR" sz="1400" dirty="0"/>
                  </a:br>
                  <a:r>
                    <a:rPr lang="en-US" altLang="ko-KR" sz="1400" spc="-100" dirty="0"/>
                    <a:t>In-Order</a:t>
                  </a:r>
                </a:p>
                <a:p>
                  <a:pPr algn="ctr"/>
                  <a:r>
                    <a:rPr lang="en-US" altLang="ko-KR" sz="1400" dirty="0"/>
                    <a:t>2GHz</a:t>
                  </a:r>
                  <a:endParaRPr lang="ko-KR" altLang="en-US" sz="1400" dirty="0"/>
                </a:p>
              </p:txBody>
            </p:sp>
            <p:sp>
              <p:nvSpPr>
                <p:cNvPr id="275" name="직사각형 274"/>
                <p:cNvSpPr/>
                <p:nvPr/>
              </p:nvSpPr>
              <p:spPr>
                <a:xfrm rot="16200000">
                  <a:off x="2733907" y="3573017"/>
                  <a:ext cx="864000" cy="86409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400" dirty="0" smtClean="0"/>
                    <a:t>128</a:t>
                  </a:r>
                  <a:br>
                    <a:rPr lang="en-US" altLang="ko-KR" sz="1400" dirty="0" smtClean="0"/>
                  </a:br>
                  <a:r>
                    <a:rPr lang="en-US" altLang="ko-KR" sz="1400" spc="-100" dirty="0" smtClean="0"/>
                    <a:t>In-Order</a:t>
                  </a:r>
                </a:p>
                <a:p>
                  <a:pPr algn="ctr"/>
                  <a:r>
                    <a:rPr lang="en-US" altLang="ko-KR" sz="1400" dirty="0" smtClean="0"/>
                    <a:t>2GHz</a:t>
                  </a:r>
                  <a:endParaRPr lang="ko-KR" altLang="en-US" sz="1400" dirty="0"/>
                </a:p>
              </p:txBody>
            </p:sp>
            <p:cxnSp>
              <p:nvCxnSpPr>
                <p:cNvPr id="276" name="직선 화살표 연결선 275"/>
                <p:cNvCxnSpPr>
                  <a:stCxn id="272" idx="1"/>
                  <a:endCxn id="275" idx="3"/>
                </p:cNvCxnSpPr>
                <p:nvPr/>
              </p:nvCxnSpPr>
              <p:spPr>
                <a:xfrm rot="16200000" flipH="1">
                  <a:off x="3021844" y="3429001"/>
                  <a:ext cx="288128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직선 화살표 연결선 276"/>
                <p:cNvCxnSpPr>
                  <a:stCxn id="275" idx="2"/>
                  <a:endCxn id="274" idx="0"/>
                </p:cNvCxnSpPr>
                <p:nvPr/>
              </p:nvCxnSpPr>
              <p:spPr>
                <a:xfrm rot="16200000">
                  <a:off x="3741970" y="3861047"/>
                  <a:ext cx="1" cy="288033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직선 화살표 연결선 277"/>
                <p:cNvCxnSpPr>
                  <a:stCxn id="273" idx="1"/>
                  <a:endCxn id="274" idx="3"/>
                </p:cNvCxnSpPr>
                <p:nvPr/>
              </p:nvCxnSpPr>
              <p:spPr>
                <a:xfrm rot="16200000" flipH="1">
                  <a:off x="4173972" y="3429000"/>
                  <a:ext cx="288127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직선 화살표 연결선 278"/>
                <p:cNvCxnSpPr>
                  <a:stCxn id="272" idx="2"/>
                  <a:endCxn id="273" idx="0"/>
                </p:cNvCxnSpPr>
                <p:nvPr/>
              </p:nvCxnSpPr>
              <p:spPr>
                <a:xfrm rot="16200000">
                  <a:off x="3741971" y="2708920"/>
                  <a:ext cx="0" cy="288032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직선 화살표 연결선 279"/>
                <p:cNvCxnSpPr/>
                <p:nvPr/>
              </p:nvCxnSpPr>
              <p:spPr>
                <a:xfrm>
                  <a:off x="3597907" y="3284984"/>
                  <a:ext cx="288032" cy="288032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직선 화살표 연결선 280"/>
                <p:cNvCxnSpPr/>
                <p:nvPr/>
              </p:nvCxnSpPr>
              <p:spPr>
                <a:xfrm flipH="1">
                  <a:off x="3597907" y="3284984"/>
                  <a:ext cx="288032" cy="288032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5" name="그룹 494"/>
              <p:cNvGrpSpPr/>
              <p:nvPr/>
            </p:nvGrpSpPr>
            <p:grpSpPr>
              <a:xfrm>
                <a:off x="4986958" y="4853737"/>
                <a:ext cx="1662216" cy="1036108"/>
                <a:chOff x="2829427" y="4853737"/>
                <a:chExt cx="1662216" cy="1036108"/>
              </a:xfrm>
            </p:grpSpPr>
            <p:sp>
              <p:nvSpPr>
                <p:cNvPr id="496" name="직사각형 495"/>
                <p:cNvSpPr/>
                <p:nvPr/>
              </p:nvSpPr>
              <p:spPr>
                <a:xfrm rot="16200000">
                  <a:off x="2830031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7" name="직사각형 496"/>
                <p:cNvSpPr/>
                <p:nvPr/>
              </p:nvSpPr>
              <p:spPr>
                <a:xfrm rot="16200000">
                  <a:off x="2830031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98" name="직선 화살표 연결선 497"/>
                <p:cNvCxnSpPr/>
                <p:nvPr/>
              </p:nvCxnSpPr>
              <p:spPr>
                <a:xfrm rot="16200000">
                  <a:off x="2922446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99" name="직선 화살표 연결선 498"/>
                <p:cNvCxnSpPr/>
                <p:nvPr/>
              </p:nvCxnSpPr>
              <p:spPr>
                <a:xfrm rot="16200000">
                  <a:off x="2566823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500" name="직사각형 499"/>
                <p:cNvSpPr/>
                <p:nvPr/>
              </p:nvSpPr>
              <p:spPr>
                <a:xfrm rot="16200000">
                  <a:off x="3236420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01" name="직사각형 500"/>
                <p:cNvSpPr/>
                <p:nvPr/>
              </p:nvSpPr>
              <p:spPr>
                <a:xfrm rot="16200000">
                  <a:off x="3236420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502" name="직선 화살표 연결선 501"/>
                <p:cNvCxnSpPr/>
                <p:nvPr/>
              </p:nvCxnSpPr>
              <p:spPr>
                <a:xfrm rot="16200000">
                  <a:off x="3328835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503" name="직선 화살표 연결선 502"/>
                <p:cNvCxnSpPr/>
                <p:nvPr/>
              </p:nvCxnSpPr>
              <p:spPr>
                <a:xfrm rot="16200000">
                  <a:off x="2973212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504" name="직사각형 503"/>
                <p:cNvSpPr/>
                <p:nvPr/>
              </p:nvSpPr>
              <p:spPr>
                <a:xfrm rot="16200000">
                  <a:off x="3778651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05" name="직사각형 504"/>
                <p:cNvSpPr/>
                <p:nvPr/>
              </p:nvSpPr>
              <p:spPr>
                <a:xfrm rot="16200000">
                  <a:off x="3778651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506" name="직선 화살표 연결선 505"/>
                <p:cNvCxnSpPr/>
                <p:nvPr/>
              </p:nvCxnSpPr>
              <p:spPr>
                <a:xfrm rot="16200000">
                  <a:off x="3871066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507" name="직선 화살표 연결선 506"/>
                <p:cNvCxnSpPr/>
                <p:nvPr/>
              </p:nvCxnSpPr>
              <p:spPr>
                <a:xfrm rot="16200000">
                  <a:off x="3515443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508" name="직사각형 507"/>
                <p:cNvSpPr/>
                <p:nvPr/>
              </p:nvSpPr>
              <p:spPr>
                <a:xfrm rot="16200000">
                  <a:off x="4185040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09" name="직사각형 508"/>
                <p:cNvSpPr/>
                <p:nvPr/>
              </p:nvSpPr>
              <p:spPr>
                <a:xfrm rot="16200000">
                  <a:off x="4185040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510" name="직선 화살표 연결선 509"/>
                <p:cNvCxnSpPr/>
                <p:nvPr/>
              </p:nvCxnSpPr>
              <p:spPr>
                <a:xfrm rot="16200000">
                  <a:off x="4277455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511" name="직선 화살표 연결선 510"/>
                <p:cNvCxnSpPr/>
                <p:nvPr/>
              </p:nvCxnSpPr>
              <p:spPr>
                <a:xfrm rot="16200000">
                  <a:off x="3921832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2" name="그룹 511"/>
              <p:cNvGrpSpPr/>
              <p:nvPr/>
            </p:nvGrpSpPr>
            <p:grpSpPr>
              <a:xfrm flipV="1">
                <a:off x="4986958" y="2155226"/>
                <a:ext cx="1662216" cy="1036108"/>
                <a:chOff x="2829427" y="4853737"/>
                <a:chExt cx="1662216" cy="1036108"/>
              </a:xfrm>
            </p:grpSpPr>
            <p:sp>
              <p:nvSpPr>
                <p:cNvPr id="513" name="직사각형 512"/>
                <p:cNvSpPr/>
                <p:nvPr/>
              </p:nvSpPr>
              <p:spPr>
                <a:xfrm rot="16200000">
                  <a:off x="2830031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14" name="직사각형 513"/>
                <p:cNvSpPr/>
                <p:nvPr/>
              </p:nvSpPr>
              <p:spPr>
                <a:xfrm rot="16200000">
                  <a:off x="2830031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515" name="직선 화살표 연결선 514"/>
                <p:cNvCxnSpPr/>
                <p:nvPr/>
              </p:nvCxnSpPr>
              <p:spPr>
                <a:xfrm rot="16200000">
                  <a:off x="2922446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516" name="직선 화살표 연결선 515"/>
                <p:cNvCxnSpPr/>
                <p:nvPr/>
              </p:nvCxnSpPr>
              <p:spPr>
                <a:xfrm rot="16200000">
                  <a:off x="2566823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517" name="직사각형 516"/>
                <p:cNvSpPr/>
                <p:nvPr/>
              </p:nvSpPr>
              <p:spPr>
                <a:xfrm rot="16200000">
                  <a:off x="3236420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18" name="직사각형 517"/>
                <p:cNvSpPr/>
                <p:nvPr/>
              </p:nvSpPr>
              <p:spPr>
                <a:xfrm rot="16200000">
                  <a:off x="3236420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519" name="직선 화살표 연결선 518"/>
                <p:cNvCxnSpPr/>
                <p:nvPr/>
              </p:nvCxnSpPr>
              <p:spPr>
                <a:xfrm rot="16200000">
                  <a:off x="3328835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520" name="직선 화살표 연결선 519"/>
                <p:cNvCxnSpPr/>
                <p:nvPr/>
              </p:nvCxnSpPr>
              <p:spPr>
                <a:xfrm rot="16200000">
                  <a:off x="2973212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521" name="직사각형 520"/>
                <p:cNvSpPr/>
                <p:nvPr/>
              </p:nvSpPr>
              <p:spPr>
                <a:xfrm rot="16200000">
                  <a:off x="3778651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22" name="직사각형 521"/>
                <p:cNvSpPr/>
                <p:nvPr/>
              </p:nvSpPr>
              <p:spPr>
                <a:xfrm rot="16200000">
                  <a:off x="3778651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523" name="직선 화살표 연결선 522"/>
                <p:cNvCxnSpPr/>
                <p:nvPr/>
              </p:nvCxnSpPr>
              <p:spPr>
                <a:xfrm rot="16200000">
                  <a:off x="3871066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524" name="직선 화살표 연결선 523"/>
                <p:cNvCxnSpPr/>
                <p:nvPr/>
              </p:nvCxnSpPr>
              <p:spPr>
                <a:xfrm rot="16200000">
                  <a:off x="3515443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525" name="직사각형 524"/>
                <p:cNvSpPr/>
                <p:nvPr/>
              </p:nvSpPr>
              <p:spPr>
                <a:xfrm rot="16200000">
                  <a:off x="4185040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26" name="직사각형 525"/>
                <p:cNvSpPr/>
                <p:nvPr/>
              </p:nvSpPr>
              <p:spPr>
                <a:xfrm rot="16200000">
                  <a:off x="4185040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527" name="직선 화살표 연결선 526"/>
                <p:cNvCxnSpPr/>
                <p:nvPr/>
              </p:nvCxnSpPr>
              <p:spPr>
                <a:xfrm rot="16200000">
                  <a:off x="4277455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528" name="직선 화살표 연결선 527"/>
                <p:cNvCxnSpPr/>
                <p:nvPr/>
              </p:nvCxnSpPr>
              <p:spPr>
                <a:xfrm rot="16200000">
                  <a:off x="3921832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633" name="직선 연결선 632"/>
          <p:cNvCxnSpPr/>
          <p:nvPr/>
        </p:nvCxnSpPr>
        <p:spPr>
          <a:xfrm>
            <a:off x="2374317" y="1325379"/>
            <a:ext cx="0" cy="475252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직선 연결선 634"/>
          <p:cNvCxnSpPr/>
          <p:nvPr/>
        </p:nvCxnSpPr>
        <p:spPr>
          <a:xfrm>
            <a:off x="4543383" y="1325379"/>
            <a:ext cx="0" cy="475252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직선 연결선 635"/>
          <p:cNvCxnSpPr/>
          <p:nvPr/>
        </p:nvCxnSpPr>
        <p:spPr>
          <a:xfrm>
            <a:off x="6690490" y="1325379"/>
            <a:ext cx="0" cy="475252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TextBox 641"/>
          <p:cNvSpPr txBox="1"/>
          <p:nvPr/>
        </p:nvSpPr>
        <p:spPr>
          <a:xfrm>
            <a:off x="644713" y="6125234"/>
            <a:ext cx="1265025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000" dirty="0" smtClean="0"/>
              <a:t>102.4GB/s</a:t>
            </a:r>
            <a:endParaRPr lang="ko-KR" altLang="en-US" sz="2000" dirty="0"/>
          </a:p>
        </p:txBody>
      </p:sp>
      <p:sp>
        <p:nvSpPr>
          <p:cNvPr id="643" name="TextBox 642"/>
          <p:cNvSpPr txBox="1"/>
          <p:nvPr/>
        </p:nvSpPr>
        <p:spPr>
          <a:xfrm>
            <a:off x="2893896" y="6125234"/>
            <a:ext cx="107106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000" dirty="0" smtClean="0"/>
              <a:t>640GB/s</a:t>
            </a:r>
            <a:endParaRPr lang="ko-KR" altLang="en-US" sz="2000" dirty="0"/>
          </a:p>
        </p:txBody>
      </p:sp>
      <p:sp>
        <p:nvSpPr>
          <p:cNvPr id="644" name="TextBox 643"/>
          <p:cNvSpPr txBox="1"/>
          <p:nvPr/>
        </p:nvSpPr>
        <p:spPr>
          <a:xfrm>
            <a:off x="5048265" y="6125234"/>
            <a:ext cx="107106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000" dirty="0" smtClean="0"/>
              <a:t>640GB/s</a:t>
            </a:r>
            <a:endParaRPr lang="ko-KR" altLang="en-US" sz="2000" dirty="0"/>
          </a:p>
        </p:txBody>
      </p:sp>
      <p:sp>
        <p:nvSpPr>
          <p:cNvPr id="645" name="TextBox 644"/>
          <p:cNvSpPr txBox="1"/>
          <p:nvPr/>
        </p:nvSpPr>
        <p:spPr>
          <a:xfrm>
            <a:off x="7415237" y="6125234"/>
            <a:ext cx="774506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000" dirty="0" smtClean="0"/>
              <a:t>8TB/s</a:t>
            </a:r>
            <a:endParaRPr lang="ko-KR" altLang="en-US" sz="2000" dirty="0"/>
          </a:p>
        </p:txBody>
      </p:sp>
      <p:grpSp>
        <p:nvGrpSpPr>
          <p:cNvPr id="9" name="그룹 8"/>
          <p:cNvGrpSpPr/>
          <p:nvPr/>
        </p:nvGrpSpPr>
        <p:grpSpPr>
          <a:xfrm>
            <a:off x="2599423" y="1340768"/>
            <a:ext cx="1662216" cy="4531606"/>
            <a:chOff x="2599423" y="1340768"/>
            <a:chExt cx="1662216" cy="4531606"/>
          </a:xfrm>
        </p:grpSpPr>
        <p:sp>
          <p:nvSpPr>
            <p:cNvPr id="291" name="TextBox 290"/>
            <p:cNvSpPr txBox="1"/>
            <p:nvPr/>
          </p:nvSpPr>
          <p:spPr>
            <a:xfrm>
              <a:off x="2696997" y="1340768"/>
              <a:ext cx="1467068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2400" dirty="0" smtClean="0"/>
                <a:t>HMC-</a:t>
              </a:r>
              <a:r>
                <a:rPr lang="en-US" altLang="ko-KR" sz="2400" dirty="0" err="1" smtClean="0"/>
                <a:t>OoO</a:t>
              </a:r>
              <a:endParaRPr lang="ko-KR" altLang="en-US" sz="2400" dirty="0"/>
            </a:p>
          </p:txBody>
        </p:sp>
        <p:grpSp>
          <p:nvGrpSpPr>
            <p:cNvPr id="529" name="그룹 528"/>
            <p:cNvGrpSpPr/>
            <p:nvPr/>
          </p:nvGrpSpPr>
          <p:grpSpPr>
            <a:xfrm>
              <a:off x="2599423" y="2137755"/>
              <a:ext cx="1662216" cy="3734619"/>
              <a:chOff x="2829427" y="2155226"/>
              <a:chExt cx="1662216" cy="3734619"/>
            </a:xfrm>
          </p:grpSpPr>
          <p:grpSp>
            <p:nvGrpSpPr>
              <p:cNvPr id="111" name="그룹 110"/>
              <p:cNvGrpSpPr/>
              <p:nvPr/>
            </p:nvGrpSpPr>
            <p:grpSpPr>
              <a:xfrm rot="16200000">
                <a:off x="2829389" y="3197906"/>
                <a:ext cx="1660086" cy="1660008"/>
                <a:chOff x="2733860" y="2420935"/>
                <a:chExt cx="2016223" cy="2016130"/>
              </a:xfrm>
            </p:grpSpPr>
            <p:sp>
              <p:nvSpPr>
                <p:cNvPr id="180" name="직사각형 179"/>
                <p:cNvSpPr/>
                <p:nvPr/>
              </p:nvSpPr>
              <p:spPr>
                <a:xfrm rot="5400000">
                  <a:off x="2733907" y="2420888"/>
                  <a:ext cx="864001" cy="86409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600" dirty="0"/>
                    <a:t>8 </a:t>
                  </a:r>
                  <a:r>
                    <a:rPr lang="en-US" altLang="ko-KR" sz="1600" dirty="0" err="1"/>
                    <a:t>OoO</a:t>
                  </a:r>
                  <a:endParaRPr lang="en-US" altLang="ko-KR" sz="1600" dirty="0"/>
                </a:p>
                <a:p>
                  <a:pPr algn="ctr"/>
                  <a:r>
                    <a:rPr lang="en-US" altLang="ko-KR" sz="1600" dirty="0"/>
                    <a:t>4GHz</a:t>
                  </a:r>
                  <a:endParaRPr lang="ko-KR" altLang="en-US" sz="1600" dirty="0"/>
                </a:p>
              </p:txBody>
            </p:sp>
            <p:sp>
              <p:nvSpPr>
                <p:cNvPr id="181" name="직사각형 180"/>
                <p:cNvSpPr/>
                <p:nvPr/>
              </p:nvSpPr>
              <p:spPr>
                <a:xfrm rot="5400000">
                  <a:off x="3886035" y="2420888"/>
                  <a:ext cx="864000" cy="86409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600" dirty="0"/>
                    <a:t>8 </a:t>
                  </a:r>
                  <a:r>
                    <a:rPr lang="en-US" altLang="ko-KR" sz="1600" dirty="0" err="1"/>
                    <a:t>OoO</a:t>
                  </a:r>
                  <a:endParaRPr lang="en-US" altLang="ko-KR" sz="1600" dirty="0"/>
                </a:p>
                <a:p>
                  <a:pPr algn="ctr"/>
                  <a:r>
                    <a:rPr lang="en-US" altLang="ko-KR" sz="1600" dirty="0"/>
                    <a:t>4GHz</a:t>
                  </a:r>
                  <a:endParaRPr lang="ko-KR" altLang="en-US" sz="1600" dirty="0"/>
                </a:p>
              </p:txBody>
            </p:sp>
            <p:sp>
              <p:nvSpPr>
                <p:cNvPr id="182" name="직사각형 181"/>
                <p:cNvSpPr/>
                <p:nvPr/>
              </p:nvSpPr>
              <p:spPr>
                <a:xfrm rot="5400000">
                  <a:off x="3886035" y="3573017"/>
                  <a:ext cx="864001" cy="86409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600" dirty="0"/>
                    <a:t>8 </a:t>
                  </a:r>
                  <a:r>
                    <a:rPr lang="en-US" altLang="ko-KR" sz="1600" dirty="0" err="1"/>
                    <a:t>OoO</a:t>
                  </a:r>
                  <a:endParaRPr lang="en-US" altLang="ko-KR" sz="1600" dirty="0"/>
                </a:p>
                <a:p>
                  <a:pPr algn="ctr"/>
                  <a:r>
                    <a:rPr lang="en-US" altLang="ko-KR" sz="1600" dirty="0"/>
                    <a:t>4GHz</a:t>
                  </a:r>
                  <a:endParaRPr lang="ko-KR" altLang="en-US" sz="1600" dirty="0"/>
                </a:p>
              </p:txBody>
            </p:sp>
            <p:sp>
              <p:nvSpPr>
                <p:cNvPr id="183" name="직사각형 182"/>
                <p:cNvSpPr/>
                <p:nvPr/>
              </p:nvSpPr>
              <p:spPr>
                <a:xfrm rot="5400000">
                  <a:off x="2733907" y="3573017"/>
                  <a:ext cx="864001" cy="86409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600" dirty="0"/>
                    <a:t>8 </a:t>
                  </a:r>
                  <a:r>
                    <a:rPr lang="en-US" altLang="ko-KR" sz="1600" dirty="0" err="1"/>
                    <a:t>OoO</a:t>
                  </a:r>
                  <a:endParaRPr lang="en-US" altLang="ko-KR" sz="1600" dirty="0"/>
                </a:p>
                <a:p>
                  <a:pPr algn="ctr"/>
                  <a:r>
                    <a:rPr lang="en-US" altLang="ko-KR" sz="1600" dirty="0"/>
                    <a:t>4GHz</a:t>
                  </a:r>
                  <a:endParaRPr lang="ko-KR" altLang="en-US" sz="1600" dirty="0"/>
                </a:p>
              </p:txBody>
            </p:sp>
            <p:cxnSp>
              <p:nvCxnSpPr>
                <p:cNvPr id="184" name="직선 화살표 연결선 183"/>
                <p:cNvCxnSpPr>
                  <a:stCxn id="180" idx="3"/>
                  <a:endCxn id="183" idx="1"/>
                </p:cNvCxnSpPr>
                <p:nvPr/>
              </p:nvCxnSpPr>
              <p:spPr>
                <a:xfrm rot="5400000">
                  <a:off x="3021843" y="3429000"/>
                  <a:ext cx="288128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직선 화살표 연결선 184"/>
                <p:cNvCxnSpPr>
                  <a:stCxn id="183" idx="0"/>
                  <a:endCxn id="182" idx="2"/>
                </p:cNvCxnSpPr>
                <p:nvPr/>
              </p:nvCxnSpPr>
              <p:spPr>
                <a:xfrm rot="5400000" flipV="1">
                  <a:off x="3741971" y="3861049"/>
                  <a:ext cx="0" cy="288033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직선 화살표 연결선 185"/>
                <p:cNvCxnSpPr>
                  <a:stCxn id="181" idx="3"/>
                  <a:endCxn id="182" idx="1"/>
                </p:cNvCxnSpPr>
                <p:nvPr/>
              </p:nvCxnSpPr>
              <p:spPr>
                <a:xfrm rot="5400000">
                  <a:off x="4173970" y="3428999"/>
                  <a:ext cx="2881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직선 화살표 연결선 186"/>
                <p:cNvCxnSpPr>
                  <a:stCxn id="180" idx="0"/>
                  <a:endCxn id="181" idx="2"/>
                </p:cNvCxnSpPr>
                <p:nvPr/>
              </p:nvCxnSpPr>
              <p:spPr>
                <a:xfrm rot="5400000" flipH="1" flipV="1">
                  <a:off x="3741970" y="2708920"/>
                  <a:ext cx="1" cy="288032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직선 화살표 연결선 187"/>
                <p:cNvCxnSpPr/>
                <p:nvPr/>
              </p:nvCxnSpPr>
              <p:spPr>
                <a:xfrm>
                  <a:off x="3597907" y="3284984"/>
                  <a:ext cx="288032" cy="288032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직선 화살표 연결선 188"/>
                <p:cNvCxnSpPr/>
                <p:nvPr/>
              </p:nvCxnSpPr>
              <p:spPr>
                <a:xfrm flipH="1">
                  <a:off x="3597907" y="3284984"/>
                  <a:ext cx="288032" cy="288032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1" name="그룹 380"/>
              <p:cNvGrpSpPr/>
              <p:nvPr/>
            </p:nvGrpSpPr>
            <p:grpSpPr>
              <a:xfrm>
                <a:off x="2829427" y="4853737"/>
                <a:ext cx="1662216" cy="1036108"/>
                <a:chOff x="2829427" y="4853737"/>
                <a:chExt cx="1662216" cy="1036108"/>
              </a:xfrm>
            </p:grpSpPr>
            <p:sp>
              <p:nvSpPr>
                <p:cNvPr id="164" name="직사각형 163"/>
                <p:cNvSpPr/>
                <p:nvPr/>
              </p:nvSpPr>
              <p:spPr>
                <a:xfrm rot="16200000">
                  <a:off x="2830031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91" name="직사각형 190"/>
                <p:cNvSpPr/>
                <p:nvPr/>
              </p:nvSpPr>
              <p:spPr>
                <a:xfrm rot="16200000">
                  <a:off x="2830031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93" name="직선 화살표 연결선 192"/>
                <p:cNvCxnSpPr/>
                <p:nvPr/>
              </p:nvCxnSpPr>
              <p:spPr>
                <a:xfrm rot="16200000">
                  <a:off x="2922446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직선 화살표 연결선 194"/>
                <p:cNvCxnSpPr/>
                <p:nvPr/>
              </p:nvCxnSpPr>
              <p:spPr>
                <a:xfrm rot="16200000">
                  <a:off x="2566823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201" name="직사각형 200"/>
                <p:cNvSpPr/>
                <p:nvPr/>
              </p:nvSpPr>
              <p:spPr>
                <a:xfrm rot="16200000">
                  <a:off x="3236420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02" name="직사각형 201"/>
                <p:cNvSpPr/>
                <p:nvPr/>
              </p:nvSpPr>
              <p:spPr>
                <a:xfrm rot="16200000">
                  <a:off x="3236420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203" name="직선 화살표 연결선 202"/>
                <p:cNvCxnSpPr/>
                <p:nvPr/>
              </p:nvCxnSpPr>
              <p:spPr>
                <a:xfrm rot="16200000">
                  <a:off x="3328835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직선 화살표 연결선 203"/>
                <p:cNvCxnSpPr/>
                <p:nvPr/>
              </p:nvCxnSpPr>
              <p:spPr>
                <a:xfrm rot="16200000">
                  <a:off x="2973212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207" name="직사각형 206"/>
                <p:cNvSpPr/>
                <p:nvPr/>
              </p:nvSpPr>
              <p:spPr>
                <a:xfrm rot="16200000">
                  <a:off x="3778651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08" name="직사각형 207"/>
                <p:cNvSpPr/>
                <p:nvPr/>
              </p:nvSpPr>
              <p:spPr>
                <a:xfrm rot="16200000">
                  <a:off x="3778651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209" name="직선 화살표 연결선 208"/>
                <p:cNvCxnSpPr/>
                <p:nvPr/>
              </p:nvCxnSpPr>
              <p:spPr>
                <a:xfrm rot="16200000">
                  <a:off x="3871066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직선 화살표 연결선 209"/>
                <p:cNvCxnSpPr/>
                <p:nvPr/>
              </p:nvCxnSpPr>
              <p:spPr>
                <a:xfrm rot="16200000">
                  <a:off x="3515443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211" name="직사각형 210"/>
                <p:cNvSpPr/>
                <p:nvPr/>
              </p:nvSpPr>
              <p:spPr>
                <a:xfrm rot="16200000">
                  <a:off x="4185040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12" name="직사각형 211"/>
                <p:cNvSpPr/>
                <p:nvPr/>
              </p:nvSpPr>
              <p:spPr>
                <a:xfrm rot="16200000">
                  <a:off x="4185040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213" name="직선 화살표 연결선 212"/>
                <p:cNvCxnSpPr/>
                <p:nvPr/>
              </p:nvCxnSpPr>
              <p:spPr>
                <a:xfrm rot="16200000">
                  <a:off x="4277455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직선 화살표 연결선 213"/>
                <p:cNvCxnSpPr/>
                <p:nvPr/>
              </p:nvCxnSpPr>
              <p:spPr>
                <a:xfrm rot="16200000">
                  <a:off x="3921832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8" name="그룹 397"/>
              <p:cNvGrpSpPr/>
              <p:nvPr/>
            </p:nvGrpSpPr>
            <p:grpSpPr>
              <a:xfrm flipV="1">
                <a:off x="2829427" y="2155226"/>
                <a:ext cx="1662216" cy="1036108"/>
                <a:chOff x="2829427" y="4853737"/>
                <a:chExt cx="1662216" cy="1036108"/>
              </a:xfrm>
            </p:grpSpPr>
            <p:sp>
              <p:nvSpPr>
                <p:cNvPr id="399" name="직사각형 398"/>
                <p:cNvSpPr/>
                <p:nvPr/>
              </p:nvSpPr>
              <p:spPr>
                <a:xfrm rot="16200000">
                  <a:off x="2830031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0" name="직사각형 399"/>
                <p:cNvSpPr/>
                <p:nvPr/>
              </p:nvSpPr>
              <p:spPr>
                <a:xfrm rot="16200000">
                  <a:off x="2830031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01" name="직선 화살표 연결선 400"/>
                <p:cNvCxnSpPr/>
                <p:nvPr/>
              </p:nvCxnSpPr>
              <p:spPr>
                <a:xfrm rot="16200000">
                  <a:off x="2922446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02" name="직선 화살표 연결선 401"/>
                <p:cNvCxnSpPr/>
                <p:nvPr/>
              </p:nvCxnSpPr>
              <p:spPr>
                <a:xfrm rot="16200000">
                  <a:off x="2566823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403" name="직사각형 402"/>
                <p:cNvSpPr/>
                <p:nvPr/>
              </p:nvSpPr>
              <p:spPr>
                <a:xfrm rot="16200000">
                  <a:off x="3236420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4" name="직사각형 403"/>
                <p:cNvSpPr/>
                <p:nvPr/>
              </p:nvSpPr>
              <p:spPr>
                <a:xfrm rot="16200000">
                  <a:off x="3236420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05" name="직선 화살표 연결선 404"/>
                <p:cNvCxnSpPr/>
                <p:nvPr/>
              </p:nvCxnSpPr>
              <p:spPr>
                <a:xfrm rot="16200000">
                  <a:off x="3328835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06" name="직선 화살표 연결선 405"/>
                <p:cNvCxnSpPr/>
                <p:nvPr/>
              </p:nvCxnSpPr>
              <p:spPr>
                <a:xfrm rot="16200000">
                  <a:off x="2973212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407" name="직사각형 406"/>
                <p:cNvSpPr/>
                <p:nvPr/>
              </p:nvSpPr>
              <p:spPr>
                <a:xfrm rot="16200000">
                  <a:off x="3778651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8" name="직사각형 407"/>
                <p:cNvSpPr/>
                <p:nvPr/>
              </p:nvSpPr>
              <p:spPr>
                <a:xfrm rot="16200000">
                  <a:off x="3778651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09" name="직선 화살표 연결선 408"/>
                <p:cNvCxnSpPr/>
                <p:nvPr/>
              </p:nvCxnSpPr>
              <p:spPr>
                <a:xfrm rot="16200000">
                  <a:off x="3871066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10" name="직선 화살표 연결선 409"/>
                <p:cNvCxnSpPr/>
                <p:nvPr/>
              </p:nvCxnSpPr>
              <p:spPr>
                <a:xfrm rot="16200000">
                  <a:off x="3515443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411" name="직사각형 410"/>
                <p:cNvSpPr/>
                <p:nvPr/>
              </p:nvSpPr>
              <p:spPr>
                <a:xfrm rot="16200000">
                  <a:off x="4185040" y="5094855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12" name="직사각형 411"/>
                <p:cNvSpPr/>
                <p:nvPr/>
              </p:nvSpPr>
              <p:spPr>
                <a:xfrm rot="16200000">
                  <a:off x="4185040" y="5583241"/>
                  <a:ext cx="306000" cy="307207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13" name="직선 화살표 연결선 412"/>
                <p:cNvCxnSpPr/>
                <p:nvPr/>
              </p:nvCxnSpPr>
              <p:spPr>
                <a:xfrm rot="16200000">
                  <a:off x="4277455" y="4972079"/>
                  <a:ext cx="2283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직선 화살표 연결선 413"/>
                <p:cNvCxnSpPr/>
                <p:nvPr/>
              </p:nvCxnSpPr>
              <p:spPr>
                <a:xfrm rot="16200000">
                  <a:off x="3921832" y="5215524"/>
                  <a:ext cx="723574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42" name="TextBox 241"/>
            <p:cNvSpPr txBox="1"/>
            <p:nvPr/>
          </p:nvSpPr>
          <p:spPr>
            <a:xfrm>
              <a:off x="2958287" y="1696177"/>
              <a:ext cx="944489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1400" dirty="0" smtClean="0"/>
                <a:t>(with FDP)</a:t>
              </a:r>
              <a:endParaRPr lang="ko-KR" altLang="en-US" sz="1400" dirty="0"/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447184" y="1340768"/>
            <a:ext cx="1660085" cy="4536504"/>
            <a:chOff x="447184" y="1340768"/>
            <a:chExt cx="1660085" cy="4536504"/>
          </a:xfrm>
        </p:grpSpPr>
        <p:grpSp>
          <p:nvGrpSpPr>
            <p:cNvPr id="312" name="그룹 311"/>
            <p:cNvGrpSpPr/>
            <p:nvPr/>
          </p:nvGrpSpPr>
          <p:grpSpPr>
            <a:xfrm>
              <a:off x="447184" y="2132856"/>
              <a:ext cx="1660085" cy="3744416"/>
              <a:chOff x="703456" y="2214993"/>
              <a:chExt cx="1660085" cy="3744416"/>
            </a:xfrm>
          </p:grpSpPr>
          <p:grpSp>
            <p:nvGrpSpPr>
              <p:cNvPr id="30" name="그룹 29"/>
              <p:cNvGrpSpPr/>
              <p:nvPr/>
            </p:nvGrpSpPr>
            <p:grpSpPr>
              <a:xfrm rot="16200000">
                <a:off x="703456" y="3257196"/>
                <a:ext cx="1660086" cy="1660009"/>
                <a:chOff x="2733860" y="2420935"/>
                <a:chExt cx="2016223" cy="2016130"/>
              </a:xfrm>
            </p:grpSpPr>
            <p:sp>
              <p:nvSpPr>
                <p:cNvPr id="4" name="직사각형 3"/>
                <p:cNvSpPr/>
                <p:nvPr/>
              </p:nvSpPr>
              <p:spPr>
                <a:xfrm rot="5400000">
                  <a:off x="2733907" y="2420888"/>
                  <a:ext cx="864001" cy="86409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600" dirty="0"/>
                    <a:t>8 </a:t>
                  </a:r>
                  <a:r>
                    <a:rPr lang="en-US" altLang="ko-KR" sz="1600" dirty="0" err="1"/>
                    <a:t>OoO</a:t>
                  </a:r>
                  <a:endParaRPr lang="en-US" altLang="ko-KR" sz="1600" dirty="0"/>
                </a:p>
                <a:p>
                  <a:pPr algn="ctr"/>
                  <a:r>
                    <a:rPr lang="en-US" altLang="ko-KR" sz="1600" dirty="0"/>
                    <a:t>4GHz</a:t>
                  </a:r>
                  <a:endParaRPr lang="ko-KR" altLang="en-US" sz="1600" dirty="0"/>
                </a:p>
              </p:txBody>
            </p:sp>
            <p:sp>
              <p:nvSpPr>
                <p:cNvPr id="12" name="직사각형 11"/>
                <p:cNvSpPr/>
                <p:nvPr/>
              </p:nvSpPr>
              <p:spPr>
                <a:xfrm rot="5400000">
                  <a:off x="3886035" y="2420887"/>
                  <a:ext cx="864000" cy="86409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600" dirty="0" smtClean="0"/>
                    <a:t>8 </a:t>
                  </a:r>
                  <a:r>
                    <a:rPr lang="en-US" altLang="ko-KR" sz="1600" dirty="0" err="1" smtClean="0"/>
                    <a:t>OoO</a:t>
                  </a:r>
                  <a:endParaRPr lang="en-US" altLang="ko-KR" sz="1600" dirty="0" smtClean="0"/>
                </a:p>
                <a:p>
                  <a:pPr algn="ctr"/>
                  <a:r>
                    <a:rPr lang="en-US" altLang="ko-KR" sz="1600" dirty="0" smtClean="0"/>
                    <a:t>4GHz</a:t>
                  </a:r>
                  <a:endParaRPr lang="ko-KR" altLang="en-US" sz="1600" dirty="0"/>
                </a:p>
              </p:txBody>
            </p:sp>
            <p:sp>
              <p:nvSpPr>
                <p:cNvPr id="13" name="직사각형 12"/>
                <p:cNvSpPr/>
                <p:nvPr/>
              </p:nvSpPr>
              <p:spPr>
                <a:xfrm rot="5400000">
                  <a:off x="3886035" y="3573017"/>
                  <a:ext cx="864001" cy="86409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600" dirty="0"/>
                    <a:t>8 </a:t>
                  </a:r>
                  <a:r>
                    <a:rPr lang="en-US" altLang="ko-KR" sz="1600" dirty="0" err="1"/>
                    <a:t>OoO</a:t>
                  </a:r>
                  <a:endParaRPr lang="en-US" altLang="ko-KR" sz="1600" dirty="0"/>
                </a:p>
                <a:p>
                  <a:pPr algn="ctr"/>
                  <a:r>
                    <a:rPr lang="en-US" altLang="ko-KR" sz="1600" dirty="0"/>
                    <a:t>4GHz</a:t>
                  </a:r>
                  <a:endParaRPr lang="ko-KR" altLang="en-US" sz="1600" dirty="0"/>
                </a:p>
              </p:txBody>
            </p:sp>
            <p:sp>
              <p:nvSpPr>
                <p:cNvPr id="14" name="직사각형 13"/>
                <p:cNvSpPr/>
                <p:nvPr/>
              </p:nvSpPr>
              <p:spPr>
                <a:xfrm rot="5400000">
                  <a:off x="2733907" y="3573017"/>
                  <a:ext cx="864001" cy="86409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600" dirty="0"/>
                    <a:t>8 </a:t>
                  </a:r>
                  <a:r>
                    <a:rPr lang="en-US" altLang="ko-KR" sz="1600" dirty="0" err="1"/>
                    <a:t>OoO</a:t>
                  </a:r>
                  <a:endParaRPr lang="en-US" altLang="ko-KR" sz="1600" dirty="0"/>
                </a:p>
                <a:p>
                  <a:pPr algn="ctr"/>
                  <a:r>
                    <a:rPr lang="en-US" altLang="ko-KR" sz="1600" dirty="0"/>
                    <a:t>4GHz</a:t>
                  </a:r>
                  <a:endParaRPr lang="ko-KR" altLang="en-US" sz="1600" dirty="0"/>
                </a:p>
              </p:txBody>
            </p:sp>
            <p:cxnSp>
              <p:nvCxnSpPr>
                <p:cNvPr id="20" name="직선 화살표 연결선 19"/>
                <p:cNvCxnSpPr>
                  <a:stCxn id="4" idx="3"/>
                  <a:endCxn id="14" idx="1"/>
                </p:cNvCxnSpPr>
                <p:nvPr/>
              </p:nvCxnSpPr>
              <p:spPr>
                <a:xfrm rot="5400000">
                  <a:off x="3021843" y="3429000"/>
                  <a:ext cx="288128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직선 화살표 연결선 21"/>
                <p:cNvCxnSpPr>
                  <a:stCxn id="14" idx="0"/>
                  <a:endCxn id="13" idx="2"/>
                </p:cNvCxnSpPr>
                <p:nvPr/>
              </p:nvCxnSpPr>
              <p:spPr>
                <a:xfrm rot="5400000" flipV="1">
                  <a:off x="3741971" y="3861048"/>
                  <a:ext cx="0" cy="288033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직선 화살표 연결선 23"/>
                <p:cNvCxnSpPr>
                  <a:stCxn id="12" idx="3"/>
                  <a:endCxn id="13" idx="1"/>
                </p:cNvCxnSpPr>
                <p:nvPr/>
              </p:nvCxnSpPr>
              <p:spPr>
                <a:xfrm rot="5400000">
                  <a:off x="4173970" y="3428999"/>
                  <a:ext cx="288129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직선 화살표 연결선 25"/>
                <p:cNvCxnSpPr>
                  <a:stCxn id="4" idx="0"/>
                  <a:endCxn id="12" idx="2"/>
                </p:cNvCxnSpPr>
                <p:nvPr/>
              </p:nvCxnSpPr>
              <p:spPr>
                <a:xfrm rot="5400000" flipH="1" flipV="1">
                  <a:off x="3741970" y="2708920"/>
                  <a:ext cx="1" cy="288032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직선 화살표 연결선 27"/>
                <p:cNvCxnSpPr/>
                <p:nvPr/>
              </p:nvCxnSpPr>
              <p:spPr>
                <a:xfrm>
                  <a:off x="3597907" y="3284984"/>
                  <a:ext cx="288032" cy="288032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직선 화살표 연결선 28"/>
                <p:cNvCxnSpPr/>
                <p:nvPr/>
              </p:nvCxnSpPr>
              <p:spPr>
                <a:xfrm flipH="1">
                  <a:off x="3597907" y="3284984"/>
                  <a:ext cx="288032" cy="288032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" name="그룹 56"/>
              <p:cNvGrpSpPr/>
              <p:nvPr/>
            </p:nvGrpSpPr>
            <p:grpSpPr>
              <a:xfrm rot="16200000">
                <a:off x="538087" y="5082574"/>
                <a:ext cx="1042204" cy="711465"/>
                <a:chOff x="2154084" y="2420888"/>
                <a:chExt cx="1265788" cy="864096"/>
              </a:xfrm>
            </p:grpSpPr>
            <p:sp>
              <p:nvSpPr>
                <p:cNvPr id="32" name="직사각형 31"/>
                <p:cNvSpPr/>
                <p:nvPr/>
              </p:nvSpPr>
              <p:spPr>
                <a:xfrm>
                  <a:off x="2915816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3" name="직사각형 32"/>
                <p:cNvSpPr/>
                <p:nvPr/>
              </p:nvSpPr>
              <p:spPr>
                <a:xfrm>
                  <a:off x="2915816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35" name="직선 화살표 연결선 34"/>
                <p:cNvCxnSpPr>
                  <a:stCxn id="32" idx="3"/>
                </p:cNvCxnSpPr>
                <p:nvPr/>
              </p:nvCxnSpPr>
              <p:spPr>
                <a:xfrm>
                  <a:off x="3059832" y="2607444"/>
                  <a:ext cx="36004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직선 화살표 연결선 35"/>
                <p:cNvCxnSpPr/>
                <p:nvPr/>
              </p:nvCxnSpPr>
              <p:spPr>
                <a:xfrm>
                  <a:off x="3059832" y="3098428"/>
                  <a:ext cx="36004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39" name="직사각형 38"/>
                <p:cNvSpPr/>
                <p:nvPr/>
              </p:nvSpPr>
              <p:spPr>
                <a:xfrm>
                  <a:off x="2661906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직사각형 39"/>
                <p:cNvSpPr/>
                <p:nvPr/>
              </p:nvSpPr>
              <p:spPr>
                <a:xfrm>
                  <a:off x="2661906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1" name="직사각형 40"/>
                <p:cNvSpPr/>
                <p:nvPr/>
              </p:nvSpPr>
              <p:spPr>
                <a:xfrm>
                  <a:off x="2407995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직사각형 41"/>
                <p:cNvSpPr/>
                <p:nvPr/>
              </p:nvSpPr>
              <p:spPr>
                <a:xfrm>
                  <a:off x="2407995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직사각형 42"/>
                <p:cNvSpPr/>
                <p:nvPr/>
              </p:nvSpPr>
              <p:spPr>
                <a:xfrm>
                  <a:off x="2154084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직사각형 43"/>
                <p:cNvSpPr/>
                <p:nvPr/>
              </p:nvSpPr>
              <p:spPr>
                <a:xfrm>
                  <a:off x="2154084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6" name="직선 연결선 45"/>
                <p:cNvCxnSpPr>
                  <a:stCxn id="43" idx="3"/>
                  <a:endCxn id="41" idx="1"/>
                </p:cNvCxnSpPr>
                <p:nvPr/>
              </p:nvCxnSpPr>
              <p:spPr>
                <a:xfrm>
                  <a:off x="2298100" y="2607444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직선 연결선 47"/>
                <p:cNvCxnSpPr>
                  <a:stCxn id="41" idx="3"/>
                  <a:endCxn id="39" idx="1"/>
                </p:cNvCxnSpPr>
                <p:nvPr/>
              </p:nvCxnSpPr>
              <p:spPr>
                <a:xfrm>
                  <a:off x="2552011" y="2607444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직선 연결선 49"/>
                <p:cNvCxnSpPr>
                  <a:stCxn id="39" idx="3"/>
                  <a:endCxn id="32" idx="1"/>
                </p:cNvCxnSpPr>
                <p:nvPr/>
              </p:nvCxnSpPr>
              <p:spPr>
                <a:xfrm>
                  <a:off x="2805922" y="2607444"/>
                  <a:ext cx="109894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직선 연결선 51"/>
                <p:cNvCxnSpPr>
                  <a:stCxn id="44" idx="3"/>
                  <a:endCxn id="42" idx="1"/>
                </p:cNvCxnSpPr>
                <p:nvPr/>
              </p:nvCxnSpPr>
              <p:spPr>
                <a:xfrm>
                  <a:off x="2298100" y="3098428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직선 연결선 53"/>
                <p:cNvCxnSpPr>
                  <a:stCxn id="42" idx="3"/>
                  <a:endCxn id="40" idx="1"/>
                </p:cNvCxnSpPr>
                <p:nvPr/>
              </p:nvCxnSpPr>
              <p:spPr>
                <a:xfrm>
                  <a:off x="2552011" y="3098428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직선 연결선 55"/>
                <p:cNvCxnSpPr>
                  <a:stCxn id="40" idx="3"/>
                  <a:endCxn id="33" idx="1"/>
                </p:cNvCxnSpPr>
                <p:nvPr/>
              </p:nvCxnSpPr>
              <p:spPr>
                <a:xfrm>
                  <a:off x="2805922" y="3098428"/>
                  <a:ext cx="109894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그룹 57"/>
              <p:cNvGrpSpPr/>
              <p:nvPr/>
            </p:nvGrpSpPr>
            <p:grpSpPr>
              <a:xfrm rot="16200000">
                <a:off x="1486707" y="5082574"/>
                <a:ext cx="1042204" cy="711465"/>
                <a:chOff x="2154084" y="2420888"/>
                <a:chExt cx="1265788" cy="864096"/>
              </a:xfrm>
            </p:grpSpPr>
            <p:sp>
              <p:nvSpPr>
                <p:cNvPr id="59" name="직사각형 58"/>
                <p:cNvSpPr/>
                <p:nvPr/>
              </p:nvSpPr>
              <p:spPr>
                <a:xfrm>
                  <a:off x="2915816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60" name="직사각형 59"/>
                <p:cNvSpPr/>
                <p:nvPr/>
              </p:nvSpPr>
              <p:spPr>
                <a:xfrm>
                  <a:off x="2915816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61" name="직선 화살표 연결선 60"/>
                <p:cNvCxnSpPr>
                  <a:stCxn id="59" idx="3"/>
                </p:cNvCxnSpPr>
                <p:nvPr/>
              </p:nvCxnSpPr>
              <p:spPr>
                <a:xfrm>
                  <a:off x="3059832" y="2607444"/>
                  <a:ext cx="36004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직선 화살표 연결선 61"/>
                <p:cNvCxnSpPr/>
                <p:nvPr/>
              </p:nvCxnSpPr>
              <p:spPr>
                <a:xfrm>
                  <a:off x="3059832" y="3098428"/>
                  <a:ext cx="36004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63" name="직사각형 62"/>
                <p:cNvSpPr/>
                <p:nvPr/>
              </p:nvSpPr>
              <p:spPr>
                <a:xfrm>
                  <a:off x="2661906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64" name="직사각형 63"/>
                <p:cNvSpPr/>
                <p:nvPr/>
              </p:nvSpPr>
              <p:spPr>
                <a:xfrm>
                  <a:off x="2661906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65" name="직사각형 64"/>
                <p:cNvSpPr/>
                <p:nvPr/>
              </p:nvSpPr>
              <p:spPr>
                <a:xfrm>
                  <a:off x="2407995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66" name="직사각형 65"/>
                <p:cNvSpPr/>
                <p:nvPr/>
              </p:nvSpPr>
              <p:spPr>
                <a:xfrm>
                  <a:off x="2407995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67" name="직사각형 66"/>
                <p:cNvSpPr/>
                <p:nvPr/>
              </p:nvSpPr>
              <p:spPr>
                <a:xfrm>
                  <a:off x="2154084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68" name="직사각형 67"/>
                <p:cNvSpPr/>
                <p:nvPr/>
              </p:nvSpPr>
              <p:spPr>
                <a:xfrm>
                  <a:off x="2154084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69" name="직선 연결선 68"/>
                <p:cNvCxnSpPr>
                  <a:stCxn id="67" idx="3"/>
                  <a:endCxn id="65" idx="1"/>
                </p:cNvCxnSpPr>
                <p:nvPr/>
              </p:nvCxnSpPr>
              <p:spPr>
                <a:xfrm>
                  <a:off x="2298100" y="2607444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직선 연결선 69"/>
                <p:cNvCxnSpPr>
                  <a:stCxn id="65" idx="3"/>
                  <a:endCxn id="63" idx="1"/>
                </p:cNvCxnSpPr>
                <p:nvPr/>
              </p:nvCxnSpPr>
              <p:spPr>
                <a:xfrm>
                  <a:off x="2552011" y="2607444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직선 연결선 70"/>
                <p:cNvCxnSpPr>
                  <a:stCxn id="63" idx="3"/>
                  <a:endCxn id="59" idx="1"/>
                </p:cNvCxnSpPr>
                <p:nvPr/>
              </p:nvCxnSpPr>
              <p:spPr>
                <a:xfrm>
                  <a:off x="2805922" y="2607444"/>
                  <a:ext cx="109894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직선 연결선 71"/>
                <p:cNvCxnSpPr>
                  <a:stCxn id="68" idx="3"/>
                  <a:endCxn id="66" idx="1"/>
                </p:cNvCxnSpPr>
                <p:nvPr/>
              </p:nvCxnSpPr>
              <p:spPr>
                <a:xfrm>
                  <a:off x="2298100" y="3098428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직선 연결선 72"/>
                <p:cNvCxnSpPr>
                  <a:stCxn id="66" idx="3"/>
                  <a:endCxn id="64" idx="1"/>
                </p:cNvCxnSpPr>
                <p:nvPr/>
              </p:nvCxnSpPr>
              <p:spPr>
                <a:xfrm>
                  <a:off x="2552011" y="3098428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직선 연결선 73"/>
                <p:cNvCxnSpPr>
                  <a:stCxn id="64" idx="3"/>
                  <a:endCxn id="60" idx="1"/>
                </p:cNvCxnSpPr>
                <p:nvPr/>
              </p:nvCxnSpPr>
              <p:spPr>
                <a:xfrm>
                  <a:off x="2805922" y="3098428"/>
                  <a:ext cx="109894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5" name="그룹 74"/>
              <p:cNvGrpSpPr/>
              <p:nvPr/>
            </p:nvGrpSpPr>
            <p:grpSpPr>
              <a:xfrm rot="16200000" flipH="1">
                <a:off x="1486707" y="2380362"/>
                <a:ext cx="1042204" cy="711465"/>
                <a:chOff x="2154084" y="2420888"/>
                <a:chExt cx="1265788" cy="864096"/>
              </a:xfrm>
            </p:grpSpPr>
            <p:sp>
              <p:nvSpPr>
                <p:cNvPr id="76" name="직사각형 75"/>
                <p:cNvSpPr/>
                <p:nvPr/>
              </p:nvSpPr>
              <p:spPr>
                <a:xfrm>
                  <a:off x="2915816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7" name="직사각형 76"/>
                <p:cNvSpPr/>
                <p:nvPr/>
              </p:nvSpPr>
              <p:spPr>
                <a:xfrm>
                  <a:off x="2915816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78" name="직선 화살표 연결선 77"/>
                <p:cNvCxnSpPr>
                  <a:stCxn id="76" idx="3"/>
                </p:cNvCxnSpPr>
                <p:nvPr/>
              </p:nvCxnSpPr>
              <p:spPr>
                <a:xfrm>
                  <a:off x="3059832" y="2607444"/>
                  <a:ext cx="36004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직선 화살표 연결선 78"/>
                <p:cNvCxnSpPr/>
                <p:nvPr/>
              </p:nvCxnSpPr>
              <p:spPr>
                <a:xfrm>
                  <a:off x="3059832" y="3098428"/>
                  <a:ext cx="36004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80" name="직사각형 79"/>
                <p:cNvSpPr/>
                <p:nvPr/>
              </p:nvSpPr>
              <p:spPr>
                <a:xfrm>
                  <a:off x="2661906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1" name="직사각형 80"/>
                <p:cNvSpPr/>
                <p:nvPr/>
              </p:nvSpPr>
              <p:spPr>
                <a:xfrm>
                  <a:off x="2661906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2" name="직사각형 81"/>
                <p:cNvSpPr/>
                <p:nvPr/>
              </p:nvSpPr>
              <p:spPr>
                <a:xfrm>
                  <a:off x="2407995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3" name="직사각형 82"/>
                <p:cNvSpPr/>
                <p:nvPr/>
              </p:nvSpPr>
              <p:spPr>
                <a:xfrm>
                  <a:off x="2407995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4" name="직사각형 83"/>
                <p:cNvSpPr/>
                <p:nvPr/>
              </p:nvSpPr>
              <p:spPr>
                <a:xfrm>
                  <a:off x="2154084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5" name="직사각형 84"/>
                <p:cNvSpPr/>
                <p:nvPr/>
              </p:nvSpPr>
              <p:spPr>
                <a:xfrm>
                  <a:off x="2154084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86" name="직선 연결선 85"/>
                <p:cNvCxnSpPr>
                  <a:stCxn id="84" idx="3"/>
                  <a:endCxn id="82" idx="1"/>
                </p:cNvCxnSpPr>
                <p:nvPr/>
              </p:nvCxnSpPr>
              <p:spPr>
                <a:xfrm>
                  <a:off x="2298100" y="2607444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직선 연결선 86"/>
                <p:cNvCxnSpPr>
                  <a:stCxn id="82" idx="3"/>
                  <a:endCxn id="80" idx="1"/>
                </p:cNvCxnSpPr>
                <p:nvPr/>
              </p:nvCxnSpPr>
              <p:spPr>
                <a:xfrm>
                  <a:off x="2552011" y="2607444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직선 연결선 87"/>
                <p:cNvCxnSpPr>
                  <a:stCxn id="80" idx="3"/>
                  <a:endCxn id="76" idx="1"/>
                </p:cNvCxnSpPr>
                <p:nvPr/>
              </p:nvCxnSpPr>
              <p:spPr>
                <a:xfrm>
                  <a:off x="2805922" y="2607444"/>
                  <a:ext cx="109894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직선 연결선 88"/>
                <p:cNvCxnSpPr>
                  <a:stCxn id="85" idx="3"/>
                  <a:endCxn id="83" idx="1"/>
                </p:cNvCxnSpPr>
                <p:nvPr/>
              </p:nvCxnSpPr>
              <p:spPr>
                <a:xfrm>
                  <a:off x="2298100" y="3098428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직선 연결선 89"/>
                <p:cNvCxnSpPr>
                  <a:stCxn id="83" idx="3"/>
                  <a:endCxn id="81" idx="1"/>
                </p:cNvCxnSpPr>
                <p:nvPr/>
              </p:nvCxnSpPr>
              <p:spPr>
                <a:xfrm>
                  <a:off x="2552011" y="3098428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직선 연결선 90"/>
                <p:cNvCxnSpPr>
                  <a:stCxn id="81" idx="3"/>
                  <a:endCxn id="77" idx="1"/>
                </p:cNvCxnSpPr>
                <p:nvPr/>
              </p:nvCxnSpPr>
              <p:spPr>
                <a:xfrm>
                  <a:off x="2805922" y="3098428"/>
                  <a:ext cx="109894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그룹 91"/>
              <p:cNvGrpSpPr/>
              <p:nvPr/>
            </p:nvGrpSpPr>
            <p:grpSpPr>
              <a:xfrm rot="16200000" flipH="1">
                <a:off x="538087" y="2380362"/>
                <a:ext cx="1042204" cy="711465"/>
                <a:chOff x="2154084" y="2420888"/>
                <a:chExt cx="1265788" cy="864096"/>
              </a:xfrm>
            </p:grpSpPr>
            <p:sp>
              <p:nvSpPr>
                <p:cNvPr id="93" name="직사각형 92"/>
                <p:cNvSpPr/>
                <p:nvPr/>
              </p:nvSpPr>
              <p:spPr>
                <a:xfrm>
                  <a:off x="2915816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4" name="직사각형 93"/>
                <p:cNvSpPr/>
                <p:nvPr/>
              </p:nvSpPr>
              <p:spPr>
                <a:xfrm>
                  <a:off x="2915816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95" name="직선 화살표 연결선 94"/>
                <p:cNvCxnSpPr>
                  <a:stCxn id="93" idx="3"/>
                </p:cNvCxnSpPr>
                <p:nvPr/>
              </p:nvCxnSpPr>
              <p:spPr>
                <a:xfrm>
                  <a:off x="3059832" y="2607444"/>
                  <a:ext cx="36004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직선 화살표 연결선 95"/>
                <p:cNvCxnSpPr/>
                <p:nvPr/>
              </p:nvCxnSpPr>
              <p:spPr>
                <a:xfrm>
                  <a:off x="3059832" y="3098428"/>
                  <a:ext cx="36004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97" name="직사각형 96"/>
                <p:cNvSpPr/>
                <p:nvPr/>
              </p:nvSpPr>
              <p:spPr>
                <a:xfrm>
                  <a:off x="2661906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" name="직사각형 97"/>
                <p:cNvSpPr/>
                <p:nvPr/>
              </p:nvSpPr>
              <p:spPr>
                <a:xfrm>
                  <a:off x="2661906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" name="직사각형 98"/>
                <p:cNvSpPr/>
                <p:nvPr/>
              </p:nvSpPr>
              <p:spPr>
                <a:xfrm>
                  <a:off x="2407995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0" name="직사각형 99"/>
                <p:cNvSpPr/>
                <p:nvPr/>
              </p:nvSpPr>
              <p:spPr>
                <a:xfrm>
                  <a:off x="2407995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1" name="직사각형 100"/>
                <p:cNvSpPr/>
                <p:nvPr/>
              </p:nvSpPr>
              <p:spPr>
                <a:xfrm>
                  <a:off x="2154084" y="2420888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2" name="직사각형 101"/>
                <p:cNvSpPr/>
                <p:nvPr/>
              </p:nvSpPr>
              <p:spPr>
                <a:xfrm>
                  <a:off x="2154084" y="2911872"/>
                  <a:ext cx="144016" cy="37311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03" name="직선 연결선 102"/>
                <p:cNvCxnSpPr>
                  <a:stCxn id="101" idx="3"/>
                  <a:endCxn id="99" idx="1"/>
                </p:cNvCxnSpPr>
                <p:nvPr/>
              </p:nvCxnSpPr>
              <p:spPr>
                <a:xfrm>
                  <a:off x="2298100" y="2607444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직선 연결선 103"/>
                <p:cNvCxnSpPr>
                  <a:stCxn id="99" idx="3"/>
                  <a:endCxn id="97" idx="1"/>
                </p:cNvCxnSpPr>
                <p:nvPr/>
              </p:nvCxnSpPr>
              <p:spPr>
                <a:xfrm>
                  <a:off x="2552011" y="2607444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직선 연결선 104"/>
                <p:cNvCxnSpPr>
                  <a:stCxn id="97" idx="3"/>
                  <a:endCxn id="93" idx="1"/>
                </p:cNvCxnSpPr>
                <p:nvPr/>
              </p:nvCxnSpPr>
              <p:spPr>
                <a:xfrm>
                  <a:off x="2805922" y="2607444"/>
                  <a:ext cx="109894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직선 연결선 105"/>
                <p:cNvCxnSpPr>
                  <a:stCxn id="102" idx="3"/>
                  <a:endCxn id="100" idx="1"/>
                </p:cNvCxnSpPr>
                <p:nvPr/>
              </p:nvCxnSpPr>
              <p:spPr>
                <a:xfrm>
                  <a:off x="2298100" y="3098428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직선 연결선 106"/>
                <p:cNvCxnSpPr>
                  <a:stCxn id="100" idx="3"/>
                  <a:endCxn id="98" idx="1"/>
                </p:cNvCxnSpPr>
                <p:nvPr/>
              </p:nvCxnSpPr>
              <p:spPr>
                <a:xfrm>
                  <a:off x="2552011" y="3098428"/>
                  <a:ext cx="109895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직선 연결선 107"/>
                <p:cNvCxnSpPr>
                  <a:stCxn id="98" idx="3"/>
                  <a:endCxn id="94" idx="1"/>
                </p:cNvCxnSpPr>
                <p:nvPr/>
              </p:nvCxnSpPr>
              <p:spPr>
                <a:xfrm>
                  <a:off x="2805922" y="3098428"/>
                  <a:ext cx="109894" cy="0"/>
                </a:xfrm>
                <a:prstGeom prst="line">
                  <a:avLst/>
                </a:prstGeom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90" name="TextBox 289"/>
            <p:cNvSpPr txBox="1"/>
            <p:nvPr/>
          </p:nvSpPr>
          <p:spPr>
            <a:xfrm>
              <a:off x="502815" y="1340768"/>
              <a:ext cx="1548822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2400" dirty="0" smtClean="0"/>
                <a:t>DDR3-OoO</a:t>
              </a:r>
              <a:endParaRPr lang="ko-KR" altLang="en-US" sz="2400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804982" y="1696177"/>
              <a:ext cx="944489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1400" dirty="0" smtClean="0"/>
                <a:t>(with FDP)</a:t>
              </a:r>
              <a:endParaRPr lang="ko-KR" altLang="en-US" sz="1400" dirty="0"/>
            </a:p>
          </p:txBody>
        </p:sp>
      </p:grpSp>
      <p:grpSp>
        <p:nvGrpSpPr>
          <p:cNvPr id="11" name="그룹 10"/>
          <p:cNvGrpSpPr/>
          <p:nvPr/>
        </p:nvGrpSpPr>
        <p:grpSpPr>
          <a:xfrm>
            <a:off x="6646243" y="1340768"/>
            <a:ext cx="2312493" cy="3923809"/>
            <a:chOff x="6646243" y="1340768"/>
            <a:chExt cx="2312493" cy="3923809"/>
          </a:xfrm>
        </p:grpSpPr>
        <p:sp>
          <p:nvSpPr>
            <p:cNvPr id="351" name="TextBox 350"/>
            <p:cNvSpPr txBox="1"/>
            <p:nvPr/>
          </p:nvSpPr>
          <p:spPr>
            <a:xfrm>
              <a:off x="7133877" y="1340768"/>
              <a:ext cx="1337226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2400" dirty="0" smtClean="0"/>
                <a:t>Tesseract</a:t>
              </a:r>
              <a:endParaRPr lang="ko-KR" altLang="en-US" sz="2400" dirty="0"/>
            </a:p>
          </p:txBody>
        </p:sp>
        <p:grpSp>
          <p:nvGrpSpPr>
            <p:cNvPr id="630" name="그룹 629"/>
            <p:cNvGrpSpPr/>
            <p:nvPr/>
          </p:nvGrpSpPr>
          <p:grpSpPr>
            <a:xfrm>
              <a:off x="6908164" y="3500504"/>
              <a:ext cx="1788652" cy="1764073"/>
              <a:chOff x="7081194" y="3140968"/>
              <a:chExt cx="1788652" cy="1764073"/>
            </a:xfrm>
          </p:grpSpPr>
          <p:sp>
            <p:nvSpPr>
              <p:cNvPr id="532" name="직사각형 531"/>
              <p:cNvSpPr/>
              <p:nvPr/>
            </p:nvSpPr>
            <p:spPr>
              <a:xfrm rot="16200000">
                <a:off x="7081798" y="4598435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3" name="직사각형 532"/>
              <p:cNvSpPr/>
              <p:nvPr/>
            </p:nvSpPr>
            <p:spPr>
              <a:xfrm rot="16200000">
                <a:off x="7573900" y="4598436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0" name="직사각형 539"/>
              <p:cNvSpPr/>
              <p:nvPr/>
            </p:nvSpPr>
            <p:spPr>
              <a:xfrm rot="16200000">
                <a:off x="7081799" y="4111755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1" name="직사각형 540"/>
              <p:cNvSpPr/>
              <p:nvPr/>
            </p:nvSpPr>
            <p:spPr>
              <a:xfrm rot="16200000">
                <a:off x="7573901" y="4111756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2" name="직사각형 541"/>
              <p:cNvSpPr/>
              <p:nvPr/>
            </p:nvSpPr>
            <p:spPr>
              <a:xfrm rot="16200000">
                <a:off x="8071139" y="4598436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3" name="직사각형 542"/>
              <p:cNvSpPr/>
              <p:nvPr/>
            </p:nvSpPr>
            <p:spPr>
              <a:xfrm rot="16200000">
                <a:off x="8563241" y="4598437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4" name="직사각형 543"/>
              <p:cNvSpPr/>
              <p:nvPr/>
            </p:nvSpPr>
            <p:spPr>
              <a:xfrm rot="16200000">
                <a:off x="8071140" y="4111756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5" name="직사각형 544"/>
              <p:cNvSpPr/>
              <p:nvPr/>
            </p:nvSpPr>
            <p:spPr>
              <a:xfrm rot="16200000">
                <a:off x="8563242" y="4111757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8" name="직사각형 547"/>
              <p:cNvSpPr/>
              <p:nvPr/>
            </p:nvSpPr>
            <p:spPr>
              <a:xfrm rot="16200000">
                <a:off x="7081799" y="3627044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9" name="직사각형 548"/>
              <p:cNvSpPr/>
              <p:nvPr/>
            </p:nvSpPr>
            <p:spPr>
              <a:xfrm rot="16200000">
                <a:off x="7573901" y="3627045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0" name="직사각형 549"/>
              <p:cNvSpPr/>
              <p:nvPr/>
            </p:nvSpPr>
            <p:spPr>
              <a:xfrm rot="16200000">
                <a:off x="7081800" y="3140364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51" name="직사각형 550"/>
              <p:cNvSpPr/>
              <p:nvPr/>
            </p:nvSpPr>
            <p:spPr>
              <a:xfrm rot="16200000">
                <a:off x="7573902" y="3140365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2" name="직사각형 551"/>
              <p:cNvSpPr/>
              <p:nvPr/>
            </p:nvSpPr>
            <p:spPr>
              <a:xfrm rot="16200000">
                <a:off x="8071140" y="3627045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3" name="직사각형 552"/>
              <p:cNvSpPr/>
              <p:nvPr/>
            </p:nvSpPr>
            <p:spPr>
              <a:xfrm rot="16200000">
                <a:off x="8563242" y="3627046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4" name="직사각형 553"/>
              <p:cNvSpPr/>
              <p:nvPr/>
            </p:nvSpPr>
            <p:spPr>
              <a:xfrm rot="16200000">
                <a:off x="8071141" y="3140365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5" name="직사각형 554"/>
              <p:cNvSpPr/>
              <p:nvPr/>
            </p:nvSpPr>
            <p:spPr>
              <a:xfrm rot="16200000">
                <a:off x="8563243" y="3140366"/>
                <a:ext cx="306000" cy="30720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559" name="직선 화살표 연결선 558"/>
              <p:cNvCxnSpPr>
                <a:stCxn id="550" idx="1"/>
                <a:endCxn id="548" idx="3"/>
              </p:cNvCxnSpPr>
              <p:nvPr/>
            </p:nvCxnSpPr>
            <p:spPr>
              <a:xfrm flipH="1">
                <a:off x="7234800" y="3446968"/>
                <a:ext cx="1" cy="18068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60" name="직선 화살표 연결선 559"/>
              <p:cNvCxnSpPr>
                <a:stCxn id="548" idx="1"/>
                <a:endCxn id="540" idx="3"/>
              </p:cNvCxnSpPr>
              <p:nvPr/>
            </p:nvCxnSpPr>
            <p:spPr>
              <a:xfrm>
                <a:off x="7234800" y="3933648"/>
                <a:ext cx="0" cy="17871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63" name="직선 화살표 연결선 562"/>
              <p:cNvCxnSpPr>
                <a:stCxn id="540" idx="1"/>
                <a:endCxn id="532" idx="3"/>
              </p:cNvCxnSpPr>
              <p:nvPr/>
            </p:nvCxnSpPr>
            <p:spPr>
              <a:xfrm flipH="1">
                <a:off x="7234799" y="4418359"/>
                <a:ext cx="1" cy="18068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66" name="직선 화살표 연결선 565"/>
              <p:cNvCxnSpPr>
                <a:stCxn id="550" idx="2"/>
                <a:endCxn id="551" idx="0"/>
              </p:cNvCxnSpPr>
              <p:nvPr/>
            </p:nvCxnSpPr>
            <p:spPr>
              <a:xfrm>
                <a:off x="7388404" y="3293968"/>
                <a:ext cx="184895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69" name="직선 화살표 연결선 568"/>
              <p:cNvCxnSpPr>
                <a:stCxn id="551" idx="2"/>
                <a:endCxn id="554" idx="0"/>
              </p:cNvCxnSpPr>
              <p:nvPr/>
            </p:nvCxnSpPr>
            <p:spPr>
              <a:xfrm>
                <a:off x="7880506" y="3293969"/>
                <a:ext cx="190032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72" name="직선 화살표 연결선 571"/>
              <p:cNvCxnSpPr>
                <a:stCxn id="551" idx="1"/>
                <a:endCxn id="549" idx="3"/>
              </p:cNvCxnSpPr>
              <p:nvPr/>
            </p:nvCxnSpPr>
            <p:spPr>
              <a:xfrm flipH="1">
                <a:off x="7726902" y="3446969"/>
                <a:ext cx="1" cy="18068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75" name="직선 화살표 연결선 574"/>
              <p:cNvCxnSpPr>
                <a:stCxn id="548" idx="2"/>
                <a:endCxn id="549" idx="0"/>
              </p:cNvCxnSpPr>
              <p:nvPr/>
            </p:nvCxnSpPr>
            <p:spPr>
              <a:xfrm>
                <a:off x="7388403" y="3780648"/>
                <a:ext cx="184895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78" name="직선 화살표 연결선 577"/>
              <p:cNvCxnSpPr>
                <a:stCxn id="541" idx="0"/>
                <a:endCxn id="540" idx="2"/>
              </p:cNvCxnSpPr>
              <p:nvPr/>
            </p:nvCxnSpPr>
            <p:spPr>
              <a:xfrm flipH="1" flipV="1">
                <a:off x="7388403" y="4265359"/>
                <a:ext cx="184895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81" name="직선 화살표 연결선 580"/>
              <p:cNvCxnSpPr>
                <a:stCxn id="532" idx="2"/>
                <a:endCxn id="533" idx="0"/>
              </p:cNvCxnSpPr>
              <p:nvPr/>
            </p:nvCxnSpPr>
            <p:spPr>
              <a:xfrm>
                <a:off x="7388402" y="4752039"/>
                <a:ext cx="184895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84" name="직선 화살표 연결선 583"/>
              <p:cNvCxnSpPr>
                <a:stCxn id="541" idx="1"/>
                <a:endCxn id="533" idx="3"/>
              </p:cNvCxnSpPr>
              <p:nvPr/>
            </p:nvCxnSpPr>
            <p:spPr>
              <a:xfrm flipH="1">
                <a:off x="7726901" y="4418360"/>
                <a:ext cx="1" cy="18068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87" name="직선 화살표 연결선 586"/>
              <p:cNvCxnSpPr>
                <a:stCxn id="542" idx="0"/>
                <a:endCxn id="533" idx="2"/>
              </p:cNvCxnSpPr>
              <p:nvPr/>
            </p:nvCxnSpPr>
            <p:spPr>
              <a:xfrm flipH="1">
                <a:off x="7880504" y="4752040"/>
                <a:ext cx="190032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90" name="직선 화살표 연결선 589"/>
              <p:cNvCxnSpPr>
                <a:stCxn id="542" idx="2"/>
                <a:endCxn id="543" idx="0"/>
              </p:cNvCxnSpPr>
              <p:nvPr/>
            </p:nvCxnSpPr>
            <p:spPr>
              <a:xfrm>
                <a:off x="8377743" y="4752040"/>
                <a:ext cx="184895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93" name="직선 화살표 연결선 592"/>
              <p:cNvCxnSpPr>
                <a:stCxn id="542" idx="3"/>
                <a:endCxn id="544" idx="1"/>
              </p:cNvCxnSpPr>
              <p:nvPr/>
            </p:nvCxnSpPr>
            <p:spPr>
              <a:xfrm flipV="1">
                <a:off x="8224140" y="4418360"/>
                <a:ext cx="1" cy="18068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96" name="직선 화살표 연결선 595"/>
              <p:cNvCxnSpPr>
                <a:stCxn id="543" idx="3"/>
                <a:endCxn id="545" idx="1"/>
              </p:cNvCxnSpPr>
              <p:nvPr/>
            </p:nvCxnSpPr>
            <p:spPr>
              <a:xfrm flipV="1">
                <a:off x="8716242" y="4418361"/>
                <a:ext cx="1" cy="18068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99" name="직선 화살표 연결선 598"/>
              <p:cNvCxnSpPr>
                <a:stCxn id="544" idx="2"/>
                <a:endCxn id="545" idx="0"/>
              </p:cNvCxnSpPr>
              <p:nvPr/>
            </p:nvCxnSpPr>
            <p:spPr>
              <a:xfrm>
                <a:off x="8377744" y="4265360"/>
                <a:ext cx="184895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02" name="직선 화살표 연결선 601"/>
              <p:cNvCxnSpPr>
                <a:stCxn id="545" idx="3"/>
                <a:endCxn id="553" idx="1"/>
              </p:cNvCxnSpPr>
              <p:nvPr/>
            </p:nvCxnSpPr>
            <p:spPr>
              <a:xfrm flipV="1">
                <a:off x="8716243" y="3933650"/>
                <a:ext cx="0" cy="17871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05" name="직선 화살표 연결선 604"/>
              <p:cNvCxnSpPr>
                <a:stCxn id="553" idx="3"/>
                <a:endCxn id="555" idx="1"/>
              </p:cNvCxnSpPr>
              <p:nvPr/>
            </p:nvCxnSpPr>
            <p:spPr>
              <a:xfrm flipV="1">
                <a:off x="8716243" y="3446970"/>
                <a:ext cx="1" cy="18068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08" name="직선 화살표 연결선 607"/>
              <p:cNvCxnSpPr>
                <a:stCxn id="553" idx="0"/>
                <a:endCxn id="552" idx="2"/>
              </p:cNvCxnSpPr>
              <p:nvPr/>
            </p:nvCxnSpPr>
            <p:spPr>
              <a:xfrm flipH="1" flipV="1">
                <a:off x="8377744" y="3780649"/>
                <a:ext cx="184895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11" name="직선 화살표 연결선 610"/>
              <p:cNvCxnSpPr>
                <a:stCxn id="555" idx="0"/>
                <a:endCxn id="554" idx="2"/>
              </p:cNvCxnSpPr>
              <p:nvPr/>
            </p:nvCxnSpPr>
            <p:spPr>
              <a:xfrm flipH="1" flipV="1">
                <a:off x="8377745" y="3293969"/>
                <a:ext cx="184895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14" name="직선 화살표 연결선 613"/>
              <p:cNvCxnSpPr>
                <a:stCxn id="554" idx="1"/>
                <a:endCxn id="552" idx="3"/>
              </p:cNvCxnSpPr>
              <p:nvPr/>
            </p:nvCxnSpPr>
            <p:spPr>
              <a:xfrm flipH="1">
                <a:off x="8224141" y="3446969"/>
                <a:ext cx="1" cy="18068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17" name="직선 화살표 연결선 616"/>
              <p:cNvCxnSpPr/>
              <p:nvPr/>
            </p:nvCxnSpPr>
            <p:spPr>
              <a:xfrm flipH="1">
                <a:off x="7885690" y="3936816"/>
                <a:ext cx="184894" cy="174446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21" name="직선 화살표 연결선 620"/>
              <p:cNvCxnSpPr/>
              <p:nvPr/>
            </p:nvCxnSpPr>
            <p:spPr>
              <a:xfrm>
                <a:off x="7885690" y="3936816"/>
                <a:ext cx="184894" cy="174446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22" name="직선 화살표 연결선 621"/>
              <p:cNvCxnSpPr/>
              <p:nvPr/>
            </p:nvCxnSpPr>
            <p:spPr>
              <a:xfrm flipH="1">
                <a:off x="7387565" y="3452218"/>
                <a:ext cx="184894" cy="174446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23" name="직선 화살표 연결선 622"/>
              <p:cNvCxnSpPr/>
              <p:nvPr/>
            </p:nvCxnSpPr>
            <p:spPr>
              <a:xfrm>
                <a:off x="7387565" y="3452218"/>
                <a:ext cx="184894" cy="174446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24" name="직선 화살표 연결선 623"/>
              <p:cNvCxnSpPr/>
              <p:nvPr/>
            </p:nvCxnSpPr>
            <p:spPr>
              <a:xfrm flipH="1">
                <a:off x="8382881" y="3452218"/>
                <a:ext cx="184894" cy="174446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25" name="직선 화살표 연결선 624"/>
              <p:cNvCxnSpPr/>
              <p:nvPr/>
            </p:nvCxnSpPr>
            <p:spPr>
              <a:xfrm>
                <a:off x="8382881" y="3452218"/>
                <a:ext cx="184894" cy="174446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26" name="직선 화살표 연결선 625"/>
              <p:cNvCxnSpPr/>
              <p:nvPr/>
            </p:nvCxnSpPr>
            <p:spPr>
              <a:xfrm flipH="1">
                <a:off x="8382881" y="4418354"/>
                <a:ext cx="184894" cy="174446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27" name="직선 화살표 연결선 626"/>
              <p:cNvCxnSpPr/>
              <p:nvPr/>
            </p:nvCxnSpPr>
            <p:spPr>
              <a:xfrm>
                <a:off x="8382881" y="4418354"/>
                <a:ext cx="184894" cy="174446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28" name="직선 화살표 연결선 627"/>
              <p:cNvCxnSpPr/>
              <p:nvPr/>
            </p:nvCxnSpPr>
            <p:spPr>
              <a:xfrm flipH="1">
                <a:off x="7390970" y="4422624"/>
                <a:ext cx="184894" cy="174446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29" name="직선 화살표 연결선 628"/>
              <p:cNvCxnSpPr/>
              <p:nvPr/>
            </p:nvCxnSpPr>
            <p:spPr>
              <a:xfrm>
                <a:off x="7390970" y="4422624"/>
                <a:ext cx="184894" cy="174446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648" name="직사각형 647"/>
            <p:cNvSpPr/>
            <p:nvPr/>
          </p:nvSpPr>
          <p:spPr>
            <a:xfrm>
              <a:off x="7861251" y="2276872"/>
              <a:ext cx="976346" cy="97634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/>
                <a:t>32 Tesseract Cores</a:t>
              </a:r>
              <a:endParaRPr lang="ko-KR" altLang="en-US" sz="1600" dirty="0"/>
            </a:p>
          </p:txBody>
        </p:sp>
        <p:cxnSp>
          <p:nvCxnSpPr>
            <p:cNvPr id="650" name="직선 연결선 649"/>
            <p:cNvCxnSpPr/>
            <p:nvPr/>
          </p:nvCxnSpPr>
          <p:spPr>
            <a:xfrm flipH="1" flipV="1">
              <a:off x="7861251" y="3253216"/>
              <a:ext cx="36254" cy="24728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51" name="직선 연결선 650"/>
            <p:cNvCxnSpPr/>
            <p:nvPr/>
          </p:nvCxnSpPr>
          <p:spPr>
            <a:xfrm flipV="1">
              <a:off x="8204713" y="3253216"/>
              <a:ext cx="632884" cy="24925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47" name="TextBox 246"/>
            <p:cNvSpPr txBox="1"/>
            <p:nvPr/>
          </p:nvSpPr>
          <p:spPr>
            <a:xfrm>
              <a:off x="6646243" y="1689644"/>
              <a:ext cx="2312493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1400" dirty="0" smtClean="0"/>
                <a:t>(32-entry MQ, 4KB PF Buffer)</a:t>
              </a:r>
              <a:endParaRPr lang="ko-KR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1492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"/>
                                        <p:tgtEl>
                                          <p:spTgt spid="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"/>
                                        <p:tgtEl>
                                          <p:spTgt spid="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" grpId="0"/>
      <p:bldP spid="643" grpId="0"/>
      <p:bldP spid="644" grpId="0"/>
      <p:bldP spid="64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Workloads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Five graph processing algorithms</a:t>
            </a:r>
          </a:p>
          <a:p>
            <a:pPr lvl="1"/>
            <a:r>
              <a:rPr lang="en-US" altLang="ko-KR" dirty="0" smtClean="0"/>
              <a:t>Average teenage follower</a:t>
            </a:r>
          </a:p>
          <a:p>
            <a:pPr lvl="1"/>
            <a:r>
              <a:rPr lang="en-US" altLang="ko-KR" dirty="0" smtClean="0"/>
              <a:t>Conductance</a:t>
            </a:r>
          </a:p>
          <a:p>
            <a:pPr lvl="1"/>
            <a:r>
              <a:rPr lang="en-US" altLang="ko-KR" dirty="0" smtClean="0"/>
              <a:t>PageRank</a:t>
            </a:r>
          </a:p>
          <a:p>
            <a:pPr lvl="1"/>
            <a:r>
              <a:rPr lang="en-US" altLang="ko-KR" dirty="0" smtClean="0"/>
              <a:t>Single-source shortest path</a:t>
            </a:r>
          </a:p>
          <a:p>
            <a:pPr lvl="1"/>
            <a:r>
              <a:rPr lang="en-US" altLang="ko-KR" dirty="0" smtClean="0"/>
              <a:t>Vertex cover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Three real-world large graphs</a:t>
            </a:r>
          </a:p>
          <a:p>
            <a:pPr lvl="1"/>
            <a:r>
              <a:rPr lang="en-US" altLang="ko-KR" dirty="0" smtClean="0"/>
              <a:t>ljournal-2008 (social network)</a:t>
            </a:r>
          </a:p>
          <a:p>
            <a:pPr lvl="1"/>
            <a:r>
              <a:rPr lang="en-US" altLang="ko-KR" dirty="0" smtClean="0"/>
              <a:t>enwiki-2003 (Wikipedia)</a:t>
            </a:r>
          </a:p>
          <a:p>
            <a:pPr lvl="1"/>
            <a:r>
              <a:rPr lang="en-US" altLang="ko-KR" dirty="0" smtClean="0"/>
              <a:t>indochina-0024 (web graph)</a:t>
            </a:r>
            <a:endParaRPr lang="en-US" altLang="ko-KR" dirty="0"/>
          </a:p>
          <a:p>
            <a:pPr lvl="1"/>
            <a:r>
              <a:rPr lang="en-US" altLang="ko-KR" dirty="0" smtClean="0"/>
              <a:t>4~7M vertices, 79~194M edges</a:t>
            </a:r>
          </a:p>
        </p:txBody>
      </p:sp>
    </p:spTree>
    <p:extLst>
      <p:ext uri="{BB962C8B-B14F-4D97-AF65-F5344CB8AC3E}">
        <p14:creationId xmlns:p14="http://schemas.microsoft.com/office/powerpoint/2010/main" val="250520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384407"/>
              </p:ext>
            </p:extLst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341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/>
        </p:bldSub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직사각형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655565" y="1052736"/>
            <a:ext cx="7832870" cy="47525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7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8003929"/>
              </p:ext>
            </p:extLst>
          </p:nvPr>
        </p:nvGraphicFramePr>
        <p:xfrm>
          <a:off x="873703" y="1196752"/>
          <a:ext cx="739659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04543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Iso</a:t>
            </a:r>
            <a:r>
              <a:rPr lang="en-US" altLang="ko-KR" dirty="0" smtClean="0"/>
              <a:t>-Bandwidth Comparison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747392"/>
              </p:ext>
            </p:extLst>
          </p:nvPr>
        </p:nvGraphicFramePr>
        <p:xfrm>
          <a:off x="457200" y="1700808"/>
          <a:ext cx="8229600" cy="4607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7" name="그룹 16"/>
          <p:cNvGrpSpPr/>
          <p:nvPr/>
        </p:nvGrpSpPr>
        <p:grpSpPr>
          <a:xfrm>
            <a:off x="1619672" y="1331476"/>
            <a:ext cx="6799895" cy="369332"/>
            <a:chOff x="1403648" y="1121713"/>
            <a:chExt cx="6799895" cy="369332"/>
          </a:xfrm>
        </p:grpSpPr>
        <p:grpSp>
          <p:nvGrpSpPr>
            <p:cNvPr id="15" name="그룹 14"/>
            <p:cNvGrpSpPr/>
            <p:nvPr/>
          </p:nvGrpSpPr>
          <p:grpSpPr>
            <a:xfrm>
              <a:off x="1403648" y="1121713"/>
              <a:ext cx="3460399" cy="369332"/>
              <a:chOff x="1403648" y="1121713"/>
              <a:chExt cx="3460399" cy="369332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1708458" y="1121713"/>
                <a:ext cx="3155589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44000" rtlCol="0" anchor="ctr">
                <a:spAutoFit/>
              </a:bodyPr>
              <a:lstStyle/>
              <a:p>
                <a:r>
                  <a:rPr lang="en-US" altLang="ko-KR" dirty="0" smtClean="0"/>
                  <a:t>HMC-MC Bandwidth (640GB/s)</a:t>
                </a:r>
                <a:endParaRPr lang="ko-KR" altLang="en-US" dirty="0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1403648" y="1218344"/>
                <a:ext cx="288032" cy="209626"/>
              </a:xfrm>
              <a:prstGeom prst="rect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4" name="그룹 13"/>
            <p:cNvGrpSpPr/>
            <p:nvPr/>
          </p:nvGrpSpPr>
          <p:grpSpPr>
            <a:xfrm>
              <a:off x="5004048" y="1121713"/>
              <a:ext cx="3199495" cy="369332"/>
              <a:chOff x="1403648" y="1501413"/>
              <a:chExt cx="3199495" cy="369332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1708458" y="1501413"/>
                <a:ext cx="2894685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44000" rtlCol="0" anchor="ctr">
                <a:spAutoFit/>
              </a:bodyPr>
              <a:lstStyle/>
              <a:p>
                <a:r>
                  <a:rPr lang="en-US" altLang="ko-KR" dirty="0" smtClean="0"/>
                  <a:t>Tesseract Bandwidth (8TB/s)</a:t>
                </a:r>
                <a:endParaRPr lang="ko-KR" altLang="en-US" dirty="0"/>
              </a:p>
            </p:txBody>
          </p:sp>
          <p:sp>
            <p:nvSpPr>
              <p:cNvPr id="16" name="직사각형 15"/>
              <p:cNvSpPr/>
              <p:nvPr/>
            </p:nvSpPr>
            <p:spPr>
              <a:xfrm>
                <a:off x="1403648" y="1595849"/>
                <a:ext cx="288032" cy="209626"/>
              </a:xfrm>
              <a:prstGeom prst="rect">
                <a:avLst/>
              </a:prstGeom>
              <a:ln w="127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29" name="그룹 28"/>
          <p:cNvGrpSpPr/>
          <p:nvPr/>
        </p:nvGrpSpPr>
        <p:grpSpPr>
          <a:xfrm>
            <a:off x="1736523" y="4297918"/>
            <a:ext cx="1795242" cy="621215"/>
            <a:chOff x="1736523" y="4297918"/>
            <a:chExt cx="1795242" cy="621215"/>
          </a:xfrm>
        </p:grpSpPr>
        <p:cxnSp>
          <p:nvCxnSpPr>
            <p:cNvPr id="5" name="직선 화살표 연결선 4"/>
            <p:cNvCxnSpPr/>
            <p:nvPr/>
          </p:nvCxnSpPr>
          <p:spPr>
            <a:xfrm>
              <a:off x="2230039" y="4309533"/>
              <a:ext cx="0" cy="609600"/>
            </a:xfrm>
            <a:prstGeom prst="straightConnector1">
              <a:avLst/>
            </a:prstGeom>
            <a:ln>
              <a:headEnd type="stealth" w="lg" len="lg"/>
              <a:tailEnd type="stealth" w="lg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flipH="1">
              <a:off x="1736523" y="4297918"/>
              <a:ext cx="1795242" cy="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247362" y="4429667"/>
              <a:ext cx="1202573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altLang="ko-KR" dirty="0" smtClean="0"/>
                <a:t>Bandwidth</a:t>
              </a:r>
              <a:endParaRPr lang="ko-KR" altLang="en-US" dirty="0"/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2236572" y="2180697"/>
            <a:ext cx="4900828" cy="2086503"/>
            <a:chOff x="2236572" y="2180697"/>
            <a:chExt cx="4900828" cy="2086503"/>
          </a:xfrm>
        </p:grpSpPr>
        <p:cxnSp>
          <p:nvCxnSpPr>
            <p:cNvPr id="21" name="직선 연결선 20"/>
            <p:cNvCxnSpPr/>
            <p:nvPr/>
          </p:nvCxnSpPr>
          <p:spPr>
            <a:xfrm flipH="1">
              <a:off x="3530600" y="2180697"/>
              <a:ext cx="3606800" cy="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직선 화살표 연결선 21"/>
            <p:cNvCxnSpPr/>
            <p:nvPr/>
          </p:nvCxnSpPr>
          <p:spPr>
            <a:xfrm>
              <a:off x="4389778" y="2226733"/>
              <a:ext cx="0" cy="2040467"/>
            </a:xfrm>
            <a:prstGeom prst="straightConnector1">
              <a:avLst/>
            </a:prstGeom>
            <a:ln>
              <a:headEnd type="stealth" w="lg" len="lg"/>
              <a:tailEnd type="stealth" w="lg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236572" y="3062300"/>
              <a:ext cx="2111027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en-US" altLang="ko-KR" dirty="0" smtClean="0"/>
                <a:t>Programming Model</a:t>
              </a:r>
              <a:endParaRPr lang="ko-KR" alt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829648" y="5877272"/>
            <a:ext cx="1715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(No Prefetching)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716710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/>
        </p:bldSub>
      </p:bldGraphic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Execution Time Breakdown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051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Execution Time Breakdown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모서리가 둥근 직사각형 3"/>
          <p:cNvSpPr/>
          <p:nvPr/>
        </p:nvSpPr>
        <p:spPr>
          <a:xfrm>
            <a:off x="1259632" y="3717032"/>
            <a:ext cx="6624736" cy="10801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/>
              <a:t>Network Backpressure due to Message Passing</a:t>
            </a:r>
          </a:p>
          <a:p>
            <a:pPr algn="ctr"/>
            <a:r>
              <a:rPr lang="en-US" altLang="ko-KR" sz="2400" dirty="0" smtClean="0"/>
              <a:t>(Future work: message combiner, …)</a:t>
            </a:r>
            <a:endParaRPr lang="ko-KR" altLang="en-US" sz="2400" dirty="0"/>
          </a:p>
        </p:txBody>
      </p:sp>
      <p:sp>
        <p:nvSpPr>
          <p:cNvPr id="5" name="타원 4"/>
          <p:cNvSpPr/>
          <p:nvPr/>
        </p:nvSpPr>
        <p:spPr>
          <a:xfrm>
            <a:off x="1403648" y="1844824"/>
            <a:ext cx="1152128" cy="15121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4406776" y="1556792"/>
            <a:ext cx="1008112" cy="15121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39895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Execution Time Breakdown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타원 4"/>
          <p:cNvSpPr/>
          <p:nvPr/>
        </p:nvSpPr>
        <p:spPr>
          <a:xfrm>
            <a:off x="1403648" y="1340768"/>
            <a:ext cx="1152128" cy="9452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4398309" y="1285694"/>
            <a:ext cx="1008112" cy="9361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2411760" y="3717032"/>
            <a:ext cx="4320480" cy="10801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/>
              <a:t>Workload Imbalance</a:t>
            </a:r>
          </a:p>
          <a:p>
            <a:pPr algn="ctr"/>
            <a:r>
              <a:rPr lang="en-US" altLang="ko-KR" sz="2400" dirty="0" smtClean="0"/>
              <a:t>(Future work: load balancing)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227458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Prefetch</a:t>
            </a:r>
            <a:r>
              <a:rPr lang="en-US" altLang="ko-KR" dirty="0" smtClean="0"/>
              <a:t> Efficiency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68202654"/>
              </p:ext>
            </p:extLst>
          </p:nvPr>
        </p:nvGraphicFramePr>
        <p:xfrm>
          <a:off x="457200" y="1341438"/>
          <a:ext cx="4038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내용 개체 틀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13117083"/>
              </p:ext>
            </p:extLst>
          </p:nvPr>
        </p:nvGraphicFramePr>
        <p:xfrm>
          <a:off x="4648200" y="1341438"/>
          <a:ext cx="4038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66800" y="6334720"/>
            <a:ext cx="2707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(</a:t>
            </a:r>
            <a:r>
              <a:rPr lang="en-US" altLang="ko-KR" dirty="0" err="1" smtClean="0"/>
              <a:t>Prefetch</a:t>
            </a:r>
            <a:r>
              <a:rPr lang="en-US" altLang="ko-KR" dirty="0" smtClean="0"/>
              <a:t> takes zero cycles)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285444" y="5621149"/>
            <a:ext cx="705344" cy="364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구부러진 연결선 13"/>
          <p:cNvCxnSpPr>
            <a:stCxn id="11" idx="3"/>
            <a:endCxn id="12" idx="2"/>
          </p:cNvCxnSpPr>
          <p:nvPr/>
        </p:nvCxnSpPr>
        <p:spPr>
          <a:xfrm flipV="1">
            <a:off x="3374464" y="5985435"/>
            <a:ext cx="263652" cy="53395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661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Scalability</a:t>
            </a:r>
            <a:endParaRPr lang="ko-KR" altLang="en-US" dirty="0"/>
          </a:p>
        </p:txBody>
      </p:sp>
      <p:graphicFrame>
        <p:nvGraphicFramePr>
          <p:cNvPr id="8" name="내용 개체 틀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86898895"/>
              </p:ext>
            </p:extLst>
          </p:nvPr>
        </p:nvGraphicFramePr>
        <p:xfrm>
          <a:off x="3995936" y="1341438"/>
          <a:ext cx="4690864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내용 개체 틀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74968755"/>
              </p:ext>
            </p:extLst>
          </p:nvPr>
        </p:nvGraphicFramePr>
        <p:xfrm>
          <a:off x="457200" y="1341438"/>
          <a:ext cx="339472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그룹 3"/>
          <p:cNvGrpSpPr/>
          <p:nvPr/>
        </p:nvGrpSpPr>
        <p:grpSpPr>
          <a:xfrm>
            <a:off x="4716016" y="6237312"/>
            <a:ext cx="2844034" cy="369332"/>
            <a:chOff x="4716016" y="6237312"/>
            <a:chExt cx="2844034" cy="369332"/>
          </a:xfrm>
        </p:grpSpPr>
        <p:sp>
          <p:nvSpPr>
            <p:cNvPr id="3" name="TextBox 2"/>
            <p:cNvSpPr txBox="1"/>
            <p:nvPr/>
          </p:nvSpPr>
          <p:spPr>
            <a:xfrm>
              <a:off x="4716016" y="6237312"/>
              <a:ext cx="7136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dirty="0" smtClean="0"/>
                <a:t>(8GB)</a:t>
              </a:r>
              <a:endParaRPr lang="ko-KR" alt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672574" y="6237312"/>
              <a:ext cx="8306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dirty="0" smtClean="0"/>
                <a:t>(32GB)</a:t>
              </a:r>
              <a:endParaRPr lang="ko-KR" alt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612355" y="6237312"/>
              <a:ext cx="9476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dirty="0" smtClean="0"/>
                <a:t>(128GB)</a:t>
              </a:r>
              <a:endParaRPr lang="ko-KR" altLang="en-US" dirty="0"/>
            </a:p>
          </p:txBody>
        </p:sp>
      </p:grpSp>
      <p:sp>
        <p:nvSpPr>
          <p:cNvPr id="5" name="모서리가 둥근 직사각형 4"/>
          <p:cNvSpPr/>
          <p:nvPr/>
        </p:nvSpPr>
        <p:spPr>
          <a:xfrm>
            <a:off x="4753910" y="2590056"/>
            <a:ext cx="1787235" cy="15121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Memory-Capacity-Proportional Performance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8154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category"/>
        </p:bldSub>
      </p:bldGraphic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그룹 26"/>
          <p:cNvGrpSpPr/>
          <p:nvPr/>
        </p:nvGrpSpPr>
        <p:grpSpPr>
          <a:xfrm>
            <a:off x="611560" y="3107544"/>
            <a:ext cx="864096" cy="3276537"/>
            <a:chOff x="611560" y="3107544"/>
            <a:chExt cx="864096" cy="3276537"/>
          </a:xfrm>
        </p:grpSpPr>
        <p:sp>
          <p:nvSpPr>
            <p:cNvPr id="28" name="직사각형 27"/>
            <p:cNvSpPr/>
            <p:nvPr/>
          </p:nvSpPr>
          <p:spPr>
            <a:xfrm>
              <a:off x="611560" y="3107544"/>
              <a:ext cx="864096" cy="1768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611560" y="6200876"/>
              <a:ext cx="864096" cy="1768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0" name="구부러진 연결선 29"/>
            <p:cNvCxnSpPr>
              <a:stCxn id="29" idx="2"/>
              <a:endCxn id="28" idx="0"/>
            </p:cNvCxnSpPr>
            <p:nvPr/>
          </p:nvCxnSpPr>
          <p:spPr>
            <a:xfrm rot="5400000" flipH="1">
              <a:off x="-591486" y="4742638"/>
              <a:ext cx="3270187" cy="12700"/>
            </a:xfrm>
            <a:prstGeom prst="curvedConnector5">
              <a:avLst>
                <a:gd name="adj1" fmla="val -6990"/>
                <a:gd name="adj2" fmla="val 5201953"/>
                <a:gd name="adj3" fmla="val 10699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내용 개체 틀 4"/>
          <p:cNvSpPr txBox="1">
            <a:spLocks/>
          </p:cNvSpPr>
          <p:nvPr/>
        </p:nvSpPr>
        <p:spPr>
          <a:xfrm>
            <a:off x="810380" y="3068960"/>
            <a:ext cx="7578044" cy="33012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b="1" dirty="0"/>
              <a:t>for</a:t>
            </a:r>
            <a:r>
              <a:rPr lang="en-US" altLang="ko-KR" sz="2400" dirty="0"/>
              <a:t> (v: </a:t>
            </a:r>
            <a:r>
              <a:rPr lang="en-US" altLang="ko-KR" sz="2400" dirty="0" err="1"/>
              <a:t>graph.vertices</a:t>
            </a:r>
            <a:r>
              <a:rPr lang="en-US" altLang="ko-KR" sz="2400" dirty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b="1" dirty="0"/>
              <a:t>    for</a:t>
            </a:r>
            <a:r>
              <a:rPr lang="en-US" altLang="ko-KR" sz="2400" dirty="0"/>
              <a:t> (w: </a:t>
            </a:r>
            <a:r>
              <a:rPr lang="en-US" altLang="ko-KR" sz="2400" dirty="0" err="1"/>
              <a:t>v.successors</a:t>
            </a:r>
            <a:r>
              <a:rPr lang="en-US" altLang="ko-KR" sz="2400" dirty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       </a:t>
            </a:r>
            <a:r>
              <a:rPr lang="en-US" altLang="ko-KR" sz="2400" dirty="0" err="1"/>
              <a:t>w.next_rank</a:t>
            </a:r>
            <a:r>
              <a:rPr lang="en-US" altLang="ko-KR" sz="2400" dirty="0"/>
              <a:t> += weight * </a:t>
            </a:r>
            <a:r>
              <a:rPr lang="en-US" altLang="ko-KR" sz="2400" dirty="0" err="1"/>
              <a:t>v.rank</a:t>
            </a:r>
            <a:r>
              <a:rPr lang="en-US" altLang="ko-KR" sz="2400" dirty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b="1" dirty="0"/>
              <a:t>for</a:t>
            </a:r>
            <a:r>
              <a:rPr lang="en-US" altLang="ko-KR" sz="2400" dirty="0"/>
              <a:t> (v: </a:t>
            </a:r>
            <a:r>
              <a:rPr lang="en-US" altLang="ko-KR" sz="2400" dirty="0" err="1"/>
              <a:t>graph.vertices</a:t>
            </a:r>
            <a:r>
              <a:rPr lang="en-US" altLang="ko-KR" sz="2400" dirty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   </a:t>
            </a:r>
            <a:r>
              <a:rPr lang="en-US" altLang="ko-KR" sz="2400" dirty="0" err="1"/>
              <a:t>v.rank</a:t>
            </a:r>
            <a:r>
              <a:rPr lang="en-US" altLang="ko-KR" sz="2400" dirty="0"/>
              <a:t> = </a:t>
            </a:r>
            <a:r>
              <a:rPr lang="en-US" altLang="ko-KR" sz="2400" dirty="0" err="1"/>
              <a:t>v.next_rank</a:t>
            </a:r>
            <a:r>
              <a:rPr lang="en-US" altLang="ko-KR" sz="2400" dirty="0"/>
              <a:t>; </a:t>
            </a:r>
            <a:r>
              <a:rPr lang="en-US" altLang="ko-KR" sz="2400" dirty="0" err="1"/>
              <a:t>v.next_rank</a:t>
            </a:r>
            <a:r>
              <a:rPr lang="en-US" altLang="ko-KR" sz="2400" dirty="0"/>
              <a:t> = alpha;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685298" y="1916832"/>
                <a:ext cx="3738139" cy="1036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 altLang="ko-KR" sz="2400" b="0" i="0" smtClean="0">
                              <a:latin typeface="Cambria Math" panose="02040503050406030204" pitchFamily="18" charset="0"/>
                            </a:rPr>
                            <m:t>Succ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  <m:t>𝑗𝑖</m:t>
                              </m:r>
                            </m:sub>
                          </m:sSub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ko-KR" altLang="en-US" sz="2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298" y="1916832"/>
                <a:ext cx="3738139" cy="103618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Large-Scale Graph Processing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76063"/>
          </a:xfrm>
        </p:spPr>
        <p:txBody>
          <a:bodyPr/>
          <a:lstStyle/>
          <a:p>
            <a:r>
              <a:rPr lang="en-US" altLang="ko-KR" dirty="0" smtClean="0"/>
              <a:t>Example: Google’s PageRank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2771800" y="2132855"/>
            <a:ext cx="607894" cy="448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5360894" y="2115381"/>
            <a:ext cx="986118" cy="4836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0" y="0"/>
            <a:ext cx="9144000" cy="354105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0" y="4733365"/>
            <a:ext cx="9144000" cy="2124635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1763688" y="2078536"/>
            <a:ext cx="5616624" cy="11521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Independent to Each Vertex</a:t>
            </a:r>
          </a:p>
          <a:p>
            <a:pPr algn="ctr"/>
            <a:r>
              <a:rPr lang="en-US" altLang="ko-KR" sz="3200" b="1" i="1" dirty="0" smtClean="0"/>
              <a:t>Vertex-Parallel Abstraction</a:t>
            </a:r>
            <a:endParaRPr lang="ko-KR" alt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40996542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Memory Energy Consumption</a:t>
            </a:r>
            <a:endParaRPr lang="ko-KR" altLang="en-US" dirty="0"/>
          </a:p>
        </p:txBody>
      </p:sp>
      <p:graphicFrame>
        <p:nvGraphicFramePr>
          <p:cNvPr id="12" name="내용 개체 틀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237353"/>
              </p:ext>
            </p:extLst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222447" y="4848835"/>
            <a:ext cx="809837" cy="46166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altLang="ko-KR" sz="2400" dirty="0" smtClean="0"/>
              <a:t>-87%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497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Memory Energy Consumption</a:t>
            </a:r>
            <a:endParaRPr lang="ko-KR" altLang="en-US" dirty="0"/>
          </a:p>
        </p:txBody>
      </p:sp>
      <p:graphicFrame>
        <p:nvGraphicFramePr>
          <p:cNvPr id="12" name="내용 개체 틀 11"/>
          <p:cNvGraphicFramePr>
            <a:graphicFrameLocks noGrp="1"/>
          </p:cNvGraphicFramePr>
          <p:nvPr>
            <p:ph idx="1"/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222447" y="4848835"/>
            <a:ext cx="809837" cy="46166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altLang="ko-KR" sz="2400" dirty="0" smtClean="0"/>
              <a:t>-87%</a:t>
            </a:r>
            <a:endParaRPr lang="ko-KR" altLang="en-US" sz="2400" dirty="0"/>
          </a:p>
        </p:txBody>
      </p:sp>
      <p:graphicFrame>
        <p:nvGraphicFramePr>
          <p:cNvPr id="8" name="차트 7"/>
          <p:cNvGraphicFramePr/>
          <p:nvPr>
            <p:extLst>
              <p:ext uri="{D42A27DB-BD31-4B8C-83A1-F6EECF244321}">
                <p14:modId xmlns:p14="http://schemas.microsoft.com/office/powerpoint/2010/main" val="509134091"/>
              </p:ext>
            </p:extLst>
          </p:nvPr>
        </p:nvGraphicFramePr>
        <p:xfrm>
          <a:off x="4638165" y="1196752"/>
          <a:ext cx="4032448" cy="3463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5" name="그룹 24"/>
          <p:cNvGrpSpPr/>
          <p:nvPr/>
        </p:nvGrpSpPr>
        <p:grpSpPr>
          <a:xfrm>
            <a:off x="5091956" y="3290049"/>
            <a:ext cx="3110750" cy="2034986"/>
            <a:chOff x="5091956" y="3290049"/>
            <a:chExt cx="3110750" cy="2034986"/>
          </a:xfrm>
        </p:grpSpPr>
        <p:cxnSp>
          <p:nvCxnSpPr>
            <p:cNvPr id="10" name="직선 연결선 9"/>
            <p:cNvCxnSpPr/>
            <p:nvPr/>
          </p:nvCxnSpPr>
          <p:spPr>
            <a:xfrm flipH="1" flipV="1">
              <a:off x="5091956" y="3290049"/>
              <a:ext cx="555809" cy="203498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 flipV="1">
              <a:off x="7718613" y="3334871"/>
              <a:ext cx="484093" cy="199016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2808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Revisiting the PIM concept in a new context</a:t>
            </a:r>
          </a:p>
          <a:p>
            <a:pPr lvl="1"/>
            <a:r>
              <a:rPr lang="en-US" altLang="ko-KR" dirty="0" smtClean="0"/>
              <a:t>Cost-effective 3D integration of logic and memory</a:t>
            </a:r>
          </a:p>
          <a:p>
            <a:pPr lvl="1"/>
            <a:r>
              <a:rPr lang="en-US" altLang="ko-KR" spc="-20" dirty="0" smtClean="0"/>
              <a:t>Graph processing workloads demanding high memory bandwidth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Tesseract: scalable PIM for graph processing</a:t>
            </a:r>
          </a:p>
          <a:p>
            <a:pPr lvl="1"/>
            <a:r>
              <a:rPr lang="en-US" altLang="ko-KR" dirty="0" smtClean="0"/>
              <a:t>Many in-order cores in a memory chip</a:t>
            </a:r>
          </a:p>
          <a:p>
            <a:pPr lvl="1"/>
            <a:r>
              <a:rPr lang="en-US" altLang="ko-KR" dirty="0" smtClean="0"/>
              <a:t>New message passing mechanism for latency hiding</a:t>
            </a:r>
          </a:p>
          <a:p>
            <a:pPr lvl="1"/>
            <a:r>
              <a:rPr lang="en-US" altLang="ko-KR" dirty="0" smtClean="0"/>
              <a:t>New hardware </a:t>
            </a:r>
            <a:r>
              <a:rPr lang="en-US" altLang="ko-KR" dirty="0" err="1" smtClean="0"/>
              <a:t>prefetchers</a:t>
            </a:r>
            <a:r>
              <a:rPr lang="en-US" altLang="ko-KR" dirty="0" smtClean="0"/>
              <a:t> for graph processing</a:t>
            </a:r>
          </a:p>
          <a:p>
            <a:pPr lvl="1"/>
            <a:r>
              <a:rPr lang="en-US" altLang="ko-KR" dirty="0" smtClean="0"/>
              <a:t>Programming interface that exploits our hardware design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Evaluations demonstrate the benefits of Tesseract</a:t>
            </a:r>
          </a:p>
          <a:p>
            <a:pPr lvl="1"/>
            <a:r>
              <a:rPr lang="en-US" altLang="ko-KR" dirty="0" smtClean="0"/>
              <a:t>14x performance improvement &amp; 87% energy reduction</a:t>
            </a:r>
          </a:p>
          <a:p>
            <a:pPr lvl="1"/>
            <a:r>
              <a:rPr lang="en-US" altLang="ko-KR" dirty="0" smtClean="0"/>
              <a:t>Scalable: </a:t>
            </a:r>
            <a:r>
              <a:rPr lang="en-US" altLang="ko-KR" i="1" dirty="0" smtClean="0"/>
              <a:t>memory-capacity-proportional</a:t>
            </a:r>
            <a:r>
              <a:rPr lang="en-US" altLang="ko-KR" dirty="0" smtClean="0"/>
              <a:t> performance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8549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064896" cy="1470025"/>
          </a:xfrm>
        </p:spPr>
        <p:txBody>
          <a:bodyPr>
            <a:noAutofit/>
          </a:bodyPr>
          <a:lstStyle/>
          <a:p>
            <a:r>
              <a:rPr lang="en-US" altLang="ko-KR" sz="3600" dirty="0" smtClean="0"/>
              <a:t>A Scalable Processing-in-Memory Accelerator for Parallel Graph Processing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971600" y="4149080"/>
            <a:ext cx="7200800" cy="1008112"/>
          </a:xfrm>
        </p:spPr>
        <p:txBody>
          <a:bodyPr/>
          <a:lstStyle/>
          <a:p>
            <a:r>
              <a:rPr lang="en-US" altLang="ko-KR" u="sng" dirty="0" smtClean="0"/>
              <a:t>Junwhan Ahn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Sungpack</a:t>
            </a:r>
            <a:r>
              <a:rPr lang="en-US" altLang="ko-KR" dirty="0" smtClean="0"/>
              <a:t> Hong</a:t>
            </a:r>
            <a:r>
              <a:rPr lang="en-US" altLang="ko-KR" baseline="30000" dirty="0" smtClean="0"/>
              <a:t>*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Sungjoo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Yoo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Onur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Mutlu</a:t>
            </a:r>
            <a:r>
              <a:rPr lang="en-US" altLang="ko-KR" baseline="30000" dirty="0" smtClean="0"/>
              <a:t>+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Kiyoung</a:t>
            </a:r>
            <a:r>
              <a:rPr lang="en-US" altLang="ko-KR" dirty="0" smtClean="0"/>
              <a:t> Choi</a:t>
            </a:r>
            <a:endParaRPr lang="ko-KR" altLang="en-US" sz="2400" dirty="0"/>
          </a:p>
        </p:txBody>
      </p:sp>
      <p:grpSp>
        <p:nvGrpSpPr>
          <p:cNvPr id="8" name="그룹 7"/>
          <p:cNvGrpSpPr/>
          <p:nvPr/>
        </p:nvGrpSpPr>
        <p:grpSpPr>
          <a:xfrm>
            <a:off x="811948" y="5409038"/>
            <a:ext cx="7622958" cy="405827"/>
            <a:chOff x="811948" y="5409038"/>
            <a:chExt cx="7622958" cy="405827"/>
          </a:xfrm>
        </p:grpSpPr>
        <p:sp>
          <p:nvSpPr>
            <p:cNvPr id="4" name="TextBox 3"/>
            <p:cNvSpPr txBox="1"/>
            <p:nvPr/>
          </p:nvSpPr>
          <p:spPr>
            <a:xfrm>
              <a:off x="811948" y="5409038"/>
              <a:ext cx="28075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Seoul National University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749309" y="5414755"/>
              <a:ext cx="14669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baseline="30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*</a:t>
              </a:r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Oracle Labs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46047" y="5414755"/>
              <a:ext cx="30888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baseline="30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+</a:t>
              </a:r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Carnegie Mellon University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750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PageRank Performance</a:t>
            </a:r>
            <a:endParaRPr lang="ko-KR" altLang="en-US" dirty="0"/>
          </a:p>
        </p:txBody>
      </p:sp>
      <p:graphicFrame>
        <p:nvGraphicFramePr>
          <p:cNvPr id="10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968053"/>
              </p:ext>
            </p:extLst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79956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 uiExpand="1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Bottleneck of Graph Processing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320457" y="2218052"/>
            <a:ext cx="4129087" cy="392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내용 개체 틀 4"/>
          <p:cNvSpPr txBox="1">
            <a:spLocks/>
          </p:cNvSpPr>
          <p:nvPr/>
        </p:nvSpPr>
        <p:spPr>
          <a:xfrm>
            <a:off x="810380" y="1346987"/>
            <a:ext cx="7578044" cy="212365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for</a:t>
            </a:r>
            <a:r>
              <a:rPr lang="en-US" altLang="ko-KR" sz="2400" dirty="0" smtClean="0"/>
              <a:t> (v: </a:t>
            </a:r>
            <a:r>
              <a:rPr lang="en-US" altLang="ko-KR" sz="2400" dirty="0" err="1" smtClean="0"/>
              <a:t>graph.vertices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    for</a:t>
            </a:r>
            <a:r>
              <a:rPr lang="en-US" altLang="ko-KR" sz="2400" dirty="0" smtClean="0"/>
              <a:t> (w: </a:t>
            </a:r>
            <a:r>
              <a:rPr lang="en-US" altLang="ko-KR" sz="2400" dirty="0" err="1" smtClean="0"/>
              <a:t>v.successors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    </a:t>
            </a:r>
            <a:r>
              <a:rPr lang="en-US" altLang="ko-KR" sz="2400" dirty="0" err="1" smtClean="0"/>
              <a:t>w.next_rank</a:t>
            </a:r>
            <a:r>
              <a:rPr lang="en-US" altLang="ko-KR" sz="2400" dirty="0" smtClean="0"/>
              <a:t> += weight * </a:t>
            </a:r>
            <a:r>
              <a:rPr lang="en-US" altLang="ko-KR" sz="2400" dirty="0" err="1" smtClean="0"/>
              <a:t>v.rank</a:t>
            </a:r>
            <a:r>
              <a:rPr lang="en-US" altLang="ko-KR" sz="2400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}</a:t>
            </a:r>
          </a:p>
        </p:txBody>
      </p:sp>
      <p:grpSp>
        <p:nvGrpSpPr>
          <p:cNvPr id="79" name="그룹 78"/>
          <p:cNvGrpSpPr/>
          <p:nvPr/>
        </p:nvGrpSpPr>
        <p:grpSpPr>
          <a:xfrm>
            <a:off x="2415612" y="4644704"/>
            <a:ext cx="4196064" cy="1063334"/>
            <a:chOff x="1333905" y="4732035"/>
            <a:chExt cx="4196064" cy="1063334"/>
          </a:xfrm>
        </p:grpSpPr>
        <p:cxnSp>
          <p:nvCxnSpPr>
            <p:cNvPr id="32" name="구부러진 연결선 31"/>
            <p:cNvCxnSpPr>
              <a:stCxn id="28" idx="2"/>
              <a:endCxn id="26" idx="3"/>
            </p:cNvCxnSpPr>
            <p:nvPr/>
          </p:nvCxnSpPr>
          <p:spPr>
            <a:xfrm rot="5400000">
              <a:off x="2329181" y="3736759"/>
              <a:ext cx="948627" cy="2939179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463890" y="5333704"/>
              <a:ext cx="20660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400" dirty="0" smtClean="0"/>
                <a:t>weight * </a:t>
              </a:r>
              <a:r>
                <a:rPr lang="en-US" altLang="ko-KR" sz="2400" dirty="0" err="1" smtClean="0"/>
                <a:t>v.rank</a:t>
              </a:r>
              <a:endParaRPr lang="ko-KR" altLang="en-US" sz="2400" dirty="0"/>
            </a:p>
          </p:txBody>
        </p:sp>
      </p:grpSp>
      <p:grpSp>
        <p:nvGrpSpPr>
          <p:cNvPr id="76" name="그룹 75"/>
          <p:cNvGrpSpPr/>
          <p:nvPr/>
        </p:nvGrpSpPr>
        <p:grpSpPr>
          <a:xfrm>
            <a:off x="1983563" y="3701709"/>
            <a:ext cx="432048" cy="2546995"/>
            <a:chOff x="901856" y="3789040"/>
            <a:chExt cx="432048" cy="2546995"/>
          </a:xfrm>
        </p:grpSpPr>
        <p:sp>
          <p:nvSpPr>
            <p:cNvPr id="39" name="직사각형 38"/>
            <p:cNvSpPr/>
            <p:nvPr/>
          </p:nvSpPr>
          <p:spPr>
            <a:xfrm>
              <a:off x="901856" y="4972285"/>
              <a:ext cx="432048" cy="172011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901856" y="3974477"/>
              <a:ext cx="432048" cy="172011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901856" y="5994767"/>
              <a:ext cx="432048" cy="172011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901856" y="4331925"/>
              <a:ext cx="432048" cy="400110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dirty="0" smtClean="0"/>
                <a:t>v</a:t>
              </a:r>
              <a:endParaRPr lang="ko-KR" altLang="en-US" sz="2400" dirty="0"/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901856" y="5480607"/>
              <a:ext cx="432048" cy="400110"/>
            </a:xfrm>
            <a:prstGeom prst="rect">
              <a:avLst/>
            </a:prstGeom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dirty="0" smtClean="0"/>
                <a:t>w</a:t>
              </a:r>
              <a:endParaRPr lang="ko-KR" altLang="en-US" sz="2400" dirty="0"/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901856" y="3789040"/>
              <a:ext cx="432048" cy="2546995"/>
            </a:xfrm>
            <a:prstGeom prst="rect">
              <a:avLst/>
            </a:prstGeom>
            <a:noFill/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42" name="구부러진 연결선 41"/>
          <p:cNvCxnSpPr>
            <a:stCxn id="44" idx="3"/>
            <a:endCxn id="39" idx="3"/>
          </p:cNvCxnSpPr>
          <p:nvPr/>
        </p:nvCxnSpPr>
        <p:spPr>
          <a:xfrm rot="5400000">
            <a:off x="3255924" y="3804391"/>
            <a:ext cx="326256" cy="2006882"/>
          </a:xfrm>
          <a:prstGeom prst="curvedConnector2">
            <a:avLst/>
          </a:prstGeom>
          <a:ln>
            <a:prstDash val="lg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구부러진 연결선 51"/>
          <p:cNvCxnSpPr>
            <a:stCxn id="51" idx="3"/>
            <a:endCxn id="41" idx="3"/>
          </p:cNvCxnSpPr>
          <p:nvPr/>
        </p:nvCxnSpPr>
        <p:spPr>
          <a:xfrm rot="5400000">
            <a:off x="2897799" y="4162517"/>
            <a:ext cx="1348738" cy="2313113"/>
          </a:xfrm>
          <a:prstGeom prst="curvedConnector2">
            <a:avLst/>
          </a:prstGeom>
          <a:ln>
            <a:prstDash val="lg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8" name="그룹 87"/>
          <p:cNvGrpSpPr/>
          <p:nvPr/>
        </p:nvGrpSpPr>
        <p:grpSpPr>
          <a:xfrm>
            <a:off x="2415611" y="4244594"/>
            <a:ext cx="3987336" cy="400110"/>
            <a:chOff x="2627783" y="4259917"/>
            <a:chExt cx="3987336" cy="400110"/>
          </a:xfrm>
        </p:grpSpPr>
        <p:cxnSp>
          <p:nvCxnSpPr>
            <p:cNvPr id="30" name="직선 화살표 연결선 29"/>
            <p:cNvCxnSpPr>
              <a:endCxn id="27" idx="1"/>
            </p:cNvCxnSpPr>
            <p:nvPr/>
          </p:nvCxnSpPr>
          <p:spPr>
            <a:xfrm>
              <a:off x="2627783" y="4459972"/>
              <a:ext cx="168308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7" name="그룹 76"/>
            <p:cNvGrpSpPr/>
            <p:nvPr/>
          </p:nvGrpSpPr>
          <p:grpSpPr>
            <a:xfrm>
              <a:off x="4310863" y="4259917"/>
              <a:ext cx="2304256" cy="400110"/>
              <a:chOff x="1693944" y="4331925"/>
              <a:chExt cx="2304256" cy="400110"/>
            </a:xfrm>
          </p:grpSpPr>
          <p:sp>
            <p:nvSpPr>
              <p:cNvPr id="44" name="직사각형 43"/>
              <p:cNvSpPr/>
              <p:nvPr/>
            </p:nvSpPr>
            <p:spPr>
              <a:xfrm rot="5400000">
                <a:off x="1817692" y="4445975"/>
                <a:ext cx="400109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1" name="직사각형 50"/>
              <p:cNvSpPr/>
              <p:nvPr/>
            </p:nvSpPr>
            <p:spPr>
              <a:xfrm rot="5400000">
                <a:off x="2123923" y="4445975"/>
                <a:ext cx="400109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7" name="직사각형 56"/>
              <p:cNvSpPr/>
              <p:nvPr/>
            </p:nvSpPr>
            <p:spPr>
              <a:xfrm rot="5400000">
                <a:off x="3454087" y="4445975"/>
                <a:ext cx="400109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>
                <a:off x="2590003" y="4331925"/>
                <a:ext cx="720080" cy="400110"/>
              </a:xfrm>
              <a:prstGeom prst="rect">
                <a:avLst/>
              </a:prstGeom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dirty="0" smtClean="0"/>
                  <a:t>&amp;w</a:t>
                </a:r>
                <a:endParaRPr lang="ko-KR" altLang="en-US" sz="2400" dirty="0"/>
              </a:p>
            </p:txBody>
          </p:sp>
          <p:sp>
            <p:nvSpPr>
              <p:cNvPr id="27" name="직사각형 26"/>
              <p:cNvSpPr/>
              <p:nvPr/>
            </p:nvSpPr>
            <p:spPr>
              <a:xfrm>
                <a:off x="1693944" y="4331925"/>
                <a:ext cx="2304256" cy="400110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cxnSp>
        <p:nvCxnSpPr>
          <p:cNvPr id="58" name="구부러진 연결선 57"/>
          <p:cNvCxnSpPr>
            <a:stCxn id="57" idx="1"/>
            <a:endCxn id="40" idx="3"/>
          </p:cNvCxnSpPr>
          <p:nvPr/>
        </p:nvCxnSpPr>
        <p:spPr>
          <a:xfrm rot="16200000" flipV="1">
            <a:off x="4101529" y="2287235"/>
            <a:ext cx="271443" cy="3643277"/>
          </a:xfrm>
          <a:prstGeom prst="curvedConnector2">
            <a:avLst/>
          </a:prstGeom>
          <a:ln>
            <a:prstDash val="lg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4" name="그룹 93"/>
          <p:cNvGrpSpPr/>
          <p:nvPr/>
        </p:nvGrpSpPr>
        <p:grpSpPr>
          <a:xfrm>
            <a:off x="3063684" y="3258930"/>
            <a:ext cx="5361447" cy="2820517"/>
            <a:chOff x="3275856" y="3175530"/>
            <a:chExt cx="5361447" cy="2820517"/>
          </a:xfrm>
        </p:grpSpPr>
        <p:sp>
          <p:nvSpPr>
            <p:cNvPr id="89" name="타원 88"/>
            <p:cNvSpPr/>
            <p:nvPr/>
          </p:nvSpPr>
          <p:spPr>
            <a:xfrm>
              <a:off x="3275856" y="3618309"/>
              <a:ext cx="508484" cy="237773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3615287" y="3175530"/>
              <a:ext cx="50220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400" b="1" dirty="0" smtClean="0"/>
                <a:t>1. Frequent random memory accesses</a:t>
              </a:r>
              <a:endParaRPr lang="ko-KR" altLang="en-US" sz="2400" b="1" dirty="0"/>
            </a:p>
          </p:txBody>
        </p:sp>
      </p:grpSp>
      <p:grpSp>
        <p:nvGrpSpPr>
          <p:cNvPr id="95" name="그룹 94"/>
          <p:cNvGrpSpPr/>
          <p:nvPr/>
        </p:nvGrpSpPr>
        <p:grpSpPr>
          <a:xfrm>
            <a:off x="4389219" y="5204012"/>
            <a:ext cx="4503261" cy="1190763"/>
            <a:chOff x="4601391" y="5107165"/>
            <a:chExt cx="4503261" cy="1190763"/>
          </a:xfrm>
        </p:grpSpPr>
        <p:sp>
          <p:nvSpPr>
            <p:cNvPr id="92" name="타원 91"/>
            <p:cNvSpPr/>
            <p:nvPr/>
          </p:nvSpPr>
          <p:spPr>
            <a:xfrm>
              <a:off x="4601391" y="5107165"/>
              <a:ext cx="2378834" cy="57328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855797" y="5836263"/>
              <a:ext cx="42488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400" b="1" dirty="0" smtClean="0"/>
                <a:t>2. Little amount of computation</a:t>
              </a:r>
              <a:endParaRPr lang="ko-KR" altLang="en-US" sz="2400" b="1" dirty="0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390280" y="4694850"/>
            <a:ext cx="1593283" cy="1314561"/>
            <a:chOff x="314421" y="4694850"/>
            <a:chExt cx="1593283" cy="1314561"/>
          </a:xfrm>
        </p:grpSpPr>
        <p:grpSp>
          <p:nvGrpSpPr>
            <p:cNvPr id="6" name="그룹 5"/>
            <p:cNvGrpSpPr/>
            <p:nvPr/>
          </p:nvGrpSpPr>
          <p:grpSpPr>
            <a:xfrm>
              <a:off x="314421" y="4694850"/>
              <a:ext cx="1224137" cy="1314561"/>
              <a:chOff x="395536" y="3645024"/>
              <a:chExt cx="1326123" cy="1314561"/>
            </a:xfrm>
          </p:grpSpPr>
          <p:sp>
            <p:nvSpPr>
              <p:cNvPr id="3" name="직사각형 2"/>
              <p:cNvSpPr/>
              <p:nvPr/>
            </p:nvSpPr>
            <p:spPr>
              <a:xfrm>
                <a:off x="395536" y="3645024"/>
                <a:ext cx="1326123" cy="328128"/>
              </a:xfrm>
              <a:prstGeom prst="rect">
                <a:avLst/>
              </a:prstGeom>
              <a:effectLst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600" dirty="0" err="1" smtClean="0"/>
                  <a:t>w.rank</a:t>
                </a:r>
                <a:endParaRPr lang="en-US" altLang="ko-KR" sz="1600" dirty="0" smtClean="0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>
                <a:off x="395536" y="3973151"/>
                <a:ext cx="1326123" cy="328128"/>
              </a:xfrm>
              <a:prstGeom prst="rect">
                <a:avLst/>
              </a:prstGeom>
              <a:effectLst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600" smtClean="0"/>
                  <a:t>w.next_rank</a:t>
                </a:r>
                <a:endParaRPr lang="en-US" altLang="ko-KR" sz="1600" dirty="0" smtClean="0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>
                <a:off x="395536" y="4299407"/>
                <a:ext cx="1326123" cy="328128"/>
              </a:xfrm>
              <a:prstGeom prst="rect">
                <a:avLst/>
              </a:prstGeom>
              <a:effectLst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600" dirty="0" err="1" smtClean="0"/>
                  <a:t>w.edges</a:t>
                </a:r>
                <a:endParaRPr lang="en-US" altLang="ko-KR" sz="1600" dirty="0" smtClean="0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>
                <a:off x="395536" y="4631457"/>
                <a:ext cx="1326123" cy="328128"/>
              </a:xfrm>
              <a:prstGeom prst="rect">
                <a:avLst/>
              </a:prstGeom>
              <a:effectLst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600" smtClean="0"/>
                  <a:t>…</a:t>
                </a:r>
                <a:endParaRPr lang="en-US" altLang="ko-KR" sz="1600" dirty="0" smtClean="0"/>
              </a:p>
            </p:txBody>
          </p:sp>
        </p:grpSp>
        <p:grpSp>
          <p:nvGrpSpPr>
            <p:cNvPr id="12" name="그룹 11"/>
            <p:cNvGrpSpPr/>
            <p:nvPr/>
          </p:nvGrpSpPr>
          <p:grpSpPr>
            <a:xfrm>
              <a:off x="1538558" y="4694850"/>
              <a:ext cx="369146" cy="1314561"/>
              <a:chOff x="1538558" y="4694850"/>
              <a:chExt cx="369146" cy="1314561"/>
            </a:xfrm>
          </p:grpSpPr>
          <p:cxnSp>
            <p:nvCxnSpPr>
              <p:cNvPr id="9" name="직선 연결선 8"/>
              <p:cNvCxnSpPr/>
              <p:nvPr/>
            </p:nvCxnSpPr>
            <p:spPr>
              <a:xfrm flipH="1" flipV="1">
                <a:off x="1538558" y="4694850"/>
                <a:ext cx="369146" cy="69842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1" name="직선 연결선 10"/>
              <p:cNvCxnSpPr/>
              <p:nvPr/>
            </p:nvCxnSpPr>
            <p:spPr>
              <a:xfrm flipV="1">
                <a:off x="1538558" y="5793386"/>
                <a:ext cx="369146" cy="216025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34408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Bottleneck of Graph Processing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320457" y="2218052"/>
            <a:ext cx="4129087" cy="392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내용 개체 틀 4"/>
          <p:cNvSpPr txBox="1">
            <a:spLocks/>
          </p:cNvSpPr>
          <p:nvPr/>
        </p:nvSpPr>
        <p:spPr>
          <a:xfrm>
            <a:off x="810380" y="1346987"/>
            <a:ext cx="7578044" cy="212365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for</a:t>
            </a:r>
            <a:r>
              <a:rPr lang="en-US" altLang="ko-KR" sz="2400" dirty="0" smtClean="0"/>
              <a:t> (v: </a:t>
            </a:r>
            <a:r>
              <a:rPr lang="en-US" altLang="ko-KR" sz="2400" dirty="0" err="1" smtClean="0"/>
              <a:t>graph.vertices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    for</a:t>
            </a:r>
            <a:r>
              <a:rPr lang="en-US" altLang="ko-KR" sz="2400" dirty="0" smtClean="0"/>
              <a:t> (w: </a:t>
            </a:r>
            <a:r>
              <a:rPr lang="en-US" altLang="ko-KR" sz="2400" dirty="0" err="1" smtClean="0"/>
              <a:t>v.successors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    </a:t>
            </a:r>
            <a:r>
              <a:rPr lang="en-US" altLang="ko-KR" sz="2400" dirty="0" err="1" smtClean="0"/>
              <a:t>w.next_rank</a:t>
            </a:r>
            <a:r>
              <a:rPr lang="en-US" altLang="ko-KR" sz="2400" dirty="0" smtClean="0"/>
              <a:t> += weight * </a:t>
            </a:r>
            <a:r>
              <a:rPr lang="en-US" altLang="ko-KR" sz="2400" dirty="0" err="1" smtClean="0"/>
              <a:t>v.rank</a:t>
            </a:r>
            <a:r>
              <a:rPr lang="en-US" altLang="ko-KR" sz="2400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}</a:t>
            </a:r>
          </a:p>
        </p:txBody>
      </p:sp>
      <p:grpSp>
        <p:nvGrpSpPr>
          <p:cNvPr id="79" name="그룹 78"/>
          <p:cNvGrpSpPr/>
          <p:nvPr/>
        </p:nvGrpSpPr>
        <p:grpSpPr>
          <a:xfrm>
            <a:off x="2415612" y="4644704"/>
            <a:ext cx="4196064" cy="1063334"/>
            <a:chOff x="1333905" y="4732035"/>
            <a:chExt cx="4196064" cy="1063334"/>
          </a:xfrm>
        </p:grpSpPr>
        <p:cxnSp>
          <p:nvCxnSpPr>
            <p:cNvPr id="32" name="구부러진 연결선 31"/>
            <p:cNvCxnSpPr>
              <a:stCxn id="28" idx="2"/>
              <a:endCxn id="26" idx="3"/>
            </p:cNvCxnSpPr>
            <p:nvPr/>
          </p:nvCxnSpPr>
          <p:spPr>
            <a:xfrm rot="5400000">
              <a:off x="2329181" y="3736759"/>
              <a:ext cx="948627" cy="2939179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463890" y="5333704"/>
              <a:ext cx="20660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400" dirty="0" smtClean="0"/>
                <a:t>weight * </a:t>
              </a:r>
              <a:r>
                <a:rPr lang="en-US" altLang="ko-KR" sz="2400" dirty="0" err="1" smtClean="0"/>
                <a:t>v.rank</a:t>
              </a:r>
              <a:endParaRPr lang="ko-KR" altLang="en-US" sz="2400" dirty="0"/>
            </a:p>
          </p:txBody>
        </p:sp>
      </p:grpSp>
      <p:grpSp>
        <p:nvGrpSpPr>
          <p:cNvPr id="76" name="그룹 75"/>
          <p:cNvGrpSpPr/>
          <p:nvPr/>
        </p:nvGrpSpPr>
        <p:grpSpPr>
          <a:xfrm>
            <a:off x="1983563" y="3701709"/>
            <a:ext cx="432048" cy="2546995"/>
            <a:chOff x="901856" y="3789040"/>
            <a:chExt cx="432048" cy="2546995"/>
          </a:xfrm>
        </p:grpSpPr>
        <p:sp>
          <p:nvSpPr>
            <p:cNvPr id="39" name="직사각형 38"/>
            <p:cNvSpPr/>
            <p:nvPr/>
          </p:nvSpPr>
          <p:spPr>
            <a:xfrm>
              <a:off x="901856" y="4972285"/>
              <a:ext cx="432048" cy="172011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901856" y="3974477"/>
              <a:ext cx="432048" cy="172011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901856" y="5994767"/>
              <a:ext cx="432048" cy="172011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901856" y="4331925"/>
              <a:ext cx="432048" cy="400110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dirty="0" smtClean="0"/>
                <a:t>v</a:t>
              </a:r>
              <a:endParaRPr lang="ko-KR" altLang="en-US" sz="2400" dirty="0"/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901856" y="5480607"/>
              <a:ext cx="432048" cy="400110"/>
            </a:xfrm>
            <a:prstGeom prst="rect">
              <a:avLst/>
            </a:prstGeom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dirty="0" smtClean="0"/>
                <a:t>w</a:t>
              </a:r>
              <a:endParaRPr lang="ko-KR" altLang="en-US" sz="2400" dirty="0"/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901856" y="3789040"/>
              <a:ext cx="432048" cy="2546995"/>
            </a:xfrm>
            <a:prstGeom prst="rect">
              <a:avLst/>
            </a:prstGeom>
            <a:noFill/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42" name="구부러진 연결선 41"/>
          <p:cNvCxnSpPr>
            <a:stCxn id="44" idx="3"/>
            <a:endCxn id="39" idx="3"/>
          </p:cNvCxnSpPr>
          <p:nvPr/>
        </p:nvCxnSpPr>
        <p:spPr>
          <a:xfrm rot="5400000">
            <a:off x="3255924" y="3804391"/>
            <a:ext cx="326256" cy="2006882"/>
          </a:xfrm>
          <a:prstGeom prst="curvedConnector2">
            <a:avLst/>
          </a:prstGeom>
          <a:ln>
            <a:prstDash val="lg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구부러진 연결선 51"/>
          <p:cNvCxnSpPr>
            <a:stCxn id="51" idx="3"/>
            <a:endCxn id="41" idx="3"/>
          </p:cNvCxnSpPr>
          <p:nvPr/>
        </p:nvCxnSpPr>
        <p:spPr>
          <a:xfrm rot="5400000">
            <a:off x="2897799" y="4162517"/>
            <a:ext cx="1348738" cy="2313113"/>
          </a:xfrm>
          <a:prstGeom prst="curvedConnector2">
            <a:avLst/>
          </a:prstGeom>
          <a:ln>
            <a:prstDash val="lg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8" name="그룹 87"/>
          <p:cNvGrpSpPr/>
          <p:nvPr/>
        </p:nvGrpSpPr>
        <p:grpSpPr>
          <a:xfrm>
            <a:off x="2415611" y="4244594"/>
            <a:ext cx="3987336" cy="400110"/>
            <a:chOff x="2627783" y="4259917"/>
            <a:chExt cx="3987336" cy="400110"/>
          </a:xfrm>
        </p:grpSpPr>
        <p:cxnSp>
          <p:nvCxnSpPr>
            <p:cNvPr id="30" name="직선 화살표 연결선 29"/>
            <p:cNvCxnSpPr>
              <a:endCxn id="27" idx="1"/>
            </p:cNvCxnSpPr>
            <p:nvPr/>
          </p:nvCxnSpPr>
          <p:spPr>
            <a:xfrm>
              <a:off x="2627783" y="4459972"/>
              <a:ext cx="168308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7" name="그룹 76"/>
            <p:cNvGrpSpPr/>
            <p:nvPr/>
          </p:nvGrpSpPr>
          <p:grpSpPr>
            <a:xfrm>
              <a:off x="4310863" y="4259917"/>
              <a:ext cx="2304256" cy="400110"/>
              <a:chOff x="1693944" y="4331925"/>
              <a:chExt cx="2304256" cy="400110"/>
            </a:xfrm>
          </p:grpSpPr>
          <p:sp>
            <p:nvSpPr>
              <p:cNvPr id="44" name="직사각형 43"/>
              <p:cNvSpPr/>
              <p:nvPr/>
            </p:nvSpPr>
            <p:spPr>
              <a:xfrm rot="5400000">
                <a:off x="1817692" y="4445975"/>
                <a:ext cx="400109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1" name="직사각형 50"/>
              <p:cNvSpPr/>
              <p:nvPr/>
            </p:nvSpPr>
            <p:spPr>
              <a:xfrm rot="5400000">
                <a:off x="2123923" y="4445975"/>
                <a:ext cx="400109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7" name="직사각형 56"/>
              <p:cNvSpPr/>
              <p:nvPr/>
            </p:nvSpPr>
            <p:spPr>
              <a:xfrm rot="5400000">
                <a:off x="3454087" y="4445975"/>
                <a:ext cx="400109" cy="172011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>
                <a:off x="2590003" y="4331925"/>
                <a:ext cx="720080" cy="400110"/>
              </a:xfrm>
              <a:prstGeom prst="rect">
                <a:avLst/>
              </a:prstGeom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dirty="0" smtClean="0"/>
                  <a:t>&amp;w</a:t>
                </a:r>
                <a:endParaRPr lang="ko-KR" altLang="en-US" sz="2400" dirty="0"/>
              </a:p>
            </p:txBody>
          </p:sp>
          <p:sp>
            <p:nvSpPr>
              <p:cNvPr id="27" name="직사각형 26"/>
              <p:cNvSpPr/>
              <p:nvPr/>
            </p:nvSpPr>
            <p:spPr>
              <a:xfrm>
                <a:off x="1693944" y="4331925"/>
                <a:ext cx="2304256" cy="400110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cxnSp>
        <p:nvCxnSpPr>
          <p:cNvPr id="58" name="구부러진 연결선 57"/>
          <p:cNvCxnSpPr>
            <a:stCxn id="57" idx="1"/>
            <a:endCxn id="40" idx="3"/>
          </p:cNvCxnSpPr>
          <p:nvPr/>
        </p:nvCxnSpPr>
        <p:spPr>
          <a:xfrm rot="16200000" flipV="1">
            <a:off x="4101529" y="2287235"/>
            <a:ext cx="271443" cy="3643277"/>
          </a:xfrm>
          <a:prstGeom prst="curvedConnector2">
            <a:avLst/>
          </a:prstGeom>
          <a:ln>
            <a:prstDash val="lg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4" name="그룹 93"/>
          <p:cNvGrpSpPr/>
          <p:nvPr/>
        </p:nvGrpSpPr>
        <p:grpSpPr>
          <a:xfrm>
            <a:off x="3063684" y="3258930"/>
            <a:ext cx="5361447" cy="2820517"/>
            <a:chOff x="3275856" y="3175530"/>
            <a:chExt cx="5361447" cy="2820517"/>
          </a:xfrm>
        </p:grpSpPr>
        <p:sp>
          <p:nvSpPr>
            <p:cNvPr id="89" name="타원 88"/>
            <p:cNvSpPr/>
            <p:nvPr/>
          </p:nvSpPr>
          <p:spPr>
            <a:xfrm>
              <a:off x="3275856" y="3618309"/>
              <a:ext cx="508484" cy="237773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3615287" y="3175530"/>
              <a:ext cx="50220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400" b="1" dirty="0" smtClean="0"/>
                <a:t>1. Frequent random memory accesses</a:t>
              </a:r>
              <a:endParaRPr lang="ko-KR" altLang="en-US" sz="2400" b="1" dirty="0"/>
            </a:p>
          </p:txBody>
        </p:sp>
      </p:grpSp>
      <p:grpSp>
        <p:nvGrpSpPr>
          <p:cNvPr id="95" name="그룹 94"/>
          <p:cNvGrpSpPr/>
          <p:nvPr/>
        </p:nvGrpSpPr>
        <p:grpSpPr>
          <a:xfrm>
            <a:off x="4389219" y="5204012"/>
            <a:ext cx="4503261" cy="1190763"/>
            <a:chOff x="4601391" y="5107165"/>
            <a:chExt cx="4503261" cy="1190763"/>
          </a:xfrm>
        </p:grpSpPr>
        <p:sp>
          <p:nvSpPr>
            <p:cNvPr id="92" name="타원 91"/>
            <p:cNvSpPr/>
            <p:nvPr/>
          </p:nvSpPr>
          <p:spPr>
            <a:xfrm>
              <a:off x="4601391" y="5107165"/>
              <a:ext cx="2378834" cy="57328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855797" y="5836263"/>
              <a:ext cx="42488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400" b="1" dirty="0" smtClean="0"/>
                <a:t>2. Little amount of computation</a:t>
              </a:r>
              <a:endParaRPr lang="ko-KR" altLang="en-US" sz="2400" b="1" dirty="0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390280" y="4694850"/>
            <a:ext cx="1593283" cy="1314561"/>
            <a:chOff x="314421" y="4694850"/>
            <a:chExt cx="1593283" cy="1314561"/>
          </a:xfrm>
        </p:grpSpPr>
        <p:grpSp>
          <p:nvGrpSpPr>
            <p:cNvPr id="6" name="그룹 5"/>
            <p:cNvGrpSpPr/>
            <p:nvPr/>
          </p:nvGrpSpPr>
          <p:grpSpPr>
            <a:xfrm>
              <a:off x="314421" y="4694850"/>
              <a:ext cx="1224137" cy="1314561"/>
              <a:chOff x="395536" y="3645024"/>
              <a:chExt cx="1326123" cy="1314561"/>
            </a:xfrm>
          </p:grpSpPr>
          <p:sp>
            <p:nvSpPr>
              <p:cNvPr id="3" name="직사각형 2"/>
              <p:cNvSpPr/>
              <p:nvPr/>
            </p:nvSpPr>
            <p:spPr>
              <a:xfrm>
                <a:off x="395536" y="3645024"/>
                <a:ext cx="1326123" cy="328128"/>
              </a:xfrm>
              <a:prstGeom prst="rect">
                <a:avLst/>
              </a:prstGeom>
              <a:effectLst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600" dirty="0" err="1" smtClean="0"/>
                  <a:t>w.rank</a:t>
                </a:r>
                <a:endParaRPr lang="en-US" altLang="ko-KR" sz="1600" dirty="0" smtClean="0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>
                <a:off x="395536" y="3973151"/>
                <a:ext cx="1326123" cy="328128"/>
              </a:xfrm>
              <a:prstGeom prst="rect">
                <a:avLst/>
              </a:prstGeom>
              <a:effectLst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600" smtClean="0"/>
                  <a:t>w.next_rank</a:t>
                </a:r>
                <a:endParaRPr lang="en-US" altLang="ko-KR" sz="1600" dirty="0" smtClean="0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>
                <a:off x="395536" y="4299407"/>
                <a:ext cx="1326123" cy="328128"/>
              </a:xfrm>
              <a:prstGeom prst="rect">
                <a:avLst/>
              </a:prstGeom>
              <a:effectLst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600" dirty="0" err="1" smtClean="0"/>
                  <a:t>w.edges</a:t>
                </a:r>
                <a:endParaRPr lang="en-US" altLang="ko-KR" sz="1600" dirty="0" smtClean="0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>
                <a:off x="395536" y="4631457"/>
                <a:ext cx="1326123" cy="328128"/>
              </a:xfrm>
              <a:prstGeom prst="rect">
                <a:avLst/>
              </a:prstGeom>
              <a:effectLst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600" smtClean="0"/>
                  <a:t>…</a:t>
                </a:r>
                <a:endParaRPr lang="en-US" altLang="ko-KR" sz="1600" dirty="0" smtClean="0"/>
              </a:p>
            </p:txBody>
          </p:sp>
        </p:grpSp>
        <p:grpSp>
          <p:nvGrpSpPr>
            <p:cNvPr id="12" name="그룹 11"/>
            <p:cNvGrpSpPr/>
            <p:nvPr/>
          </p:nvGrpSpPr>
          <p:grpSpPr>
            <a:xfrm>
              <a:off x="1538558" y="4694850"/>
              <a:ext cx="369146" cy="1314561"/>
              <a:chOff x="1538558" y="4694850"/>
              <a:chExt cx="369146" cy="1314561"/>
            </a:xfrm>
          </p:grpSpPr>
          <p:cxnSp>
            <p:nvCxnSpPr>
              <p:cNvPr id="9" name="직선 연결선 8"/>
              <p:cNvCxnSpPr/>
              <p:nvPr/>
            </p:nvCxnSpPr>
            <p:spPr>
              <a:xfrm flipH="1" flipV="1">
                <a:off x="1538558" y="4694850"/>
                <a:ext cx="369146" cy="69842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1" name="직선 연결선 10"/>
              <p:cNvCxnSpPr/>
              <p:nvPr/>
            </p:nvCxnSpPr>
            <p:spPr>
              <a:xfrm flipV="1">
                <a:off x="1538558" y="5793386"/>
                <a:ext cx="369146" cy="216025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직사각형 4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모서리가 둥근 직사각형 44"/>
          <p:cNvSpPr/>
          <p:nvPr/>
        </p:nvSpPr>
        <p:spPr>
          <a:xfrm>
            <a:off x="827584" y="3010854"/>
            <a:ext cx="7488832" cy="8362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/>
              <a:t>High Memory Bandwidth Demand</a:t>
            </a:r>
            <a:endParaRPr lang="ko-KR" alt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42012773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PageRank Performance</a:t>
            </a:r>
            <a:endParaRPr lang="ko-KR" altLang="en-US" dirty="0"/>
          </a:p>
        </p:txBody>
      </p:sp>
      <p:graphicFrame>
        <p:nvGraphicFramePr>
          <p:cNvPr id="10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508471"/>
              </p:ext>
            </p:extLst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그룹 3"/>
          <p:cNvGrpSpPr/>
          <p:nvPr/>
        </p:nvGrpSpPr>
        <p:grpSpPr>
          <a:xfrm>
            <a:off x="1547664" y="6237312"/>
            <a:ext cx="3222321" cy="400110"/>
            <a:chOff x="1547664" y="6237312"/>
            <a:chExt cx="3222321" cy="400110"/>
          </a:xfrm>
        </p:grpSpPr>
        <p:sp>
          <p:nvSpPr>
            <p:cNvPr id="5" name="TextBox 4"/>
            <p:cNvSpPr txBox="1"/>
            <p:nvPr/>
          </p:nvSpPr>
          <p:spPr>
            <a:xfrm>
              <a:off x="1547664" y="6237312"/>
              <a:ext cx="14221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 smtClean="0"/>
                <a:t>(102.4GB/s)</a:t>
              </a:r>
              <a:endParaRPr lang="ko-KR" altLang="en-US" sz="2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47864" y="6237312"/>
              <a:ext cx="14221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 smtClean="0"/>
                <a:t>(102.4GB/s)</a:t>
              </a:r>
              <a:endParaRPr lang="ko-KR" alt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9396388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PageRank Performance</a:t>
            </a:r>
            <a:endParaRPr lang="ko-KR" altLang="en-US" dirty="0"/>
          </a:p>
        </p:txBody>
      </p:sp>
      <p:graphicFrame>
        <p:nvGraphicFramePr>
          <p:cNvPr id="9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749059"/>
              </p:ext>
            </p:extLst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8" name="그룹 17"/>
          <p:cNvGrpSpPr/>
          <p:nvPr/>
        </p:nvGrpSpPr>
        <p:grpSpPr>
          <a:xfrm>
            <a:off x="1547664" y="6237312"/>
            <a:ext cx="3222321" cy="400110"/>
            <a:chOff x="1547664" y="6237312"/>
            <a:chExt cx="3222321" cy="400110"/>
          </a:xfrm>
        </p:grpSpPr>
        <p:sp>
          <p:nvSpPr>
            <p:cNvPr id="16" name="TextBox 15"/>
            <p:cNvSpPr txBox="1"/>
            <p:nvPr/>
          </p:nvSpPr>
          <p:spPr>
            <a:xfrm>
              <a:off x="1547664" y="6237312"/>
              <a:ext cx="14221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 smtClean="0"/>
                <a:t>(102.4GB/s)</a:t>
              </a:r>
              <a:endParaRPr lang="ko-KR" alt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47864" y="6237312"/>
              <a:ext cx="14221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 smtClean="0"/>
                <a:t>(102.4GB/s)</a:t>
              </a:r>
              <a:endParaRPr lang="ko-KR" altLang="en-US" sz="20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255640" y="6237312"/>
            <a:ext cx="1228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/>
              <a:t>(640GB/s)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383998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category"/>
        </p:bldSub>
      </p:bldGraphic>
    </p:bldLst>
  </p:timing>
</p:sld>
</file>

<file path=ppt/theme/theme1.xml><?xml version="1.0" encoding="utf-8"?>
<a:theme xmlns:a="http://schemas.openxmlformats.org/drawingml/2006/main" name="1_Office 테마">
  <a:themeElements>
    <a:clrScheme name="기본">
      <a:dk1>
        <a:sysClr val="windowText" lastClr="000000"/>
      </a:dk1>
      <a:lt1>
        <a:sysClr val="window" lastClr="FFFFFF"/>
      </a:lt1>
      <a:dk2>
        <a:srgbClr val="1B6AA3"/>
      </a:dk2>
      <a:lt2>
        <a:srgbClr val="FFFFFF"/>
      </a:lt2>
      <a:accent1>
        <a:srgbClr val="5DA5DA"/>
      </a:accent1>
      <a:accent2>
        <a:srgbClr val="FAA43A"/>
      </a:accent2>
      <a:accent3>
        <a:srgbClr val="60BD68"/>
      </a:accent3>
      <a:accent4>
        <a:srgbClr val="F17CB0"/>
      </a:accent4>
      <a:accent5>
        <a:srgbClr val="B2912F"/>
      </a:accent5>
      <a:accent6>
        <a:srgbClr val="307D99"/>
      </a:accent6>
      <a:hlink>
        <a:srgbClr val="0563C1"/>
      </a:hlink>
      <a:folHlink>
        <a:srgbClr val="954F72"/>
      </a:folHlink>
    </a:clrScheme>
    <a:fontScheme name="Calibri - 나눔고딕">
      <a:majorFont>
        <a:latin typeface="Calibri"/>
        <a:ea typeface="나눔고딕"/>
        <a:cs typeface=""/>
      </a:majorFont>
      <a:minorFont>
        <a:latin typeface="Calibri"/>
        <a:ea typeface="나눔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7514</TotalTime>
  <Words>1470</Words>
  <Application>Microsoft Office PowerPoint</Application>
  <PresentationFormat>화면 슬라이드 쇼(4:3)</PresentationFormat>
  <Paragraphs>495</Paragraphs>
  <Slides>43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43</vt:i4>
      </vt:variant>
    </vt:vector>
  </HeadingPairs>
  <TitlesOfParts>
    <vt:vector size="51" baseType="lpstr">
      <vt:lpstr>나눔고딕</vt:lpstr>
      <vt:lpstr>맑은 고딕</vt:lpstr>
      <vt:lpstr>Arial</vt:lpstr>
      <vt:lpstr>Calibri</vt:lpstr>
      <vt:lpstr>Cambria Math</vt:lpstr>
      <vt:lpstr>DejaVu Sans Mono</vt:lpstr>
      <vt:lpstr>Wingdings</vt:lpstr>
      <vt:lpstr>1_Office 테마</vt:lpstr>
      <vt:lpstr>A Scalable Processing-in-Memory Accelerator for Parallel Graph Processing</vt:lpstr>
      <vt:lpstr>Graphs</vt:lpstr>
      <vt:lpstr>Large-Scale Graph Processing</vt:lpstr>
      <vt:lpstr>Large-Scale Graph Processing</vt:lpstr>
      <vt:lpstr>PageRank Performance</vt:lpstr>
      <vt:lpstr>Bottleneck of Graph Processing</vt:lpstr>
      <vt:lpstr>Bottleneck of Graph Processing</vt:lpstr>
      <vt:lpstr>PageRank Performance</vt:lpstr>
      <vt:lpstr>PageRank Performance</vt:lpstr>
      <vt:lpstr>PageRank Performance</vt:lpstr>
      <vt:lpstr>PageRank Performance</vt:lpstr>
      <vt:lpstr>Challenges in Scalable Graph Processing</vt:lpstr>
      <vt:lpstr>Tesseract System</vt:lpstr>
      <vt:lpstr>Tesseract System</vt:lpstr>
      <vt:lpstr>Tesseract System</vt:lpstr>
      <vt:lpstr>Communications in Tesseract</vt:lpstr>
      <vt:lpstr>Communications in Tesseract</vt:lpstr>
      <vt:lpstr>Communications in Tesseract</vt:lpstr>
      <vt:lpstr>Non-blocking Remote Function Call</vt:lpstr>
      <vt:lpstr>Benefits of Non-blocking Remote Function Call</vt:lpstr>
      <vt:lpstr>Tesseract System</vt:lpstr>
      <vt:lpstr>Tesseract System</vt:lpstr>
      <vt:lpstr>Memory Access Patterns in Graph Processing</vt:lpstr>
      <vt:lpstr>Message-Triggered Prefetching</vt:lpstr>
      <vt:lpstr>Message-Triggered Prefetching</vt:lpstr>
      <vt:lpstr>Message-Triggered Prefetching</vt:lpstr>
      <vt:lpstr>Message-Triggered Prefetching</vt:lpstr>
      <vt:lpstr>Message-Triggered Prefetching</vt:lpstr>
      <vt:lpstr>Other Features of Tesseract</vt:lpstr>
      <vt:lpstr>Evaluated Systems</vt:lpstr>
      <vt:lpstr>Workloads</vt:lpstr>
      <vt:lpstr>Performance</vt:lpstr>
      <vt:lpstr>Performance</vt:lpstr>
      <vt:lpstr>Iso-Bandwidth Comparison</vt:lpstr>
      <vt:lpstr>Execution Time Breakdown</vt:lpstr>
      <vt:lpstr>Execution Time Breakdown</vt:lpstr>
      <vt:lpstr>Execution Time Breakdown</vt:lpstr>
      <vt:lpstr>Prefetch Efficiency</vt:lpstr>
      <vt:lpstr>Scalability</vt:lpstr>
      <vt:lpstr>Memory Energy Consumption</vt:lpstr>
      <vt:lpstr>Memory Energy Consumption</vt:lpstr>
      <vt:lpstr>Conclusion</vt:lpstr>
      <vt:lpstr>A Scalable Processing-in-Memory Accelerator for Parallel Graph Processing</vt:lpstr>
    </vt:vector>
  </TitlesOfParts>
  <Company>R&amp;D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Scalable Processing-in-Memory Accelerator for Parallel Graph Processing</dc:title>
  <dc:creator>Junwhan Ahn</dc:creator>
  <cp:lastModifiedBy>Junwhan Ahn</cp:lastModifiedBy>
  <cp:revision>566</cp:revision>
  <dcterms:created xsi:type="dcterms:W3CDTF">2006-10-05T04:04:58Z</dcterms:created>
  <dcterms:modified xsi:type="dcterms:W3CDTF">2015-06-23T20:04:59Z</dcterms:modified>
  <cp:contentStatus>최종본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