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algn="l" defTabSz="438733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92741" indent="-1659372" algn="l" defTabSz="438733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87335" indent="-3320596" algn="l" defTabSz="438733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581928" indent="-4981819" algn="l" defTabSz="438733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776522" indent="-6643044" algn="l" defTabSz="438733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666848" algn="l" defTabSz="1066739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3200217" algn="l" defTabSz="1066739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733587" algn="l" defTabSz="1066739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4266956" algn="l" defTabSz="1066739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1B8"/>
    <a:srgbClr val="0000FF"/>
    <a:srgbClr val="B2B2B2"/>
    <a:srgbClr val="C0C0C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732" y="-4746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049377096730344"/>
          <c:y val="8.889369499812716E-2"/>
          <c:w val="0.85946497369974495"/>
          <c:h val="0.537516917665952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'128-32 NoZeros'!$D$197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rgbClr val="C0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'128-32 NoZeros'!$B$198:$C$209</c:f>
              <c:multiLvlStrCache>
                <c:ptCount val="12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LZSS</c:v>
                  </c:pt>
                  <c:pt idx="4">
                    <c:v>Fibonacci</c:v>
                  </c:pt>
                  <c:pt idx="5">
                    <c:v>C-Pack</c:v>
                  </c:pt>
                  <c:pt idx="6">
                    <c:v>FPC</c:v>
                  </c:pt>
                  <c:pt idx="7">
                    <c:v>BDI</c:v>
                  </c:pt>
                  <c:pt idx="8">
                    <c:v>BDI+FPC</c:v>
                  </c:pt>
                  <c:pt idx="9">
                    <c:v>LZSS</c:v>
                  </c:pt>
                  <c:pt idx="10">
                    <c:v>Fibonacci</c:v>
                  </c:pt>
                  <c:pt idx="11">
                    <c:v>C-Pack</c:v>
                  </c:pt>
                </c:lvl>
                <c:lvl>
                  <c:pt idx="0">
                    <c:v>Discrete</c:v>
                  </c:pt>
                  <c:pt idx="6">
                    <c:v>Mobile</c:v>
                  </c:pt>
                </c:lvl>
              </c:multiLvlStrCache>
            </c:multiLvlStrRef>
          </c:cat>
          <c:val>
            <c:numRef>
              <c:f>'128-32 NoZeros'!$D$198:$D$209</c:f>
              <c:numCache>
                <c:formatCode>General</c:formatCode>
                <c:ptCount val="12"/>
                <c:pt idx="0">
                  <c:v>1.1884323177502112</c:v>
                </c:pt>
                <c:pt idx="1">
                  <c:v>1.1266768712924493</c:v>
                </c:pt>
                <c:pt idx="2">
                  <c:v>1.1487025003965186</c:v>
                </c:pt>
                <c:pt idx="3">
                  <c:v>1.2038532472126815</c:v>
                </c:pt>
                <c:pt idx="4">
                  <c:v>1.1992890532798897</c:v>
                </c:pt>
                <c:pt idx="5">
                  <c:v>1.111568945445994</c:v>
                </c:pt>
                <c:pt idx="6">
                  <c:v>1.0919266279124826</c:v>
                </c:pt>
                <c:pt idx="7">
                  <c:v>2.1275739925193666</c:v>
                </c:pt>
                <c:pt idx="8">
                  <c:v>2.1398502181975498</c:v>
                </c:pt>
                <c:pt idx="9">
                  <c:v>1.8349338902346526</c:v>
                </c:pt>
                <c:pt idx="10">
                  <c:v>1.9797335630510886</c:v>
                </c:pt>
                <c:pt idx="11">
                  <c:v>2.1895576214114891</c:v>
                </c:pt>
              </c:numCache>
            </c:numRef>
          </c:val>
        </c:ser>
        <c:ser>
          <c:idx val="1"/>
          <c:order val="1"/>
          <c:tx>
            <c:strRef>
              <c:f>'128-32 NoZeros'!$E$197</c:f>
              <c:strCache>
                <c:ptCount val="1"/>
                <c:pt idx="0">
                  <c:v>EC</c:v>
                </c:pt>
              </c:strCache>
            </c:strRef>
          </c:tx>
          <c:spPr>
            <a:solidFill>
              <a:srgbClr val="0070C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'128-32 NoZeros'!$B$198:$C$209</c:f>
              <c:multiLvlStrCache>
                <c:ptCount val="12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LZSS</c:v>
                  </c:pt>
                  <c:pt idx="4">
                    <c:v>Fibonacci</c:v>
                  </c:pt>
                  <c:pt idx="5">
                    <c:v>C-Pack</c:v>
                  </c:pt>
                  <c:pt idx="6">
                    <c:v>FPC</c:v>
                  </c:pt>
                  <c:pt idx="7">
                    <c:v>BDI</c:v>
                  </c:pt>
                  <c:pt idx="8">
                    <c:v>BDI+FPC</c:v>
                  </c:pt>
                  <c:pt idx="9">
                    <c:v>LZSS</c:v>
                  </c:pt>
                  <c:pt idx="10">
                    <c:v>Fibonacci</c:v>
                  </c:pt>
                  <c:pt idx="11">
                    <c:v>C-Pack</c:v>
                  </c:pt>
                </c:lvl>
                <c:lvl>
                  <c:pt idx="0">
                    <c:v>Discrete</c:v>
                  </c:pt>
                  <c:pt idx="6">
                    <c:v>Mobile</c:v>
                  </c:pt>
                </c:lvl>
              </c:multiLvlStrCache>
            </c:multiLvlStrRef>
          </c:cat>
          <c:val>
            <c:numRef>
              <c:f>'128-32 NoZeros'!$E$198:$E$209</c:f>
              <c:numCache>
                <c:formatCode>General</c:formatCode>
                <c:ptCount val="12"/>
                <c:pt idx="0">
                  <c:v>1.0382214852089857</c:v>
                </c:pt>
                <c:pt idx="1">
                  <c:v>1.0283678639148159</c:v>
                </c:pt>
                <c:pt idx="2">
                  <c:v>1.0494343248080635</c:v>
                </c:pt>
                <c:pt idx="3">
                  <c:v>1.0565107740530806</c:v>
                </c:pt>
                <c:pt idx="4">
                  <c:v>1.0090464116019915</c:v>
                </c:pt>
                <c:pt idx="5">
                  <c:v>1.046951598109606</c:v>
                </c:pt>
                <c:pt idx="6">
                  <c:v>1.0020727921312955</c:v>
                </c:pt>
                <c:pt idx="7">
                  <c:v>1.0344695948482738</c:v>
                </c:pt>
                <c:pt idx="8">
                  <c:v>1.0351599651207222</c:v>
                </c:pt>
                <c:pt idx="9">
                  <c:v>1.2365619021014798</c:v>
                </c:pt>
                <c:pt idx="10">
                  <c:v>1.1484055563736646</c:v>
                </c:pt>
                <c:pt idx="11">
                  <c:v>1.1512555189912927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2193808"/>
        <c:axId val="1382194352"/>
      </c:barChart>
      <c:catAx>
        <c:axId val="138219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2194352"/>
        <c:crosses val="autoZero"/>
        <c:auto val="1"/>
        <c:lblAlgn val="ctr"/>
        <c:lblOffset val="100"/>
        <c:noMultiLvlLbl val="0"/>
      </c:catAx>
      <c:valAx>
        <c:axId val="1382194352"/>
        <c:scaling>
          <c:orientation val="minMax"/>
          <c:min val="0.8"/>
        </c:scaling>
        <c:delete val="0"/>
        <c:axPos val="l"/>
        <c:majorGridlines>
          <c:spPr>
            <a:ln w="6350" cap="flat" cmpd="dbl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 b="1" i="0" baseline="0">
                    <a:solidFill>
                      <a:schemeClr val="tx1"/>
                    </a:solidFill>
                  </a:rPr>
                  <a:t>Normalized Toggle #</a:t>
                </a:r>
              </a:p>
            </c:rich>
          </c:tx>
          <c:layout>
            <c:manualLayout>
              <c:xMode val="edge"/>
              <c:yMode val="edge"/>
              <c:x val="0"/>
              <c:y val="9.045543279544973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219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146892256656133"/>
          <c:y val="1.6012230948400787E-2"/>
          <c:w val="0.47627880612943718"/>
          <c:h val="8.3591637695256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49171038613163"/>
          <c:y val="0.11660097404008618"/>
          <c:w val="0.83177041147270458"/>
          <c:h val="0.496594171351851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Compute!$G$199</c:f>
              <c:strCache>
                <c:ptCount val="1"/>
                <c:pt idx="0">
                  <c:v>Base</c:v>
                </c:pt>
              </c:strCache>
            </c:strRef>
          </c:tx>
          <c:spPr>
            <a:solidFill>
              <a:srgbClr val="C0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Compute!$E$200:$F$211</c:f>
              <c:multiLvlStrCache>
                <c:ptCount val="12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LZSS</c:v>
                  </c:pt>
                  <c:pt idx="4">
                    <c:v>Fibonacci</c:v>
                  </c:pt>
                  <c:pt idx="5">
                    <c:v>C-Pack</c:v>
                  </c:pt>
                  <c:pt idx="6">
                    <c:v>FPC</c:v>
                  </c:pt>
                  <c:pt idx="7">
                    <c:v>BDI</c:v>
                  </c:pt>
                  <c:pt idx="8">
                    <c:v>BDI+FPC</c:v>
                  </c:pt>
                  <c:pt idx="9">
                    <c:v>LZSS</c:v>
                  </c:pt>
                  <c:pt idx="10">
                    <c:v>Fibonacci</c:v>
                  </c:pt>
                  <c:pt idx="11">
                    <c:v>C-Pack</c:v>
                  </c:pt>
                </c:lvl>
                <c:lvl>
                  <c:pt idx="0">
                    <c:v>Discrete </c:v>
                  </c:pt>
                  <c:pt idx="6">
                    <c:v>Mobile</c:v>
                  </c:pt>
                </c:lvl>
              </c:multiLvlStrCache>
            </c:multiLvlStrRef>
          </c:cat>
          <c:val>
            <c:numRef>
              <c:f>Compute!$G$200:$G$211</c:f>
              <c:numCache>
                <c:formatCode>General</c:formatCode>
                <c:ptCount val="12"/>
                <c:pt idx="0">
                  <c:v>1.2773416210530741</c:v>
                </c:pt>
                <c:pt idx="1">
                  <c:v>1.2911576184480675</c:v>
                </c:pt>
                <c:pt idx="2">
                  <c:v>1.372057432952595</c:v>
                </c:pt>
                <c:pt idx="3">
                  <c:v>1.3496231845210183</c:v>
                </c:pt>
                <c:pt idx="4">
                  <c:v>1.2468168819536891</c:v>
                </c:pt>
                <c:pt idx="5">
                  <c:v>1.4378841483893205</c:v>
                </c:pt>
                <c:pt idx="6">
                  <c:v>1.0060714721857071</c:v>
                </c:pt>
                <c:pt idx="7">
                  <c:v>1.2549104426704836</c:v>
                </c:pt>
                <c:pt idx="8">
                  <c:v>1.2557498854805604</c:v>
                </c:pt>
                <c:pt idx="9">
                  <c:v>1.5254849820235934</c:v>
                </c:pt>
                <c:pt idx="10">
                  <c:v>1.5686823806134533</c:v>
                </c:pt>
                <c:pt idx="11">
                  <c:v>1.4733276257625734</c:v>
                </c:pt>
              </c:numCache>
            </c:numRef>
          </c:val>
        </c:ser>
        <c:ser>
          <c:idx val="1"/>
          <c:order val="1"/>
          <c:tx>
            <c:strRef>
              <c:f>Compute!$H$199</c:f>
              <c:strCache>
                <c:ptCount val="1"/>
                <c:pt idx="0">
                  <c:v>EC</c:v>
                </c:pt>
              </c:strCache>
            </c:strRef>
          </c:tx>
          <c:spPr>
            <a:solidFill>
              <a:srgbClr val="0070C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Compute!$E$200:$F$211</c:f>
              <c:multiLvlStrCache>
                <c:ptCount val="12"/>
                <c:lvl>
                  <c:pt idx="0">
                    <c:v>FPC</c:v>
                  </c:pt>
                  <c:pt idx="1">
                    <c:v>BDI</c:v>
                  </c:pt>
                  <c:pt idx="2">
                    <c:v>BDI+FPC</c:v>
                  </c:pt>
                  <c:pt idx="3">
                    <c:v>LZSS</c:v>
                  </c:pt>
                  <c:pt idx="4">
                    <c:v>Fibonacci</c:v>
                  </c:pt>
                  <c:pt idx="5">
                    <c:v>C-Pack</c:v>
                  </c:pt>
                  <c:pt idx="6">
                    <c:v>FPC</c:v>
                  </c:pt>
                  <c:pt idx="7">
                    <c:v>BDI</c:v>
                  </c:pt>
                  <c:pt idx="8">
                    <c:v>BDI+FPC</c:v>
                  </c:pt>
                  <c:pt idx="9">
                    <c:v>LZSS</c:v>
                  </c:pt>
                  <c:pt idx="10">
                    <c:v>Fibonacci</c:v>
                  </c:pt>
                  <c:pt idx="11">
                    <c:v>C-Pack</c:v>
                  </c:pt>
                </c:lvl>
                <c:lvl>
                  <c:pt idx="0">
                    <c:v>Discrete </c:v>
                  </c:pt>
                  <c:pt idx="6">
                    <c:v>Mobile</c:v>
                  </c:pt>
                </c:lvl>
              </c:multiLvlStrCache>
            </c:multiLvlStrRef>
          </c:cat>
          <c:val>
            <c:numRef>
              <c:f>Compute!$H$200:$H$211</c:f>
              <c:numCache>
                <c:formatCode>General</c:formatCode>
                <c:ptCount val="12"/>
                <c:pt idx="0">
                  <c:v>1.2653121676103838</c:v>
                </c:pt>
                <c:pt idx="1">
                  <c:v>1.2793405038949852</c:v>
                </c:pt>
                <c:pt idx="2">
                  <c:v>1.3631174409624234</c:v>
                </c:pt>
                <c:pt idx="3">
                  <c:v>1.3285329893604398</c:v>
                </c:pt>
                <c:pt idx="4">
                  <c:v>1.2174295813456659</c:v>
                </c:pt>
                <c:pt idx="5">
                  <c:v>1.4190467724044609</c:v>
                </c:pt>
                <c:pt idx="6">
                  <c:v>1.0034105297203622</c:v>
                </c:pt>
                <c:pt idx="7">
                  <c:v>1.1320918229040557</c:v>
                </c:pt>
                <c:pt idx="8">
                  <c:v>1.1323689840921574</c:v>
                </c:pt>
                <c:pt idx="9">
                  <c:v>1.4435923945049005</c:v>
                </c:pt>
                <c:pt idx="10">
                  <c:v>1.4143755466981773</c:v>
                </c:pt>
                <c:pt idx="11">
                  <c:v>1.3154166443697566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2679424"/>
        <c:axId val="1612680512"/>
      </c:barChart>
      <c:catAx>
        <c:axId val="161267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680512"/>
        <c:crosses val="autoZero"/>
        <c:auto val="1"/>
        <c:lblAlgn val="ctr"/>
        <c:lblOffset val="100"/>
        <c:noMultiLvlLbl val="0"/>
      </c:catAx>
      <c:valAx>
        <c:axId val="1612680512"/>
        <c:scaling>
          <c:orientation val="minMax"/>
          <c:min val="0.9"/>
        </c:scaling>
        <c:delete val="0"/>
        <c:axPos val="l"/>
        <c:majorGridlines>
          <c:spPr>
            <a:ln w="6350" cap="flat" cmpd="dbl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600" b="1" i="0" baseline="0">
                    <a:solidFill>
                      <a:schemeClr val="tx1"/>
                    </a:solidFill>
                  </a:rPr>
                  <a:t>Compression Ratio</a:t>
                </a:r>
              </a:p>
            </c:rich>
          </c:tx>
          <c:layout>
            <c:manualLayout>
              <c:xMode val="edge"/>
              <c:yMode val="edge"/>
              <c:x val="1.2084592145015106E-2"/>
              <c:y val="0.12945936283593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67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1035369915406616"/>
          <c:y val="3.207598588959637E-2"/>
          <c:w val="0.34121679337746785"/>
          <c:h val="9.06832571227576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0.10985</cdr:x>
      <cdr:y>0.55706</cdr:y>
    </cdr:from>
    <cdr:to>
      <cdr:x>1</cdr:x>
      <cdr:y>0.55772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391514" y="4025838"/>
          <a:ext cx="11276424" cy="4753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0.14693</cdr:x>
      <cdr:y>0.55282</cdr:y>
    </cdr:from>
    <cdr:to>
      <cdr:x>0.99047</cdr:x>
      <cdr:y>0.55282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748651" y="4006352"/>
          <a:ext cx="10039565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2918400" cy="4389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74" tIns="53337" rIns="106674" bIns="53337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 userDrawn="1"/>
        </p:nvSpPr>
        <p:spPr>
          <a:xfrm>
            <a:off x="371475" y="365760"/>
            <a:ext cx="32204025" cy="43226356"/>
          </a:xfrm>
          <a:prstGeom prst="roundRect">
            <a:avLst>
              <a:gd name="adj" fmla="val 1059"/>
            </a:avLst>
          </a:prstGeom>
          <a:noFill/>
          <a:ln w="63500">
            <a:solidFill>
              <a:srgbClr val="3D71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74" tIns="53337" rIns="106674" bIns="53337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ounded Rectangle 4"/>
          <p:cNvSpPr/>
          <p:nvPr userDrawn="1"/>
        </p:nvSpPr>
        <p:spPr bwMode="auto">
          <a:xfrm>
            <a:off x="396479" y="348616"/>
            <a:ext cx="32195096" cy="2792730"/>
          </a:xfrm>
          <a:prstGeom prst="roundRect">
            <a:avLst/>
          </a:prstGeom>
          <a:solidFill>
            <a:srgbClr val="3D71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74" tIns="53337" rIns="106674" bIns="53337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373261" y="2318386"/>
            <a:ext cx="32218313" cy="1072514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74" tIns="53337" rIns="106674" bIns="53337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8A7914-6190-4C3B-91C9-9ACA4BEB6797}" type="datetimeFigureOut">
              <a:rPr lang="en-US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BC472-AF5D-4F91-9AD7-EC8F43CB31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69547" y="9377687"/>
            <a:ext cx="23700103" cy="1997252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69230" y="9377687"/>
            <a:ext cx="70551677" cy="1997252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342E87-89D0-4642-A10F-5C373C926E3E}" type="datetimeFigureOut">
              <a:rPr lang="en-US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336C9-F21D-4AE3-AF31-82ED250204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4878BA-5BD2-4EC0-B7C4-F03ABFA59310}" type="datetimeFigureOut">
              <a:rPr lang="en-US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1B690-8FCA-47C9-93D4-8A7DB82D78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69232" y="54620161"/>
            <a:ext cx="47125890" cy="15448280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43762" y="54620161"/>
            <a:ext cx="47125890" cy="15448280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A07F70-03F0-4E17-8766-43EE1335BD87}" type="datetimeFigureOut">
              <a:rPr lang="en-US"/>
              <a:pPr/>
              <a:t>3/10/2015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32758-EB6E-4D70-972D-664EB9CB90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FA6ED0-373C-4E97-B3E5-E71CCA72D607}" type="datetimeFigureOut">
              <a:rPr lang="en-US"/>
              <a:pPr/>
              <a:t>3/10/2015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F1705-16DE-4CC0-B289-9BBDD0344B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4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389" indent="0">
              <a:buNone/>
              <a:defRPr sz="13400"/>
            </a:lvl2pPr>
            <a:lvl3pPr marL="4388777" indent="0">
              <a:buNone/>
              <a:defRPr sz="11500"/>
            </a:lvl3pPr>
            <a:lvl4pPr marL="6583167" indent="0">
              <a:buNone/>
              <a:defRPr sz="9600"/>
            </a:lvl4pPr>
            <a:lvl5pPr marL="8777556" indent="0">
              <a:buNone/>
              <a:defRPr sz="9600"/>
            </a:lvl5pPr>
            <a:lvl6pPr marL="10971944" indent="0">
              <a:buNone/>
              <a:defRPr sz="9600"/>
            </a:lvl6pPr>
            <a:lvl7pPr marL="13166333" indent="0">
              <a:buNone/>
              <a:defRPr sz="9600"/>
            </a:lvl7pPr>
            <a:lvl8pPr marL="15360723" indent="0">
              <a:buNone/>
              <a:defRPr sz="9600"/>
            </a:lvl8pPr>
            <a:lvl9pPr marL="17555111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4"/>
            <a:ext cx="19751040" cy="5151116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163E1D-0FF8-4D98-A4A8-EE301C47D40F}" type="datetimeFigureOut">
              <a:rPr lang="en-US"/>
              <a:pPr/>
              <a:t>3/10/2015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81634-F033-43BF-AA1B-148D041A4E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46635" y="1758316"/>
            <a:ext cx="29625131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877" tIns="219439" rIns="438877" bIns="2194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46635" y="10241280"/>
            <a:ext cx="29625131" cy="2896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877" tIns="219439" rIns="438877" bIns="219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6635" y="40681276"/>
            <a:ext cx="7679531" cy="2335530"/>
          </a:xfrm>
          <a:prstGeom prst="rect">
            <a:avLst/>
          </a:prstGeom>
        </p:spPr>
        <p:txBody>
          <a:bodyPr vert="horz" wrap="square" lIns="438877" tIns="219439" rIns="438877" bIns="219439" numCol="1" anchor="ctr" anchorCtr="0" compatLnSpc="1">
            <a:prstTxWarp prst="textNoShape">
              <a:avLst/>
            </a:prstTxWarp>
          </a:bodyPr>
          <a:lstStyle>
            <a:lvl1pPr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6ABCA2B-747E-4838-8E6D-7B318F759BF1}" type="datetimeFigureOut">
              <a:rPr lang="en-US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835" y="40681276"/>
            <a:ext cx="10422731" cy="2335530"/>
          </a:xfrm>
          <a:prstGeom prst="rect">
            <a:avLst/>
          </a:prstGeom>
        </p:spPr>
        <p:txBody>
          <a:bodyPr vert="horz" wrap="square" lIns="438877" tIns="219439" rIns="438877" bIns="219439" numCol="1" anchor="ctr" anchorCtr="0" compatLnSpc="1">
            <a:prstTxWarp prst="textNoShape">
              <a:avLst/>
            </a:prstTxWarp>
          </a:bodyPr>
          <a:lstStyle>
            <a:lvl1pPr algn="ctr"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2235" y="40681276"/>
            <a:ext cx="7679531" cy="2335530"/>
          </a:xfrm>
          <a:prstGeom prst="rect">
            <a:avLst/>
          </a:prstGeom>
        </p:spPr>
        <p:txBody>
          <a:bodyPr vert="horz" wrap="square" lIns="438877" tIns="219439" rIns="438877" bIns="219439" numCol="1" anchor="ctr" anchorCtr="0" compatLnSpc="1">
            <a:prstTxWarp prst="textNoShape">
              <a:avLst/>
            </a:prstTxWarp>
          </a:bodyPr>
          <a:lstStyle>
            <a:lvl1pPr algn="r"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9DA7B34-B110-4213-A640-5C4964D2EF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5" r:id="rId2"/>
    <p:sldLayoutId id="2147483672" r:id="rId3"/>
    <p:sldLayoutId id="2147483666" r:id="rId4"/>
    <p:sldLayoutId id="2147483673" r:id="rId5"/>
    <p:sldLayoutId id="2147483674" r:id="rId6"/>
    <p:sldLayoutId id="2147483667" r:id="rId7"/>
    <p:sldLayoutId id="2147483675" r:id="rId8"/>
    <p:sldLayoutId id="2147483668" r:id="rId9"/>
    <p:sldLayoutId id="2147483669" r:id="rId10"/>
    <p:sldLayoutId id="2147483670" r:id="rId11"/>
  </p:sldLayoutIdLst>
  <p:txStyles>
    <p:titleStyle>
      <a:lvl1pPr algn="ctr" defTabSz="4387335" rtl="0" fontAlgn="base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733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2pPr>
      <a:lvl3pPr algn="ctr" defTabSz="438733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3pPr>
      <a:lvl4pPr algn="ctr" defTabSz="438733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4pPr>
      <a:lvl5pPr algn="ctr" defTabSz="438733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5pPr>
      <a:lvl6pPr marL="533370" algn="ctr" defTabSz="438733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6pPr>
      <a:lvl7pPr marL="1066739" algn="ctr" defTabSz="438733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7pPr>
      <a:lvl8pPr marL="1600109" algn="ctr" defTabSz="438733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8pPr>
      <a:lvl9pPr marL="2133478" algn="ctr" defTabSz="438733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9pPr>
    </p:titleStyle>
    <p:bodyStyle>
      <a:lvl1pPr marL="1644556" indent="-1644556" algn="l" defTabSz="4387335" rtl="0" fontAlgn="base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057" indent="-1370463" algn="l" defTabSz="4387335" rtl="0" fontAlgn="base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557" indent="-1096371" algn="l" defTabSz="4387335" rtl="0" fontAlgn="base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151" indent="-1096371" algn="l" defTabSz="4387335" rtl="0" fontAlgn="base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744" indent="-1096371" algn="l" defTabSz="4387335" rtl="0" fontAlgn="base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13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52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917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305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89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7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16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556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944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33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72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111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hart" Target="../charts/chart2.xml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57150" y="702946"/>
            <a:ext cx="32918400" cy="1215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6674" tIns="53337" rIns="106674" bIns="53337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Myriad Pro Cond" panose="020B0506030403020204" pitchFamily="34" charset="0"/>
              </a:rPr>
              <a:t>Energy-Efficient Data Compression for GPU Memory Systems</a:t>
            </a:r>
            <a:endParaRPr lang="en-US" sz="7200" b="1" dirty="0">
              <a:solidFill>
                <a:schemeClr val="bg1"/>
              </a:solidFill>
              <a:latin typeface="Myriad Pro Cond" panose="020B0506030403020204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45573" y="2306655"/>
            <a:ext cx="28106272" cy="969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74" tIns="53337" rIns="106674" bIns="53337">
            <a:spAutoFit/>
          </a:bodyPr>
          <a:lstStyle/>
          <a:p>
            <a:pPr algn="ctr"/>
            <a:r>
              <a:rPr lang="en-US" sz="5600" b="1" dirty="0" smtClean="0">
                <a:latin typeface="Calibri" pitchFamily="34" charset="0"/>
              </a:rPr>
              <a:t>Gennady </a:t>
            </a:r>
            <a:r>
              <a:rPr lang="en-US" sz="5600" b="1" dirty="0" smtClean="0">
                <a:latin typeface="Calibri" pitchFamily="34" charset="0"/>
              </a:rPr>
              <a:t>Pekhimenko </a:t>
            </a:r>
            <a:r>
              <a:rPr lang="en-US" sz="5600" dirty="0" smtClean="0">
                <a:latin typeface="Calibri" pitchFamily="34" charset="0"/>
              </a:rPr>
              <a:t>(</a:t>
            </a:r>
            <a:r>
              <a:rPr lang="en-US" sz="5600" dirty="0" smtClean="0">
                <a:latin typeface="Calibri" pitchFamily="34" charset="0"/>
              </a:rPr>
              <a:t>Advisors: Todd C. </a:t>
            </a:r>
            <a:r>
              <a:rPr lang="en-US" sz="5600" dirty="0" err="1" smtClean="0">
                <a:latin typeface="Calibri" pitchFamily="34" charset="0"/>
              </a:rPr>
              <a:t>Mowry</a:t>
            </a:r>
            <a:r>
              <a:rPr lang="en-US" sz="5600" dirty="0" smtClean="0">
                <a:latin typeface="Calibri" pitchFamily="34" charset="0"/>
              </a:rPr>
              <a:t> and </a:t>
            </a:r>
            <a:r>
              <a:rPr lang="en-US" sz="5600" dirty="0" err="1" smtClean="0">
                <a:latin typeface="Calibri" pitchFamily="34" charset="0"/>
              </a:rPr>
              <a:t>Onur</a:t>
            </a:r>
            <a:r>
              <a:rPr lang="en-US" sz="5600" dirty="0" smtClean="0">
                <a:latin typeface="Calibri" pitchFamily="34" charset="0"/>
              </a:rPr>
              <a:t> </a:t>
            </a:r>
            <a:r>
              <a:rPr lang="en-US" sz="5600" dirty="0" err="1" smtClean="0">
                <a:latin typeface="Calibri" pitchFamily="34" charset="0"/>
              </a:rPr>
              <a:t>Mutlu</a:t>
            </a:r>
            <a:r>
              <a:rPr lang="en-US" sz="5600" dirty="0" smtClean="0">
                <a:latin typeface="Calibri" pitchFamily="34" charset="0"/>
              </a:rPr>
              <a:t>) – </a:t>
            </a:r>
            <a:r>
              <a:rPr lang="en-US" sz="5600" b="1" i="1" dirty="0" smtClean="0">
                <a:latin typeface="Calibri" pitchFamily="34" charset="0"/>
              </a:rPr>
              <a:t>Carnegie Mellon University</a:t>
            </a:r>
            <a:endParaRPr lang="en-US" sz="5600" b="1" i="1" dirty="0">
              <a:latin typeface="Calibri" pitchFamily="34" charset="0"/>
            </a:endParaRPr>
          </a:p>
        </p:txBody>
      </p:sp>
      <p:grpSp>
        <p:nvGrpSpPr>
          <p:cNvPr id="7172" name="Group 11"/>
          <p:cNvGrpSpPr>
            <a:grpSpLocks/>
          </p:cNvGrpSpPr>
          <p:nvPr/>
        </p:nvGrpSpPr>
        <p:grpSpPr bwMode="auto">
          <a:xfrm>
            <a:off x="895351" y="3546186"/>
            <a:ext cx="14991159" cy="1169551"/>
            <a:chOff x="1625600" y="4013215"/>
            <a:chExt cx="13325475" cy="974306"/>
          </a:xfrm>
        </p:grpSpPr>
        <p:sp>
          <p:nvSpPr>
            <p:cNvPr id="7177" name="TextBox 4"/>
            <p:cNvSpPr txBox="1">
              <a:spLocks noChangeArrowheads="1"/>
            </p:cNvSpPr>
            <p:nvPr/>
          </p:nvSpPr>
          <p:spPr bwMode="auto">
            <a:xfrm>
              <a:off x="1625600" y="4013215"/>
              <a:ext cx="12750799" cy="974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000" b="1" dirty="0" smtClean="0">
                  <a:solidFill>
                    <a:srgbClr val="3D71B8"/>
                  </a:solidFill>
                  <a:latin typeface="Myriad Pro Cond" panose="020B0506030403020204" pitchFamily="34" charset="0"/>
                </a:rPr>
                <a:t>High Performance Computing is Everywhere</a:t>
              </a:r>
              <a:endParaRPr lang="en-US" sz="7000" b="1" dirty="0">
                <a:solidFill>
                  <a:srgbClr val="3D71B8"/>
                </a:solidFill>
                <a:latin typeface="Myriad Pro Cond" panose="020B0506030403020204" pitchFamily="34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641475" y="4901923"/>
              <a:ext cx="13309600" cy="0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Connector 116"/>
          <p:cNvCxnSpPr/>
          <p:nvPr/>
        </p:nvCxnSpPr>
        <p:spPr>
          <a:xfrm flipH="1">
            <a:off x="819215" y="15239585"/>
            <a:ext cx="31125190" cy="0"/>
          </a:xfrm>
          <a:prstGeom prst="line">
            <a:avLst/>
          </a:prstGeom>
          <a:ln w="76200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858" y="4985829"/>
            <a:ext cx="2942743" cy="2338852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9" t="9007" r="5452" b="6249"/>
          <a:stretch/>
        </p:blipFill>
        <p:spPr>
          <a:xfrm>
            <a:off x="8086975" y="5234874"/>
            <a:ext cx="3218351" cy="1790858"/>
          </a:xfrm>
          <a:prstGeom prst="rect">
            <a:avLst/>
          </a:prstGeom>
        </p:spPr>
      </p:pic>
      <p:grpSp>
        <p:nvGrpSpPr>
          <p:cNvPr id="143" name="Group 142"/>
          <p:cNvGrpSpPr/>
          <p:nvPr/>
        </p:nvGrpSpPr>
        <p:grpSpPr>
          <a:xfrm>
            <a:off x="809626" y="9245008"/>
            <a:ext cx="15379680" cy="3180224"/>
            <a:chOff x="-557864" y="4380784"/>
            <a:chExt cx="15599054" cy="3180224"/>
          </a:xfrm>
        </p:grpSpPr>
        <p:pic>
          <p:nvPicPr>
            <p:cNvPr id="144" name="Picture 14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72904" y="4380784"/>
              <a:ext cx="3768286" cy="2512191"/>
            </a:xfrm>
            <a:prstGeom prst="rect">
              <a:avLst/>
            </a:prstGeom>
          </p:spPr>
        </p:pic>
        <p:sp>
          <p:nvSpPr>
            <p:cNvPr id="160" name="TextBox 159"/>
            <p:cNvSpPr txBox="1"/>
            <p:nvPr/>
          </p:nvSpPr>
          <p:spPr>
            <a:xfrm>
              <a:off x="-557864" y="6206791"/>
              <a:ext cx="13069571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800" b="1" dirty="0" smtClean="0"/>
            </a:p>
            <a:p>
              <a:r>
                <a:rPr lang="en-US" sz="5400" dirty="0" smtClean="0">
                  <a:latin typeface="+mj-lt"/>
                </a:rPr>
                <a:t>Memory </a:t>
              </a:r>
              <a:r>
                <a:rPr lang="en-US" sz="5400" dirty="0" smtClean="0">
                  <a:latin typeface="+mj-lt"/>
                </a:rPr>
                <a:t>systems are </a:t>
              </a:r>
              <a:r>
                <a:rPr lang="en-US" sz="5400" b="1" i="1" dirty="0">
                  <a:solidFill>
                    <a:srgbClr val="3D71B8"/>
                  </a:solidFill>
                  <a:latin typeface="+mj-lt"/>
                </a:rPr>
                <a:t>b</a:t>
              </a:r>
              <a:r>
                <a:rPr lang="en-US" sz="5400" b="1" i="1" dirty="0" smtClean="0">
                  <a:solidFill>
                    <a:srgbClr val="3D71B8"/>
                  </a:solidFill>
                  <a:latin typeface="+mj-lt"/>
                </a:rPr>
                <a:t>andwidth </a:t>
              </a:r>
              <a:r>
                <a:rPr lang="en-US" sz="5400" b="1" i="1" dirty="0">
                  <a:solidFill>
                    <a:srgbClr val="3D71B8"/>
                  </a:solidFill>
                  <a:latin typeface="+mj-lt"/>
                </a:rPr>
                <a:t>c</a:t>
              </a:r>
              <a:r>
                <a:rPr lang="en-US" sz="5400" b="1" i="1" dirty="0" smtClean="0">
                  <a:solidFill>
                    <a:srgbClr val="3D71B8"/>
                  </a:solidFill>
                  <a:latin typeface="+mj-lt"/>
                </a:rPr>
                <a:t>onstrained</a:t>
              </a:r>
              <a:endParaRPr lang="en-US" sz="5400" b="1" i="1" dirty="0">
                <a:solidFill>
                  <a:srgbClr val="3D71B8"/>
                </a:solidFill>
                <a:latin typeface="+mj-lt"/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1087787" y="7860873"/>
            <a:ext cx="14941713" cy="1928179"/>
            <a:chOff x="144998" y="3177891"/>
            <a:chExt cx="14941713" cy="1928179"/>
          </a:xfrm>
        </p:grpSpPr>
        <p:sp>
          <p:nvSpPr>
            <p:cNvPr id="162" name="TextBox 161"/>
            <p:cNvSpPr txBox="1"/>
            <p:nvPr/>
          </p:nvSpPr>
          <p:spPr>
            <a:xfrm>
              <a:off x="3383443" y="3459888"/>
              <a:ext cx="1170326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i="1" dirty="0" smtClean="0">
                  <a:solidFill>
                    <a:srgbClr val="00B050"/>
                  </a:solidFill>
                  <a:latin typeface="+mj-lt"/>
                </a:rPr>
                <a:t>Energy </a:t>
              </a:r>
              <a:r>
                <a:rPr lang="en-US" sz="5400" b="1" i="1" dirty="0">
                  <a:solidFill>
                    <a:srgbClr val="00B050"/>
                  </a:solidFill>
                  <a:latin typeface="+mj-lt"/>
                </a:rPr>
                <a:t>e</a:t>
              </a:r>
              <a:r>
                <a:rPr lang="en-US" sz="5400" b="1" i="1" dirty="0" smtClean="0">
                  <a:solidFill>
                    <a:srgbClr val="00B050"/>
                  </a:solidFill>
                  <a:latin typeface="+mj-lt"/>
                </a:rPr>
                <a:t>fficiency </a:t>
              </a:r>
              <a:r>
                <a:rPr lang="en-US" sz="5400" b="1" dirty="0" smtClean="0">
                  <a:latin typeface="+mj-lt"/>
                </a:rPr>
                <a:t>is key across the board</a:t>
              </a:r>
              <a:endParaRPr lang="en-US" sz="5400" b="1" dirty="0">
                <a:latin typeface="+mj-lt"/>
              </a:endParaRPr>
            </a:p>
          </p:txBody>
        </p:sp>
        <p:pic>
          <p:nvPicPr>
            <p:cNvPr id="163" name="Picture 16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998" y="3177891"/>
              <a:ext cx="2929146" cy="1928179"/>
            </a:xfrm>
            <a:prstGeom prst="rect">
              <a:avLst/>
            </a:prstGeom>
          </p:spPr>
        </p:pic>
      </p:grpSp>
      <p:pic>
        <p:nvPicPr>
          <p:cNvPr id="164" name="Picture 16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2936" y="4900536"/>
            <a:ext cx="1277770" cy="2350942"/>
          </a:xfrm>
          <a:prstGeom prst="rect">
            <a:avLst/>
          </a:prstGeom>
        </p:spPr>
      </p:pic>
      <p:sp>
        <p:nvSpPr>
          <p:cNvPr id="165" name="Rectangle 164"/>
          <p:cNvSpPr/>
          <p:nvPr/>
        </p:nvSpPr>
        <p:spPr>
          <a:xfrm>
            <a:off x="755694" y="12737468"/>
            <a:ext cx="144843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400" b="1" i="1" dirty="0">
                <a:solidFill>
                  <a:srgbClr val="3D71B8"/>
                </a:solidFill>
                <a:latin typeface="+mj-lt"/>
              </a:rPr>
              <a:t>Data Compression </a:t>
            </a:r>
            <a:r>
              <a:rPr lang="en-US" sz="5400" i="1" dirty="0">
                <a:latin typeface="+mj-lt"/>
              </a:rPr>
              <a:t>is </a:t>
            </a:r>
            <a:r>
              <a:rPr lang="en-US" sz="5400" i="1" dirty="0" smtClean="0">
                <a:latin typeface="+mj-lt"/>
              </a:rPr>
              <a:t>a promising </a:t>
            </a:r>
            <a:r>
              <a:rPr lang="en-US" sz="5400" i="1" dirty="0">
                <a:latin typeface="+mj-lt"/>
              </a:rPr>
              <a:t>technique to address </a:t>
            </a:r>
            <a:r>
              <a:rPr lang="en-US" sz="5400" i="1" dirty="0" smtClean="0">
                <a:latin typeface="+mj-lt"/>
              </a:rPr>
              <a:t>these challenges</a:t>
            </a:r>
            <a:endParaRPr lang="en-US" sz="5400" i="1" dirty="0">
              <a:latin typeface="+mj-lt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857250" y="9988131"/>
            <a:ext cx="108689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+mj-lt"/>
              </a:rPr>
              <a:t>Applications today are </a:t>
            </a:r>
            <a:r>
              <a:rPr lang="en-US" sz="5400" dirty="0" smtClean="0">
                <a:latin typeface="+mj-lt"/>
              </a:rPr>
              <a:t>data-intensive</a:t>
            </a:r>
            <a:endParaRPr lang="en-US" sz="5400" dirty="0">
              <a:latin typeface="+mj-lt"/>
            </a:endParaRPr>
          </a:p>
        </p:txBody>
      </p:sp>
      <p:grpSp>
        <p:nvGrpSpPr>
          <p:cNvPr id="167" name="Group 11"/>
          <p:cNvGrpSpPr>
            <a:grpSpLocks/>
          </p:cNvGrpSpPr>
          <p:nvPr/>
        </p:nvGrpSpPr>
        <p:grpSpPr bwMode="auto">
          <a:xfrm>
            <a:off x="16669941" y="3535128"/>
            <a:ext cx="14991159" cy="1169551"/>
            <a:chOff x="1625600" y="4013215"/>
            <a:chExt cx="13325475" cy="974306"/>
          </a:xfrm>
        </p:grpSpPr>
        <p:sp>
          <p:nvSpPr>
            <p:cNvPr id="168" name="TextBox 4"/>
            <p:cNvSpPr txBox="1">
              <a:spLocks noChangeArrowheads="1"/>
            </p:cNvSpPr>
            <p:nvPr/>
          </p:nvSpPr>
          <p:spPr bwMode="auto">
            <a:xfrm>
              <a:off x="1625600" y="4013215"/>
              <a:ext cx="12750799" cy="974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000" b="1" dirty="0" smtClean="0">
                  <a:solidFill>
                    <a:srgbClr val="3D71B8"/>
                  </a:solidFill>
                  <a:latin typeface="Myriad Pro Cond" panose="020B0506030403020204" pitchFamily="34" charset="0"/>
                </a:rPr>
                <a:t>Potential for HW-Based Data Compression</a:t>
              </a:r>
              <a:endParaRPr lang="en-US" sz="7000" b="1" dirty="0">
                <a:solidFill>
                  <a:srgbClr val="3D71B8"/>
                </a:solidFill>
                <a:latin typeface="Myriad Pro Cond" panose="020B0506030403020204" pitchFamily="34" charset="0"/>
              </a:endParaRPr>
            </a:p>
          </p:txBody>
        </p:sp>
        <p:cxnSp>
          <p:nvCxnSpPr>
            <p:cNvPr id="169" name="Straight Connector 168"/>
            <p:cNvCxnSpPr/>
            <p:nvPr/>
          </p:nvCxnSpPr>
          <p:spPr>
            <a:xfrm>
              <a:off x="1641475" y="4901923"/>
              <a:ext cx="13309600" cy="0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0" name="Picture 7" descr="C:\Users\Atreides\Desktop\IBM_Power_family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6271" y="4933642"/>
            <a:ext cx="3524514" cy="24135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Content Placeholder 2"/>
          <p:cNvSpPr txBox="1">
            <a:spLocks/>
          </p:cNvSpPr>
          <p:nvPr/>
        </p:nvSpPr>
        <p:spPr>
          <a:xfrm>
            <a:off x="16982093" y="4890039"/>
            <a:ext cx="14032497" cy="1821666"/>
          </a:xfrm>
          <a:prstGeom prst="rect">
            <a:avLst/>
          </a:prstGeom>
        </p:spPr>
        <p:txBody>
          <a:bodyPr>
            <a:noAutofit/>
          </a:bodyPr>
          <a:lstStyle>
            <a:lvl1pPr marL="1644556" indent="-1644556" algn="l" defTabSz="438733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5057" indent="-1370463" algn="l" defTabSz="438733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5557" indent="-1096371" algn="l" defTabSz="438733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151" indent="-1096371" algn="l" defTabSz="438733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4744" indent="-1096371" algn="l" defTabSz="4387335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138" indent="-1097194" algn="l" defTabSz="4388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3528" indent="-1097194" algn="l" defTabSz="4388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7917" indent="-1097194" algn="l" defTabSz="4388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2305" indent="-1097194" algn="l" defTabSz="4388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400" b="1" dirty="0" smtClean="0"/>
              <a:t>Multiple simple patterns</a:t>
            </a:r>
            <a:r>
              <a:rPr lang="en-US" sz="5400" dirty="0" smtClean="0"/>
              <a:t>: zeros, repeated values, narrow values, pointers (</a:t>
            </a:r>
            <a:r>
              <a:rPr lang="en-US" sz="5400" b="1" dirty="0" smtClean="0">
                <a:solidFill>
                  <a:srgbClr val="3D71B8"/>
                </a:solidFill>
              </a:rPr>
              <a:t>low dynamic range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sp>
        <p:nvSpPr>
          <p:cNvPr id="192" name="Content Placeholder 2"/>
          <p:cNvSpPr txBox="1">
            <a:spLocks/>
          </p:cNvSpPr>
          <p:nvPr/>
        </p:nvSpPr>
        <p:spPr>
          <a:xfrm>
            <a:off x="16750456" y="8019984"/>
            <a:ext cx="14974575" cy="5021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5400" b="1" dirty="0" smtClean="0"/>
              <a:t>Different </a:t>
            </a:r>
            <a:r>
              <a:rPr lang="en-US" sz="5400" b="1" dirty="0" smtClean="0"/>
              <a:t>Compression Algorithms</a:t>
            </a:r>
            <a:r>
              <a:rPr lang="en-US" sz="5400" b="1" dirty="0" smtClean="0"/>
              <a:t>: 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5400" b="1" dirty="0" smtClean="0"/>
              <a:t>B</a:t>
            </a:r>
            <a:r>
              <a:rPr lang="el-GR" sz="5400" b="1" dirty="0">
                <a:cs typeface="Calibri"/>
              </a:rPr>
              <a:t>Δ</a:t>
            </a:r>
            <a:r>
              <a:rPr lang="en-US" sz="5400" b="1" dirty="0"/>
              <a:t>I</a:t>
            </a:r>
            <a:r>
              <a:rPr lang="en-US" sz="5400" kern="0" dirty="0">
                <a:solidFill>
                  <a:prstClr val="black"/>
                </a:solidFill>
              </a:rPr>
              <a:t> </a:t>
            </a:r>
            <a:r>
              <a:rPr lang="en-US" sz="5400" i="1" kern="0" dirty="0">
                <a:solidFill>
                  <a:prstClr val="black"/>
                </a:solidFill>
              </a:rPr>
              <a:t>[PACT’12] </a:t>
            </a:r>
            <a:r>
              <a:rPr lang="en-US" sz="5400" kern="0" baseline="-25000" dirty="0">
                <a:solidFill>
                  <a:prstClr val="black"/>
                </a:solidFill>
              </a:rPr>
              <a:t> </a:t>
            </a:r>
            <a:r>
              <a:rPr lang="en-US" sz="5400" kern="0" dirty="0">
                <a:solidFill>
                  <a:prstClr val="black"/>
                </a:solidFill>
              </a:rPr>
              <a:t>is based on Base-Delta Encoding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5400" kern="0" dirty="0">
                <a:solidFill>
                  <a:prstClr val="black"/>
                </a:solidFill>
              </a:rPr>
              <a:t>Frequent Pattern </a:t>
            </a:r>
            <a:r>
              <a:rPr lang="en-US" sz="5400" kern="0" dirty="0" smtClean="0">
                <a:solidFill>
                  <a:prstClr val="black"/>
                </a:solidFill>
              </a:rPr>
              <a:t>Compression (</a:t>
            </a:r>
            <a:r>
              <a:rPr lang="en-US" sz="5400" b="1" kern="0" dirty="0" smtClean="0">
                <a:solidFill>
                  <a:prstClr val="black"/>
                </a:solidFill>
              </a:rPr>
              <a:t>FPC</a:t>
            </a:r>
            <a:r>
              <a:rPr lang="en-US" sz="5400" kern="0" dirty="0" smtClean="0">
                <a:solidFill>
                  <a:prstClr val="black"/>
                </a:solidFill>
              </a:rPr>
              <a:t>) </a:t>
            </a:r>
            <a:r>
              <a:rPr lang="en-US" sz="5400" i="1" kern="0" dirty="0">
                <a:solidFill>
                  <a:prstClr val="black"/>
                </a:solidFill>
              </a:rPr>
              <a:t>[ISCA’04]</a:t>
            </a:r>
            <a:endParaRPr lang="en-US" sz="5400" kern="0" dirty="0">
              <a:solidFill>
                <a:prstClr val="black"/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5400" b="1" kern="0" dirty="0">
                <a:solidFill>
                  <a:prstClr val="black"/>
                </a:solidFill>
              </a:rPr>
              <a:t>C-Pack</a:t>
            </a:r>
            <a:r>
              <a:rPr lang="en-US" sz="5400" kern="0" dirty="0">
                <a:solidFill>
                  <a:prstClr val="black"/>
                </a:solidFill>
              </a:rPr>
              <a:t> </a:t>
            </a:r>
            <a:r>
              <a:rPr lang="en-US" sz="5400" i="1" kern="0" dirty="0">
                <a:solidFill>
                  <a:prstClr val="black"/>
                </a:solidFill>
              </a:rPr>
              <a:t>[Trans. on VLSI’12]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en-US" sz="5400" kern="0" dirty="0">
                <a:solidFill>
                  <a:prstClr val="black"/>
                </a:solidFill>
              </a:rPr>
              <a:t>Statistical Compression (</a:t>
            </a:r>
            <a:r>
              <a:rPr lang="en-US" sz="5400" b="1" kern="0" dirty="0">
                <a:solidFill>
                  <a:prstClr val="black"/>
                </a:solidFill>
              </a:rPr>
              <a:t>SC</a:t>
            </a:r>
            <a:r>
              <a:rPr lang="en-US" sz="5400" b="1" kern="0" baseline="30000" dirty="0">
                <a:solidFill>
                  <a:prstClr val="black"/>
                </a:solidFill>
              </a:rPr>
              <a:t>2</a:t>
            </a:r>
            <a:r>
              <a:rPr lang="en-US" sz="5400" kern="0" dirty="0">
                <a:solidFill>
                  <a:prstClr val="black"/>
                </a:solidFill>
              </a:rPr>
              <a:t>) </a:t>
            </a:r>
            <a:r>
              <a:rPr lang="en-US" sz="5400" i="1" kern="0" dirty="0">
                <a:solidFill>
                  <a:prstClr val="black"/>
                </a:solidFill>
              </a:rPr>
              <a:t>[ISCA’14</a:t>
            </a:r>
            <a:r>
              <a:rPr lang="en-US" sz="5400" i="1" kern="0" dirty="0" smtClean="0">
                <a:solidFill>
                  <a:prstClr val="black"/>
                </a:solidFill>
              </a:rPr>
              <a:t>]</a:t>
            </a:r>
            <a:endParaRPr lang="en-US" sz="5400" i="1" kern="0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687800" y="6853765"/>
            <a:ext cx="15175693" cy="1112678"/>
          </a:xfrm>
          <a:prstGeom prst="rect">
            <a:avLst/>
          </a:prstGeom>
        </p:spPr>
      </p:pic>
      <p:sp>
        <p:nvSpPr>
          <p:cNvPr id="193" name="Rounded Rectangle 192"/>
          <p:cNvSpPr/>
          <p:nvPr/>
        </p:nvSpPr>
        <p:spPr>
          <a:xfrm>
            <a:off x="16982092" y="13134129"/>
            <a:ext cx="14679008" cy="200702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457200" indent="-457200" defTabSz="914400">
              <a:buFont typeface="Arial" panose="020B0604020202020204" pitchFamily="34" charset="0"/>
              <a:buChar char="•"/>
              <a:defRPr/>
            </a:pPr>
            <a:r>
              <a:rPr lang="en-US" sz="5400" b="1" i="1" kern="0" dirty="0" smtClean="0">
                <a:solidFill>
                  <a:schemeClr val="accent1"/>
                </a:solidFill>
                <a:latin typeface="+mj-lt"/>
              </a:rPr>
              <a:t>These algorithms improve performance</a:t>
            </a:r>
            <a:endParaRPr kumimoji="0" lang="en-US" sz="54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But there</a:t>
            </a:r>
            <a:r>
              <a:rPr kumimoji="0" lang="en-US" sz="5400" b="1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 are challenges…</a:t>
            </a:r>
            <a:endParaRPr kumimoji="0" lang="en-US" sz="5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</p:txBody>
      </p:sp>
      <p:grpSp>
        <p:nvGrpSpPr>
          <p:cNvPr id="195" name="Group 11"/>
          <p:cNvGrpSpPr>
            <a:grpSpLocks/>
          </p:cNvGrpSpPr>
          <p:nvPr/>
        </p:nvGrpSpPr>
        <p:grpSpPr bwMode="auto">
          <a:xfrm>
            <a:off x="895352" y="15834265"/>
            <a:ext cx="14262621" cy="1169551"/>
            <a:chOff x="1625600" y="4013215"/>
            <a:chExt cx="12750799" cy="974306"/>
          </a:xfrm>
        </p:grpSpPr>
        <p:sp>
          <p:nvSpPr>
            <p:cNvPr id="196" name="TextBox 4"/>
            <p:cNvSpPr txBox="1">
              <a:spLocks noChangeArrowheads="1"/>
            </p:cNvSpPr>
            <p:nvPr/>
          </p:nvSpPr>
          <p:spPr bwMode="auto">
            <a:xfrm>
              <a:off x="1625600" y="4013215"/>
              <a:ext cx="12750799" cy="974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000" b="1" dirty="0" smtClean="0">
                  <a:solidFill>
                    <a:srgbClr val="3D71B8"/>
                  </a:solidFill>
                  <a:latin typeface="Myriad Pro Cond" panose="020B0506030403020204" pitchFamily="34" charset="0"/>
                </a:rPr>
                <a:t>Energy Efficiency: What is a Bit “Toggle”?</a:t>
              </a:r>
              <a:endParaRPr lang="en-US" sz="7000" b="1" dirty="0">
                <a:solidFill>
                  <a:srgbClr val="3D71B8"/>
                </a:solidFill>
                <a:latin typeface="Myriad Pro Cond" panose="020B0506030403020204" pitchFamily="34" charset="0"/>
              </a:endParaRPr>
            </a:p>
          </p:txBody>
        </p:sp>
        <p:cxnSp>
          <p:nvCxnSpPr>
            <p:cNvPr id="197" name="Straight Connector 196"/>
            <p:cNvCxnSpPr/>
            <p:nvPr/>
          </p:nvCxnSpPr>
          <p:spPr>
            <a:xfrm flipV="1">
              <a:off x="1641475" y="4898367"/>
              <a:ext cx="11427379" cy="3556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3" name="Rectangle 202"/>
          <p:cNvSpPr/>
          <p:nvPr/>
        </p:nvSpPr>
        <p:spPr>
          <a:xfrm>
            <a:off x="5273044" y="18398595"/>
            <a:ext cx="1867786" cy="533400"/>
          </a:xfrm>
          <a:prstGeom prst="rect">
            <a:avLst/>
          </a:prstGeom>
          <a:noFill/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0011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665560" y="18203630"/>
            <a:ext cx="4283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latin typeface="+mj-lt"/>
              </a:rPr>
              <a:t>Previous data:</a:t>
            </a:r>
            <a:endParaRPr lang="en-US" sz="5400" b="1" dirty="0">
              <a:latin typeface="+mj-lt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1338858" y="17168292"/>
            <a:ext cx="12065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+mj-lt"/>
              </a:rPr>
              <a:t>How energy is spent in data transfers:</a:t>
            </a:r>
            <a:endParaRPr lang="en-US" sz="5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1240480" y="18398595"/>
            <a:ext cx="1867786" cy="533400"/>
          </a:xfrm>
          <a:prstGeom prst="rect">
            <a:avLst/>
          </a:prstGeom>
          <a:noFill/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0101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7733231" y="18203630"/>
            <a:ext cx="31320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latin typeface="+mj-lt"/>
              </a:rPr>
              <a:t>New data:</a:t>
            </a:r>
            <a:endParaRPr lang="en-US" sz="5400" b="1" dirty="0">
              <a:latin typeface="+mj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7798" y="19302832"/>
            <a:ext cx="4996755" cy="4350623"/>
          </a:xfrm>
          <a:prstGeom prst="rect">
            <a:avLst/>
          </a:prstGeom>
        </p:spPr>
      </p:pic>
      <p:sp>
        <p:nvSpPr>
          <p:cNvPr id="208" name="Rounded Rectangle 207"/>
          <p:cNvSpPr/>
          <p:nvPr/>
        </p:nvSpPr>
        <p:spPr>
          <a:xfrm>
            <a:off x="6363881" y="22132077"/>
            <a:ext cx="6488174" cy="987988"/>
          </a:xfrm>
          <a:prstGeom prst="roundRect">
            <a:avLst/>
          </a:prstGeom>
          <a:noFill/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i="1" dirty="0" smtClean="0">
                <a:solidFill>
                  <a:srgbClr val="00B050"/>
                </a:solidFill>
              </a:rPr>
              <a:t>Energy</a:t>
            </a:r>
            <a:r>
              <a:rPr lang="en-US" sz="5400" i="1" dirty="0" smtClean="0">
                <a:solidFill>
                  <a:schemeClr val="tx1"/>
                </a:solidFill>
              </a:rPr>
              <a:t> = </a:t>
            </a:r>
            <a:r>
              <a:rPr lang="en-US" sz="5400" b="1" i="1" dirty="0" smtClean="0">
                <a:solidFill>
                  <a:schemeClr val="tx1"/>
                </a:solidFill>
              </a:rPr>
              <a:t>CV</a:t>
            </a:r>
            <a:r>
              <a:rPr lang="en-US" sz="5400" b="1" i="1" baseline="30000" dirty="0" smtClean="0">
                <a:solidFill>
                  <a:schemeClr val="tx1"/>
                </a:solidFill>
              </a:rPr>
              <a:t>2</a:t>
            </a:r>
            <a:r>
              <a:rPr lang="en-US" sz="5400" i="1" baseline="30000" dirty="0" smtClean="0">
                <a:solidFill>
                  <a:schemeClr val="tx1"/>
                </a:solidFill>
              </a:rPr>
              <a:t> </a:t>
            </a:r>
            <a:r>
              <a:rPr lang="en-US" sz="5400" i="1" dirty="0" smtClean="0">
                <a:solidFill>
                  <a:schemeClr val="tx1"/>
                </a:solidFill>
              </a:rPr>
              <a:t>+ </a:t>
            </a:r>
            <a:r>
              <a:rPr lang="en-US" sz="5400" i="1" dirty="0" smtClean="0">
                <a:solidFill>
                  <a:schemeClr val="tx1"/>
                </a:solidFill>
              </a:rPr>
              <a:t>Fixed</a:t>
            </a:r>
            <a:endParaRPr lang="en-US" sz="5400" i="1" dirty="0">
              <a:solidFill>
                <a:schemeClr val="tx1"/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7641981" y="20274818"/>
            <a:ext cx="46932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Toggles are expensive</a:t>
            </a:r>
            <a:endParaRPr kumimoji="0" lang="en-US" sz="48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210" name="Straight Arrow Connector 14"/>
          <p:cNvCxnSpPr>
            <a:cxnSpLocks noChangeShapeType="1"/>
            <a:stCxn id="209" idx="1"/>
          </p:cNvCxnSpPr>
          <p:nvPr/>
        </p:nvCxnSpPr>
        <p:spPr bwMode="auto">
          <a:xfrm flipH="1" flipV="1">
            <a:off x="5640450" y="20692664"/>
            <a:ext cx="2001531" cy="366984"/>
          </a:xfrm>
          <a:prstGeom prst="straightConnector1">
            <a:avLst/>
          </a:prstGeom>
          <a:noFill/>
          <a:ln w="635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211" name="Straight Arrow Connector 14"/>
          <p:cNvCxnSpPr>
            <a:cxnSpLocks noChangeShapeType="1"/>
            <a:stCxn id="209" idx="1"/>
          </p:cNvCxnSpPr>
          <p:nvPr/>
        </p:nvCxnSpPr>
        <p:spPr bwMode="auto">
          <a:xfrm flipH="1">
            <a:off x="5640450" y="21059648"/>
            <a:ext cx="2001531" cy="670732"/>
          </a:xfrm>
          <a:prstGeom prst="straightConnector1">
            <a:avLst/>
          </a:prstGeom>
          <a:noFill/>
          <a:ln w="63500" algn="ctr">
            <a:solidFill>
              <a:schemeClr val="tx1"/>
            </a:solidFill>
            <a:round/>
            <a:headEnd type="none" w="med" len="med"/>
            <a:tailEnd type="triangle" w="med" len="med"/>
          </a:ln>
        </p:spPr>
      </p:cxnSp>
      <p:grpSp>
        <p:nvGrpSpPr>
          <p:cNvPr id="212" name="Group 11"/>
          <p:cNvGrpSpPr>
            <a:grpSpLocks/>
          </p:cNvGrpSpPr>
          <p:nvPr/>
        </p:nvGrpSpPr>
        <p:grpSpPr bwMode="auto">
          <a:xfrm>
            <a:off x="14486022" y="15829996"/>
            <a:ext cx="17487230" cy="1169551"/>
            <a:chOff x="1625600" y="4013215"/>
            <a:chExt cx="13325475" cy="974306"/>
          </a:xfrm>
        </p:grpSpPr>
        <p:sp>
          <p:nvSpPr>
            <p:cNvPr id="213" name="TextBox 4"/>
            <p:cNvSpPr txBox="1">
              <a:spLocks noChangeArrowheads="1"/>
            </p:cNvSpPr>
            <p:nvPr/>
          </p:nvSpPr>
          <p:spPr bwMode="auto">
            <a:xfrm>
              <a:off x="1625600" y="4013215"/>
              <a:ext cx="12750799" cy="974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000" b="1" dirty="0" smtClean="0">
                  <a:solidFill>
                    <a:srgbClr val="3D71B8"/>
                  </a:solidFill>
                  <a:latin typeface="Myriad Pro Cond" panose="020B0506030403020204" pitchFamily="34" charset="0"/>
                </a:rPr>
                <a:t>Excessive Bit Toggles with Data Compression</a:t>
              </a:r>
              <a:endParaRPr lang="en-US" sz="7000" b="1" dirty="0">
                <a:solidFill>
                  <a:srgbClr val="3D71B8"/>
                </a:solidFill>
                <a:latin typeface="Myriad Pro Cond" panose="020B0506030403020204" pitchFamily="34" charset="0"/>
              </a:endParaRPr>
            </a:p>
          </p:txBody>
        </p:sp>
        <p:cxnSp>
          <p:nvCxnSpPr>
            <p:cNvPr id="214" name="Straight Connector 213"/>
            <p:cNvCxnSpPr/>
            <p:nvPr/>
          </p:nvCxnSpPr>
          <p:spPr>
            <a:xfrm>
              <a:off x="1641475" y="4901923"/>
              <a:ext cx="13309600" cy="0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14109518" y="17306457"/>
            <a:ext cx="9130535" cy="1739904"/>
            <a:chOff x="14777982" y="17156687"/>
            <a:chExt cx="9130535" cy="1739904"/>
          </a:xfrm>
        </p:grpSpPr>
        <p:sp>
          <p:nvSpPr>
            <p:cNvPr id="229" name="Rectangle 228"/>
            <p:cNvSpPr/>
            <p:nvPr/>
          </p:nvSpPr>
          <p:spPr>
            <a:xfrm>
              <a:off x="14777982" y="18029850"/>
              <a:ext cx="2272504" cy="565299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0x00003A00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14777983" y="18027192"/>
              <a:ext cx="8980376" cy="570615"/>
            </a:xfrm>
            <a:prstGeom prst="rect">
              <a:avLst/>
            </a:prstGeom>
            <a:noFill/>
            <a:ln w="571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37" name="Content Placeholder 2"/>
            <p:cNvSpPr txBox="1">
              <a:spLocks/>
            </p:cNvSpPr>
            <p:nvPr/>
          </p:nvSpPr>
          <p:spPr>
            <a:xfrm>
              <a:off x="15478681" y="17156687"/>
              <a:ext cx="7578980" cy="593990"/>
            </a:xfrm>
            <a:prstGeom prst="rect">
              <a:avLst/>
            </a:prstGeom>
          </p:spPr>
          <p:txBody>
            <a:bodyPr>
              <a:normAutofit fontScale="40000" lnSpcReduction="20000"/>
            </a:bodyPr>
            <a:lstStyle/>
            <a:p>
              <a:pPr marL="342900" indent="-342900" algn="ctr" eaLnBrk="1" fontAlgn="auto" hangingPunct="1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0100" i="1" dirty="0" smtClean="0">
                  <a:solidFill>
                    <a:srgbClr val="0070C0"/>
                  </a:solidFill>
                  <a:latin typeface="Calibri"/>
                </a:rPr>
                <a:t>Uncompressed</a:t>
              </a:r>
              <a:r>
                <a:rPr lang="en-US" sz="10100" b="0" i="1" dirty="0" smtClean="0">
                  <a:solidFill>
                    <a:srgbClr val="0070C0"/>
                  </a:solidFill>
                  <a:latin typeface="Calibri"/>
                </a:rPr>
                <a:t> Cache Line</a:t>
              </a:r>
            </a:p>
            <a:p>
              <a:pPr marL="342900" indent="-342900" eaLnBrk="1" fontAlgn="auto" hangingPunct="1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lang="en-US" sz="2400" b="0" dirty="0">
                <a:solidFill>
                  <a:prstClr val="black"/>
                </a:solidFill>
                <a:latin typeface="Calibri"/>
              </a:endParaRPr>
            </a:p>
            <a:p>
              <a:pPr marL="342900" indent="-342900" eaLnBrk="1" fontAlgn="auto" hangingPunct="1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lang="en-US" sz="2400" b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16776003" y="18062345"/>
              <a:ext cx="2701571" cy="500308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0x8001D000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cxnSp>
          <p:nvCxnSpPr>
            <p:cNvPr id="235" name="Straight Connector 234"/>
            <p:cNvCxnSpPr/>
            <p:nvPr/>
          </p:nvCxnSpPr>
          <p:spPr>
            <a:xfrm>
              <a:off x="19268171" y="17728407"/>
              <a:ext cx="0" cy="1168184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" name="Rectangle 265"/>
            <p:cNvSpPr/>
            <p:nvPr/>
          </p:nvSpPr>
          <p:spPr>
            <a:xfrm>
              <a:off x="19208925" y="18029850"/>
              <a:ext cx="2272504" cy="565299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0x00003A01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21206946" y="18062345"/>
              <a:ext cx="2701571" cy="500308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0x8001D008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cxnSp>
          <p:nvCxnSpPr>
            <p:cNvPr id="269" name="Straight Connector 268"/>
            <p:cNvCxnSpPr/>
            <p:nvPr/>
          </p:nvCxnSpPr>
          <p:spPr>
            <a:xfrm>
              <a:off x="23758359" y="17728407"/>
              <a:ext cx="0" cy="1168184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0" name="Group 269"/>
          <p:cNvGrpSpPr/>
          <p:nvPr/>
        </p:nvGrpSpPr>
        <p:grpSpPr>
          <a:xfrm>
            <a:off x="23414091" y="17306457"/>
            <a:ext cx="8998983" cy="1791176"/>
            <a:chOff x="14777982" y="17156687"/>
            <a:chExt cx="8998983" cy="1791176"/>
          </a:xfrm>
        </p:grpSpPr>
        <p:sp>
          <p:nvSpPr>
            <p:cNvPr id="271" name="Rectangle 270"/>
            <p:cNvSpPr/>
            <p:nvPr/>
          </p:nvSpPr>
          <p:spPr>
            <a:xfrm>
              <a:off x="14777982" y="18029850"/>
              <a:ext cx="2102892" cy="565299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</a:rPr>
                <a:t>0x5</a:t>
              </a:r>
              <a:r>
                <a:rPr kumimoji="0" lang="en-US" sz="3200" b="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 0x</a:t>
              </a: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3A00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14777983" y="18027192"/>
              <a:ext cx="8998982" cy="567957"/>
            </a:xfrm>
            <a:prstGeom prst="rect">
              <a:avLst/>
            </a:prstGeom>
            <a:noFill/>
            <a:ln w="571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3" name="Content Placeholder 2"/>
            <p:cNvSpPr txBox="1">
              <a:spLocks/>
            </p:cNvSpPr>
            <p:nvPr/>
          </p:nvSpPr>
          <p:spPr>
            <a:xfrm>
              <a:off x="15478681" y="17156687"/>
              <a:ext cx="7578980" cy="593990"/>
            </a:xfrm>
            <a:prstGeom prst="rect">
              <a:avLst/>
            </a:prstGeom>
          </p:spPr>
          <p:txBody>
            <a:bodyPr>
              <a:normAutofit fontScale="40000" lnSpcReduction="20000"/>
            </a:bodyPr>
            <a:lstStyle/>
            <a:p>
              <a:pPr marL="342900" indent="-342900" algn="ctr" eaLnBrk="1" fontAlgn="auto" hangingPunct="1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0100" i="1" dirty="0" smtClean="0">
                  <a:solidFill>
                    <a:srgbClr val="0070C0"/>
                  </a:solidFill>
                  <a:latin typeface="Calibri"/>
                </a:rPr>
                <a:t>Compressed</a:t>
              </a:r>
              <a:r>
                <a:rPr lang="en-US" sz="10100" b="0" i="1" dirty="0" smtClean="0">
                  <a:solidFill>
                    <a:srgbClr val="0070C0"/>
                  </a:solidFill>
                  <a:latin typeface="Calibri"/>
                </a:rPr>
                <a:t> </a:t>
              </a:r>
              <a:r>
                <a:rPr lang="en-US" sz="10100" b="0" i="1" dirty="0" smtClean="0">
                  <a:solidFill>
                    <a:srgbClr val="0070C0"/>
                  </a:solidFill>
                  <a:latin typeface="Calibri"/>
                </a:rPr>
                <a:t>Cache </a:t>
              </a:r>
              <a:r>
                <a:rPr lang="en-US" sz="10100" b="0" i="1" dirty="0" smtClean="0">
                  <a:solidFill>
                    <a:srgbClr val="0070C0"/>
                  </a:solidFill>
                  <a:latin typeface="Calibri"/>
                </a:rPr>
                <a:t>Line (FPC)</a:t>
              </a:r>
              <a:endParaRPr lang="en-US" sz="10100" b="0" i="1" dirty="0" smtClean="0">
                <a:solidFill>
                  <a:srgbClr val="0070C0"/>
                </a:solidFill>
                <a:latin typeface="Calibri"/>
              </a:endParaRPr>
            </a:p>
            <a:p>
              <a:pPr marL="342900" indent="-342900" eaLnBrk="1" fontAlgn="auto" hangingPunct="1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lang="en-US" sz="2400" b="0" dirty="0">
                <a:solidFill>
                  <a:prstClr val="black"/>
                </a:solidFill>
                <a:latin typeface="Calibri"/>
              </a:endParaRPr>
            </a:p>
            <a:p>
              <a:pPr marL="342900" indent="-342900" eaLnBrk="1" fontAlgn="auto" hangingPunct="1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lang="en-US" sz="2400" b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16667043" y="18062345"/>
              <a:ext cx="2792477" cy="500308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</a:rPr>
                <a:t>0x7</a:t>
              </a: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 8001D000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cxnSp>
          <p:nvCxnSpPr>
            <p:cNvPr id="275" name="Straight Connector 274"/>
            <p:cNvCxnSpPr/>
            <p:nvPr/>
          </p:nvCxnSpPr>
          <p:spPr>
            <a:xfrm>
              <a:off x="20677871" y="17779679"/>
              <a:ext cx="0" cy="1168184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9" name="Rectangle 278"/>
          <p:cNvSpPr/>
          <p:nvPr/>
        </p:nvSpPr>
        <p:spPr>
          <a:xfrm>
            <a:off x="27908175" y="18179620"/>
            <a:ext cx="2102892" cy="565299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0x5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0x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3A01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29793340" y="18212115"/>
            <a:ext cx="2792477" cy="50030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0x7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8001D008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82" name="Rectangle 281"/>
          <p:cNvSpPr/>
          <p:nvPr/>
        </p:nvSpPr>
        <p:spPr bwMode="auto">
          <a:xfrm>
            <a:off x="23477906" y="18263845"/>
            <a:ext cx="636884" cy="422826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83" name="Rectangle 282"/>
          <p:cNvSpPr/>
          <p:nvPr/>
        </p:nvSpPr>
        <p:spPr bwMode="auto">
          <a:xfrm>
            <a:off x="25481087" y="18263845"/>
            <a:ext cx="636884" cy="422826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27985161" y="18263845"/>
            <a:ext cx="636884" cy="422826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85" name="Rectangle 284"/>
          <p:cNvSpPr/>
          <p:nvPr/>
        </p:nvSpPr>
        <p:spPr bwMode="auto">
          <a:xfrm>
            <a:off x="29984689" y="18256839"/>
            <a:ext cx="636884" cy="422826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4100550" y="19024092"/>
            <a:ext cx="8309548" cy="3448390"/>
            <a:chOff x="14100550" y="19024092"/>
            <a:chExt cx="8309548" cy="3448390"/>
          </a:xfrm>
        </p:grpSpPr>
        <p:grpSp>
          <p:nvGrpSpPr>
            <p:cNvPr id="36" name="Group 35"/>
            <p:cNvGrpSpPr/>
            <p:nvPr/>
          </p:nvGrpSpPr>
          <p:grpSpPr>
            <a:xfrm>
              <a:off x="14100550" y="19024092"/>
              <a:ext cx="6389734" cy="769441"/>
              <a:chOff x="14100550" y="19024092"/>
              <a:chExt cx="6389734" cy="769441"/>
            </a:xfrm>
          </p:grpSpPr>
          <p:sp>
            <p:nvSpPr>
              <p:cNvPr id="286" name="Rectangle 285"/>
              <p:cNvSpPr/>
              <p:nvPr/>
            </p:nvSpPr>
            <p:spPr>
              <a:xfrm>
                <a:off x="14123344" y="19141593"/>
                <a:ext cx="4476363" cy="559517"/>
              </a:xfrm>
              <a:prstGeom prst="rect">
                <a:avLst/>
              </a:prstGeom>
              <a:noFill/>
              <a:ln w="5715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14100550" y="19138702"/>
                <a:ext cx="2272504" cy="565299"/>
              </a:xfrm>
              <a:prstGeom prst="rect">
                <a:avLst/>
              </a:prstGeom>
              <a:noFill/>
              <a:ln w="5715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0x00003A00</a:t>
                </a: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16029500" y="19171197"/>
                <a:ext cx="2701571" cy="500308"/>
              </a:xfrm>
              <a:prstGeom prst="rect">
                <a:avLst/>
              </a:prstGeom>
              <a:noFill/>
              <a:ln w="5715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0x8001D000</a:t>
                </a: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290" name="TextBox 289"/>
              <p:cNvSpPr txBox="1"/>
              <p:nvPr/>
            </p:nvSpPr>
            <p:spPr>
              <a:xfrm>
                <a:off x="19161074" y="19024092"/>
                <a:ext cx="132921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rPr>
                  <a:t>Flit 0</a:t>
                </a:r>
                <a:endParaRPr kumimoji="0" lang="en-US" sz="4400" b="1" i="1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</p:grpSp>
        <p:grpSp>
          <p:nvGrpSpPr>
            <p:cNvPr id="291" name="Group 290"/>
            <p:cNvGrpSpPr/>
            <p:nvPr/>
          </p:nvGrpSpPr>
          <p:grpSpPr>
            <a:xfrm>
              <a:off x="14122410" y="20533999"/>
              <a:ext cx="6455966" cy="769441"/>
              <a:chOff x="14100550" y="19058541"/>
              <a:chExt cx="6455966" cy="769441"/>
            </a:xfrm>
          </p:grpSpPr>
          <p:sp>
            <p:nvSpPr>
              <p:cNvPr id="292" name="Rectangle 291"/>
              <p:cNvSpPr/>
              <p:nvPr/>
            </p:nvSpPr>
            <p:spPr>
              <a:xfrm>
                <a:off x="14123344" y="19141593"/>
                <a:ext cx="4476363" cy="559517"/>
              </a:xfrm>
              <a:prstGeom prst="rect">
                <a:avLst/>
              </a:prstGeom>
              <a:noFill/>
              <a:ln w="5715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14100550" y="19138702"/>
                <a:ext cx="2272504" cy="565299"/>
              </a:xfrm>
              <a:prstGeom prst="rect">
                <a:avLst/>
              </a:prstGeom>
              <a:noFill/>
              <a:ln w="5715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0x00003A01</a:t>
                </a: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16029500" y="19171197"/>
                <a:ext cx="2701571" cy="500308"/>
              </a:xfrm>
              <a:prstGeom prst="rect">
                <a:avLst/>
              </a:prstGeom>
              <a:noFill/>
              <a:ln w="5715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0x8001D008</a:t>
                </a: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295" name="TextBox 294"/>
              <p:cNvSpPr txBox="1"/>
              <p:nvPr/>
            </p:nvSpPr>
            <p:spPr>
              <a:xfrm>
                <a:off x="19227306" y="19058541"/>
                <a:ext cx="132921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rPr>
                  <a:t>Flit </a:t>
                </a:r>
                <a:r>
                  <a:rPr kumimoji="0" lang="en-US" sz="44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rPr>
                  <a:t>1</a:t>
                </a:r>
                <a:endParaRPr kumimoji="0" lang="en-US" sz="4400" b="1" i="1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</p:grpSp>
        <p:sp>
          <p:nvSpPr>
            <p:cNvPr id="296" name="Rounded Rectangle 295"/>
            <p:cNvSpPr/>
            <p:nvPr/>
          </p:nvSpPr>
          <p:spPr>
            <a:xfrm>
              <a:off x="14870283" y="19929883"/>
              <a:ext cx="2982483" cy="422533"/>
            </a:xfrm>
            <a:prstGeom prst="roundRect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</a:rPr>
                <a:t>XOR</a:t>
              </a:r>
            </a:p>
          </p:txBody>
        </p: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5888638" y="20982423"/>
              <a:ext cx="945771" cy="1172756"/>
            </a:xfrm>
            <a:prstGeom prst="rect">
              <a:avLst/>
            </a:prstGeom>
          </p:spPr>
        </p:pic>
        <p:grpSp>
          <p:nvGrpSpPr>
            <p:cNvPr id="298" name="Group 297"/>
            <p:cNvGrpSpPr/>
            <p:nvPr/>
          </p:nvGrpSpPr>
          <p:grpSpPr>
            <a:xfrm>
              <a:off x="14122410" y="21703041"/>
              <a:ext cx="8287688" cy="769441"/>
              <a:chOff x="14100550" y="18994259"/>
              <a:chExt cx="8287688" cy="769441"/>
            </a:xfrm>
          </p:grpSpPr>
          <p:sp>
            <p:nvSpPr>
              <p:cNvPr id="299" name="Rectangle 298"/>
              <p:cNvSpPr/>
              <p:nvPr/>
            </p:nvSpPr>
            <p:spPr>
              <a:xfrm>
                <a:off x="14123344" y="19141593"/>
                <a:ext cx="4476363" cy="559517"/>
              </a:xfrm>
              <a:prstGeom prst="rect">
                <a:avLst/>
              </a:prstGeom>
              <a:noFill/>
              <a:ln w="5715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14100550" y="19138702"/>
                <a:ext cx="2272504" cy="565299"/>
              </a:xfrm>
              <a:prstGeom prst="rect">
                <a:avLst/>
              </a:prstGeom>
              <a:noFill/>
              <a:ln w="5715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14123344" y="19171196"/>
                <a:ext cx="4607727" cy="529913"/>
              </a:xfrm>
              <a:prstGeom prst="rect">
                <a:avLst/>
              </a:prstGeom>
              <a:noFill/>
              <a:ln w="5715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kern="0" dirty="0" smtClean="0">
                    <a:solidFill>
                      <a:prstClr val="black"/>
                    </a:solidFill>
                    <a:latin typeface="+mj-lt"/>
                  </a:rPr>
                  <a:t>..</a:t>
                </a:r>
                <a:r>
                  <a:rPr kumimoji="0" lang="en-US" sz="3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0000001…00001000</a:t>
                </a: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  <p:sp>
            <p:nvSpPr>
              <p:cNvPr id="302" name="TextBox 301"/>
              <p:cNvSpPr txBox="1"/>
              <p:nvPr/>
            </p:nvSpPr>
            <p:spPr>
              <a:xfrm>
                <a:off x="19161073" y="18994259"/>
                <a:ext cx="322716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j-lt"/>
                  </a:rPr>
                  <a:t># Toggles = </a:t>
                </a:r>
                <a:r>
                  <a:rPr kumimoji="0" lang="en-US" sz="44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D71B8"/>
                    </a:solidFill>
                    <a:effectLst/>
                    <a:uLnTx/>
                    <a:uFillTx/>
                    <a:latin typeface="+mj-lt"/>
                  </a:rPr>
                  <a:t>2</a:t>
                </a:r>
                <a:endParaRPr kumimoji="0" lang="en-US" sz="4400" b="1" i="1" u="none" strike="noStrike" kern="0" cap="none" spc="0" normalizeH="0" baseline="0" noProof="0" dirty="0">
                  <a:ln>
                    <a:noFill/>
                  </a:ln>
                  <a:solidFill>
                    <a:srgbClr val="3D71B8"/>
                  </a:solidFill>
                  <a:effectLst/>
                  <a:uLnTx/>
                  <a:uFillTx/>
                  <a:latin typeface="+mj-lt"/>
                </a:endParaRPr>
              </a:p>
            </p:txBody>
          </p:sp>
        </p:grpSp>
        <p:sp>
          <p:nvSpPr>
            <p:cNvPr id="303" name="Rectangle 302"/>
            <p:cNvSpPr/>
            <p:nvPr/>
          </p:nvSpPr>
          <p:spPr bwMode="auto">
            <a:xfrm>
              <a:off x="16107539" y="21877086"/>
              <a:ext cx="171188" cy="510041"/>
            </a:xfrm>
            <a:prstGeom prst="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07" name="Rectangle 306"/>
            <p:cNvSpPr/>
            <p:nvPr/>
          </p:nvSpPr>
          <p:spPr bwMode="auto">
            <a:xfrm>
              <a:off x="17422646" y="21877086"/>
              <a:ext cx="171188" cy="510041"/>
            </a:xfrm>
            <a:prstGeom prst="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23413244" y="19044235"/>
            <a:ext cx="6396025" cy="769441"/>
            <a:chOff x="14100549" y="19028628"/>
            <a:chExt cx="6396025" cy="769441"/>
          </a:xfrm>
        </p:grpSpPr>
        <p:sp>
          <p:nvSpPr>
            <p:cNvPr id="329" name="Rectangle 328"/>
            <p:cNvSpPr/>
            <p:nvPr/>
          </p:nvSpPr>
          <p:spPr>
            <a:xfrm>
              <a:off x="14123344" y="19141593"/>
              <a:ext cx="4476363" cy="559517"/>
            </a:xfrm>
            <a:prstGeom prst="rect">
              <a:avLst/>
            </a:prstGeom>
            <a:noFill/>
            <a:ln w="571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14100549" y="19138702"/>
              <a:ext cx="4499157" cy="565299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5 3A00 7 8001D000 5 1D 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19167364" y="19028628"/>
              <a:ext cx="132921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Flit 0</a:t>
              </a:r>
              <a:endParaRPr kumimoji="0" lang="en-US" sz="4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endParaRPr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23435104" y="20553400"/>
            <a:ext cx="6438702" cy="769441"/>
            <a:chOff x="14100549" y="19062335"/>
            <a:chExt cx="6438702" cy="769441"/>
          </a:xfrm>
        </p:grpSpPr>
        <p:sp>
          <p:nvSpPr>
            <p:cNvPr id="325" name="Rectangle 324"/>
            <p:cNvSpPr/>
            <p:nvPr/>
          </p:nvSpPr>
          <p:spPr>
            <a:xfrm>
              <a:off x="14123344" y="19141593"/>
              <a:ext cx="4476363" cy="559517"/>
            </a:xfrm>
            <a:prstGeom prst="rect">
              <a:avLst/>
            </a:prstGeom>
            <a:noFill/>
            <a:ln w="571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14100549" y="19138702"/>
              <a:ext cx="4557995" cy="565299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kern="0" dirty="0" smtClean="0">
                  <a:solidFill>
                    <a:prstClr val="black"/>
                  </a:solidFill>
                  <a:latin typeface="+mj-lt"/>
                </a:rPr>
                <a:t>1 01 7 8001D008 5 3A02 1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28" name="TextBox 327"/>
            <p:cNvSpPr txBox="1"/>
            <p:nvPr/>
          </p:nvSpPr>
          <p:spPr>
            <a:xfrm>
              <a:off x="19210041" y="19062335"/>
              <a:ext cx="132921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Flit </a:t>
              </a:r>
              <a:r>
                <a:rPr kumimoji="0" lang="en-US" sz="44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1</a:t>
              </a:r>
              <a:endParaRPr kumimoji="0" lang="en-US" sz="44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endParaRPr>
            </a:p>
          </p:txBody>
        </p:sp>
      </p:grpSp>
      <p:sp>
        <p:nvSpPr>
          <p:cNvPr id="311" name="Rounded Rectangle 310"/>
          <p:cNvSpPr/>
          <p:nvPr/>
        </p:nvSpPr>
        <p:spPr>
          <a:xfrm>
            <a:off x="24182978" y="19945490"/>
            <a:ext cx="2982483" cy="422533"/>
          </a:xfrm>
          <a:prstGeom prst="round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</a:rPr>
              <a:t>XOR</a:t>
            </a:r>
          </a:p>
        </p:txBody>
      </p:sp>
      <p:pic>
        <p:nvPicPr>
          <p:cNvPr id="312" name="Picture 3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201333" y="20998030"/>
            <a:ext cx="945771" cy="1172756"/>
          </a:xfrm>
          <a:prstGeom prst="rect">
            <a:avLst/>
          </a:prstGeom>
        </p:spPr>
      </p:pic>
      <p:grpSp>
        <p:nvGrpSpPr>
          <p:cNvPr id="313" name="Group 312"/>
          <p:cNvGrpSpPr/>
          <p:nvPr/>
        </p:nvGrpSpPr>
        <p:grpSpPr>
          <a:xfrm>
            <a:off x="23413245" y="21752985"/>
            <a:ext cx="8482190" cy="769441"/>
            <a:chOff x="14078690" y="19028596"/>
            <a:chExt cx="8482190" cy="769441"/>
          </a:xfrm>
        </p:grpSpPr>
        <p:sp>
          <p:nvSpPr>
            <p:cNvPr id="316" name="Rectangle 315"/>
            <p:cNvSpPr/>
            <p:nvPr/>
          </p:nvSpPr>
          <p:spPr>
            <a:xfrm>
              <a:off x="14123344" y="19141593"/>
              <a:ext cx="4476363" cy="559517"/>
            </a:xfrm>
            <a:prstGeom prst="rect">
              <a:avLst/>
            </a:prstGeom>
            <a:noFill/>
            <a:ln w="571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2" name="Rectangle 321"/>
            <p:cNvSpPr/>
            <p:nvPr/>
          </p:nvSpPr>
          <p:spPr>
            <a:xfrm>
              <a:off x="14100550" y="19138702"/>
              <a:ext cx="2272504" cy="565299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14078690" y="19171196"/>
              <a:ext cx="4652382" cy="529913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001001111…10100011000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19048380" y="19028596"/>
              <a:ext cx="351250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# Toggles = </a:t>
              </a:r>
              <a:r>
                <a:rPr lang="en-US" sz="4400" b="1" i="1" kern="0" dirty="0" smtClean="0">
                  <a:solidFill>
                    <a:srgbClr val="FF0000"/>
                  </a:solidFill>
                  <a:latin typeface="+mj-lt"/>
                </a:rPr>
                <a:t>31</a:t>
              </a:r>
              <a:endParaRPr kumimoji="0" lang="en-US" sz="44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endParaRPr>
            </a:p>
          </p:txBody>
        </p:sp>
      </p:grpSp>
      <p:sp>
        <p:nvSpPr>
          <p:cNvPr id="314" name="Rectangle 313"/>
          <p:cNvSpPr/>
          <p:nvPr/>
        </p:nvSpPr>
        <p:spPr bwMode="auto">
          <a:xfrm>
            <a:off x="23972415" y="21892556"/>
            <a:ext cx="171188" cy="510041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5" name="Rectangle 314"/>
          <p:cNvSpPr/>
          <p:nvPr/>
        </p:nvSpPr>
        <p:spPr bwMode="auto">
          <a:xfrm>
            <a:off x="24565237" y="21892556"/>
            <a:ext cx="788390" cy="510041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3" name="Rectangle 332"/>
          <p:cNvSpPr/>
          <p:nvPr/>
        </p:nvSpPr>
        <p:spPr bwMode="auto">
          <a:xfrm>
            <a:off x="26906306" y="21896182"/>
            <a:ext cx="430643" cy="510041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4" name="Rectangle 333"/>
          <p:cNvSpPr/>
          <p:nvPr/>
        </p:nvSpPr>
        <p:spPr bwMode="auto">
          <a:xfrm>
            <a:off x="26094317" y="21896182"/>
            <a:ext cx="188904" cy="510041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5" name="Rectangle 334"/>
          <p:cNvSpPr/>
          <p:nvPr/>
        </p:nvSpPr>
        <p:spPr bwMode="auto">
          <a:xfrm>
            <a:off x="25662822" y="21896559"/>
            <a:ext cx="188904" cy="510041"/>
          </a:xfrm>
          <a:prstGeom prst="rect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336" name="Straight Connector 335"/>
          <p:cNvCxnSpPr/>
          <p:nvPr/>
        </p:nvCxnSpPr>
        <p:spPr>
          <a:xfrm flipH="1">
            <a:off x="812384" y="23392978"/>
            <a:ext cx="31125190" cy="0"/>
          </a:xfrm>
          <a:prstGeom prst="line">
            <a:avLst/>
          </a:prstGeom>
          <a:ln w="76200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7" name="Group 11"/>
          <p:cNvGrpSpPr>
            <a:grpSpLocks/>
          </p:cNvGrpSpPr>
          <p:nvPr/>
        </p:nvGrpSpPr>
        <p:grpSpPr bwMode="auto">
          <a:xfrm>
            <a:off x="809626" y="23961812"/>
            <a:ext cx="17730835" cy="1169551"/>
            <a:chOff x="1625600" y="4013215"/>
            <a:chExt cx="12750799" cy="974306"/>
          </a:xfrm>
        </p:grpSpPr>
        <p:sp>
          <p:nvSpPr>
            <p:cNvPr id="338" name="TextBox 4"/>
            <p:cNvSpPr txBox="1">
              <a:spLocks noChangeArrowheads="1"/>
            </p:cNvSpPr>
            <p:nvPr/>
          </p:nvSpPr>
          <p:spPr bwMode="auto">
            <a:xfrm>
              <a:off x="1625600" y="4013215"/>
              <a:ext cx="12750799" cy="974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000" b="1" dirty="0" smtClean="0">
                  <a:solidFill>
                    <a:srgbClr val="3D71B8"/>
                  </a:solidFill>
                  <a:latin typeface="Myriad Pro Cond" panose="020B0506030403020204" pitchFamily="34" charset="0"/>
                </a:rPr>
                <a:t>Toggle-Aware Energy-Efficient Data Compression</a:t>
              </a:r>
              <a:endParaRPr lang="en-US" sz="7000" b="1" dirty="0">
                <a:solidFill>
                  <a:srgbClr val="3D71B8"/>
                </a:solidFill>
                <a:latin typeface="Myriad Pro Cond" panose="020B0506030403020204" pitchFamily="34" charset="0"/>
              </a:endParaRPr>
            </a:p>
          </p:txBody>
        </p:sp>
        <p:cxnSp>
          <p:nvCxnSpPr>
            <p:cNvPr id="339" name="Straight Connector 338"/>
            <p:cNvCxnSpPr/>
            <p:nvPr/>
          </p:nvCxnSpPr>
          <p:spPr>
            <a:xfrm flipV="1">
              <a:off x="1641475" y="4892677"/>
              <a:ext cx="12412463" cy="0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0" name="Content Placeholder 2"/>
          <p:cNvSpPr txBox="1">
            <a:spLocks/>
          </p:cNvSpPr>
          <p:nvPr/>
        </p:nvSpPr>
        <p:spPr>
          <a:xfrm>
            <a:off x="755694" y="25527805"/>
            <a:ext cx="10549632" cy="73061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52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</a:rPr>
              <a:t>Problem: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5200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</a:rPr>
              <a:t>+ 1.53X</a:t>
            </a:r>
            <a:r>
              <a:rPr kumimoji="0" lang="en-US" sz="5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effective compression ratio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520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- 2.19X</a:t>
            </a:r>
            <a:r>
              <a:rPr kumimoji="0" lang="en-US" sz="520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5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increase in toggle count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2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52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</a:rPr>
              <a:t>Goal: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5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Find the optimal tradeoff between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5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toggle count and compression ratio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5200" i="1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52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</a:rPr>
              <a:t>Key Idea – Energy</a:t>
            </a:r>
            <a:r>
              <a:rPr kumimoji="0" lang="en-US" sz="5200" b="1" i="1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</a:rPr>
              <a:t> Control (EC)</a:t>
            </a:r>
            <a:r>
              <a:rPr kumimoji="0" lang="en-US" sz="52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5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Determine toggle count</a:t>
            </a:r>
            <a:r>
              <a:rPr kumimoji="0" lang="en-US" sz="52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endParaRPr kumimoji="0" lang="en-US" sz="52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5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Use a heuristic (</a:t>
            </a:r>
            <a:r>
              <a:rPr kumimoji="0" lang="en-US" sz="52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</a:rPr>
              <a:t>Energy X Delay </a:t>
            </a:r>
            <a:r>
              <a:rPr lang="en-US" sz="5200" i="1" kern="0" dirty="0"/>
              <a:t>and</a:t>
            </a:r>
            <a:r>
              <a:rPr lang="en-US" sz="5200" i="1" kern="0" dirty="0">
                <a:solidFill>
                  <a:srgbClr val="0070C0"/>
                </a:solidFill>
              </a:rPr>
              <a:t> </a:t>
            </a:r>
            <a:endParaRPr lang="en-US" sz="5200" i="1" kern="0" dirty="0" smtClean="0">
              <a:solidFill>
                <a:srgbClr val="0070C0"/>
              </a:solidFill>
            </a:endParaRPr>
          </a:p>
          <a:p>
            <a:pPr marL="0" lvl="0" indent="0" defTabSz="9144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5200" b="1" i="1" kern="0" dirty="0" smtClean="0">
                <a:solidFill>
                  <a:srgbClr val="0070C0"/>
                </a:solidFill>
              </a:rPr>
              <a:t>Energy </a:t>
            </a:r>
            <a:r>
              <a:rPr lang="en-US" sz="5200" b="1" i="1" kern="0" dirty="0">
                <a:solidFill>
                  <a:srgbClr val="0070C0"/>
                </a:solidFill>
              </a:rPr>
              <a:t>X </a:t>
            </a:r>
            <a:r>
              <a:rPr lang="en-US" sz="5200" b="1" i="1" kern="0" dirty="0" smtClean="0">
                <a:solidFill>
                  <a:srgbClr val="0070C0"/>
                </a:solidFill>
              </a:rPr>
              <a:t>Delay</a:t>
            </a:r>
            <a:r>
              <a:rPr lang="en-US" sz="5200" b="1" i="1" kern="0" baseline="30000" dirty="0" smtClean="0">
                <a:solidFill>
                  <a:srgbClr val="0070C0"/>
                </a:solidFill>
              </a:rPr>
              <a:t>2</a:t>
            </a:r>
            <a:r>
              <a:rPr lang="en-US" sz="5200" b="1" i="1" kern="0" dirty="0" smtClean="0">
                <a:solidFill>
                  <a:srgbClr val="0070C0"/>
                </a:solidFill>
              </a:rPr>
              <a:t> </a:t>
            </a:r>
            <a:r>
              <a:rPr kumimoji="0" lang="en-US" sz="5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metrics)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52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Throttle compression when needed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31955" y="25519639"/>
            <a:ext cx="10050978" cy="7023156"/>
          </a:xfrm>
          <a:prstGeom prst="rect">
            <a:avLst/>
          </a:prstGeom>
        </p:spPr>
      </p:pic>
      <p:grpSp>
        <p:nvGrpSpPr>
          <p:cNvPr id="345" name="Group 11"/>
          <p:cNvGrpSpPr>
            <a:grpSpLocks/>
          </p:cNvGrpSpPr>
          <p:nvPr/>
        </p:nvGrpSpPr>
        <p:grpSpPr bwMode="auto">
          <a:xfrm>
            <a:off x="18679105" y="23928846"/>
            <a:ext cx="13603964" cy="1169551"/>
            <a:chOff x="1625600" y="4013215"/>
            <a:chExt cx="11525291" cy="974306"/>
          </a:xfrm>
        </p:grpSpPr>
        <p:sp>
          <p:nvSpPr>
            <p:cNvPr id="346" name="TextBox 4"/>
            <p:cNvSpPr txBox="1">
              <a:spLocks noChangeArrowheads="1"/>
            </p:cNvSpPr>
            <p:nvPr/>
          </p:nvSpPr>
          <p:spPr bwMode="auto">
            <a:xfrm>
              <a:off x="1625600" y="4013215"/>
              <a:ext cx="11525291" cy="974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000" b="1" dirty="0" smtClean="0">
                  <a:solidFill>
                    <a:srgbClr val="3D71B8"/>
                  </a:solidFill>
                  <a:latin typeface="Myriad Pro Cond" panose="020B0506030403020204" pitchFamily="34" charset="0"/>
                </a:rPr>
                <a:t>Optimization: Metadata Consolidation (MC)</a:t>
              </a:r>
              <a:endParaRPr lang="en-US" sz="7000" b="1" dirty="0">
                <a:solidFill>
                  <a:srgbClr val="3D71B8"/>
                </a:solidFill>
                <a:latin typeface="Myriad Pro Cond" panose="020B0506030403020204" pitchFamily="34" charset="0"/>
              </a:endParaRPr>
            </a:p>
          </p:txBody>
        </p:sp>
        <p:cxnSp>
          <p:nvCxnSpPr>
            <p:cNvPr id="347" name="Straight Connector 346"/>
            <p:cNvCxnSpPr/>
            <p:nvPr/>
          </p:nvCxnSpPr>
          <p:spPr>
            <a:xfrm flipV="1">
              <a:off x="1639966" y="4925834"/>
              <a:ext cx="11427379" cy="0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8" name="Group 347"/>
          <p:cNvGrpSpPr/>
          <p:nvPr/>
        </p:nvGrpSpPr>
        <p:grpSpPr>
          <a:xfrm>
            <a:off x="20814132" y="25201975"/>
            <a:ext cx="10200458" cy="1739904"/>
            <a:chOff x="14777981" y="17156687"/>
            <a:chExt cx="10200458" cy="1739904"/>
          </a:xfrm>
        </p:grpSpPr>
        <p:sp>
          <p:nvSpPr>
            <p:cNvPr id="349" name="Rectangle 348"/>
            <p:cNvSpPr/>
            <p:nvPr/>
          </p:nvSpPr>
          <p:spPr>
            <a:xfrm>
              <a:off x="14777981" y="18029850"/>
              <a:ext cx="4129571" cy="616378"/>
            </a:xfrm>
            <a:prstGeom prst="rect">
              <a:avLst/>
            </a:prstGeom>
            <a:noFill/>
            <a:ln w="571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</a:rPr>
                <a:t>0x5</a:t>
              </a: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rPr>
                <a:t> 0x3A00 </a:t>
              </a:r>
              <a:r>
                <a:rPr lang="en-US" sz="3200" kern="0" dirty="0">
                  <a:solidFill>
                    <a:srgbClr val="FF0000"/>
                  </a:solidFill>
                  <a:latin typeface="+mj-lt"/>
                </a:rPr>
                <a:t>0x5</a:t>
              </a:r>
              <a:r>
                <a:rPr lang="en-US" sz="3200" kern="0" dirty="0">
                  <a:solidFill>
                    <a:prstClr val="black"/>
                  </a:solidFill>
                  <a:latin typeface="+mj-lt"/>
                </a:rPr>
                <a:t> </a:t>
              </a:r>
              <a:r>
                <a:rPr lang="en-US" sz="3200" kern="0" dirty="0" smtClean="0">
                  <a:solidFill>
                    <a:prstClr val="black"/>
                  </a:solidFill>
                  <a:latin typeface="+mj-lt"/>
                </a:rPr>
                <a:t>0x3A0</a:t>
              </a:r>
              <a:r>
                <a:rPr lang="ru-RU" sz="3200" kern="0" dirty="0" smtClean="0">
                  <a:solidFill>
                    <a:prstClr val="black"/>
                  </a:solidFill>
                  <a:latin typeface="+mj-lt"/>
                </a:rPr>
                <a:t>1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14777982" y="18027192"/>
              <a:ext cx="10200457" cy="570615"/>
            </a:xfrm>
            <a:prstGeom prst="rect">
              <a:avLst/>
            </a:prstGeom>
            <a:noFill/>
            <a:ln w="571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1" name="Content Placeholder 2"/>
            <p:cNvSpPr txBox="1">
              <a:spLocks/>
            </p:cNvSpPr>
            <p:nvPr/>
          </p:nvSpPr>
          <p:spPr>
            <a:xfrm>
              <a:off x="15478681" y="17156687"/>
              <a:ext cx="7578980" cy="593990"/>
            </a:xfrm>
            <a:prstGeom prst="rect">
              <a:avLst/>
            </a:prstGeom>
          </p:spPr>
          <p:txBody>
            <a:bodyPr>
              <a:normAutofit fontScale="40000" lnSpcReduction="20000"/>
            </a:bodyPr>
            <a:lstStyle/>
            <a:p>
              <a:pPr marL="342900" indent="-342900" algn="ctr" eaLnBrk="1" fontAlgn="auto" hangingPunct="1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0100" i="1" dirty="0">
                  <a:solidFill>
                    <a:srgbClr val="0070C0"/>
                  </a:solidFill>
                  <a:latin typeface="Calibri"/>
                </a:rPr>
                <a:t>C</a:t>
              </a:r>
              <a:r>
                <a:rPr lang="en-US" sz="10100" i="1" dirty="0" smtClean="0">
                  <a:solidFill>
                    <a:srgbClr val="0070C0"/>
                  </a:solidFill>
                  <a:latin typeface="Calibri"/>
                </a:rPr>
                <a:t>ompressed</a:t>
              </a:r>
              <a:r>
                <a:rPr lang="en-US" sz="10100" b="0" i="1" dirty="0" smtClean="0">
                  <a:solidFill>
                    <a:srgbClr val="0070C0"/>
                  </a:solidFill>
                  <a:latin typeface="Calibri"/>
                </a:rPr>
                <a:t> </a:t>
              </a:r>
              <a:r>
                <a:rPr lang="en-US" sz="10100" b="0" i="1" dirty="0" smtClean="0">
                  <a:solidFill>
                    <a:srgbClr val="0070C0"/>
                  </a:solidFill>
                  <a:latin typeface="Calibri"/>
                </a:rPr>
                <a:t>Cache </a:t>
              </a:r>
              <a:r>
                <a:rPr lang="en-US" sz="10100" b="0" i="1" dirty="0" smtClean="0">
                  <a:solidFill>
                    <a:srgbClr val="0070C0"/>
                  </a:solidFill>
                  <a:latin typeface="Calibri"/>
                </a:rPr>
                <a:t>Line (FPC)</a:t>
              </a:r>
              <a:r>
                <a:rPr lang="ru-RU" sz="10100" b="0" i="1" dirty="0" smtClean="0">
                  <a:solidFill>
                    <a:srgbClr val="0070C0"/>
                  </a:solidFill>
                  <a:latin typeface="Calibri"/>
                </a:rPr>
                <a:t> </a:t>
              </a:r>
              <a:endParaRPr lang="en-US" sz="10100" b="0" i="1" dirty="0" smtClean="0">
                <a:solidFill>
                  <a:srgbClr val="0070C0"/>
                </a:solidFill>
                <a:latin typeface="Calibri"/>
              </a:endParaRPr>
            </a:p>
            <a:p>
              <a:pPr marL="342900" indent="-342900" eaLnBrk="1" fontAlgn="auto" hangingPunct="1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None/>
                <a:defRPr/>
              </a:pPr>
              <a:endParaRPr lang="en-US" sz="2400" b="0" dirty="0">
                <a:solidFill>
                  <a:prstClr val="black"/>
                </a:solidFill>
                <a:latin typeface="Calibri"/>
              </a:endParaRPr>
            </a:p>
            <a:p>
              <a:pPr marL="342900" indent="-342900" eaLnBrk="1" fontAlgn="auto" hangingPunct="1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lang="en-US" sz="2400" b="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353" name="Straight Connector 352"/>
            <p:cNvCxnSpPr/>
            <p:nvPr/>
          </p:nvCxnSpPr>
          <p:spPr>
            <a:xfrm>
              <a:off x="18521230" y="17706138"/>
              <a:ext cx="0" cy="1168184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/>
          </p:nvCxnSpPr>
          <p:spPr>
            <a:xfrm>
              <a:off x="22218317" y="17728407"/>
              <a:ext cx="0" cy="1168184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5" name="Rectangle 414"/>
          <p:cNvSpPr/>
          <p:nvPr/>
        </p:nvSpPr>
        <p:spPr>
          <a:xfrm>
            <a:off x="24833840" y="26050736"/>
            <a:ext cx="4129571" cy="61637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0x5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0x3A0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2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</a:t>
            </a:r>
            <a:r>
              <a:rPr lang="en-US" sz="3200" kern="0" dirty="0">
                <a:solidFill>
                  <a:srgbClr val="FF0000"/>
                </a:solidFill>
                <a:latin typeface="+mj-lt"/>
              </a:rPr>
              <a:t>0x5</a:t>
            </a:r>
            <a:r>
              <a:rPr lang="en-US" sz="3200" kern="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200" kern="0" dirty="0" smtClean="0">
                <a:solidFill>
                  <a:prstClr val="black"/>
                </a:solidFill>
                <a:latin typeface="+mj-lt"/>
              </a:rPr>
              <a:t>0x3A0</a:t>
            </a:r>
            <a:r>
              <a:rPr lang="ru-RU" sz="3200" kern="0" dirty="0" smtClean="0">
                <a:solidFill>
                  <a:prstClr val="black"/>
                </a:solidFill>
                <a:latin typeface="+mj-lt"/>
              </a:rPr>
              <a:t>3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46" name="Elbow Connector 45"/>
          <p:cNvCxnSpPr>
            <a:stCxn id="285" idx="2"/>
            <a:endCxn id="416" idx="0"/>
          </p:cNvCxnSpPr>
          <p:nvPr/>
        </p:nvCxnSpPr>
        <p:spPr>
          <a:xfrm rot="16200000" flipH="1">
            <a:off x="30251312" y="18731483"/>
            <a:ext cx="1019603" cy="915965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30190609" y="19699268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kern="0" dirty="0" smtClean="0">
                <a:solidFill>
                  <a:sysClr val="windowText" lastClr="000000"/>
                </a:solidFill>
                <a:latin typeface="+mj-lt"/>
              </a:rPr>
              <a:t>Metadata</a:t>
            </a:r>
            <a:endParaRPr kumimoji="0" lang="en-US" sz="360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17" name="Rectangle 416"/>
          <p:cNvSpPr/>
          <p:nvPr/>
        </p:nvSpPr>
        <p:spPr>
          <a:xfrm>
            <a:off x="28762357" y="26007819"/>
            <a:ext cx="1832254" cy="616378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+mj-lt"/>
              </a:rPr>
              <a:t>…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21" name="Rectangle 420"/>
          <p:cNvSpPr/>
          <p:nvPr/>
        </p:nvSpPr>
        <p:spPr>
          <a:xfrm>
            <a:off x="20831113" y="28058074"/>
            <a:ext cx="3743249" cy="586639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0x3A00 </a:t>
            </a:r>
            <a:r>
              <a:rPr lang="en-US" sz="3200" kern="0" dirty="0" smtClean="0">
                <a:solidFill>
                  <a:prstClr val="black"/>
                </a:solidFill>
                <a:latin typeface="+mj-lt"/>
              </a:rPr>
              <a:t>0x3A0</a:t>
            </a:r>
            <a:r>
              <a:rPr lang="ru-RU" sz="3200" kern="0" dirty="0" smtClean="0">
                <a:solidFill>
                  <a:prstClr val="black"/>
                </a:solidFill>
                <a:latin typeface="+mj-lt"/>
              </a:rPr>
              <a:t>1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22" name="Rectangle 421"/>
          <p:cNvSpPr/>
          <p:nvPr/>
        </p:nvSpPr>
        <p:spPr>
          <a:xfrm>
            <a:off x="20831114" y="28066086"/>
            <a:ext cx="10183475" cy="570615"/>
          </a:xfrm>
          <a:prstGeom prst="rect">
            <a:avLst/>
          </a:prstGeom>
          <a:noFill/>
          <a:ln w="571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23" name="Content Placeholder 2"/>
          <p:cNvSpPr txBox="1">
            <a:spLocks/>
          </p:cNvSpPr>
          <p:nvPr/>
        </p:nvSpPr>
        <p:spPr>
          <a:xfrm>
            <a:off x="21531813" y="27202981"/>
            <a:ext cx="7578980" cy="59399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100" i="1" dirty="0" smtClean="0">
                <a:solidFill>
                  <a:srgbClr val="0070C0"/>
                </a:solidFill>
                <a:latin typeface="Calibri"/>
              </a:rPr>
              <a:t>Metadata Consolidation (MC)</a:t>
            </a:r>
            <a:r>
              <a:rPr lang="ru-RU" sz="10100" b="0" i="1" dirty="0" smtClean="0">
                <a:solidFill>
                  <a:srgbClr val="0070C0"/>
                </a:solidFill>
                <a:latin typeface="Calibri"/>
              </a:rPr>
              <a:t> </a:t>
            </a:r>
            <a:endParaRPr lang="en-US" sz="10100" b="0" i="1" dirty="0" smtClean="0">
              <a:solidFill>
                <a:srgbClr val="0070C0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424" name="Straight Connector 423"/>
          <p:cNvCxnSpPr/>
          <p:nvPr/>
        </p:nvCxnSpPr>
        <p:spPr>
          <a:xfrm>
            <a:off x="24574362" y="27752432"/>
            <a:ext cx="0" cy="1168184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>
            <a:off x="28271449" y="27774701"/>
            <a:ext cx="0" cy="1168184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Rectangle 425"/>
          <p:cNvSpPr/>
          <p:nvPr/>
        </p:nvSpPr>
        <p:spPr>
          <a:xfrm>
            <a:off x="24574363" y="28069207"/>
            <a:ext cx="3680106" cy="564372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0x3A0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2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</a:t>
            </a:r>
            <a:r>
              <a:rPr lang="en-US" sz="3200" kern="0" dirty="0" smtClean="0">
                <a:solidFill>
                  <a:prstClr val="black"/>
                </a:solidFill>
                <a:latin typeface="+mj-lt"/>
              </a:rPr>
              <a:t>0x3A0</a:t>
            </a:r>
            <a:r>
              <a:rPr lang="ru-RU" sz="3200" kern="0" dirty="0" smtClean="0">
                <a:solidFill>
                  <a:prstClr val="black"/>
                </a:solidFill>
                <a:latin typeface="+mj-lt"/>
              </a:rPr>
              <a:t>3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27" name="Rectangle 426"/>
          <p:cNvSpPr/>
          <p:nvPr/>
        </p:nvSpPr>
        <p:spPr>
          <a:xfrm>
            <a:off x="28288429" y="28078963"/>
            <a:ext cx="2726159" cy="544861"/>
          </a:xfrm>
          <a:prstGeom prst="rect">
            <a:avLst/>
          </a:prstGeom>
          <a:noFill/>
          <a:ln w="57150" cap="flat" cmpd="sng" algn="ctr">
            <a:noFill/>
            <a:prstDash val="solid"/>
          </a:ln>
          <a:effectLst/>
        </p:spPr>
        <p:txBody>
          <a:bodyPr anchor="ctr"/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smtClean="0">
                <a:solidFill>
                  <a:srgbClr val="FF0000"/>
                </a:solidFill>
                <a:latin typeface="+mj-lt"/>
              </a:rPr>
              <a:t>0x5 </a:t>
            </a:r>
            <a:r>
              <a:rPr lang="en-US" sz="3200" kern="0" dirty="0" err="1" smtClean="0">
                <a:solidFill>
                  <a:srgbClr val="FF0000"/>
                </a:solidFill>
                <a:latin typeface="+mj-lt"/>
              </a:rPr>
              <a:t>0x5</a:t>
            </a:r>
            <a:r>
              <a:rPr lang="en-US" sz="3200" kern="0" dirty="0" smtClean="0">
                <a:solidFill>
                  <a:srgbClr val="FF0000"/>
                </a:solidFill>
                <a:latin typeface="+mj-lt"/>
              </a:rPr>
              <a:t> … 0x5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28" name="Rectangle 427"/>
          <p:cNvSpPr/>
          <p:nvPr/>
        </p:nvSpPr>
        <p:spPr bwMode="auto">
          <a:xfrm>
            <a:off x="28356274" y="28096373"/>
            <a:ext cx="2658314" cy="510041"/>
          </a:xfrm>
          <a:prstGeom prst="rect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29" name="TextBox 428"/>
          <p:cNvSpPr txBox="1"/>
          <p:nvPr/>
        </p:nvSpPr>
        <p:spPr>
          <a:xfrm>
            <a:off x="28442733" y="28830225"/>
            <a:ext cx="26148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kern="0" dirty="0" smtClean="0">
                <a:solidFill>
                  <a:sysClr val="windowText" lastClr="000000"/>
                </a:solidFill>
                <a:latin typeface="+mj-lt"/>
              </a:rPr>
              <a:t>Consolidated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i="1" kern="0" dirty="0" smtClean="0">
                <a:solidFill>
                  <a:sysClr val="windowText" lastClr="000000"/>
                </a:solidFill>
                <a:latin typeface="+mj-lt"/>
              </a:rPr>
              <a:t>Metadata</a:t>
            </a:r>
            <a:endParaRPr kumimoji="0" lang="en-US" sz="360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30" name="TextBox 429"/>
          <p:cNvSpPr txBox="1"/>
          <p:nvPr/>
        </p:nvSpPr>
        <p:spPr>
          <a:xfrm>
            <a:off x="20042813" y="29937310"/>
            <a:ext cx="35125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# Toggles = </a:t>
            </a: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18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31" name="TextBox 430"/>
          <p:cNvSpPr txBox="1"/>
          <p:nvPr/>
        </p:nvSpPr>
        <p:spPr>
          <a:xfrm>
            <a:off x="25240164" y="29937310"/>
            <a:ext cx="32271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# Toggles = </a:t>
            </a: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3D71B8"/>
                </a:solidFill>
                <a:effectLst/>
                <a:uLnTx/>
                <a:uFillTx/>
                <a:latin typeface="+mj-lt"/>
              </a:rPr>
              <a:t>2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srgbClr val="3D71B8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5" name="Right Arrow 54"/>
          <p:cNvSpPr/>
          <p:nvPr/>
        </p:nvSpPr>
        <p:spPr>
          <a:xfrm>
            <a:off x="23890120" y="3007971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TextBox 431"/>
          <p:cNvSpPr txBox="1"/>
          <p:nvPr/>
        </p:nvSpPr>
        <p:spPr>
          <a:xfrm>
            <a:off x="23911868" y="29403759"/>
            <a:ext cx="9717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1" kern="0" dirty="0" smtClean="0">
                <a:solidFill>
                  <a:srgbClr val="3D71B8"/>
                </a:solidFill>
                <a:latin typeface="+mj-lt"/>
              </a:rPr>
              <a:t>MC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srgbClr val="3D71B8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33" name="Rounded Rectangle 432"/>
          <p:cNvSpPr/>
          <p:nvPr/>
        </p:nvSpPr>
        <p:spPr>
          <a:xfrm>
            <a:off x="17593834" y="30849156"/>
            <a:ext cx="14819240" cy="200702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defTabSz="914400">
              <a:defRPr/>
            </a:pPr>
            <a:r>
              <a:rPr lang="en-US" sz="5400" b="1" i="1" kern="0" dirty="0" smtClean="0">
                <a:solidFill>
                  <a:schemeClr val="accent1"/>
                </a:solidFill>
                <a:latin typeface="+mj-lt"/>
              </a:rPr>
              <a:t>EC efficiently trades compressibility with toggles</a:t>
            </a:r>
          </a:p>
          <a:p>
            <a:pPr defTabSz="914400">
              <a:defRPr/>
            </a:pPr>
            <a:r>
              <a:rPr lang="en-US" sz="5400" b="1" i="1" kern="0" dirty="0" smtClean="0">
                <a:solidFill>
                  <a:schemeClr val="accent1"/>
                </a:solidFill>
                <a:latin typeface="+mj-lt"/>
              </a:rPr>
              <a:t>MC reduces toggles &amp; preserves compression ratio</a:t>
            </a:r>
            <a:endParaRPr kumimoji="0" lang="en-US" sz="5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434" name="Straight Connector 433"/>
          <p:cNvCxnSpPr/>
          <p:nvPr/>
        </p:nvCxnSpPr>
        <p:spPr>
          <a:xfrm flipH="1">
            <a:off x="983701" y="32867792"/>
            <a:ext cx="31125190" cy="0"/>
          </a:xfrm>
          <a:prstGeom prst="line">
            <a:avLst/>
          </a:prstGeom>
          <a:ln w="76200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" name="Content Placeholder 2"/>
          <p:cNvSpPr txBox="1">
            <a:spLocks/>
          </p:cNvSpPr>
          <p:nvPr/>
        </p:nvSpPr>
        <p:spPr>
          <a:xfrm>
            <a:off x="11342092" y="25194642"/>
            <a:ext cx="4619094" cy="606043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400" i="1" dirty="0" smtClean="0">
                <a:solidFill>
                  <a:srgbClr val="0070C0"/>
                </a:solidFill>
                <a:latin typeface="Calibri"/>
              </a:rPr>
              <a:t>Energy Control (EC)</a:t>
            </a:r>
            <a:r>
              <a:rPr lang="ru-RU" sz="6400" b="0" i="1" dirty="0" smtClean="0">
                <a:solidFill>
                  <a:srgbClr val="0070C0"/>
                </a:solidFill>
                <a:latin typeface="Calibri"/>
              </a:rPr>
              <a:t> </a:t>
            </a:r>
            <a:endParaRPr lang="en-US" sz="6400" b="0" i="1" dirty="0" smtClean="0">
              <a:solidFill>
                <a:srgbClr val="0070C0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36" name="Group 11"/>
          <p:cNvGrpSpPr>
            <a:grpSpLocks/>
          </p:cNvGrpSpPr>
          <p:nvPr/>
        </p:nvGrpSpPr>
        <p:grpSpPr bwMode="auto">
          <a:xfrm>
            <a:off x="964500" y="33373774"/>
            <a:ext cx="31448574" cy="1169551"/>
            <a:chOff x="1625600" y="4013215"/>
            <a:chExt cx="12750799" cy="974306"/>
          </a:xfrm>
        </p:grpSpPr>
        <p:sp>
          <p:nvSpPr>
            <p:cNvPr id="437" name="TextBox 4"/>
            <p:cNvSpPr txBox="1">
              <a:spLocks noChangeArrowheads="1"/>
            </p:cNvSpPr>
            <p:nvPr/>
          </p:nvSpPr>
          <p:spPr bwMode="auto">
            <a:xfrm>
              <a:off x="1625600" y="4013215"/>
              <a:ext cx="12750799" cy="974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000" b="1" dirty="0" smtClean="0">
                  <a:solidFill>
                    <a:srgbClr val="3D71B8"/>
                  </a:solidFill>
                  <a:latin typeface="Myriad Pro Cond" panose="020B0506030403020204" pitchFamily="34" charset="0"/>
                </a:rPr>
                <a:t>Initial Results: Compression Ratio and Toggle Rate</a:t>
              </a:r>
              <a:endParaRPr lang="en-US" sz="7000" b="1" dirty="0">
                <a:solidFill>
                  <a:srgbClr val="3D71B8"/>
                </a:solidFill>
                <a:latin typeface="Myriad Pro Cond" panose="020B0506030403020204" pitchFamily="34" charset="0"/>
              </a:endParaRPr>
            </a:p>
          </p:txBody>
        </p:sp>
        <p:cxnSp>
          <p:nvCxnSpPr>
            <p:cNvPr id="438" name="Straight Connector 437"/>
            <p:cNvCxnSpPr/>
            <p:nvPr/>
          </p:nvCxnSpPr>
          <p:spPr>
            <a:xfrm>
              <a:off x="1641475" y="4901924"/>
              <a:ext cx="12734924" cy="22588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50" name="Chart 4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716709"/>
              </p:ext>
            </p:extLst>
          </p:nvPr>
        </p:nvGraphicFramePr>
        <p:xfrm>
          <a:off x="1087787" y="35172654"/>
          <a:ext cx="12667938" cy="7226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455" name="Chart 4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341404"/>
              </p:ext>
            </p:extLst>
          </p:nvPr>
        </p:nvGraphicFramePr>
        <p:xfrm>
          <a:off x="14245464" y="35185874"/>
          <a:ext cx="11901640" cy="7247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57" name="Rectangle 56"/>
          <p:cNvSpPr/>
          <p:nvPr/>
        </p:nvSpPr>
        <p:spPr>
          <a:xfrm>
            <a:off x="3475354" y="34500337"/>
            <a:ext cx="210216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dirty="0" smtClean="0">
                <a:latin typeface="+mj-lt"/>
              </a:rPr>
              <a:t>Applications from </a:t>
            </a:r>
            <a:r>
              <a:rPr lang="en-US" sz="4800" b="1" i="1" dirty="0" smtClean="0">
                <a:solidFill>
                  <a:srgbClr val="00B050"/>
                </a:solidFill>
                <a:latin typeface="+mj-lt"/>
              </a:rPr>
              <a:t>NVIDIA</a:t>
            </a:r>
            <a:r>
              <a:rPr lang="en-US" sz="4800" b="1" i="1" dirty="0" smtClean="0">
                <a:latin typeface="+mj-lt"/>
              </a:rPr>
              <a:t>: </a:t>
            </a:r>
            <a:r>
              <a:rPr lang="en-US" sz="4800" b="1" i="1" dirty="0" smtClean="0">
                <a:solidFill>
                  <a:srgbClr val="00B050"/>
                </a:solidFill>
                <a:latin typeface="+mj-lt"/>
              </a:rPr>
              <a:t>Mobile </a:t>
            </a:r>
            <a:r>
              <a:rPr lang="en-US" sz="4800" b="1" i="1" dirty="0">
                <a:solidFill>
                  <a:srgbClr val="00B050"/>
                </a:solidFill>
                <a:latin typeface="+mj-lt"/>
              </a:rPr>
              <a:t>GPU </a:t>
            </a:r>
            <a:r>
              <a:rPr lang="en-US" sz="4800" b="1" i="1" dirty="0">
                <a:solidFill>
                  <a:schemeClr val="tx2"/>
                </a:solidFill>
                <a:latin typeface="+mj-lt"/>
              </a:rPr>
              <a:t>– </a:t>
            </a:r>
            <a:r>
              <a:rPr lang="en-US" sz="4800" b="1" i="1" dirty="0">
                <a:solidFill>
                  <a:srgbClr val="3D71B8"/>
                </a:solidFill>
                <a:latin typeface="+mj-lt"/>
              </a:rPr>
              <a:t>54</a:t>
            </a:r>
            <a:r>
              <a:rPr lang="en-US" sz="4800" b="1" dirty="0">
                <a:solidFill>
                  <a:srgbClr val="3D71B8"/>
                </a:solidFill>
                <a:latin typeface="+mj-lt"/>
              </a:rPr>
              <a:t> in </a:t>
            </a:r>
            <a:r>
              <a:rPr lang="en-US" sz="4800" b="1" dirty="0" smtClean="0">
                <a:solidFill>
                  <a:srgbClr val="3D71B8"/>
                </a:solidFill>
                <a:latin typeface="+mj-lt"/>
              </a:rPr>
              <a:t>total,</a:t>
            </a:r>
            <a:r>
              <a:rPr lang="en-US" sz="48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4800" b="1" i="1" dirty="0" smtClean="0">
                <a:solidFill>
                  <a:srgbClr val="00B050"/>
                </a:solidFill>
                <a:latin typeface="+mj-lt"/>
              </a:rPr>
              <a:t>Discrete </a:t>
            </a:r>
            <a:r>
              <a:rPr lang="en-US" sz="4800" b="1" i="1" dirty="0">
                <a:solidFill>
                  <a:srgbClr val="00B050"/>
                </a:solidFill>
                <a:latin typeface="+mj-lt"/>
              </a:rPr>
              <a:t>GPU </a:t>
            </a:r>
            <a:r>
              <a:rPr lang="en-US" sz="4800" b="1" dirty="0">
                <a:solidFill>
                  <a:schemeClr val="tx2"/>
                </a:solidFill>
                <a:latin typeface="+mj-lt"/>
              </a:rPr>
              <a:t>– </a:t>
            </a:r>
            <a:r>
              <a:rPr lang="en-US" sz="4800" b="1" i="1" dirty="0">
                <a:solidFill>
                  <a:srgbClr val="3D71B8"/>
                </a:solidFill>
                <a:latin typeface="+mj-lt"/>
              </a:rPr>
              <a:t>167</a:t>
            </a:r>
            <a:r>
              <a:rPr lang="en-US" sz="4800" b="1" dirty="0">
                <a:solidFill>
                  <a:srgbClr val="3D71B8"/>
                </a:solidFill>
                <a:latin typeface="+mj-lt"/>
              </a:rPr>
              <a:t> in total</a:t>
            </a:r>
            <a:endParaRPr lang="en-US" sz="4800" dirty="0">
              <a:solidFill>
                <a:srgbClr val="3D71B8"/>
              </a:solidFill>
              <a:latin typeface="+mj-lt"/>
            </a:endParaRPr>
          </a:p>
        </p:txBody>
      </p:sp>
      <p:sp>
        <p:nvSpPr>
          <p:cNvPr id="457" name="Content Placeholder 2"/>
          <p:cNvSpPr txBox="1">
            <a:spLocks/>
          </p:cNvSpPr>
          <p:nvPr/>
        </p:nvSpPr>
        <p:spPr>
          <a:xfrm>
            <a:off x="26460449" y="34828627"/>
            <a:ext cx="6125367" cy="7306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</a:rPr>
              <a:t>MC Results: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4400" b="1" i="1" kern="0" dirty="0" smtClean="0">
                <a:solidFill>
                  <a:srgbClr val="3D71B8"/>
                </a:solidFill>
                <a:latin typeface="Calibri"/>
              </a:rPr>
              <a:t>3.2%/2.9%</a:t>
            </a:r>
            <a:r>
              <a:rPr lang="en-US" sz="4400" i="1" kern="0" dirty="0" smtClean="0">
                <a:latin typeface="Calibri"/>
              </a:rPr>
              <a:t> reduction in toggles for FPC/C-Pack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4400" i="1" kern="0" dirty="0" smtClean="0"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3D71B8"/>
                </a:solidFill>
                <a:effectLst/>
                <a:uLnTx/>
                <a:uFillTx/>
                <a:latin typeface="Calibri"/>
              </a:rPr>
              <a:t>Future</a:t>
            </a:r>
            <a:r>
              <a:rPr kumimoji="0" lang="en-US" sz="4400" b="1" i="1" u="none" strike="noStrike" kern="0" cap="none" spc="0" normalizeH="0" noProof="0" dirty="0" smtClean="0">
                <a:ln>
                  <a:noFill/>
                </a:ln>
                <a:solidFill>
                  <a:srgbClr val="3D71B8"/>
                </a:solidFill>
                <a:effectLst/>
                <a:uLnTx/>
                <a:uFillTx/>
                <a:latin typeface="Calibri"/>
              </a:rPr>
              <a:t> Work: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i="1" kern="0" baseline="0" dirty="0" smtClean="0">
                <a:latin typeface="Calibri"/>
              </a:rPr>
              <a:t>Detailed Power/Energy</a:t>
            </a:r>
            <a:r>
              <a:rPr lang="en-US" sz="4400" i="1" kern="0" dirty="0" smtClean="0">
                <a:latin typeface="Calibri"/>
              </a:rPr>
              <a:t> model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i="1" kern="0" dirty="0" smtClean="0">
                <a:latin typeface="Calibri"/>
              </a:rPr>
              <a:t>Effect on different layers in memory hierarchy (DRAM and </a:t>
            </a:r>
            <a:r>
              <a:rPr lang="en-US" sz="4400" i="1" kern="0" dirty="0" err="1" smtClean="0">
                <a:latin typeface="Calibri"/>
              </a:rPr>
              <a:t>NoCs</a:t>
            </a:r>
            <a:r>
              <a:rPr lang="en-US" sz="4400" i="1" kern="0" dirty="0" smtClean="0">
                <a:latin typeface="Calibri"/>
              </a:rPr>
              <a:t>)</a:t>
            </a:r>
          </a:p>
          <a:p>
            <a:pPr marL="0" indent="0" defTabSz="9144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8" name="Rounded Rectangle 467"/>
          <p:cNvSpPr/>
          <p:nvPr/>
        </p:nvSpPr>
        <p:spPr>
          <a:xfrm>
            <a:off x="1305129" y="42533754"/>
            <a:ext cx="13443065" cy="97263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defTabSz="914400">
              <a:defRPr/>
            </a:pPr>
            <a:r>
              <a:rPr lang="en-US" sz="5400" b="1" i="1" kern="0" dirty="0" smtClean="0">
                <a:solidFill>
                  <a:schemeClr val="accent1"/>
                </a:solidFill>
                <a:latin typeface="+mj-lt"/>
              </a:rPr>
              <a:t>EC significantly reduces the number of toggles</a:t>
            </a:r>
            <a:endParaRPr kumimoji="0" lang="en-US" sz="5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69" name="Rounded Rectangle 468"/>
          <p:cNvSpPr/>
          <p:nvPr/>
        </p:nvSpPr>
        <p:spPr>
          <a:xfrm>
            <a:off x="15258662" y="42533753"/>
            <a:ext cx="13569540" cy="97263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defTabSz="914400">
              <a:defRPr/>
            </a:pPr>
            <a:r>
              <a:rPr lang="en-US" sz="5400" b="1" i="1" kern="0" dirty="0" smtClean="0">
                <a:solidFill>
                  <a:schemeClr val="accent1"/>
                </a:solidFill>
                <a:latin typeface="+mj-lt"/>
              </a:rPr>
              <a:t>EC preserves most of the compression benefits</a:t>
            </a:r>
            <a:endParaRPr kumimoji="0" lang="en-US" sz="5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6" grpId="0"/>
      <p:bldP spid="182" grpId="0" build="p"/>
      <p:bldP spid="192" grpId="0"/>
      <p:bldP spid="193" grpId="0" animBg="1"/>
      <p:bldP spid="203" grpId="0" animBg="1"/>
      <p:bldP spid="204" grpId="0"/>
      <p:bldP spid="206" grpId="0" animBg="1"/>
      <p:bldP spid="207" grpId="0"/>
      <p:bldP spid="208" grpId="0" animBg="1"/>
      <p:bldP spid="209" grpId="0"/>
      <p:bldP spid="433" grpId="0" animBg="1"/>
      <p:bldP spid="468" grpId="0" animBg="1"/>
      <p:bldP spid="46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4499</TotalTime>
  <Words>428</Words>
  <Application>Microsoft Office PowerPoint</Application>
  <PresentationFormat>Custom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 Cond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 Digney</dc:creator>
  <cp:lastModifiedBy>Gennady Pekhimenko</cp:lastModifiedBy>
  <cp:revision>261</cp:revision>
  <dcterms:created xsi:type="dcterms:W3CDTF">2011-11-23T20:52:01Z</dcterms:created>
  <dcterms:modified xsi:type="dcterms:W3CDTF">2015-03-13T01:38:41Z</dcterms:modified>
</cp:coreProperties>
</file>