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8" r:id="rId3"/>
    <p:sldId id="257" r:id="rId4"/>
    <p:sldId id="289" r:id="rId5"/>
    <p:sldId id="260" r:id="rId6"/>
    <p:sldId id="284" r:id="rId7"/>
    <p:sldId id="293" r:id="rId8"/>
    <p:sldId id="263" r:id="rId9"/>
    <p:sldId id="300" r:id="rId10"/>
    <p:sldId id="292" r:id="rId11"/>
    <p:sldId id="294" r:id="rId12"/>
    <p:sldId id="295" r:id="rId13"/>
    <p:sldId id="285" r:id="rId14"/>
    <p:sldId id="266" r:id="rId15"/>
    <p:sldId id="267" r:id="rId16"/>
    <p:sldId id="270" r:id="rId17"/>
    <p:sldId id="272" r:id="rId18"/>
    <p:sldId id="265" r:id="rId19"/>
    <p:sldId id="274" r:id="rId20"/>
    <p:sldId id="273" r:id="rId21"/>
    <p:sldId id="291" r:id="rId22"/>
    <p:sldId id="276" r:id="rId23"/>
    <p:sldId id="301" r:id="rId24"/>
    <p:sldId id="296" r:id="rId25"/>
    <p:sldId id="279" r:id="rId26"/>
    <p:sldId id="286" r:id="rId27"/>
    <p:sldId id="269" r:id="rId28"/>
    <p:sldId id="278" r:id="rId29"/>
    <p:sldId id="281" r:id="rId30"/>
    <p:sldId id="280" r:id="rId31"/>
    <p:sldId id="282" r:id="rId32"/>
    <p:sldId id="297" r:id="rId33"/>
    <p:sldId id="283" r:id="rId34"/>
    <p:sldId id="317" r:id="rId35"/>
    <p:sldId id="29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CB0DD5-EAD8-4A16-9F17-DC0EA19D1B77}">
          <p14:sldIdLst>
            <p14:sldId id="256"/>
            <p14:sldId id="258"/>
            <p14:sldId id="257"/>
            <p14:sldId id="289"/>
            <p14:sldId id="260"/>
            <p14:sldId id="284"/>
            <p14:sldId id="293"/>
            <p14:sldId id="263"/>
            <p14:sldId id="300"/>
            <p14:sldId id="292"/>
            <p14:sldId id="294"/>
            <p14:sldId id="295"/>
            <p14:sldId id="285"/>
            <p14:sldId id="266"/>
            <p14:sldId id="267"/>
            <p14:sldId id="270"/>
            <p14:sldId id="272"/>
            <p14:sldId id="265"/>
            <p14:sldId id="274"/>
            <p14:sldId id="273"/>
            <p14:sldId id="291"/>
            <p14:sldId id="276"/>
            <p14:sldId id="301"/>
            <p14:sldId id="296"/>
            <p14:sldId id="279"/>
            <p14:sldId id="286"/>
            <p14:sldId id="269"/>
            <p14:sldId id="278"/>
            <p14:sldId id="281"/>
            <p14:sldId id="280"/>
            <p14:sldId id="282"/>
            <p14:sldId id="297"/>
            <p14:sldId id="283"/>
            <p14:sldId id="317"/>
            <p14:sldId id="29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686"/>
    <a:srgbClr val="595959"/>
    <a:srgbClr val="B9CDE5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62" autoAdjust="0"/>
  </p:normalViewPr>
  <p:slideViewPr>
    <p:cSldViewPr snapToGrid="0">
      <p:cViewPr varScale="1">
        <p:scale>
          <a:sx n="83" d="100"/>
          <a:sy n="83" d="100"/>
        </p:scale>
        <p:origin x="-14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4" Type="http://schemas.microsoft.com/office/2011/relationships/chartColorStyle" Target="colors4.xml"/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426843875385"/>
          <c:y val="0.0903217127106646"/>
          <c:w val="0.725214469114657"/>
          <c:h val="0.609088654257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P/E Cycles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3-day</c:v>
                </c:pt>
                <c:pt idx="1">
                  <c:v>3-week</c:v>
                </c:pt>
                <c:pt idx="2">
                  <c:v>3-month</c:v>
                </c:pt>
                <c:pt idx="3">
                  <c:v>3-year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150000.0</c:v>
                </c:pt>
                <c:pt idx="1">
                  <c:v>20000.0</c:v>
                </c:pt>
                <c:pt idx="2">
                  <c:v>8000.0</c:v>
                </c:pt>
                <c:pt idx="3">
                  <c:v>3000.0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845215752"/>
        <c:axId val="1809954392"/>
      </c:barChart>
      <c:catAx>
        <c:axId val="1845215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Retention Time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354312149369387"/>
              <c:y val="0.06638486339921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954392"/>
        <c:crosses val="autoZero"/>
        <c:auto val="1"/>
        <c:lblAlgn val="ctr"/>
        <c:lblOffset val="0"/>
        <c:noMultiLvlLbl val="0"/>
      </c:catAx>
      <c:valAx>
        <c:axId val="1809954392"/>
        <c:scaling>
          <c:orientation val="minMax"/>
          <c:max val="170000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Endurance (P/E Cycles)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7803153524989"/>
              <c:y val="0.85221451050450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[&lt;500]#,##0;[&lt;500000]#,##0,&quot;K&quot;;#,##0,,&quot;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215752"/>
        <c:crosses val="autoZero"/>
        <c:crossBetween val="between"/>
        <c:majorUnit val="5000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512105648066"/>
          <c:y val="0.0477605066779112"/>
          <c:w val="0.809442799982602"/>
          <c:h val="0.689833385747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3-day refresh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0.0133673227112591</c:v>
                </c:pt>
                <c:pt idx="1">
                  <c:v>0.0287214350029574</c:v>
                </c:pt>
                <c:pt idx="2">
                  <c:v>0.483591981717535</c:v>
                </c:pt>
                <c:pt idx="3">
                  <c:v>0.653611945489847</c:v>
                </c:pt>
                <c:pt idx="4">
                  <c:v>0.767499080838246</c:v>
                </c:pt>
                <c:pt idx="5">
                  <c:v>0.843816279866773</c:v>
                </c:pt>
                <c:pt idx="6">
                  <c:v>0.910256248185492</c:v>
                </c:pt>
                <c:pt idx="7">
                  <c:v>0.913251480156537</c:v>
                </c:pt>
                <c:pt idx="8">
                  <c:v>0.933672954329806</c:v>
                </c:pt>
                <c:pt idx="9">
                  <c:v>0.933787072572638</c:v>
                </c:pt>
                <c:pt idx="10">
                  <c:v>0.94295056714006</c:v>
                </c:pt>
                <c:pt idx="11">
                  <c:v>0.946605950456421</c:v>
                </c:pt>
                <c:pt idx="12">
                  <c:v>0.950232140360002</c:v>
                </c:pt>
                <c:pt idx="13">
                  <c:v>0.954059040464502</c:v>
                </c:pt>
                <c:pt idx="14">
                  <c:v>0.966062600764583</c:v>
                </c:pt>
                <c:pt idx="15">
                  <c:v>0.97176845390716</c:v>
                </c:pt>
                <c:pt idx="16">
                  <c:v>0.533657607890021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64"/>
        <c:axId val="1842150328"/>
        <c:axId val="1842153816"/>
      </c:barChart>
      <c:catAx>
        <c:axId val="184215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153816"/>
        <c:crosses val="autoZero"/>
        <c:auto val="1"/>
        <c:lblAlgn val="ctr"/>
        <c:lblOffset val="100"/>
        <c:noMultiLvlLbl val="0"/>
      </c:catAx>
      <c:valAx>
        <c:axId val="184215381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Extended Endurance </a:t>
                </a:r>
                <a:br>
                  <a:rPr lang="en-US" baseline="0" dirty="0" smtClean="0"/>
                </a:br>
                <a:r>
                  <a:rPr lang="en-US" baseline="0" dirty="0" smtClean="0"/>
                  <a:t>Consumed by Refresh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150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Sheet1!$B$22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</c:v>
                </c:pt>
              </c:strCache>
            </c:strRef>
          </c:tx>
          <c:spPr>
            <a:solidFill>
              <a:srgbClr val="DADAD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</c:dPt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Sheet1!$C$22</c:f>
              <c:numCache>
                <c:formatCode>General</c:formatCode>
                <c:ptCount val="1"/>
                <c:pt idx="0">
                  <c:v>3.239040326412561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FCR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Sheet1!$D$22</c:f>
              <c:numCache>
                <c:formatCode>General</c:formatCode>
                <c:ptCount val="1"/>
                <c:pt idx="0">
                  <c:v>8.014896565054286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WARM+FCR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Sheet1!$E$22</c:f>
              <c:numCache>
                <c:formatCode>General</c:formatCode>
                <c:ptCount val="1"/>
                <c:pt idx="0">
                  <c:v>10.44781032606808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ARFCR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Sheet1!$F$22</c:f>
              <c:numCache>
                <c:formatCode>General</c:formatCode>
                <c:ptCount val="1"/>
                <c:pt idx="0">
                  <c:v>10.68493420627066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WARM+ARFCR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Sheet1!$G$22</c:f>
              <c:numCache>
                <c:formatCode>General</c:formatCode>
                <c:ptCount val="1"/>
                <c:pt idx="0">
                  <c:v>12.88166271812618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1815604712"/>
        <c:axId val="1815585288"/>
      </c:barChart>
      <c:catAx>
        <c:axId val="1815604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5585288"/>
        <c:crosses val="autoZero"/>
        <c:auto val="1"/>
        <c:lblAlgn val="ctr"/>
        <c:lblOffset val="0"/>
        <c:noMultiLvlLbl val="0"/>
      </c:catAx>
      <c:valAx>
        <c:axId val="1815585288"/>
        <c:scaling>
          <c:orientation val="minMax"/>
          <c:max val="16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Lifetime Improvement</a:t>
                </a:r>
              </a:p>
            </c:rich>
          </c:tx>
          <c:layout>
            <c:manualLayout>
              <c:xMode val="edge"/>
              <c:yMode val="edge"/>
              <c:x val="0.0148412701195089"/>
              <c:y val="0.1167005252387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0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46220787912"/>
          <c:y val="0.0903217127106646"/>
          <c:w val="0.861182239270197"/>
          <c:h val="0.6364499807139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Cold pool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0.89999993335285</c:v>
                </c:pt>
                <c:pt idx="1">
                  <c:v>0.98</c:v>
                </c:pt>
                <c:pt idx="2">
                  <c:v>0.307123664139485</c:v>
                </c:pt>
                <c:pt idx="3">
                  <c:v>0.152390806212103</c:v>
                </c:pt>
                <c:pt idx="4">
                  <c:v>0.133958086500107</c:v>
                </c:pt>
                <c:pt idx="5">
                  <c:v>0.384877892759722</c:v>
                </c:pt>
                <c:pt idx="6">
                  <c:v>0.899999822627801</c:v>
                </c:pt>
                <c:pt idx="7">
                  <c:v>0.248308602253998</c:v>
                </c:pt>
                <c:pt idx="8">
                  <c:v>0.127806049246544</c:v>
                </c:pt>
                <c:pt idx="9">
                  <c:v>0.063735397986868</c:v>
                </c:pt>
                <c:pt idx="10">
                  <c:v>0.100533611940481</c:v>
                </c:pt>
                <c:pt idx="11">
                  <c:v>0.0780735620721321</c:v>
                </c:pt>
                <c:pt idx="12">
                  <c:v>0.0902128375680179</c:v>
                </c:pt>
                <c:pt idx="13">
                  <c:v>0.181830875819429</c:v>
                </c:pt>
                <c:pt idx="14">
                  <c:v>0.0696387804420228</c:v>
                </c:pt>
                <c:pt idx="15">
                  <c:v>0.15076849091726</c:v>
                </c:pt>
                <c:pt idx="16">
                  <c:v>0.197217063323726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Hot pool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Sheet1!$C$2:$C$18</c:f>
              <c:numCache>
                <c:formatCode>0.00E+00</c:formatCode>
                <c:ptCount val="17"/>
                <c:pt idx="0">
                  <c:v>4.453646589628081</c:v>
                </c:pt>
                <c:pt idx="1">
                  <c:v>0.101360494195529</c:v>
                </c:pt>
                <c:pt idx="2">
                  <c:v>4.999999927359591</c:v>
                </c:pt>
                <c:pt idx="3">
                  <c:v>4.999999927359591</c:v>
                </c:pt>
                <c:pt idx="4">
                  <c:v>4.999999927359591</c:v>
                </c:pt>
                <c:pt idx="5">
                  <c:v>4.999999927359591</c:v>
                </c:pt>
                <c:pt idx="6">
                  <c:v>4.999999927359591</c:v>
                </c:pt>
                <c:pt idx="7">
                  <c:v>4.99999996231114</c:v>
                </c:pt>
                <c:pt idx="8">
                  <c:v>4.999999927359591</c:v>
                </c:pt>
                <c:pt idx="9">
                  <c:v>2.89201534768926</c:v>
                </c:pt>
                <c:pt idx="10">
                  <c:v>4.999999927359591</c:v>
                </c:pt>
                <c:pt idx="11">
                  <c:v>4.999999927359591</c:v>
                </c:pt>
                <c:pt idx="12">
                  <c:v>4.999999927359591</c:v>
                </c:pt>
                <c:pt idx="13">
                  <c:v>2.89201534768926</c:v>
                </c:pt>
                <c:pt idx="14">
                  <c:v>2.89201534768926</c:v>
                </c:pt>
                <c:pt idx="15">
                  <c:v>2.89201534768926</c:v>
                </c:pt>
                <c:pt idx="16">
                  <c:v>3.392875523662799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5647512"/>
        <c:axId val="1815654520"/>
      </c:barChart>
      <c:catAx>
        <c:axId val="181564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234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54520"/>
        <c:crosses val="autoZero"/>
        <c:auto val="1"/>
        <c:lblAlgn val="ctr"/>
        <c:lblOffset val="0"/>
        <c:noMultiLvlLbl val="0"/>
      </c:catAx>
      <c:valAx>
        <c:axId val="1815654520"/>
        <c:scaling>
          <c:orientation val="minMax"/>
          <c:max val="6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4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921925496804428"/>
          <c:y val="0.0"/>
          <c:w val="0.899999957132306"/>
          <c:h val="0.1074881618810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64932775695"/>
          <c:y val="0.0477605066779112"/>
          <c:w val="0.838744148533704"/>
          <c:h val="0.689833385747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FCR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6"/>
              <c:layout>
                <c:manualLayout>
                  <c:x val="0.00316789862724393"/>
                  <c:y val="-0.0170161028989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0.0133673227112591</c:v>
                </c:pt>
                <c:pt idx="1">
                  <c:v>0.0287214350029574</c:v>
                </c:pt>
                <c:pt idx="2">
                  <c:v>0.483591981717535</c:v>
                </c:pt>
                <c:pt idx="3">
                  <c:v>0.653611945489847</c:v>
                </c:pt>
                <c:pt idx="4">
                  <c:v>0.767499080838246</c:v>
                </c:pt>
                <c:pt idx="5">
                  <c:v>0.843816279866773</c:v>
                </c:pt>
                <c:pt idx="6">
                  <c:v>0.910256248185492</c:v>
                </c:pt>
                <c:pt idx="7">
                  <c:v>0.913251480156537</c:v>
                </c:pt>
                <c:pt idx="8">
                  <c:v>0.933672954329806</c:v>
                </c:pt>
                <c:pt idx="9">
                  <c:v>0.933787072572638</c:v>
                </c:pt>
                <c:pt idx="10">
                  <c:v>0.94295056714006</c:v>
                </c:pt>
                <c:pt idx="11">
                  <c:v>0.946605950456421</c:v>
                </c:pt>
                <c:pt idx="12">
                  <c:v>0.950232140360002</c:v>
                </c:pt>
                <c:pt idx="13">
                  <c:v>0.954059040464502</c:v>
                </c:pt>
                <c:pt idx="14">
                  <c:v>0.966062600764583</c:v>
                </c:pt>
                <c:pt idx="15">
                  <c:v>0.97176845390716</c:v>
                </c:pt>
                <c:pt idx="16">
                  <c:v>0.533657607890021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WARM+FCR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6"/>
              <c:layout>
                <c:manualLayout>
                  <c:x val="0.0232744930114992"/>
                  <c:y val="-0.0194469747417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0.00842178673795732</c:v>
                </c:pt>
                <c:pt idx="1">
                  <c:v>0.0194843815280124</c:v>
                </c:pt>
                <c:pt idx="2">
                  <c:v>0.369899226873773</c:v>
                </c:pt>
                <c:pt idx="3">
                  <c:v>0.539955436655288</c:v>
                </c:pt>
                <c:pt idx="4">
                  <c:v>0.672553271972374</c:v>
                </c:pt>
                <c:pt idx="5">
                  <c:v>0.768786646704428</c:v>
                </c:pt>
                <c:pt idx="6">
                  <c:v>0.862927024343471</c:v>
                </c:pt>
                <c:pt idx="7">
                  <c:v>0.86735843274088</c:v>
                </c:pt>
                <c:pt idx="8">
                  <c:v>0.900286680424132</c:v>
                </c:pt>
                <c:pt idx="9">
                  <c:v>0.900332646946793</c:v>
                </c:pt>
                <c:pt idx="10">
                  <c:v>0.914577010800651</c:v>
                </c:pt>
                <c:pt idx="11">
                  <c:v>0.920374322113429</c:v>
                </c:pt>
                <c:pt idx="12">
                  <c:v>0.925878573605597</c:v>
                </c:pt>
                <c:pt idx="13">
                  <c:v>0.931322679536531</c:v>
                </c:pt>
                <c:pt idx="14">
                  <c:v>0.949925951782051</c:v>
                </c:pt>
                <c:pt idx="15">
                  <c:v>0.956230276391854</c:v>
                </c:pt>
                <c:pt idx="16">
                  <c:v>0.475274516302726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815659880"/>
        <c:axId val="1815698856"/>
      </c:barChart>
      <c:catAx>
        <c:axId val="181565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98856"/>
        <c:crosses val="autoZero"/>
        <c:auto val="1"/>
        <c:lblAlgn val="ctr"/>
        <c:lblOffset val="100"/>
        <c:noMultiLvlLbl val="0"/>
      </c:catAx>
      <c:valAx>
        <c:axId val="181569885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Refresh Writes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59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0313131397061"/>
          <c:y val="0.0510483086969895"/>
          <c:w val="0.262519019863805"/>
          <c:h val="0.08508549108300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846292650919"/>
          <c:y val="0.0903217127106646"/>
          <c:w val="0.836182168635171"/>
          <c:h val="0.5757552139634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Normalized average response time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0.998794944771557</c:v>
                </c:pt>
                <c:pt idx="1">
                  <c:v>1.021160646108381</c:v>
                </c:pt>
                <c:pt idx="2">
                  <c:v>1.002268389327547</c:v>
                </c:pt>
                <c:pt idx="3">
                  <c:v>1.057826563306177</c:v>
                </c:pt>
                <c:pt idx="4">
                  <c:v>1.0125879255358</c:v>
                </c:pt>
                <c:pt idx="5">
                  <c:v>1.040188075095217</c:v>
                </c:pt>
                <c:pt idx="6">
                  <c:v>1.026815853425858</c:v>
                </c:pt>
                <c:pt idx="7">
                  <c:v>1.036367248982668</c:v>
                </c:pt>
                <c:pt idx="8">
                  <c:v>0.99390625528312</c:v>
                </c:pt>
                <c:pt idx="9">
                  <c:v>1.000935100915589</c:v>
                </c:pt>
                <c:pt idx="10">
                  <c:v>1.000781876660753</c:v>
                </c:pt>
                <c:pt idx="11">
                  <c:v>1.001687549962492</c:v>
                </c:pt>
                <c:pt idx="12">
                  <c:v>1.000176230806167</c:v>
                </c:pt>
                <c:pt idx="13">
                  <c:v>1.001177680505773</c:v>
                </c:pt>
                <c:pt idx="14">
                  <c:v>1.001119059695813</c:v>
                </c:pt>
                <c:pt idx="15">
                  <c:v>1.007082399967808</c:v>
                </c:pt>
                <c:pt idx="16">
                  <c:v>1.012523420714357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3038664"/>
        <c:axId val="1843042360"/>
      </c:barChart>
      <c:catAx>
        <c:axId val="184303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042360"/>
        <c:crosses val="autoZero"/>
        <c:auto val="1"/>
        <c:lblAlgn val="ctr"/>
        <c:lblOffset val="0"/>
        <c:noMultiLvlLbl val="0"/>
      </c:catAx>
      <c:valAx>
        <c:axId val="1843042360"/>
        <c:scaling>
          <c:orientation val="minMax"/>
          <c:max val="1.06"/>
          <c:min val="0.9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Normalized</a:t>
                </a:r>
                <a:r>
                  <a:rPr lang="en-US" baseline="0" dirty="0" smtClean="0"/>
                  <a:t> </a:t>
                </a:r>
                <a:br>
                  <a:rPr lang="en-US" baseline="0" dirty="0" smtClean="0"/>
                </a:br>
                <a:r>
                  <a:rPr lang="en-US" dirty="0" smtClean="0"/>
                  <a:t>Avg. Resp.</a:t>
                </a:r>
                <a:r>
                  <a:rPr lang="en-US" baseline="0" dirty="0" smtClean="0"/>
                  <a:t> Time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038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0.02855</cdr:y>
    </cdr:from>
    <cdr:to>
      <cdr:x>0.05132</cdr:x>
      <cdr:y>0.62999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30785"/>
          <a:ext cx="625642" cy="275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/>
            <a:t>Endurance</a:t>
          </a:r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F4685-5592-481E-93D5-23B8A0CDF91E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18594-BC78-4DDD-9718-1EB32C9B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know, flash memory</a:t>
            </a:r>
            <a:r>
              <a:rPr lang="en-US" baseline="0" dirty="0" smtClean="0"/>
              <a:t> has limited write endurance.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3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reason for WARM’s lifetime improvement is endurance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9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WARM also reduces unnecessary refresh operations in extended</a:t>
            </a:r>
            <a:r>
              <a:rPr lang="en-US" baseline="0" dirty="0" smtClean="0"/>
              <a:t> lifetime.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24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partition </a:t>
            </a:r>
            <a:r>
              <a:rPr lang="en-US" baseline="0" smtClean="0"/>
              <a:t>-&gt; garbage </a:t>
            </a:r>
            <a:r>
              <a:rPr lang="en-US" baseline="0" dirty="0" smtClean="0"/>
              <a:t>collection efficiency is lower in some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work proposes Flash correct and refresh FCR which applies</a:t>
            </a:r>
            <a:r>
              <a:rPr lang="en-US" baseline="0" dirty="0" smtClean="0"/>
              <a:t> periodic refresh operations to extend flash endurance. </a:t>
            </a:r>
          </a:p>
          <a:p>
            <a:r>
              <a:rPr lang="en-US" baseline="0" dirty="0" smtClean="0"/>
              <a:t>Adaptive rate FCR is another technique that adaptively change the refresh rate to wear-out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Evaluated</a:t>
            </a:r>
            <a:r>
              <a:rPr lang="en-US" baseline="0" dirty="0" smtClean="0"/>
              <a:t> 16 real workload traces to find %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7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79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Dynamically</a:t>
            </a:r>
            <a:r>
              <a:rPr lang="en-US" baseline="0" dirty="0" smtClean="0"/>
              <a:t> partitions write-hot and write-cold data into separate queues, allowing WARM to quickly adapt to workload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9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6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Guarantees data</a:t>
            </a:r>
            <a:r>
              <a:rPr lang="en-US" baseline="0" dirty="0" smtClean="0"/>
              <a:t> in the hot block pool is hot enough to skip refresh</a:t>
            </a:r>
          </a:p>
          <a:p>
            <a:pPr marL="228600" indent="-228600">
              <a:buAutoNum type="arabicPeriod"/>
            </a:pPr>
            <a:r>
              <a:rPr lang="en-US" dirty="0" smtClean="0"/>
              <a:t>Cold pool lifetime</a:t>
            </a:r>
            <a:r>
              <a:rPr lang="en-US" baseline="0" dirty="0" smtClean="0"/>
              <a:t> usually limits overall lifetime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Ping ponging hurts flash lifetime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8594-BC78-4DDD-9718-1EB32C9B75D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5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6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4" y="4198409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4833-EB1C-42B9-8E7A-261E30491B71}" type="datetime1">
              <a:rPr lang="en-US" smtClean="0"/>
              <a:t>6/21/15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64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71"/>
            <a:ext cx="10780776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6031951"/>
            <a:ext cx="9229344" cy="41118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54BB3-FD07-45CA-B4B9-9A2458A9D6CD}" type="datetime1">
              <a:rPr lang="en-US" smtClean="0"/>
              <a:t>6/21/15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3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A208-83E5-4453-9BBD-CCBB063966EF}" type="datetime1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3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79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2C04-C51C-441E-8436-CE497727B760}" type="datetime1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1" y="712594"/>
            <a:ext cx="10782300" cy="2898708"/>
          </a:xfrm>
          <a:noFill/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2" y="3897565"/>
            <a:ext cx="10782299" cy="16459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6544373"/>
            <a:ext cx="1596572" cy="313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1007-6F9C-4241-A957-CB2BBB153F30}" type="datetime1">
              <a:rPr lang="en-US" smtClean="0"/>
              <a:t>6/21/15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8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2"/>
          <p:cNvSpPr>
            <a:spLocks noGrp="1"/>
          </p:cNvSpPr>
          <p:nvPr>
            <p:ph sz="quarter" idx="11"/>
          </p:nvPr>
        </p:nvSpPr>
        <p:spPr>
          <a:xfrm>
            <a:off x="165100" y="1241652"/>
            <a:ext cx="11863917" cy="52244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1pPr>
            <a:lvl2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2pPr>
            <a:lvl3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3pPr>
            <a:lvl4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4pPr>
            <a:lvl5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54AFFE-C70C-41A4-812E-F5C69011AFBE}" type="datetime1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  <a:solidFill>
            <a:schemeClr val="bg1"/>
          </a:solidFill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187275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33B-F756-4E43-89FA-5A5D1EB72B4A}" type="datetime1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732" y="1208315"/>
            <a:ext cx="5695949" cy="5053693"/>
          </a:xfrm>
        </p:spPr>
        <p:txBody>
          <a:bodyPr/>
          <a:lstStyle>
            <a:lvl1pPr>
              <a:defRPr sz="2200">
                <a:latin typeface="Calibri Light" panose="020F0302020204030204" pitchFamily="34" charset="0"/>
              </a:defRPr>
            </a:lvl1pPr>
            <a:lvl2pPr>
              <a:defRPr sz="1900">
                <a:latin typeface="Calibri Light" panose="020F0302020204030204" pitchFamily="34" charset="0"/>
              </a:defRPr>
            </a:lvl2pPr>
            <a:lvl3pPr>
              <a:defRPr sz="1700">
                <a:latin typeface="Calibri Light" panose="020F0302020204030204" pitchFamily="34" charset="0"/>
              </a:defRPr>
            </a:lvl3pPr>
            <a:lvl4pPr>
              <a:defRPr sz="1500">
                <a:latin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139" y="1208315"/>
            <a:ext cx="5695949" cy="5053693"/>
          </a:xfrm>
        </p:spPr>
        <p:txBody>
          <a:bodyPr/>
          <a:lstStyle>
            <a:lvl1pPr>
              <a:defRPr sz="2200">
                <a:latin typeface="Calibri Light" panose="020F0302020204030204" pitchFamily="34" charset="0"/>
              </a:defRPr>
            </a:lvl1pPr>
            <a:lvl2pPr>
              <a:defRPr sz="1900">
                <a:latin typeface="Calibri Light" panose="020F0302020204030204" pitchFamily="34" charset="0"/>
              </a:defRPr>
            </a:lvl2pPr>
            <a:lvl3pPr>
              <a:defRPr sz="1700">
                <a:latin typeface="Calibri Light" panose="020F0302020204030204" pitchFamily="34" charset="0"/>
              </a:defRPr>
            </a:lvl3pPr>
            <a:lvl4pPr>
              <a:defRPr sz="1500">
                <a:latin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9B7D-85E0-4747-A82D-BF568B89DC5B}" type="datetime1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1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732" y="1197209"/>
            <a:ext cx="5695949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732" y="2029971"/>
            <a:ext cx="5695949" cy="423105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2139" y="1194345"/>
            <a:ext cx="5695949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139" y="2025219"/>
            <a:ext cx="5695949" cy="423580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A83-ACAA-4C6D-99E5-DBC57ADB56DE}" type="datetime1">
              <a:rPr lang="en-US" smtClean="0"/>
              <a:t>6/21/15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4BD7-0483-4158-9EBE-3D8938B76FA8}" type="datetime1">
              <a:rPr lang="en-US" smtClean="0"/>
              <a:t>6/21/15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8490-E5D3-46E7-B69C-8109A24E5EA1}" type="datetime1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6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3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E413-CE1A-4EFA-ACEC-9587E752AB67}" type="datetime1">
              <a:rPr lang="en-US" smtClean="0"/>
              <a:t>6/21/15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5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80" y="1250443"/>
            <a:ext cx="11863337" cy="5223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377" y="6544372"/>
            <a:ext cx="24275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28A2571-10B3-4E36-B918-968E6C5023D2}" type="datetime1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435" y="6544372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33177" y="6456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4DEB4F-0601-454C-8126-130431B5820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6617102"/>
            <a:ext cx="1043940" cy="2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0"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85000"/>
        </a:lnSpc>
        <a:spcBef>
          <a:spcPts val="1300"/>
        </a:spcBef>
        <a:buFont typeface="Arial" panose="020B0604020202020204" pitchFamily="34" charset="0"/>
        <a:buChar char="•"/>
        <a:defRPr sz="28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85000"/>
        </a:lnSpc>
        <a:spcBef>
          <a:spcPts val="600"/>
        </a:spcBef>
        <a:buFont typeface="Calibri" panose="020F0502020204030204" pitchFamily="34" charset="0"/>
        <a:buChar char="‐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omutlu/pub/flash-read-disturb-errors_dsn15.pdf" TargetMode="External"/><Relationship Id="rId4" Type="http://schemas.openxmlformats.org/officeDocument/2006/relationships/hyperlink" Target="http://users.ece.cmu.edu/~omutlu/pub/flash-memory-data-retention_hpca15.pdf" TargetMode="External"/><Relationship Id="rId5" Type="http://schemas.openxmlformats.org/officeDocument/2006/relationships/hyperlink" Target="http://users.ece.cmu.edu/~omutlu/pub/neighbor-assisted-error-correction-in-flash_sigmetrics14.pdf" TargetMode="External"/><Relationship Id="rId6" Type="http://schemas.openxmlformats.org/officeDocument/2006/relationships/hyperlink" Target="http://users.ece.cmu.edu/~omutlu/pub/flash-programming-interference_iccd13.pdf" TargetMode="External"/><Relationship Id="rId7" Type="http://schemas.openxmlformats.org/officeDocument/2006/relationships/hyperlink" Target="http://users.ece.cmu.edu/~omutlu/pub/flash-error-analysis-and-management_itj13.pdf" TargetMode="External"/><Relationship Id="rId8" Type="http://schemas.openxmlformats.org/officeDocument/2006/relationships/hyperlink" Target="http://users.ece.cmu.edu/~omutlu/pub/flash-memory-voltage-characterization_date13.pdf" TargetMode="External"/><Relationship Id="rId9" Type="http://schemas.openxmlformats.org/officeDocument/2006/relationships/hyperlink" Target="http://users.ece.cmu.edu/~omutlu/pub/flash-correct-and-refresh_iccd12.pdf" TargetMode="External"/><Relationship Id="rId10" Type="http://schemas.openxmlformats.org/officeDocument/2006/relationships/hyperlink" Target="http://users.ece.cmu.edu/~omutlu/pub/flash-error-patterns_date12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users.ece.cmu.edu/~omutlu/pub/flash-memory-failures-in-the-field-at-facebook_sigmetrics15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Improving </a:t>
            </a:r>
            <a:r>
              <a:rPr lang="en-US" sz="4400" dirty="0"/>
              <a:t>NAND Flash Memory </a:t>
            </a:r>
            <a:r>
              <a:rPr lang="en-US" sz="4400" dirty="0" smtClean="0"/>
              <a:t>Lifetime with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>
                <a:solidFill>
                  <a:schemeClr val="accent2"/>
                </a:solidFill>
              </a:rPr>
              <a:t>W</a:t>
            </a:r>
            <a:r>
              <a:rPr lang="en-US" sz="4400" dirty="0" smtClean="0"/>
              <a:t>rite-hotness </a:t>
            </a:r>
            <a:r>
              <a:rPr lang="en-US" sz="4400" dirty="0" smtClean="0">
                <a:solidFill>
                  <a:schemeClr val="accent2"/>
                </a:solidFill>
              </a:rPr>
              <a:t>A</a:t>
            </a:r>
            <a:r>
              <a:rPr lang="en-US" sz="4400" dirty="0" smtClean="0"/>
              <a:t>ware </a:t>
            </a:r>
            <a:r>
              <a:rPr lang="en-US" sz="4400" dirty="0" smtClean="0">
                <a:solidFill>
                  <a:schemeClr val="accent2"/>
                </a:solidFill>
              </a:rPr>
              <a:t>R</a:t>
            </a:r>
            <a:r>
              <a:rPr lang="en-US" sz="4400" dirty="0" smtClean="0"/>
              <a:t>etention </a:t>
            </a:r>
            <a:r>
              <a:rPr lang="en-US" sz="4400" dirty="0" smtClean="0">
                <a:solidFill>
                  <a:schemeClr val="accent2"/>
                </a:solidFill>
              </a:rPr>
              <a:t>M</a:t>
            </a:r>
            <a:r>
              <a:rPr lang="en-US" sz="4400" dirty="0" smtClean="0"/>
              <a:t>anagement 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Yixin Luo</a:t>
            </a:r>
            <a:r>
              <a:rPr lang="en-US" dirty="0" smtClean="0"/>
              <a:t>, Yu </a:t>
            </a:r>
            <a:r>
              <a:rPr lang="en-US" dirty="0" err="1" smtClean="0"/>
              <a:t>Cai</a:t>
            </a:r>
            <a:r>
              <a:rPr lang="en-US" dirty="0" smtClean="0"/>
              <a:t>, Saugata Ghose, </a:t>
            </a:r>
            <a:r>
              <a:rPr lang="en-US" dirty="0" err="1" smtClean="0"/>
              <a:t>Jongmoo</a:t>
            </a:r>
            <a:r>
              <a:rPr lang="en-US" dirty="0" smtClean="0"/>
              <a:t> Choi*, Onur Mutlu</a:t>
            </a:r>
          </a:p>
          <a:p>
            <a:r>
              <a:rPr lang="en-US" dirty="0" smtClean="0"/>
              <a:t>Carnegie Mellon University, *</a:t>
            </a:r>
            <a:r>
              <a:rPr lang="en-US" dirty="0" err="1" smtClean="0"/>
              <a:t>Dankook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79232"/>
            <a:ext cx="12192000" cy="126609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88686"/>
                </a:solidFill>
              </a:rPr>
              <a:t>WARM</a:t>
            </a:r>
            <a:endParaRPr lang="en-US" sz="7200" b="1" dirty="0">
              <a:solidFill>
                <a:srgbClr val="E88686"/>
              </a:solidFill>
            </a:endParaRPr>
          </a:p>
        </p:txBody>
      </p:sp>
      <p:pic>
        <p:nvPicPr>
          <p:cNvPr id="7" name="Picture 6" descr="Burgundy_CMU_JP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820" y="5321903"/>
            <a:ext cx="2984360" cy="1077684"/>
          </a:xfrm>
          <a:prstGeom prst="rect">
            <a:avLst/>
          </a:prstGeom>
        </p:spPr>
      </p:pic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8576" y="5594842"/>
            <a:ext cx="1838000" cy="531806"/>
          </a:xfrm>
          <a:prstGeom prst="rect">
            <a:avLst/>
          </a:prstGeom>
        </p:spPr>
      </p:pic>
      <p:pic>
        <p:nvPicPr>
          <p:cNvPr id="1026" name="Picture 2" descr="http://upload.wikimedia.org/wikipedia/en/f/f9/Logo_for_DankookUniversit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424" y="5015889"/>
            <a:ext cx="1689711" cy="168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1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mputerclipart.com/computer_clipart_images/netbook_or_notebook_computer_cartoon_character_waving_0521-1004-3015-4036_S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46" y="4962331"/>
            <a:ext cx="1770184" cy="185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984737" y="1085851"/>
            <a:ext cx="10257693" cy="3638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Flash Memory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Conventional Write-Hotness Oblivious Management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66443" y="1734281"/>
            <a:ext cx="9894279" cy="2800352"/>
            <a:chOff x="1195753" y="1480770"/>
            <a:chExt cx="9894279" cy="280035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1195753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95754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95754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95753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255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95753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……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41784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257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41785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256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41785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258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41784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511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41784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……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87815" y="1480770"/>
              <a:ext cx="4056185" cy="28003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……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00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M+1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1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44001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M+2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44000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M+255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44000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……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10</a:t>
            </a:fld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512277" y="4724401"/>
            <a:ext cx="0" cy="1254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12277" y="5978769"/>
            <a:ext cx="13833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95600" y="5420521"/>
            <a:ext cx="1889760" cy="11164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Flash Controller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785360" y="5978769"/>
            <a:ext cx="4846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166442" y="1734280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66441" y="2132865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66441" y="2531450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66441" y="2929299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66441" y="3327147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66440" y="3724258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5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66437" y="4136046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2468" y="1734279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12461" y="2130653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12460" y="2529975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12446" y="2926349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12418" y="3322723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4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114689" y="1734279"/>
            <a:ext cx="1946031" cy="39858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114688" y="2132864"/>
            <a:ext cx="1946031" cy="39858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Write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114631" y="1732010"/>
            <a:ext cx="1946031" cy="28026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Erase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4720639"/>
            <a:ext cx="12192000" cy="8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150" dirty="0" smtClean="0"/>
              <a:t>Unable to relax retention time for blocks with write-hot and cold pages</a:t>
            </a:r>
            <a:endParaRPr lang="en-US" sz="3600" spc="-150" dirty="0"/>
          </a:p>
        </p:txBody>
      </p:sp>
    </p:spTree>
    <p:extLst>
      <p:ext uri="{BB962C8B-B14F-4D97-AF65-F5344CB8AC3E}">
        <p14:creationId xmlns:p14="http://schemas.microsoft.com/office/powerpoint/2010/main" val="205007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44" grpId="0" animBg="1"/>
      <p:bldP spid="44" grpId="1" animBg="1"/>
      <p:bldP spid="44" grpId="2" animBg="1"/>
      <p:bldP spid="44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mputerclipart.com/computer_clipart_images/netbook_or_notebook_computer_cartoon_character_waving_0521-1004-3015-4036_S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46" y="4962331"/>
            <a:ext cx="1770184" cy="185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984737" y="1085851"/>
            <a:ext cx="10257693" cy="3638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Flash Memory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Idea: Write-Hotness Aware Management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66443" y="1734281"/>
            <a:ext cx="9894279" cy="2800352"/>
            <a:chOff x="1195753" y="1480770"/>
            <a:chExt cx="9894279" cy="280035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1195753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95754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0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95754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2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95753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255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95753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41784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257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41785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256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41785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258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41784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511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41784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87815" y="1480770"/>
              <a:ext cx="4056185" cy="28003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00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M+1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1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M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44001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M+2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44000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Page M+255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44000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11</a:t>
            </a:fld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512277" y="4724401"/>
            <a:ext cx="0" cy="1254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12277" y="5978769"/>
            <a:ext cx="13833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95600" y="5420521"/>
            <a:ext cx="1889760" cy="11164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Flash Controller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785360" y="5978769"/>
            <a:ext cx="4846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166442" y="1734280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12468" y="1736705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66431" y="2137086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2429" y="2139215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66418" y="2534388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12435" y="2534447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Cold Page 5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58492" y="1734513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058479" y="2124275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66417" y="2931087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66417" y="3328389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6410" y="3724763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66410" y="4136046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Hot Page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720639"/>
            <a:ext cx="12192000" cy="8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150" dirty="0" smtClean="0"/>
              <a:t>Can relax retention time for blocks with write-hot pages only</a:t>
            </a:r>
            <a:endParaRPr lang="en-US" sz="3600" spc="-150" dirty="0"/>
          </a:p>
        </p:txBody>
      </p:sp>
    </p:spTree>
    <p:extLst>
      <p:ext uri="{BB962C8B-B14F-4D97-AF65-F5344CB8AC3E}">
        <p14:creationId xmlns:p14="http://schemas.microsoft.com/office/powerpoint/2010/main" val="370378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7" grpId="0" animBg="1"/>
      <p:bldP spid="37" grpId="1" animBg="1"/>
      <p:bldP spid="40" grpId="0" animBg="1"/>
      <p:bldP spid="41" grpId="0" animBg="1"/>
      <p:bldP spid="41" grpId="1" animBg="1"/>
      <p:bldP spid="42" grpId="0" animBg="1"/>
      <p:bldP spid="50" grpId="0" animBg="1"/>
      <p:bldP spid="51" grpId="0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4" grpId="0" animBg="1"/>
      <p:bldP spid="44" grpId="1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Problem and Goal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Key Observations</a:t>
            </a:r>
          </a:p>
          <a:p>
            <a:r>
              <a:rPr lang="en-US" b="1" dirty="0"/>
              <a:t>WARM: Write-hotness Aware Retention Management</a:t>
            </a:r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7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000" i="0" u="sng" dirty="0" smtClean="0"/>
              <a:t>Design Goal:</a:t>
            </a:r>
            <a:r>
              <a:rPr lang="en-US" sz="4000" i="0" dirty="0" smtClean="0"/>
              <a:t> </a:t>
            </a:r>
          </a:p>
          <a:p>
            <a:pPr lvl="1"/>
            <a:r>
              <a:rPr lang="en-US" i="0" dirty="0" smtClean="0"/>
              <a:t>Relax </a:t>
            </a:r>
            <a:r>
              <a:rPr lang="en-US" i="0" dirty="0"/>
              <a:t>retention </a:t>
            </a:r>
            <a:r>
              <a:rPr lang="en-US" i="0" dirty="0" smtClean="0"/>
              <a:t>time w/o refresh </a:t>
            </a:r>
            <a:r>
              <a:rPr lang="en-US" i="0" dirty="0"/>
              <a:t>for write-hot data </a:t>
            </a:r>
            <a:r>
              <a:rPr lang="en-US" i="0" dirty="0" smtClean="0"/>
              <a:t>only</a:t>
            </a:r>
          </a:p>
          <a:p>
            <a:endParaRPr lang="en-US" sz="4000" i="0" dirty="0" smtClean="0"/>
          </a:p>
          <a:p>
            <a:r>
              <a:rPr lang="en-US" sz="4000" i="0" dirty="0" smtClean="0"/>
              <a:t>WARM: Write-hotness Aware Retention Management</a:t>
            </a:r>
          </a:p>
          <a:p>
            <a:pPr lvl="1"/>
            <a:r>
              <a:rPr lang="en-US" sz="3600" i="0" dirty="0" smtClean="0"/>
              <a:t>Write-hot/write-cold data partitioning algorithm</a:t>
            </a:r>
          </a:p>
          <a:p>
            <a:pPr lvl="1"/>
            <a:r>
              <a:rPr lang="en-US" sz="3600" dirty="0" smtClean="0"/>
              <a:t>Write-hotness aware flash policies</a:t>
            </a:r>
          </a:p>
          <a:p>
            <a:pPr lvl="2"/>
            <a:r>
              <a:rPr lang="en-US" sz="3200" dirty="0" smtClean="0"/>
              <a:t>Partition write-hot and write-cold data into separate blocks</a:t>
            </a:r>
          </a:p>
          <a:p>
            <a:pPr lvl="2"/>
            <a:r>
              <a:rPr lang="en-US" sz="3200" dirty="0" smtClean="0"/>
              <a:t>Skip refreshes for write-hot blocks</a:t>
            </a:r>
          </a:p>
          <a:p>
            <a:pPr lvl="2"/>
            <a:r>
              <a:rPr lang="en-US" sz="3200" dirty="0" smtClean="0"/>
              <a:t>More efficient garbage collection and wear-leveling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6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Data Partitioning Algorithm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1. Initially, all data is cold and is stored in the cold virtual queue.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On a write operation, the data is pushed to the tail of the cold virtual queue.</a:t>
            </a:r>
            <a:endParaRPr lang="en-US" sz="2800" dirty="0"/>
          </a:p>
        </p:txBody>
      </p:sp>
      <p:cxnSp>
        <p:nvCxnSpPr>
          <p:cNvPr id="43" name="Curved Connector 42"/>
          <p:cNvCxnSpPr/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B9B7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B9B7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102 L -0.0026 0.03727 L -0.01302 0.04699 L -0.05651 0.06042 L -0.10456 0.06852 L -0.16107 0.06945 L -0.21901 0.06574 L -0.26107 0.05695 L -0.28854 0.04537 L -0.29401 0.03634 L -0.29401 0.00255 L -0.17409 0.00255 " pathEditMode="relative" ptsTypes="AAAAAAAAAAAAA">
                                      <p:cBhvr>
                                        <p:cTn id="1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25E-6 3.33333E-6 L 0.04401 4.81481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3.33333E-6 L 0.0431 4.81481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6.25E-7 3.33333E-6 L 0.04323 -0.0006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-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08333E-7 -2.22222E-6 L 0.04336 4.81481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4" grpId="0" animBg="1"/>
      <p:bldP spid="44" grpId="0"/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Recently-written data is at the tail of cold virtual queue.</a:t>
            </a:r>
            <a:endParaRPr lang="en-US" sz="2800" dirty="0"/>
          </a:p>
        </p:txBody>
      </p:sp>
      <p:cxnSp>
        <p:nvCxnSpPr>
          <p:cNvPr id="43" name="Curved Connector 42"/>
          <p:cNvCxnSpPr/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5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6920" y="1769197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Hot Virtual Queue</a:t>
            </a:r>
            <a:endParaRPr lang="en-US" sz="2400" b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7860" y="3501223"/>
            <a:ext cx="175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Window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Data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7150" y="3501223"/>
            <a:ext cx="263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Cooldown</a:t>
            </a:r>
            <a:r>
              <a:rPr lang="en-US" sz="2400" dirty="0" smtClean="0"/>
              <a:t> Window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8" name="Curved Connector 27"/>
          <p:cNvCxnSpPr>
            <a:stCxn id="16" idx="2"/>
            <a:endCxn id="13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5" idx="2"/>
            <a:endCxn id="21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5089506"/>
            <a:ext cx="12192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3, 4. On a write hit in the </a:t>
            </a:r>
            <a:r>
              <a:rPr lang="en-US" sz="2800" dirty="0" err="1" smtClean="0"/>
              <a:t>cooldown</a:t>
            </a:r>
            <a:r>
              <a:rPr lang="en-US" sz="2800" dirty="0" smtClean="0"/>
              <a:t> window, </a:t>
            </a:r>
            <a:br>
              <a:rPr lang="en-US" sz="2800" dirty="0" smtClean="0"/>
            </a:br>
            <a:r>
              <a:rPr lang="en-US" sz="2800" dirty="0" smtClean="0"/>
              <a:t>the data is promoted to the hot virtual queue.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7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3333 C -0.00221 0.03703 -0.00456 0.04027 -0.00664 0.04421 L -0.07031 0.06921 L -0.17669 0.08819 L -0.26966 0.0949 L -0.38659 0.09027 L -0.48502 0.07592 L -0.53815 0.06157 L -0.56393 0.05185 C -0.56797 0.04606 -0.57187 0.04004 -0.57591 0.03495 C -0.57591 0.02569 -0.5763 0.01296 -0.5763 0.0037 C -0.5763 -0.00209 -0.45885 0.00115 -0.45846 0.00069 " pathEditMode="relative" rAng="0" ptsTypes="AAAAAAAAAAA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15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2883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8770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4657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0544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6920" y="1769197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Hot Virtual Queue</a:t>
            </a:r>
            <a:endParaRPr lang="en-US" sz="2400" b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7860" y="3501223"/>
            <a:ext cx="175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Window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4" name="Straight Arrow Connector 13"/>
          <p:cNvCxnSpPr>
            <a:stCxn id="13" idx="3"/>
            <a:endCxn id="5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7150" y="3501223"/>
            <a:ext cx="263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Cooldown</a:t>
            </a:r>
            <a:r>
              <a:rPr lang="en-US" sz="2400" dirty="0" smtClean="0"/>
              <a:t> Window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8" name="Curved Connector 27"/>
          <p:cNvCxnSpPr>
            <a:stCxn id="16" idx="2"/>
            <a:endCxn id="13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5" idx="2"/>
            <a:endCxn id="21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is sorted by write-hotness in the hot virtual queue.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82883" y="2365103"/>
            <a:ext cx="1438140" cy="386366"/>
            <a:chOff x="2382883" y="2365103"/>
            <a:chExt cx="1438140" cy="386366"/>
          </a:xfrm>
        </p:grpSpPr>
        <p:sp>
          <p:nvSpPr>
            <p:cNvPr id="5" name="Rectangle 4"/>
            <p:cNvSpPr/>
            <p:nvPr/>
          </p:nvSpPr>
          <p:spPr>
            <a:xfrm>
              <a:off x="2382883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08770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34657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6920" y="1769197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Hot Virtual Queue</a:t>
            </a:r>
            <a:endParaRPr lang="en-US" sz="2400" b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7860" y="3501223"/>
            <a:ext cx="175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Window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4" name="Straight Arrow Connector 13"/>
          <p:cNvCxnSpPr>
            <a:stCxn id="13" idx="3"/>
            <a:endCxn id="5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7150" y="3501223"/>
            <a:ext cx="263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Cooldown</a:t>
            </a:r>
            <a:r>
              <a:rPr lang="en-US" sz="2400" dirty="0" smtClean="0"/>
              <a:t> Window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7" name="Curved Connector 26"/>
          <p:cNvCxnSpPr>
            <a:stCxn id="8" idx="2"/>
            <a:endCxn id="13" idx="2"/>
          </p:cNvCxnSpPr>
          <p:nvPr/>
        </p:nvCxnSpPr>
        <p:spPr>
          <a:xfrm rot="5400000">
            <a:off x="2625502" y="1260896"/>
            <a:ext cx="37652" cy="3018799"/>
          </a:xfrm>
          <a:prstGeom prst="curvedConnector3">
            <a:avLst>
              <a:gd name="adj1" fmla="val 707139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2"/>
            <a:endCxn id="13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5" idx="2"/>
            <a:endCxn id="21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73788" y="2751469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⑤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5. On a write hit in hot virtual queue, the data is pushed to the tail.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960544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7 L 5E-6 0.03264 L -0.00638 0.04143 L -0.03946 0.05694 L -0.10196 0.06828 L -0.14258 0.06713 L -0.20639 0.0581 L -0.23633 0.0493 L -0.24818 0.03379 L -0.24818 0.00254 L -0.13008 0.00254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91667E-6 3.33333E-6 L 0.04323 0.0002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sz="3200" i="0" dirty="0" smtClean="0"/>
              <a:t>Flash memory can </a:t>
            </a:r>
            <a:r>
              <a:rPr lang="en-US" sz="3200" i="0" dirty="0"/>
              <a:t>achieve</a:t>
            </a:r>
            <a:r>
              <a:rPr lang="en-US" sz="3200" b="1" i="0" dirty="0"/>
              <a:t> </a:t>
            </a:r>
            <a:r>
              <a:rPr lang="en-US" sz="3200" b="1" i="0" dirty="0">
                <a:solidFill>
                  <a:schemeClr val="accent5"/>
                </a:solidFill>
                <a:latin typeface="Calibri" panose="020F0502020204030204" pitchFamily="34" charset="0"/>
              </a:rPr>
              <a:t>50x endurance </a:t>
            </a:r>
            <a:r>
              <a:rPr lang="en-US" sz="3200" b="1" i="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improvement by relaxing retention time using refresh</a:t>
            </a:r>
            <a:r>
              <a:rPr lang="en-US" sz="3200" i="0" dirty="0" smtClean="0"/>
              <a:t> </a:t>
            </a:r>
            <a:r>
              <a:rPr lang="en-US" sz="3200" dirty="0" smtClean="0"/>
              <a:t>[</a:t>
            </a:r>
            <a:r>
              <a:rPr lang="en-US" sz="3200" dirty="0" err="1" smtClean="0"/>
              <a:t>Cai</a:t>
            </a:r>
            <a:r>
              <a:rPr lang="en-US" sz="3200" dirty="0" smtClean="0"/>
              <a:t>+ ICCD </a:t>
            </a:r>
            <a:r>
              <a:rPr lang="en-US" sz="3200" dirty="0"/>
              <a:t>’12]</a:t>
            </a:r>
          </a:p>
          <a:p>
            <a:r>
              <a:rPr lang="en-US" sz="3200" dirty="0"/>
              <a:t>Problem</a:t>
            </a:r>
            <a:r>
              <a:rPr lang="en-US" sz="3200" i="0" dirty="0"/>
              <a:t>: </a:t>
            </a:r>
            <a:r>
              <a:rPr lang="en-US" sz="3200" b="1" i="0" dirty="0">
                <a:solidFill>
                  <a:srgbClr val="C00000"/>
                </a:solidFill>
                <a:latin typeface="Calibri" panose="020F0502020204030204" pitchFamily="34" charset="0"/>
              </a:rPr>
              <a:t>Refresh</a:t>
            </a:r>
            <a:r>
              <a:rPr lang="en-US" sz="3200" i="0" dirty="0"/>
              <a:t> </a:t>
            </a:r>
            <a:r>
              <a:rPr lang="en-US" sz="3200" b="1" i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consumes the majority </a:t>
            </a:r>
            <a:r>
              <a:rPr lang="en-US" sz="3200" b="1" i="0" dirty="0">
                <a:solidFill>
                  <a:srgbClr val="C00000"/>
                </a:solidFill>
                <a:latin typeface="Calibri" panose="020F0502020204030204" pitchFamily="34" charset="0"/>
              </a:rPr>
              <a:t>of endurance improvement</a:t>
            </a:r>
          </a:p>
          <a:p>
            <a:r>
              <a:rPr lang="en-US" sz="3200" dirty="0"/>
              <a:t>Goal</a:t>
            </a:r>
            <a:r>
              <a:rPr lang="en-US" sz="3200" i="0" dirty="0"/>
              <a:t>: Reduce </a:t>
            </a:r>
            <a:r>
              <a:rPr lang="en-US" sz="3200" i="0" dirty="0" smtClean="0"/>
              <a:t>refresh overhead to </a:t>
            </a:r>
            <a:r>
              <a:rPr lang="en-US" sz="3200" i="0" dirty="0"/>
              <a:t>increase flash </a:t>
            </a:r>
            <a:r>
              <a:rPr lang="en-US" sz="3200" i="0" dirty="0" smtClean="0"/>
              <a:t>memory lifetime</a:t>
            </a:r>
            <a:endParaRPr lang="en-US" sz="3200" i="0" dirty="0"/>
          </a:p>
          <a:p>
            <a:r>
              <a:rPr lang="en-US" sz="3200" dirty="0"/>
              <a:t>Key Observation</a:t>
            </a:r>
            <a:r>
              <a:rPr lang="en-US" sz="3200" i="0" dirty="0"/>
              <a:t>: </a:t>
            </a:r>
            <a:r>
              <a:rPr lang="en-US" sz="3200" b="1" i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Refresh is </a:t>
            </a:r>
            <a:r>
              <a:rPr lang="en-US" sz="3200" b="1" i="0" dirty="0">
                <a:solidFill>
                  <a:srgbClr val="00B050"/>
                </a:solidFill>
                <a:latin typeface="Calibri" panose="020F0502020204030204" pitchFamily="34" charset="0"/>
              </a:rPr>
              <a:t>unnecessary for </a:t>
            </a:r>
            <a:r>
              <a:rPr lang="en-US" sz="3200" b="1" u="sng" dirty="0">
                <a:solidFill>
                  <a:srgbClr val="00B050"/>
                </a:solidFill>
                <a:latin typeface="Calibri" panose="020F0502020204030204" pitchFamily="34" charset="0"/>
              </a:rPr>
              <a:t>write-hot data</a:t>
            </a:r>
          </a:p>
          <a:p>
            <a:r>
              <a:rPr lang="en-US" sz="3200" dirty="0"/>
              <a:t>Key Ideas of </a:t>
            </a:r>
            <a:r>
              <a:rPr lang="en-US" sz="3200" dirty="0" smtClean="0"/>
              <a:t>Write-hotness Aware Retention Management (WARM)</a:t>
            </a:r>
            <a:endParaRPr lang="en-US" sz="3200" i="0" dirty="0"/>
          </a:p>
          <a:p>
            <a:pPr lvl="1"/>
            <a:r>
              <a:rPr lang="en-US" sz="2800" b="1" dirty="0">
                <a:latin typeface="Calibri" panose="020F0502020204030204" pitchFamily="34" charset="0"/>
              </a:rPr>
              <a:t>Physically partition write-hot pages and write-cold pages</a:t>
            </a:r>
            <a:r>
              <a:rPr lang="en-US" sz="2800" dirty="0"/>
              <a:t> within the </a:t>
            </a:r>
            <a:r>
              <a:rPr lang="en-US" sz="2800" dirty="0" smtClean="0"/>
              <a:t>flash drive</a:t>
            </a:r>
            <a:endParaRPr lang="en-US" sz="2800" dirty="0"/>
          </a:p>
          <a:p>
            <a:pPr lvl="1"/>
            <a:r>
              <a:rPr lang="en-US" sz="2800" b="1" dirty="0">
                <a:latin typeface="Calibri" panose="020F0502020204030204" pitchFamily="34" charset="0"/>
              </a:rPr>
              <a:t>Apply </a:t>
            </a:r>
            <a:r>
              <a:rPr lang="en-US" sz="2800" b="1" i="1" dirty="0">
                <a:latin typeface="Calibri" panose="020F0502020204030204" pitchFamily="34" charset="0"/>
              </a:rPr>
              <a:t>different</a:t>
            </a:r>
            <a:r>
              <a:rPr lang="en-US" sz="2800" b="1" dirty="0">
                <a:latin typeface="Calibri" panose="020F0502020204030204" pitchFamily="34" charset="0"/>
              </a:rPr>
              <a:t> policies </a:t>
            </a:r>
            <a:r>
              <a:rPr lang="en-US" sz="2800" dirty="0" smtClean="0"/>
              <a:t>(garbage </a:t>
            </a:r>
            <a:r>
              <a:rPr lang="en-US" sz="2800" dirty="0"/>
              <a:t>collection, </a:t>
            </a:r>
            <a:r>
              <a:rPr lang="en-US" sz="2800" dirty="0" smtClean="0"/>
              <a:t>wear-leveling, refresh) </a:t>
            </a:r>
            <a:r>
              <a:rPr lang="en-US" sz="2800" dirty="0"/>
              <a:t>to each group</a:t>
            </a:r>
          </a:p>
          <a:p>
            <a:r>
              <a:rPr lang="en-US" sz="3200" dirty="0"/>
              <a:t>Key Results</a:t>
            </a:r>
          </a:p>
          <a:p>
            <a:pPr lvl="1"/>
            <a:r>
              <a:rPr lang="en-US" sz="2800" dirty="0"/>
              <a:t>WARM w/o refresh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improves lifetime by 3.24x</a:t>
            </a:r>
          </a:p>
          <a:p>
            <a:pPr lvl="1"/>
            <a:r>
              <a:rPr lang="en-US" sz="2800" dirty="0"/>
              <a:t>WARM w/ adaptive refresh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improves lifetime by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12.9x </a:t>
            </a:r>
            <a:r>
              <a:rPr lang="en-US" sz="2800" dirty="0" smtClean="0"/>
              <a:t>(1.21x over refresh only)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Write-Hot/Write-Cold Data Partitioning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82883" y="2365103"/>
            <a:ext cx="1964027" cy="386366"/>
            <a:chOff x="2382883" y="2365103"/>
            <a:chExt cx="1964027" cy="386366"/>
          </a:xfrm>
        </p:grpSpPr>
        <p:sp>
          <p:nvSpPr>
            <p:cNvPr id="5" name="Rectangle 4"/>
            <p:cNvSpPr/>
            <p:nvPr/>
          </p:nvSpPr>
          <p:spPr>
            <a:xfrm>
              <a:off x="2382883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08770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34657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60544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06920" y="1769197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Hot Virtual Queue</a:t>
            </a:r>
            <a:endParaRPr lang="en-US" sz="2400" b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7860" y="3501223"/>
            <a:ext cx="175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Window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4" name="Straight Arrow Connector 13"/>
          <p:cNvCxnSpPr>
            <a:stCxn id="13" idx="3"/>
            <a:endCxn id="5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86935" y="1769197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Cold Virtual Queue</a:t>
            </a:r>
            <a:endParaRPr lang="en-US" sz="2400" b="1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7150" y="3501223"/>
            <a:ext cx="263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Cooldown</a:t>
            </a:r>
            <a:r>
              <a:rPr lang="en-US" sz="2400" dirty="0" smtClean="0"/>
              <a:t> Window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2" name="Straight Arrow Connector 21"/>
          <p:cNvCxnSpPr>
            <a:stCxn id="21" idx="3"/>
            <a:endCxn id="15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21" idx="1"/>
          </p:cNvCxnSpPr>
          <p:nvPr/>
        </p:nvCxnSpPr>
        <p:spPr>
          <a:xfrm>
            <a:off x="4872797" y="2558286"/>
            <a:ext cx="590351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7" name="Curved Connector 26"/>
          <p:cNvCxnSpPr>
            <a:stCxn id="8" idx="2"/>
            <a:endCxn id="13" idx="2"/>
          </p:cNvCxnSpPr>
          <p:nvPr/>
        </p:nvCxnSpPr>
        <p:spPr>
          <a:xfrm rot="5400000">
            <a:off x="2625502" y="1260896"/>
            <a:ext cx="37652" cy="3018799"/>
          </a:xfrm>
          <a:prstGeom prst="curvedConnector3">
            <a:avLst>
              <a:gd name="adj1" fmla="val 707139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2"/>
            <a:endCxn id="13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5" idx="2"/>
            <a:endCxn id="21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79817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⑥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3973788" y="2751469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⑤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1" name="Rectangle 4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6. Unmodified hot data will be demoted to the cold virtual queue.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2787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20196 -0.000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9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Flash Management Policies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Flash Translation Layer (FTL)</a:t>
            </a:r>
          </a:p>
          <a:p>
            <a:pPr lvl="1"/>
            <a:r>
              <a:rPr lang="en-US" dirty="0" smtClean="0"/>
              <a:t>Map data to erased blocks</a:t>
            </a:r>
          </a:p>
          <a:p>
            <a:pPr lvl="1"/>
            <a:r>
              <a:rPr lang="en-US" dirty="0" smtClean="0"/>
              <a:t>Translate logical page number to physical page number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Triggered before erasing a victim block</a:t>
            </a:r>
          </a:p>
          <a:p>
            <a:pPr lvl="1"/>
            <a:r>
              <a:rPr lang="en-US" dirty="0" smtClean="0"/>
              <a:t>Remap all valid data on the victim block</a:t>
            </a:r>
          </a:p>
          <a:p>
            <a:r>
              <a:rPr lang="en-US" dirty="0" smtClean="0"/>
              <a:t>Wear-leveling</a:t>
            </a:r>
          </a:p>
          <a:p>
            <a:pPr lvl="1"/>
            <a:r>
              <a:rPr lang="en-US" dirty="0" smtClean="0"/>
              <a:t>Triggered to balance wear-level among blocks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Write-Hotness Aware Flash Policies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29678" y="1085850"/>
            <a:ext cx="9038493" cy="26772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Flash Drive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123112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59001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94890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30779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66668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02557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38446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74335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010224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746113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9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82002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17896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17601" y="1192192"/>
            <a:ext cx="2944092" cy="2485728"/>
          </a:xfrm>
          <a:prstGeom prst="rect">
            <a:avLst/>
          </a:prstGeom>
          <a:solidFill>
            <a:srgbClr val="E6B9B8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Hot Block Pool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09916" y="1192192"/>
            <a:ext cx="5858607" cy="2485728"/>
          </a:xfrm>
          <a:prstGeom prst="rect">
            <a:avLst/>
          </a:prstGeom>
          <a:solidFill>
            <a:srgbClr val="B9CDE5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Cold Block Pool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23112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859001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94890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330779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066668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802557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38446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74335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010224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746113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9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482002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217896" y="17350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989268" y="1016400"/>
            <a:ext cx="0" cy="535605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752" y="4064127"/>
            <a:ext cx="4539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Write-hot data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aturally relaxed retention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in block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Garbage collect in block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blocks naturally wear-leveled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42512" y="4064127"/>
            <a:ext cx="5626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Write-cold data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lower write frequency, less wear-out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Conventional garbage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Conventional wear-leveling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1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77" grpId="0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Sizing the Hot and Cold </a:t>
            </a:r>
            <a:r>
              <a:rPr lang="en-US" dirty="0"/>
              <a:t>B</a:t>
            </a:r>
            <a:r>
              <a:rPr lang="en-US" dirty="0" smtClean="0"/>
              <a:t>lock Pools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0" dirty="0" smtClean="0"/>
              <a:t>All blocks are divided between the hot and cold block pools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0" dirty="0" smtClean="0"/>
              <a:t>Find the maximum hot pool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0" dirty="0" smtClean="0"/>
              <a:t>Reduce hot virtual queue size to maximize cold pool lifetime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0" dirty="0" smtClean="0"/>
              <a:t>Size the </a:t>
            </a:r>
            <a:r>
              <a:rPr lang="en-US" sz="3200" i="0" dirty="0" err="1" smtClean="0"/>
              <a:t>cooldown</a:t>
            </a:r>
            <a:r>
              <a:rPr lang="en-US" sz="3200" i="0" dirty="0" smtClean="0"/>
              <a:t> window to minimize ping-ponging of data between the two pools</a:t>
            </a:r>
            <a:endParaRPr lang="en-US" sz="3200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Problem and Goal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Key Observations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WARM: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Write-hotness Aware Retention Management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1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err="1" smtClean="0"/>
              <a:t>DiskSim</a:t>
            </a:r>
            <a:r>
              <a:rPr lang="en-US" dirty="0" smtClean="0"/>
              <a:t> 4.0 + SSD model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19803"/>
              </p:ext>
            </p:extLst>
          </p:nvPr>
        </p:nvGraphicFramePr>
        <p:xfrm>
          <a:off x="2046494" y="1852968"/>
          <a:ext cx="7694109" cy="4358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50818"/>
                <a:gridCol w="20432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Parameter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 read to register</a:t>
                      </a:r>
                      <a:r>
                        <a:rPr lang="en-US" sz="2000" baseline="0" dirty="0" smtClean="0"/>
                        <a:t> latency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 write from</a:t>
                      </a:r>
                      <a:r>
                        <a:rPr lang="en-US" sz="2000" baseline="0" dirty="0" smtClean="0"/>
                        <a:t> register latency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Block erase latency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bus latency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Page/block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KB/1 MB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Die/package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GB/64</a:t>
                      </a:r>
                      <a:r>
                        <a:rPr lang="en-US" sz="2000" baseline="0" dirty="0" smtClean="0"/>
                        <a:t> GB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capacity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256 GB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Over-provisioning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Endurance for 3-year retention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3,000 PEC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Endurance for 3-day retention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150,000 PEC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1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WARM-Only</a:t>
            </a:r>
          </a:p>
          <a:p>
            <a:pPr lvl="1"/>
            <a:r>
              <a:rPr lang="en-US" dirty="0" smtClean="0"/>
              <a:t>Relax retention time in hot block pool only</a:t>
            </a:r>
          </a:p>
          <a:p>
            <a:pPr lvl="1"/>
            <a:r>
              <a:rPr lang="en-US" dirty="0" smtClean="0"/>
              <a:t>No refresh needed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WARM+FCR</a:t>
            </a:r>
          </a:p>
          <a:p>
            <a:pPr lvl="1"/>
            <a:r>
              <a:rPr lang="en-US" dirty="0" smtClean="0"/>
              <a:t>First apply </a:t>
            </a:r>
            <a:r>
              <a:rPr lang="en-US" b="1" dirty="0" smtClean="0"/>
              <a:t>WARM-Only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/>
              <a:t>also </a:t>
            </a:r>
            <a:r>
              <a:rPr lang="en-US" dirty="0" smtClean="0"/>
              <a:t>relax retention time in cold block pool</a:t>
            </a:r>
          </a:p>
          <a:p>
            <a:pPr lvl="1"/>
            <a:r>
              <a:rPr lang="en-US" dirty="0" smtClean="0"/>
              <a:t>Refresh cold blocks every 3 days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WARM+ARFCR</a:t>
            </a:r>
          </a:p>
          <a:p>
            <a:pPr lvl="1"/>
            <a:r>
              <a:rPr lang="en-US" dirty="0" smtClean="0"/>
              <a:t>Relax retention time in both hot and cold block pools</a:t>
            </a:r>
          </a:p>
          <a:p>
            <a:pPr lvl="1"/>
            <a:r>
              <a:rPr lang="en-US" dirty="0" smtClean="0"/>
              <a:t>Adaptively increase the refresh frequency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Lifetime Improvements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84783202"/>
              </p:ext>
            </p:extLst>
          </p:nvPr>
        </p:nvGraphicFramePr>
        <p:xfrm>
          <a:off x="1" y="1085850"/>
          <a:ext cx="12192000" cy="5395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271" y="6292163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Baseline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12676" y="6292162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WARM-Only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5539" y="6292161"/>
            <a:ext cx="66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FCR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45485" y="6292161"/>
            <a:ext cx="170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WARM+FCR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8095" y="6292160"/>
            <a:ext cx="101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ARFCR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659237" y="6292159"/>
            <a:ext cx="2065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WARM+ARFCR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74468" y="3879105"/>
            <a:ext cx="1979773" cy="2052463"/>
            <a:chOff x="2361439" y="3349715"/>
            <a:chExt cx="1979773" cy="2052463"/>
          </a:xfrm>
        </p:grpSpPr>
        <p:sp>
          <p:nvSpPr>
            <p:cNvPr id="10" name="TextBox 9"/>
            <p:cNvSpPr txBox="1"/>
            <p:nvPr/>
          </p:nvSpPr>
          <p:spPr>
            <a:xfrm>
              <a:off x="2361439" y="3349715"/>
              <a:ext cx="197977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WARM-Only</a:t>
              </a:r>
            </a:p>
            <a:p>
              <a:pPr algn="ctr"/>
              <a:r>
                <a:rPr lang="en-US" sz="2800" dirty="0" smtClean="0">
                  <a:solidFill>
                    <a:schemeClr val="accent2"/>
                  </a:solidFill>
                </a:rPr>
                <a:t>3.24x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81153" y="4303822"/>
              <a:ext cx="1540347" cy="1098356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88473"/>
                <a:gd name="connsiteY0" fmla="*/ 1845940 h 1845940"/>
                <a:gd name="connsiteX1" fmla="*/ 358816 w 1588473"/>
                <a:gd name="connsiteY1" fmla="*/ 40289 h 1845940"/>
                <a:gd name="connsiteX2" fmla="*/ 1588473 w 1588473"/>
                <a:gd name="connsiteY2" fmla="*/ 1066671 h 1845940"/>
                <a:gd name="connsiteX0" fmla="*/ 0 w 1588473"/>
                <a:gd name="connsiteY0" fmla="*/ 1313310 h 1313310"/>
                <a:gd name="connsiteX1" fmla="*/ 370848 w 1588473"/>
                <a:gd name="connsiteY1" fmla="*/ 75523 h 1313310"/>
                <a:gd name="connsiteX2" fmla="*/ 1588473 w 1588473"/>
                <a:gd name="connsiteY2" fmla="*/ 534041 h 1313310"/>
                <a:gd name="connsiteX0" fmla="*/ 0 w 1588473"/>
                <a:gd name="connsiteY0" fmla="*/ 1239627 h 1239627"/>
                <a:gd name="connsiteX1" fmla="*/ 370848 w 1588473"/>
                <a:gd name="connsiteY1" fmla="*/ 86415 h 1239627"/>
                <a:gd name="connsiteX2" fmla="*/ 1588473 w 1588473"/>
                <a:gd name="connsiteY2" fmla="*/ 460358 h 1239627"/>
                <a:gd name="connsiteX0" fmla="*/ 0 w 1588473"/>
                <a:gd name="connsiteY0" fmla="*/ 1200354 h 1200354"/>
                <a:gd name="connsiteX1" fmla="*/ 370848 w 1588473"/>
                <a:gd name="connsiteY1" fmla="*/ 47142 h 1200354"/>
                <a:gd name="connsiteX2" fmla="*/ 1588473 w 1588473"/>
                <a:gd name="connsiteY2" fmla="*/ 421085 h 1200354"/>
                <a:gd name="connsiteX0" fmla="*/ 0 w 1588473"/>
                <a:gd name="connsiteY0" fmla="*/ 1200354 h 1200354"/>
                <a:gd name="connsiteX1" fmla="*/ 370848 w 1588473"/>
                <a:gd name="connsiteY1" fmla="*/ 47142 h 1200354"/>
                <a:gd name="connsiteX2" fmla="*/ 1588473 w 1588473"/>
                <a:gd name="connsiteY2" fmla="*/ 421085 h 1200354"/>
                <a:gd name="connsiteX0" fmla="*/ 0 w 1588473"/>
                <a:gd name="connsiteY0" fmla="*/ 1153212 h 1153212"/>
                <a:gd name="connsiteX1" fmla="*/ 370848 w 1588473"/>
                <a:gd name="connsiteY1" fmla="*/ 0 h 1153212"/>
                <a:gd name="connsiteX2" fmla="*/ 1588473 w 1588473"/>
                <a:gd name="connsiteY2" fmla="*/ 373943 h 1153212"/>
                <a:gd name="connsiteX0" fmla="*/ 0 w 1588473"/>
                <a:gd name="connsiteY0" fmla="*/ 1181950 h 1181950"/>
                <a:gd name="connsiteX1" fmla="*/ 370848 w 1588473"/>
                <a:gd name="connsiteY1" fmla="*/ 28738 h 1181950"/>
                <a:gd name="connsiteX2" fmla="*/ 1588473 w 1588473"/>
                <a:gd name="connsiteY2" fmla="*/ 402681 h 1181950"/>
                <a:gd name="connsiteX0" fmla="*/ 0 w 1588473"/>
                <a:gd name="connsiteY0" fmla="*/ 1181950 h 1181950"/>
                <a:gd name="connsiteX1" fmla="*/ 370848 w 1588473"/>
                <a:gd name="connsiteY1" fmla="*/ 28738 h 1181950"/>
                <a:gd name="connsiteX2" fmla="*/ 1588473 w 1588473"/>
                <a:gd name="connsiteY2" fmla="*/ 402681 h 1181950"/>
                <a:gd name="connsiteX0" fmla="*/ 0 w 1588473"/>
                <a:gd name="connsiteY0" fmla="*/ 1186426 h 1186426"/>
                <a:gd name="connsiteX1" fmla="*/ 370848 w 1588473"/>
                <a:gd name="connsiteY1" fmla="*/ 33214 h 1186426"/>
                <a:gd name="connsiteX2" fmla="*/ 1588473 w 1588473"/>
                <a:gd name="connsiteY2" fmla="*/ 407157 h 1186426"/>
                <a:gd name="connsiteX0" fmla="*/ 0 w 1588473"/>
                <a:gd name="connsiteY0" fmla="*/ 1188673 h 1188673"/>
                <a:gd name="connsiteX1" fmla="*/ 370848 w 1588473"/>
                <a:gd name="connsiteY1" fmla="*/ 35461 h 1188673"/>
                <a:gd name="connsiteX2" fmla="*/ 1588473 w 1588473"/>
                <a:gd name="connsiteY2" fmla="*/ 409404 h 1188673"/>
                <a:gd name="connsiteX0" fmla="*/ 0 w 1564410"/>
                <a:gd name="connsiteY0" fmla="*/ 1187429 h 1187429"/>
                <a:gd name="connsiteX1" fmla="*/ 370848 w 1564410"/>
                <a:gd name="connsiteY1" fmla="*/ 34217 h 1187429"/>
                <a:gd name="connsiteX2" fmla="*/ 1564410 w 1564410"/>
                <a:gd name="connsiteY2" fmla="*/ 420241 h 1187429"/>
                <a:gd name="connsiteX0" fmla="*/ 0 w 1552378"/>
                <a:gd name="connsiteY0" fmla="*/ 1187429 h 1187429"/>
                <a:gd name="connsiteX1" fmla="*/ 370848 w 1552378"/>
                <a:gd name="connsiteY1" fmla="*/ 34217 h 1187429"/>
                <a:gd name="connsiteX2" fmla="*/ 1552378 w 1552378"/>
                <a:gd name="connsiteY2" fmla="*/ 420241 h 1187429"/>
                <a:gd name="connsiteX0" fmla="*/ 0 w 1552378"/>
                <a:gd name="connsiteY0" fmla="*/ 1165098 h 1165098"/>
                <a:gd name="connsiteX1" fmla="*/ 671637 w 1552378"/>
                <a:gd name="connsiteY1" fmla="*/ 36885 h 1165098"/>
                <a:gd name="connsiteX2" fmla="*/ 1552378 w 1552378"/>
                <a:gd name="connsiteY2" fmla="*/ 397910 h 1165098"/>
                <a:gd name="connsiteX0" fmla="*/ 0 w 1552378"/>
                <a:gd name="connsiteY0" fmla="*/ 1134096 h 1134096"/>
                <a:gd name="connsiteX1" fmla="*/ 671637 w 1552378"/>
                <a:gd name="connsiteY1" fmla="*/ 5883 h 1134096"/>
                <a:gd name="connsiteX2" fmla="*/ 1552378 w 1552378"/>
                <a:gd name="connsiteY2" fmla="*/ 366908 h 1134096"/>
                <a:gd name="connsiteX0" fmla="*/ 0 w 1552378"/>
                <a:gd name="connsiteY0" fmla="*/ 1134096 h 1134096"/>
                <a:gd name="connsiteX1" fmla="*/ 671637 w 1552378"/>
                <a:gd name="connsiteY1" fmla="*/ 5883 h 1134096"/>
                <a:gd name="connsiteX2" fmla="*/ 1552378 w 1552378"/>
                <a:gd name="connsiteY2" fmla="*/ 366908 h 1134096"/>
                <a:gd name="connsiteX0" fmla="*/ 0 w 1552378"/>
                <a:gd name="connsiteY0" fmla="*/ 1141899 h 1141899"/>
                <a:gd name="connsiteX1" fmla="*/ 671637 w 1552378"/>
                <a:gd name="connsiteY1" fmla="*/ 13686 h 1141899"/>
                <a:gd name="connsiteX2" fmla="*/ 1552378 w 1552378"/>
                <a:gd name="connsiteY2" fmla="*/ 374711 h 1141899"/>
                <a:gd name="connsiteX0" fmla="*/ 0 w 1540347"/>
                <a:gd name="connsiteY0" fmla="*/ 1140368 h 1140368"/>
                <a:gd name="connsiteX1" fmla="*/ 671637 w 1540347"/>
                <a:gd name="connsiteY1" fmla="*/ 12155 h 1140368"/>
                <a:gd name="connsiteX2" fmla="*/ 1540347 w 1540347"/>
                <a:gd name="connsiteY2" fmla="*/ 398179 h 1140368"/>
                <a:gd name="connsiteX0" fmla="*/ 0 w 1540347"/>
                <a:gd name="connsiteY0" fmla="*/ 1141049 h 1141049"/>
                <a:gd name="connsiteX1" fmla="*/ 671637 w 1540347"/>
                <a:gd name="connsiteY1" fmla="*/ 12836 h 1141049"/>
                <a:gd name="connsiteX2" fmla="*/ 1540347 w 1540347"/>
                <a:gd name="connsiteY2" fmla="*/ 398860 h 114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0347" h="1141049">
                  <a:moveTo>
                    <a:pt x="0" y="1141049"/>
                  </a:moveTo>
                  <a:cubicBezTo>
                    <a:pt x="53051" y="364580"/>
                    <a:pt x="346734" y="80564"/>
                    <a:pt x="671637" y="12836"/>
                  </a:cubicBezTo>
                  <a:cubicBezTo>
                    <a:pt x="996539" y="-44476"/>
                    <a:pt x="1112033" y="91155"/>
                    <a:pt x="1540347" y="39886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2016" y="1761083"/>
            <a:ext cx="1926938" cy="2009998"/>
            <a:chOff x="5582016" y="1761083"/>
            <a:chExt cx="1926938" cy="2009998"/>
          </a:xfrm>
        </p:grpSpPr>
        <p:sp>
          <p:nvSpPr>
            <p:cNvPr id="14" name="TextBox 13"/>
            <p:cNvSpPr txBox="1"/>
            <p:nvPr/>
          </p:nvSpPr>
          <p:spPr>
            <a:xfrm>
              <a:off x="5582016" y="1761083"/>
              <a:ext cx="192693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WARM+FCR</a:t>
              </a:r>
            </a:p>
            <a:p>
              <a:pPr algn="ctr"/>
              <a:r>
                <a:rPr lang="en-US" sz="2800" dirty="0" smtClean="0">
                  <a:solidFill>
                    <a:schemeClr val="accent2"/>
                  </a:solidFill>
                </a:rPr>
                <a:t>30%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82167" y="2706221"/>
              <a:ext cx="1622740" cy="1064860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62582"/>
                <a:gd name="connsiteY0" fmla="*/ 1825212 h 1825212"/>
                <a:gd name="connsiteX1" fmla="*/ 358816 w 1562582"/>
                <a:gd name="connsiteY1" fmla="*/ 19561 h 1825212"/>
                <a:gd name="connsiteX2" fmla="*/ 1562582 w 1562582"/>
                <a:gd name="connsiteY2" fmla="*/ 913475 h 1825212"/>
                <a:gd name="connsiteX0" fmla="*/ 0 w 1562582"/>
                <a:gd name="connsiteY0" fmla="*/ 1833015 h 1833015"/>
                <a:gd name="connsiteX1" fmla="*/ 358816 w 1562582"/>
                <a:gd name="connsiteY1" fmla="*/ 27364 h 1833015"/>
                <a:gd name="connsiteX2" fmla="*/ 1562582 w 1562582"/>
                <a:gd name="connsiteY2" fmla="*/ 921278 h 1833015"/>
                <a:gd name="connsiteX0" fmla="*/ 0 w 1562582"/>
                <a:gd name="connsiteY0" fmla="*/ 1833018 h 1833018"/>
                <a:gd name="connsiteX1" fmla="*/ 601885 w 1562582"/>
                <a:gd name="connsiteY1" fmla="*/ 27366 h 1833018"/>
                <a:gd name="connsiteX2" fmla="*/ 1562582 w 1562582"/>
                <a:gd name="connsiteY2" fmla="*/ 921281 h 1833018"/>
                <a:gd name="connsiteX0" fmla="*/ 0 w 1562582"/>
                <a:gd name="connsiteY0" fmla="*/ 1522930 h 1522930"/>
                <a:gd name="connsiteX1" fmla="*/ 590310 w 1562582"/>
                <a:gd name="connsiteY1" fmla="*/ 53139 h 1522930"/>
                <a:gd name="connsiteX2" fmla="*/ 1562582 w 1562582"/>
                <a:gd name="connsiteY2" fmla="*/ 611193 h 1522930"/>
                <a:gd name="connsiteX0" fmla="*/ 0 w 1550551"/>
                <a:gd name="connsiteY0" fmla="*/ 3582729 h 3582729"/>
                <a:gd name="connsiteX1" fmla="*/ 578279 w 1550551"/>
                <a:gd name="connsiteY1" fmla="*/ 53139 h 3582729"/>
                <a:gd name="connsiteX2" fmla="*/ 1550551 w 1550551"/>
                <a:gd name="connsiteY2" fmla="*/ 611193 h 3582729"/>
                <a:gd name="connsiteX0" fmla="*/ 0 w 1550551"/>
                <a:gd name="connsiteY0" fmla="*/ 3374359 h 3374359"/>
                <a:gd name="connsiteX1" fmla="*/ 578279 w 1550551"/>
                <a:gd name="connsiteY1" fmla="*/ 124061 h 3374359"/>
                <a:gd name="connsiteX2" fmla="*/ 1550551 w 1550551"/>
                <a:gd name="connsiteY2" fmla="*/ 402823 h 3374359"/>
                <a:gd name="connsiteX0" fmla="*/ 0 w 1550551"/>
                <a:gd name="connsiteY0" fmla="*/ 3374356 h 3374356"/>
                <a:gd name="connsiteX1" fmla="*/ 578279 w 1550551"/>
                <a:gd name="connsiteY1" fmla="*/ 124058 h 3374356"/>
                <a:gd name="connsiteX2" fmla="*/ 1550551 w 1550551"/>
                <a:gd name="connsiteY2" fmla="*/ 402820 h 3374356"/>
                <a:gd name="connsiteX0" fmla="*/ 0 w 1646803"/>
                <a:gd name="connsiteY0" fmla="*/ 3282019 h 3282019"/>
                <a:gd name="connsiteX1" fmla="*/ 578279 w 1646803"/>
                <a:gd name="connsiteY1" fmla="*/ 31721 h 3282019"/>
                <a:gd name="connsiteX2" fmla="*/ 1646803 w 1646803"/>
                <a:gd name="connsiteY2" fmla="*/ 834161 h 3282019"/>
                <a:gd name="connsiteX0" fmla="*/ 0 w 1646803"/>
                <a:gd name="connsiteY0" fmla="*/ 3330802 h 3330802"/>
                <a:gd name="connsiteX1" fmla="*/ 578279 w 1646803"/>
                <a:gd name="connsiteY1" fmla="*/ 80504 h 3330802"/>
                <a:gd name="connsiteX2" fmla="*/ 1646803 w 1646803"/>
                <a:gd name="connsiteY2" fmla="*/ 882944 h 3330802"/>
                <a:gd name="connsiteX0" fmla="*/ 0 w 1646803"/>
                <a:gd name="connsiteY0" fmla="*/ 3330802 h 3330802"/>
                <a:gd name="connsiteX1" fmla="*/ 578279 w 1646803"/>
                <a:gd name="connsiteY1" fmla="*/ 80504 h 3330802"/>
                <a:gd name="connsiteX2" fmla="*/ 1646803 w 1646803"/>
                <a:gd name="connsiteY2" fmla="*/ 882944 h 3330802"/>
                <a:gd name="connsiteX0" fmla="*/ 0 w 1622740"/>
                <a:gd name="connsiteY0" fmla="*/ 3314611 h 3314611"/>
                <a:gd name="connsiteX1" fmla="*/ 578279 w 1622740"/>
                <a:gd name="connsiteY1" fmla="*/ 64313 h 3314611"/>
                <a:gd name="connsiteX2" fmla="*/ 1622740 w 1622740"/>
                <a:gd name="connsiteY2" fmla="*/ 1076222 h 3314611"/>
                <a:gd name="connsiteX0" fmla="*/ 0 w 1622740"/>
                <a:gd name="connsiteY0" fmla="*/ 3089884 h 3089884"/>
                <a:gd name="connsiteX1" fmla="*/ 626406 w 1622740"/>
                <a:gd name="connsiteY1" fmla="*/ 83968 h 3089884"/>
                <a:gd name="connsiteX2" fmla="*/ 1622740 w 1622740"/>
                <a:gd name="connsiteY2" fmla="*/ 851495 h 3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2740" h="3089884">
                  <a:moveTo>
                    <a:pt x="0" y="3089884"/>
                  </a:moveTo>
                  <a:cubicBezTo>
                    <a:pt x="53051" y="2313415"/>
                    <a:pt x="305818" y="375570"/>
                    <a:pt x="626406" y="83968"/>
                  </a:cubicBezTo>
                  <a:cubicBezTo>
                    <a:pt x="971057" y="-207636"/>
                    <a:pt x="1274536" y="311765"/>
                    <a:pt x="1622740" y="851495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612889" y="1017166"/>
            <a:ext cx="2330895" cy="1954634"/>
            <a:chOff x="8612889" y="1017166"/>
            <a:chExt cx="2330895" cy="1954634"/>
          </a:xfrm>
        </p:grpSpPr>
        <p:sp>
          <p:nvSpPr>
            <p:cNvPr id="16" name="TextBox 15"/>
            <p:cNvSpPr txBox="1"/>
            <p:nvPr/>
          </p:nvSpPr>
          <p:spPr>
            <a:xfrm>
              <a:off x="8612889" y="1017166"/>
              <a:ext cx="233089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WARM+ARFCR</a:t>
              </a:r>
            </a:p>
            <a:p>
              <a:pPr algn="ctr"/>
              <a:r>
                <a:rPr lang="en-US" sz="2800" dirty="0" smtClean="0">
                  <a:solidFill>
                    <a:schemeClr val="accent2"/>
                  </a:solidFill>
                </a:rPr>
                <a:t>2</a:t>
              </a:r>
              <a:r>
                <a:rPr lang="en-US" sz="2800" dirty="0">
                  <a:solidFill>
                    <a:schemeClr val="accent2"/>
                  </a:solidFill>
                </a:rPr>
                <a:t>1</a:t>
              </a:r>
              <a:r>
                <a:rPr lang="en-US" sz="2800" dirty="0" smtClean="0">
                  <a:solidFill>
                    <a:schemeClr val="accent2"/>
                  </a:solidFill>
                </a:rPr>
                <a:t>%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8997046" y="1921398"/>
              <a:ext cx="1562582" cy="1050402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62582"/>
                <a:gd name="connsiteY0" fmla="*/ 1825212 h 1825212"/>
                <a:gd name="connsiteX1" fmla="*/ 358816 w 1562582"/>
                <a:gd name="connsiteY1" fmla="*/ 19561 h 1825212"/>
                <a:gd name="connsiteX2" fmla="*/ 1562582 w 1562582"/>
                <a:gd name="connsiteY2" fmla="*/ 913475 h 1825212"/>
                <a:gd name="connsiteX0" fmla="*/ 0 w 1562582"/>
                <a:gd name="connsiteY0" fmla="*/ 1833015 h 1833015"/>
                <a:gd name="connsiteX1" fmla="*/ 358816 w 1562582"/>
                <a:gd name="connsiteY1" fmla="*/ 27364 h 1833015"/>
                <a:gd name="connsiteX2" fmla="*/ 1562582 w 1562582"/>
                <a:gd name="connsiteY2" fmla="*/ 921278 h 1833015"/>
                <a:gd name="connsiteX0" fmla="*/ 0 w 1562582"/>
                <a:gd name="connsiteY0" fmla="*/ 1833018 h 1833018"/>
                <a:gd name="connsiteX1" fmla="*/ 601885 w 1562582"/>
                <a:gd name="connsiteY1" fmla="*/ 27366 h 1833018"/>
                <a:gd name="connsiteX2" fmla="*/ 1562582 w 1562582"/>
                <a:gd name="connsiteY2" fmla="*/ 921281 h 1833018"/>
                <a:gd name="connsiteX0" fmla="*/ 0 w 1562582"/>
                <a:gd name="connsiteY0" fmla="*/ 1522930 h 1522930"/>
                <a:gd name="connsiteX1" fmla="*/ 590310 w 1562582"/>
                <a:gd name="connsiteY1" fmla="*/ 53139 h 1522930"/>
                <a:gd name="connsiteX2" fmla="*/ 1562582 w 1562582"/>
                <a:gd name="connsiteY2" fmla="*/ 611193 h 1522930"/>
                <a:gd name="connsiteX0" fmla="*/ 0 w 1562582"/>
                <a:gd name="connsiteY0" fmla="*/ 1719934 h 1719934"/>
                <a:gd name="connsiteX1" fmla="*/ 590310 w 1562582"/>
                <a:gd name="connsiteY1" fmla="*/ 53139 h 1719934"/>
                <a:gd name="connsiteX2" fmla="*/ 1562582 w 1562582"/>
                <a:gd name="connsiteY2" fmla="*/ 611193 h 1719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582" h="1719934">
                  <a:moveTo>
                    <a:pt x="0" y="1719934"/>
                  </a:moveTo>
                  <a:cubicBezTo>
                    <a:pt x="53051" y="943465"/>
                    <a:pt x="329880" y="205095"/>
                    <a:pt x="590310" y="53139"/>
                  </a:cubicBezTo>
                  <a:cubicBezTo>
                    <a:pt x="850740" y="-98817"/>
                    <a:pt x="1214378" y="71463"/>
                    <a:pt x="1562582" y="611193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7179" y="1971273"/>
            <a:ext cx="10812296" cy="523220"/>
            <a:chOff x="415147" y="1814866"/>
            <a:chExt cx="10812296" cy="523220"/>
          </a:xfrm>
        </p:grpSpPr>
        <p:sp>
          <p:nvSpPr>
            <p:cNvPr id="19" name="TextBox 18"/>
            <p:cNvSpPr txBox="1"/>
            <p:nvPr/>
          </p:nvSpPr>
          <p:spPr>
            <a:xfrm>
              <a:off x="415147" y="1814866"/>
              <a:ext cx="9797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12.9x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1394902" y="2118166"/>
              <a:ext cx="9832541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WARM-Only Endurance Improvement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82636831"/>
              </p:ext>
            </p:extLst>
          </p:nvPr>
        </p:nvGraphicFramePr>
        <p:xfrm>
          <a:off x="0" y="1085851"/>
          <a:ext cx="12191999" cy="485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12135" y="2071032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3.58x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718506"/>
              </p:ext>
            </p:extLst>
          </p:nvPr>
        </p:nvGraphicFramePr>
        <p:xfrm>
          <a:off x="165100" y="1241425"/>
          <a:ext cx="1202690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WARM+FCR Refresh Operation Reduction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and Goal</a:t>
            </a:r>
          </a:p>
          <a:p>
            <a:r>
              <a:rPr lang="en-US" b="1" dirty="0" smtClean="0"/>
              <a:t>Key Observations</a:t>
            </a:r>
          </a:p>
          <a:p>
            <a:r>
              <a:rPr lang="en-US" b="1" dirty="0" smtClean="0"/>
              <a:t>WARM: Write-hotness Aware Retention Management</a:t>
            </a:r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/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Performance Impact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63304455"/>
              </p:ext>
            </p:extLst>
          </p:nvPr>
        </p:nvGraphicFramePr>
        <p:xfrm>
          <a:off x="0" y="1826330"/>
          <a:ext cx="12192000" cy="412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01919" y="1085850"/>
            <a:ext cx="19130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Worst Case: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&lt; 6%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36034" y="2339920"/>
            <a:ext cx="1662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Avg. Case: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&lt; 2%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7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Breakdown of write frequency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into host writes, garbage collection writes, refresh writes in the hot and cold block pools</a:t>
            </a:r>
          </a:p>
          <a:p>
            <a:pPr lvl="1"/>
            <a:r>
              <a:rPr lang="en-US" dirty="0" smtClean="0"/>
              <a:t>WARM reduces refresh writes significantly while having low garbage collection overhead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Sensitivity to different capacity over-provisioning amounts</a:t>
            </a:r>
          </a:p>
          <a:p>
            <a:pPr lvl="1"/>
            <a:r>
              <a:rPr lang="en-US" dirty="0" smtClean="0"/>
              <a:t>WARM improves flash lifetime more as </a:t>
            </a:r>
            <a:r>
              <a:rPr lang="en-US" smtClean="0"/>
              <a:t>over-provisioning increases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Sensitivity to different refresh intervals</a:t>
            </a:r>
          </a:p>
          <a:p>
            <a:pPr lvl="1"/>
            <a:r>
              <a:rPr lang="en-US" dirty="0" smtClean="0"/>
              <a:t>WARM improves flash lifetime more as refresh frequency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Problem and Goal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Key Observations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WARM: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Write-hotness Aware Retention Management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/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5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sz="3200" i="0" dirty="0"/>
              <a:t>Flash memory can achieve</a:t>
            </a:r>
            <a:r>
              <a:rPr lang="en-US" sz="3200" b="1" i="0" dirty="0"/>
              <a:t> </a:t>
            </a:r>
            <a:r>
              <a:rPr lang="en-US" sz="3200" b="1" i="0" dirty="0">
                <a:solidFill>
                  <a:schemeClr val="accent5"/>
                </a:solidFill>
                <a:latin typeface="Calibri" panose="020F0502020204030204" pitchFamily="34" charset="0"/>
              </a:rPr>
              <a:t>50x endurance improvement by relaxing retention time </a:t>
            </a:r>
            <a:r>
              <a:rPr lang="en-US" sz="3200" b="1" i="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using refresh</a:t>
            </a:r>
            <a:r>
              <a:rPr lang="en-US" sz="3200" i="0" dirty="0" smtClean="0"/>
              <a:t> </a:t>
            </a:r>
            <a:r>
              <a:rPr lang="en-US" sz="3200" dirty="0"/>
              <a:t>[</a:t>
            </a:r>
            <a:r>
              <a:rPr lang="en-US" sz="3200" dirty="0" err="1"/>
              <a:t>Cai</a:t>
            </a:r>
            <a:r>
              <a:rPr lang="en-US" sz="3200" dirty="0"/>
              <a:t>+ ICCD ’12]</a:t>
            </a:r>
          </a:p>
          <a:p>
            <a:r>
              <a:rPr lang="en-US" sz="3200" dirty="0"/>
              <a:t>Problem</a:t>
            </a:r>
            <a:r>
              <a:rPr lang="en-US" sz="3200" i="0" dirty="0"/>
              <a:t>: </a:t>
            </a:r>
            <a:r>
              <a:rPr lang="en-US" sz="3200" b="1" i="0" dirty="0">
                <a:solidFill>
                  <a:srgbClr val="C00000"/>
                </a:solidFill>
                <a:latin typeface="Calibri" panose="020F0502020204030204" pitchFamily="34" charset="0"/>
              </a:rPr>
              <a:t>Refresh</a:t>
            </a:r>
            <a:r>
              <a:rPr lang="en-US" sz="3200" i="0" dirty="0"/>
              <a:t> </a:t>
            </a:r>
            <a:r>
              <a:rPr lang="en-US" sz="3200" b="1" i="0" dirty="0">
                <a:solidFill>
                  <a:srgbClr val="C00000"/>
                </a:solidFill>
                <a:latin typeface="Calibri" panose="020F0502020204030204" pitchFamily="34" charset="0"/>
              </a:rPr>
              <a:t>consumes the majority of endurance improvement</a:t>
            </a:r>
          </a:p>
          <a:p>
            <a:r>
              <a:rPr lang="en-US" sz="3200" dirty="0"/>
              <a:t>Goal</a:t>
            </a:r>
            <a:r>
              <a:rPr lang="en-US" sz="3200" i="0" dirty="0"/>
              <a:t>: Reduce refresh overhead to increase flash memory lifetime</a:t>
            </a:r>
          </a:p>
          <a:p>
            <a:r>
              <a:rPr lang="en-US" sz="3200" dirty="0"/>
              <a:t>Key Observation</a:t>
            </a:r>
            <a:r>
              <a:rPr lang="en-US" sz="3200" i="0" dirty="0"/>
              <a:t>: </a:t>
            </a:r>
            <a:r>
              <a:rPr lang="en-US" sz="3200" b="1" i="0" dirty="0">
                <a:solidFill>
                  <a:srgbClr val="00B050"/>
                </a:solidFill>
                <a:latin typeface="Calibri" panose="020F0502020204030204" pitchFamily="34" charset="0"/>
              </a:rPr>
              <a:t>Refresh is unnecessary for </a:t>
            </a:r>
            <a:r>
              <a:rPr lang="en-US" sz="3200" b="1" u="sng" dirty="0">
                <a:solidFill>
                  <a:srgbClr val="00B050"/>
                </a:solidFill>
                <a:latin typeface="Calibri" panose="020F0502020204030204" pitchFamily="34" charset="0"/>
              </a:rPr>
              <a:t>write-hot data</a:t>
            </a:r>
          </a:p>
          <a:p>
            <a:r>
              <a:rPr lang="en-US" sz="3200" dirty="0"/>
              <a:t>Key Ideas of Write-hotness Aware Retention Management (WARM)</a:t>
            </a:r>
            <a:endParaRPr lang="en-US" sz="3200" i="0" dirty="0"/>
          </a:p>
          <a:p>
            <a:pPr lvl="1"/>
            <a:r>
              <a:rPr lang="en-US" sz="2800" b="1" dirty="0">
                <a:latin typeface="Calibri" panose="020F0502020204030204" pitchFamily="34" charset="0"/>
              </a:rPr>
              <a:t>Physically partition write-hot pages and write-cold pages</a:t>
            </a:r>
            <a:r>
              <a:rPr lang="en-US" sz="2800" dirty="0"/>
              <a:t> within the flash drive</a:t>
            </a:r>
          </a:p>
          <a:p>
            <a:pPr lvl="1"/>
            <a:r>
              <a:rPr lang="en-US" sz="2800" b="1" dirty="0">
                <a:latin typeface="Calibri" panose="020F0502020204030204" pitchFamily="34" charset="0"/>
              </a:rPr>
              <a:t>Apply </a:t>
            </a:r>
            <a:r>
              <a:rPr lang="en-US" sz="2800" b="1" i="1" dirty="0">
                <a:latin typeface="Calibri" panose="020F0502020204030204" pitchFamily="34" charset="0"/>
              </a:rPr>
              <a:t>different</a:t>
            </a:r>
            <a:r>
              <a:rPr lang="en-US" sz="2800" b="1" dirty="0">
                <a:latin typeface="Calibri" panose="020F0502020204030204" pitchFamily="34" charset="0"/>
              </a:rPr>
              <a:t> policies </a:t>
            </a:r>
            <a:r>
              <a:rPr lang="en-US" sz="2800" dirty="0"/>
              <a:t>(garbage collection, wear-leveling, refresh) to each group</a:t>
            </a:r>
          </a:p>
          <a:p>
            <a:r>
              <a:rPr lang="en-US" sz="3200" dirty="0"/>
              <a:t>Key Results</a:t>
            </a:r>
          </a:p>
          <a:p>
            <a:pPr lvl="1"/>
            <a:r>
              <a:rPr lang="en-US" sz="2800" dirty="0"/>
              <a:t>WARM w/o refresh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improves lifetime by 3.24x</a:t>
            </a:r>
          </a:p>
          <a:p>
            <a:pPr lvl="1"/>
            <a:r>
              <a:rPr lang="en-US" sz="2800" dirty="0"/>
              <a:t>WARM w/ adaptive refresh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improves lifetime by 12.9x </a:t>
            </a:r>
            <a:r>
              <a:rPr lang="en-US" sz="2800" dirty="0"/>
              <a:t>(1.21x over refresh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 by SAFARI on Flash Memory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J. </a:t>
            </a:r>
            <a:r>
              <a:rPr lang="en-US" i="0" dirty="0"/>
              <a:t>Meza, </a:t>
            </a:r>
            <a:r>
              <a:rPr lang="en-US" i="0" dirty="0" smtClean="0"/>
              <a:t>Q. </a:t>
            </a:r>
            <a:r>
              <a:rPr lang="en-US" i="0" dirty="0"/>
              <a:t>Wu, </a:t>
            </a:r>
            <a:r>
              <a:rPr lang="en-US" i="0" dirty="0" smtClean="0"/>
              <a:t>S. </a:t>
            </a:r>
            <a:r>
              <a:rPr lang="en-US" i="0" dirty="0"/>
              <a:t>Kumar, </a:t>
            </a:r>
            <a:r>
              <a:rPr lang="en-US" i="0" dirty="0" smtClean="0"/>
              <a:t>and O. Mutlu. </a:t>
            </a:r>
            <a:r>
              <a:rPr lang="en-US" b="1" dirty="0" smtClean="0">
                <a:hlinkClick r:id="rId2"/>
              </a:rPr>
              <a:t>A </a:t>
            </a:r>
            <a:r>
              <a:rPr lang="en-US" b="1" dirty="0">
                <a:hlinkClick r:id="rId2"/>
              </a:rPr>
              <a:t>Large-Scale Study of Flash Memory Errors in the </a:t>
            </a:r>
            <a:r>
              <a:rPr lang="en-US" b="1" dirty="0" smtClean="0">
                <a:hlinkClick r:id="rId2"/>
              </a:rPr>
              <a:t>Field</a:t>
            </a:r>
            <a:r>
              <a:rPr lang="en-US" i="0" dirty="0" smtClean="0"/>
              <a:t>, SIGMETRICS 2015.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Y. </a:t>
            </a:r>
            <a:r>
              <a:rPr lang="en-US" i="0" dirty="0"/>
              <a:t>Luo, </a:t>
            </a:r>
            <a:r>
              <a:rPr lang="en-US" i="0" dirty="0" smtClean="0"/>
              <a:t>S. </a:t>
            </a:r>
            <a:r>
              <a:rPr lang="en-US" i="0" dirty="0"/>
              <a:t>Ghose,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K. Mai, O. Mutlu. </a:t>
            </a:r>
            <a:r>
              <a:rPr lang="en-US" b="1" dirty="0" smtClean="0">
                <a:hlinkClick r:id="rId3"/>
              </a:rPr>
              <a:t>Read </a:t>
            </a:r>
            <a:r>
              <a:rPr lang="en-US" b="1" dirty="0">
                <a:hlinkClick r:id="rId3"/>
              </a:rPr>
              <a:t>Disturb Errors in MLC NAND Flash Memory: Characterization and </a:t>
            </a:r>
            <a:r>
              <a:rPr lang="en-US" b="1" dirty="0" smtClean="0">
                <a:hlinkClick r:id="rId3"/>
              </a:rPr>
              <a:t>Mitigation</a:t>
            </a:r>
            <a:r>
              <a:rPr lang="en-US" i="0" dirty="0" smtClean="0"/>
              <a:t>, DSN 2015.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Y. </a:t>
            </a:r>
            <a:r>
              <a:rPr lang="en-US" i="0" dirty="0"/>
              <a:t>Luo,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K. </a:t>
            </a:r>
            <a:r>
              <a:rPr lang="en-US" i="0" dirty="0"/>
              <a:t>Mai, </a:t>
            </a:r>
            <a:r>
              <a:rPr lang="en-US" i="0" dirty="0" smtClean="0"/>
              <a:t>O. Mutlu.</a:t>
            </a:r>
            <a:r>
              <a:rPr lang="en-US" dirty="0" smtClean="0"/>
              <a:t> </a:t>
            </a:r>
            <a:r>
              <a:rPr lang="en-US" b="1" dirty="0" smtClean="0">
                <a:hlinkClick r:id="rId4"/>
              </a:rPr>
              <a:t>Data </a:t>
            </a:r>
            <a:r>
              <a:rPr lang="en-US" b="1" dirty="0">
                <a:hlinkClick r:id="rId4"/>
              </a:rPr>
              <a:t>Retention in MLC NAND Flash Memory: Characterization, Optimization and </a:t>
            </a:r>
            <a:r>
              <a:rPr lang="en-US" b="1" dirty="0" smtClean="0">
                <a:hlinkClick r:id="rId4"/>
              </a:rPr>
              <a:t>Recovery</a:t>
            </a:r>
            <a:r>
              <a:rPr lang="en-US" i="0" dirty="0" smtClean="0"/>
              <a:t>, HPCA 2015.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G. </a:t>
            </a:r>
            <a:r>
              <a:rPr lang="en-US" i="0" dirty="0" err="1"/>
              <a:t>Yalcin</a:t>
            </a:r>
            <a:r>
              <a:rPr lang="en-US" i="0" dirty="0"/>
              <a:t>, </a:t>
            </a:r>
            <a:r>
              <a:rPr lang="en-US" i="0" dirty="0" smtClean="0"/>
              <a:t>O. Mutlu, 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O. </a:t>
            </a:r>
            <a:r>
              <a:rPr lang="en-US" i="0" dirty="0" err="1"/>
              <a:t>Unsal</a:t>
            </a:r>
            <a:r>
              <a:rPr lang="en-US" i="0" dirty="0"/>
              <a:t>, </a:t>
            </a:r>
            <a:r>
              <a:rPr lang="en-US" i="0" dirty="0" smtClean="0"/>
              <a:t>A. </a:t>
            </a:r>
            <a:r>
              <a:rPr lang="en-US" i="0" dirty="0"/>
              <a:t>Cristal, </a:t>
            </a:r>
            <a:r>
              <a:rPr lang="en-US" i="0" dirty="0" smtClean="0"/>
              <a:t>K. Mai. </a:t>
            </a:r>
            <a:r>
              <a:rPr lang="en-US" b="1" dirty="0" smtClean="0">
                <a:hlinkClick r:id="rId5"/>
              </a:rPr>
              <a:t>Neighbor-Cell </a:t>
            </a:r>
            <a:r>
              <a:rPr lang="en-US" b="1" dirty="0">
                <a:hlinkClick r:id="rId5"/>
              </a:rPr>
              <a:t>Assisted Error Correction for MLC NAND Flash </a:t>
            </a:r>
            <a:r>
              <a:rPr lang="en-US" b="1" dirty="0" smtClean="0">
                <a:hlinkClick r:id="rId5"/>
              </a:rPr>
              <a:t>Memories</a:t>
            </a:r>
            <a:r>
              <a:rPr lang="en-US" i="0" dirty="0" smtClean="0"/>
              <a:t>, SIGMETRICS 2014.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O. </a:t>
            </a:r>
            <a:r>
              <a:rPr lang="en-US" i="0" dirty="0"/>
              <a:t>Mutlu,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K. Mai. </a:t>
            </a:r>
            <a:r>
              <a:rPr lang="en-US" b="1" dirty="0" smtClean="0">
                <a:hlinkClick r:id="rId6"/>
              </a:rPr>
              <a:t>Program </a:t>
            </a:r>
            <a:r>
              <a:rPr lang="en-US" b="1" dirty="0">
                <a:hlinkClick r:id="rId6"/>
              </a:rPr>
              <a:t>Interference in MLC NAND Flash Memory: Characterization, Modeling, and </a:t>
            </a:r>
            <a:r>
              <a:rPr lang="en-US" b="1" dirty="0" smtClean="0">
                <a:hlinkClick r:id="rId6"/>
              </a:rPr>
              <a:t>Mitigation</a:t>
            </a:r>
            <a:r>
              <a:rPr lang="en-US" i="0" dirty="0" smtClean="0"/>
              <a:t>, ICCD 2013.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G. </a:t>
            </a:r>
            <a:r>
              <a:rPr lang="en-US" i="0" dirty="0" err="1"/>
              <a:t>Yalcin</a:t>
            </a:r>
            <a:r>
              <a:rPr lang="en-US" i="0" dirty="0"/>
              <a:t>, </a:t>
            </a:r>
            <a:r>
              <a:rPr lang="en-US" i="0" dirty="0" smtClean="0"/>
              <a:t>O. </a:t>
            </a:r>
            <a:r>
              <a:rPr lang="en-US" i="0" dirty="0"/>
              <a:t>Mutlu,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A. </a:t>
            </a:r>
            <a:r>
              <a:rPr lang="en-US" i="0" dirty="0"/>
              <a:t>Cristal, </a:t>
            </a:r>
            <a:r>
              <a:rPr lang="en-US" i="0" dirty="0" smtClean="0"/>
              <a:t>O. </a:t>
            </a:r>
            <a:r>
              <a:rPr lang="en-US" i="0" dirty="0" err="1"/>
              <a:t>Unsal</a:t>
            </a:r>
            <a:r>
              <a:rPr lang="en-US" i="0" dirty="0"/>
              <a:t>, </a:t>
            </a:r>
            <a:r>
              <a:rPr lang="en-US" i="0" dirty="0" smtClean="0"/>
              <a:t>K. Mai. </a:t>
            </a:r>
            <a:r>
              <a:rPr lang="en-US" b="1" dirty="0" smtClean="0">
                <a:hlinkClick r:id="rId7"/>
              </a:rPr>
              <a:t>Error </a:t>
            </a:r>
            <a:r>
              <a:rPr lang="en-US" b="1" dirty="0">
                <a:hlinkClick r:id="rId7"/>
              </a:rPr>
              <a:t>Analysis and Retention-Aware Error Management for NAND Flash </a:t>
            </a:r>
            <a:r>
              <a:rPr lang="en-US" b="1" dirty="0" smtClean="0">
                <a:hlinkClick r:id="rId7"/>
              </a:rPr>
              <a:t>Memory</a:t>
            </a:r>
            <a:r>
              <a:rPr lang="en-US" i="0" dirty="0" smtClean="0"/>
              <a:t>, Intel Technology </a:t>
            </a:r>
            <a:r>
              <a:rPr lang="en-US" i="0" dirty="0" err="1" smtClean="0"/>
              <a:t>Jrnl</a:t>
            </a:r>
            <a:r>
              <a:rPr lang="en-US" i="0" dirty="0" smtClean="0"/>
              <a:t>. (ITJ), Vol. 17, No. 1, May 2013.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O. Mutlu, K. Mai. </a:t>
            </a:r>
            <a:r>
              <a:rPr lang="en-US" b="1" dirty="0" smtClean="0">
                <a:hlinkClick r:id="rId8"/>
              </a:rPr>
              <a:t>Threshold </a:t>
            </a:r>
            <a:r>
              <a:rPr lang="en-US" b="1" dirty="0">
                <a:hlinkClick r:id="rId8"/>
              </a:rPr>
              <a:t>Voltage Distribution in MLC NAND Flash Memory: Characterization, Analysis and </a:t>
            </a:r>
            <a:r>
              <a:rPr lang="en-US" b="1" dirty="0" smtClean="0">
                <a:hlinkClick r:id="rId8"/>
              </a:rPr>
              <a:t>Modeling</a:t>
            </a:r>
            <a:r>
              <a:rPr lang="en-US" i="0" dirty="0" smtClean="0"/>
              <a:t>, DATE 2013.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</a:t>
            </a:r>
            <a:r>
              <a:rPr lang="en-US" i="0" dirty="0" smtClean="0"/>
              <a:t>G. </a:t>
            </a:r>
            <a:r>
              <a:rPr lang="en-US" i="0" dirty="0" err="1"/>
              <a:t>Yalcin</a:t>
            </a:r>
            <a:r>
              <a:rPr lang="en-US" i="0" dirty="0"/>
              <a:t>, </a:t>
            </a:r>
            <a:r>
              <a:rPr lang="en-US" i="0" dirty="0" smtClean="0"/>
              <a:t>O. </a:t>
            </a:r>
            <a:r>
              <a:rPr lang="en-US" i="0" dirty="0"/>
              <a:t>Mutlu, </a:t>
            </a:r>
            <a:r>
              <a:rPr lang="en-US" i="0" dirty="0" smtClean="0"/>
              <a:t>E. </a:t>
            </a:r>
            <a:r>
              <a:rPr lang="en-US" i="0" dirty="0"/>
              <a:t>F. </a:t>
            </a:r>
            <a:r>
              <a:rPr lang="en-US" i="0" dirty="0" err="1"/>
              <a:t>Haratsch</a:t>
            </a:r>
            <a:r>
              <a:rPr lang="en-US" i="0" dirty="0"/>
              <a:t>, </a:t>
            </a:r>
            <a:r>
              <a:rPr lang="en-US" i="0" dirty="0" smtClean="0"/>
              <a:t>A. </a:t>
            </a:r>
            <a:r>
              <a:rPr lang="en-US" i="0" dirty="0"/>
              <a:t>Cristal, </a:t>
            </a:r>
            <a:r>
              <a:rPr lang="en-US" i="0" dirty="0" smtClean="0"/>
              <a:t>O. </a:t>
            </a:r>
            <a:r>
              <a:rPr lang="en-US" i="0" dirty="0" err="1"/>
              <a:t>Unsal</a:t>
            </a:r>
            <a:r>
              <a:rPr lang="en-US" i="0" dirty="0"/>
              <a:t>, </a:t>
            </a:r>
            <a:r>
              <a:rPr lang="en-US" i="0" dirty="0" smtClean="0"/>
              <a:t>K. Mai. </a:t>
            </a:r>
            <a:r>
              <a:rPr lang="en-US" b="1" dirty="0" smtClean="0">
                <a:hlinkClick r:id="rId9"/>
              </a:rPr>
              <a:t>Flash </a:t>
            </a:r>
            <a:r>
              <a:rPr lang="en-US" b="1" dirty="0">
                <a:hlinkClick r:id="rId9"/>
              </a:rPr>
              <a:t>Correct-and-Refresh: Retention-Aware Error Management for Increased Flash Memory </a:t>
            </a:r>
            <a:r>
              <a:rPr lang="en-US" b="1" dirty="0" smtClean="0">
                <a:hlinkClick r:id="rId9"/>
              </a:rPr>
              <a:t>Lifetime</a:t>
            </a:r>
            <a:r>
              <a:rPr lang="en-US" i="0" dirty="0" smtClean="0"/>
              <a:t>, ICCD 2012.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i="0" dirty="0" smtClean="0"/>
              <a:t>Y. </a:t>
            </a:r>
            <a:r>
              <a:rPr lang="en-US" i="0" dirty="0" err="1"/>
              <a:t>Cai</a:t>
            </a:r>
            <a:r>
              <a:rPr lang="en-US" i="0" dirty="0"/>
              <a:t>, E. F. </a:t>
            </a:r>
            <a:r>
              <a:rPr lang="en-US" i="0" dirty="0" err="1"/>
              <a:t>Haratsch</a:t>
            </a:r>
            <a:r>
              <a:rPr lang="en-US" i="0" dirty="0"/>
              <a:t>, O. Mutlu, K. Mai. </a:t>
            </a:r>
            <a:r>
              <a:rPr lang="en-US" b="1" dirty="0" smtClean="0">
                <a:hlinkClick r:id="rId10"/>
              </a:rPr>
              <a:t>Error </a:t>
            </a:r>
            <a:r>
              <a:rPr lang="en-US" b="1" dirty="0">
                <a:hlinkClick r:id="rId10"/>
              </a:rPr>
              <a:t>Patterns in MLC NAND Flash Memory: Measurement, Characterization, and </a:t>
            </a:r>
            <a:r>
              <a:rPr lang="en-US" b="1" dirty="0" smtClean="0">
                <a:hlinkClick r:id="rId10"/>
              </a:rPr>
              <a:t>Analysis</a:t>
            </a:r>
            <a:r>
              <a:rPr lang="en-US" i="0" dirty="0" smtClean="0"/>
              <a:t>, DATE 2012</a:t>
            </a:r>
            <a:r>
              <a:rPr lang="en-US" dirty="0" smtClean="0"/>
              <a:t>.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2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Improving </a:t>
            </a:r>
            <a:r>
              <a:rPr lang="en-US" sz="4400" dirty="0"/>
              <a:t>NAND Flash Memory </a:t>
            </a:r>
            <a:r>
              <a:rPr lang="en-US" sz="4400" dirty="0" smtClean="0"/>
              <a:t>Lifetime with</a:t>
            </a:r>
            <a:r>
              <a:rPr lang="en-US" sz="4400" dirty="0">
                <a:solidFill>
                  <a:schemeClr val="accent2"/>
                </a:solidFill>
              </a:rPr>
              <a:t/>
            </a:r>
            <a:br>
              <a:rPr lang="en-US" sz="4400" dirty="0">
                <a:solidFill>
                  <a:schemeClr val="accent2"/>
                </a:solidFill>
              </a:rPr>
            </a:br>
            <a:r>
              <a:rPr lang="en-US" sz="4400" dirty="0" smtClean="0">
                <a:solidFill>
                  <a:schemeClr val="accent2"/>
                </a:solidFill>
              </a:rPr>
              <a:t>W</a:t>
            </a:r>
            <a:r>
              <a:rPr lang="en-US" sz="4400" dirty="0" smtClean="0"/>
              <a:t>rite-hotness </a:t>
            </a:r>
            <a:r>
              <a:rPr lang="en-US" sz="4400" dirty="0" smtClean="0">
                <a:solidFill>
                  <a:schemeClr val="accent2"/>
                </a:solidFill>
              </a:rPr>
              <a:t>A</a:t>
            </a:r>
            <a:r>
              <a:rPr lang="en-US" sz="4400" dirty="0" smtClean="0"/>
              <a:t>ware </a:t>
            </a:r>
            <a:r>
              <a:rPr lang="en-US" sz="4400" dirty="0" smtClean="0">
                <a:solidFill>
                  <a:schemeClr val="accent2"/>
                </a:solidFill>
              </a:rPr>
              <a:t>R</a:t>
            </a:r>
            <a:r>
              <a:rPr lang="en-US" sz="4400" dirty="0" smtClean="0"/>
              <a:t>etention </a:t>
            </a:r>
            <a:r>
              <a:rPr lang="en-US" sz="4400" dirty="0" smtClean="0">
                <a:solidFill>
                  <a:schemeClr val="accent2"/>
                </a:solidFill>
              </a:rPr>
              <a:t>M</a:t>
            </a:r>
            <a:r>
              <a:rPr lang="en-US" sz="4400" dirty="0" smtClean="0"/>
              <a:t>anagement 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Yixin Luo</a:t>
            </a:r>
            <a:r>
              <a:rPr lang="en-US" dirty="0" smtClean="0"/>
              <a:t>, Yu </a:t>
            </a:r>
            <a:r>
              <a:rPr lang="en-US" dirty="0" err="1" smtClean="0"/>
              <a:t>Cai</a:t>
            </a:r>
            <a:r>
              <a:rPr lang="en-US" dirty="0" smtClean="0"/>
              <a:t>, Saugata Ghose, </a:t>
            </a:r>
            <a:r>
              <a:rPr lang="en-US" dirty="0" err="1" smtClean="0"/>
              <a:t>Jongmoo</a:t>
            </a:r>
            <a:r>
              <a:rPr lang="en-US" dirty="0" smtClean="0"/>
              <a:t> Choi*, Onur Mutlu</a:t>
            </a:r>
          </a:p>
          <a:p>
            <a:r>
              <a:rPr lang="en-US" dirty="0" smtClean="0"/>
              <a:t>Carnegie Mellon University, *</a:t>
            </a:r>
            <a:r>
              <a:rPr lang="en-US" dirty="0" err="1" smtClean="0"/>
              <a:t>Dankook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79232"/>
            <a:ext cx="12192000" cy="126609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E88686"/>
                </a:solidFill>
              </a:rPr>
              <a:t>WARM</a:t>
            </a:r>
            <a:endParaRPr lang="en-US" sz="7200" b="1" dirty="0">
              <a:solidFill>
                <a:srgbClr val="E88686"/>
              </a:solidFill>
            </a:endParaRPr>
          </a:p>
        </p:txBody>
      </p:sp>
      <p:pic>
        <p:nvPicPr>
          <p:cNvPr id="7" name="Picture 6" descr="Burgundy_CMU_JP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820" y="5321903"/>
            <a:ext cx="2984360" cy="1077684"/>
          </a:xfrm>
          <a:prstGeom prst="rect">
            <a:avLst/>
          </a:prstGeom>
        </p:spPr>
      </p:pic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8576" y="5594842"/>
            <a:ext cx="1838000" cy="531806"/>
          </a:xfrm>
          <a:prstGeom prst="rect">
            <a:avLst/>
          </a:prstGeom>
        </p:spPr>
      </p:pic>
      <p:pic>
        <p:nvPicPr>
          <p:cNvPr id="1026" name="Picture 2" descr="http://upload.wikimedia.org/wikipedia/en/f/f9/Logo_for_DankookUniversit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424" y="5015889"/>
            <a:ext cx="1689711" cy="168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6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and Goal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Key Observations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WARM: Write-hotness Aware Retention Management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Retention Time Relaxation for 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3200" i="0" dirty="0" smtClean="0"/>
              <a:t>Flash memory has limited </a:t>
            </a:r>
            <a:r>
              <a:rPr lang="en-US" sz="3200" dirty="0" smtClean="0"/>
              <a:t>write endurance</a:t>
            </a:r>
          </a:p>
          <a:p>
            <a:pPr marL="182880" lvl="1">
              <a:spcBef>
                <a:spcPts val="1300"/>
              </a:spcBef>
              <a:buFont typeface="Arial" panose="020B0604020202020204" pitchFamily="34" charset="0"/>
              <a:buChar char="•"/>
            </a:pPr>
            <a:r>
              <a:rPr lang="en-US" sz="3200" i="1" dirty="0" smtClean="0"/>
              <a:t>Retention time</a:t>
            </a:r>
            <a:r>
              <a:rPr lang="en-US" sz="3600" i="1" dirty="0" smtClean="0"/>
              <a:t> </a:t>
            </a:r>
            <a:r>
              <a:rPr lang="en-US" dirty="0" smtClean="0"/>
              <a:t>significantly affects endurance</a:t>
            </a:r>
            <a:endParaRPr lang="en-US" sz="3600" dirty="0" smtClean="0"/>
          </a:p>
          <a:p>
            <a:pPr lvl="1"/>
            <a:r>
              <a:rPr lang="en-US" sz="2800" dirty="0" smtClean="0"/>
              <a:t>The duration for which flash memory correctly holds data</a:t>
            </a:r>
            <a:endParaRPr lang="en-US" sz="3200" dirty="0"/>
          </a:p>
          <a:p>
            <a:endParaRPr lang="en-US" sz="32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5146447"/>
              </p:ext>
            </p:extLst>
          </p:nvPr>
        </p:nvGraphicFramePr>
        <p:xfrm>
          <a:off x="1065385" y="2759240"/>
          <a:ext cx="9212865" cy="3803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085475" y="3096126"/>
            <a:ext cx="8213557" cy="577516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Typical flash retention guarantee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85475" y="4838306"/>
            <a:ext cx="8213557" cy="577516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9029" y="3994364"/>
            <a:ext cx="446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Requires refresh to reach this</a:t>
            </a:r>
            <a:endParaRPr lang="en-US" sz="2800" dirty="0">
              <a:solidFill>
                <a:schemeClr val="accent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272338" y="4508190"/>
            <a:ext cx="288758" cy="330116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01112" y="6193034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</a:pPr>
            <a:r>
              <a:rPr lang="en-US" dirty="0"/>
              <a:t>[</a:t>
            </a:r>
            <a:r>
              <a:rPr lang="en-US" dirty="0" err="1"/>
              <a:t>Cai</a:t>
            </a:r>
            <a:r>
              <a:rPr lang="en-US" dirty="0" smtClean="0"/>
              <a:t>+ ICCD </a:t>
            </a:r>
            <a:r>
              <a:rPr lang="en-US" dirty="0"/>
              <a:t>’12]</a:t>
            </a:r>
          </a:p>
        </p:txBody>
      </p:sp>
    </p:spTree>
    <p:extLst>
      <p:ext uri="{BB962C8B-B14F-4D97-AF65-F5344CB8AC3E}">
        <p14:creationId xmlns:p14="http://schemas.microsoft.com/office/powerpoint/2010/main" val="197619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Flash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Flash Correct and Refresh (FCR), Adaptive </a:t>
            </a:r>
            <a:r>
              <a:rPr lang="en-US" sz="3200" dirty="0"/>
              <a:t>Rate FCR (ARFCR</a:t>
            </a:r>
            <a:r>
              <a:rPr lang="en-US" sz="3200" dirty="0" smtClean="0"/>
              <a:t>) </a:t>
            </a:r>
            <a:br>
              <a:rPr lang="en-US" sz="3200" dirty="0" smtClean="0"/>
            </a:br>
            <a:r>
              <a:rPr lang="en-US" sz="3200" dirty="0" smtClean="0"/>
              <a:t>[</a:t>
            </a:r>
            <a:r>
              <a:rPr lang="en-US" sz="3200" dirty="0" err="1"/>
              <a:t>Cai</a:t>
            </a:r>
            <a:r>
              <a:rPr lang="en-US" sz="3200" dirty="0" smtClean="0"/>
              <a:t>+ ICCD </a:t>
            </a:r>
            <a:r>
              <a:rPr lang="en-US" sz="3200" dirty="0"/>
              <a:t>‘12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6</a:t>
            </a:fld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0" y="4547780"/>
            <a:ext cx="12192000" cy="8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150" dirty="0" smtClean="0"/>
              <a:t>Problem: Flash refresh operations reduce extended lifetime</a:t>
            </a:r>
            <a:endParaRPr lang="en-US" sz="3600" spc="-150" dirty="0"/>
          </a:p>
        </p:txBody>
      </p:sp>
      <p:sp>
        <p:nvSpPr>
          <p:cNvPr id="39" name="Rectangle 38"/>
          <p:cNvSpPr/>
          <p:nvPr/>
        </p:nvSpPr>
        <p:spPr>
          <a:xfrm>
            <a:off x="0" y="5518798"/>
            <a:ext cx="12192000" cy="86750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150" dirty="0" smtClean="0"/>
              <a:t>Goal: Reduce refresh overhead, improve flash lifetime</a:t>
            </a:r>
            <a:endParaRPr lang="en-US" sz="3600" spc="-150" dirty="0"/>
          </a:p>
        </p:txBody>
      </p:sp>
      <p:sp>
        <p:nvSpPr>
          <p:cNvPr id="4" name="Rectangle 3"/>
          <p:cNvSpPr/>
          <p:nvPr/>
        </p:nvSpPr>
        <p:spPr>
          <a:xfrm>
            <a:off x="457200" y="2467996"/>
            <a:ext cx="274320" cy="42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" y="2467996"/>
            <a:ext cx="10972800" cy="426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" y="3438384"/>
            <a:ext cx="1859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Nominal endurance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H="1" flipV="1">
            <a:off x="594360" y="2681356"/>
            <a:ext cx="609600" cy="7570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56660" y="3437871"/>
            <a:ext cx="1859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Extended endurance</a:t>
            </a:r>
            <a:endParaRPr lang="en-US" sz="2800" dirty="0">
              <a:solidFill>
                <a:schemeClr val="accent5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>
          <a:xfrm flipV="1">
            <a:off x="4686300" y="2681357"/>
            <a:ext cx="0" cy="756514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467600" y="3437870"/>
            <a:ext cx="3947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Unusable endurance (consumed by refresh)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5833641" y="2467994"/>
            <a:ext cx="5870679" cy="42976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9517380" y="2681356"/>
            <a:ext cx="0" cy="756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6823" y="217137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3000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47403" y="2169839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150000</a:t>
            </a:r>
          </a:p>
        </p:txBody>
      </p:sp>
    </p:spTree>
    <p:extLst>
      <p:ext uri="{BB962C8B-B14F-4D97-AF65-F5344CB8AC3E}">
        <p14:creationId xmlns:p14="http://schemas.microsoft.com/office/powerpoint/2010/main" val="400273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 animBg="1"/>
      <p:bldP spid="39" grpId="0" animBg="1"/>
      <p:bldP spid="4" grpId="0" animBg="1"/>
      <p:bldP spid="20" grpId="0" animBg="1"/>
      <p:bldP spid="11" grpId="0"/>
      <p:bldP spid="31" grpId="0"/>
      <p:bldP spid="34" grpId="0"/>
      <p:bldP spid="36" grpId="0" animBg="1"/>
      <p:bldP spid="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Problem and Goal</a:t>
            </a:r>
          </a:p>
          <a:p>
            <a:r>
              <a:rPr lang="en-US" b="1" dirty="0" smtClean="0"/>
              <a:t>Key Observations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WARM: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Write-hotness Aware Retention Management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 1: Refresh Overhead is High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362899852"/>
              </p:ext>
            </p:extLst>
          </p:nvPr>
        </p:nvGraphicFramePr>
        <p:xfrm>
          <a:off x="165100" y="1241425"/>
          <a:ext cx="11863388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909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918960" y="2552848"/>
            <a:ext cx="2849880" cy="594360"/>
            <a:chOff x="6797040" y="2606040"/>
            <a:chExt cx="2849880" cy="594360"/>
          </a:xfrm>
        </p:grpSpPr>
        <p:sp>
          <p:nvSpPr>
            <p:cNvPr id="12" name="Rectangle 11"/>
            <p:cNvSpPr/>
            <p:nvPr/>
          </p:nvSpPr>
          <p:spPr>
            <a:xfrm>
              <a:off x="6797040" y="2606040"/>
              <a:ext cx="213360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Write-Cold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918960" y="2552848"/>
            <a:ext cx="2849880" cy="594360"/>
            <a:chOff x="6797040" y="2606040"/>
            <a:chExt cx="2849880" cy="594360"/>
          </a:xfrm>
        </p:grpSpPr>
        <p:sp>
          <p:nvSpPr>
            <p:cNvPr id="18" name="Rectangle 17"/>
            <p:cNvSpPr/>
            <p:nvPr/>
          </p:nvSpPr>
          <p:spPr>
            <a:xfrm>
              <a:off x="6797040" y="2606040"/>
              <a:ext cx="118872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Write-Cold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18960" y="2558264"/>
            <a:ext cx="2849880" cy="594360"/>
            <a:chOff x="6797040" y="2606040"/>
            <a:chExt cx="2849880" cy="594360"/>
          </a:xfrm>
        </p:grpSpPr>
        <p:sp>
          <p:nvSpPr>
            <p:cNvPr id="29" name="Rectangle 28"/>
            <p:cNvSpPr/>
            <p:nvPr/>
          </p:nvSpPr>
          <p:spPr>
            <a:xfrm>
              <a:off x="6797040" y="2606040"/>
              <a:ext cx="39624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Write-Cold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 2: Write-Hot Pages Can Skip Refresh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EB4F-0601-454C-8126-130431B58208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70760" y="255284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Write-Hot Page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18960" y="2552848"/>
            <a:ext cx="2849880" cy="594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Write-Cold Page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70760" y="2552848"/>
            <a:ext cx="2849880" cy="594360"/>
            <a:chOff x="2148840" y="2606040"/>
            <a:chExt cx="2849880" cy="594360"/>
          </a:xfrm>
        </p:grpSpPr>
        <p:sp>
          <p:nvSpPr>
            <p:cNvPr id="11" name="Rectangle 10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Write-Hot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70759" y="314720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Write-Hot Page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70760" y="255284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Invalid Page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70760" y="3147208"/>
            <a:ext cx="2849880" cy="594360"/>
            <a:chOff x="2148840" y="2606040"/>
            <a:chExt cx="2849880" cy="594360"/>
          </a:xfrm>
        </p:grpSpPr>
        <p:sp>
          <p:nvSpPr>
            <p:cNvPr id="21" name="Rectangle 20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Write-Hot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270759" y="314720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Invalid Page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70759" y="374156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Write-Hot Page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8075" y="1899463"/>
            <a:ext cx="2511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Retention Effect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067547" y="1899463"/>
            <a:ext cx="1256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Update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918960" y="255284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Invalid Page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18960" y="3141792"/>
            <a:ext cx="2849880" cy="594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Write-Cold Page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71202" y="4614206"/>
            <a:ext cx="2145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Need Refresh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2514600" y="461420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Skip Refresh</a:t>
            </a:r>
            <a:endParaRPr lang="en-US" sz="28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270760" y="3741568"/>
            <a:ext cx="2849880" cy="594360"/>
            <a:chOff x="2148840" y="2606040"/>
            <a:chExt cx="2849880" cy="594360"/>
          </a:xfrm>
        </p:grpSpPr>
        <p:sp>
          <p:nvSpPr>
            <p:cNvPr id="42" name="Rectangle 41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Write-Hot Page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50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5" grpId="1" animBg="1"/>
      <p:bldP spid="16" grpId="0" animBg="1"/>
      <p:bldP spid="23" grpId="0" animBg="1"/>
      <p:bldP spid="24" grpId="0" animBg="1"/>
      <p:bldP spid="24" grpId="1" animBg="1"/>
      <p:bldP spid="25" grpId="0"/>
      <p:bldP spid="25" grpId="1"/>
      <p:bldP spid="26" grpId="0"/>
      <p:bldP spid="26" grpId="1"/>
      <p:bldP spid="26" grpId="2"/>
      <p:bldP spid="26" grpId="3"/>
      <p:bldP spid="34" grpId="0" animBg="1"/>
      <p:bldP spid="38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Metropolitan_bull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8ACA0D9-A384-4858-9FCC-2505F264A948}" vid="{6AE8C0EA-499D-4586-A497-DF22E9D582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20150325-Flash-Retention-CALCM</Template>
  <TotalTime>14127</TotalTime>
  <Words>2200</Words>
  <Application>Microsoft Macintosh PowerPoint</Application>
  <PresentationFormat>Custom</PresentationFormat>
  <Paragraphs>469</Paragraphs>
  <Slides>35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Metropolitan_bullet</vt:lpstr>
      <vt:lpstr>Improving NAND Flash Memory Lifetime with Write-hotness Aware Retention Management </vt:lpstr>
      <vt:lpstr>Executive Summary</vt:lpstr>
      <vt:lpstr>Outline</vt:lpstr>
      <vt:lpstr>Outline</vt:lpstr>
      <vt:lpstr>Retention Time Relaxation for Flash Memory</vt:lpstr>
      <vt:lpstr>NAND Flash Refresh</vt:lpstr>
      <vt:lpstr>Outline</vt:lpstr>
      <vt:lpstr>Observation 1: Refresh Overhead is High</vt:lpstr>
      <vt:lpstr>Observation 2: Write-Hot Pages Can Skip Refresh</vt:lpstr>
      <vt:lpstr>Conventional Write-Hotness Oblivious Management</vt:lpstr>
      <vt:lpstr>Key Idea: Write-Hotness Aware Management</vt:lpstr>
      <vt:lpstr>Outline</vt:lpstr>
      <vt:lpstr>WARM Overview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Conventional Flash Management Policies</vt:lpstr>
      <vt:lpstr>Write-Hotness Aware Flash Policies</vt:lpstr>
      <vt:lpstr>Dynamically Sizing the Hot and Cold Block Pools</vt:lpstr>
      <vt:lpstr>Outline</vt:lpstr>
      <vt:lpstr>Methodology</vt:lpstr>
      <vt:lpstr>WARM Configurations</vt:lpstr>
      <vt:lpstr>Flash Lifetime Improvements</vt:lpstr>
      <vt:lpstr>WARM-Only Endurance Improvement</vt:lpstr>
      <vt:lpstr>WARM+FCR Refresh Operation Reduction</vt:lpstr>
      <vt:lpstr>WARM Performance Impact</vt:lpstr>
      <vt:lpstr>Other Results in the Paper</vt:lpstr>
      <vt:lpstr>Outline</vt:lpstr>
      <vt:lpstr>Conclusion</vt:lpstr>
      <vt:lpstr>Other Work by SAFARI on Flash Memory</vt:lpstr>
      <vt:lpstr>Improving NAND Flash Memory Lifetime with Write-hotness Aware Retention 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WARM:  Improving NAND Flash Memory Lifetime with Write-hotness Aware Retention Management</dc:title>
  <dc:creator>Yixin Luo</dc:creator>
  <cp:lastModifiedBy>Onur Mutlu</cp:lastModifiedBy>
  <cp:revision>221</cp:revision>
  <dcterms:created xsi:type="dcterms:W3CDTF">2015-05-25T18:24:28Z</dcterms:created>
  <dcterms:modified xsi:type="dcterms:W3CDTF">2015-06-21T23:51:07Z</dcterms:modified>
</cp:coreProperties>
</file>